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1" r:id="rId3"/>
    <p:sldId id="257" r:id="rId4"/>
    <p:sldId id="258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59" r:id="rId16"/>
    <p:sldId id="282" r:id="rId17"/>
    <p:sldId id="283" r:id="rId18"/>
    <p:sldId id="284" r:id="rId19"/>
    <p:sldId id="285" r:id="rId20"/>
    <p:sldId id="286" r:id="rId21"/>
    <p:sldId id="287" r:id="rId22"/>
    <p:sldId id="26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930C-F34D-4C0A-8086-35635ACBCA7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5BAB-CD26-416D-8DC7-199BCB95B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3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85E65FB-49A0-4799-8D05-C22512F5E289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6DE8FBD-0945-4BD3-81CB-FDEAFC21554C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5DAEFD41-2CBD-43EB-9E1C-7EA35BBDA1CF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79E9E61-D543-4D78-ABFA-A6F5FEDB6A66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7B3276DF-5B86-4E83-BE85-EEEF45651183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en-US" dirty="0" smtClean="0">
                <a:ea typeface="ＭＳ Ｐゴシック" pitchFamily="34" charset="-128"/>
              </a:rPr>
              <a:t>Cranial outflow supply viscera of head, thorax, most of abdomen (</a:t>
            </a:r>
            <a:r>
              <a:rPr lang="en-US" altLang="en-US" dirty="0" err="1" smtClean="0">
                <a:ea typeface="ＭＳ Ｐゴシック" pitchFamily="34" charset="-128"/>
              </a:rPr>
              <a:t>upto</a:t>
            </a:r>
            <a:r>
              <a:rPr lang="en-US" altLang="en-US" dirty="0" smtClean="0">
                <a:ea typeface="ＭＳ Ｐゴシック" pitchFamily="34" charset="-128"/>
              </a:rPr>
              <a:t> left colic flexure) 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altLang="en-US" dirty="0" smtClean="0">
                <a:ea typeface="ＭＳ Ｐゴシック" pitchFamily="34" charset="-128"/>
              </a:rPr>
              <a:t>Sacral outflow supply descending colon, sigmoid colon, rectum and other pelvic </a:t>
            </a:r>
            <a:r>
              <a:rPr lang="en-US" altLang="en-US" dirty="0" err="1" smtClean="0">
                <a:ea typeface="ＭＳ Ｐゴシック" pitchFamily="34" charset="-128"/>
              </a:rPr>
              <a:t>visceras</a:t>
            </a:r>
            <a:endParaRPr lang="en-US" altLang="en-US" dirty="0" smtClean="0">
              <a:ea typeface="ＭＳ Ｐゴシック" pitchFamily="34" charset="-128"/>
            </a:endParaRPr>
          </a:p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3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3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38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7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8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8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0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8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8AB19-F4EF-412A-9043-C7E92024D11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4FC7-B6FF-473C-B6AD-CE481BB2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1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AUTONOMIC NERVOUS SYSTEM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4038600"/>
            <a:ext cx="5715000" cy="1066800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SARANGDHAR KUMAR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RMCH, BAREILLY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80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7688" lvl="0" indent="-411163" eaLnBrk="0" fontAlgn="base" hangingPunct="0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en-US" altLang="en-US" sz="28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Deals with any changes in internal </a:t>
            </a:r>
            <a:r>
              <a:rPr lang="en-US" altLang="en-US" sz="2800" dirty="0" err="1" smtClean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enviornment</a:t>
            </a:r>
            <a:r>
              <a:rPr lang="en-US" altLang="en-US" sz="28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 </a:t>
            </a:r>
            <a:endParaRPr lang="en-US" altLang="en-US" sz="2800" dirty="0">
              <a:solidFill>
                <a:prstClr val="black"/>
              </a:solidFill>
              <a:latin typeface="Times New Roman"/>
              <a:ea typeface="ＭＳ Ｐゴシック" pitchFamily="34" charset="-128"/>
            </a:endParaRPr>
          </a:p>
          <a:p>
            <a:pPr marL="547688" lvl="0" indent="-411163" eaLnBrk="0" fontAlgn="base" hangingPunct="0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en-US" altLang="en-US" sz="2800" dirty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Controls the automatic </a:t>
            </a:r>
            <a:r>
              <a:rPr lang="en-US" altLang="en-US" sz="2000" i="1" dirty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(involuntary) </a:t>
            </a:r>
            <a:r>
              <a:rPr lang="en-US" altLang="en-US" sz="2800" dirty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functions of the body </a:t>
            </a:r>
            <a:r>
              <a:rPr lang="en-US" altLang="en-US" sz="2000" i="1" dirty="0">
                <a:solidFill>
                  <a:srgbClr val="0070C0"/>
                </a:solidFill>
                <a:latin typeface="Times New Roman"/>
                <a:ea typeface="ＭＳ Ｐゴシック" pitchFamily="34" charset="-128"/>
              </a:rPr>
              <a:t>(glands, cardiac and smooth muscle)</a:t>
            </a:r>
            <a:endParaRPr lang="en-US" altLang="en-US" sz="2800" i="1" dirty="0">
              <a:solidFill>
                <a:srgbClr val="0070C0"/>
              </a:solidFill>
              <a:latin typeface="Times New Roman"/>
              <a:ea typeface="ＭＳ Ｐゴシック" pitchFamily="34" charset="-128"/>
            </a:endParaRPr>
          </a:p>
          <a:p>
            <a:pPr marL="547688" lvl="0" indent="-411163" eaLnBrk="0" fontAlgn="base" hangingPunct="0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endParaRPr lang="en-US" altLang="en-US" sz="2800" dirty="0">
              <a:solidFill>
                <a:prstClr val="black"/>
              </a:solidFill>
              <a:latin typeface="Times New Roman"/>
              <a:ea typeface="ＭＳ Ｐゴシック" pitchFamily="34" charset="-128"/>
            </a:endParaRPr>
          </a:p>
          <a:p>
            <a:pPr marL="547688" lvl="0" indent="-411163" eaLnBrk="0" fontAlgn="base" hangingPunct="0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lang="en-US" altLang="en-US" sz="2800" dirty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Autonomic Nervous System is divided into:</a:t>
            </a:r>
          </a:p>
          <a:p>
            <a:pPr marL="868363" lvl="1" indent="-282575" eaLnBrk="0" fontAlgn="base" hangingPunct="0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</a:pPr>
            <a:r>
              <a:rPr lang="en-US" altLang="en-US" sz="2400" dirty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Sympathetic </a:t>
            </a:r>
          </a:p>
          <a:p>
            <a:pPr marL="868363" lvl="1" indent="-282575" eaLnBrk="0" fontAlgn="base" hangingPunct="0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</a:pPr>
            <a:r>
              <a:rPr lang="en-US" altLang="en-US" sz="24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</a:rPr>
              <a:t>Parasympathetic</a:t>
            </a:r>
          </a:p>
          <a:p>
            <a:pPr marL="868363" lvl="1" indent="-282575" eaLnBrk="0" fontAlgn="base" hangingPunct="0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</a:pPr>
            <a:r>
              <a:rPr lang="en-US" altLang="en-US" sz="2400" i="1" dirty="0">
                <a:solidFill>
                  <a:srgbClr val="002060"/>
                </a:solidFill>
                <a:latin typeface="Times New Roman"/>
                <a:ea typeface="ＭＳ Ｐゴシック" pitchFamily="34" charset="-128"/>
              </a:rPr>
              <a:t>Enteric (gastrointestinal tract)</a:t>
            </a:r>
          </a:p>
          <a:p>
            <a:pPr marL="868363" lvl="1" indent="-282575" eaLnBrk="0" fontAlgn="base" hangingPunct="0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</a:pPr>
            <a:endParaRPr lang="en-US" altLang="en-US" sz="2400" i="1" dirty="0">
              <a:solidFill>
                <a:prstClr val="black"/>
              </a:solidFill>
              <a:latin typeface="Times New Roman"/>
              <a:ea typeface="ＭＳ Ｐゴシック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62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8683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Enteric Nervous system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4" name="Content Placeholder 7"/>
          <p:cNvSpPr txBox="1">
            <a:spLocks/>
          </p:cNvSpPr>
          <p:nvPr/>
        </p:nvSpPr>
        <p:spPr bwMode="auto">
          <a:xfrm>
            <a:off x="381000" y="1752600"/>
            <a:ext cx="3810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547688" indent="-411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defRPr sz="2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868363" indent="-2825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33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3525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54463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7688" marR="0" lvl="0" indent="-411163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Collection of neurons embedded within the wall of the entire </a:t>
            </a: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gastrointestinal tract </a:t>
            </a: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and its derivatives</a:t>
            </a:r>
          </a:p>
          <a:p>
            <a:pPr marL="547688" marR="0" lvl="0" indent="-411163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endParaRPr kumimoji="0" lang="en-US" sz="26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ＭＳ Ｐゴシック" charset="0"/>
              <a:cs typeface="+mn-cs"/>
            </a:endParaRPr>
          </a:p>
          <a:p>
            <a:pPr marL="547688" marR="0" lvl="0" indent="-411163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Contained within 2 plexus : </a:t>
            </a: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Myenteric (Auerbach’s) + Submucosal (Meissner’s)</a:t>
            </a:r>
            <a:endParaRPr kumimoji="0" lang="en-US" sz="2600" b="0" i="1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ＭＳ Ｐゴシック" charset="0"/>
              <a:cs typeface="+mn-cs"/>
            </a:endParaRPr>
          </a:p>
          <a:p>
            <a:pPr marL="547688" marR="0" lvl="0" indent="-411163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endParaRPr kumimoji="0" lang="en-US" sz="26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ＭＳ Ｐゴシック" charset="0"/>
              <a:cs typeface="+mn-cs"/>
            </a:endParaRPr>
          </a:p>
          <a:p>
            <a:pPr marL="547688" marR="0" lvl="0" indent="-411163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This system controls gastrointestinal </a:t>
            </a: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ＭＳ Ｐゴシック" charset="0"/>
                <a:cs typeface="+mn-cs"/>
              </a:rPr>
              <a:t>motility + secretions</a:t>
            </a:r>
          </a:p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ＭＳ Ｐゴシック" charset="0"/>
              <a:cs typeface="+mn-cs"/>
            </a:endParaRPr>
          </a:p>
        </p:txBody>
      </p:sp>
      <p:pic>
        <p:nvPicPr>
          <p:cNvPr id="5" name="Picture 7" descr="\\Dobberman\UserData\rbaidya\Desktop\Grays Anatomy\Pics\F66122-002-f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3" y="1406525"/>
            <a:ext cx="4235450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47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Divisions of ANS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648200" cy="5029200"/>
          </a:xfrm>
        </p:spPr>
        <p:txBody>
          <a:bodyPr>
            <a:normAutofit lnSpcReduction="10000"/>
          </a:bodyPr>
          <a:lstStyle/>
          <a:p>
            <a:pPr marL="547688" lvl="0" indent="-411163" algn="just" fontAlgn="base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400" dirty="0">
                <a:solidFill>
                  <a:srgbClr val="0070C0"/>
                </a:solidFill>
                <a:latin typeface="Times New Roman"/>
                <a:ea typeface="ＭＳ Ｐゴシック" charset="-128"/>
              </a:rPr>
              <a:t>Sympathetic</a:t>
            </a:r>
          </a:p>
          <a:p>
            <a:pPr marL="868363" lvl="1" indent="-282575" algn="just" fontAlgn="base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200" dirty="0">
                <a:solidFill>
                  <a:prstClr val="black"/>
                </a:solidFill>
                <a:latin typeface="Times New Roman"/>
                <a:ea typeface="ＭＳ Ｐゴシック" charset="-128"/>
              </a:rPr>
              <a:t>Thoracolumbar</a:t>
            </a:r>
          </a:p>
          <a:p>
            <a:pPr marL="868363" lvl="1" indent="-282575" algn="just" fontAlgn="base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200" dirty="0">
                <a:solidFill>
                  <a:prstClr val="black"/>
                </a:solidFill>
                <a:latin typeface="Times New Roman"/>
                <a:ea typeface="ＭＳ Ｐゴシック" charset="-128"/>
              </a:rPr>
              <a:t>Originate from the lateral horn of T1 to L2 (L3) segments of spinal cord</a:t>
            </a:r>
          </a:p>
          <a:p>
            <a:pPr marL="868363" lvl="1" indent="-282575" algn="just" fontAlgn="base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  <a:defRPr/>
            </a:pPr>
            <a:endParaRPr lang="en-US" sz="2200" dirty="0">
              <a:solidFill>
                <a:prstClr val="black"/>
              </a:solidFill>
              <a:latin typeface="Times New Roman"/>
              <a:ea typeface="ＭＳ Ｐゴシック" charset="-128"/>
            </a:endParaRPr>
          </a:p>
          <a:p>
            <a:pPr marL="547688" lvl="0" indent="-411163" algn="just" fontAlgn="base">
              <a:spcAft>
                <a:spcPct val="0"/>
              </a:spcAft>
              <a:buClr>
                <a:srgbClr val="000000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400" dirty="0">
                <a:solidFill>
                  <a:srgbClr val="0070C0"/>
                </a:solidFill>
                <a:latin typeface="Times New Roman"/>
                <a:ea typeface="ＭＳ Ｐゴシック" charset="-128"/>
              </a:rPr>
              <a:t>Parasympathetic</a:t>
            </a:r>
          </a:p>
          <a:p>
            <a:pPr marL="868363" lvl="1" indent="-282575" algn="just" fontAlgn="base">
              <a:spcAft>
                <a:spcPct val="0"/>
              </a:spcAft>
              <a:buClr>
                <a:prstClr val="black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200" dirty="0">
                <a:solidFill>
                  <a:prstClr val="black"/>
                </a:solidFill>
                <a:latin typeface="Times New Roman"/>
                <a:ea typeface="ＭＳ Ｐゴシック" charset="-128"/>
              </a:rPr>
              <a:t>Craniosacral </a:t>
            </a:r>
          </a:p>
          <a:p>
            <a:pPr marL="1133475" lvl="2" algn="just" fontAlgn="base">
              <a:spcAft>
                <a:spcPct val="0"/>
              </a:spcAft>
              <a:buClr>
                <a:prstClr val="black"/>
              </a:buClr>
              <a:buSzPct val="95000"/>
              <a:buFont typeface="Wingdings" pitchFamily="2" charset="2"/>
              <a:buChar char=""/>
              <a:defRPr/>
            </a:pPr>
            <a:r>
              <a:rPr lang="en-US" sz="1900" dirty="0">
                <a:solidFill>
                  <a:prstClr val="black"/>
                </a:solidFill>
                <a:latin typeface="Times New Roman"/>
                <a:ea typeface="ＭＳ Ｐゴシック" charset="-128"/>
              </a:rPr>
              <a:t>III, VII, IX, and X have  parasympathetic fibers</a:t>
            </a:r>
          </a:p>
          <a:p>
            <a:pPr marL="1133475" lvl="2" algn="just" fontAlgn="base">
              <a:spcAft>
                <a:spcPct val="0"/>
              </a:spcAft>
              <a:buClr>
                <a:prstClr val="black"/>
              </a:buClr>
              <a:buSzPct val="95000"/>
              <a:buFont typeface="Wingdings" pitchFamily="2" charset="2"/>
              <a:buChar char="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/>
                <a:ea typeface="ＭＳ Ｐゴシック" charset="-128"/>
              </a:rPr>
              <a:t>S2, 3, 4, </a:t>
            </a:r>
            <a:r>
              <a:rPr lang="en-US" sz="1900" dirty="0">
                <a:solidFill>
                  <a:prstClr val="black"/>
                </a:solidFill>
                <a:latin typeface="Times New Roman"/>
                <a:ea typeface="ＭＳ Ｐゴシック" charset="-128"/>
              </a:rPr>
              <a:t>segments of spinal cord</a:t>
            </a:r>
          </a:p>
          <a:p>
            <a:endParaRPr lang="en-US" sz="2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 smtClean="0"/>
              <a:t>Each division possesses motor &amp; sensory components </a:t>
            </a:r>
            <a:endParaRPr lang="en-US" sz="2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39"/>
          <a:stretch>
            <a:fillRect/>
          </a:stretch>
        </p:blipFill>
        <p:spPr bwMode="auto">
          <a:xfrm>
            <a:off x="6062171" y="967729"/>
            <a:ext cx="2243629" cy="566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97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Structure of autonomic neurons </a:t>
            </a:r>
            <a:r>
              <a:rPr lang="en-US" sz="3200" dirty="0" smtClean="0">
                <a:solidFill>
                  <a:srgbClr val="C00000"/>
                </a:solidFill>
                <a:ea typeface="+mj-ea"/>
                <a:cs typeface="+mj-cs"/>
              </a:rPr>
              <a:t>(Preganglionic/postganglionic neurons)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Mostly 2 neuron pathway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  <a:p>
            <a:pPr marL="136525" indent="0" algn="just" eaLnBrk="1" hangingPunct="1">
              <a:lnSpc>
                <a:spcPct val="90000"/>
              </a:lnSpc>
              <a:buFont typeface="Wingdings 2" charset="0"/>
              <a:buNone/>
              <a:defRPr/>
            </a:pPr>
            <a:r>
              <a:rPr lang="en-US" sz="2000" dirty="0" smtClean="0"/>
              <a:t>1. Preganglionic nerve fibers            2. Post ganglionic nerve fibers</a:t>
            </a:r>
            <a:endParaRPr lang="en-US" sz="2000" dirty="0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3E1D00B0-5C72-43A2-A0D2-C3630784147C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49157" name="Picture 6" descr="fig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95600"/>
            <a:ext cx="6858000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0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772400" cy="14700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SYMPATHETIC NERVOUS SYSTEM 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70C0"/>
                </a:solidFill>
                <a:cs typeface="+mn-cs"/>
              </a:rPr>
              <a:t>PREGANGLIONIC FIBERS</a:t>
            </a:r>
          </a:p>
          <a:p>
            <a:pPr>
              <a:buFont typeface="Wingdings" pitchFamily="2" charset="2"/>
              <a:buChar char="v"/>
              <a:defRPr/>
            </a:pPr>
            <a:endParaRPr lang="en-US" dirty="0" smtClean="0">
              <a:solidFill>
                <a:srgbClr val="0070C0"/>
              </a:solidFill>
              <a:cs typeface="+mn-cs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70C0"/>
                </a:solidFill>
                <a:cs typeface="+mn-cs"/>
              </a:rPr>
              <a:t>GANGLIA </a:t>
            </a:r>
          </a:p>
          <a:p>
            <a:pPr>
              <a:buFont typeface="Wingdings" pitchFamily="2" charset="2"/>
              <a:buChar char="v"/>
              <a:defRPr/>
            </a:pPr>
            <a:endParaRPr lang="en-US" dirty="0" smtClean="0">
              <a:solidFill>
                <a:srgbClr val="0070C0"/>
              </a:solidFill>
              <a:cs typeface="+mn-cs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0070C0"/>
                </a:solidFill>
                <a:cs typeface="+mn-cs"/>
              </a:rPr>
              <a:t>POSTGANGLIONIC FIBERS </a:t>
            </a:r>
            <a:endParaRPr lang="en-US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32B5794-C1A5-4E15-AFBB-9CC73C46B3ED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64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5991225" cy="12192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solidFill>
                  <a:srgbClr val="C00000"/>
                </a:solidFill>
                <a:cs typeface="+mj-cs"/>
              </a:rPr>
              <a:t>Ganglia of sympathetic</a:t>
            </a:r>
            <a:br>
              <a:rPr lang="en-US" sz="3200" dirty="0" smtClean="0">
                <a:solidFill>
                  <a:srgbClr val="C00000"/>
                </a:solidFill>
                <a:cs typeface="+mj-cs"/>
              </a:rPr>
            </a:br>
            <a:r>
              <a:rPr lang="en-US" sz="3200" dirty="0" smtClean="0">
                <a:solidFill>
                  <a:srgbClr val="C00000"/>
                </a:solidFill>
                <a:cs typeface="+mj-cs"/>
              </a:rPr>
              <a:t> nervous system </a:t>
            </a:r>
            <a:endParaRPr lang="en-US" sz="32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5120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Two </a:t>
            </a: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Paravertebral (lateral )</a:t>
            </a:r>
          </a:p>
          <a:p>
            <a:pPr lvl="1"/>
            <a:endParaRPr lang="en-US" altLang="en-US" dirty="0" smtClean="0">
              <a:ea typeface="ＭＳ Ｐゴシック" pitchFamily="34" charset="-128"/>
            </a:endParaRP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Prevertebral (collateral)</a:t>
            </a:r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EB390722-991D-4693-8D7B-ED32B5BDCC44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5120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4" r="38248"/>
          <a:stretch>
            <a:fillRect/>
          </a:stretch>
        </p:blipFill>
        <p:spPr bwMode="auto">
          <a:xfrm>
            <a:off x="5634038" y="152400"/>
            <a:ext cx="3341688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Ink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643563" y="3340100"/>
            <a:ext cx="750887" cy="9525"/>
          </a:xfrm>
          <a:custGeom>
            <a:avLst/>
            <a:gdLst>
              <a:gd name="T0" fmla="*/ 0 w 2084"/>
              <a:gd name="T1" fmla="*/ 2147483647 h 26"/>
              <a:gd name="T2" fmla="*/ 2147483647 w 2084"/>
              <a:gd name="T3" fmla="*/ 2147483647 h 26"/>
              <a:gd name="T4" fmla="*/ 2147483647 w 2084"/>
              <a:gd name="T5" fmla="*/ 2147483647 h 26"/>
              <a:gd name="T6" fmla="*/ 2147483647 w 2084"/>
              <a:gd name="T7" fmla="*/ 2147483647 h 26"/>
              <a:gd name="T8" fmla="*/ 2147483647 w 2084"/>
              <a:gd name="T9" fmla="*/ 2147483647 h 26"/>
              <a:gd name="T10" fmla="*/ 2147483647 w 2084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84"/>
              <a:gd name="T19" fmla="*/ 0 h 26"/>
              <a:gd name="T20" fmla="*/ 2084 w 2084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84" h="26" extrusionOk="0">
                <a:moveTo>
                  <a:pt x="0" y="0"/>
                </a:moveTo>
                <a:cubicBezTo>
                  <a:pt x="91" y="0"/>
                  <a:pt x="181" y="0"/>
                  <a:pt x="272" y="0"/>
                </a:cubicBezTo>
                <a:cubicBezTo>
                  <a:pt x="305" y="0"/>
                  <a:pt x="289" y="0"/>
                  <a:pt x="322" y="0"/>
                </a:cubicBezTo>
                <a:cubicBezTo>
                  <a:pt x="355" y="0"/>
                  <a:pt x="388" y="0"/>
                  <a:pt x="421" y="0"/>
                </a:cubicBezTo>
                <a:cubicBezTo>
                  <a:pt x="445" y="14"/>
                  <a:pt x="443" y="22"/>
                  <a:pt x="496" y="25"/>
                </a:cubicBezTo>
                <a:cubicBezTo>
                  <a:pt x="1021" y="56"/>
                  <a:pt x="1557" y="25"/>
                  <a:pt x="2083" y="25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7" name="Ink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634038" y="3562350"/>
            <a:ext cx="509587" cy="9525"/>
          </a:xfrm>
          <a:custGeom>
            <a:avLst/>
            <a:gdLst>
              <a:gd name="T0" fmla="*/ 0 w 1415"/>
              <a:gd name="T1" fmla="*/ 2147483647 h 26"/>
              <a:gd name="T2" fmla="*/ 0 w 1415"/>
              <a:gd name="T3" fmla="*/ 2147483647 h 26"/>
              <a:gd name="T4" fmla="*/ 2147483647 w 1415"/>
              <a:gd name="T5" fmla="*/ 2147483647 h 26"/>
              <a:gd name="T6" fmla="*/ 0 60000 65536"/>
              <a:gd name="T7" fmla="*/ 0 60000 65536"/>
              <a:gd name="T8" fmla="*/ 0 60000 65536"/>
              <a:gd name="T9" fmla="*/ 0 w 1415"/>
              <a:gd name="T10" fmla="*/ 0 h 26"/>
              <a:gd name="T11" fmla="*/ 1415 w 1415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15" h="26" extrusionOk="0">
                <a:moveTo>
                  <a:pt x="0" y="25"/>
                </a:moveTo>
                <a:cubicBezTo>
                  <a:pt x="0" y="17"/>
                  <a:pt x="0" y="8"/>
                  <a:pt x="0" y="0"/>
                </a:cubicBezTo>
                <a:cubicBezTo>
                  <a:pt x="471" y="0"/>
                  <a:pt x="943" y="0"/>
                  <a:pt x="1414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8" name="Ink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367588" y="258763"/>
            <a:ext cx="847725" cy="26987"/>
          </a:xfrm>
          <a:custGeom>
            <a:avLst/>
            <a:gdLst>
              <a:gd name="T0" fmla="*/ 0 w 2357"/>
              <a:gd name="T1" fmla="*/ 2147483647 h 76"/>
              <a:gd name="T2" fmla="*/ 2147483647 w 2357"/>
              <a:gd name="T3" fmla="*/ 2147483647 h 76"/>
              <a:gd name="T4" fmla="*/ 2147483647 w 2357"/>
              <a:gd name="T5" fmla="*/ 2147483647 h 76"/>
              <a:gd name="T6" fmla="*/ 2147483647 w 2357"/>
              <a:gd name="T7" fmla="*/ 2147483647 h 76"/>
              <a:gd name="T8" fmla="*/ 2147483647 w 2357"/>
              <a:gd name="T9" fmla="*/ 2147483647 h 76"/>
              <a:gd name="T10" fmla="*/ 2147483647 w 2357"/>
              <a:gd name="T11" fmla="*/ 2147483647 h 76"/>
              <a:gd name="T12" fmla="*/ 2147483647 w 2357"/>
              <a:gd name="T13" fmla="*/ 2147483647 h 76"/>
              <a:gd name="T14" fmla="*/ 2147483647 w 2357"/>
              <a:gd name="T15" fmla="*/ 2147483647 h 76"/>
              <a:gd name="T16" fmla="*/ 2147483647 w 2357"/>
              <a:gd name="T17" fmla="*/ 2147483647 h 76"/>
              <a:gd name="T18" fmla="*/ 2147483647 w 2357"/>
              <a:gd name="T19" fmla="*/ 2147483647 h 7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357"/>
              <a:gd name="T31" fmla="*/ 0 h 76"/>
              <a:gd name="T32" fmla="*/ 2357 w 2357"/>
              <a:gd name="T33" fmla="*/ 76 h 7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357" h="76" extrusionOk="0">
                <a:moveTo>
                  <a:pt x="0" y="0"/>
                </a:moveTo>
                <a:cubicBezTo>
                  <a:pt x="73" y="15"/>
                  <a:pt x="82" y="44"/>
                  <a:pt x="149" y="50"/>
                </a:cubicBezTo>
                <a:cubicBezTo>
                  <a:pt x="174" y="50"/>
                  <a:pt x="198" y="50"/>
                  <a:pt x="223" y="50"/>
                </a:cubicBezTo>
                <a:cubicBezTo>
                  <a:pt x="231" y="52"/>
                  <a:pt x="344" y="75"/>
                  <a:pt x="397" y="75"/>
                </a:cubicBezTo>
                <a:cubicBezTo>
                  <a:pt x="686" y="75"/>
                  <a:pt x="976" y="75"/>
                  <a:pt x="1265" y="75"/>
                </a:cubicBezTo>
                <a:cubicBezTo>
                  <a:pt x="1285" y="59"/>
                  <a:pt x="1294" y="36"/>
                  <a:pt x="1339" y="25"/>
                </a:cubicBezTo>
                <a:cubicBezTo>
                  <a:pt x="1422" y="5"/>
                  <a:pt x="1537" y="13"/>
                  <a:pt x="1612" y="0"/>
                </a:cubicBezTo>
                <a:cubicBezTo>
                  <a:pt x="1822" y="-35"/>
                  <a:pt x="2069" y="0"/>
                  <a:pt x="2282" y="0"/>
                </a:cubicBezTo>
                <a:cubicBezTo>
                  <a:pt x="2315" y="0"/>
                  <a:pt x="2299" y="0"/>
                  <a:pt x="2332" y="0"/>
                </a:cubicBezTo>
                <a:cubicBezTo>
                  <a:pt x="2340" y="0"/>
                  <a:pt x="2348" y="0"/>
                  <a:pt x="2356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9" name="Ink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367588" y="419100"/>
            <a:ext cx="490537" cy="1588"/>
          </a:xfrm>
          <a:custGeom>
            <a:avLst/>
            <a:gdLst>
              <a:gd name="T0" fmla="*/ 0 w 1365"/>
              <a:gd name="T1" fmla="*/ 2147483647 h 1"/>
              <a:gd name="T2" fmla="*/ 2147483647 w 1365"/>
              <a:gd name="T3" fmla="*/ 2147483647 h 1"/>
              <a:gd name="T4" fmla="*/ 0 60000 65536"/>
              <a:gd name="T5" fmla="*/ 0 60000 65536"/>
              <a:gd name="T6" fmla="*/ 0 w 1365"/>
              <a:gd name="T7" fmla="*/ 0 h 1"/>
              <a:gd name="T8" fmla="*/ 1365 w 1365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5" h="1" extrusionOk="0">
                <a:moveTo>
                  <a:pt x="0" y="0"/>
                </a:moveTo>
                <a:cubicBezTo>
                  <a:pt x="455" y="0"/>
                  <a:pt x="909" y="0"/>
                  <a:pt x="1364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C00000"/>
                </a:solidFill>
                <a:ea typeface="+mj-ea"/>
                <a:cs typeface="+mj-cs"/>
              </a:rPr>
              <a:t>Paravertebral ganglia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en-US" sz="1600" smtClean="0">
                <a:ea typeface="ＭＳ Ｐゴシック" pitchFamily="34" charset="-128"/>
                <a:cs typeface="Times New Roman" pitchFamily="18" charset="0"/>
              </a:rPr>
              <a:t>Extend from base of skull (superior cervical) to tip of coccyx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1600" smtClean="0">
                <a:ea typeface="ＭＳ Ｐゴシック" pitchFamily="34" charset="-128"/>
                <a:cs typeface="Times New Roman" pitchFamily="18" charset="0"/>
              </a:rPr>
              <a:t>Form right and left sympathetic trunk (chains)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1600" smtClean="0">
                <a:ea typeface="ＭＳ Ｐゴシック" pitchFamily="34" charset="-128"/>
                <a:cs typeface="Times New Roman" pitchFamily="18" charset="0"/>
              </a:rPr>
              <a:t>At the tip of coccyx right and left chain unite and form a large ganglia -ganglion impar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1600" smtClean="0">
                <a:ea typeface="ＭＳ Ｐゴシック" pitchFamily="34" charset="-128"/>
                <a:cs typeface="Times New Roman" pitchFamily="18" charset="0"/>
              </a:rPr>
              <a:t>In early fetal life their number correspond to spinal nerve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altLang="en-US" sz="1600" smtClean="0">
                <a:ea typeface="ＭＳ Ｐゴシック" pitchFamily="34" charset="-128"/>
                <a:cs typeface="Times New Roman" pitchFamily="18" charset="0"/>
              </a:rPr>
              <a:t>Adult </a:t>
            </a:r>
          </a:p>
          <a:p>
            <a:pPr lvl="1">
              <a:lnSpc>
                <a:spcPct val="80000"/>
              </a:lnSpc>
            </a:pPr>
            <a:r>
              <a:rPr lang="en-US" altLang="en-US" sz="1500" smtClean="0">
                <a:ea typeface="ＭＳ Ｐゴシック" pitchFamily="34" charset="-128"/>
              </a:rPr>
              <a:t>Cervical ganglia - 3 ganglia</a:t>
            </a:r>
          </a:p>
          <a:p>
            <a:pPr lvl="1">
              <a:lnSpc>
                <a:spcPct val="80000"/>
              </a:lnSpc>
            </a:pPr>
            <a:r>
              <a:rPr lang="en-US" altLang="en-US" sz="1500" smtClean="0">
                <a:ea typeface="ＭＳ Ｐゴシック" pitchFamily="34" charset="-128"/>
              </a:rPr>
              <a:t>Thoracic ganglia – 11- 12 ganglia</a:t>
            </a:r>
          </a:p>
          <a:p>
            <a:pPr lvl="1">
              <a:lnSpc>
                <a:spcPct val="80000"/>
              </a:lnSpc>
            </a:pPr>
            <a:r>
              <a:rPr lang="en-US" altLang="en-US" sz="1500" smtClean="0">
                <a:ea typeface="ＭＳ Ｐゴシック" pitchFamily="34" charset="-128"/>
              </a:rPr>
              <a:t>Lumbar ganglia - 4 -5 ganglia</a:t>
            </a:r>
          </a:p>
          <a:p>
            <a:pPr lvl="1">
              <a:lnSpc>
                <a:spcPct val="80000"/>
              </a:lnSpc>
            </a:pPr>
            <a:r>
              <a:rPr lang="en-US" altLang="en-US" sz="1500" smtClean="0">
                <a:ea typeface="ＭＳ Ｐゴシック" pitchFamily="34" charset="-128"/>
              </a:rPr>
              <a:t>Sacral ganglia - 4 ganglia</a:t>
            </a: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en-US" altLang="en-US" sz="1600" smtClean="0">
              <a:ea typeface="ＭＳ Ｐゴシック" pitchFamily="34" charset="-128"/>
            </a:endParaRPr>
          </a:p>
        </p:txBody>
      </p:sp>
      <p:pic>
        <p:nvPicPr>
          <p:cNvPr id="52228" name="Picture 8" descr="CIFF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33400"/>
            <a:ext cx="287655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B97EBEC-8430-4CD4-B429-851F945108B5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3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C00000"/>
                </a:solidFill>
                <a:ea typeface="+mj-ea"/>
                <a:cs typeface="+mj-cs"/>
              </a:rPr>
              <a:t>Prevertebral ganglia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just" eaLnBrk="1" hangingPunct="1"/>
            <a:r>
              <a:rPr lang="en-US" altLang="en-US" sz="2000" smtClean="0">
                <a:ea typeface="ＭＳ Ｐゴシック" pitchFamily="34" charset="-128"/>
              </a:rPr>
              <a:t>Around main branches of abdominal aorta</a:t>
            </a:r>
          </a:p>
          <a:p>
            <a:pPr lvl="1" algn="just" eaLnBrk="1" hangingPunct="1"/>
            <a:r>
              <a:rPr lang="en-US" altLang="en-US" sz="1800" smtClean="0">
                <a:ea typeface="ＭＳ Ｐゴシック" pitchFamily="34" charset="-128"/>
              </a:rPr>
              <a:t>Celiac ganglia</a:t>
            </a:r>
          </a:p>
          <a:p>
            <a:pPr lvl="1" algn="just" eaLnBrk="1" hangingPunct="1"/>
            <a:endParaRPr lang="en-US" altLang="en-US" sz="1800" smtClean="0">
              <a:ea typeface="ＭＳ Ｐゴシック" pitchFamily="34" charset="-128"/>
            </a:endParaRPr>
          </a:p>
          <a:p>
            <a:pPr lvl="1" algn="just" eaLnBrk="1" hangingPunct="1"/>
            <a:r>
              <a:rPr lang="en-US" altLang="en-US" sz="1800" smtClean="0">
                <a:ea typeface="ＭＳ Ｐゴシック" pitchFamily="34" charset="-128"/>
              </a:rPr>
              <a:t>Superior mesenteric ganglia</a:t>
            </a:r>
          </a:p>
          <a:p>
            <a:pPr lvl="1" algn="just" eaLnBrk="1" hangingPunct="1"/>
            <a:endParaRPr lang="en-US" altLang="en-US" sz="1800" smtClean="0">
              <a:ea typeface="ＭＳ Ｐゴシック" pitchFamily="34" charset="-128"/>
            </a:endParaRPr>
          </a:p>
          <a:p>
            <a:pPr lvl="1" algn="just" eaLnBrk="1" hangingPunct="1"/>
            <a:r>
              <a:rPr lang="en-US" altLang="en-US" sz="1800" smtClean="0">
                <a:ea typeface="ＭＳ Ｐゴシック" pitchFamily="34" charset="-128"/>
              </a:rPr>
              <a:t>Inferior mesenteric ganglia</a:t>
            </a:r>
          </a:p>
        </p:txBody>
      </p:sp>
      <p:pic>
        <p:nvPicPr>
          <p:cNvPr id="53252" name="Picture 6" descr="CIFF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200"/>
            <a:ext cx="287655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E71CCB77-664A-4ED0-8065-F78907A6BAC3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254" name="Ink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10275" y="3411538"/>
            <a:ext cx="731838" cy="1587"/>
          </a:xfrm>
          <a:custGeom>
            <a:avLst/>
            <a:gdLst>
              <a:gd name="T0" fmla="*/ 0 w 2035"/>
              <a:gd name="T1" fmla="*/ 2147483647 h 1"/>
              <a:gd name="T2" fmla="*/ 2147483647 w 2035"/>
              <a:gd name="T3" fmla="*/ 2147483647 h 1"/>
              <a:gd name="T4" fmla="*/ 0 60000 65536"/>
              <a:gd name="T5" fmla="*/ 0 60000 65536"/>
              <a:gd name="T6" fmla="*/ 0 w 2035"/>
              <a:gd name="T7" fmla="*/ 0 h 1"/>
              <a:gd name="T8" fmla="*/ 2035 w 2035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35" h="1" extrusionOk="0">
                <a:moveTo>
                  <a:pt x="0" y="0"/>
                </a:moveTo>
                <a:cubicBezTo>
                  <a:pt x="678" y="0"/>
                  <a:pt x="1356" y="0"/>
                  <a:pt x="2034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5" name="Ink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18213" y="3536950"/>
            <a:ext cx="760412" cy="1588"/>
          </a:xfrm>
          <a:custGeom>
            <a:avLst/>
            <a:gdLst>
              <a:gd name="T0" fmla="*/ 0 w 2110"/>
              <a:gd name="T1" fmla="*/ 2147483647 h 1"/>
              <a:gd name="T2" fmla="*/ 2147483647 w 2110"/>
              <a:gd name="T3" fmla="*/ 2147483647 h 1"/>
              <a:gd name="T4" fmla="*/ 0 60000 65536"/>
              <a:gd name="T5" fmla="*/ 0 60000 65536"/>
              <a:gd name="T6" fmla="*/ 0 w 2110"/>
              <a:gd name="T7" fmla="*/ 0 h 1"/>
              <a:gd name="T8" fmla="*/ 2110 w 211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10" h="1" extrusionOk="0">
                <a:moveTo>
                  <a:pt x="0" y="0"/>
                </a:moveTo>
                <a:cubicBezTo>
                  <a:pt x="703" y="0"/>
                  <a:pt x="1406" y="0"/>
                  <a:pt x="2109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6" name="Ink 9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161088" y="3751263"/>
            <a:ext cx="573087" cy="1587"/>
          </a:xfrm>
          <a:custGeom>
            <a:avLst/>
            <a:gdLst>
              <a:gd name="T0" fmla="*/ 0 w 1589"/>
              <a:gd name="T1" fmla="*/ 2147483647 h 1"/>
              <a:gd name="T2" fmla="*/ 2147483647 w 1589"/>
              <a:gd name="T3" fmla="*/ 2147483647 h 1"/>
              <a:gd name="T4" fmla="*/ 0 60000 65536"/>
              <a:gd name="T5" fmla="*/ 0 60000 65536"/>
              <a:gd name="T6" fmla="*/ 0 w 1589"/>
              <a:gd name="T7" fmla="*/ 0 h 1"/>
              <a:gd name="T8" fmla="*/ 1589 w 1589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89" h="1" extrusionOk="0">
                <a:moveTo>
                  <a:pt x="0" y="0"/>
                </a:moveTo>
                <a:cubicBezTo>
                  <a:pt x="529" y="0"/>
                  <a:pt x="1059" y="0"/>
                  <a:pt x="1588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7" name="Ink 10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134100" y="4152900"/>
            <a:ext cx="519113" cy="7938"/>
          </a:xfrm>
          <a:custGeom>
            <a:avLst/>
            <a:gdLst>
              <a:gd name="T0" fmla="*/ 0 w 1439"/>
              <a:gd name="T1" fmla="*/ 2147483647 h 26"/>
              <a:gd name="T2" fmla="*/ 2147483647 w 1439"/>
              <a:gd name="T3" fmla="*/ 2147483647 h 26"/>
              <a:gd name="T4" fmla="*/ 2147483647 w 1439"/>
              <a:gd name="T5" fmla="*/ 2147483647 h 26"/>
              <a:gd name="T6" fmla="*/ 0 60000 65536"/>
              <a:gd name="T7" fmla="*/ 0 60000 65536"/>
              <a:gd name="T8" fmla="*/ 0 60000 65536"/>
              <a:gd name="T9" fmla="*/ 0 w 1439"/>
              <a:gd name="T10" fmla="*/ 0 h 26"/>
              <a:gd name="T11" fmla="*/ 1439 w 1439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39" h="26" extrusionOk="0">
                <a:moveTo>
                  <a:pt x="0" y="25"/>
                </a:moveTo>
                <a:cubicBezTo>
                  <a:pt x="44" y="25"/>
                  <a:pt x="66" y="5"/>
                  <a:pt x="99" y="0"/>
                </a:cubicBezTo>
                <a:cubicBezTo>
                  <a:pt x="520" y="-67"/>
                  <a:pt x="1008" y="0"/>
                  <a:pt x="1438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8" name="Ink 1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143625" y="4321175"/>
            <a:ext cx="590550" cy="19050"/>
          </a:xfrm>
          <a:custGeom>
            <a:avLst/>
            <a:gdLst>
              <a:gd name="T0" fmla="*/ 0 w 1638"/>
              <a:gd name="T1" fmla="*/ 2147483647 h 51"/>
              <a:gd name="T2" fmla="*/ 2147483647 w 1638"/>
              <a:gd name="T3" fmla="*/ 2147483647 h 51"/>
              <a:gd name="T4" fmla="*/ 2147483647 w 1638"/>
              <a:gd name="T5" fmla="*/ 2147483647 h 51"/>
              <a:gd name="T6" fmla="*/ 2147483647 w 1638"/>
              <a:gd name="T7" fmla="*/ 2147483647 h 51"/>
              <a:gd name="T8" fmla="*/ 0 60000 65536"/>
              <a:gd name="T9" fmla="*/ 0 60000 65536"/>
              <a:gd name="T10" fmla="*/ 0 60000 65536"/>
              <a:gd name="T11" fmla="*/ 0 60000 65536"/>
              <a:gd name="T12" fmla="*/ 0 w 1638"/>
              <a:gd name="T13" fmla="*/ 0 h 51"/>
              <a:gd name="T14" fmla="*/ 1638 w 1638"/>
              <a:gd name="T15" fmla="*/ 51 h 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38" h="51" extrusionOk="0">
                <a:moveTo>
                  <a:pt x="0" y="50"/>
                </a:moveTo>
                <a:cubicBezTo>
                  <a:pt x="30" y="32"/>
                  <a:pt x="26" y="28"/>
                  <a:pt x="74" y="25"/>
                </a:cubicBezTo>
                <a:cubicBezTo>
                  <a:pt x="130" y="22"/>
                  <a:pt x="178" y="9"/>
                  <a:pt x="223" y="0"/>
                </a:cubicBezTo>
                <a:cubicBezTo>
                  <a:pt x="651" y="-87"/>
                  <a:pt x="1199" y="0"/>
                  <a:pt x="1637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Ink 1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99175" y="4732338"/>
            <a:ext cx="571500" cy="9525"/>
          </a:xfrm>
          <a:custGeom>
            <a:avLst/>
            <a:gdLst>
              <a:gd name="T0" fmla="*/ 0 w 1588"/>
              <a:gd name="T1" fmla="*/ 2147483647 h 26"/>
              <a:gd name="T2" fmla="*/ 2147483647 w 1588"/>
              <a:gd name="T3" fmla="*/ 2147483647 h 26"/>
              <a:gd name="T4" fmla="*/ 0 60000 65536"/>
              <a:gd name="T5" fmla="*/ 0 60000 65536"/>
              <a:gd name="T6" fmla="*/ 0 w 1588"/>
              <a:gd name="T7" fmla="*/ 0 h 26"/>
              <a:gd name="T8" fmla="*/ 1588 w 1588"/>
              <a:gd name="T9" fmla="*/ 26 h 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88" h="26" extrusionOk="0">
                <a:moveTo>
                  <a:pt x="0" y="0"/>
                </a:moveTo>
                <a:cubicBezTo>
                  <a:pt x="176" y="0"/>
                  <a:pt x="1551" y="-83"/>
                  <a:pt x="1587" y="25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Ink 1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89650" y="4919663"/>
            <a:ext cx="608013" cy="28575"/>
          </a:xfrm>
          <a:custGeom>
            <a:avLst/>
            <a:gdLst>
              <a:gd name="T0" fmla="*/ 0 w 1688"/>
              <a:gd name="T1" fmla="*/ 2147483647 h 76"/>
              <a:gd name="T2" fmla="*/ 2147483647 w 1688"/>
              <a:gd name="T3" fmla="*/ 2147483647 h 76"/>
              <a:gd name="T4" fmla="*/ 2147483647 w 1688"/>
              <a:gd name="T5" fmla="*/ 2147483647 h 76"/>
              <a:gd name="T6" fmla="*/ 2147483647 w 1688"/>
              <a:gd name="T7" fmla="*/ 2147483647 h 76"/>
              <a:gd name="T8" fmla="*/ 2147483647 w 1688"/>
              <a:gd name="T9" fmla="*/ 2147483647 h 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88"/>
              <a:gd name="T16" fmla="*/ 0 h 76"/>
              <a:gd name="T17" fmla="*/ 1688 w 1688"/>
              <a:gd name="T18" fmla="*/ 76 h 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88" h="76" extrusionOk="0">
                <a:moveTo>
                  <a:pt x="0" y="0"/>
                </a:moveTo>
                <a:cubicBezTo>
                  <a:pt x="169" y="0"/>
                  <a:pt x="330" y="11"/>
                  <a:pt x="496" y="25"/>
                </a:cubicBezTo>
                <a:cubicBezTo>
                  <a:pt x="646" y="38"/>
                  <a:pt x="790" y="50"/>
                  <a:pt x="942" y="50"/>
                </a:cubicBezTo>
                <a:cubicBezTo>
                  <a:pt x="1040" y="50"/>
                  <a:pt x="1116" y="75"/>
                  <a:pt x="1215" y="75"/>
                </a:cubicBezTo>
                <a:cubicBezTo>
                  <a:pt x="1372" y="75"/>
                  <a:pt x="1530" y="75"/>
                  <a:pt x="1687" y="75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C00000"/>
                </a:solidFill>
                <a:ea typeface="+mj-ea"/>
                <a:cs typeface="+mj-cs"/>
              </a:rPr>
              <a:t>Course of a sympathetic fibers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ea typeface="ＭＳ Ｐゴシック" pitchFamily="34" charset="-128"/>
              </a:rPr>
              <a:t>Lateral grey horn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ea typeface="ＭＳ Ｐゴシック" pitchFamily="34" charset="-128"/>
              </a:rPr>
              <a:t>Ventral root </a:t>
            </a:r>
            <a:r>
              <a:rPr lang="en-US" altLang="en-US" sz="2000" smtClean="0"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en-US" altLang="en-US" sz="2000" smtClean="0">
                <a:ea typeface="ＭＳ Ｐゴシック" pitchFamily="34" charset="-128"/>
              </a:rPr>
              <a:t> trunk </a:t>
            </a:r>
            <a:r>
              <a:rPr lang="en-US" altLang="en-US" sz="2000" smtClean="0"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en-US" altLang="en-US" sz="2000" smtClean="0">
                <a:ea typeface="ＭＳ Ｐゴシック" pitchFamily="34" charset="-128"/>
              </a:rPr>
              <a:t> ventral ramus of spinal nerves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ea typeface="ＭＳ Ｐゴシック" pitchFamily="34" charset="-128"/>
              </a:rPr>
              <a:t>White rami communicans [preganglionic fibers]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ea typeface="ＭＳ Ｐゴシック" pitchFamily="34" charset="-128"/>
              </a:rPr>
              <a:t>Grey rami communicans </a:t>
            </a:r>
            <a:r>
              <a:rPr lang="en-US" altLang="en-US" sz="2000" b="1" smtClean="0">
                <a:ea typeface="ＭＳ Ｐゴシック" pitchFamily="34" charset="-128"/>
              </a:rPr>
              <a:t>[Postganglionic fibers]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ea typeface="ＭＳ Ｐゴシック" pitchFamily="34" charset="-128"/>
              </a:rPr>
              <a:t>Ventral ramus &amp; dorsal ramus </a:t>
            </a:r>
          </a:p>
          <a:p>
            <a:pPr algn="just" eaLnBrk="1" hangingPunct="1"/>
            <a:endParaRPr lang="en-US" altLang="en-US" sz="2000" smtClean="0">
              <a:ea typeface="ＭＳ Ｐゴシック" pitchFamily="34" charset="-128"/>
            </a:endParaRPr>
          </a:p>
        </p:txBody>
      </p:sp>
      <p:sp>
        <p:nvSpPr>
          <p:cNvPr id="542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39ED202E-CC3C-4EAA-BAE7-E8A47087AC44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542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0" t="19014" r="32372" b="28873"/>
          <a:stretch>
            <a:fillRect/>
          </a:stretch>
        </p:blipFill>
        <p:spPr bwMode="auto">
          <a:xfrm>
            <a:off x="4343400" y="1905000"/>
            <a:ext cx="464820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Rectangle 1"/>
          <p:cNvSpPr>
            <a:spLocks noChangeArrowheads="1"/>
          </p:cNvSpPr>
          <p:nvPr/>
        </p:nvSpPr>
        <p:spPr bwMode="auto">
          <a:xfrm>
            <a:off x="4343400" y="5334000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/>
            <a:r>
              <a:rPr lang="en-US" altLang="en-US"/>
              <a:t>Enter and synapse immediately with a postsynaptic neuron of the paravertebral ganglion at that level</a:t>
            </a:r>
          </a:p>
        </p:txBody>
      </p:sp>
    </p:spTree>
    <p:extLst>
      <p:ext uri="{BB962C8B-B14F-4D97-AF65-F5344CB8AC3E}">
        <p14:creationId xmlns:p14="http://schemas.microsoft.com/office/powerpoint/2010/main" val="19004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700" dirty="0" smtClean="0">
                <a:solidFill>
                  <a:srgbClr val="FF0000"/>
                </a:solidFill>
                <a:cs typeface="+mj-cs"/>
              </a:rPr>
              <a:t/>
            </a:r>
            <a:br>
              <a:rPr lang="en-US" sz="2700" dirty="0" smtClean="0">
                <a:solidFill>
                  <a:srgbClr val="FF0000"/>
                </a:solidFill>
                <a:cs typeface="+mj-cs"/>
              </a:rPr>
            </a:br>
            <a:r>
              <a:rPr lang="en-US" sz="2700" dirty="0" smtClean="0">
                <a:solidFill>
                  <a:srgbClr val="C00000"/>
                </a:solidFill>
                <a:cs typeface="+mj-cs"/>
              </a:rPr>
              <a:t>Fibers ascend or descend in the sympathetic trunk to synapse with a postsynaptic neuron of a higher or lower paravertebral ganglion</a:t>
            </a:r>
            <a:r>
              <a:rPr lang="en-US" sz="4400" dirty="0" smtClean="0">
                <a:solidFill>
                  <a:srgbClr val="C00000"/>
                </a:solidFill>
                <a:cs typeface="+mj-cs"/>
              </a:rPr>
              <a:t/>
            </a:r>
            <a:br>
              <a:rPr lang="en-US" sz="4400" dirty="0" smtClean="0">
                <a:solidFill>
                  <a:srgbClr val="C00000"/>
                </a:solidFill>
                <a:cs typeface="+mj-cs"/>
              </a:rPr>
            </a:br>
            <a:endParaRPr lang="en-US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5529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7776F59-D098-4D06-8FB2-4C257333AB4B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grpSp>
        <p:nvGrpSpPr>
          <p:cNvPr id="55300" name="Group 9"/>
          <p:cNvGrpSpPr>
            <a:grpSpLocks/>
          </p:cNvGrpSpPr>
          <p:nvPr/>
        </p:nvGrpSpPr>
        <p:grpSpPr bwMode="auto">
          <a:xfrm>
            <a:off x="533400" y="3048000"/>
            <a:ext cx="3876675" cy="2011363"/>
            <a:chOff x="533400" y="3048000"/>
            <a:chExt cx="3877069" cy="2011680"/>
          </a:xfrm>
        </p:grpSpPr>
        <p:pic>
          <p:nvPicPr>
            <p:cNvPr id="5530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642" b="35915"/>
            <a:stretch>
              <a:fillRect/>
            </a:stretch>
          </p:blipFill>
          <p:spPr bwMode="auto">
            <a:xfrm>
              <a:off x="1600200" y="3048000"/>
              <a:ext cx="2810269" cy="201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3" name="TextBox 7"/>
            <p:cNvSpPr txBox="1">
              <a:spLocks noChangeArrowheads="1"/>
            </p:cNvSpPr>
            <p:nvPr/>
          </p:nvSpPr>
          <p:spPr bwMode="auto">
            <a:xfrm>
              <a:off x="533400" y="4343400"/>
              <a:ext cx="116410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100" b="1"/>
                <a:t>Target organs </a:t>
              </a:r>
            </a:p>
          </p:txBody>
        </p:sp>
      </p:grpSp>
      <p:pic>
        <p:nvPicPr>
          <p:cNvPr id="55301" name="Picture 2" descr="http://teleanatomy.com/General%20Anatomy/Introduction%20to%20Anatomy%203rd%20Edition/Autonomic%20N%20S_files/image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3314700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6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C00000"/>
                </a:solidFill>
                <a:ea typeface="+mj-ea"/>
                <a:cs typeface="+mj-cs"/>
              </a:rPr>
              <a:t>Pass through the sympathetic trunk without synapsing, continuing as splanchnic nerve to reach the prevertebral (</a:t>
            </a:r>
            <a:r>
              <a:rPr lang="en-US" sz="2000" dirty="0" err="1" smtClean="0">
                <a:solidFill>
                  <a:srgbClr val="C00000"/>
                </a:solidFill>
                <a:ea typeface="+mj-ea"/>
                <a:cs typeface="+mj-cs"/>
              </a:rPr>
              <a:t>preaortic</a:t>
            </a:r>
            <a:r>
              <a:rPr lang="en-US" sz="2000" dirty="0" smtClean="0">
                <a:solidFill>
                  <a:srgbClr val="C00000"/>
                </a:solidFill>
                <a:ea typeface="+mj-ea"/>
                <a:cs typeface="+mj-cs"/>
              </a:rPr>
              <a:t> )ganglia</a:t>
            </a:r>
            <a:endParaRPr lang="en-US" sz="2000" dirty="0">
              <a:solidFill>
                <a:srgbClr val="C00000"/>
              </a:solidFill>
              <a:ea typeface="+mj-ea"/>
              <a:cs typeface="+mj-cs"/>
            </a:endParaRP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7D6DE41-2166-4C3B-BD80-7C2E3B503F53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grpSp>
        <p:nvGrpSpPr>
          <p:cNvPr id="56324" name="Group 13"/>
          <p:cNvGrpSpPr>
            <a:grpSpLocks/>
          </p:cNvGrpSpPr>
          <p:nvPr/>
        </p:nvGrpSpPr>
        <p:grpSpPr bwMode="auto">
          <a:xfrm>
            <a:off x="1295400" y="1828800"/>
            <a:ext cx="7134225" cy="4457700"/>
            <a:chOff x="1295400" y="1828800"/>
            <a:chExt cx="7134608" cy="4457700"/>
          </a:xfrm>
        </p:grpSpPr>
        <p:grpSp>
          <p:nvGrpSpPr>
            <p:cNvPr id="56325" name="Group 4"/>
            <p:cNvGrpSpPr>
              <a:grpSpLocks/>
            </p:cNvGrpSpPr>
            <p:nvPr/>
          </p:nvGrpSpPr>
          <p:grpSpPr bwMode="auto">
            <a:xfrm>
              <a:off x="1295400" y="1828800"/>
              <a:ext cx="7134608" cy="4457700"/>
              <a:chOff x="1295400" y="1295400"/>
              <a:chExt cx="7134608" cy="4457700"/>
            </a:xfrm>
          </p:grpSpPr>
          <p:pic>
            <p:nvPicPr>
              <p:cNvPr id="56327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495" b="17606"/>
              <a:stretch>
                <a:fillRect/>
              </a:stretch>
            </p:blipFill>
            <p:spPr bwMode="auto">
              <a:xfrm>
                <a:off x="1295400" y="1295400"/>
                <a:ext cx="6672262" cy="4457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3352910" y="4267200"/>
                <a:ext cx="0" cy="5334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329" name="TextBox 7"/>
              <p:cNvSpPr txBox="1">
                <a:spLocks noChangeArrowheads="1"/>
              </p:cNvSpPr>
              <p:nvPr/>
            </p:nvSpPr>
            <p:spPr bwMode="auto">
              <a:xfrm>
                <a:off x="6629400" y="4648200"/>
                <a:ext cx="1539204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100" b="1"/>
                  <a:t>Preganglionic fibers</a:t>
                </a:r>
              </a:p>
            </p:txBody>
          </p:sp>
          <p:sp>
            <p:nvSpPr>
              <p:cNvPr id="56330" name="TextBox 8"/>
              <p:cNvSpPr txBox="1">
                <a:spLocks noChangeArrowheads="1"/>
              </p:cNvSpPr>
              <p:nvPr/>
            </p:nvSpPr>
            <p:spPr bwMode="auto">
              <a:xfrm>
                <a:off x="6781800" y="5257800"/>
                <a:ext cx="1648208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100" b="1"/>
                  <a:t>Postganglionic fibers</a:t>
                </a: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4876992" y="3962400"/>
                <a:ext cx="457225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332" name="TextBox 10"/>
              <p:cNvSpPr txBox="1">
                <a:spLocks noChangeArrowheads="1"/>
              </p:cNvSpPr>
              <p:nvPr/>
            </p:nvSpPr>
            <p:spPr bwMode="auto">
              <a:xfrm>
                <a:off x="5334000" y="3733800"/>
                <a:ext cx="112402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100" b="1"/>
                  <a:t>Paravertebral </a:t>
                </a:r>
              </a:p>
              <a:p>
                <a:r>
                  <a:rPr lang="en-US" altLang="en-US" sz="1100" b="1"/>
                  <a:t>gangla</a:t>
                </a:r>
              </a:p>
            </p:txBody>
          </p:sp>
          <p:sp>
            <p:nvSpPr>
              <p:cNvPr id="56333" name="TextBox 11"/>
              <p:cNvSpPr txBox="1">
                <a:spLocks noChangeArrowheads="1"/>
              </p:cNvSpPr>
              <p:nvPr/>
            </p:nvSpPr>
            <p:spPr bwMode="auto">
              <a:xfrm>
                <a:off x="4267200" y="4648200"/>
                <a:ext cx="976549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100" b="1"/>
                  <a:t>Splanchnic </a:t>
                </a:r>
              </a:p>
              <a:p>
                <a:r>
                  <a:rPr lang="en-US" altLang="en-US" sz="1100" b="1"/>
                  <a:t>nerve </a:t>
                </a:r>
              </a:p>
            </p:txBody>
          </p:sp>
        </p:grpSp>
        <p:sp>
          <p:nvSpPr>
            <p:cNvPr id="56326" name="TextBox 12"/>
            <p:cNvSpPr txBox="1">
              <a:spLocks noChangeArrowheads="1"/>
            </p:cNvSpPr>
            <p:nvPr/>
          </p:nvSpPr>
          <p:spPr bwMode="auto">
            <a:xfrm>
              <a:off x="2895600" y="5257800"/>
              <a:ext cx="104547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100" b="1"/>
                <a:t>Prevertebral </a:t>
              </a:r>
            </a:p>
            <a:p>
              <a:r>
                <a:rPr lang="en-US" altLang="en-US" sz="1100" b="1"/>
                <a:t>ganglia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59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rgbClr val="C00000"/>
                </a:solidFill>
                <a:ea typeface="+mj-ea"/>
                <a:cs typeface="+mj-cs"/>
              </a:rPr>
              <a:t>Exception</a:t>
            </a:r>
            <a:r>
              <a:rPr lang="en-US" dirty="0" smtClean="0">
                <a:ea typeface="+mj-ea"/>
                <a:cs typeface="+mj-cs"/>
              </a:rPr>
              <a:t> 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939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altLang="en-US" sz="2000" smtClean="0">
                <a:ea typeface="ＭＳ Ｐゴシック" pitchFamily="34" charset="-128"/>
              </a:rPr>
              <a:t>Fibers going to supply suprarenal medulla pass through celiac prevertebral ganglia without synapsing</a:t>
            </a:r>
          </a:p>
          <a:p>
            <a:pPr algn="just"/>
            <a:endParaRPr lang="en-US" altLang="en-US" sz="2000" smtClean="0">
              <a:ea typeface="ＭＳ Ｐゴシック" pitchFamily="34" charset="-128"/>
            </a:endParaRPr>
          </a:p>
          <a:p>
            <a:pPr algn="just"/>
            <a:r>
              <a:rPr lang="en-US" altLang="en-US" sz="2000" smtClean="0">
                <a:ea typeface="ＭＳ Ｐゴシック" pitchFamily="34" charset="-128"/>
              </a:rPr>
              <a:t>Terminate directly on cells of medulla</a:t>
            </a:r>
          </a:p>
          <a:p>
            <a:pPr algn="just"/>
            <a:endParaRPr lang="en-US" altLang="en-US" sz="2000" smtClean="0">
              <a:ea typeface="ＭＳ Ｐゴシック" pitchFamily="34" charset="-128"/>
            </a:endParaRP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349091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B9A6D06A-317D-42BA-9736-E2802ECBC041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6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7683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C00000"/>
                </a:solidFill>
                <a:ea typeface="+mj-ea"/>
                <a:cs typeface="+mj-cs"/>
              </a:rPr>
              <a:t>Parasympathetic nervous system</a:t>
            </a:r>
          </a:p>
        </p:txBody>
      </p:sp>
      <p:pic>
        <p:nvPicPr>
          <p:cNvPr id="604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7056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D320877-8E1F-40EC-B38F-516DCB69B87B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8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endParaRPr lang="en-US" altLang="en-US" dirty="0" smtClean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Cranial outflow supply viscera of head, thorax, most of abdomen (</a:t>
            </a:r>
            <a:r>
              <a:rPr lang="en-US" altLang="en-US" sz="2800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upto</a:t>
            </a:r>
            <a:r>
              <a:rPr lang="en-US" altLang="en-US" sz="280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left colic flexure) </a:t>
            </a:r>
          </a:p>
          <a:p>
            <a:pPr algn="just">
              <a:lnSpc>
                <a:spcPct val="80000"/>
              </a:lnSpc>
            </a:pPr>
            <a:endParaRPr lang="en-US" altLang="en-US" sz="2800" dirty="0" smtClean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Sacral outflow supply descending colon, sigmoid colon, rectum and other pelvic </a:t>
            </a:r>
            <a:r>
              <a:rPr lang="en-US" altLang="en-US" sz="2800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visceras</a:t>
            </a:r>
            <a:endParaRPr lang="en-US" altLang="en-US" sz="2800" dirty="0" smtClean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73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1709738" y="172561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1443" name="Picture 3"/>
          <p:cNvPicPr preferRelativeResize="0">
            <a:picLocks noChangeAspect="1" noChangeArrowheads="1"/>
          </p:cNvPicPr>
          <p:nvPr/>
        </p:nvPicPr>
        <p:blipFill>
          <a:blip r:embed="rId3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371600" y="457200"/>
            <a:ext cx="579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000">
              <a:latin typeface="Arial Unicode MS" pitchFamily="34" charset="-128"/>
            </a:endParaRPr>
          </a:p>
        </p:txBody>
      </p:sp>
      <p:sp>
        <p:nvSpPr>
          <p:cNvPr id="61445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26C8717-47ED-4484-ABDE-A2476E192FB2}" type="slidenum">
              <a:rPr lang="en-US" altLang="en-US" sz="1400" smtClean="0">
                <a:latin typeface="Arial Unicode MS" pitchFamily="34" charset="-128"/>
              </a:rPr>
              <a:pPr/>
              <a:t>16</a:t>
            </a:fld>
            <a:endParaRPr lang="en-US" altLang="en-US" sz="1400" smtClean="0">
              <a:latin typeface="Arial Unicode MS" pitchFamily="34" charset="-128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228600" y="4495800"/>
            <a:ext cx="457200" cy="304800"/>
          </a:xfrm>
          <a:prstGeom prst="rect">
            <a:avLst/>
          </a:prstGeom>
          <a:solidFill>
            <a:srgbClr val="FF0000">
              <a:alpha val="29000"/>
            </a:srgbClr>
          </a:solidFill>
          <a:ln>
            <a:headEnd type="none" w="sm" len="sm"/>
            <a:tailEnd type="none" w="sm" len="sm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9850"/>
            <a:ext cx="8229600" cy="76835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Parasympathetic nervous system</a:t>
            </a:r>
            <a:endParaRPr lang="en-US" sz="4000" b="1" dirty="0">
              <a:ln w="6350">
                <a:noFill/>
              </a:ln>
              <a:solidFill>
                <a:srgbClr val="C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971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838200"/>
            <a:ext cx="8458200" cy="5715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9834F74-9F24-4F25-B557-7A34F0D2ED08}" type="slidenum">
              <a:rPr lang="en-US" altLang="en-US" sz="1400" smtClean="0">
                <a:latin typeface="Arial Unicode MS" pitchFamily="34" charset="-128"/>
              </a:rPr>
              <a:pPr/>
              <a:t>17</a:t>
            </a:fld>
            <a:endParaRPr lang="en-US" altLang="en-US" sz="1400" smtClean="0">
              <a:latin typeface="Arial Unicode MS" pitchFamily="34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69850"/>
            <a:ext cx="8229600" cy="76835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Parasympathetic nervous system</a:t>
            </a:r>
            <a:endParaRPr lang="en-US" sz="4000" b="1" dirty="0">
              <a:ln w="6350">
                <a:noFill/>
              </a:ln>
              <a:solidFill>
                <a:srgbClr val="C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12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09600"/>
            <a:ext cx="49530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3043" name="Text Box 3"/>
          <p:cNvSpPr txBox="1">
            <a:spLocks noChangeArrowheads="1"/>
          </p:cNvSpPr>
          <p:nvPr/>
        </p:nvSpPr>
        <p:spPr bwMode="auto">
          <a:xfrm>
            <a:off x="7086600" y="3048000"/>
            <a:ext cx="12192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Bull</a:t>
            </a:r>
          </a:p>
        </p:txBody>
      </p:sp>
      <p:sp>
        <p:nvSpPr>
          <p:cNvPr id="63492" name="AutoShape 4"/>
          <p:cNvSpPr>
            <a:spLocks noChangeArrowheads="1"/>
          </p:cNvSpPr>
          <p:nvPr/>
        </p:nvSpPr>
        <p:spPr bwMode="auto">
          <a:xfrm>
            <a:off x="5486400" y="0"/>
            <a:ext cx="3657600" cy="990600"/>
          </a:xfrm>
          <a:prstGeom prst="cloudCallout">
            <a:avLst>
              <a:gd name="adj1" fmla="val -48222"/>
              <a:gd name="adj2" fmla="val 89102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b="1">
                <a:sym typeface="Symbol" pitchFamily="18" charset="2"/>
              </a:rPr>
              <a:t></a:t>
            </a:r>
            <a:r>
              <a:rPr lang="en-US" altLang="en-US" b="1">
                <a:sym typeface="Wingdings 2" pitchFamily="18" charset="2"/>
              </a:rPr>
              <a:t></a:t>
            </a:r>
            <a:r>
              <a:rPr lang="en-US" altLang="en-US">
                <a:sym typeface="Wingdings 3" pitchFamily="18" charset="2"/>
              </a:rPr>
              <a:t> RUN</a:t>
            </a:r>
            <a:endParaRPr lang="en-US" altLang="en-US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0" y="457200"/>
            <a:ext cx="4876800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</a:rPr>
              <a:t>Hair raised.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</a:rPr>
              <a:t>Pupils dilated.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</a:rPr>
              <a:t>Heart rate </a:t>
            </a: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.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Blood pressure .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Bronchodilatation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>
              <a:latin typeface="Arial Unicode MS" pitchFamily="34" charset="-128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Adrenal : ADR + NADR .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Liver: Glycogenolysis </a:t>
            </a:r>
            <a:r>
              <a:rPr lang="en-US" altLang="en-US" sz="2000" b="1">
                <a:latin typeface="Arial Unicode MS" pitchFamily="34" charset="-128"/>
                <a:sym typeface="Wingdings" pitchFamily="2" charset="2"/>
              </a:rPr>
              <a:t> energy.</a:t>
            </a:r>
            <a:endParaRPr lang="en-US" altLang="en-US" sz="2000" b="1">
              <a:latin typeface="Arial Unicode MS" pitchFamily="34" charset="-128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Skeletal muscle :  blood flow.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029200" y="13716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pitchFamily="34" charset="0"/>
              </a:rPr>
              <a:t>••</a:t>
            </a:r>
            <a:endParaRPr lang="en-US" altLang="en-US" sz="2400">
              <a:latin typeface="Arial Unicode MS" pitchFamily="34" charset="-128"/>
            </a:endParaRP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>
            <a:off x="2133600" y="609600"/>
            <a:ext cx="2971800" cy="60960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>
            <a:off x="2286000" y="1600200"/>
            <a:ext cx="2667000" cy="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>
            <a:off x="2133600" y="1905000"/>
            <a:ext cx="2971800" cy="38100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V="1">
            <a:off x="2667000" y="2133600"/>
            <a:ext cx="685800" cy="30480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5943600" y="5334000"/>
            <a:ext cx="18288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 Unicode MS" pitchFamily="34" charset="-128"/>
                <a:sym typeface="Symbol" pitchFamily="18" charset="2"/>
              </a:rPr>
              <a:t>Sphincters closed.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>
              <a:latin typeface="Arial Unicode MS" pitchFamily="34" charset="-128"/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 flipV="1">
            <a:off x="5715000" y="4114800"/>
            <a:ext cx="304800" cy="137160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 flipV="1">
            <a:off x="3886200" y="4343400"/>
            <a:ext cx="1295400" cy="38100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 flipV="1">
            <a:off x="2743200" y="2133600"/>
            <a:ext cx="609600" cy="76200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381000" y="56388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>
              <a:latin typeface="Arial Unicode MS" pitchFamily="34" charset="-128"/>
            </a:endParaRPr>
          </a:p>
        </p:txBody>
      </p:sp>
      <p:sp>
        <p:nvSpPr>
          <p:cNvPr id="343056" name="Text Box 16"/>
          <p:cNvSpPr txBox="1">
            <a:spLocks noChangeArrowheads="1"/>
          </p:cNvSpPr>
          <p:nvPr/>
        </p:nvSpPr>
        <p:spPr bwMode="auto">
          <a:xfrm>
            <a:off x="304800" y="5410200"/>
            <a:ext cx="3810000" cy="8794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SYMPATHETIC SYSTEM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FRIGHT </a:t>
            </a: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</a:rPr>
              <a:t>–</a:t>
            </a: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FLIGHT</a:t>
            </a: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Comic Sans MS"/>
              </a:rPr>
              <a:t>–</a:t>
            </a:r>
            <a:r>
              <a:rPr lang="en-US" sz="2000" b="1" u="sng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FIGHT</a:t>
            </a:r>
          </a:p>
        </p:txBody>
      </p:sp>
      <p:sp>
        <p:nvSpPr>
          <p:cNvPr id="63505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5C303D91-D2AB-4644-93B6-22355CF477B1}" type="slidenum">
              <a:rPr lang="en-US" altLang="en-US" sz="1400" smtClean="0">
                <a:latin typeface="Arial Unicode MS" pitchFamily="34" charset="-128"/>
              </a:rPr>
              <a:pPr/>
              <a:t>18</a:t>
            </a:fld>
            <a:endParaRPr lang="en-US" altLang="en-US" sz="140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51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5064125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81000" y="2362200"/>
            <a:ext cx="3352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 dirty="0">
              <a:latin typeface="Arial Unicode MS" pitchFamily="34" charset="-128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SzPct val="150000"/>
              <a:buFontTx/>
              <a:buChar char="•"/>
            </a:pPr>
            <a:r>
              <a:rPr lang="en-US" altLang="en-US" sz="2000" b="1" dirty="0">
                <a:latin typeface="Arial Unicode MS" pitchFamily="34" charset="-128"/>
                <a:sym typeface="Symbol" pitchFamily="18" charset="2"/>
              </a:rPr>
              <a:t>Heart rate &amp; blood pressure </a:t>
            </a:r>
          </a:p>
          <a:p>
            <a:pPr eaLnBrk="1" hangingPunct="1">
              <a:spcBef>
                <a:spcPct val="50000"/>
              </a:spcBef>
              <a:buSzPct val="150000"/>
              <a:buFontTx/>
              <a:buChar char="•"/>
            </a:pPr>
            <a:endParaRPr lang="en-US" altLang="en-US" sz="2000" b="1" dirty="0">
              <a:latin typeface="Arial Unicode MS" pitchFamily="34" charset="-128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SzPct val="150000"/>
              <a:buFontTx/>
              <a:buChar char="•"/>
            </a:pPr>
            <a:r>
              <a:rPr lang="en-US" altLang="en-US" sz="2000" b="1" dirty="0">
                <a:latin typeface="Arial Unicode MS" pitchFamily="34" charset="-128"/>
              </a:rPr>
              <a:t>Gastric &amp; intestinal glands: secretions </a:t>
            </a:r>
            <a:r>
              <a:rPr lang="en-US" altLang="en-US" sz="2000" b="1" dirty="0">
                <a:latin typeface="Arial Unicode MS" pitchFamily="34" charset="-128"/>
                <a:sym typeface="Symbol" pitchFamily="18" charset="2"/>
              </a:rPr>
              <a:t></a:t>
            </a:r>
          </a:p>
          <a:p>
            <a:pPr eaLnBrk="1" hangingPunct="1">
              <a:spcBef>
                <a:spcPct val="50000"/>
              </a:spcBef>
              <a:buSzPct val="150000"/>
              <a:buFontTx/>
              <a:buChar char="•"/>
            </a:pPr>
            <a:endParaRPr lang="en-US" altLang="en-US" sz="2000" dirty="0">
              <a:latin typeface="Arial Unicode MS" pitchFamily="34" charset="-128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SzPct val="150000"/>
              <a:buFontTx/>
              <a:buChar char="•"/>
            </a:pPr>
            <a:r>
              <a:rPr lang="en-US" altLang="en-US" sz="2000" b="1" dirty="0">
                <a:latin typeface="Arial Unicode MS" pitchFamily="34" charset="-128"/>
                <a:sym typeface="Symbol" pitchFamily="18" charset="2"/>
              </a:rPr>
              <a:t>Peristalsis </a:t>
            </a:r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6705600" y="0"/>
            <a:ext cx="2438400" cy="1828800"/>
          </a:xfrm>
          <a:prstGeom prst="cloudCallout">
            <a:avLst>
              <a:gd name="adj1" fmla="val -43750"/>
              <a:gd name="adj2" fmla="val 69968"/>
            </a:avLst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lang="en-US" altLang="en-US"/>
          </a:p>
        </p:txBody>
      </p:sp>
      <p:pic>
        <p:nvPicPr>
          <p:cNvPr id="64517" name="Picture 5" descr="pe0100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8600"/>
            <a:ext cx="1089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685800" y="381000"/>
            <a:ext cx="487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u="sng">
                <a:latin typeface="Arial Unicode MS" pitchFamily="34" charset="-128"/>
              </a:rPr>
              <a:t>PARASYMPATHETIC ACTION:</a:t>
            </a:r>
          </a:p>
        </p:txBody>
      </p:sp>
      <p:sp>
        <p:nvSpPr>
          <p:cNvPr id="344071" name="Text Box 7"/>
          <p:cNvSpPr txBox="1">
            <a:spLocks noChangeArrowheads="1"/>
          </p:cNvSpPr>
          <p:nvPr/>
        </p:nvSpPr>
        <p:spPr bwMode="auto">
          <a:xfrm>
            <a:off x="4114800" y="5943600"/>
            <a:ext cx="42672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u="sng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Conserving &amp; restoring energy!!</a:t>
            </a:r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3124200" y="3886200"/>
            <a:ext cx="1447800" cy="0"/>
          </a:xfrm>
          <a:prstGeom prst="line">
            <a:avLst/>
          </a:prstGeom>
          <a:noFill/>
          <a:ln w="25400">
            <a:solidFill>
              <a:srgbClr val="33CC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1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A16BBCB-A7DF-4B89-99F9-90ED2929B1CB}" type="slidenum">
              <a:rPr lang="en-US" altLang="en-US" sz="1400" smtClean="0">
                <a:latin typeface="Arial Unicode MS" pitchFamily="34" charset="-128"/>
              </a:rPr>
              <a:pPr/>
              <a:t>19</a:t>
            </a:fld>
            <a:endParaRPr lang="en-US" altLang="en-US" sz="140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223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3"/>
          <p:cNvSpPr txBox="1">
            <a:spLocks noChangeArrowheads="1"/>
          </p:cNvSpPr>
          <p:nvPr/>
        </p:nvSpPr>
        <p:spPr bwMode="auto">
          <a:xfrm>
            <a:off x="130175" y="152400"/>
            <a:ext cx="883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rgbClr val="C00000"/>
                </a:solidFill>
                <a:latin typeface="Arial Unicode MS" pitchFamily="34" charset="-128"/>
              </a:rPr>
              <a:t>FUNCTION of SYMPATHETIC + PARASYMPSTHETIC SYSTEM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609600"/>
            <a:ext cx="9013825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1823683-5D04-4E05-9B88-43E91AA39F9D}" type="slidenum">
              <a:rPr lang="en-US" altLang="en-US" sz="1400" smtClean="0">
                <a:latin typeface="Arial Unicode MS" pitchFamily="34" charset="-128"/>
              </a:rPr>
              <a:pPr/>
              <a:t>20</a:t>
            </a:fld>
            <a:endParaRPr lang="en-US" altLang="en-US" sz="140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863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table18-2_comparison_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1371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C00000"/>
                </a:solidFill>
              </a:rPr>
              <a:t>Differences between parasympathetic &amp; sympathetic nervous system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656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4862A59-8580-487D-B84B-77F0A3E83253}" type="slidenum">
              <a:rPr lang="en-US" altLang="en-US" sz="1400" smtClean="0">
                <a:latin typeface="Arial Unicode MS" pitchFamily="34" charset="-128"/>
              </a:rPr>
              <a:pPr/>
              <a:t>21</a:t>
            </a:fld>
            <a:endParaRPr lang="en-US" altLang="en-US" sz="140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633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5573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564</Words>
  <Application>Microsoft Office PowerPoint</Application>
  <PresentationFormat>On-screen Show (4:3)</PresentationFormat>
  <Paragraphs>148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AUTONOMIC NERVOUS SYSTEM</vt:lpstr>
      <vt:lpstr> </vt:lpstr>
      <vt:lpstr>Enteric Nervous system </vt:lpstr>
      <vt:lpstr>Divisions of ANS</vt:lpstr>
      <vt:lpstr>Structure of autonomic neurons (Preganglionic/postganglionic neurons)</vt:lpstr>
      <vt:lpstr>SYMPATHETIC NERVOUS SYSTEM </vt:lpstr>
      <vt:lpstr>Ganglia of sympathetic  nervous system </vt:lpstr>
      <vt:lpstr>Paravertebral ganglia</vt:lpstr>
      <vt:lpstr>Prevertebral ganglia</vt:lpstr>
      <vt:lpstr>Course of a sympathetic fibers</vt:lpstr>
      <vt:lpstr> Fibers ascend or descend in the sympathetic trunk to synapse with a postsynaptic neuron of a higher or lower paravertebral ganglion </vt:lpstr>
      <vt:lpstr>Pass through the sympathetic trunk without synapsing, continuing as splanchnic nerve to reach the prevertebral (preaortic )ganglia</vt:lpstr>
      <vt:lpstr>Exception </vt:lpstr>
      <vt:lpstr>Parasympathetic nervous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Differences between parasympathetic &amp; sympathetic nervous system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AUTONOMIC NERVOUS SYSTEM</dc:title>
  <dc:creator>sarangdhar</dc:creator>
  <cp:lastModifiedBy>sarangdhar</cp:lastModifiedBy>
  <cp:revision>9</cp:revision>
  <dcterms:created xsi:type="dcterms:W3CDTF">2023-10-13T16:40:38Z</dcterms:created>
  <dcterms:modified xsi:type="dcterms:W3CDTF">2024-09-03T08:45:40Z</dcterms:modified>
</cp:coreProperties>
</file>