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8300" y="961390"/>
            <a:ext cx="1782445" cy="299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491981" y="6551583"/>
            <a:ext cx="221615" cy="196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7.jpg"/><Relationship Id="rId4" Type="http://schemas.openxmlformats.org/officeDocument/2006/relationships/image" Target="../media/image8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7.jpg"/><Relationship Id="rId4" Type="http://schemas.openxmlformats.org/officeDocument/2006/relationships/image" Target="../media/image8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3" Type="http://schemas.openxmlformats.org/officeDocument/2006/relationships/image" Target="../media/image11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3" Type="http://schemas.openxmlformats.org/officeDocument/2006/relationships/image" Target="../media/image13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15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png"/><Relationship Id="rId3" Type="http://schemas.openxmlformats.org/officeDocument/2006/relationships/image" Target="../media/image20.jpg"/><Relationship Id="rId4" Type="http://schemas.openxmlformats.org/officeDocument/2006/relationships/image" Target="../media/image21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Relationship Id="rId3" Type="http://schemas.openxmlformats.org/officeDocument/2006/relationships/image" Target="../media/image27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png"/><Relationship Id="rId3" Type="http://schemas.openxmlformats.org/officeDocument/2006/relationships/image" Target="../media/image31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.png"/><Relationship Id="rId3" Type="http://schemas.openxmlformats.org/officeDocument/2006/relationships/image" Target="../media/image39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.jpg"/><Relationship Id="rId3" Type="http://schemas.openxmlformats.org/officeDocument/2006/relationships/image" Target="../media/image42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png"/><Relationship Id="rId3" Type="http://schemas.openxmlformats.org/officeDocument/2006/relationships/image" Target="../media/image36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0619" y="1525511"/>
            <a:ext cx="6877072" cy="11225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432859" y="3375478"/>
            <a:ext cx="2566048" cy="1917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085588" y="3576840"/>
            <a:ext cx="3257550" cy="5112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628132" y="3906024"/>
            <a:ext cx="2170938" cy="5112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5217667" y="3249041"/>
            <a:ext cx="2976245" cy="1013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006FC0"/>
                </a:solidFill>
                <a:latin typeface="Arial"/>
                <a:cs typeface="Arial"/>
              </a:rPr>
              <a:t>SARANGDHAR </a:t>
            </a:r>
            <a:r>
              <a:rPr dirty="0" sz="1800" spc="-15" b="1">
                <a:solidFill>
                  <a:srgbClr val="006FC0"/>
                </a:solidFill>
                <a:latin typeface="Arial"/>
                <a:cs typeface="Arial"/>
              </a:rPr>
              <a:t>KUMAR  </a:t>
            </a:r>
            <a:r>
              <a:rPr dirty="0" sz="1800" spc="-40" b="1">
                <a:solidFill>
                  <a:srgbClr val="006FC0"/>
                </a:solidFill>
                <a:latin typeface="Arial"/>
                <a:cs typeface="Arial"/>
              </a:rPr>
              <a:t>DEPATMENT </a:t>
            </a:r>
            <a:r>
              <a:rPr dirty="0" sz="1800" b="1">
                <a:solidFill>
                  <a:srgbClr val="006FC0"/>
                </a:solidFill>
                <a:latin typeface="Arial"/>
                <a:cs typeface="Arial"/>
              </a:rPr>
              <a:t>OF</a:t>
            </a:r>
            <a:r>
              <a:rPr dirty="0" sz="1800" spc="-45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800" spc="-35" b="1">
                <a:solidFill>
                  <a:srgbClr val="006FC0"/>
                </a:solidFill>
                <a:latin typeface="Arial"/>
                <a:cs typeface="Arial"/>
              </a:rPr>
              <a:t>ANATOMY  </a:t>
            </a:r>
            <a:r>
              <a:rPr dirty="0" sz="1800" spc="-20" b="1">
                <a:solidFill>
                  <a:srgbClr val="006FC0"/>
                </a:solidFill>
                <a:latin typeface="Arial"/>
                <a:cs typeface="Arial"/>
              </a:rPr>
              <a:t>RMCH,BAREILLY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15</a:t>
            </a:fld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91027" y="746734"/>
            <a:ext cx="3211829" cy="287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73100" y="1581657"/>
            <a:ext cx="7560945" cy="46234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24180" algn="l"/>
              </a:tabLst>
            </a:pPr>
            <a:r>
              <a:rPr dirty="0" sz="1700" spc="-10">
                <a:latin typeface="Wingdings 2"/>
                <a:cs typeface="Wingdings 2"/>
              </a:rPr>
              <a:t></a:t>
            </a:r>
            <a:r>
              <a:rPr dirty="0" sz="1700" spc="-10">
                <a:latin typeface="Times New Roman"/>
                <a:cs typeface="Times New Roman"/>
              </a:rPr>
              <a:t>	</a:t>
            </a:r>
            <a:r>
              <a:rPr dirty="0" sz="2600" spc="-90">
                <a:latin typeface="Times New Roman"/>
                <a:cs typeface="Times New Roman"/>
              </a:rPr>
              <a:t>To </a:t>
            </a:r>
            <a:r>
              <a:rPr dirty="0" sz="2600" spc="-5">
                <a:latin typeface="Times New Roman"/>
                <a:cs typeface="Times New Roman"/>
              </a:rPr>
              <a:t>describe </a:t>
            </a:r>
            <a:r>
              <a:rPr dirty="0" sz="2600">
                <a:latin typeface="Times New Roman"/>
                <a:cs typeface="Times New Roman"/>
              </a:rPr>
              <a:t>the boundary of Anterior</a:t>
            </a:r>
            <a:r>
              <a:rPr dirty="0" sz="2600" spc="-175">
                <a:latin typeface="Times New Roman"/>
                <a:cs typeface="Times New Roman"/>
              </a:rPr>
              <a:t> </a:t>
            </a:r>
            <a:r>
              <a:rPr dirty="0" sz="2600">
                <a:latin typeface="Times New Roman"/>
                <a:cs typeface="Times New Roman"/>
              </a:rPr>
              <a:t>triangle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424180" algn="l"/>
                <a:tab pos="2114550" algn="l"/>
              </a:tabLst>
            </a:pPr>
            <a:r>
              <a:rPr dirty="0" sz="1700" spc="-10">
                <a:latin typeface="Wingdings 2"/>
                <a:cs typeface="Wingdings 2"/>
              </a:rPr>
              <a:t></a:t>
            </a:r>
            <a:r>
              <a:rPr dirty="0" sz="1700" spc="-10">
                <a:latin typeface="Times New Roman"/>
                <a:cs typeface="Times New Roman"/>
              </a:rPr>
              <a:t>	</a:t>
            </a:r>
            <a:r>
              <a:rPr dirty="0" sz="2600" spc="-90">
                <a:latin typeface="Times New Roman"/>
                <a:cs typeface="Times New Roman"/>
              </a:rPr>
              <a:t>To</a:t>
            </a:r>
            <a:r>
              <a:rPr dirty="0" sz="2600" spc="5">
                <a:latin typeface="Times New Roman"/>
                <a:cs typeface="Times New Roman"/>
              </a:rPr>
              <a:t> </a:t>
            </a:r>
            <a:r>
              <a:rPr dirty="0" sz="2600" spc="-5">
                <a:latin typeface="Times New Roman"/>
                <a:cs typeface="Times New Roman"/>
              </a:rPr>
              <a:t>describe	</a:t>
            </a:r>
            <a:r>
              <a:rPr dirty="0" sz="2600">
                <a:latin typeface="Times New Roman"/>
                <a:cs typeface="Times New Roman"/>
              </a:rPr>
              <a:t>the subdivision of Anterior</a:t>
            </a:r>
            <a:r>
              <a:rPr dirty="0" sz="2600" spc="-225">
                <a:latin typeface="Times New Roman"/>
                <a:cs typeface="Times New Roman"/>
              </a:rPr>
              <a:t> </a:t>
            </a:r>
            <a:r>
              <a:rPr dirty="0" sz="2600">
                <a:latin typeface="Times New Roman"/>
                <a:cs typeface="Times New Roman"/>
              </a:rPr>
              <a:t>triangle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500">
              <a:latin typeface="Times New Roman"/>
              <a:cs typeface="Times New Roman"/>
            </a:endParaRPr>
          </a:p>
          <a:p>
            <a:pPr marL="424180" marR="257810" indent="-412115">
              <a:lnSpc>
                <a:spcPct val="90000"/>
              </a:lnSpc>
              <a:tabLst>
                <a:tab pos="424180" algn="l"/>
                <a:tab pos="2114550" algn="l"/>
              </a:tabLst>
            </a:pPr>
            <a:r>
              <a:rPr dirty="0" sz="1700" spc="-5">
                <a:latin typeface="Wingdings 2"/>
                <a:cs typeface="Wingdings 2"/>
              </a:rPr>
              <a:t></a:t>
            </a:r>
            <a:r>
              <a:rPr dirty="0" sz="1700" spc="-5">
                <a:latin typeface="Times New Roman"/>
                <a:cs typeface="Times New Roman"/>
              </a:rPr>
              <a:t>	</a:t>
            </a:r>
            <a:r>
              <a:rPr dirty="0" sz="2600" spc="-90">
                <a:latin typeface="Times New Roman"/>
                <a:cs typeface="Times New Roman"/>
              </a:rPr>
              <a:t>To</a:t>
            </a:r>
            <a:r>
              <a:rPr dirty="0" sz="2600">
                <a:latin typeface="Times New Roman"/>
                <a:cs typeface="Times New Roman"/>
              </a:rPr>
              <a:t> </a:t>
            </a:r>
            <a:r>
              <a:rPr dirty="0" sz="2600" spc="-5">
                <a:latin typeface="Times New Roman"/>
                <a:cs typeface="Times New Roman"/>
              </a:rPr>
              <a:t>describe	the </a:t>
            </a:r>
            <a:r>
              <a:rPr dirty="0" sz="2600">
                <a:latin typeface="Times New Roman"/>
                <a:cs typeface="Times New Roman"/>
              </a:rPr>
              <a:t>boundaries </a:t>
            </a:r>
            <a:r>
              <a:rPr dirty="0" sz="2600" spc="5">
                <a:latin typeface="Times New Roman"/>
                <a:cs typeface="Times New Roman"/>
              </a:rPr>
              <a:t>&amp; </a:t>
            </a:r>
            <a:r>
              <a:rPr dirty="0" sz="2600" spc="-5">
                <a:latin typeface="Times New Roman"/>
                <a:cs typeface="Times New Roman"/>
              </a:rPr>
              <a:t>content </a:t>
            </a:r>
            <a:r>
              <a:rPr dirty="0" sz="2600">
                <a:latin typeface="Times New Roman"/>
                <a:cs typeface="Times New Roman"/>
              </a:rPr>
              <a:t>of</a:t>
            </a:r>
            <a:r>
              <a:rPr dirty="0" sz="2600" spc="-100">
                <a:latin typeface="Times New Roman"/>
                <a:cs typeface="Times New Roman"/>
              </a:rPr>
              <a:t> </a:t>
            </a:r>
            <a:r>
              <a:rPr dirty="0" sz="2600">
                <a:latin typeface="Times New Roman"/>
                <a:cs typeface="Times New Roman"/>
              </a:rPr>
              <a:t>Submental  </a:t>
            </a:r>
            <a:r>
              <a:rPr dirty="0" sz="2600" spc="-5">
                <a:latin typeface="Times New Roman"/>
                <a:cs typeface="Times New Roman"/>
              </a:rPr>
              <a:t>triangle, </a:t>
            </a:r>
            <a:r>
              <a:rPr dirty="0" sz="2600" spc="-5">
                <a:solidFill>
                  <a:srgbClr val="006FC0"/>
                </a:solidFill>
                <a:latin typeface="Times New Roman"/>
                <a:cs typeface="Times New Roman"/>
              </a:rPr>
              <a:t>Digastric triangle</a:t>
            </a:r>
            <a:r>
              <a:rPr dirty="0" sz="2600" spc="-5">
                <a:latin typeface="Times New Roman"/>
                <a:cs typeface="Times New Roman"/>
              </a:rPr>
              <a:t>, </a:t>
            </a:r>
            <a:r>
              <a:rPr dirty="0" u="heavy" sz="260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Times New Roman"/>
                <a:cs typeface="Times New Roman"/>
              </a:rPr>
              <a:t>Carotid triangle</a:t>
            </a:r>
            <a:r>
              <a:rPr dirty="0" sz="260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latin typeface="Times New Roman"/>
                <a:cs typeface="Times New Roman"/>
              </a:rPr>
              <a:t>and  Muscular</a:t>
            </a:r>
            <a:r>
              <a:rPr dirty="0" sz="2600" spc="-30">
                <a:latin typeface="Times New Roman"/>
                <a:cs typeface="Times New Roman"/>
              </a:rPr>
              <a:t> </a:t>
            </a:r>
            <a:r>
              <a:rPr dirty="0" sz="2600">
                <a:latin typeface="Times New Roman"/>
                <a:cs typeface="Times New Roman"/>
              </a:rPr>
              <a:t>triangle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424180" algn="l"/>
              </a:tabLst>
            </a:pPr>
            <a:r>
              <a:rPr dirty="0" sz="1700" spc="-5">
                <a:latin typeface="Wingdings 2"/>
                <a:cs typeface="Wingdings 2"/>
              </a:rPr>
              <a:t></a:t>
            </a:r>
            <a:r>
              <a:rPr dirty="0" sz="1700" spc="-5">
                <a:latin typeface="Times New Roman"/>
                <a:cs typeface="Times New Roman"/>
              </a:rPr>
              <a:t>	</a:t>
            </a:r>
            <a:r>
              <a:rPr dirty="0" sz="2600" spc="-90">
                <a:latin typeface="Times New Roman"/>
                <a:cs typeface="Times New Roman"/>
              </a:rPr>
              <a:t>To </a:t>
            </a:r>
            <a:r>
              <a:rPr dirty="0" sz="2600">
                <a:latin typeface="Times New Roman"/>
                <a:cs typeface="Times New Roman"/>
              </a:rPr>
              <a:t>know about the </a:t>
            </a:r>
            <a:r>
              <a:rPr dirty="0" sz="2600" spc="-5">
                <a:latin typeface="Times New Roman"/>
                <a:cs typeface="Times New Roman"/>
              </a:rPr>
              <a:t>muscles </a:t>
            </a:r>
            <a:r>
              <a:rPr dirty="0" sz="2600">
                <a:latin typeface="Times New Roman"/>
                <a:cs typeface="Times New Roman"/>
              </a:rPr>
              <a:t>of anterior </a:t>
            </a:r>
            <a:r>
              <a:rPr dirty="0" sz="2600" spc="-5">
                <a:latin typeface="Times New Roman"/>
                <a:cs typeface="Times New Roman"/>
              </a:rPr>
              <a:t>cervical</a:t>
            </a:r>
            <a:r>
              <a:rPr dirty="0" sz="2600" spc="-25">
                <a:latin typeface="Times New Roman"/>
                <a:cs typeface="Times New Roman"/>
              </a:rPr>
              <a:t> </a:t>
            </a:r>
            <a:r>
              <a:rPr dirty="0" sz="2600">
                <a:latin typeface="Times New Roman"/>
                <a:cs typeface="Times New Roman"/>
              </a:rPr>
              <a:t>region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424180" algn="l"/>
              </a:tabLst>
            </a:pPr>
            <a:r>
              <a:rPr dirty="0" sz="1700" spc="-10">
                <a:latin typeface="Wingdings 2"/>
                <a:cs typeface="Wingdings 2"/>
              </a:rPr>
              <a:t></a:t>
            </a:r>
            <a:r>
              <a:rPr dirty="0" sz="1700" spc="-10">
                <a:latin typeface="Times New Roman"/>
                <a:cs typeface="Times New Roman"/>
              </a:rPr>
              <a:t>	</a:t>
            </a:r>
            <a:r>
              <a:rPr dirty="0" sz="2600" spc="-90">
                <a:latin typeface="Times New Roman"/>
                <a:cs typeface="Times New Roman"/>
              </a:rPr>
              <a:t>To </a:t>
            </a:r>
            <a:r>
              <a:rPr dirty="0" sz="2600">
                <a:latin typeface="Times New Roman"/>
                <a:cs typeface="Times New Roman"/>
              </a:rPr>
              <a:t>know about </a:t>
            </a:r>
            <a:r>
              <a:rPr dirty="0" sz="2600">
                <a:solidFill>
                  <a:srgbClr val="006FC0"/>
                </a:solidFill>
                <a:latin typeface="Times New Roman"/>
                <a:cs typeface="Times New Roman"/>
              </a:rPr>
              <a:t>Ansa</a:t>
            </a:r>
            <a:r>
              <a:rPr dirty="0" sz="2600" spc="-135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2600" spc="-5">
                <a:solidFill>
                  <a:srgbClr val="006FC0"/>
                </a:solidFill>
                <a:latin typeface="Times New Roman"/>
                <a:cs typeface="Times New Roman"/>
              </a:rPr>
              <a:t>cervicalis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15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30888" y="391546"/>
            <a:ext cx="5345462" cy="11089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73100" y="1570990"/>
            <a:ext cx="3743325" cy="4538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24180" indent="-412115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SzPct val="63888"/>
              <a:buFont typeface="Wingdings"/>
              <a:buChar char=""/>
              <a:tabLst>
                <a:tab pos="424180" algn="l"/>
                <a:tab pos="424815" algn="l"/>
              </a:tabLst>
            </a:pPr>
            <a:r>
              <a:rPr dirty="0" sz="1800" spc="-5" b="1" i="1">
                <a:solidFill>
                  <a:srgbClr val="006FC0"/>
                </a:solidFill>
                <a:latin typeface="Times New Roman"/>
                <a:cs typeface="Times New Roman"/>
              </a:rPr>
              <a:t>Boundary</a:t>
            </a:r>
            <a:endParaRPr sz="1800">
              <a:latin typeface="Times New Roman"/>
              <a:cs typeface="Times New Roman"/>
            </a:endParaRPr>
          </a:p>
          <a:p>
            <a:pPr lvl="1" marL="744220" indent="-283845">
              <a:lnSpc>
                <a:spcPct val="100000"/>
              </a:lnSpc>
              <a:spcBef>
                <a:spcPts val="5"/>
              </a:spcBef>
              <a:buClr>
                <a:srgbClr val="000000"/>
              </a:buClr>
              <a:buSzPct val="78125"/>
              <a:buFont typeface="Wingdings"/>
              <a:buChar char=""/>
              <a:tabLst>
                <a:tab pos="744220" algn="l"/>
                <a:tab pos="744855" algn="l"/>
              </a:tabLst>
            </a:pPr>
            <a:r>
              <a:rPr dirty="0" sz="1600" spc="-5">
                <a:solidFill>
                  <a:srgbClr val="006FC0"/>
                </a:solidFill>
                <a:latin typeface="Times New Roman"/>
                <a:cs typeface="Times New Roman"/>
              </a:rPr>
              <a:t>Anterior</a:t>
            </a:r>
            <a:endParaRPr sz="1600">
              <a:latin typeface="Times New Roman"/>
              <a:cs typeface="Times New Roman"/>
            </a:endParaRPr>
          </a:p>
          <a:p>
            <a:pPr lvl="2" marL="1009650" indent="-228600">
              <a:lnSpc>
                <a:spcPct val="100000"/>
              </a:lnSpc>
              <a:spcBef>
                <a:spcPts val="10"/>
              </a:spcBef>
              <a:buSzPct val="93333"/>
              <a:buFont typeface="Wingdings"/>
              <a:buChar char=""/>
              <a:tabLst>
                <a:tab pos="1009650" algn="l"/>
              </a:tabLst>
            </a:pPr>
            <a:r>
              <a:rPr dirty="0" sz="1500" spc="-5">
                <a:latin typeface="Times New Roman"/>
                <a:cs typeface="Times New Roman"/>
              </a:rPr>
              <a:t>Median </a:t>
            </a:r>
            <a:r>
              <a:rPr dirty="0" sz="1500">
                <a:latin typeface="Times New Roman"/>
                <a:cs typeface="Times New Roman"/>
              </a:rPr>
              <a:t>line of the</a:t>
            </a:r>
            <a:r>
              <a:rPr dirty="0" sz="1500" spc="-6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neck</a:t>
            </a:r>
            <a:endParaRPr sz="1500">
              <a:latin typeface="Times New Roman"/>
              <a:cs typeface="Times New Roman"/>
            </a:endParaRPr>
          </a:p>
          <a:p>
            <a:pPr lvl="2">
              <a:lnSpc>
                <a:spcPct val="100000"/>
              </a:lnSpc>
              <a:spcBef>
                <a:spcPts val="15"/>
              </a:spcBef>
              <a:buFont typeface="Wingdings"/>
              <a:buChar char=""/>
            </a:pPr>
            <a:endParaRPr sz="1650">
              <a:latin typeface="Times New Roman"/>
              <a:cs typeface="Times New Roman"/>
            </a:endParaRPr>
          </a:p>
          <a:p>
            <a:pPr lvl="1" marL="794385" indent="-334010">
              <a:lnSpc>
                <a:spcPct val="100000"/>
              </a:lnSpc>
              <a:buClr>
                <a:srgbClr val="000000"/>
              </a:buClr>
              <a:buSzPct val="78125"/>
              <a:buFont typeface="Wingdings"/>
              <a:buChar char=""/>
              <a:tabLst>
                <a:tab pos="794385" algn="l"/>
                <a:tab pos="795020" algn="l"/>
              </a:tabLst>
            </a:pPr>
            <a:r>
              <a:rPr dirty="0" sz="1600" spc="-5">
                <a:solidFill>
                  <a:srgbClr val="006FC0"/>
                </a:solidFill>
                <a:latin typeface="Times New Roman"/>
                <a:cs typeface="Times New Roman"/>
              </a:rPr>
              <a:t>Posterior</a:t>
            </a:r>
            <a:endParaRPr sz="1600">
              <a:latin typeface="Times New Roman"/>
              <a:cs typeface="Times New Roman"/>
            </a:endParaRPr>
          </a:p>
          <a:p>
            <a:pPr lvl="2" marL="1009650" indent="-228600">
              <a:lnSpc>
                <a:spcPct val="100000"/>
              </a:lnSpc>
              <a:spcBef>
                <a:spcPts val="5"/>
              </a:spcBef>
              <a:buSzPct val="93333"/>
              <a:buFont typeface="Wingdings"/>
              <a:buChar char=""/>
              <a:tabLst>
                <a:tab pos="1009650" algn="l"/>
              </a:tabLst>
            </a:pPr>
            <a:r>
              <a:rPr dirty="0" sz="1500" spc="-5">
                <a:latin typeface="Times New Roman"/>
                <a:cs typeface="Times New Roman"/>
              </a:rPr>
              <a:t>Anterior border </a:t>
            </a:r>
            <a:r>
              <a:rPr dirty="0" sz="1500">
                <a:latin typeface="Times New Roman"/>
                <a:cs typeface="Times New Roman"/>
              </a:rPr>
              <a:t>of the</a:t>
            </a:r>
            <a:r>
              <a:rPr dirty="0" sz="1500" spc="-5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SCM</a:t>
            </a:r>
            <a:endParaRPr sz="1500">
              <a:latin typeface="Times New Roman"/>
              <a:cs typeface="Times New Roman"/>
            </a:endParaRPr>
          </a:p>
          <a:p>
            <a:pPr lvl="2">
              <a:lnSpc>
                <a:spcPct val="100000"/>
              </a:lnSpc>
              <a:spcBef>
                <a:spcPts val="20"/>
              </a:spcBef>
              <a:buFont typeface="Wingdings"/>
              <a:buChar char=""/>
            </a:pPr>
            <a:endParaRPr sz="1650">
              <a:latin typeface="Times New Roman"/>
              <a:cs typeface="Times New Roman"/>
            </a:endParaRPr>
          </a:p>
          <a:p>
            <a:pPr lvl="1" marL="744220" indent="-283845">
              <a:lnSpc>
                <a:spcPct val="100000"/>
              </a:lnSpc>
              <a:buClr>
                <a:srgbClr val="000000"/>
              </a:buClr>
              <a:buSzPct val="78125"/>
              <a:buFont typeface="Wingdings"/>
              <a:buChar char=""/>
              <a:tabLst>
                <a:tab pos="744220" algn="l"/>
                <a:tab pos="744855" algn="l"/>
              </a:tabLst>
            </a:pPr>
            <a:r>
              <a:rPr dirty="0" sz="1600" spc="-5">
                <a:solidFill>
                  <a:srgbClr val="006FC0"/>
                </a:solidFill>
                <a:latin typeface="Times New Roman"/>
                <a:cs typeface="Times New Roman"/>
              </a:rPr>
              <a:t>Superior</a:t>
            </a:r>
            <a:endParaRPr sz="1600">
              <a:latin typeface="Times New Roman"/>
              <a:cs typeface="Times New Roman"/>
            </a:endParaRPr>
          </a:p>
          <a:p>
            <a:pPr lvl="2" marL="1009650" indent="-228600">
              <a:lnSpc>
                <a:spcPct val="100000"/>
              </a:lnSpc>
              <a:spcBef>
                <a:spcPts val="5"/>
              </a:spcBef>
              <a:buSzPct val="93333"/>
              <a:buFont typeface="Wingdings"/>
              <a:buChar char=""/>
              <a:tabLst>
                <a:tab pos="1009650" algn="l"/>
              </a:tabLst>
            </a:pPr>
            <a:r>
              <a:rPr dirty="0" sz="1500" spc="-5">
                <a:latin typeface="Times New Roman"/>
                <a:cs typeface="Times New Roman"/>
              </a:rPr>
              <a:t>Base </a:t>
            </a:r>
            <a:r>
              <a:rPr dirty="0" sz="1500">
                <a:latin typeface="Times New Roman"/>
                <a:cs typeface="Times New Roman"/>
              </a:rPr>
              <a:t>of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mandible</a:t>
            </a:r>
            <a:endParaRPr sz="1500">
              <a:latin typeface="Times New Roman"/>
              <a:cs typeface="Times New Roman"/>
            </a:endParaRPr>
          </a:p>
          <a:p>
            <a:pPr lvl="2">
              <a:lnSpc>
                <a:spcPct val="100000"/>
              </a:lnSpc>
              <a:spcBef>
                <a:spcPts val="20"/>
              </a:spcBef>
              <a:buFont typeface="Wingdings"/>
              <a:buChar char=""/>
            </a:pPr>
            <a:endParaRPr sz="1650">
              <a:latin typeface="Times New Roman"/>
              <a:cs typeface="Times New Roman"/>
            </a:endParaRPr>
          </a:p>
          <a:p>
            <a:pPr lvl="1" marL="744220" indent="-283845">
              <a:lnSpc>
                <a:spcPct val="100000"/>
              </a:lnSpc>
              <a:buClr>
                <a:srgbClr val="000000"/>
              </a:buClr>
              <a:buSzPct val="78125"/>
              <a:buFont typeface="Wingdings"/>
              <a:buChar char=""/>
              <a:tabLst>
                <a:tab pos="744220" algn="l"/>
                <a:tab pos="744855" algn="l"/>
              </a:tabLst>
            </a:pPr>
            <a:r>
              <a:rPr dirty="0" sz="1600" spc="-5">
                <a:solidFill>
                  <a:srgbClr val="006FC0"/>
                </a:solidFill>
                <a:latin typeface="Times New Roman"/>
                <a:cs typeface="Times New Roman"/>
              </a:rPr>
              <a:t>Apex</a:t>
            </a:r>
            <a:endParaRPr sz="1600">
              <a:latin typeface="Times New Roman"/>
              <a:cs typeface="Times New Roman"/>
            </a:endParaRPr>
          </a:p>
          <a:p>
            <a:pPr lvl="2" marL="1009650" indent="-228600">
              <a:lnSpc>
                <a:spcPct val="100000"/>
              </a:lnSpc>
              <a:spcBef>
                <a:spcPts val="5"/>
              </a:spcBef>
              <a:buSzPct val="93333"/>
              <a:buFont typeface="Wingdings"/>
              <a:buChar char=""/>
              <a:tabLst>
                <a:tab pos="1009650" algn="l"/>
              </a:tabLst>
            </a:pPr>
            <a:r>
              <a:rPr dirty="0" sz="1500">
                <a:latin typeface="Times New Roman"/>
                <a:cs typeface="Times New Roman"/>
              </a:rPr>
              <a:t>Jugular notch of</a:t>
            </a:r>
            <a:r>
              <a:rPr dirty="0" sz="1500" spc="-14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manubrium</a:t>
            </a:r>
            <a:endParaRPr sz="1500">
              <a:latin typeface="Times New Roman"/>
              <a:cs typeface="Times New Roman"/>
            </a:endParaRPr>
          </a:p>
          <a:p>
            <a:pPr lvl="2">
              <a:lnSpc>
                <a:spcPct val="100000"/>
              </a:lnSpc>
              <a:spcBef>
                <a:spcPts val="15"/>
              </a:spcBef>
              <a:buFont typeface="Wingdings"/>
              <a:buChar char=""/>
            </a:pPr>
            <a:endParaRPr sz="1650">
              <a:latin typeface="Times New Roman"/>
              <a:cs typeface="Times New Roman"/>
            </a:endParaRPr>
          </a:p>
          <a:p>
            <a:pPr lvl="1" marL="744220" indent="-283845">
              <a:lnSpc>
                <a:spcPct val="100000"/>
              </a:lnSpc>
              <a:buClr>
                <a:srgbClr val="000000"/>
              </a:buClr>
              <a:buSzPct val="78125"/>
              <a:buFont typeface="Wingdings"/>
              <a:buChar char=""/>
              <a:tabLst>
                <a:tab pos="744220" algn="l"/>
                <a:tab pos="744855" algn="l"/>
              </a:tabLst>
            </a:pPr>
            <a:r>
              <a:rPr dirty="0" sz="1600" spc="-5">
                <a:solidFill>
                  <a:srgbClr val="006FC0"/>
                </a:solidFill>
                <a:latin typeface="Times New Roman"/>
                <a:cs typeface="Times New Roman"/>
              </a:rPr>
              <a:t>Roof</a:t>
            </a:r>
            <a:endParaRPr sz="1600">
              <a:latin typeface="Times New Roman"/>
              <a:cs typeface="Times New Roman"/>
            </a:endParaRPr>
          </a:p>
          <a:p>
            <a:pPr lvl="2" marL="1009650" indent="-228600">
              <a:lnSpc>
                <a:spcPts val="1620"/>
              </a:lnSpc>
              <a:spcBef>
                <a:spcPts val="5"/>
              </a:spcBef>
              <a:buSzPct val="93333"/>
              <a:buFont typeface="Wingdings"/>
              <a:buChar char=""/>
              <a:tabLst>
                <a:tab pos="1009650" algn="l"/>
              </a:tabLst>
            </a:pPr>
            <a:r>
              <a:rPr dirty="0" sz="1500" spc="-5">
                <a:latin typeface="Times New Roman"/>
                <a:cs typeface="Times New Roman"/>
              </a:rPr>
              <a:t>Skin, superficial and deep </a:t>
            </a:r>
            <a:r>
              <a:rPr dirty="0" sz="1500">
                <a:latin typeface="Times New Roman"/>
                <a:cs typeface="Times New Roman"/>
              </a:rPr>
              <a:t>fascia</a:t>
            </a:r>
            <a:r>
              <a:rPr dirty="0" sz="1500" spc="315">
                <a:latin typeface="Times New Roman"/>
                <a:cs typeface="Times New Roman"/>
              </a:rPr>
              <a:t> </a:t>
            </a:r>
            <a:r>
              <a:rPr dirty="0" sz="1500" spc="5">
                <a:latin typeface="Times New Roman"/>
                <a:cs typeface="Times New Roman"/>
              </a:rPr>
              <a:t>of</a:t>
            </a:r>
            <a:endParaRPr sz="1500">
              <a:latin typeface="Times New Roman"/>
              <a:cs typeface="Times New Roman"/>
            </a:endParaRPr>
          </a:p>
          <a:p>
            <a:pPr marL="1009650">
              <a:lnSpc>
                <a:spcPts val="1620"/>
              </a:lnSpc>
            </a:pPr>
            <a:r>
              <a:rPr dirty="0" sz="1500" spc="-5">
                <a:latin typeface="Times New Roman"/>
                <a:cs typeface="Times New Roman"/>
              </a:rPr>
              <a:t>neck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Times New Roman"/>
              <a:cs typeface="Times New Roman"/>
            </a:endParaRPr>
          </a:p>
          <a:p>
            <a:pPr lvl="1" marL="744220" indent="-283845">
              <a:lnSpc>
                <a:spcPct val="100000"/>
              </a:lnSpc>
              <a:buClr>
                <a:srgbClr val="000000"/>
              </a:buClr>
              <a:buSzPct val="78125"/>
              <a:buFont typeface="Wingdings"/>
              <a:buChar char=""/>
              <a:tabLst>
                <a:tab pos="744220" algn="l"/>
                <a:tab pos="744855" algn="l"/>
              </a:tabLst>
            </a:pPr>
            <a:r>
              <a:rPr dirty="0" sz="1600" spc="-5">
                <a:solidFill>
                  <a:srgbClr val="006FC0"/>
                </a:solidFill>
                <a:latin typeface="Times New Roman"/>
                <a:cs typeface="Times New Roman"/>
              </a:rPr>
              <a:t>Floor</a:t>
            </a:r>
            <a:endParaRPr sz="1600">
              <a:latin typeface="Times New Roman"/>
              <a:cs typeface="Times New Roman"/>
            </a:endParaRPr>
          </a:p>
          <a:p>
            <a:pPr lvl="2" marL="1009650" indent="-228600">
              <a:lnSpc>
                <a:spcPct val="100000"/>
              </a:lnSpc>
              <a:spcBef>
                <a:spcPts val="5"/>
              </a:spcBef>
              <a:buSzPct val="93333"/>
              <a:buFont typeface="Wingdings"/>
              <a:buChar char=""/>
              <a:tabLst>
                <a:tab pos="1009650" algn="l"/>
              </a:tabLst>
            </a:pPr>
            <a:r>
              <a:rPr dirty="0" sz="1500" spc="-5">
                <a:latin typeface="Times New Roman"/>
                <a:cs typeface="Times New Roman"/>
              </a:rPr>
              <a:t>Pharynx, larynx, </a:t>
            </a:r>
            <a:r>
              <a:rPr dirty="0" sz="1500">
                <a:latin typeface="Times New Roman"/>
                <a:cs typeface="Times New Roman"/>
              </a:rPr>
              <a:t>and thyroid</a:t>
            </a:r>
            <a:r>
              <a:rPr dirty="0" sz="1500" spc="-6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gland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029200" y="1524000"/>
            <a:ext cx="3706367" cy="23774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334000" y="4038600"/>
            <a:ext cx="3451859" cy="2590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15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2174" y="645971"/>
            <a:ext cx="7754898" cy="6062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4500" y="1620977"/>
            <a:ext cx="166433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23545" algn="l"/>
              </a:tabLst>
            </a:pPr>
            <a:r>
              <a:rPr dirty="0" spc="20">
                <a:solidFill>
                  <a:srgbClr val="000000"/>
                </a:solidFill>
                <a:latin typeface="Wingdings 2"/>
                <a:cs typeface="Wingdings 2"/>
              </a:rPr>
              <a:t></a:t>
            </a:r>
            <a:r>
              <a:rPr dirty="0" spc="20">
                <a:solidFill>
                  <a:srgbClr val="000000"/>
                </a:solidFill>
              </a:rPr>
              <a:t>	</a:t>
            </a:r>
            <a:r>
              <a:rPr dirty="0" sz="2800" spc="-5">
                <a:solidFill>
                  <a:srgbClr val="000000"/>
                </a:solidFill>
              </a:rPr>
              <a:t>S</a:t>
            </a:r>
            <a:r>
              <a:rPr dirty="0" sz="2800" spc="5">
                <a:solidFill>
                  <a:srgbClr val="000000"/>
                </a:solidFill>
              </a:rPr>
              <a:t>u</a:t>
            </a:r>
            <a:r>
              <a:rPr dirty="0" sz="2800" spc="-5">
                <a:solidFill>
                  <a:srgbClr val="000000"/>
                </a:solidFill>
              </a:rPr>
              <a:t>pe</a:t>
            </a:r>
            <a:r>
              <a:rPr dirty="0" sz="2800">
                <a:solidFill>
                  <a:srgbClr val="000000"/>
                </a:solidFill>
              </a:rPr>
              <a:t>r</a:t>
            </a:r>
            <a:r>
              <a:rPr dirty="0" sz="2800" spc="-5">
                <a:solidFill>
                  <a:srgbClr val="000000"/>
                </a:solidFill>
              </a:rPr>
              <a:t>i</a:t>
            </a:r>
            <a:r>
              <a:rPr dirty="0" sz="2800">
                <a:solidFill>
                  <a:srgbClr val="000000"/>
                </a:solidFill>
              </a:rPr>
              <a:t>o</a:t>
            </a:r>
            <a:r>
              <a:rPr dirty="0" sz="2800" spc="-5">
                <a:solidFill>
                  <a:srgbClr val="000000"/>
                </a:solidFill>
              </a:rPr>
              <a:t>r</a:t>
            </a:r>
            <a:endParaRPr sz="2800">
              <a:latin typeface="Wingdings 2"/>
              <a:cs typeface="Wingdings 2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08477" y="1620977"/>
            <a:ext cx="176022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49705" algn="l"/>
              </a:tabLst>
            </a:pPr>
            <a:r>
              <a:rPr dirty="0" sz="2800" spc="-5">
                <a:latin typeface="Times New Roman"/>
                <a:cs typeface="Times New Roman"/>
              </a:rPr>
              <a:t>belly</a:t>
            </a:r>
            <a:r>
              <a:rPr dirty="0" sz="2800" spc="-5">
                <a:latin typeface="Times New Roman"/>
                <a:cs typeface="Times New Roman"/>
              </a:rPr>
              <a:t>	</a:t>
            </a:r>
            <a:r>
              <a:rPr dirty="0" sz="2800" spc="-5">
                <a:latin typeface="Times New Roman"/>
                <a:cs typeface="Times New Roman"/>
              </a:rPr>
              <a:t>of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5980" y="2048382"/>
            <a:ext cx="371411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solidFill>
                  <a:srgbClr val="006FC0"/>
                </a:solidFill>
                <a:latin typeface="Times New Roman"/>
                <a:cs typeface="Times New Roman"/>
              </a:rPr>
              <a:t>omohyoid </a:t>
            </a:r>
            <a:r>
              <a:rPr dirty="0" sz="2800" spc="-5">
                <a:latin typeface="Times New Roman"/>
                <a:cs typeface="Times New Roman"/>
              </a:rPr>
              <a:t>and two</a:t>
            </a:r>
            <a:r>
              <a:rPr dirty="0" sz="2800" spc="60">
                <a:latin typeface="Times New Roman"/>
                <a:cs typeface="Times New Roman"/>
              </a:rPr>
              <a:t> </a:t>
            </a:r>
            <a:r>
              <a:rPr dirty="0" sz="2800" spc="-10">
                <a:latin typeface="Times New Roman"/>
                <a:cs typeface="Times New Roman"/>
              </a:rPr>
              <a:t>bellies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5980" y="2475102"/>
            <a:ext cx="212661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90269" algn="l"/>
              </a:tabLst>
            </a:pPr>
            <a:r>
              <a:rPr dirty="0" sz="2800">
                <a:latin typeface="Times New Roman"/>
                <a:cs typeface="Times New Roman"/>
              </a:rPr>
              <a:t>of	</a:t>
            </a:r>
            <a:r>
              <a:rPr dirty="0" sz="2800" spc="-5">
                <a:solidFill>
                  <a:srgbClr val="006FC0"/>
                </a:solidFill>
                <a:latin typeface="Times New Roman"/>
                <a:cs typeface="Times New Roman"/>
              </a:rPr>
              <a:t>digastric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5980" y="2475102"/>
            <a:ext cx="3714750" cy="8788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2682875">
              <a:lnSpc>
                <a:spcPct val="100000"/>
              </a:lnSpc>
              <a:spcBef>
                <a:spcPts val="95"/>
              </a:spcBef>
              <a:tabLst>
                <a:tab pos="1275715" algn="l"/>
                <a:tab pos="2616200" algn="l"/>
              </a:tabLst>
            </a:pPr>
            <a:r>
              <a:rPr dirty="0" sz="2800" spc="-5">
                <a:solidFill>
                  <a:srgbClr val="006FC0"/>
                </a:solidFill>
                <a:latin typeface="Times New Roman"/>
                <a:cs typeface="Times New Roman"/>
              </a:rPr>
              <a:t>muscle  </a:t>
            </a:r>
            <a:r>
              <a:rPr dirty="0" sz="2800">
                <a:latin typeface="Times New Roman"/>
                <a:cs typeface="Times New Roman"/>
              </a:rPr>
              <a:t>d</a:t>
            </a:r>
            <a:r>
              <a:rPr dirty="0" sz="2800" spc="-5">
                <a:latin typeface="Times New Roman"/>
                <a:cs typeface="Times New Roman"/>
              </a:rPr>
              <a:t>ivi</a:t>
            </a:r>
            <a:r>
              <a:rPr dirty="0" sz="2800" spc="5">
                <a:latin typeface="Times New Roman"/>
                <a:cs typeface="Times New Roman"/>
              </a:rPr>
              <a:t>d</a:t>
            </a:r>
            <a:r>
              <a:rPr dirty="0" sz="2800" spc="-5">
                <a:latin typeface="Times New Roman"/>
                <a:cs typeface="Times New Roman"/>
              </a:rPr>
              <a:t>es</a:t>
            </a:r>
            <a:r>
              <a:rPr dirty="0" sz="2800">
                <a:latin typeface="Times New Roman"/>
                <a:cs typeface="Times New Roman"/>
              </a:rPr>
              <a:t>	</a:t>
            </a:r>
            <a:r>
              <a:rPr dirty="0" sz="2800" spc="-25">
                <a:latin typeface="Times New Roman"/>
                <a:cs typeface="Times New Roman"/>
              </a:rPr>
              <a:t>a</a:t>
            </a:r>
            <a:r>
              <a:rPr dirty="0" sz="2800" spc="-5">
                <a:latin typeface="Times New Roman"/>
                <a:cs typeface="Times New Roman"/>
              </a:rPr>
              <a:t>n</a:t>
            </a:r>
            <a:r>
              <a:rPr dirty="0" sz="2800">
                <a:latin typeface="Times New Roman"/>
                <a:cs typeface="Times New Roman"/>
              </a:rPr>
              <a:t>t</a:t>
            </a:r>
            <a:r>
              <a:rPr dirty="0" sz="2800" spc="-5">
                <a:latin typeface="Times New Roman"/>
                <a:cs typeface="Times New Roman"/>
              </a:rPr>
              <a:t>erior</a:t>
            </a:r>
            <a:r>
              <a:rPr dirty="0" sz="2800">
                <a:latin typeface="Times New Roman"/>
                <a:cs typeface="Times New Roman"/>
              </a:rPr>
              <a:t>	</a:t>
            </a:r>
            <a:r>
              <a:rPr dirty="0" sz="2800" spc="-5">
                <a:latin typeface="Times New Roman"/>
                <a:cs typeface="Times New Roman"/>
              </a:rPr>
              <a:t>triangle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5980" y="3240230"/>
            <a:ext cx="3019425" cy="2298700"/>
          </a:xfrm>
          <a:prstGeom prst="rect">
            <a:avLst/>
          </a:prstGeom>
        </p:spPr>
        <p:txBody>
          <a:bodyPr wrap="square" lIns="0" tIns="1003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dirty="0" sz="2800">
                <a:latin typeface="Times New Roman"/>
                <a:cs typeface="Times New Roman"/>
              </a:rPr>
              <a:t>into </a:t>
            </a:r>
            <a:r>
              <a:rPr dirty="0" sz="2800" spc="-5">
                <a:latin typeface="Times New Roman"/>
                <a:cs typeface="Times New Roman"/>
              </a:rPr>
              <a:t>four sub</a:t>
            </a:r>
            <a:r>
              <a:rPr dirty="0" sz="2800" spc="-75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triangle</a:t>
            </a:r>
            <a:endParaRPr sz="2800">
              <a:latin typeface="Times New Roman"/>
              <a:cs typeface="Times New Roman"/>
            </a:endParaRPr>
          </a:p>
          <a:p>
            <a:pPr marL="332740" indent="-284480">
              <a:lnSpc>
                <a:spcPct val="100000"/>
              </a:lnSpc>
              <a:spcBef>
                <a:spcPts val="595"/>
              </a:spcBef>
              <a:buClr>
                <a:srgbClr val="000000"/>
              </a:buClr>
              <a:buSzPct val="79166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dirty="0" sz="2400" spc="-5">
                <a:solidFill>
                  <a:srgbClr val="C00000"/>
                </a:solidFill>
                <a:latin typeface="Times New Roman"/>
                <a:cs typeface="Times New Roman"/>
              </a:rPr>
              <a:t>Submental</a:t>
            </a:r>
            <a:endParaRPr sz="2400">
              <a:latin typeface="Times New Roman"/>
              <a:cs typeface="Times New Roman"/>
            </a:endParaRPr>
          </a:p>
          <a:p>
            <a:pPr marL="332740" indent="-284480">
              <a:lnSpc>
                <a:spcPct val="100000"/>
              </a:lnSpc>
              <a:spcBef>
                <a:spcPts val="575"/>
              </a:spcBef>
              <a:buClr>
                <a:srgbClr val="000000"/>
              </a:buClr>
              <a:buSzPct val="79166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dirty="0" sz="2400">
                <a:solidFill>
                  <a:srgbClr val="C00000"/>
                </a:solidFill>
                <a:latin typeface="Times New Roman"/>
                <a:cs typeface="Times New Roman"/>
              </a:rPr>
              <a:t>Digastric</a:t>
            </a:r>
            <a:endParaRPr sz="2400">
              <a:latin typeface="Times New Roman"/>
              <a:cs typeface="Times New Roman"/>
            </a:endParaRPr>
          </a:p>
          <a:p>
            <a:pPr marL="332740" indent="-284480">
              <a:lnSpc>
                <a:spcPct val="100000"/>
              </a:lnSpc>
              <a:spcBef>
                <a:spcPts val="575"/>
              </a:spcBef>
              <a:buClr>
                <a:srgbClr val="000000"/>
              </a:buClr>
              <a:buSzPct val="79166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dirty="0" sz="2400">
                <a:solidFill>
                  <a:srgbClr val="C00000"/>
                </a:solidFill>
                <a:latin typeface="Times New Roman"/>
                <a:cs typeface="Times New Roman"/>
              </a:rPr>
              <a:t>Carotid</a:t>
            </a:r>
            <a:endParaRPr sz="2400">
              <a:latin typeface="Times New Roman"/>
              <a:cs typeface="Times New Roman"/>
            </a:endParaRPr>
          </a:p>
          <a:p>
            <a:pPr marL="332740" indent="-284480">
              <a:lnSpc>
                <a:spcPct val="100000"/>
              </a:lnSpc>
              <a:spcBef>
                <a:spcPts val="580"/>
              </a:spcBef>
              <a:buClr>
                <a:srgbClr val="000000"/>
              </a:buClr>
              <a:buSzPct val="79166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dirty="0" sz="2400" spc="-5">
                <a:solidFill>
                  <a:srgbClr val="C00000"/>
                </a:solidFill>
                <a:latin typeface="Times New Roman"/>
                <a:cs typeface="Times New Roman"/>
              </a:rPr>
              <a:t>Muscular</a:t>
            </a:r>
            <a:r>
              <a:rPr dirty="0" sz="2400" spc="-2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C00000"/>
                </a:solidFill>
                <a:latin typeface="Times New Roman"/>
                <a:cs typeface="Times New Roman"/>
              </a:rPr>
              <a:t>triangle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724400" y="1295400"/>
            <a:ext cx="4038600" cy="2590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181600" y="4114800"/>
            <a:ext cx="3451859" cy="2590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15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62201" y="385487"/>
            <a:ext cx="7098078" cy="11149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295090" y="4206309"/>
            <a:ext cx="108585" cy="24002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860"/>
              </a:lnSpc>
            </a:pPr>
            <a:r>
              <a:rPr dirty="0" sz="1700">
                <a:latin typeface="Times New Roman"/>
                <a:cs typeface="Times New Roman"/>
              </a:rPr>
              <a:t>h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5668" y="1545081"/>
            <a:ext cx="3771900" cy="4206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68605" indent="-256540">
              <a:lnSpc>
                <a:spcPts val="2090"/>
              </a:lnSpc>
              <a:spcBef>
                <a:spcPts val="95"/>
              </a:spcBef>
              <a:buClr>
                <a:srgbClr val="000000"/>
              </a:buClr>
              <a:buSzPct val="63157"/>
              <a:buFont typeface="Wingdings"/>
              <a:buChar char=""/>
              <a:tabLst>
                <a:tab pos="269240" algn="l"/>
              </a:tabLst>
            </a:pPr>
            <a:r>
              <a:rPr dirty="0" sz="1900" spc="-5">
                <a:solidFill>
                  <a:srgbClr val="006FC0"/>
                </a:solidFill>
                <a:latin typeface="Times New Roman"/>
                <a:cs typeface="Times New Roman"/>
              </a:rPr>
              <a:t>Boundaries</a:t>
            </a:r>
            <a:endParaRPr sz="1900">
              <a:latin typeface="Times New Roman"/>
              <a:cs typeface="Times New Roman"/>
            </a:endParaRPr>
          </a:p>
          <a:p>
            <a:pPr lvl="1" marL="524510" indent="-283845">
              <a:lnSpc>
                <a:spcPts val="1985"/>
              </a:lnSpc>
              <a:buClr>
                <a:srgbClr val="000000"/>
              </a:buClr>
              <a:buSzPct val="78947"/>
              <a:buFont typeface="Wingdings"/>
              <a:buChar char=""/>
              <a:tabLst>
                <a:tab pos="525145" algn="l"/>
              </a:tabLst>
            </a:pPr>
            <a:r>
              <a:rPr dirty="0" sz="1900" spc="-10">
                <a:solidFill>
                  <a:srgbClr val="006FC0"/>
                </a:solidFill>
                <a:latin typeface="Times New Roman"/>
                <a:cs typeface="Times New Roman"/>
              </a:rPr>
              <a:t>On each</a:t>
            </a:r>
            <a:r>
              <a:rPr dirty="0" sz="1900" spc="-5">
                <a:solidFill>
                  <a:srgbClr val="006FC0"/>
                </a:solidFill>
                <a:latin typeface="Times New Roman"/>
                <a:cs typeface="Times New Roman"/>
              </a:rPr>
              <a:t> side</a:t>
            </a:r>
            <a:endParaRPr sz="1900">
              <a:latin typeface="Times New Roman"/>
              <a:cs typeface="Times New Roman"/>
            </a:endParaRPr>
          </a:p>
          <a:p>
            <a:pPr lvl="2" marL="762635" indent="-229235">
              <a:lnSpc>
                <a:spcPts val="1935"/>
              </a:lnSpc>
              <a:buSzPct val="94117"/>
              <a:buFont typeface="Wingdings"/>
              <a:buChar char=""/>
              <a:tabLst>
                <a:tab pos="763270" algn="l"/>
              </a:tabLst>
            </a:pPr>
            <a:r>
              <a:rPr dirty="0" sz="1700" spc="-5">
                <a:latin typeface="Times New Roman"/>
                <a:cs typeface="Times New Roman"/>
              </a:rPr>
              <a:t>Anterior belly </a:t>
            </a:r>
            <a:r>
              <a:rPr dirty="0" sz="1700">
                <a:latin typeface="Times New Roman"/>
                <a:cs typeface="Times New Roman"/>
              </a:rPr>
              <a:t>of</a:t>
            </a:r>
            <a:r>
              <a:rPr dirty="0" sz="1700" spc="-3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digastric</a:t>
            </a:r>
            <a:endParaRPr sz="1700">
              <a:latin typeface="Times New Roman"/>
              <a:cs typeface="Times New Roman"/>
            </a:endParaRPr>
          </a:p>
          <a:p>
            <a:pPr lvl="1" marL="524510" indent="-283845">
              <a:lnSpc>
                <a:spcPts val="2175"/>
              </a:lnSpc>
              <a:spcBef>
                <a:spcPts val="1460"/>
              </a:spcBef>
              <a:buClr>
                <a:srgbClr val="000000"/>
              </a:buClr>
              <a:buSzPct val="78947"/>
              <a:buFont typeface="Wingdings"/>
              <a:buChar char=""/>
              <a:tabLst>
                <a:tab pos="525145" algn="l"/>
              </a:tabLst>
            </a:pPr>
            <a:r>
              <a:rPr dirty="0" sz="1900" spc="-5">
                <a:solidFill>
                  <a:srgbClr val="006FC0"/>
                </a:solidFill>
                <a:latin typeface="Times New Roman"/>
                <a:cs typeface="Times New Roman"/>
              </a:rPr>
              <a:t>Base</a:t>
            </a:r>
            <a:endParaRPr sz="1900">
              <a:latin typeface="Times New Roman"/>
              <a:cs typeface="Times New Roman"/>
            </a:endParaRPr>
          </a:p>
          <a:p>
            <a:pPr lvl="2" marL="762635" indent="-229235">
              <a:lnSpc>
                <a:spcPts val="1935"/>
              </a:lnSpc>
              <a:buSzPct val="94117"/>
              <a:buFont typeface="Wingdings"/>
              <a:buChar char=""/>
              <a:tabLst>
                <a:tab pos="763270" algn="l"/>
              </a:tabLst>
            </a:pPr>
            <a:r>
              <a:rPr dirty="0" sz="1700">
                <a:latin typeface="Times New Roman"/>
                <a:cs typeface="Times New Roman"/>
              </a:rPr>
              <a:t>Body of </a:t>
            </a:r>
            <a:r>
              <a:rPr dirty="0" sz="1700" spc="-5">
                <a:latin typeface="Times New Roman"/>
                <a:cs typeface="Times New Roman"/>
              </a:rPr>
              <a:t>hyoid</a:t>
            </a:r>
            <a:r>
              <a:rPr dirty="0" sz="1700" spc="-3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bone</a:t>
            </a:r>
            <a:endParaRPr sz="1700">
              <a:latin typeface="Times New Roman"/>
              <a:cs typeface="Times New Roman"/>
            </a:endParaRPr>
          </a:p>
          <a:p>
            <a:pPr lvl="1" marL="524510" indent="-283845">
              <a:lnSpc>
                <a:spcPts val="2175"/>
              </a:lnSpc>
              <a:spcBef>
                <a:spcPts val="1455"/>
              </a:spcBef>
              <a:buClr>
                <a:srgbClr val="000000"/>
              </a:buClr>
              <a:buSzPct val="78947"/>
              <a:buFont typeface="Wingdings"/>
              <a:buChar char=""/>
              <a:tabLst>
                <a:tab pos="525145" algn="l"/>
              </a:tabLst>
            </a:pPr>
            <a:r>
              <a:rPr dirty="0" sz="1900" spc="-10">
                <a:solidFill>
                  <a:srgbClr val="006FC0"/>
                </a:solidFill>
                <a:latin typeface="Times New Roman"/>
                <a:cs typeface="Times New Roman"/>
              </a:rPr>
              <a:t>Apex</a:t>
            </a:r>
            <a:endParaRPr sz="1900">
              <a:latin typeface="Times New Roman"/>
              <a:cs typeface="Times New Roman"/>
            </a:endParaRPr>
          </a:p>
          <a:p>
            <a:pPr lvl="2" marL="762635" indent="-229235">
              <a:lnSpc>
                <a:spcPts val="1935"/>
              </a:lnSpc>
              <a:buSzPct val="94117"/>
              <a:buFont typeface="Wingdings"/>
              <a:buChar char=""/>
              <a:tabLst>
                <a:tab pos="763270" algn="l"/>
              </a:tabLst>
            </a:pPr>
            <a:r>
              <a:rPr dirty="0" sz="1700">
                <a:latin typeface="Times New Roman"/>
                <a:cs typeface="Times New Roman"/>
              </a:rPr>
              <a:t>Chin</a:t>
            </a:r>
            <a:endParaRPr sz="1700">
              <a:latin typeface="Times New Roman"/>
              <a:cs typeface="Times New Roman"/>
            </a:endParaRPr>
          </a:p>
          <a:p>
            <a:pPr lvl="1" marL="524510" indent="-283845">
              <a:lnSpc>
                <a:spcPts val="2175"/>
              </a:lnSpc>
              <a:spcBef>
                <a:spcPts val="1460"/>
              </a:spcBef>
              <a:buClr>
                <a:srgbClr val="000000"/>
              </a:buClr>
              <a:buSzPct val="78947"/>
              <a:buFont typeface="Wingdings"/>
              <a:buChar char=""/>
              <a:tabLst>
                <a:tab pos="525145" algn="l"/>
              </a:tabLst>
            </a:pPr>
            <a:r>
              <a:rPr dirty="0" sz="1900" spc="-5">
                <a:solidFill>
                  <a:srgbClr val="006FC0"/>
                </a:solidFill>
                <a:latin typeface="Times New Roman"/>
                <a:cs typeface="Times New Roman"/>
              </a:rPr>
              <a:t>Floor</a:t>
            </a:r>
            <a:endParaRPr sz="1900">
              <a:latin typeface="Times New Roman"/>
              <a:cs typeface="Times New Roman"/>
            </a:endParaRPr>
          </a:p>
          <a:p>
            <a:pPr lvl="2" marL="762635" marR="113664" indent="-228600">
              <a:lnSpc>
                <a:spcPct val="70000"/>
              </a:lnSpc>
              <a:spcBef>
                <a:spcPts val="505"/>
              </a:spcBef>
              <a:buSzPct val="94117"/>
              <a:buFont typeface="Wingdings"/>
              <a:buChar char=""/>
              <a:tabLst>
                <a:tab pos="763270" algn="l"/>
                <a:tab pos="1343025" algn="l"/>
                <a:tab pos="2479040" algn="l"/>
                <a:tab pos="3373120" algn="l"/>
              </a:tabLst>
            </a:pPr>
            <a:r>
              <a:rPr dirty="0" sz="1700" spc="-120">
                <a:latin typeface="Times New Roman"/>
                <a:cs typeface="Times New Roman"/>
              </a:rPr>
              <a:t>T</a:t>
            </a:r>
            <a:r>
              <a:rPr dirty="0" sz="1700" spc="-10">
                <a:latin typeface="Times New Roman"/>
                <a:cs typeface="Times New Roman"/>
              </a:rPr>
              <a:t>w</a:t>
            </a:r>
            <a:r>
              <a:rPr dirty="0" sz="1700">
                <a:latin typeface="Times New Roman"/>
                <a:cs typeface="Times New Roman"/>
              </a:rPr>
              <a:t>o</a:t>
            </a:r>
            <a:r>
              <a:rPr dirty="0" sz="1700">
                <a:latin typeface="Times New Roman"/>
                <a:cs typeface="Times New Roman"/>
              </a:rPr>
              <a:t>	</a:t>
            </a:r>
            <a:r>
              <a:rPr dirty="0" sz="1700" spc="-5">
                <a:latin typeface="Times New Roman"/>
                <a:cs typeface="Times New Roman"/>
              </a:rPr>
              <a:t>m</a:t>
            </a:r>
            <a:r>
              <a:rPr dirty="0" sz="1700">
                <a:latin typeface="Times New Roman"/>
                <a:cs typeface="Times New Roman"/>
              </a:rPr>
              <a:t>y</a:t>
            </a:r>
            <a:r>
              <a:rPr dirty="0" sz="1700" spc="-10">
                <a:latin typeface="Times New Roman"/>
                <a:cs typeface="Times New Roman"/>
              </a:rPr>
              <a:t>l</a:t>
            </a:r>
            <a:r>
              <a:rPr dirty="0" sz="1700">
                <a:latin typeface="Times New Roman"/>
                <a:cs typeface="Times New Roman"/>
              </a:rPr>
              <a:t>ohyo</a:t>
            </a:r>
            <a:r>
              <a:rPr dirty="0" sz="1700" spc="-10">
                <a:latin typeface="Times New Roman"/>
                <a:cs typeface="Times New Roman"/>
              </a:rPr>
              <a:t>i</a:t>
            </a:r>
            <a:r>
              <a:rPr dirty="0" sz="1700">
                <a:latin typeface="Times New Roman"/>
                <a:cs typeface="Times New Roman"/>
              </a:rPr>
              <a:t>d</a:t>
            </a:r>
            <a:r>
              <a:rPr dirty="0" sz="1700">
                <a:latin typeface="Times New Roman"/>
                <a:cs typeface="Times New Roman"/>
              </a:rPr>
              <a:t>	</a:t>
            </a:r>
            <a:r>
              <a:rPr dirty="0" sz="1700" spc="-5">
                <a:latin typeface="Times New Roman"/>
                <a:cs typeface="Times New Roman"/>
              </a:rPr>
              <a:t>m</a:t>
            </a:r>
            <a:r>
              <a:rPr dirty="0" sz="1700">
                <a:latin typeface="Times New Roman"/>
                <a:cs typeface="Times New Roman"/>
              </a:rPr>
              <a:t>usc</a:t>
            </a:r>
            <a:r>
              <a:rPr dirty="0" sz="1700" spc="-10">
                <a:latin typeface="Times New Roman"/>
                <a:cs typeface="Times New Roman"/>
              </a:rPr>
              <a:t>l</a:t>
            </a:r>
            <a:r>
              <a:rPr dirty="0" sz="1700">
                <a:latin typeface="Times New Roman"/>
                <a:cs typeface="Times New Roman"/>
              </a:rPr>
              <a:t>es</a:t>
            </a:r>
            <a:r>
              <a:rPr dirty="0" sz="1700">
                <a:latin typeface="Times New Roman"/>
                <a:cs typeface="Times New Roman"/>
              </a:rPr>
              <a:t>	</a:t>
            </a:r>
            <a:r>
              <a:rPr dirty="0" sz="1700">
                <a:latin typeface="Times New Roman"/>
                <a:cs typeface="Times New Roman"/>
              </a:rPr>
              <a:t>w</a:t>
            </a:r>
            <a:r>
              <a:rPr dirty="0" sz="1700" spc="-5">
                <a:latin typeface="Times New Roman"/>
                <a:cs typeface="Times New Roman"/>
              </a:rPr>
              <a:t>i</a:t>
            </a:r>
            <a:r>
              <a:rPr dirty="0" sz="1700">
                <a:latin typeface="Times New Roman"/>
                <a:cs typeface="Times New Roman"/>
              </a:rPr>
              <a:t>t  </a:t>
            </a:r>
            <a:r>
              <a:rPr dirty="0" sz="1700" spc="-5">
                <a:latin typeface="Times New Roman"/>
                <a:cs typeface="Times New Roman"/>
              </a:rPr>
              <a:t>their median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raphe</a:t>
            </a:r>
            <a:endParaRPr sz="1700">
              <a:latin typeface="Times New Roman"/>
              <a:cs typeface="Times New Roman"/>
            </a:endParaRPr>
          </a:p>
          <a:p>
            <a:pPr marL="268605" indent="-256540">
              <a:lnSpc>
                <a:spcPts val="2120"/>
              </a:lnSpc>
              <a:spcBef>
                <a:spcPts val="1615"/>
              </a:spcBef>
              <a:buClr>
                <a:srgbClr val="000000"/>
              </a:buClr>
              <a:buSzPct val="63157"/>
              <a:buFont typeface="Wingdings"/>
              <a:buChar char=""/>
              <a:tabLst>
                <a:tab pos="269240" algn="l"/>
              </a:tabLst>
            </a:pPr>
            <a:r>
              <a:rPr dirty="0" sz="1900" spc="-5">
                <a:solidFill>
                  <a:srgbClr val="006FC0"/>
                </a:solidFill>
                <a:latin typeface="Times New Roman"/>
                <a:cs typeface="Times New Roman"/>
              </a:rPr>
              <a:t>Contents</a:t>
            </a:r>
            <a:endParaRPr sz="1900">
              <a:latin typeface="Times New Roman"/>
              <a:cs typeface="Times New Roman"/>
            </a:endParaRPr>
          </a:p>
          <a:p>
            <a:pPr lvl="1" marL="524510" indent="-283845">
              <a:lnSpc>
                <a:spcPts val="1725"/>
              </a:lnSpc>
              <a:buSzPct val="79411"/>
              <a:buFont typeface="Wingdings"/>
              <a:buChar char=""/>
              <a:tabLst>
                <a:tab pos="524510" algn="l"/>
                <a:tab pos="525145" algn="l"/>
              </a:tabLst>
            </a:pPr>
            <a:r>
              <a:rPr dirty="0" sz="1700">
                <a:latin typeface="Times New Roman"/>
                <a:cs typeface="Times New Roman"/>
              </a:rPr>
              <a:t>Submental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nodes</a:t>
            </a:r>
            <a:endParaRPr sz="1700">
              <a:latin typeface="Times New Roman"/>
              <a:cs typeface="Times New Roman"/>
            </a:endParaRPr>
          </a:p>
          <a:p>
            <a:pPr lvl="1" marL="524510" marR="5080" indent="-283845">
              <a:lnSpc>
                <a:spcPct val="70000"/>
              </a:lnSpc>
              <a:spcBef>
                <a:spcPts val="455"/>
              </a:spcBef>
              <a:buSzPct val="79411"/>
              <a:buFont typeface="Wingdings"/>
              <a:buChar char=""/>
              <a:tabLst>
                <a:tab pos="524510" algn="l"/>
                <a:tab pos="525145" algn="l"/>
              </a:tabLst>
            </a:pPr>
            <a:r>
              <a:rPr dirty="0" sz="1700" spc="-5">
                <a:latin typeface="Times New Roman"/>
                <a:cs typeface="Times New Roman"/>
              </a:rPr>
              <a:t>Small veins </a:t>
            </a:r>
            <a:r>
              <a:rPr dirty="0" sz="1700">
                <a:latin typeface="Times New Roman"/>
                <a:cs typeface="Times New Roman"/>
              </a:rPr>
              <a:t>that </a:t>
            </a:r>
            <a:r>
              <a:rPr dirty="0" sz="1700" spc="-5">
                <a:latin typeface="Times New Roman"/>
                <a:cs typeface="Times New Roman"/>
              </a:rPr>
              <a:t>unite to form </a:t>
            </a:r>
            <a:r>
              <a:rPr dirty="0" sz="1700">
                <a:latin typeface="Times New Roman"/>
                <a:cs typeface="Times New Roman"/>
              </a:rPr>
              <a:t>the  </a:t>
            </a:r>
            <a:r>
              <a:rPr dirty="0" sz="1700" spc="-5">
                <a:latin typeface="Times New Roman"/>
                <a:cs typeface="Times New Roman"/>
              </a:rPr>
              <a:t>anterior </a:t>
            </a:r>
            <a:r>
              <a:rPr dirty="0" sz="1700">
                <a:latin typeface="Times New Roman"/>
                <a:cs typeface="Times New Roman"/>
              </a:rPr>
              <a:t>jugular</a:t>
            </a:r>
            <a:r>
              <a:rPr dirty="0" sz="1700" spc="-3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vein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274820" y="2438400"/>
            <a:ext cx="4251960" cy="28346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15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23" y="671995"/>
            <a:ext cx="7701574" cy="5465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45668" y="1260093"/>
            <a:ext cx="3771900" cy="18948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68605" indent="-256540">
              <a:lnSpc>
                <a:spcPts val="2945"/>
              </a:lnSpc>
              <a:spcBef>
                <a:spcPts val="95"/>
              </a:spcBef>
              <a:buClr>
                <a:srgbClr val="000000"/>
              </a:buClr>
              <a:buSzPct val="64000"/>
              <a:buFont typeface="Wingdings"/>
              <a:buChar char=""/>
              <a:tabLst>
                <a:tab pos="269240" algn="l"/>
              </a:tabLst>
            </a:pPr>
            <a:r>
              <a:rPr dirty="0" sz="2500" spc="-5">
                <a:solidFill>
                  <a:srgbClr val="006FC0"/>
                </a:solidFill>
                <a:latin typeface="Times New Roman"/>
                <a:cs typeface="Times New Roman"/>
              </a:rPr>
              <a:t>Boundaries</a:t>
            </a:r>
            <a:endParaRPr sz="2500">
              <a:latin typeface="Times New Roman"/>
              <a:cs typeface="Times New Roman"/>
            </a:endParaRPr>
          </a:p>
          <a:p>
            <a:pPr lvl="1" marL="771525" indent="-283845">
              <a:lnSpc>
                <a:spcPts val="1985"/>
              </a:lnSpc>
              <a:buClr>
                <a:srgbClr val="000000"/>
              </a:buClr>
              <a:buSzPct val="79411"/>
              <a:buFont typeface="Wingdings"/>
              <a:buChar char=""/>
              <a:tabLst>
                <a:tab pos="771525" algn="l"/>
                <a:tab pos="772160" algn="l"/>
              </a:tabLst>
            </a:pPr>
            <a:r>
              <a:rPr dirty="0" sz="1700" spc="-5">
                <a:solidFill>
                  <a:srgbClr val="006FC0"/>
                </a:solidFill>
                <a:latin typeface="Times New Roman"/>
                <a:cs typeface="Times New Roman"/>
              </a:rPr>
              <a:t>Anteroinferior</a:t>
            </a:r>
            <a:endParaRPr sz="1700">
              <a:latin typeface="Times New Roman"/>
              <a:cs typeface="Times New Roman"/>
            </a:endParaRPr>
          </a:p>
          <a:p>
            <a:pPr lvl="2" marL="1036955" indent="-229235">
              <a:lnSpc>
                <a:spcPct val="100000"/>
              </a:lnSpc>
              <a:buSzPct val="94117"/>
              <a:buFont typeface="Wingdings"/>
              <a:buChar char=""/>
              <a:tabLst>
                <a:tab pos="1037590" algn="l"/>
              </a:tabLst>
            </a:pPr>
            <a:r>
              <a:rPr dirty="0" sz="1700" spc="-5">
                <a:latin typeface="Times New Roman"/>
                <a:cs typeface="Times New Roman"/>
              </a:rPr>
              <a:t>Anterior belly </a:t>
            </a:r>
            <a:r>
              <a:rPr dirty="0" sz="1700">
                <a:latin typeface="Times New Roman"/>
                <a:cs typeface="Times New Roman"/>
              </a:rPr>
              <a:t>of</a:t>
            </a:r>
            <a:r>
              <a:rPr dirty="0" sz="1700" spc="-3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digastric</a:t>
            </a:r>
            <a:endParaRPr sz="1700">
              <a:latin typeface="Times New Roman"/>
              <a:cs typeface="Times New Roman"/>
            </a:endParaRPr>
          </a:p>
          <a:p>
            <a:pPr lvl="2">
              <a:lnSpc>
                <a:spcPct val="100000"/>
              </a:lnSpc>
              <a:spcBef>
                <a:spcPts val="30"/>
              </a:spcBef>
              <a:buFont typeface="Wingdings"/>
              <a:buChar char=""/>
            </a:pPr>
            <a:endParaRPr sz="1750">
              <a:latin typeface="Times New Roman"/>
              <a:cs typeface="Times New Roman"/>
            </a:endParaRPr>
          </a:p>
          <a:p>
            <a:pPr lvl="1" marL="771525" indent="-283845">
              <a:lnSpc>
                <a:spcPct val="100000"/>
              </a:lnSpc>
              <a:buClr>
                <a:srgbClr val="000000"/>
              </a:buClr>
              <a:buSzPct val="79411"/>
              <a:buFont typeface="Wingdings"/>
              <a:buChar char=""/>
              <a:tabLst>
                <a:tab pos="771525" algn="l"/>
                <a:tab pos="772160" algn="l"/>
              </a:tabLst>
            </a:pPr>
            <a:r>
              <a:rPr dirty="0" sz="1700" spc="-5">
                <a:solidFill>
                  <a:srgbClr val="006FC0"/>
                </a:solidFill>
                <a:latin typeface="Times New Roman"/>
                <a:cs typeface="Times New Roman"/>
              </a:rPr>
              <a:t>Posteroinferior</a:t>
            </a:r>
            <a:endParaRPr sz="1700">
              <a:latin typeface="Times New Roman"/>
              <a:cs typeface="Times New Roman"/>
            </a:endParaRPr>
          </a:p>
          <a:p>
            <a:pPr lvl="2" marL="1036955" marR="5080" indent="-228600">
              <a:lnSpc>
                <a:spcPts val="1630"/>
              </a:lnSpc>
              <a:spcBef>
                <a:spcPts val="395"/>
              </a:spcBef>
              <a:buSzPct val="94117"/>
              <a:buFont typeface="Wingdings"/>
              <a:buChar char=""/>
              <a:tabLst>
                <a:tab pos="1037590" algn="l"/>
              </a:tabLst>
            </a:pPr>
            <a:r>
              <a:rPr dirty="0" sz="1700" spc="-5">
                <a:latin typeface="Times New Roman"/>
                <a:cs typeface="Times New Roman"/>
              </a:rPr>
              <a:t>Posterior belly </a:t>
            </a:r>
            <a:r>
              <a:rPr dirty="0" sz="1700">
                <a:latin typeface="Times New Roman"/>
                <a:cs typeface="Times New Roman"/>
              </a:rPr>
              <a:t>of </a:t>
            </a:r>
            <a:r>
              <a:rPr dirty="0" sz="1700" spc="-5">
                <a:latin typeface="Times New Roman"/>
                <a:cs typeface="Times New Roman"/>
              </a:rPr>
              <a:t>digastric and  stylohyoid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muscle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21460" y="3387978"/>
            <a:ext cx="778510" cy="2851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5910" indent="-283845">
              <a:lnSpc>
                <a:spcPct val="100000"/>
              </a:lnSpc>
              <a:spcBef>
                <a:spcPts val="105"/>
              </a:spcBef>
              <a:buClr>
                <a:srgbClr val="000000"/>
              </a:buClr>
              <a:buSzPct val="79411"/>
              <a:buFont typeface="Wingdings"/>
              <a:buChar char=""/>
              <a:tabLst>
                <a:tab pos="295910" algn="l"/>
                <a:tab pos="296545" algn="l"/>
              </a:tabLst>
            </a:pPr>
            <a:r>
              <a:rPr dirty="0" sz="1700">
                <a:solidFill>
                  <a:srgbClr val="006FC0"/>
                </a:solidFill>
                <a:latin typeface="Times New Roman"/>
                <a:cs typeface="Times New Roman"/>
              </a:rPr>
              <a:t>A</a:t>
            </a:r>
            <a:r>
              <a:rPr dirty="0" sz="1700">
                <a:solidFill>
                  <a:srgbClr val="006FC0"/>
                </a:solidFill>
                <a:latin typeface="Times New Roman"/>
                <a:cs typeface="Times New Roman"/>
              </a:rPr>
              <a:t>pex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41450" y="3647313"/>
            <a:ext cx="2976880" cy="492759"/>
          </a:xfrm>
          <a:prstGeom prst="rect">
            <a:avLst/>
          </a:prstGeom>
        </p:spPr>
        <p:txBody>
          <a:bodyPr wrap="square" lIns="0" tIns="63500" rIns="0" bIns="0" rtlCol="0" vert="horz">
            <a:spAutoFit/>
          </a:bodyPr>
          <a:lstStyle/>
          <a:p>
            <a:pPr marL="241300" marR="5080" indent="-228600">
              <a:lnSpc>
                <a:spcPts val="1630"/>
              </a:lnSpc>
              <a:spcBef>
                <a:spcPts val="500"/>
              </a:spcBef>
              <a:buSzPct val="94117"/>
              <a:buFont typeface="Wingdings"/>
              <a:buChar char=""/>
              <a:tabLst>
                <a:tab pos="241300" algn="l"/>
                <a:tab pos="1762125" algn="l"/>
                <a:tab pos="2783205" algn="l"/>
              </a:tabLst>
            </a:pPr>
            <a:r>
              <a:rPr dirty="0" sz="1700">
                <a:latin typeface="Times New Roman"/>
                <a:cs typeface="Times New Roman"/>
              </a:rPr>
              <a:t>In</a:t>
            </a:r>
            <a:r>
              <a:rPr dirty="0" sz="1700" spc="-10">
                <a:latin typeface="Times New Roman"/>
                <a:cs typeface="Times New Roman"/>
              </a:rPr>
              <a:t>t</a:t>
            </a:r>
            <a:r>
              <a:rPr dirty="0" sz="1700">
                <a:latin typeface="Times New Roman"/>
                <a:cs typeface="Times New Roman"/>
              </a:rPr>
              <a:t>er</a:t>
            </a:r>
            <a:r>
              <a:rPr dirty="0" sz="1700" spc="-15">
                <a:latin typeface="Times New Roman"/>
                <a:cs typeface="Times New Roman"/>
              </a:rPr>
              <a:t>m</a:t>
            </a:r>
            <a:r>
              <a:rPr dirty="0" sz="1700">
                <a:latin typeface="Times New Roman"/>
                <a:cs typeface="Times New Roman"/>
              </a:rPr>
              <a:t>ed</a:t>
            </a:r>
            <a:r>
              <a:rPr dirty="0" sz="1700" spc="-10">
                <a:latin typeface="Times New Roman"/>
                <a:cs typeface="Times New Roman"/>
              </a:rPr>
              <a:t>i</a:t>
            </a:r>
            <a:r>
              <a:rPr dirty="0" sz="1700">
                <a:latin typeface="Times New Roman"/>
                <a:cs typeface="Times New Roman"/>
              </a:rPr>
              <a:t>a</a:t>
            </a:r>
            <a:r>
              <a:rPr dirty="0" sz="1700" spc="-10">
                <a:latin typeface="Times New Roman"/>
                <a:cs typeface="Times New Roman"/>
              </a:rPr>
              <a:t>t</a:t>
            </a:r>
            <a:r>
              <a:rPr dirty="0" sz="1700">
                <a:latin typeface="Times New Roman"/>
                <a:cs typeface="Times New Roman"/>
              </a:rPr>
              <a:t>e</a:t>
            </a:r>
            <a:r>
              <a:rPr dirty="0" sz="1700">
                <a:latin typeface="Times New Roman"/>
                <a:cs typeface="Times New Roman"/>
              </a:rPr>
              <a:t>	</a:t>
            </a:r>
            <a:r>
              <a:rPr dirty="0" sz="1700" spc="-5">
                <a:latin typeface="Times New Roman"/>
                <a:cs typeface="Times New Roman"/>
              </a:rPr>
              <a:t>t</a:t>
            </a:r>
            <a:r>
              <a:rPr dirty="0" sz="1700">
                <a:latin typeface="Times New Roman"/>
                <a:cs typeface="Times New Roman"/>
              </a:rPr>
              <a:t>endon</a:t>
            </a:r>
            <a:r>
              <a:rPr dirty="0" sz="1700">
                <a:latin typeface="Times New Roman"/>
                <a:cs typeface="Times New Roman"/>
              </a:rPr>
              <a:t>	</a:t>
            </a:r>
            <a:r>
              <a:rPr dirty="0" sz="1700">
                <a:latin typeface="Times New Roman"/>
                <a:cs typeface="Times New Roman"/>
              </a:rPr>
              <a:t>of  </a:t>
            </a:r>
            <a:r>
              <a:rPr dirty="0" sz="1700" spc="-5">
                <a:latin typeface="Times New Roman"/>
                <a:cs typeface="Times New Roman"/>
              </a:rPr>
              <a:t>digastric muscle at hyoid</a:t>
            </a:r>
            <a:r>
              <a:rPr dirty="0" sz="1700">
                <a:latin typeface="Times New Roman"/>
                <a:cs typeface="Times New Roman"/>
              </a:rPr>
              <a:t> bone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21460" y="4372736"/>
            <a:ext cx="2842260" cy="544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5910" indent="-283845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SzPct val="79411"/>
              <a:buFont typeface="Wingdings"/>
              <a:buChar char=""/>
              <a:tabLst>
                <a:tab pos="295910" algn="l"/>
                <a:tab pos="296545" algn="l"/>
              </a:tabLst>
            </a:pPr>
            <a:r>
              <a:rPr dirty="0" sz="1700">
                <a:solidFill>
                  <a:srgbClr val="006FC0"/>
                </a:solidFill>
                <a:latin typeface="Times New Roman"/>
                <a:cs typeface="Times New Roman"/>
              </a:rPr>
              <a:t>Base</a:t>
            </a:r>
            <a:endParaRPr sz="1700">
              <a:latin typeface="Times New Roman"/>
              <a:cs typeface="Times New Roman"/>
            </a:endParaRPr>
          </a:p>
          <a:p>
            <a:pPr lvl="1" marL="560705" indent="-229235">
              <a:lnSpc>
                <a:spcPct val="100000"/>
              </a:lnSpc>
              <a:buSzPct val="94117"/>
              <a:buFont typeface="Wingdings"/>
              <a:buChar char=""/>
              <a:tabLst>
                <a:tab pos="561340" algn="l"/>
              </a:tabLst>
            </a:pPr>
            <a:r>
              <a:rPr dirty="0" sz="1700">
                <a:latin typeface="Times New Roman"/>
                <a:cs typeface="Times New Roman"/>
              </a:rPr>
              <a:t>Lower border of</a:t>
            </a:r>
            <a:r>
              <a:rPr dirty="0" sz="1700" spc="-11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mandible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39748" y="5290566"/>
            <a:ext cx="777240" cy="285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5910" indent="-283845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SzPct val="94117"/>
              <a:buFont typeface="Wingdings"/>
              <a:buChar char=""/>
              <a:tabLst>
                <a:tab pos="296545" algn="l"/>
              </a:tabLst>
            </a:pPr>
            <a:r>
              <a:rPr dirty="0" sz="1700">
                <a:solidFill>
                  <a:srgbClr val="006FC0"/>
                </a:solidFill>
                <a:latin typeface="Times New Roman"/>
                <a:cs typeface="Times New Roman"/>
              </a:rPr>
              <a:t>F</a:t>
            </a:r>
            <a:r>
              <a:rPr dirty="0" sz="1700" spc="-10">
                <a:solidFill>
                  <a:srgbClr val="006FC0"/>
                </a:solidFill>
                <a:latin typeface="Times New Roman"/>
                <a:cs typeface="Times New Roman"/>
              </a:rPr>
              <a:t>l</a:t>
            </a:r>
            <a:r>
              <a:rPr dirty="0" sz="1700">
                <a:solidFill>
                  <a:srgbClr val="006FC0"/>
                </a:solidFill>
                <a:latin typeface="Times New Roman"/>
                <a:cs typeface="Times New Roman"/>
              </a:rPr>
              <a:t>oor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32305" y="5497779"/>
            <a:ext cx="2984500" cy="285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5740" indent="-193675">
              <a:lnSpc>
                <a:spcPct val="100000"/>
              </a:lnSpc>
              <a:spcBef>
                <a:spcPts val="100"/>
              </a:spcBef>
              <a:buSzPct val="94117"/>
              <a:buFont typeface="Wingdings"/>
              <a:buChar char=""/>
              <a:tabLst>
                <a:tab pos="206375" algn="l"/>
              </a:tabLst>
            </a:pPr>
            <a:r>
              <a:rPr dirty="0" sz="1700" spc="-5">
                <a:latin typeface="Times New Roman"/>
                <a:cs typeface="Times New Roman"/>
              </a:rPr>
              <a:t>Mylohyoid, hyoglossus,</a:t>
            </a:r>
            <a:r>
              <a:rPr dirty="0" sz="1700" spc="-16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middle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15186" y="5653227"/>
            <a:ext cx="948055" cy="285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5">
                <a:latin typeface="Times New Roman"/>
                <a:cs typeface="Times New Roman"/>
              </a:rPr>
              <a:t>constrictor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029200" y="2133600"/>
            <a:ext cx="3465576" cy="32918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4727575" y="3383407"/>
            <a:ext cx="105854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latin typeface="Arial"/>
                <a:cs typeface="Arial"/>
              </a:rPr>
              <a:t>Digastric</a:t>
            </a:r>
            <a:r>
              <a:rPr dirty="0" sz="1000" spc="-50" b="1">
                <a:latin typeface="Arial"/>
                <a:cs typeface="Arial"/>
              </a:rPr>
              <a:t> </a:t>
            </a:r>
            <a:r>
              <a:rPr dirty="0" sz="1000" spc="-5" b="1">
                <a:latin typeface="Arial"/>
                <a:cs typeface="Arial"/>
              </a:rPr>
              <a:t>triangle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562600" y="4139310"/>
            <a:ext cx="381000" cy="103505"/>
          </a:xfrm>
          <a:custGeom>
            <a:avLst/>
            <a:gdLst/>
            <a:ahLst/>
            <a:cxnLst/>
            <a:rect l="l" t="t" r="r" b="b"/>
            <a:pathLst>
              <a:path w="381000" h="103504">
                <a:moveTo>
                  <a:pt x="88646" y="0"/>
                </a:moveTo>
                <a:lnTo>
                  <a:pt x="0" y="51688"/>
                </a:lnTo>
                <a:lnTo>
                  <a:pt x="88646" y="103377"/>
                </a:lnTo>
                <a:lnTo>
                  <a:pt x="92455" y="102362"/>
                </a:lnTo>
                <a:lnTo>
                  <a:pt x="96012" y="96265"/>
                </a:lnTo>
                <a:lnTo>
                  <a:pt x="94996" y="92456"/>
                </a:lnTo>
                <a:lnTo>
                  <a:pt x="35995" y="58038"/>
                </a:lnTo>
                <a:lnTo>
                  <a:pt x="12573" y="58038"/>
                </a:lnTo>
                <a:lnTo>
                  <a:pt x="12573" y="45338"/>
                </a:lnTo>
                <a:lnTo>
                  <a:pt x="35995" y="45338"/>
                </a:lnTo>
                <a:lnTo>
                  <a:pt x="94996" y="10921"/>
                </a:lnTo>
                <a:lnTo>
                  <a:pt x="96012" y="7112"/>
                </a:lnTo>
                <a:lnTo>
                  <a:pt x="92455" y="1015"/>
                </a:lnTo>
                <a:lnTo>
                  <a:pt x="88646" y="0"/>
                </a:lnTo>
                <a:close/>
              </a:path>
              <a:path w="381000" h="103504">
                <a:moveTo>
                  <a:pt x="35995" y="45338"/>
                </a:moveTo>
                <a:lnTo>
                  <a:pt x="12573" y="45338"/>
                </a:lnTo>
                <a:lnTo>
                  <a:pt x="12573" y="58038"/>
                </a:lnTo>
                <a:lnTo>
                  <a:pt x="35995" y="58038"/>
                </a:lnTo>
                <a:lnTo>
                  <a:pt x="34471" y="57150"/>
                </a:lnTo>
                <a:lnTo>
                  <a:pt x="15748" y="57150"/>
                </a:lnTo>
                <a:lnTo>
                  <a:pt x="15748" y="46227"/>
                </a:lnTo>
                <a:lnTo>
                  <a:pt x="34471" y="46227"/>
                </a:lnTo>
                <a:lnTo>
                  <a:pt x="35995" y="45338"/>
                </a:lnTo>
                <a:close/>
              </a:path>
              <a:path w="381000" h="103504">
                <a:moveTo>
                  <a:pt x="381000" y="45338"/>
                </a:moveTo>
                <a:lnTo>
                  <a:pt x="35995" y="45338"/>
                </a:lnTo>
                <a:lnTo>
                  <a:pt x="25109" y="51688"/>
                </a:lnTo>
                <a:lnTo>
                  <a:pt x="35995" y="58038"/>
                </a:lnTo>
                <a:lnTo>
                  <a:pt x="381000" y="58038"/>
                </a:lnTo>
                <a:lnTo>
                  <a:pt x="381000" y="45338"/>
                </a:lnTo>
                <a:close/>
              </a:path>
              <a:path w="381000" h="103504">
                <a:moveTo>
                  <a:pt x="15748" y="46227"/>
                </a:moveTo>
                <a:lnTo>
                  <a:pt x="15748" y="57150"/>
                </a:lnTo>
                <a:lnTo>
                  <a:pt x="25109" y="51688"/>
                </a:lnTo>
                <a:lnTo>
                  <a:pt x="15748" y="46227"/>
                </a:lnTo>
                <a:close/>
              </a:path>
              <a:path w="381000" h="103504">
                <a:moveTo>
                  <a:pt x="25109" y="51688"/>
                </a:moveTo>
                <a:lnTo>
                  <a:pt x="15748" y="57150"/>
                </a:lnTo>
                <a:lnTo>
                  <a:pt x="34471" y="57150"/>
                </a:lnTo>
                <a:lnTo>
                  <a:pt x="25109" y="51688"/>
                </a:lnTo>
                <a:close/>
              </a:path>
              <a:path w="381000" h="103504">
                <a:moveTo>
                  <a:pt x="34471" y="46227"/>
                </a:moveTo>
                <a:lnTo>
                  <a:pt x="15748" y="46227"/>
                </a:lnTo>
                <a:lnTo>
                  <a:pt x="25109" y="51688"/>
                </a:lnTo>
                <a:lnTo>
                  <a:pt x="34471" y="46227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562600" y="4413377"/>
            <a:ext cx="687705" cy="189865"/>
          </a:xfrm>
          <a:custGeom>
            <a:avLst/>
            <a:gdLst/>
            <a:ahLst/>
            <a:cxnLst/>
            <a:rect l="l" t="t" r="r" b="b"/>
            <a:pathLst>
              <a:path w="687704" h="189864">
                <a:moveTo>
                  <a:pt x="75311" y="88900"/>
                </a:moveTo>
                <a:lnTo>
                  <a:pt x="72644" y="91312"/>
                </a:lnTo>
                <a:lnTo>
                  <a:pt x="0" y="158623"/>
                </a:lnTo>
                <a:lnTo>
                  <a:pt x="94361" y="188849"/>
                </a:lnTo>
                <a:lnTo>
                  <a:pt x="97662" y="189865"/>
                </a:lnTo>
                <a:lnTo>
                  <a:pt x="101346" y="188087"/>
                </a:lnTo>
                <a:lnTo>
                  <a:pt x="102362" y="184658"/>
                </a:lnTo>
                <a:lnTo>
                  <a:pt x="103377" y="181356"/>
                </a:lnTo>
                <a:lnTo>
                  <a:pt x="101600" y="177800"/>
                </a:lnTo>
                <a:lnTo>
                  <a:pt x="98298" y="176656"/>
                </a:lnTo>
                <a:lnTo>
                  <a:pt x="52475" y="162052"/>
                </a:lnTo>
                <a:lnTo>
                  <a:pt x="13588" y="162052"/>
                </a:lnTo>
                <a:lnTo>
                  <a:pt x="10922" y="149733"/>
                </a:lnTo>
                <a:lnTo>
                  <a:pt x="33751" y="144657"/>
                </a:lnTo>
                <a:lnTo>
                  <a:pt x="81279" y="100584"/>
                </a:lnTo>
                <a:lnTo>
                  <a:pt x="83947" y="98298"/>
                </a:lnTo>
                <a:lnTo>
                  <a:pt x="84074" y="94234"/>
                </a:lnTo>
                <a:lnTo>
                  <a:pt x="81661" y="91693"/>
                </a:lnTo>
                <a:lnTo>
                  <a:pt x="79248" y="89027"/>
                </a:lnTo>
                <a:lnTo>
                  <a:pt x="75311" y="88900"/>
                </a:lnTo>
                <a:close/>
              </a:path>
              <a:path w="687704" h="189864">
                <a:moveTo>
                  <a:pt x="33751" y="144657"/>
                </a:moveTo>
                <a:lnTo>
                  <a:pt x="10922" y="149733"/>
                </a:lnTo>
                <a:lnTo>
                  <a:pt x="13588" y="162052"/>
                </a:lnTo>
                <a:lnTo>
                  <a:pt x="20450" y="160528"/>
                </a:lnTo>
                <a:lnTo>
                  <a:pt x="16637" y="160528"/>
                </a:lnTo>
                <a:lnTo>
                  <a:pt x="14224" y="149860"/>
                </a:lnTo>
                <a:lnTo>
                  <a:pt x="28141" y="149860"/>
                </a:lnTo>
                <a:lnTo>
                  <a:pt x="33751" y="144657"/>
                </a:lnTo>
                <a:close/>
              </a:path>
              <a:path w="687704" h="189864">
                <a:moveTo>
                  <a:pt x="36506" y="156962"/>
                </a:moveTo>
                <a:lnTo>
                  <a:pt x="13588" y="162052"/>
                </a:lnTo>
                <a:lnTo>
                  <a:pt x="52475" y="162052"/>
                </a:lnTo>
                <a:lnTo>
                  <a:pt x="36506" y="156962"/>
                </a:lnTo>
                <a:close/>
              </a:path>
              <a:path w="687704" h="189864">
                <a:moveTo>
                  <a:pt x="14224" y="149860"/>
                </a:moveTo>
                <a:lnTo>
                  <a:pt x="16637" y="160528"/>
                </a:lnTo>
                <a:lnTo>
                  <a:pt x="24581" y="153161"/>
                </a:lnTo>
                <a:lnTo>
                  <a:pt x="14224" y="149860"/>
                </a:lnTo>
                <a:close/>
              </a:path>
              <a:path w="687704" h="189864">
                <a:moveTo>
                  <a:pt x="24581" y="153161"/>
                </a:moveTo>
                <a:lnTo>
                  <a:pt x="16637" y="160528"/>
                </a:lnTo>
                <a:lnTo>
                  <a:pt x="20450" y="160528"/>
                </a:lnTo>
                <a:lnTo>
                  <a:pt x="36506" y="156962"/>
                </a:lnTo>
                <a:lnTo>
                  <a:pt x="24581" y="153161"/>
                </a:lnTo>
                <a:close/>
              </a:path>
              <a:path w="687704" h="189864">
                <a:moveTo>
                  <a:pt x="684402" y="0"/>
                </a:moveTo>
                <a:lnTo>
                  <a:pt x="33751" y="144657"/>
                </a:lnTo>
                <a:lnTo>
                  <a:pt x="24581" y="153161"/>
                </a:lnTo>
                <a:lnTo>
                  <a:pt x="36506" y="156962"/>
                </a:lnTo>
                <a:lnTo>
                  <a:pt x="687197" y="12446"/>
                </a:lnTo>
                <a:lnTo>
                  <a:pt x="684402" y="0"/>
                </a:lnTo>
                <a:close/>
              </a:path>
              <a:path w="687704" h="189864">
                <a:moveTo>
                  <a:pt x="28141" y="149860"/>
                </a:moveTo>
                <a:lnTo>
                  <a:pt x="14224" y="149860"/>
                </a:lnTo>
                <a:lnTo>
                  <a:pt x="24581" y="153161"/>
                </a:lnTo>
                <a:lnTo>
                  <a:pt x="28141" y="14986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5341746" y="4093209"/>
            <a:ext cx="212725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Arial"/>
                <a:cs typeface="Arial"/>
              </a:rPr>
              <a:t>SH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49621" y="4473905"/>
            <a:ext cx="198120" cy="1873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5">
                <a:latin typeface="Arial"/>
                <a:cs typeface="Arial"/>
              </a:rPr>
              <a:t>ST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317490" y="2396870"/>
            <a:ext cx="1252220" cy="816610"/>
          </a:xfrm>
          <a:custGeom>
            <a:avLst/>
            <a:gdLst/>
            <a:ahLst/>
            <a:cxnLst/>
            <a:rect l="l" t="t" r="r" b="b"/>
            <a:pathLst>
              <a:path w="1252220" h="816610">
                <a:moveTo>
                  <a:pt x="776477" y="816609"/>
                </a:moveTo>
                <a:lnTo>
                  <a:pt x="0" y="364236"/>
                </a:lnTo>
                <a:lnTo>
                  <a:pt x="1252219" y="0"/>
                </a:lnTo>
                <a:lnTo>
                  <a:pt x="776477" y="816609"/>
                </a:lnTo>
                <a:close/>
              </a:path>
            </a:pathLst>
          </a:custGeom>
          <a:ln w="25400">
            <a:solidFill>
              <a:srgbClr val="92D0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15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75338" y="650495"/>
            <a:ext cx="7294664" cy="6017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73100" y="1778254"/>
            <a:ext cx="3743325" cy="604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24180" marR="5080" indent="-412115">
              <a:lnSpc>
                <a:spcPct val="100000"/>
              </a:lnSpc>
              <a:spcBef>
                <a:spcPts val="95"/>
              </a:spcBef>
              <a:buSzPct val="63157"/>
              <a:buFont typeface="Wingdings"/>
              <a:buChar char=""/>
              <a:tabLst>
                <a:tab pos="424180" algn="l"/>
                <a:tab pos="424815" algn="l"/>
                <a:tab pos="2373630" algn="l"/>
                <a:tab pos="3382645" algn="l"/>
              </a:tabLst>
            </a:pPr>
            <a:r>
              <a:rPr dirty="0" sz="1900" spc="-5">
                <a:latin typeface="Times New Roman"/>
                <a:cs typeface="Times New Roman"/>
              </a:rPr>
              <a:t>Su</a:t>
            </a:r>
            <a:r>
              <a:rPr dirty="0" sz="1900" spc="5">
                <a:latin typeface="Times New Roman"/>
                <a:cs typeface="Times New Roman"/>
              </a:rPr>
              <a:t>b</a:t>
            </a:r>
            <a:r>
              <a:rPr dirty="0" sz="1900" spc="-20">
                <a:latin typeface="Times New Roman"/>
                <a:cs typeface="Times New Roman"/>
              </a:rPr>
              <a:t>m</a:t>
            </a:r>
            <a:r>
              <a:rPr dirty="0" sz="1900" spc="-5">
                <a:latin typeface="Times New Roman"/>
                <a:cs typeface="Times New Roman"/>
              </a:rPr>
              <a:t>andibular</a:t>
            </a:r>
            <a:r>
              <a:rPr dirty="0" sz="1900">
                <a:latin typeface="Times New Roman"/>
                <a:cs typeface="Times New Roman"/>
              </a:rPr>
              <a:t>	</a:t>
            </a:r>
            <a:r>
              <a:rPr dirty="0" sz="1900" spc="-5">
                <a:latin typeface="Times New Roman"/>
                <a:cs typeface="Times New Roman"/>
              </a:rPr>
              <a:t>gland</a:t>
            </a:r>
            <a:r>
              <a:rPr dirty="0" sz="1900">
                <a:latin typeface="Times New Roman"/>
                <a:cs typeface="Times New Roman"/>
              </a:rPr>
              <a:t>	</a:t>
            </a:r>
            <a:r>
              <a:rPr dirty="0" sz="1900" spc="-5">
                <a:latin typeface="Times New Roman"/>
                <a:cs typeface="Times New Roman"/>
              </a:rPr>
              <a:t>and  </a:t>
            </a:r>
            <a:r>
              <a:rPr dirty="0" sz="1900" spc="-5">
                <a:latin typeface="Times New Roman"/>
                <a:cs typeface="Times New Roman"/>
              </a:rPr>
              <a:t>Submandibular lymph</a:t>
            </a:r>
            <a:r>
              <a:rPr dirty="0" sz="1900" spc="40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nodes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84803" y="4442840"/>
            <a:ext cx="53276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20">
                <a:latin typeface="Times New Roman"/>
                <a:cs typeface="Times New Roman"/>
              </a:rPr>
              <a:t>v</a:t>
            </a:r>
            <a:r>
              <a:rPr dirty="0" sz="1900" spc="-5">
                <a:latin typeface="Times New Roman"/>
                <a:cs typeface="Times New Roman"/>
              </a:rPr>
              <a:t>eins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3100" y="2763138"/>
            <a:ext cx="3743960" cy="22840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24180" indent="-412115">
              <a:lnSpc>
                <a:spcPct val="100000"/>
              </a:lnSpc>
              <a:spcBef>
                <a:spcPts val="95"/>
              </a:spcBef>
              <a:buSzPct val="63157"/>
              <a:buFont typeface="Wingdings"/>
              <a:buChar char=""/>
              <a:tabLst>
                <a:tab pos="424180" algn="l"/>
                <a:tab pos="424815" algn="l"/>
              </a:tabLst>
            </a:pPr>
            <a:r>
              <a:rPr dirty="0" sz="1900" spc="-5">
                <a:latin typeface="Times New Roman"/>
                <a:cs typeface="Times New Roman"/>
              </a:rPr>
              <a:t>Facial</a:t>
            </a:r>
            <a:r>
              <a:rPr dirty="0" sz="1900" spc="-15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vessels</a:t>
            </a: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Wingdings"/>
              <a:buChar char=""/>
            </a:pPr>
            <a:endParaRPr sz="2750">
              <a:latin typeface="Times New Roman"/>
              <a:cs typeface="Times New Roman"/>
            </a:endParaRPr>
          </a:p>
          <a:p>
            <a:pPr marL="424180" indent="-412115">
              <a:lnSpc>
                <a:spcPct val="100000"/>
              </a:lnSpc>
              <a:buSzPct val="63157"/>
              <a:buFont typeface="Wingdings"/>
              <a:buChar char=""/>
              <a:tabLst>
                <a:tab pos="424180" algn="l"/>
                <a:tab pos="424815" algn="l"/>
                <a:tab pos="1391920" algn="l"/>
                <a:tab pos="1958975" algn="l"/>
                <a:tab pos="3382645" algn="l"/>
              </a:tabLst>
            </a:pPr>
            <a:r>
              <a:rPr dirty="0" sz="1900" spc="-5">
                <a:latin typeface="Times New Roman"/>
                <a:cs typeface="Times New Roman"/>
              </a:rPr>
              <a:t>Nerve</a:t>
            </a:r>
            <a:r>
              <a:rPr dirty="0" sz="1900" spc="-5">
                <a:latin typeface="Times New Roman"/>
                <a:cs typeface="Times New Roman"/>
              </a:rPr>
              <a:t>	</a:t>
            </a:r>
            <a:r>
              <a:rPr dirty="0" sz="1900" spc="-5">
                <a:latin typeface="Times New Roman"/>
                <a:cs typeface="Times New Roman"/>
              </a:rPr>
              <a:t>to</a:t>
            </a:r>
            <a:r>
              <a:rPr dirty="0" sz="1900" spc="-5">
                <a:latin typeface="Times New Roman"/>
                <a:cs typeface="Times New Roman"/>
              </a:rPr>
              <a:t>	</a:t>
            </a:r>
            <a:r>
              <a:rPr dirty="0" sz="1900" spc="-30">
                <a:latin typeface="Times New Roman"/>
                <a:cs typeface="Times New Roman"/>
              </a:rPr>
              <a:t>m</a:t>
            </a:r>
            <a:r>
              <a:rPr dirty="0" sz="1900">
                <a:latin typeface="Times New Roman"/>
                <a:cs typeface="Times New Roman"/>
              </a:rPr>
              <a:t>y</a:t>
            </a:r>
            <a:r>
              <a:rPr dirty="0" sz="1900" spc="-5">
                <a:latin typeface="Times New Roman"/>
                <a:cs typeface="Times New Roman"/>
              </a:rPr>
              <a:t>loh</a:t>
            </a:r>
            <a:r>
              <a:rPr dirty="0" sz="1900">
                <a:latin typeface="Times New Roman"/>
                <a:cs typeface="Times New Roman"/>
              </a:rPr>
              <a:t>y</a:t>
            </a:r>
            <a:r>
              <a:rPr dirty="0" sz="1900" spc="-5">
                <a:latin typeface="Times New Roman"/>
                <a:cs typeface="Times New Roman"/>
              </a:rPr>
              <a:t>oid</a:t>
            </a:r>
            <a:r>
              <a:rPr dirty="0" sz="1900">
                <a:latin typeface="Times New Roman"/>
                <a:cs typeface="Times New Roman"/>
              </a:rPr>
              <a:t>	</a:t>
            </a:r>
            <a:r>
              <a:rPr dirty="0" sz="1900" spc="-5">
                <a:latin typeface="Times New Roman"/>
                <a:cs typeface="Times New Roman"/>
              </a:rPr>
              <a:t>and</a:t>
            </a:r>
            <a:endParaRPr sz="1900">
              <a:latin typeface="Times New Roman"/>
              <a:cs typeface="Times New Roman"/>
            </a:endParaRPr>
          </a:p>
          <a:p>
            <a:pPr marL="424180">
              <a:lnSpc>
                <a:spcPct val="100000"/>
              </a:lnSpc>
            </a:pPr>
            <a:r>
              <a:rPr dirty="0" sz="1900" spc="-5">
                <a:latin typeface="Times New Roman"/>
                <a:cs typeface="Times New Roman"/>
              </a:rPr>
              <a:t>mylohyoid</a:t>
            </a:r>
            <a:r>
              <a:rPr dirty="0" sz="1900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vessels</a:t>
            </a: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750">
              <a:latin typeface="Times New Roman"/>
              <a:cs typeface="Times New Roman"/>
            </a:endParaRPr>
          </a:p>
          <a:p>
            <a:pPr marL="424180" marR="748665" indent="-412115">
              <a:lnSpc>
                <a:spcPct val="100000"/>
              </a:lnSpc>
              <a:buSzPct val="63157"/>
              <a:buFont typeface="Wingdings"/>
              <a:buChar char=""/>
              <a:tabLst>
                <a:tab pos="424180" algn="l"/>
                <a:tab pos="424815" algn="l"/>
                <a:tab pos="1865630" algn="l"/>
                <a:tab pos="2639060" algn="l"/>
              </a:tabLst>
            </a:pPr>
            <a:r>
              <a:rPr dirty="0" sz="1900" spc="-5">
                <a:latin typeface="Times New Roman"/>
                <a:cs typeface="Times New Roman"/>
              </a:rPr>
              <a:t>H</a:t>
            </a:r>
            <a:r>
              <a:rPr dirty="0" sz="1900">
                <a:latin typeface="Times New Roman"/>
                <a:cs typeface="Times New Roman"/>
              </a:rPr>
              <a:t>y</a:t>
            </a:r>
            <a:r>
              <a:rPr dirty="0" sz="1900" spc="-5">
                <a:latin typeface="Times New Roman"/>
                <a:cs typeface="Times New Roman"/>
              </a:rPr>
              <a:t>poglos</a:t>
            </a:r>
            <a:r>
              <a:rPr dirty="0" sz="1900" spc="-15">
                <a:latin typeface="Times New Roman"/>
                <a:cs typeface="Times New Roman"/>
              </a:rPr>
              <a:t>s</a:t>
            </a:r>
            <a:r>
              <a:rPr dirty="0" sz="1900" spc="-5">
                <a:latin typeface="Times New Roman"/>
                <a:cs typeface="Times New Roman"/>
              </a:rPr>
              <a:t>al</a:t>
            </a:r>
            <a:r>
              <a:rPr dirty="0" sz="1900">
                <a:latin typeface="Times New Roman"/>
                <a:cs typeface="Times New Roman"/>
              </a:rPr>
              <a:t>	</a:t>
            </a:r>
            <a:r>
              <a:rPr dirty="0" sz="1900" spc="-5">
                <a:latin typeface="Times New Roman"/>
                <a:cs typeface="Times New Roman"/>
              </a:rPr>
              <a:t>nerve</a:t>
            </a:r>
            <a:r>
              <a:rPr dirty="0" sz="1900">
                <a:latin typeface="Times New Roman"/>
                <a:cs typeface="Times New Roman"/>
              </a:rPr>
              <a:t>	</a:t>
            </a:r>
            <a:r>
              <a:rPr dirty="0" sz="1900" spc="-5">
                <a:latin typeface="Times New Roman"/>
                <a:cs typeface="Times New Roman"/>
              </a:rPr>
              <a:t>and  </a:t>
            </a:r>
            <a:r>
              <a:rPr dirty="0" sz="1900" spc="-5">
                <a:latin typeface="Times New Roman"/>
                <a:cs typeface="Times New Roman"/>
              </a:rPr>
              <a:t>accompanying</a:t>
            </a:r>
            <a:r>
              <a:rPr dirty="0" sz="1900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it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166359" y="1981200"/>
            <a:ext cx="3596640" cy="37490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396228" y="1754123"/>
            <a:ext cx="1905" cy="914400"/>
          </a:xfrm>
          <a:custGeom>
            <a:avLst/>
            <a:gdLst/>
            <a:ahLst/>
            <a:cxnLst/>
            <a:rect l="l" t="t" r="r" b="b"/>
            <a:pathLst>
              <a:path w="1904" h="914400">
                <a:moveTo>
                  <a:pt x="0" y="914400"/>
                </a:moveTo>
                <a:lnTo>
                  <a:pt x="1524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5970523" y="1552701"/>
            <a:ext cx="963294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b="1">
                <a:latin typeface="Arial"/>
                <a:cs typeface="Arial"/>
              </a:rPr>
              <a:t>Facial</a:t>
            </a:r>
            <a:r>
              <a:rPr dirty="0" sz="1100" spc="-75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vessels</a:t>
            </a:r>
            <a:endParaRPr sz="1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67503" y="3534283"/>
            <a:ext cx="1317625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5" b="1">
                <a:latin typeface="Arial"/>
                <a:cs typeface="Arial"/>
              </a:rPr>
              <a:t>Nerve </a:t>
            </a:r>
            <a:r>
              <a:rPr dirty="0" sz="1100" b="1">
                <a:latin typeface="Arial"/>
                <a:cs typeface="Arial"/>
              </a:rPr>
              <a:t>to</a:t>
            </a:r>
            <a:r>
              <a:rPr dirty="0" sz="1100" spc="-75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mylohyoid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963411" y="2743200"/>
            <a:ext cx="72390" cy="76200"/>
          </a:xfrm>
          <a:custGeom>
            <a:avLst/>
            <a:gdLst/>
            <a:ahLst/>
            <a:cxnLst/>
            <a:rect l="l" t="t" r="r" b="b"/>
            <a:pathLst>
              <a:path w="72389" h="76200">
                <a:moveTo>
                  <a:pt x="72389" y="76200"/>
                </a:moveTo>
                <a:lnTo>
                  <a:pt x="0" y="0"/>
                </a:lnTo>
              </a:path>
            </a:pathLst>
          </a:custGeom>
          <a:ln w="9525">
            <a:solidFill>
              <a:srgbClr val="97864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311140" y="1981200"/>
            <a:ext cx="941069" cy="762000"/>
          </a:xfrm>
          <a:custGeom>
            <a:avLst/>
            <a:gdLst/>
            <a:ahLst/>
            <a:cxnLst/>
            <a:rect l="l" t="t" r="r" b="b"/>
            <a:pathLst>
              <a:path w="941070" h="762000">
                <a:moveTo>
                  <a:pt x="940943" y="76200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4667503" y="1781301"/>
            <a:ext cx="1455420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b="1">
                <a:latin typeface="Arial"/>
                <a:cs typeface="Arial"/>
              </a:rPr>
              <a:t>Submandibular</a:t>
            </a:r>
            <a:r>
              <a:rPr dirty="0" sz="1100" spc="-8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gland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704965" y="3038601"/>
            <a:ext cx="1524635" cy="201930"/>
          </a:xfrm>
          <a:custGeom>
            <a:avLst/>
            <a:gdLst/>
            <a:ahLst/>
            <a:cxnLst/>
            <a:rect l="l" t="t" r="r" b="b"/>
            <a:pathLst>
              <a:path w="1524634" h="201930">
                <a:moveTo>
                  <a:pt x="1488152" y="161502"/>
                </a:moveTo>
                <a:lnTo>
                  <a:pt x="1429257" y="188340"/>
                </a:lnTo>
                <a:lnTo>
                  <a:pt x="1426082" y="189864"/>
                </a:lnTo>
                <a:lnTo>
                  <a:pt x="1424685" y="193548"/>
                </a:lnTo>
                <a:lnTo>
                  <a:pt x="1426082" y="196723"/>
                </a:lnTo>
                <a:lnTo>
                  <a:pt x="1427606" y="200025"/>
                </a:lnTo>
                <a:lnTo>
                  <a:pt x="1431289" y="201422"/>
                </a:lnTo>
                <a:lnTo>
                  <a:pt x="1434464" y="199898"/>
                </a:lnTo>
                <a:lnTo>
                  <a:pt x="1513502" y="163830"/>
                </a:lnTo>
                <a:lnTo>
                  <a:pt x="1511427" y="163830"/>
                </a:lnTo>
                <a:lnTo>
                  <a:pt x="1488152" y="161502"/>
                </a:lnTo>
                <a:close/>
              </a:path>
              <a:path w="1524634" h="201930">
                <a:moveTo>
                  <a:pt x="1499576" y="156296"/>
                </a:moveTo>
                <a:lnTo>
                  <a:pt x="1488152" y="161502"/>
                </a:lnTo>
                <a:lnTo>
                  <a:pt x="1511427" y="163830"/>
                </a:lnTo>
                <a:lnTo>
                  <a:pt x="1511541" y="162687"/>
                </a:lnTo>
                <a:lnTo>
                  <a:pt x="1508378" y="162687"/>
                </a:lnTo>
                <a:lnTo>
                  <a:pt x="1499576" y="156296"/>
                </a:lnTo>
                <a:close/>
              </a:path>
              <a:path w="1524634" h="201930">
                <a:moveTo>
                  <a:pt x="1441577" y="98425"/>
                </a:moveTo>
                <a:lnTo>
                  <a:pt x="1437639" y="99060"/>
                </a:lnTo>
                <a:lnTo>
                  <a:pt x="1435607" y="101981"/>
                </a:lnTo>
                <a:lnTo>
                  <a:pt x="1433576" y="104775"/>
                </a:lnTo>
                <a:lnTo>
                  <a:pt x="1434210" y="108712"/>
                </a:lnTo>
                <a:lnTo>
                  <a:pt x="1437004" y="110871"/>
                </a:lnTo>
                <a:lnTo>
                  <a:pt x="1489227" y="148783"/>
                </a:lnTo>
                <a:lnTo>
                  <a:pt x="1512696" y="151130"/>
                </a:lnTo>
                <a:lnTo>
                  <a:pt x="1511427" y="163830"/>
                </a:lnTo>
                <a:lnTo>
                  <a:pt x="1513502" y="163830"/>
                </a:lnTo>
                <a:lnTo>
                  <a:pt x="1524634" y="158750"/>
                </a:lnTo>
                <a:lnTo>
                  <a:pt x="1444498" y="100584"/>
                </a:lnTo>
                <a:lnTo>
                  <a:pt x="1441577" y="98425"/>
                </a:lnTo>
                <a:close/>
              </a:path>
              <a:path w="1524634" h="201930">
                <a:moveTo>
                  <a:pt x="1509521" y="151764"/>
                </a:moveTo>
                <a:lnTo>
                  <a:pt x="1499576" y="156296"/>
                </a:lnTo>
                <a:lnTo>
                  <a:pt x="1508378" y="162687"/>
                </a:lnTo>
                <a:lnTo>
                  <a:pt x="1509521" y="151764"/>
                </a:lnTo>
                <a:close/>
              </a:path>
              <a:path w="1524634" h="201930">
                <a:moveTo>
                  <a:pt x="1512633" y="151764"/>
                </a:moveTo>
                <a:lnTo>
                  <a:pt x="1509521" y="151764"/>
                </a:lnTo>
                <a:lnTo>
                  <a:pt x="1508378" y="162687"/>
                </a:lnTo>
                <a:lnTo>
                  <a:pt x="1511541" y="162687"/>
                </a:lnTo>
                <a:lnTo>
                  <a:pt x="1512633" y="151764"/>
                </a:lnTo>
                <a:close/>
              </a:path>
              <a:path w="1524634" h="201930">
                <a:moveTo>
                  <a:pt x="1269" y="0"/>
                </a:moveTo>
                <a:lnTo>
                  <a:pt x="0" y="12700"/>
                </a:lnTo>
                <a:lnTo>
                  <a:pt x="1488152" y="161502"/>
                </a:lnTo>
                <a:lnTo>
                  <a:pt x="1499576" y="156296"/>
                </a:lnTo>
                <a:lnTo>
                  <a:pt x="1489227" y="148783"/>
                </a:lnTo>
                <a:lnTo>
                  <a:pt x="1269" y="0"/>
                </a:lnTo>
                <a:close/>
              </a:path>
              <a:path w="1524634" h="201930">
                <a:moveTo>
                  <a:pt x="1489227" y="148783"/>
                </a:moveTo>
                <a:lnTo>
                  <a:pt x="1499576" y="156296"/>
                </a:lnTo>
                <a:lnTo>
                  <a:pt x="1509521" y="151764"/>
                </a:lnTo>
                <a:lnTo>
                  <a:pt x="1512633" y="151764"/>
                </a:lnTo>
                <a:lnTo>
                  <a:pt x="1512696" y="151130"/>
                </a:lnTo>
                <a:lnTo>
                  <a:pt x="1489227" y="1487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8284209" y="3120644"/>
            <a:ext cx="6019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Arial"/>
                <a:cs typeface="Arial"/>
              </a:rPr>
              <a:t>12</a:t>
            </a:r>
            <a:r>
              <a:rPr dirty="0" baseline="24305" sz="1200" spc="-7" b="1">
                <a:latin typeface="Arial"/>
                <a:cs typeface="Arial"/>
              </a:rPr>
              <a:t>th</a:t>
            </a:r>
            <a:r>
              <a:rPr dirty="0" baseline="24305" sz="1200" spc="7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CN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15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59355" y="650495"/>
            <a:ext cx="3922063" cy="6017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3158" y="1394205"/>
            <a:ext cx="159004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C00000"/>
                </a:solidFill>
              </a:rPr>
              <a:t>Boundaries</a:t>
            </a:r>
            <a:r>
              <a:rPr dirty="0" sz="2400" spc="-105">
                <a:solidFill>
                  <a:srgbClr val="C00000"/>
                </a:solidFill>
              </a:rPr>
              <a:t> </a:t>
            </a:r>
            <a:r>
              <a:rPr dirty="0" sz="2400">
                <a:solidFill>
                  <a:srgbClr val="C00000"/>
                </a:solidFill>
              </a:rPr>
              <a:t>-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683158" y="1757478"/>
            <a:ext cx="3743325" cy="1172845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424180" indent="-411480">
              <a:lnSpc>
                <a:spcPct val="100000"/>
              </a:lnSpc>
              <a:spcBef>
                <a:spcPts val="695"/>
              </a:spcBef>
              <a:buClr>
                <a:srgbClr val="000000"/>
              </a:buClr>
              <a:buSzPct val="64583"/>
              <a:buFont typeface="Wingdings"/>
              <a:buChar char=""/>
              <a:tabLst>
                <a:tab pos="423545" algn="l"/>
                <a:tab pos="424180" algn="l"/>
              </a:tabLst>
            </a:pPr>
            <a:r>
              <a:rPr dirty="0" sz="2400">
                <a:solidFill>
                  <a:srgbClr val="006FC0"/>
                </a:solidFill>
                <a:latin typeface="Times New Roman"/>
                <a:cs typeface="Times New Roman"/>
              </a:rPr>
              <a:t>Anterosuperior</a:t>
            </a:r>
            <a:endParaRPr sz="2400">
              <a:latin typeface="Times New Roman"/>
              <a:cs typeface="Times New Roman"/>
            </a:endParaRPr>
          </a:p>
          <a:p>
            <a:pPr lvl="1" marL="743585" marR="5080" indent="-283845">
              <a:lnSpc>
                <a:spcPct val="100000"/>
              </a:lnSpc>
              <a:spcBef>
                <a:spcPts val="520"/>
              </a:spcBef>
              <a:buSzPct val="78571"/>
              <a:buFont typeface="Wingdings"/>
              <a:buChar char=""/>
              <a:tabLst>
                <a:tab pos="744220" algn="l"/>
              </a:tabLst>
            </a:pPr>
            <a:r>
              <a:rPr dirty="0" sz="2100">
                <a:latin typeface="Times New Roman"/>
                <a:cs typeface="Times New Roman"/>
              </a:rPr>
              <a:t>Posterior belly of digastric  and stylohyoid</a:t>
            </a:r>
            <a:r>
              <a:rPr dirty="0" sz="2100" spc="-30">
                <a:latin typeface="Times New Roman"/>
                <a:cs typeface="Times New Roman"/>
              </a:rPr>
              <a:t> </a:t>
            </a:r>
            <a:r>
              <a:rPr dirty="0" sz="2100" spc="-5">
                <a:latin typeface="Times New Roman"/>
                <a:cs typeface="Times New Roman"/>
              </a:rPr>
              <a:t>muscles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3158" y="3248476"/>
            <a:ext cx="3714115" cy="852805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424180" indent="-411480">
              <a:lnSpc>
                <a:spcPct val="100000"/>
              </a:lnSpc>
              <a:spcBef>
                <a:spcPts val="695"/>
              </a:spcBef>
              <a:buClr>
                <a:srgbClr val="000000"/>
              </a:buClr>
              <a:buSzPct val="64583"/>
              <a:buFont typeface="Wingdings"/>
              <a:buChar char=""/>
              <a:tabLst>
                <a:tab pos="423545" algn="l"/>
                <a:tab pos="424180" algn="l"/>
              </a:tabLst>
            </a:pPr>
            <a:r>
              <a:rPr dirty="0" sz="2400">
                <a:solidFill>
                  <a:srgbClr val="006FC0"/>
                </a:solidFill>
                <a:latin typeface="Times New Roman"/>
                <a:cs typeface="Times New Roman"/>
              </a:rPr>
              <a:t>Anteroinferior</a:t>
            </a:r>
            <a:endParaRPr sz="2400">
              <a:latin typeface="Times New Roman"/>
              <a:cs typeface="Times New Roman"/>
            </a:endParaRPr>
          </a:p>
          <a:p>
            <a:pPr lvl="1" marL="743585" indent="-283845">
              <a:lnSpc>
                <a:spcPct val="100000"/>
              </a:lnSpc>
              <a:spcBef>
                <a:spcPts val="515"/>
              </a:spcBef>
              <a:buSzPct val="78571"/>
              <a:buFont typeface="Wingdings"/>
              <a:buChar char=""/>
              <a:tabLst>
                <a:tab pos="744220" algn="l"/>
              </a:tabLst>
            </a:pPr>
            <a:r>
              <a:rPr dirty="0" sz="2100">
                <a:latin typeface="Times New Roman"/>
                <a:cs typeface="Times New Roman"/>
              </a:rPr>
              <a:t>Superior belly of</a:t>
            </a:r>
            <a:r>
              <a:rPr dirty="0" sz="2100" spc="-70">
                <a:latin typeface="Times New Roman"/>
                <a:cs typeface="Times New Roman"/>
              </a:rPr>
              <a:t> </a:t>
            </a:r>
            <a:r>
              <a:rPr dirty="0" sz="2100" spc="-5">
                <a:latin typeface="Times New Roman"/>
                <a:cs typeface="Times New Roman"/>
              </a:rPr>
              <a:t>omohyoid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85565" y="4962220"/>
            <a:ext cx="1041400" cy="346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9100" algn="l"/>
              </a:tabLst>
            </a:pPr>
            <a:r>
              <a:rPr dirty="0" sz="2100">
                <a:latin typeface="Times New Roman"/>
                <a:cs typeface="Times New Roman"/>
              </a:rPr>
              <a:t>of</a:t>
            </a:r>
            <a:r>
              <a:rPr dirty="0" sz="2100">
                <a:latin typeface="Times New Roman"/>
                <a:cs typeface="Times New Roman"/>
              </a:rPr>
              <a:t>	</a:t>
            </a:r>
            <a:r>
              <a:rPr dirty="0" sz="2100">
                <a:latin typeface="Times New Roman"/>
                <a:cs typeface="Times New Roman"/>
              </a:rPr>
              <a:t>l</a:t>
            </a:r>
            <a:r>
              <a:rPr dirty="0" sz="2100" spc="5">
                <a:latin typeface="Times New Roman"/>
                <a:cs typeface="Times New Roman"/>
              </a:rPr>
              <a:t>o</a:t>
            </a:r>
            <a:r>
              <a:rPr dirty="0" sz="2100">
                <a:latin typeface="Times New Roman"/>
                <a:cs typeface="Times New Roman"/>
              </a:rPr>
              <a:t>wer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3158" y="4456772"/>
            <a:ext cx="2543175" cy="1172210"/>
          </a:xfrm>
          <a:prstGeom prst="rect">
            <a:avLst/>
          </a:prstGeom>
        </p:spPr>
        <p:txBody>
          <a:bodyPr wrap="square" lIns="0" tIns="86995" rIns="0" bIns="0" rtlCol="0" vert="horz">
            <a:spAutoFit/>
          </a:bodyPr>
          <a:lstStyle/>
          <a:p>
            <a:pPr marL="424180" indent="-411480">
              <a:lnSpc>
                <a:spcPct val="100000"/>
              </a:lnSpc>
              <a:spcBef>
                <a:spcPts val="685"/>
              </a:spcBef>
              <a:buClr>
                <a:srgbClr val="000000"/>
              </a:buClr>
              <a:buSzPct val="64583"/>
              <a:buFont typeface="Wingdings"/>
              <a:buChar char=""/>
              <a:tabLst>
                <a:tab pos="423545" algn="l"/>
                <a:tab pos="424180" algn="l"/>
              </a:tabLst>
            </a:pPr>
            <a:r>
              <a:rPr dirty="0" sz="2400">
                <a:solidFill>
                  <a:srgbClr val="006FC0"/>
                </a:solidFill>
                <a:latin typeface="Times New Roman"/>
                <a:cs typeface="Times New Roman"/>
              </a:rPr>
              <a:t>Posteroinferior</a:t>
            </a:r>
            <a:endParaRPr sz="2400">
              <a:latin typeface="Times New Roman"/>
              <a:cs typeface="Times New Roman"/>
            </a:endParaRPr>
          </a:p>
          <a:p>
            <a:pPr lvl="1" marL="743585" indent="-283845">
              <a:lnSpc>
                <a:spcPct val="100000"/>
              </a:lnSpc>
              <a:spcBef>
                <a:spcPts val="515"/>
              </a:spcBef>
              <a:buSzPct val="78571"/>
              <a:buFont typeface="Wingdings"/>
              <a:buChar char=""/>
              <a:tabLst>
                <a:tab pos="744220" algn="l"/>
                <a:tab pos="1833245" algn="l"/>
              </a:tabLst>
            </a:pPr>
            <a:r>
              <a:rPr dirty="0" sz="2100">
                <a:latin typeface="Times New Roman"/>
                <a:cs typeface="Times New Roman"/>
              </a:rPr>
              <a:t>Anteri</a:t>
            </a:r>
            <a:r>
              <a:rPr dirty="0" sz="2100" spc="5">
                <a:latin typeface="Times New Roman"/>
                <a:cs typeface="Times New Roman"/>
              </a:rPr>
              <a:t>o</a:t>
            </a:r>
            <a:r>
              <a:rPr dirty="0" sz="2100">
                <a:latin typeface="Times New Roman"/>
                <a:cs typeface="Times New Roman"/>
              </a:rPr>
              <a:t>r</a:t>
            </a:r>
            <a:r>
              <a:rPr dirty="0" sz="2100">
                <a:latin typeface="Times New Roman"/>
                <a:cs typeface="Times New Roman"/>
              </a:rPr>
              <a:t>	</a:t>
            </a:r>
            <a:r>
              <a:rPr dirty="0" sz="2100">
                <a:latin typeface="Times New Roman"/>
                <a:cs typeface="Times New Roman"/>
              </a:rPr>
              <a:t>b</a:t>
            </a:r>
            <a:r>
              <a:rPr dirty="0" sz="2100" spc="5">
                <a:latin typeface="Times New Roman"/>
                <a:cs typeface="Times New Roman"/>
              </a:rPr>
              <a:t>o</a:t>
            </a:r>
            <a:r>
              <a:rPr dirty="0" sz="2100" spc="-20">
                <a:latin typeface="Times New Roman"/>
                <a:cs typeface="Times New Roman"/>
              </a:rPr>
              <a:t>r</a:t>
            </a:r>
            <a:r>
              <a:rPr dirty="0" sz="2100">
                <a:latin typeface="Times New Roman"/>
                <a:cs typeface="Times New Roman"/>
              </a:rPr>
              <a:t>der</a:t>
            </a:r>
            <a:endParaRPr sz="2100">
              <a:latin typeface="Times New Roman"/>
              <a:cs typeface="Times New Roman"/>
            </a:endParaRPr>
          </a:p>
          <a:p>
            <a:pPr marL="743585">
              <a:lnSpc>
                <a:spcPct val="100000"/>
              </a:lnSpc>
              <a:spcBef>
                <a:spcPts val="5"/>
              </a:spcBef>
            </a:pPr>
            <a:r>
              <a:rPr dirty="0" sz="2100" spc="-5">
                <a:latin typeface="Times New Roman"/>
                <a:cs typeface="Times New Roman"/>
              </a:rPr>
              <a:t>SCM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800600" y="2346960"/>
            <a:ext cx="3546162" cy="33832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553200" y="2118360"/>
            <a:ext cx="1905" cy="1447800"/>
          </a:xfrm>
          <a:custGeom>
            <a:avLst/>
            <a:gdLst/>
            <a:ahLst/>
            <a:cxnLst/>
            <a:rect l="l" t="t" r="r" b="b"/>
            <a:pathLst>
              <a:path w="1904" h="1447800">
                <a:moveTo>
                  <a:pt x="1650" y="0"/>
                </a:moveTo>
                <a:lnTo>
                  <a:pt x="0" y="144780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5718428" y="1764538"/>
            <a:ext cx="17437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latin typeface="Arial"/>
                <a:cs typeface="Arial"/>
              </a:rPr>
              <a:t>Diagstric (posterior</a:t>
            </a:r>
            <a:r>
              <a:rPr dirty="0" sz="1100" spc="-135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belly</a:t>
            </a:r>
            <a:r>
              <a:rPr dirty="0" sz="1800" spc="-5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162800" y="3947159"/>
            <a:ext cx="685800" cy="1905"/>
          </a:xfrm>
          <a:custGeom>
            <a:avLst/>
            <a:gdLst/>
            <a:ahLst/>
            <a:cxnLst/>
            <a:rect l="l" t="t" r="r" b="b"/>
            <a:pathLst>
              <a:path w="685800" h="1904">
                <a:moveTo>
                  <a:pt x="0" y="0"/>
                </a:moveTo>
                <a:lnTo>
                  <a:pt x="685800" y="165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7928609" y="3834765"/>
            <a:ext cx="71564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 b="1">
                <a:latin typeface="Arial"/>
                <a:cs typeface="Arial"/>
              </a:rPr>
              <a:t>Omohyoid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105400" y="3194050"/>
            <a:ext cx="1220470" cy="199390"/>
          </a:xfrm>
          <a:custGeom>
            <a:avLst/>
            <a:gdLst/>
            <a:ahLst/>
            <a:cxnLst/>
            <a:rect l="l" t="t" r="r" b="b"/>
            <a:pathLst>
              <a:path w="1220470" h="199389">
                <a:moveTo>
                  <a:pt x="81534" y="96392"/>
                </a:moveTo>
                <a:lnTo>
                  <a:pt x="0" y="158750"/>
                </a:lnTo>
                <a:lnTo>
                  <a:pt x="91059" y="197738"/>
                </a:lnTo>
                <a:lnTo>
                  <a:pt x="94361" y="199009"/>
                </a:lnTo>
                <a:lnTo>
                  <a:pt x="98044" y="197612"/>
                </a:lnTo>
                <a:lnTo>
                  <a:pt x="99440" y="194310"/>
                </a:lnTo>
                <a:lnTo>
                  <a:pt x="100837" y="191135"/>
                </a:lnTo>
                <a:lnTo>
                  <a:pt x="99313" y="187325"/>
                </a:lnTo>
                <a:lnTo>
                  <a:pt x="96138" y="186054"/>
                </a:lnTo>
                <a:lnTo>
                  <a:pt x="43226" y="163449"/>
                </a:lnTo>
                <a:lnTo>
                  <a:pt x="13208" y="163449"/>
                </a:lnTo>
                <a:lnTo>
                  <a:pt x="11684" y="150875"/>
                </a:lnTo>
                <a:lnTo>
                  <a:pt x="35030" y="147957"/>
                </a:lnTo>
                <a:lnTo>
                  <a:pt x="86487" y="108712"/>
                </a:lnTo>
                <a:lnTo>
                  <a:pt x="89153" y="106552"/>
                </a:lnTo>
                <a:lnTo>
                  <a:pt x="89788" y="102615"/>
                </a:lnTo>
                <a:lnTo>
                  <a:pt x="85471" y="97027"/>
                </a:lnTo>
                <a:lnTo>
                  <a:pt x="81534" y="96392"/>
                </a:lnTo>
                <a:close/>
              </a:path>
              <a:path w="1220470" h="199389">
                <a:moveTo>
                  <a:pt x="35030" y="147957"/>
                </a:moveTo>
                <a:lnTo>
                  <a:pt x="11684" y="150875"/>
                </a:lnTo>
                <a:lnTo>
                  <a:pt x="13208" y="163449"/>
                </a:lnTo>
                <a:lnTo>
                  <a:pt x="23374" y="162178"/>
                </a:lnTo>
                <a:lnTo>
                  <a:pt x="16383" y="162178"/>
                </a:lnTo>
                <a:lnTo>
                  <a:pt x="14986" y="151384"/>
                </a:lnTo>
                <a:lnTo>
                  <a:pt x="30537" y="151384"/>
                </a:lnTo>
                <a:lnTo>
                  <a:pt x="35030" y="147957"/>
                </a:lnTo>
                <a:close/>
              </a:path>
              <a:path w="1220470" h="199389">
                <a:moveTo>
                  <a:pt x="36434" y="160547"/>
                </a:moveTo>
                <a:lnTo>
                  <a:pt x="13208" y="163449"/>
                </a:lnTo>
                <a:lnTo>
                  <a:pt x="43226" y="163449"/>
                </a:lnTo>
                <a:lnTo>
                  <a:pt x="36434" y="160547"/>
                </a:lnTo>
                <a:close/>
              </a:path>
              <a:path w="1220470" h="199389">
                <a:moveTo>
                  <a:pt x="14986" y="151384"/>
                </a:moveTo>
                <a:lnTo>
                  <a:pt x="16383" y="162178"/>
                </a:lnTo>
                <a:lnTo>
                  <a:pt x="24953" y="155642"/>
                </a:lnTo>
                <a:lnTo>
                  <a:pt x="14986" y="151384"/>
                </a:lnTo>
                <a:close/>
              </a:path>
              <a:path w="1220470" h="199389">
                <a:moveTo>
                  <a:pt x="24953" y="155642"/>
                </a:moveTo>
                <a:lnTo>
                  <a:pt x="16383" y="162178"/>
                </a:lnTo>
                <a:lnTo>
                  <a:pt x="23374" y="162178"/>
                </a:lnTo>
                <a:lnTo>
                  <a:pt x="36434" y="160547"/>
                </a:lnTo>
                <a:lnTo>
                  <a:pt x="24953" y="155642"/>
                </a:lnTo>
                <a:close/>
              </a:path>
              <a:path w="1220470" h="199389">
                <a:moveTo>
                  <a:pt x="1218438" y="0"/>
                </a:moveTo>
                <a:lnTo>
                  <a:pt x="35030" y="147957"/>
                </a:lnTo>
                <a:lnTo>
                  <a:pt x="24953" y="155642"/>
                </a:lnTo>
                <a:lnTo>
                  <a:pt x="36434" y="160547"/>
                </a:lnTo>
                <a:lnTo>
                  <a:pt x="1219962" y="12700"/>
                </a:lnTo>
                <a:lnTo>
                  <a:pt x="1218438" y="0"/>
                </a:lnTo>
                <a:close/>
              </a:path>
              <a:path w="1220470" h="199389">
                <a:moveTo>
                  <a:pt x="30537" y="151384"/>
                </a:moveTo>
                <a:lnTo>
                  <a:pt x="14986" y="151384"/>
                </a:lnTo>
                <a:lnTo>
                  <a:pt x="24953" y="155642"/>
                </a:lnTo>
                <a:lnTo>
                  <a:pt x="30537" y="1513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4879975" y="3305683"/>
            <a:ext cx="212725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b="1">
                <a:latin typeface="Arial"/>
                <a:cs typeface="Arial"/>
              </a:rPr>
              <a:t>SH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15</a:t>
            </a:fld>
          </a:p>
        </p:txBody>
      </p:sp>
      <p:sp>
        <p:nvSpPr>
          <p:cNvPr id="15" name="object 15"/>
          <p:cNvSpPr txBox="1"/>
          <p:nvPr/>
        </p:nvSpPr>
        <p:spPr>
          <a:xfrm>
            <a:off x="7807832" y="3641597"/>
            <a:ext cx="62357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latin typeface="Arial"/>
                <a:cs typeface="Arial"/>
              </a:rPr>
              <a:t>Sup.</a:t>
            </a:r>
            <a:r>
              <a:rPr dirty="0" sz="1000" spc="-60" b="1">
                <a:latin typeface="Arial"/>
                <a:cs typeface="Arial"/>
              </a:rPr>
              <a:t> </a:t>
            </a:r>
            <a:r>
              <a:rPr dirty="0" sz="1000" spc="-5" b="1">
                <a:latin typeface="Arial"/>
                <a:cs typeface="Arial"/>
              </a:rPr>
              <a:t>belly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0700" y="642460"/>
            <a:ext cx="3743960" cy="5099685"/>
          </a:xfrm>
          <a:prstGeom prst="rect">
            <a:avLst/>
          </a:prstGeom>
        </p:spPr>
        <p:txBody>
          <a:bodyPr wrap="square" lIns="0" tIns="79375" rIns="0" bIns="0" rtlCol="0" vert="horz">
            <a:spAutoFit/>
          </a:bodyPr>
          <a:lstStyle/>
          <a:p>
            <a:pPr marL="424180" indent="-411480">
              <a:lnSpc>
                <a:spcPct val="100000"/>
              </a:lnSpc>
              <a:spcBef>
                <a:spcPts val="625"/>
              </a:spcBef>
              <a:buClr>
                <a:srgbClr val="000000"/>
              </a:buClr>
              <a:buSzPct val="63636"/>
              <a:buFont typeface="Wingdings"/>
              <a:buChar char=""/>
              <a:tabLst>
                <a:tab pos="423545" algn="l"/>
                <a:tab pos="424180" algn="l"/>
              </a:tabLst>
            </a:pPr>
            <a:r>
              <a:rPr dirty="0" sz="2200">
                <a:solidFill>
                  <a:srgbClr val="006FC0"/>
                </a:solidFill>
                <a:latin typeface="Times New Roman"/>
                <a:cs typeface="Times New Roman"/>
              </a:rPr>
              <a:t>Floor</a:t>
            </a:r>
            <a:endParaRPr sz="2200">
              <a:latin typeface="Times New Roman"/>
              <a:cs typeface="Times New Roman"/>
            </a:endParaRPr>
          </a:p>
          <a:p>
            <a:pPr lvl="1" marL="744220" indent="-283845">
              <a:lnSpc>
                <a:spcPct val="100000"/>
              </a:lnSpc>
              <a:spcBef>
                <a:spcPts val="490"/>
              </a:spcBef>
              <a:buSzPct val="80000"/>
              <a:buFont typeface="Wingdings"/>
              <a:buChar char=""/>
              <a:tabLst>
                <a:tab pos="744855" algn="l"/>
              </a:tabLst>
            </a:pPr>
            <a:r>
              <a:rPr dirty="0" sz="2000">
                <a:latin typeface="Times New Roman"/>
                <a:cs typeface="Times New Roman"/>
              </a:rPr>
              <a:t>Thyrohyoid,</a:t>
            </a:r>
            <a:endParaRPr sz="20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Wingdings"/>
              <a:buChar char=""/>
            </a:pPr>
            <a:endParaRPr sz="2900">
              <a:latin typeface="Times New Roman"/>
              <a:cs typeface="Times New Roman"/>
            </a:endParaRPr>
          </a:p>
          <a:p>
            <a:pPr lvl="1" marL="744220" indent="-283845">
              <a:lnSpc>
                <a:spcPct val="100000"/>
              </a:lnSpc>
              <a:buSzPct val="80000"/>
              <a:buFont typeface="Wingdings"/>
              <a:buChar char=""/>
              <a:tabLst>
                <a:tab pos="744855" algn="l"/>
              </a:tabLst>
            </a:pPr>
            <a:r>
              <a:rPr dirty="0" sz="2000">
                <a:latin typeface="Times New Roman"/>
                <a:cs typeface="Times New Roman"/>
              </a:rPr>
              <a:t>Hyoglossus,</a:t>
            </a:r>
            <a:endParaRPr sz="20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Wingdings"/>
              <a:buChar char=""/>
            </a:pPr>
            <a:endParaRPr sz="2900">
              <a:latin typeface="Times New Roman"/>
              <a:cs typeface="Times New Roman"/>
            </a:endParaRPr>
          </a:p>
          <a:p>
            <a:pPr lvl="1" marL="744220" indent="-283845">
              <a:lnSpc>
                <a:spcPct val="100000"/>
              </a:lnSpc>
              <a:buSzPct val="80000"/>
              <a:buFont typeface="Wingdings"/>
              <a:buChar char=""/>
              <a:tabLst>
                <a:tab pos="744855" algn="l"/>
              </a:tabLst>
            </a:pPr>
            <a:r>
              <a:rPr dirty="0" sz="2000">
                <a:latin typeface="Times New Roman"/>
                <a:cs typeface="Times New Roman"/>
              </a:rPr>
              <a:t>Inferior </a:t>
            </a:r>
            <a:r>
              <a:rPr dirty="0" sz="2000" spc="-5">
                <a:latin typeface="Times New Roman"/>
                <a:cs typeface="Times New Roman"/>
              </a:rPr>
              <a:t>constrictor</a:t>
            </a:r>
            <a:r>
              <a:rPr dirty="0" sz="2000" spc="-7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&amp;</a:t>
            </a:r>
            <a:endParaRPr sz="20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Wingdings"/>
              <a:buChar char=""/>
            </a:pPr>
            <a:endParaRPr sz="2900">
              <a:latin typeface="Times New Roman"/>
              <a:cs typeface="Times New Roman"/>
            </a:endParaRPr>
          </a:p>
          <a:p>
            <a:pPr lvl="1" marL="744220" indent="-283845">
              <a:lnSpc>
                <a:spcPct val="100000"/>
              </a:lnSpc>
              <a:spcBef>
                <a:spcPts val="5"/>
              </a:spcBef>
              <a:buSzPct val="80000"/>
              <a:buFont typeface="Wingdings"/>
              <a:buChar char=""/>
              <a:tabLst>
                <a:tab pos="744855" algn="l"/>
              </a:tabLst>
            </a:pPr>
            <a:r>
              <a:rPr dirty="0" sz="2000" spc="-5">
                <a:latin typeface="Times New Roman"/>
                <a:cs typeface="Times New Roman"/>
              </a:rPr>
              <a:t>Middle constrictor muscle</a:t>
            </a:r>
            <a:r>
              <a:rPr dirty="0" sz="2000" spc="36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of</a:t>
            </a:r>
            <a:endParaRPr sz="2000">
              <a:latin typeface="Times New Roman"/>
              <a:cs typeface="Times New Roman"/>
            </a:endParaRPr>
          </a:p>
          <a:p>
            <a:pPr marL="744220">
              <a:lnSpc>
                <a:spcPct val="100000"/>
              </a:lnSpc>
            </a:pPr>
            <a:r>
              <a:rPr dirty="0" sz="2000">
                <a:latin typeface="Times New Roman"/>
                <a:cs typeface="Times New Roman"/>
              </a:rPr>
              <a:t>Pharynx</a:t>
            </a:r>
            <a:endParaRPr sz="2000">
              <a:latin typeface="Times New Roman"/>
              <a:cs typeface="Times New Roman"/>
            </a:endParaRPr>
          </a:p>
          <a:p>
            <a:pPr algn="r" marL="410845" marR="2520950" indent="-410845">
              <a:lnSpc>
                <a:spcPct val="100000"/>
              </a:lnSpc>
              <a:spcBef>
                <a:spcPts val="520"/>
              </a:spcBef>
              <a:buClr>
                <a:srgbClr val="000000"/>
              </a:buClr>
              <a:buSzPct val="63636"/>
              <a:buFont typeface="Wingdings"/>
              <a:buChar char=""/>
              <a:tabLst>
                <a:tab pos="410845" algn="l"/>
                <a:tab pos="424180" algn="l"/>
                <a:tab pos="1109345" algn="l"/>
              </a:tabLst>
            </a:pPr>
            <a:r>
              <a:rPr dirty="0" sz="2200" spc="-5">
                <a:solidFill>
                  <a:srgbClr val="006FC0"/>
                </a:solidFill>
                <a:latin typeface="Times New Roman"/>
                <a:cs typeface="Times New Roman"/>
              </a:rPr>
              <a:t>R</a:t>
            </a:r>
            <a:r>
              <a:rPr dirty="0" sz="2200">
                <a:solidFill>
                  <a:srgbClr val="006FC0"/>
                </a:solidFill>
                <a:latin typeface="Times New Roman"/>
                <a:cs typeface="Times New Roman"/>
              </a:rPr>
              <a:t>oo</a:t>
            </a:r>
            <a:r>
              <a:rPr dirty="0" sz="2200" spc="-5">
                <a:solidFill>
                  <a:srgbClr val="006FC0"/>
                </a:solidFill>
                <a:latin typeface="Times New Roman"/>
                <a:cs typeface="Times New Roman"/>
              </a:rPr>
              <a:t>f</a:t>
            </a:r>
            <a:r>
              <a:rPr dirty="0" sz="2200">
                <a:solidFill>
                  <a:srgbClr val="006FC0"/>
                </a:solidFill>
                <a:latin typeface="Times New Roman"/>
                <a:cs typeface="Times New Roman"/>
              </a:rPr>
              <a:t>	</a:t>
            </a:r>
            <a:r>
              <a:rPr dirty="0" sz="2200" spc="-5">
                <a:latin typeface="Times New Roman"/>
                <a:cs typeface="Times New Roman"/>
              </a:rPr>
              <a:t>-</a:t>
            </a:r>
            <a:endParaRPr sz="2200">
              <a:latin typeface="Times New Roman"/>
              <a:cs typeface="Times New Roman"/>
            </a:endParaRPr>
          </a:p>
          <a:p>
            <a:pPr algn="r" lvl="1" marL="283845" marR="2459990" indent="-283845">
              <a:lnSpc>
                <a:spcPct val="100000"/>
              </a:lnSpc>
              <a:spcBef>
                <a:spcPts val="489"/>
              </a:spcBef>
              <a:buSzPct val="80000"/>
              <a:buFont typeface="Wingdings"/>
              <a:buChar char=""/>
              <a:tabLst>
                <a:tab pos="283845" algn="l"/>
              </a:tabLst>
            </a:pPr>
            <a:r>
              <a:rPr dirty="0" sz="2000">
                <a:latin typeface="Times New Roman"/>
                <a:cs typeface="Times New Roman"/>
              </a:rPr>
              <a:t>S</a:t>
            </a:r>
            <a:r>
              <a:rPr dirty="0" sz="2000" spc="5">
                <a:latin typeface="Times New Roman"/>
                <a:cs typeface="Times New Roman"/>
              </a:rPr>
              <a:t>k</a:t>
            </a:r>
            <a:r>
              <a:rPr dirty="0" sz="2000">
                <a:latin typeface="Times New Roman"/>
                <a:cs typeface="Times New Roman"/>
              </a:rPr>
              <a:t>in,</a:t>
            </a:r>
            <a:endParaRPr sz="20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Font typeface="Wingdings"/>
              <a:buChar char=""/>
            </a:pPr>
            <a:endParaRPr sz="2900">
              <a:latin typeface="Times New Roman"/>
              <a:cs typeface="Times New Roman"/>
            </a:endParaRPr>
          </a:p>
          <a:p>
            <a:pPr lvl="1" marL="744220" indent="-283845">
              <a:lnSpc>
                <a:spcPct val="100000"/>
              </a:lnSpc>
              <a:spcBef>
                <a:spcPts val="5"/>
              </a:spcBef>
              <a:buSzPct val="80000"/>
              <a:buFont typeface="Wingdings"/>
              <a:buChar char=""/>
              <a:tabLst>
                <a:tab pos="744855" algn="l"/>
                <a:tab pos="2039620" algn="l"/>
                <a:tab pos="2814320" algn="l"/>
                <a:tab pos="3195320" algn="l"/>
              </a:tabLst>
            </a:pPr>
            <a:r>
              <a:rPr dirty="0" sz="2000">
                <a:latin typeface="Times New Roman"/>
                <a:cs typeface="Times New Roman"/>
              </a:rPr>
              <a:t>S</a:t>
            </a:r>
            <a:r>
              <a:rPr dirty="0" sz="2000" spc="-10">
                <a:latin typeface="Times New Roman"/>
                <a:cs typeface="Times New Roman"/>
              </a:rPr>
              <a:t>u</a:t>
            </a:r>
            <a:r>
              <a:rPr dirty="0" sz="2000">
                <a:latin typeface="Times New Roman"/>
                <a:cs typeface="Times New Roman"/>
              </a:rPr>
              <a:t>pe</a:t>
            </a:r>
            <a:r>
              <a:rPr dirty="0" sz="2000" spc="-10">
                <a:latin typeface="Times New Roman"/>
                <a:cs typeface="Times New Roman"/>
              </a:rPr>
              <a:t>r</a:t>
            </a:r>
            <a:r>
              <a:rPr dirty="0" sz="2000">
                <a:latin typeface="Times New Roman"/>
                <a:cs typeface="Times New Roman"/>
              </a:rPr>
              <a:t>fi</a:t>
            </a:r>
            <a:r>
              <a:rPr dirty="0" sz="2000" spc="-20">
                <a:latin typeface="Times New Roman"/>
                <a:cs typeface="Times New Roman"/>
              </a:rPr>
              <a:t>c</a:t>
            </a:r>
            <a:r>
              <a:rPr dirty="0" sz="2000">
                <a:latin typeface="Times New Roman"/>
                <a:cs typeface="Times New Roman"/>
              </a:rPr>
              <a:t>i</a:t>
            </a:r>
            <a:r>
              <a:rPr dirty="0" sz="2000" spc="-10">
                <a:latin typeface="Times New Roman"/>
                <a:cs typeface="Times New Roman"/>
              </a:rPr>
              <a:t>a</a:t>
            </a:r>
            <a:r>
              <a:rPr dirty="0" sz="2000">
                <a:latin typeface="Times New Roman"/>
                <a:cs typeface="Times New Roman"/>
              </a:rPr>
              <a:t>l</a:t>
            </a:r>
            <a:r>
              <a:rPr dirty="0" sz="2000">
                <a:latin typeface="Times New Roman"/>
                <a:cs typeface="Times New Roman"/>
              </a:rPr>
              <a:t>	</a:t>
            </a:r>
            <a:r>
              <a:rPr dirty="0" sz="2000">
                <a:latin typeface="Times New Roman"/>
                <a:cs typeface="Times New Roman"/>
              </a:rPr>
              <a:t>f</a:t>
            </a:r>
            <a:r>
              <a:rPr dirty="0" sz="2000" spc="-10">
                <a:latin typeface="Times New Roman"/>
                <a:cs typeface="Times New Roman"/>
              </a:rPr>
              <a:t>a</a:t>
            </a:r>
            <a:r>
              <a:rPr dirty="0" sz="2000">
                <a:latin typeface="Times New Roman"/>
                <a:cs typeface="Times New Roman"/>
              </a:rPr>
              <a:t>sc</a:t>
            </a:r>
            <a:r>
              <a:rPr dirty="0" sz="2000" spc="-10">
                <a:latin typeface="Times New Roman"/>
                <a:cs typeface="Times New Roman"/>
              </a:rPr>
              <a:t>i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>
                <a:latin typeface="Times New Roman"/>
                <a:cs typeface="Times New Roman"/>
              </a:rPr>
              <a:t>	</a:t>
            </a:r>
            <a:r>
              <a:rPr dirty="0" sz="2000" spc="5">
                <a:latin typeface="Times New Roman"/>
                <a:cs typeface="Times New Roman"/>
              </a:rPr>
              <a:t>&amp;</a:t>
            </a:r>
            <a:r>
              <a:rPr dirty="0" sz="2000">
                <a:latin typeface="Times New Roman"/>
                <a:cs typeface="Times New Roman"/>
              </a:rPr>
              <a:t>	</a:t>
            </a:r>
            <a:r>
              <a:rPr dirty="0" sz="2000">
                <a:latin typeface="Times New Roman"/>
                <a:cs typeface="Times New Roman"/>
              </a:rPr>
              <a:t>De</a:t>
            </a:r>
            <a:r>
              <a:rPr dirty="0" sz="2000" spc="-15">
                <a:latin typeface="Times New Roman"/>
                <a:cs typeface="Times New Roman"/>
              </a:rPr>
              <a:t>e</a:t>
            </a:r>
            <a:r>
              <a:rPr dirty="0" sz="2000">
                <a:latin typeface="Times New Roman"/>
                <a:cs typeface="Times New Roman"/>
              </a:rPr>
              <a:t>p</a:t>
            </a:r>
            <a:endParaRPr sz="2000">
              <a:latin typeface="Times New Roman"/>
              <a:cs typeface="Times New Roman"/>
            </a:endParaRPr>
          </a:p>
          <a:p>
            <a:pPr marL="744220">
              <a:lnSpc>
                <a:spcPct val="100000"/>
              </a:lnSpc>
            </a:pPr>
            <a:r>
              <a:rPr dirty="0" sz="2000">
                <a:latin typeface="Times New Roman"/>
                <a:cs typeface="Times New Roman"/>
              </a:rPr>
              <a:t>fascia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724400" y="579119"/>
            <a:ext cx="3429000" cy="58369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15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9296" y="385348"/>
            <a:ext cx="6204991" cy="5513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44500" y="1167130"/>
            <a:ext cx="4236720" cy="1306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424180" marR="5080" indent="-411480">
              <a:lnSpc>
                <a:spcPct val="100000"/>
              </a:lnSpc>
              <a:spcBef>
                <a:spcPts val="105"/>
              </a:spcBef>
              <a:buClr>
                <a:srgbClr val="000000"/>
              </a:buClr>
              <a:buSzPct val="65000"/>
              <a:buFont typeface="Wingdings"/>
              <a:buChar char=""/>
              <a:tabLst>
                <a:tab pos="424180" algn="l"/>
              </a:tabLst>
            </a:pPr>
            <a:r>
              <a:rPr dirty="0" sz="2000">
                <a:solidFill>
                  <a:srgbClr val="006FC0"/>
                </a:solidFill>
                <a:latin typeface="Times New Roman"/>
                <a:cs typeface="Times New Roman"/>
              </a:rPr>
              <a:t>Carotid </a:t>
            </a:r>
            <a:r>
              <a:rPr dirty="0" sz="2000" spc="-5">
                <a:solidFill>
                  <a:srgbClr val="006FC0"/>
                </a:solidFill>
                <a:latin typeface="Times New Roman"/>
                <a:cs typeface="Times New Roman"/>
              </a:rPr>
              <a:t>sheath </a:t>
            </a:r>
            <a:r>
              <a:rPr dirty="0" sz="2000" spc="-5">
                <a:latin typeface="Times New Roman"/>
                <a:cs typeface="Times New Roman"/>
              </a:rPr>
              <a:t>containing </a:t>
            </a:r>
            <a:r>
              <a:rPr dirty="0" sz="2000" spc="-10">
                <a:latin typeface="Times New Roman"/>
                <a:cs typeface="Times New Roman"/>
              </a:rPr>
              <a:t>common  </a:t>
            </a:r>
            <a:r>
              <a:rPr dirty="0" sz="2000" spc="-5">
                <a:latin typeface="Times New Roman"/>
                <a:cs typeface="Times New Roman"/>
              </a:rPr>
              <a:t>carotid </a:t>
            </a:r>
            <a:r>
              <a:rPr dirty="0" sz="2000" spc="-25">
                <a:latin typeface="Times New Roman"/>
                <a:cs typeface="Times New Roman"/>
              </a:rPr>
              <a:t>artery, </a:t>
            </a:r>
            <a:r>
              <a:rPr dirty="0" sz="2000" spc="-5">
                <a:latin typeface="Times New Roman"/>
                <a:cs typeface="Times New Roman"/>
              </a:rPr>
              <a:t>internal jugular vein,  </a:t>
            </a:r>
            <a:r>
              <a:rPr dirty="0" sz="2000">
                <a:latin typeface="Times New Roman"/>
                <a:cs typeface="Times New Roman"/>
              </a:rPr>
              <a:t>vagus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nerve</a:t>
            </a:r>
            <a:endParaRPr sz="2000">
              <a:latin typeface="Times New Roman"/>
              <a:cs typeface="Times New Roman"/>
            </a:endParaRPr>
          </a:p>
          <a:p>
            <a:pPr algn="just" marL="424180" indent="-411480">
              <a:lnSpc>
                <a:spcPct val="100000"/>
              </a:lnSpc>
              <a:spcBef>
                <a:spcPts val="480"/>
              </a:spcBef>
              <a:buClr>
                <a:srgbClr val="000000"/>
              </a:buClr>
              <a:buSzPct val="65000"/>
              <a:buFont typeface="Wingdings"/>
              <a:buChar char=""/>
              <a:tabLst>
                <a:tab pos="424180" algn="l"/>
              </a:tabLst>
            </a:pPr>
            <a:r>
              <a:rPr dirty="0" sz="2000">
                <a:solidFill>
                  <a:srgbClr val="006FC0"/>
                </a:solidFill>
                <a:latin typeface="Times New Roman"/>
                <a:cs typeface="Times New Roman"/>
              </a:rPr>
              <a:t>Ansa </a:t>
            </a:r>
            <a:r>
              <a:rPr dirty="0" sz="2000" spc="-5">
                <a:solidFill>
                  <a:srgbClr val="006FC0"/>
                </a:solidFill>
                <a:latin typeface="Times New Roman"/>
                <a:cs typeface="Times New Roman"/>
              </a:rPr>
              <a:t>cervicalis </a:t>
            </a:r>
            <a:r>
              <a:rPr dirty="0" sz="2000" spc="-5">
                <a:latin typeface="Times New Roman"/>
                <a:cs typeface="Times New Roman"/>
              </a:rPr>
              <a:t>lie anterior </a:t>
            </a:r>
            <a:r>
              <a:rPr dirty="0" sz="2000" spc="-10">
                <a:latin typeface="Times New Roman"/>
                <a:cs typeface="Times New Roman"/>
              </a:rPr>
              <a:t>to</a:t>
            </a:r>
            <a:r>
              <a:rPr dirty="0" sz="2000" spc="35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carotid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500" y="2447670"/>
            <a:ext cx="4237990" cy="31356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24180" marR="5080">
              <a:lnSpc>
                <a:spcPct val="100000"/>
              </a:lnSpc>
              <a:spcBef>
                <a:spcPts val="105"/>
              </a:spcBef>
              <a:tabLst>
                <a:tab pos="1323340" algn="l"/>
              </a:tabLst>
            </a:pPr>
            <a:r>
              <a:rPr dirty="0" sz="2000">
                <a:latin typeface="Times New Roman"/>
                <a:cs typeface="Times New Roman"/>
              </a:rPr>
              <a:t>sheath;	</a:t>
            </a:r>
            <a:r>
              <a:rPr dirty="0" sz="2000" spc="-5">
                <a:latin typeface="Times New Roman"/>
                <a:cs typeface="Times New Roman"/>
              </a:rPr>
              <a:t>cervical part of </a:t>
            </a:r>
            <a:r>
              <a:rPr dirty="0" sz="2000" spc="-5">
                <a:solidFill>
                  <a:srgbClr val="006FC0"/>
                </a:solidFill>
                <a:latin typeface="Times New Roman"/>
                <a:cs typeface="Times New Roman"/>
              </a:rPr>
              <a:t>sympathetic  </a:t>
            </a:r>
            <a:r>
              <a:rPr dirty="0" sz="2000">
                <a:solidFill>
                  <a:srgbClr val="006FC0"/>
                </a:solidFill>
                <a:latin typeface="Times New Roman"/>
                <a:cs typeface="Times New Roman"/>
              </a:rPr>
              <a:t>trunk </a:t>
            </a:r>
            <a:r>
              <a:rPr dirty="0" sz="2000" spc="-5">
                <a:latin typeface="Times New Roman"/>
                <a:cs typeface="Times New Roman"/>
              </a:rPr>
              <a:t>lies </a:t>
            </a:r>
            <a:r>
              <a:rPr dirty="0" sz="2000">
                <a:latin typeface="Times New Roman"/>
                <a:cs typeface="Times New Roman"/>
              </a:rPr>
              <a:t>posterior </a:t>
            </a:r>
            <a:r>
              <a:rPr dirty="0" sz="2000" spc="-5">
                <a:latin typeface="Times New Roman"/>
                <a:cs typeface="Times New Roman"/>
              </a:rPr>
              <a:t>to </a:t>
            </a:r>
            <a:r>
              <a:rPr dirty="0" sz="2000">
                <a:latin typeface="Times New Roman"/>
                <a:cs typeface="Times New Roman"/>
              </a:rPr>
              <a:t>the</a:t>
            </a:r>
            <a:r>
              <a:rPr dirty="0" sz="2000" spc="-10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sheath</a:t>
            </a:r>
            <a:endParaRPr sz="2000">
              <a:latin typeface="Times New Roman"/>
              <a:cs typeface="Times New Roman"/>
            </a:endParaRPr>
          </a:p>
          <a:p>
            <a:pPr marL="424180" indent="-411480">
              <a:lnSpc>
                <a:spcPct val="100000"/>
              </a:lnSpc>
              <a:spcBef>
                <a:spcPts val="480"/>
              </a:spcBef>
              <a:buClr>
                <a:srgbClr val="000000"/>
              </a:buClr>
              <a:buSzPct val="65000"/>
              <a:buFont typeface="Wingdings"/>
              <a:buChar char=""/>
              <a:tabLst>
                <a:tab pos="423545" algn="l"/>
                <a:tab pos="424180" algn="l"/>
                <a:tab pos="3383915" algn="l"/>
              </a:tabLst>
            </a:pPr>
            <a:r>
              <a:rPr dirty="0" sz="2000">
                <a:solidFill>
                  <a:srgbClr val="006FC0"/>
                </a:solidFill>
                <a:latin typeface="Times New Roman"/>
                <a:cs typeface="Times New Roman"/>
              </a:rPr>
              <a:t>External  </a:t>
            </a:r>
            <a:r>
              <a:rPr dirty="0" sz="2000" spc="-10">
                <a:solidFill>
                  <a:srgbClr val="006FC0"/>
                </a:solidFill>
                <a:latin typeface="Times New Roman"/>
                <a:cs typeface="Times New Roman"/>
              </a:rPr>
              <a:t>carotid</a:t>
            </a:r>
            <a:r>
              <a:rPr dirty="0" sz="2000" spc="-10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2000" spc="-5">
                <a:solidFill>
                  <a:srgbClr val="006FC0"/>
                </a:solidFill>
                <a:latin typeface="Times New Roman"/>
                <a:cs typeface="Times New Roman"/>
              </a:rPr>
              <a:t>artery</a:t>
            </a:r>
            <a:r>
              <a:rPr dirty="0" sz="2000" spc="204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and	</a:t>
            </a:r>
            <a:r>
              <a:rPr dirty="0" sz="2000">
                <a:solidFill>
                  <a:srgbClr val="006FC0"/>
                </a:solidFill>
                <a:latin typeface="Times New Roman"/>
                <a:cs typeface="Times New Roman"/>
              </a:rPr>
              <a:t>5 </a:t>
            </a:r>
            <a:r>
              <a:rPr dirty="0" sz="2000" spc="5">
                <a:latin typeface="Times New Roman"/>
                <a:cs typeface="Times New Roman"/>
              </a:rPr>
              <a:t>out</a:t>
            </a:r>
            <a:r>
              <a:rPr dirty="0" sz="2000" spc="28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of</a:t>
            </a:r>
            <a:endParaRPr sz="2000">
              <a:latin typeface="Times New Roman"/>
              <a:cs typeface="Times New Roman"/>
            </a:endParaRPr>
          </a:p>
          <a:p>
            <a:pPr marL="424180">
              <a:lnSpc>
                <a:spcPct val="100000"/>
              </a:lnSpc>
            </a:pPr>
            <a:r>
              <a:rPr dirty="0" sz="2000" spc="-5">
                <a:latin typeface="Times New Roman"/>
                <a:cs typeface="Times New Roman"/>
              </a:rPr>
              <a:t>its </a:t>
            </a:r>
            <a:r>
              <a:rPr dirty="0" sz="2000">
                <a:latin typeface="Times New Roman"/>
                <a:cs typeface="Times New Roman"/>
              </a:rPr>
              <a:t>8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branches</a:t>
            </a:r>
            <a:endParaRPr sz="2000">
              <a:latin typeface="Times New Roman"/>
              <a:cs typeface="Times New Roman"/>
            </a:endParaRPr>
          </a:p>
          <a:p>
            <a:pPr lvl="1" marL="744220" indent="-284480">
              <a:lnSpc>
                <a:spcPct val="100000"/>
              </a:lnSpc>
              <a:spcBef>
                <a:spcPts val="480"/>
              </a:spcBef>
              <a:buClr>
                <a:srgbClr val="000000"/>
              </a:buClr>
              <a:buSzPct val="80000"/>
              <a:buFont typeface="Wingdings"/>
              <a:buChar char=""/>
              <a:tabLst>
                <a:tab pos="744855" algn="l"/>
              </a:tabLst>
            </a:pPr>
            <a:r>
              <a:rPr dirty="0" sz="2000">
                <a:solidFill>
                  <a:srgbClr val="C00000"/>
                </a:solidFill>
                <a:latin typeface="Times New Roman"/>
                <a:cs typeface="Times New Roman"/>
              </a:rPr>
              <a:t>Ascending pharyngeal</a:t>
            </a:r>
            <a:r>
              <a:rPr dirty="0" sz="2000" spc="-9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C00000"/>
                </a:solidFill>
                <a:latin typeface="Times New Roman"/>
                <a:cs typeface="Times New Roman"/>
              </a:rPr>
              <a:t>artery</a:t>
            </a:r>
            <a:endParaRPr sz="2000">
              <a:latin typeface="Times New Roman"/>
              <a:cs typeface="Times New Roman"/>
            </a:endParaRPr>
          </a:p>
          <a:p>
            <a:pPr lvl="1" marL="744220" indent="-284480">
              <a:lnSpc>
                <a:spcPct val="100000"/>
              </a:lnSpc>
              <a:spcBef>
                <a:spcPts val="480"/>
              </a:spcBef>
              <a:buClr>
                <a:srgbClr val="000000"/>
              </a:buClr>
              <a:buSzPct val="80000"/>
              <a:buFont typeface="Wingdings"/>
              <a:buChar char=""/>
              <a:tabLst>
                <a:tab pos="744855" algn="l"/>
              </a:tabLst>
            </a:pPr>
            <a:r>
              <a:rPr dirty="0" sz="2000">
                <a:solidFill>
                  <a:srgbClr val="C00000"/>
                </a:solidFill>
                <a:latin typeface="Times New Roman"/>
                <a:cs typeface="Times New Roman"/>
              </a:rPr>
              <a:t>Superior thyroid</a:t>
            </a:r>
            <a:r>
              <a:rPr dirty="0" sz="2000" spc="-8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C00000"/>
                </a:solidFill>
                <a:latin typeface="Times New Roman"/>
                <a:cs typeface="Times New Roman"/>
              </a:rPr>
              <a:t>artery</a:t>
            </a:r>
            <a:endParaRPr sz="2000">
              <a:latin typeface="Times New Roman"/>
              <a:cs typeface="Times New Roman"/>
            </a:endParaRPr>
          </a:p>
          <a:p>
            <a:pPr lvl="1" marL="744220" indent="-284480">
              <a:lnSpc>
                <a:spcPct val="100000"/>
              </a:lnSpc>
              <a:spcBef>
                <a:spcPts val="480"/>
              </a:spcBef>
              <a:buClr>
                <a:srgbClr val="000000"/>
              </a:buClr>
              <a:buSzPct val="80000"/>
              <a:buFont typeface="Wingdings"/>
              <a:buChar char=""/>
              <a:tabLst>
                <a:tab pos="744855" algn="l"/>
              </a:tabLst>
            </a:pPr>
            <a:r>
              <a:rPr dirty="0" sz="2000">
                <a:solidFill>
                  <a:srgbClr val="C00000"/>
                </a:solidFill>
                <a:latin typeface="Times New Roman"/>
                <a:cs typeface="Times New Roman"/>
              </a:rPr>
              <a:t>Lingual</a:t>
            </a:r>
            <a:r>
              <a:rPr dirty="0" sz="2000" spc="-4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C00000"/>
                </a:solidFill>
                <a:latin typeface="Times New Roman"/>
                <a:cs typeface="Times New Roman"/>
              </a:rPr>
              <a:t>artery</a:t>
            </a:r>
            <a:endParaRPr sz="2000">
              <a:latin typeface="Times New Roman"/>
              <a:cs typeface="Times New Roman"/>
            </a:endParaRPr>
          </a:p>
          <a:p>
            <a:pPr lvl="1" marL="744220" indent="-284480">
              <a:lnSpc>
                <a:spcPct val="100000"/>
              </a:lnSpc>
              <a:spcBef>
                <a:spcPts val="480"/>
              </a:spcBef>
              <a:buClr>
                <a:srgbClr val="000000"/>
              </a:buClr>
              <a:buSzPct val="80000"/>
              <a:buFont typeface="Wingdings"/>
              <a:buChar char=""/>
              <a:tabLst>
                <a:tab pos="744855" algn="l"/>
              </a:tabLst>
            </a:pPr>
            <a:r>
              <a:rPr dirty="0" sz="2000">
                <a:solidFill>
                  <a:srgbClr val="C00000"/>
                </a:solidFill>
                <a:latin typeface="Times New Roman"/>
                <a:cs typeface="Times New Roman"/>
              </a:rPr>
              <a:t>Facial</a:t>
            </a:r>
            <a:r>
              <a:rPr dirty="0" sz="2000" spc="-2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C00000"/>
                </a:solidFill>
                <a:latin typeface="Times New Roman"/>
                <a:cs typeface="Times New Roman"/>
              </a:rPr>
              <a:t>artery</a:t>
            </a:r>
            <a:endParaRPr sz="2000">
              <a:latin typeface="Times New Roman"/>
              <a:cs typeface="Times New Roman"/>
            </a:endParaRPr>
          </a:p>
          <a:p>
            <a:pPr lvl="1" marL="744220" indent="-284480">
              <a:lnSpc>
                <a:spcPct val="100000"/>
              </a:lnSpc>
              <a:spcBef>
                <a:spcPts val="484"/>
              </a:spcBef>
              <a:buClr>
                <a:srgbClr val="000000"/>
              </a:buClr>
              <a:buSzPct val="80000"/>
              <a:buFont typeface="Wingdings"/>
              <a:buChar char=""/>
              <a:tabLst>
                <a:tab pos="744855" algn="l"/>
              </a:tabLst>
            </a:pPr>
            <a:r>
              <a:rPr dirty="0" sz="2000">
                <a:solidFill>
                  <a:srgbClr val="C00000"/>
                </a:solidFill>
                <a:latin typeface="Times New Roman"/>
                <a:cs typeface="Times New Roman"/>
              </a:rPr>
              <a:t>Occipital</a:t>
            </a:r>
            <a:r>
              <a:rPr dirty="0" sz="2000" spc="-3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C00000"/>
                </a:solidFill>
                <a:latin typeface="Times New Roman"/>
                <a:cs typeface="Times New Roman"/>
              </a:rPr>
              <a:t>artery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077967" y="914400"/>
            <a:ext cx="3182112" cy="2743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7845043" y="1653032"/>
            <a:ext cx="5334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SCM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504688" y="3810000"/>
            <a:ext cx="2671927" cy="28346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982461" y="1295400"/>
            <a:ext cx="1104265" cy="1676400"/>
          </a:xfrm>
          <a:custGeom>
            <a:avLst/>
            <a:gdLst/>
            <a:ahLst/>
            <a:cxnLst/>
            <a:rect l="l" t="t" r="r" b="b"/>
            <a:pathLst>
              <a:path w="1104265" h="1676400">
                <a:moveTo>
                  <a:pt x="0" y="533780"/>
                </a:moveTo>
                <a:lnTo>
                  <a:pt x="1104138" y="0"/>
                </a:lnTo>
                <a:lnTo>
                  <a:pt x="552322" y="1676400"/>
                </a:lnTo>
                <a:lnTo>
                  <a:pt x="0" y="533780"/>
                </a:lnTo>
                <a:close/>
              </a:path>
            </a:pathLst>
          </a:custGeom>
          <a:ln w="25399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091046" y="4038600"/>
            <a:ext cx="1129665" cy="1661160"/>
          </a:xfrm>
          <a:custGeom>
            <a:avLst/>
            <a:gdLst/>
            <a:ahLst/>
            <a:cxnLst/>
            <a:rect l="l" t="t" r="r" b="b"/>
            <a:pathLst>
              <a:path w="1129665" h="1661160">
                <a:moveTo>
                  <a:pt x="1129537" y="493649"/>
                </a:moveTo>
                <a:lnTo>
                  <a:pt x="619505" y="1660855"/>
                </a:lnTo>
                <a:lnTo>
                  <a:pt x="0" y="0"/>
                </a:lnTo>
                <a:lnTo>
                  <a:pt x="1129537" y="493649"/>
                </a:lnTo>
                <a:close/>
              </a:path>
            </a:pathLst>
          </a:custGeom>
          <a:ln w="25400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6480428" y="2008073"/>
            <a:ext cx="32956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Arial"/>
                <a:cs typeface="Arial"/>
              </a:rPr>
              <a:t>CT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15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54000"/>
            <a:ext cx="3704590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3545" algn="l"/>
              </a:tabLst>
            </a:pPr>
            <a:r>
              <a:rPr dirty="0" sz="1150" spc="10">
                <a:solidFill>
                  <a:srgbClr val="000000"/>
                </a:solidFill>
                <a:latin typeface="Wingdings 2"/>
                <a:cs typeface="Wingdings 2"/>
              </a:rPr>
              <a:t></a:t>
            </a:r>
            <a:r>
              <a:rPr dirty="0" sz="1150" spc="10">
                <a:solidFill>
                  <a:srgbClr val="000000"/>
                </a:solidFill>
              </a:rPr>
              <a:t>	</a:t>
            </a:r>
            <a:r>
              <a:rPr dirty="0" b="1">
                <a:solidFill>
                  <a:srgbClr val="C00000"/>
                </a:solidFill>
                <a:latin typeface="Times New Roman"/>
                <a:cs typeface="Times New Roman"/>
              </a:rPr>
              <a:t>The vessels in </a:t>
            </a:r>
            <a:r>
              <a:rPr dirty="0" spc="-5" b="1">
                <a:solidFill>
                  <a:srgbClr val="C00000"/>
                </a:solidFill>
                <a:latin typeface="Times New Roman"/>
                <a:cs typeface="Times New Roman"/>
              </a:rPr>
              <a:t>the carotid</a:t>
            </a:r>
            <a:r>
              <a:rPr dirty="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b="1">
                <a:solidFill>
                  <a:srgbClr val="C00000"/>
                </a:solidFill>
                <a:latin typeface="Times New Roman"/>
                <a:cs typeface="Times New Roman"/>
              </a:rPr>
              <a:t>triangle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531030"/>
            <a:ext cx="3807460" cy="5400675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 marL="794385" indent="-334645">
              <a:lnSpc>
                <a:spcPct val="100000"/>
              </a:lnSpc>
              <a:spcBef>
                <a:spcPts val="470"/>
              </a:spcBef>
              <a:buClr>
                <a:srgbClr val="000000"/>
              </a:buClr>
              <a:buSzPct val="78125"/>
              <a:buFont typeface="Wingdings 2"/>
              <a:buChar char=""/>
              <a:tabLst>
                <a:tab pos="794385" algn="l"/>
                <a:tab pos="795020" algn="l"/>
              </a:tabLst>
            </a:pPr>
            <a:r>
              <a:rPr dirty="0" sz="1600" spc="-15" b="1">
                <a:solidFill>
                  <a:srgbClr val="00AF50"/>
                </a:solidFill>
                <a:latin typeface="Times New Roman"/>
                <a:cs typeface="Times New Roman"/>
              </a:rPr>
              <a:t>common </a:t>
            </a:r>
            <a:r>
              <a:rPr dirty="0" sz="1600" spc="-10" b="1">
                <a:solidFill>
                  <a:srgbClr val="00AF50"/>
                </a:solidFill>
                <a:latin typeface="Times New Roman"/>
                <a:cs typeface="Times New Roman"/>
              </a:rPr>
              <a:t>carotid</a:t>
            </a:r>
            <a:r>
              <a:rPr dirty="0" sz="1600" spc="60" b="1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00AF50"/>
                </a:solidFill>
                <a:latin typeface="Times New Roman"/>
                <a:cs typeface="Times New Roman"/>
              </a:rPr>
              <a:t>artery</a:t>
            </a:r>
            <a:endParaRPr sz="1600">
              <a:latin typeface="Times New Roman"/>
              <a:cs typeface="Times New Roman"/>
            </a:endParaRPr>
          </a:p>
          <a:p>
            <a:pPr marL="789940" marR="55244">
              <a:lnSpc>
                <a:spcPct val="100000"/>
              </a:lnSpc>
              <a:spcBef>
                <a:spcPts val="425"/>
              </a:spcBef>
            </a:pPr>
            <a:r>
              <a:rPr dirty="0" sz="1800" spc="-5">
                <a:solidFill>
                  <a:srgbClr val="C00000"/>
                </a:solidFill>
                <a:latin typeface="Times New Roman"/>
                <a:cs typeface="Times New Roman"/>
              </a:rPr>
              <a:t>On </a:t>
            </a:r>
            <a:r>
              <a:rPr dirty="0" sz="1800">
                <a:solidFill>
                  <a:srgbClr val="C00000"/>
                </a:solidFill>
                <a:latin typeface="Times New Roman"/>
                <a:cs typeface="Times New Roman"/>
              </a:rPr>
              <a:t>the right side </a:t>
            </a:r>
            <a:r>
              <a:rPr dirty="0" sz="1800">
                <a:latin typeface="Times New Roman"/>
                <a:cs typeface="Times New Roman"/>
              </a:rPr>
              <a:t>it arises from  the right brachiocephalic</a:t>
            </a:r>
            <a:r>
              <a:rPr dirty="0" sz="1800" spc="-10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behind  the right sternoclavicular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joint</a:t>
            </a:r>
            <a:endParaRPr sz="1800">
              <a:latin typeface="Times New Roman"/>
              <a:cs typeface="Times New Roman"/>
            </a:endParaRPr>
          </a:p>
          <a:p>
            <a:pPr marL="789940" marR="106680">
              <a:lnSpc>
                <a:spcPct val="104000"/>
              </a:lnSpc>
              <a:spcBef>
                <a:spcPts val="1330"/>
              </a:spcBef>
            </a:pPr>
            <a:r>
              <a:rPr dirty="0" sz="1800">
                <a:solidFill>
                  <a:srgbClr val="C00000"/>
                </a:solidFill>
                <a:latin typeface="Times New Roman"/>
                <a:cs typeface="Times New Roman"/>
              </a:rPr>
              <a:t>On the left </a:t>
            </a:r>
            <a:r>
              <a:rPr dirty="0" sz="1800">
                <a:latin typeface="Times New Roman"/>
                <a:cs typeface="Times New Roman"/>
              </a:rPr>
              <a:t>arises from the</a:t>
            </a:r>
            <a:r>
              <a:rPr dirty="0" sz="1800" spc="-10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arch  of aorta in the superior  mediastinum</a:t>
            </a:r>
            <a:endParaRPr sz="1800">
              <a:latin typeface="Times New Roman"/>
              <a:cs typeface="Times New Roman"/>
            </a:endParaRPr>
          </a:p>
          <a:p>
            <a:pPr marL="789940" marR="399415">
              <a:lnSpc>
                <a:spcPct val="100000"/>
              </a:lnSpc>
              <a:spcBef>
                <a:spcPts val="430"/>
              </a:spcBef>
            </a:pP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In the neck </a:t>
            </a:r>
            <a:r>
              <a:rPr dirty="0" sz="1800">
                <a:latin typeface="Times New Roman"/>
                <a:cs typeface="Times New Roman"/>
              </a:rPr>
              <a:t>extends from</a:t>
            </a:r>
            <a:r>
              <a:rPr dirty="0" sz="1800" spc="-114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the  sternoclavicular joint to the  upper border of the thyroid  cartilage (level of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C4)</a:t>
            </a:r>
            <a:endParaRPr sz="1800">
              <a:latin typeface="Times New Roman"/>
              <a:cs typeface="Times New Roman"/>
            </a:endParaRPr>
          </a:p>
          <a:p>
            <a:pPr marL="789940" marR="5080">
              <a:lnSpc>
                <a:spcPct val="100000"/>
              </a:lnSpc>
              <a:spcBef>
                <a:spcPts val="434"/>
              </a:spcBef>
            </a:pPr>
            <a:r>
              <a:rPr dirty="0" sz="1800" spc="-5">
                <a:latin typeface="Times New Roman"/>
                <a:cs typeface="Times New Roman"/>
              </a:rPr>
              <a:t>Where </a:t>
            </a:r>
            <a:r>
              <a:rPr dirty="0" sz="1800">
                <a:latin typeface="Times New Roman"/>
                <a:cs typeface="Times New Roman"/>
              </a:rPr>
              <a:t>it divides into internal  carotid artery &amp; external</a:t>
            </a:r>
            <a:r>
              <a:rPr dirty="0" sz="1800" spc="-1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carotid  artery</a:t>
            </a:r>
            <a:endParaRPr sz="1800">
              <a:latin typeface="Times New Roman"/>
              <a:cs typeface="Times New Roman"/>
            </a:endParaRPr>
          </a:p>
          <a:p>
            <a:pPr marL="12700" marR="67310">
              <a:lnSpc>
                <a:spcPct val="100000"/>
              </a:lnSpc>
              <a:spcBef>
                <a:spcPts val="434"/>
              </a:spcBef>
            </a:pPr>
            <a:r>
              <a:rPr dirty="0" sz="1800" b="1">
                <a:latin typeface="Times New Roman"/>
                <a:cs typeface="Times New Roman"/>
              </a:rPr>
              <a:t>Lies </a:t>
            </a:r>
            <a:r>
              <a:rPr dirty="0" sz="1800" spc="-5" b="1">
                <a:latin typeface="Times New Roman"/>
                <a:cs typeface="Times New Roman"/>
              </a:rPr>
              <a:t>deep </a:t>
            </a:r>
            <a:r>
              <a:rPr dirty="0" sz="1800" b="1">
                <a:latin typeface="Times New Roman"/>
                <a:cs typeface="Times New Roman"/>
              </a:rPr>
              <a:t>to </a:t>
            </a:r>
            <a:r>
              <a:rPr dirty="0" sz="1800" spc="-5" b="1">
                <a:latin typeface="Times New Roman"/>
                <a:cs typeface="Times New Roman"/>
              </a:rPr>
              <a:t>the </a:t>
            </a:r>
            <a:r>
              <a:rPr dirty="0" sz="1800" b="1">
                <a:latin typeface="Times New Roman"/>
                <a:cs typeface="Times New Roman"/>
              </a:rPr>
              <a:t>anterior border of</a:t>
            </a:r>
            <a:r>
              <a:rPr dirty="0" sz="1800" spc="-13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the  SCM </a:t>
            </a:r>
            <a:r>
              <a:rPr dirty="0" sz="1800" b="1">
                <a:latin typeface="Times New Roman"/>
                <a:cs typeface="Times New Roman"/>
              </a:rPr>
              <a:t>lies within </a:t>
            </a:r>
            <a:r>
              <a:rPr dirty="0" sz="1800" spc="-5" b="1">
                <a:latin typeface="Times New Roman"/>
                <a:cs typeface="Times New Roman"/>
              </a:rPr>
              <a:t>the carotid sheath  </a:t>
            </a:r>
            <a:r>
              <a:rPr dirty="0" sz="1800" b="1">
                <a:latin typeface="Times New Roman"/>
                <a:cs typeface="Times New Roman"/>
              </a:rPr>
              <a:t>Medial to </a:t>
            </a:r>
            <a:r>
              <a:rPr dirty="0" sz="1800" spc="-5" b="1">
                <a:latin typeface="Times New Roman"/>
                <a:cs typeface="Times New Roman"/>
              </a:rPr>
              <a:t>the IJV Anterior </a:t>
            </a:r>
            <a:r>
              <a:rPr dirty="0" sz="1800" b="1">
                <a:latin typeface="Times New Roman"/>
                <a:cs typeface="Times New Roman"/>
              </a:rPr>
              <a:t>to </a:t>
            </a:r>
            <a:r>
              <a:rPr dirty="0" sz="1800" spc="-5" b="1">
                <a:latin typeface="Times New Roman"/>
                <a:cs typeface="Times New Roman"/>
              </a:rPr>
              <a:t>the  vagus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nerve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48200" y="228600"/>
            <a:ext cx="4495800" cy="58978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15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8300" y="275335"/>
            <a:ext cx="1687830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3545" algn="l"/>
              </a:tabLst>
            </a:pPr>
            <a:r>
              <a:rPr dirty="0" sz="1150" spc="10">
                <a:solidFill>
                  <a:srgbClr val="000000"/>
                </a:solidFill>
                <a:latin typeface="Wingdings 2"/>
                <a:cs typeface="Wingdings 2"/>
              </a:rPr>
              <a:t></a:t>
            </a:r>
            <a:r>
              <a:rPr dirty="0" sz="1150" spc="10">
                <a:solidFill>
                  <a:srgbClr val="000000"/>
                </a:solidFill>
              </a:rPr>
              <a:t>	</a:t>
            </a:r>
            <a:r>
              <a:rPr dirty="0">
                <a:solidFill>
                  <a:srgbClr val="C00000"/>
                </a:solidFill>
              </a:rPr>
              <a:t>Carotid</a:t>
            </a:r>
            <a:r>
              <a:rPr dirty="0" spc="-75">
                <a:solidFill>
                  <a:srgbClr val="C00000"/>
                </a:solidFill>
              </a:rPr>
              <a:t> </a:t>
            </a:r>
            <a:r>
              <a:rPr dirty="0" spc="-5">
                <a:solidFill>
                  <a:srgbClr val="C00000"/>
                </a:solidFill>
              </a:rPr>
              <a:t>Sinus</a:t>
            </a:r>
            <a:endParaRPr sz="1150">
              <a:latin typeface="Wingdings 2"/>
              <a:cs typeface="Wingdings 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8300" y="551434"/>
            <a:ext cx="3409950" cy="464184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marL="424180" marR="5080" indent="-411480">
              <a:lnSpc>
                <a:spcPct val="80000"/>
              </a:lnSpc>
              <a:spcBef>
                <a:spcPts val="480"/>
              </a:spcBef>
              <a:buSzPct val="65625"/>
              <a:buChar char="•"/>
              <a:tabLst>
                <a:tab pos="423545" algn="l"/>
                <a:tab pos="424180" algn="l"/>
              </a:tabLst>
            </a:pPr>
            <a:r>
              <a:rPr dirty="0" sz="1600" spc="-5">
                <a:latin typeface="Times New Roman"/>
                <a:cs typeface="Times New Roman"/>
              </a:rPr>
              <a:t>localized dilatation at bifurcation of  </a:t>
            </a:r>
            <a:r>
              <a:rPr dirty="0" sz="1600" spc="-15">
                <a:latin typeface="Times New Roman"/>
                <a:cs typeface="Times New Roman"/>
              </a:rPr>
              <a:t>common </a:t>
            </a:r>
            <a:r>
              <a:rPr dirty="0" sz="1600" spc="-5">
                <a:latin typeface="Times New Roman"/>
                <a:cs typeface="Times New Roman"/>
              </a:rPr>
              <a:t>carotid</a:t>
            </a:r>
            <a:r>
              <a:rPr dirty="0" sz="1600" spc="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artery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8300" y="1234186"/>
            <a:ext cx="3474085" cy="464184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marL="424180" marR="5080" indent="-411480">
              <a:lnSpc>
                <a:spcPct val="80000"/>
              </a:lnSpc>
              <a:spcBef>
                <a:spcPts val="480"/>
              </a:spcBef>
              <a:buSzPct val="65625"/>
              <a:buChar char="•"/>
              <a:tabLst>
                <a:tab pos="423545" algn="l"/>
                <a:tab pos="424180" algn="l"/>
              </a:tabLst>
            </a:pPr>
            <a:r>
              <a:rPr dirty="0" sz="1600" spc="-5">
                <a:latin typeface="Times New Roman"/>
                <a:cs typeface="Times New Roman"/>
              </a:rPr>
              <a:t>Innervated by </a:t>
            </a:r>
            <a:r>
              <a:rPr dirty="0" sz="1600" spc="-5">
                <a:solidFill>
                  <a:srgbClr val="001F5F"/>
                </a:solidFill>
                <a:latin typeface="Times New Roman"/>
                <a:cs typeface="Times New Roman"/>
              </a:rPr>
              <a:t>carotid sinus branch of  glossopharyngeal</a:t>
            </a:r>
            <a:r>
              <a:rPr dirty="0" sz="1600" spc="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n.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3100" y="1916633"/>
            <a:ext cx="218821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Function as a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FF0000"/>
                </a:solidFill>
                <a:latin typeface="Times New Roman"/>
                <a:cs typeface="Times New Roman"/>
              </a:rPr>
              <a:t>baroreceptor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8300" y="2404998"/>
            <a:ext cx="3460115" cy="464184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 marR="5080">
              <a:lnSpc>
                <a:spcPts val="1540"/>
              </a:lnSpc>
              <a:spcBef>
                <a:spcPts val="459"/>
              </a:spcBef>
            </a:pPr>
            <a:r>
              <a:rPr dirty="0" sz="1600" spc="-5">
                <a:latin typeface="Times New Roman"/>
                <a:cs typeface="Times New Roman"/>
              </a:rPr>
              <a:t>(a rise in blood pressure - a slowing of the  HR vasodilatation of the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arterioles)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8300" y="3116707"/>
            <a:ext cx="16744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3545" algn="l"/>
              </a:tabLst>
            </a:pPr>
            <a:r>
              <a:rPr dirty="0" sz="1150" spc="10">
                <a:latin typeface="Wingdings 2"/>
                <a:cs typeface="Wingdings 2"/>
              </a:rPr>
              <a:t></a:t>
            </a:r>
            <a:r>
              <a:rPr dirty="0" sz="1150" spc="10">
                <a:latin typeface="Times New Roman"/>
                <a:cs typeface="Times New Roman"/>
              </a:rPr>
              <a:t>	</a:t>
            </a:r>
            <a:r>
              <a:rPr dirty="0" sz="1800">
                <a:solidFill>
                  <a:srgbClr val="C00000"/>
                </a:solidFill>
                <a:latin typeface="Times New Roman"/>
                <a:cs typeface="Times New Roman"/>
              </a:rPr>
              <a:t>Carotid</a:t>
            </a:r>
            <a:r>
              <a:rPr dirty="0" sz="1800" spc="-9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C00000"/>
                </a:solidFill>
                <a:latin typeface="Times New Roman"/>
                <a:cs typeface="Times New Roman"/>
              </a:rPr>
              <a:t>Body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8300" y="3392551"/>
            <a:ext cx="302069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24180" indent="-411480">
              <a:lnSpc>
                <a:spcPct val="100000"/>
              </a:lnSpc>
              <a:spcBef>
                <a:spcPts val="95"/>
              </a:spcBef>
              <a:buSzPct val="65625"/>
              <a:buChar char="•"/>
              <a:tabLst>
                <a:tab pos="423545" algn="l"/>
                <a:tab pos="424180" algn="l"/>
              </a:tabLst>
            </a:pPr>
            <a:r>
              <a:rPr dirty="0" sz="1600" spc="-5">
                <a:latin typeface="Times New Roman"/>
                <a:cs typeface="Times New Roman"/>
              </a:rPr>
              <a:t>A </a:t>
            </a:r>
            <a:r>
              <a:rPr dirty="0" sz="1600" spc="-10">
                <a:latin typeface="Times New Roman"/>
                <a:cs typeface="Times New Roman"/>
              </a:rPr>
              <a:t>small </a:t>
            </a:r>
            <a:r>
              <a:rPr dirty="0" sz="1600" spc="-5">
                <a:latin typeface="Times New Roman"/>
                <a:cs typeface="Times New Roman"/>
              </a:rPr>
              <a:t>neurovascular structure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8300" y="3880484"/>
            <a:ext cx="3616325" cy="7080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24180" indent="-411480">
              <a:lnSpc>
                <a:spcPct val="100000"/>
              </a:lnSpc>
              <a:spcBef>
                <a:spcPts val="95"/>
              </a:spcBef>
              <a:buSzPct val="65625"/>
              <a:buChar char="•"/>
              <a:tabLst>
                <a:tab pos="423545" algn="l"/>
                <a:tab pos="424180" algn="l"/>
              </a:tabLst>
            </a:pPr>
            <a:r>
              <a:rPr dirty="0" sz="1600" spc="-5">
                <a:latin typeface="Times New Roman"/>
                <a:cs typeface="Times New Roman"/>
              </a:rPr>
              <a:t>Lies close to post. wall of carotid</a:t>
            </a:r>
            <a:r>
              <a:rPr dirty="0" sz="1600" spc="114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sinus</a:t>
            </a:r>
            <a:endParaRPr sz="1600">
              <a:latin typeface="Times New Roman"/>
              <a:cs typeface="Times New Roman"/>
            </a:endParaRPr>
          </a:p>
          <a:p>
            <a:pPr marL="424180" marR="69850" indent="-411480">
              <a:lnSpc>
                <a:spcPts val="1540"/>
              </a:lnSpc>
              <a:spcBef>
                <a:spcPts val="370"/>
              </a:spcBef>
              <a:buSzPct val="65625"/>
              <a:buChar char="•"/>
              <a:tabLst>
                <a:tab pos="423545" algn="l"/>
                <a:tab pos="424180" algn="l"/>
              </a:tabLst>
            </a:pPr>
            <a:r>
              <a:rPr dirty="0" sz="1600" spc="-5">
                <a:latin typeface="Times New Roman"/>
                <a:cs typeface="Times New Roman"/>
              </a:rPr>
              <a:t>Innervated by the carotid sinus branch  of the glossopharyngeal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8300" y="4807077"/>
            <a:ext cx="28282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74345" indent="-462280">
              <a:lnSpc>
                <a:spcPct val="100000"/>
              </a:lnSpc>
              <a:spcBef>
                <a:spcPts val="95"/>
              </a:spcBef>
              <a:buSzPct val="65625"/>
              <a:buChar char="•"/>
              <a:tabLst>
                <a:tab pos="474345" algn="l"/>
                <a:tab pos="474980" algn="l"/>
              </a:tabLst>
            </a:pPr>
            <a:r>
              <a:rPr dirty="0" sz="1600">
                <a:latin typeface="Times New Roman"/>
                <a:cs typeface="Times New Roman"/>
              </a:rPr>
              <a:t>Function </a:t>
            </a:r>
            <a:r>
              <a:rPr dirty="0" sz="1600" spc="-5">
                <a:latin typeface="Times New Roman"/>
                <a:cs typeface="Times New Roman"/>
              </a:rPr>
              <a:t>as a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chemoreceptor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8300" y="5295138"/>
            <a:ext cx="3669665" cy="708025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480"/>
              </a:spcBef>
            </a:pPr>
            <a:r>
              <a:rPr dirty="0" sz="1600" spc="-5">
                <a:latin typeface="Times New Roman"/>
                <a:cs typeface="Times New Roman"/>
              </a:rPr>
              <a:t>(sensitive to excess CO2 and reduced O2  tension in the blood </a:t>
            </a:r>
            <a:r>
              <a:rPr dirty="0" sz="1600" spc="1525">
                <a:latin typeface="Wingdings"/>
                <a:cs typeface="Wingdings"/>
              </a:rPr>
              <a:t>→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rise in BP &amp; HR </a:t>
            </a:r>
            <a:r>
              <a:rPr dirty="0" sz="1600" spc="-525">
                <a:latin typeface="Times New Roman"/>
                <a:cs typeface="Times New Roman"/>
              </a:rPr>
              <a:t>and</a:t>
            </a:r>
            <a:endParaRPr sz="1600">
              <a:latin typeface="Times New Roman"/>
              <a:cs typeface="Times New Roman"/>
            </a:endParaRPr>
          </a:p>
          <a:p>
            <a:pPr marL="62865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increase in RR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114800" y="228600"/>
            <a:ext cx="4968240" cy="6324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4109973" y="223837"/>
            <a:ext cx="4977765" cy="6334125"/>
          </a:xfrm>
          <a:prstGeom prst="rect">
            <a:avLst/>
          </a:prstGeom>
          <a:ln w="9525">
            <a:solidFill>
              <a:srgbClr val="FF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00">
              <a:latin typeface="Times New Roman"/>
              <a:cs typeface="Times New Roman"/>
            </a:endParaRPr>
          </a:p>
          <a:p>
            <a:pPr marL="1391920">
              <a:lnSpc>
                <a:spcPct val="100000"/>
              </a:lnSpc>
            </a:pPr>
            <a:r>
              <a:rPr dirty="0" sz="1800" spc="-10">
                <a:latin typeface="Arial"/>
                <a:cs typeface="Arial"/>
              </a:rPr>
              <a:t>CS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15</a:t>
            </a:fld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3100" y="113582"/>
            <a:ext cx="2844800" cy="723900"/>
          </a:xfrm>
          <a:prstGeom prst="rect"/>
        </p:spPr>
        <p:txBody>
          <a:bodyPr wrap="square" lIns="0" tIns="755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95"/>
              </a:spcBef>
              <a:tabLst>
                <a:tab pos="424180" algn="l"/>
              </a:tabLst>
            </a:pPr>
            <a:r>
              <a:rPr dirty="0" sz="1300" spc="-5">
                <a:solidFill>
                  <a:srgbClr val="000000"/>
                </a:solidFill>
                <a:latin typeface="Wingdings 2"/>
                <a:cs typeface="Wingdings 2"/>
              </a:rPr>
              <a:t></a:t>
            </a:r>
            <a:r>
              <a:rPr dirty="0" sz="1300" spc="-5">
                <a:solidFill>
                  <a:srgbClr val="000000"/>
                </a:solidFill>
              </a:rPr>
              <a:t>	</a:t>
            </a:r>
            <a:r>
              <a:rPr dirty="0" sz="2000">
                <a:solidFill>
                  <a:srgbClr val="C00000"/>
                </a:solidFill>
              </a:rPr>
              <a:t>External carotid</a:t>
            </a:r>
            <a:r>
              <a:rPr dirty="0" sz="2000" spc="-100">
                <a:solidFill>
                  <a:srgbClr val="C00000"/>
                </a:solidFill>
              </a:rPr>
              <a:t> </a:t>
            </a:r>
            <a:r>
              <a:rPr dirty="0" sz="2000">
                <a:solidFill>
                  <a:srgbClr val="C00000"/>
                </a:solidFill>
              </a:rPr>
              <a:t>artery</a:t>
            </a:r>
            <a:endParaRPr sz="2000">
              <a:latin typeface="Wingdings 2"/>
              <a:cs typeface="Wingdings 2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  <a:tabLst>
                <a:tab pos="424180" algn="l"/>
              </a:tabLst>
            </a:pPr>
            <a:r>
              <a:rPr dirty="0" sz="1150" spc="10">
                <a:solidFill>
                  <a:srgbClr val="000000"/>
                </a:solidFill>
                <a:latin typeface="Wingdings 2"/>
                <a:cs typeface="Wingdings 2"/>
              </a:rPr>
              <a:t></a:t>
            </a:r>
            <a:r>
              <a:rPr dirty="0" sz="1150" spc="10">
                <a:solidFill>
                  <a:srgbClr val="000000"/>
                </a:solidFill>
              </a:rPr>
              <a:t>	</a:t>
            </a:r>
            <a:r>
              <a:rPr dirty="0">
                <a:solidFill>
                  <a:srgbClr val="000000"/>
                </a:solidFill>
              </a:rPr>
              <a:t>terminal branches of</a:t>
            </a:r>
            <a:r>
              <a:rPr dirty="0" spc="-105">
                <a:solidFill>
                  <a:srgbClr val="000000"/>
                </a:solidFill>
              </a:rPr>
              <a:t> </a:t>
            </a:r>
            <a:r>
              <a:rPr dirty="0" spc="-5">
                <a:solidFill>
                  <a:srgbClr val="000000"/>
                </a:solidFill>
              </a:rPr>
              <a:t>CCA</a:t>
            </a:r>
            <a:endParaRPr sz="1150">
              <a:latin typeface="Wingdings 2"/>
              <a:cs typeface="Wingdings 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1196085"/>
            <a:ext cx="348615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24180" marR="5080" indent="-412115">
              <a:lnSpc>
                <a:spcPct val="100000"/>
              </a:lnSpc>
              <a:spcBef>
                <a:spcPts val="100"/>
              </a:spcBef>
              <a:tabLst>
                <a:tab pos="424180" algn="l"/>
              </a:tabLst>
            </a:pPr>
            <a:r>
              <a:rPr dirty="0" sz="1150" spc="10">
                <a:latin typeface="Wingdings 2"/>
                <a:cs typeface="Wingdings 2"/>
              </a:rPr>
              <a:t></a:t>
            </a:r>
            <a:r>
              <a:rPr dirty="0" sz="1150" spc="10">
                <a:latin typeface="Times New Roman"/>
                <a:cs typeface="Times New Roman"/>
              </a:rPr>
              <a:t>	</a:t>
            </a:r>
            <a:r>
              <a:rPr dirty="0" sz="1800">
                <a:latin typeface="Times New Roman"/>
                <a:cs typeface="Times New Roman"/>
              </a:rPr>
              <a:t>-begins at the upper border of</a:t>
            </a:r>
            <a:r>
              <a:rPr dirty="0" sz="1800" spc="-1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the  thyroid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cartilage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3100" y="2129154"/>
            <a:ext cx="356679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24180" marR="5080" indent="-412115">
              <a:lnSpc>
                <a:spcPct val="100000"/>
              </a:lnSpc>
              <a:spcBef>
                <a:spcPts val="100"/>
              </a:spcBef>
              <a:tabLst>
                <a:tab pos="424180" algn="l"/>
              </a:tabLst>
            </a:pPr>
            <a:r>
              <a:rPr dirty="0" sz="1150" spc="10">
                <a:latin typeface="Wingdings 2"/>
                <a:cs typeface="Wingdings 2"/>
              </a:rPr>
              <a:t></a:t>
            </a:r>
            <a:r>
              <a:rPr dirty="0" sz="1150" spc="10">
                <a:latin typeface="Times New Roman"/>
                <a:cs typeface="Times New Roman"/>
              </a:rPr>
              <a:t>	</a:t>
            </a:r>
            <a:r>
              <a:rPr dirty="0" sz="1800">
                <a:latin typeface="Times New Roman"/>
                <a:cs typeface="Times New Roman"/>
              </a:rPr>
              <a:t>-terminates in the </a:t>
            </a:r>
            <a:r>
              <a:rPr dirty="0" sz="1800" spc="-5">
                <a:latin typeface="Times New Roman"/>
                <a:cs typeface="Times New Roman"/>
              </a:rPr>
              <a:t>substance </a:t>
            </a:r>
            <a:r>
              <a:rPr dirty="0" sz="1800">
                <a:latin typeface="Times New Roman"/>
                <a:cs typeface="Times New Roman"/>
              </a:rPr>
              <a:t>of</a:t>
            </a:r>
            <a:r>
              <a:rPr dirty="0" sz="1800" spc="-8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the  parotid gland behind the neck of  </a:t>
            </a:r>
            <a:r>
              <a:rPr dirty="0" sz="1800" spc="-5">
                <a:latin typeface="Times New Roman"/>
                <a:cs typeface="Times New Roman"/>
              </a:rPr>
              <a:t>mandible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3100" y="3280435"/>
            <a:ext cx="3558540" cy="27482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4325" marR="5080" indent="-302260">
              <a:lnSpc>
                <a:spcPct val="120100"/>
              </a:lnSpc>
              <a:spcBef>
                <a:spcPts val="100"/>
              </a:spcBef>
              <a:tabLst>
                <a:tab pos="424180" algn="l"/>
              </a:tabLst>
            </a:pPr>
            <a:r>
              <a:rPr dirty="0" sz="1200" spc="30">
                <a:latin typeface="Wingdings 2"/>
                <a:cs typeface="Wingdings 2"/>
              </a:rPr>
              <a:t></a:t>
            </a:r>
            <a:r>
              <a:rPr dirty="0" sz="1200" spc="30">
                <a:latin typeface="Times New Roman"/>
                <a:cs typeface="Times New Roman"/>
              </a:rPr>
              <a:t>		</a:t>
            </a:r>
            <a:r>
              <a:rPr dirty="0" sz="1900" spc="-5">
                <a:latin typeface="Times New Roman"/>
                <a:cs typeface="Times New Roman"/>
              </a:rPr>
              <a:t>divides into superficial temporal  &amp; maxillary</a:t>
            </a:r>
            <a:r>
              <a:rPr dirty="0" sz="1900" spc="5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arteries</a:t>
            </a: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424180" algn="l"/>
              </a:tabLst>
            </a:pPr>
            <a:r>
              <a:rPr dirty="0" sz="1200" spc="30">
                <a:latin typeface="Wingdings 2"/>
                <a:cs typeface="Wingdings 2"/>
              </a:rPr>
              <a:t></a:t>
            </a:r>
            <a:r>
              <a:rPr dirty="0" sz="1200" spc="30">
                <a:latin typeface="Times New Roman"/>
                <a:cs typeface="Times New Roman"/>
              </a:rPr>
              <a:t>	</a:t>
            </a:r>
            <a:r>
              <a:rPr dirty="0" sz="1900" spc="-5">
                <a:latin typeface="Times New Roman"/>
                <a:cs typeface="Times New Roman"/>
              </a:rPr>
              <a:t>At first it lies </a:t>
            </a:r>
            <a:r>
              <a:rPr dirty="0" sz="1900" spc="-10">
                <a:latin typeface="Times New Roman"/>
                <a:cs typeface="Times New Roman"/>
              </a:rPr>
              <a:t>medial </a:t>
            </a:r>
            <a:r>
              <a:rPr dirty="0" sz="1900" spc="-5">
                <a:latin typeface="Times New Roman"/>
                <a:cs typeface="Times New Roman"/>
              </a:rPr>
              <a:t>to the</a:t>
            </a:r>
            <a:r>
              <a:rPr dirty="0" sz="1900" spc="5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ICA</a:t>
            </a:r>
            <a:endParaRPr sz="1900">
              <a:latin typeface="Times New Roman"/>
              <a:cs typeface="Times New Roman"/>
            </a:endParaRPr>
          </a:p>
          <a:p>
            <a:pPr marL="424180" indent="-412115">
              <a:lnSpc>
                <a:spcPct val="100000"/>
              </a:lnSpc>
              <a:spcBef>
                <a:spcPts val="455"/>
              </a:spcBef>
              <a:buSzPct val="63157"/>
              <a:buChar char="-"/>
              <a:tabLst>
                <a:tab pos="424180" algn="l"/>
                <a:tab pos="424815" algn="l"/>
              </a:tabLst>
            </a:pPr>
            <a:r>
              <a:rPr dirty="0" sz="1900" spc="-5">
                <a:latin typeface="Times New Roman"/>
                <a:cs typeface="Times New Roman"/>
              </a:rPr>
              <a:t>then behind to</a:t>
            </a:r>
            <a:r>
              <a:rPr dirty="0" sz="1900" spc="-10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it</a:t>
            </a: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Times New Roman"/>
              <a:buChar char="-"/>
            </a:pPr>
            <a:endParaRPr sz="2750">
              <a:latin typeface="Times New Roman"/>
              <a:cs typeface="Times New Roman"/>
            </a:endParaRPr>
          </a:p>
          <a:p>
            <a:pPr marL="424180" marR="148590" indent="-412115">
              <a:lnSpc>
                <a:spcPct val="100000"/>
              </a:lnSpc>
              <a:buSzPct val="63157"/>
              <a:buChar char="-"/>
              <a:tabLst>
                <a:tab pos="424180" algn="l"/>
                <a:tab pos="424815" algn="l"/>
              </a:tabLst>
            </a:pPr>
            <a:r>
              <a:rPr dirty="0" sz="1900" spc="-5">
                <a:latin typeface="Times New Roman"/>
                <a:cs typeface="Times New Roman"/>
              </a:rPr>
              <a:t>Is crossed by the post. Belly of  the digastric stylohyoid</a:t>
            </a:r>
            <a:r>
              <a:rPr dirty="0" sz="1900" spc="-25">
                <a:latin typeface="Times New Roman"/>
                <a:cs typeface="Times New Roman"/>
              </a:rPr>
              <a:t> </a:t>
            </a:r>
            <a:r>
              <a:rPr dirty="0" sz="1900" spc="-15">
                <a:latin typeface="Times New Roman"/>
                <a:cs typeface="Times New Roman"/>
              </a:rPr>
              <a:t>m.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674108" y="384047"/>
            <a:ext cx="4393692" cy="55107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237476" y="2847213"/>
            <a:ext cx="763905" cy="207010"/>
          </a:xfrm>
          <a:custGeom>
            <a:avLst/>
            <a:gdLst/>
            <a:ahLst/>
            <a:cxnLst/>
            <a:rect l="l" t="t" r="r" b="b"/>
            <a:pathLst>
              <a:path w="763904" h="207010">
                <a:moveTo>
                  <a:pt x="687940" y="30868"/>
                </a:moveTo>
                <a:lnTo>
                  <a:pt x="0" y="194183"/>
                </a:lnTo>
                <a:lnTo>
                  <a:pt x="3048" y="206501"/>
                </a:lnTo>
                <a:lnTo>
                  <a:pt x="690871" y="43185"/>
                </a:lnTo>
                <a:lnTo>
                  <a:pt x="687940" y="30868"/>
                </a:lnTo>
                <a:close/>
              </a:path>
              <a:path w="763904" h="207010">
                <a:moveTo>
                  <a:pt x="753376" y="27939"/>
                </a:moveTo>
                <a:lnTo>
                  <a:pt x="700277" y="27939"/>
                </a:lnTo>
                <a:lnTo>
                  <a:pt x="703199" y="40259"/>
                </a:lnTo>
                <a:lnTo>
                  <a:pt x="690871" y="43185"/>
                </a:lnTo>
                <a:lnTo>
                  <a:pt x="698246" y="74167"/>
                </a:lnTo>
                <a:lnTo>
                  <a:pt x="753376" y="27939"/>
                </a:lnTo>
                <a:close/>
              </a:path>
              <a:path w="763904" h="207010">
                <a:moveTo>
                  <a:pt x="700277" y="27939"/>
                </a:moveTo>
                <a:lnTo>
                  <a:pt x="687940" y="30868"/>
                </a:lnTo>
                <a:lnTo>
                  <a:pt x="690871" y="43185"/>
                </a:lnTo>
                <a:lnTo>
                  <a:pt x="703199" y="40259"/>
                </a:lnTo>
                <a:lnTo>
                  <a:pt x="700277" y="27939"/>
                </a:lnTo>
                <a:close/>
              </a:path>
              <a:path w="763904" h="207010">
                <a:moveTo>
                  <a:pt x="680593" y="0"/>
                </a:moveTo>
                <a:lnTo>
                  <a:pt x="687940" y="30868"/>
                </a:lnTo>
                <a:lnTo>
                  <a:pt x="700277" y="27939"/>
                </a:lnTo>
                <a:lnTo>
                  <a:pt x="753376" y="27939"/>
                </a:lnTo>
                <a:lnTo>
                  <a:pt x="763524" y="19431"/>
                </a:lnTo>
                <a:lnTo>
                  <a:pt x="68059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8004809" y="2773806"/>
            <a:ext cx="98044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latin typeface="Arial"/>
                <a:cs typeface="Arial"/>
              </a:rPr>
              <a:t>External</a:t>
            </a:r>
            <a:r>
              <a:rPr dirty="0" sz="1000" spc="-70" b="1">
                <a:latin typeface="Arial"/>
                <a:cs typeface="Arial"/>
              </a:rPr>
              <a:t> </a:t>
            </a:r>
            <a:r>
              <a:rPr dirty="0" sz="1000" spc="-5" b="1">
                <a:latin typeface="Arial"/>
                <a:cs typeface="Arial"/>
              </a:rPr>
              <a:t>carotid  artery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15</a:t>
            </a:fld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0" y="293623"/>
            <a:ext cx="3971925" cy="20859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FF0000"/>
                </a:solidFill>
                <a:latin typeface="Times New Roman"/>
                <a:cs typeface="Times New Roman"/>
              </a:rPr>
              <a:t>1- </a:t>
            </a:r>
            <a:r>
              <a:rPr dirty="0" sz="1300" spc="-10" b="1">
                <a:solidFill>
                  <a:srgbClr val="C00000"/>
                </a:solidFill>
                <a:latin typeface="Times New Roman"/>
                <a:cs typeface="Times New Roman"/>
              </a:rPr>
              <a:t>superior thyroid</a:t>
            </a:r>
            <a:r>
              <a:rPr dirty="0" sz="13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C00000"/>
                </a:solidFill>
                <a:latin typeface="Times New Roman"/>
                <a:cs typeface="Times New Roman"/>
              </a:rPr>
              <a:t>artery</a:t>
            </a:r>
            <a:endParaRPr sz="1300">
              <a:latin typeface="Times New Roman"/>
              <a:cs typeface="Times New Roman"/>
            </a:endParaRPr>
          </a:p>
          <a:p>
            <a:pPr marL="789940">
              <a:lnSpc>
                <a:spcPct val="100000"/>
              </a:lnSpc>
            </a:pPr>
            <a:r>
              <a:rPr dirty="0" sz="1300" spc="-5">
                <a:latin typeface="Times New Roman"/>
                <a:cs typeface="Times New Roman"/>
              </a:rPr>
              <a:t>-arises near origin of</a:t>
            </a:r>
            <a:r>
              <a:rPr dirty="0" sz="1300" spc="15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ECC</a:t>
            </a:r>
            <a:endParaRPr sz="1300">
              <a:latin typeface="Times New Roman"/>
              <a:cs typeface="Times New Roman"/>
            </a:endParaRPr>
          </a:p>
          <a:p>
            <a:pPr marL="789940">
              <a:lnSpc>
                <a:spcPct val="100000"/>
              </a:lnSpc>
            </a:pPr>
            <a:r>
              <a:rPr dirty="0" sz="1300" spc="-5">
                <a:latin typeface="Times New Roman"/>
                <a:cs typeface="Times New Roman"/>
              </a:rPr>
              <a:t>-upper pole of the </a:t>
            </a:r>
            <a:r>
              <a:rPr dirty="0" sz="1300" spc="-10">
                <a:latin typeface="Times New Roman"/>
                <a:cs typeface="Times New Roman"/>
              </a:rPr>
              <a:t>thyroid</a:t>
            </a:r>
            <a:r>
              <a:rPr dirty="0" sz="1300" spc="95">
                <a:latin typeface="Times New Roman"/>
                <a:cs typeface="Times New Roman"/>
              </a:rPr>
              <a:t> </a:t>
            </a:r>
            <a:r>
              <a:rPr dirty="0" sz="1300" spc="-5">
                <a:latin typeface="Times New Roman"/>
                <a:cs typeface="Times New Roman"/>
              </a:rPr>
              <a:t>gland</a:t>
            </a:r>
            <a:endParaRPr sz="1300">
              <a:latin typeface="Times New Roman"/>
              <a:cs typeface="Times New Roman"/>
            </a:endParaRPr>
          </a:p>
          <a:p>
            <a:pPr marL="789940">
              <a:lnSpc>
                <a:spcPct val="100000"/>
              </a:lnSpc>
            </a:pPr>
            <a:r>
              <a:rPr dirty="0" sz="1300" spc="-5">
                <a:latin typeface="Times New Roman"/>
                <a:cs typeface="Times New Roman"/>
              </a:rPr>
              <a:t>-accompanies the external </a:t>
            </a:r>
            <a:r>
              <a:rPr dirty="0" sz="1300" spc="-10">
                <a:latin typeface="Times New Roman"/>
                <a:cs typeface="Times New Roman"/>
              </a:rPr>
              <a:t>laryngeal</a:t>
            </a:r>
            <a:r>
              <a:rPr dirty="0" sz="1300" spc="105">
                <a:latin typeface="Times New Roman"/>
                <a:cs typeface="Times New Roman"/>
              </a:rPr>
              <a:t> </a:t>
            </a:r>
            <a:r>
              <a:rPr dirty="0" sz="1300" spc="-5">
                <a:latin typeface="Times New Roman"/>
                <a:cs typeface="Times New Roman"/>
              </a:rPr>
              <a:t>nerve</a:t>
            </a:r>
            <a:endParaRPr sz="1300">
              <a:latin typeface="Times New Roman"/>
              <a:cs typeface="Times New Roman"/>
            </a:endParaRPr>
          </a:p>
          <a:p>
            <a:pPr marL="789940">
              <a:lnSpc>
                <a:spcPct val="100000"/>
              </a:lnSpc>
            </a:pPr>
            <a:r>
              <a:rPr dirty="0" sz="1300" spc="-5" b="1">
                <a:solidFill>
                  <a:srgbClr val="00AF50"/>
                </a:solidFill>
                <a:latin typeface="Times New Roman"/>
                <a:cs typeface="Times New Roman"/>
              </a:rPr>
              <a:t>Branches</a:t>
            </a:r>
            <a:endParaRPr sz="1300">
              <a:latin typeface="Times New Roman"/>
              <a:cs typeface="Times New Roman"/>
            </a:endParaRPr>
          </a:p>
          <a:p>
            <a:pPr marL="789940" marR="340360">
              <a:lnSpc>
                <a:spcPct val="80000"/>
              </a:lnSpc>
              <a:spcBef>
                <a:spcPts val="315"/>
              </a:spcBef>
            </a:pPr>
            <a:r>
              <a:rPr dirty="0" sz="1300" spc="-10" b="1">
                <a:solidFill>
                  <a:srgbClr val="006FC0"/>
                </a:solidFill>
                <a:latin typeface="Times New Roman"/>
                <a:cs typeface="Times New Roman"/>
              </a:rPr>
              <a:t>superior </a:t>
            </a:r>
            <a:r>
              <a:rPr dirty="0" sz="1300" spc="-5" b="1">
                <a:solidFill>
                  <a:srgbClr val="006FC0"/>
                </a:solidFill>
                <a:latin typeface="Times New Roman"/>
                <a:cs typeface="Times New Roman"/>
              </a:rPr>
              <a:t>laryngeal artery </a:t>
            </a:r>
            <a:r>
              <a:rPr dirty="0" sz="1300" spc="-5" b="1">
                <a:latin typeface="Times New Roman"/>
                <a:cs typeface="Times New Roman"/>
              </a:rPr>
              <a:t>- </a:t>
            </a:r>
            <a:r>
              <a:rPr dirty="0" sz="1300" spc="-10" b="1">
                <a:latin typeface="Times New Roman"/>
                <a:cs typeface="Times New Roman"/>
              </a:rPr>
              <a:t>pierces </a:t>
            </a:r>
            <a:r>
              <a:rPr dirty="0" sz="1300" spc="-5" b="1">
                <a:latin typeface="Times New Roman"/>
                <a:cs typeface="Times New Roman"/>
              </a:rPr>
              <a:t>the  thyrohyoid </a:t>
            </a:r>
            <a:r>
              <a:rPr dirty="0" sz="1300" spc="-10" b="1">
                <a:latin typeface="Times New Roman"/>
                <a:cs typeface="Times New Roman"/>
              </a:rPr>
              <a:t>membrane </a:t>
            </a:r>
            <a:r>
              <a:rPr dirty="0" sz="1300" b="1">
                <a:latin typeface="Times New Roman"/>
                <a:cs typeface="Times New Roman"/>
              </a:rPr>
              <a:t>with </a:t>
            </a:r>
            <a:r>
              <a:rPr dirty="0" sz="1300" spc="-5" b="1">
                <a:latin typeface="Times New Roman"/>
                <a:cs typeface="Times New Roman"/>
              </a:rPr>
              <a:t>the superior  laryngeal nerve</a:t>
            </a:r>
            <a:endParaRPr sz="1300">
              <a:latin typeface="Times New Roman"/>
              <a:cs typeface="Times New Roman"/>
            </a:endParaRPr>
          </a:p>
          <a:p>
            <a:pPr algn="r" marR="5080">
              <a:lnSpc>
                <a:spcPts val="1405"/>
              </a:lnSpc>
              <a:tabLst>
                <a:tab pos="283210" algn="l"/>
              </a:tabLst>
            </a:pPr>
            <a:r>
              <a:rPr dirty="0" sz="1050" spc="-5">
                <a:latin typeface="Times New Roman"/>
                <a:cs typeface="Times New Roman"/>
              </a:rPr>
              <a:t>-	</a:t>
            </a:r>
            <a:r>
              <a:rPr dirty="0" sz="1300" spc="-5" b="1">
                <a:latin typeface="Times New Roman"/>
                <a:cs typeface="Times New Roman"/>
              </a:rPr>
              <a:t>Supplies - </a:t>
            </a:r>
            <a:r>
              <a:rPr dirty="0" sz="1300" b="1">
                <a:latin typeface="Times New Roman"/>
                <a:cs typeface="Times New Roman"/>
              </a:rPr>
              <a:t>larynx, </a:t>
            </a:r>
            <a:r>
              <a:rPr dirty="0" sz="1300" spc="-5" b="1">
                <a:latin typeface="Times New Roman"/>
                <a:cs typeface="Times New Roman"/>
              </a:rPr>
              <a:t>infrahyoid </a:t>
            </a:r>
            <a:r>
              <a:rPr dirty="0" sz="1300" spc="-10" b="1">
                <a:latin typeface="Times New Roman"/>
                <a:cs typeface="Times New Roman"/>
              </a:rPr>
              <a:t>m, </a:t>
            </a:r>
            <a:r>
              <a:rPr dirty="0" sz="1300" spc="-5" b="1">
                <a:latin typeface="Times New Roman"/>
                <a:cs typeface="Times New Roman"/>
              </a:rPr>
              <a:t>and</a:t>
            </a:r>
            <a:r>
              <a:rPr dirty="0" sz="1300" spc="65" b="1">
                <a:latin typeface="Times New Roman"/>
                <a:cs typeface="Times New Roman"/>
              </a:rPr>
              <a:t> </a:t>
            </a:r>
            <a:r>
              <a:rPr dirty="0" sz="1300" spc="-5" b="1">
                <a:latin typeface="Times New Roman"/>
                <a:cs typeface="Times New Roman"/>
              </a:rPr>
              <a:t>thyroid</a:t>
            </a:r>
            <a:endParaRPr sz="1300">
              <a:latin typeface="Times New Roman"/>
              <a:cs typeface="Times New Roman"/>
            </a:endParaRPr>
          </a:p>
          <a:p>
            <a:pPr algn="r" marR="5080">
              <a:lnSpc>
                <a:spcPts val="1405"/>
              </a:lnSpc>
            </a:pPr>
            <a:r>
              <a:rPr dirty="0" sz="1300" spc="-5" b="1">
                <a:latin typeface="Times New Roman"/>
                <a:cs typeface="Times New Roman"/>
              </a:rPr>
              <a:t>g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300" spc="-5" b="1">
                <a:solidFill>
                  <a:srgbClr val="FF0066"/>
                </a:solidFill>
                <a:latin typeface="Times New Roman"/>
                <a:cs typeface="Times New Roman"/>
              </a:rPr>
              <a:t>2- </a:t>
            </a:r>
            <a:r>
              <a:rPr dirty="0" sz="1300" spc="-5" b="1">
                <a:solidFill>
                  <a:srgbClr val="C00000"/>
                </a:solidFill>
                <a:latin typeface="Times New Roman"/>
                <a:cs typeface="Times New Roman"/>
              </a:rPr>
              <a:t>Ascending pharyngeal</a:t>
            </a:r>
            <a:r>
              <a:rPr dirty="0" sz="1300" spc="-4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300" spc="-5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1300" spc="-5">
                <a:solidFill>
                  <a:srgbClr val="C00000"/>
                </a:solidFill>
                <a:latin typeface="Times New Roman"/>
                <a:cs typeface="Times New Roman"/>
              </a:rPr>
              <a:t>rtery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2342514"/>
            <a:ext cx="60960" cy="421640"/>
          </a:xfrm>
          <a:prstGeom prst="rect">
            <a:avLst/>
          </a:prstGeom>
        </p:spPr>
        <p:txBody>
          <a:bodyPr wrap="square" lIns="0" tIns="812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dirty="0" sz="850" spc="-5">
                <a:latin typeface="Times New Roman"/>
                <a:cs typeface="Times New Roman"/>
              </a:rPr>
              <a:t>-</a:t>
            </a:r>
            <a:endParaRPr sz="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dirty="0" sz="850" spc="-5">
                <a:latin typeface="Times New Roman"/>
                <a:cs typeface="Times New Roman"/>
              </a:rPr>
              <a:t>-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500" y="2967354"/>
            <a:ext cx="60960" cy="1536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50" spc="-5">
                <a:latin typeface="Times New Roman"/>
                <a:cs typeface="Times New Roman"/>
              </a:rPr>
              <a:t>-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1732" y="2354706"/>
            <a:ext cx="3136265" cy="17691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1590">
              <a:lnSpc>
                <a:spcPct val="100000"/>
              </a:lnSpc>
              <a:spcBef>
                <a:spcPts val="95"/>
              </a:spcBef>
            </a:pPr>
            <a:r>
              <a:rPr dirty="0" sz="1300" spc="-10">
                <a:latin typeface="Times New Roman"/>
                <a:cs typeface="Times New Roman"/>
              </a:rPr>
              <a:t>supplies </a:t>
            </a:r>
            <a:r>
              <a:rPr dirty="0" sz="1300" spc="-5">
                <a:latin typeface="Times New Roman"/>
                <a:cs typeface="Times New Roman"/>
              </a:rPr>
              <a:t>the</a:t>
            </a:r>
            <a:r>
              <a:rPr dirty="0" sz="1300" spc="10">
                <a:latin typeface="Times New Roman"/>
                <a:cs typeface="Times New Roman"/>
              </a:rPr>
              <a:t> </a:t>
            </a:r>
            <a:r>
              <a:rPr dirty="0" sz="1300" spc="-15">
                <a:latin typeface="Times New Roman"/>
                <a:cs typeface="Times New Roman"/>
              </a:rPr>
              <a:t>pharynx</a:t>
            </a:r>
            <a:endParaRPr sz="1300">
              <a:latin typeface="Times New Roman"/>
              <a:cs typeface="Times New Roman"/>
            </a:endParaRPr>
          </a:p>
          <a:p>
            <a:pPr marL="222885" marR="5080" indent="-201295">
              <a:lnSpc>
                <a:spcPts val="1250"/>
              </a:lnSpc>
              <a:spcBef>
                <a:spcPts val="300"/>
              </a:spcBef>
            </a:pPr>
            <a:r>
              <a:rPr dirty="0" sz="1300" spc="-5">
                <a:latin typeface="Times New Roman"/>
                <a:cs typeface="Times New Roman"/>
              </a:rPr>
              <a:t>arising </a:t>
            </a:r>
            <a:r>
              <a:rPr dirty="0" sz="1300">
                <a:latin typeface="Times New Roman"/>
                <a:cs typeface="Times New Roman"/>
              </a:rPr>
              <a:t>from </a:t>
            </a:r>
            <a:r>
              <a:rPr dirty="0" sz="1300" spc="-5">
                <a:latin typeface="Times New Roman"/>
                <a:cs typeface="Times New Roman"/>
              </a:rPr>
              <a:t>the</a:t>
            </a:r>
            <a:r>
              <a:rPr dirty="0" u="sng" sz="13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medial</a:t>
            </a:r>
            <a:r>
              <a:rPr dirty="0" sz="1300" spc="-5">
                <a:latin typeface="Times New Roman"/>
                <a:cs typeface="Times New Roman"/>
              </a:rPr>
              <a:t> surface of the origin of  the</a:t>
            </a:r>
            <a:r>
              <a:rPr dirty="0" sz="1300" spc="-10">
                <a:latin typeface="Times New Roman"/>
                <a:cs typeface="Times New Roman"/>
              </a:rPr>
              <a:t> </a:t>
            </a:r>
            <a:r>
              <a:rPr dirty="0" sz="1300" spc="-5">
                <a:latin typeface="Times New Roman"/>
                <a:cs typeface="Times New Roman"/>
              </a:rPr>
              <a:t>ECA</a:t>
            </a:r>
            <a:endParaRPr sz="1300">
              <a:latin typeface="Times New Roman"/>
              <a:cs typeface="Times New Roman"/>
            </a:endParaRPr>
          </a:p>
          <a:p>
            <a:pPr marL="222885" marR="104775" indent="-210820">
              <a:lnSpc>
                <a:spcPct val="100000"/>
              </a:lnSpc>
              <a:spcBef>
                <a:spcPts val="5"/>
              </a:spcBef>
            </a:pPr>
            <a:r>
              <a:rPr dirty="0" sz="1300" spc="-5">
                <a:latin typeface="Times New Roman"/>
                <a:cs typeface="Times New Roman"/>
              </a:rPr>
              <a:t>Ascends b/w the ICA and the wall of </a:t>
            </a:r>
            <a:r>
              <a:rPr dirty="0" sz="1300" spc="-10">
                <a:latin typeface="Times New Roman"/>
                <a:cs typeface="Times New Roman"/>
              </a:rPr>
              <a:t>pharynx  </a:t>
            </a:r>
            <a:r>
              <a:rPr dirty="0" sz="1300" spc="-5">
                <a:solidFill>
                  <a:srgbClr val="00AF50"/>
                </a:solidFill>
                <a:latin typeface="Times New Roman"/>
                <a:cs typeface="Times New Roman"/>
              </a:rPr>
              <a:t>Branches</a:t>
            </a:r>
            <a:endParaRPr sz="1300">
              <a:latin typeface="Times New Roman"/>
              <a:cs typeface="Times New Roman"/>
            </a:endParaRPr>
          </a:p>
          <a:p>
            <a:pPr marL="512445" indent="-208279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513080" algn="l"/>
              </a:tabLst>
            </a:pPr>
            <a:r>
              <a:rPr dirty="0" sz="1300" spc="-5" b="1">
                <a:solidFill>
                  <a:srgbClr val="006FC0"/>
                </a:solidFill>
                <a:latin typeface="Times New Roman"/>
                <a:cs typeface="Times New Roman"/>
              </a:rPr>
              <a:t>pharyngeal</a:t>
            </a:r>
            <a:endParaRPr sz="1300">
              <a:latin typeface="Times New Roman"/>
              <a:cs typeface="Times New Roman"/>
            </a:endParaRPr>
          </a:p>
          <a:p>
            <a:pPr marL="512445" indent="-208279">
              <a:lnSpc>
                <a:spcPct val="100000"/>
              </a:lnSpc>
              <a:buAutoNum type="arabicPeriod"/>
              <a:tabLst>
                <a:tab pos="513080" algn="l"/>
              </a:tabLst>
            </a:pPr>
            <a:r>
              <a:rPr dirty="0" sz="1300" spc="-5" b="1">
                <a:solidFill>
                  <a:srgbClr val="006FC0"/>
                </a:solidFill>
                <a:latin typeface="Times New Roman"/>
                <a:cs typeface="Times New Roman"/>
              </a:rPr>
              <a:t>meningeal</a:t>
            </a:r>
            <a:endParaRPr sz="1300">
              <a:latin typeface="Times New Roman"/>
              <a:cs typeface="Times New Roman"/>
            </a:endParaRPr>
          </a:p>
          <a:p>
            <a:pPr marL="469265" indent="-247015">
              <a:lnSpc>
                <a:spcPct val="100000"/>
              </a:lnSpc>
              <a:buAutoNum type="arabicPeriod"/>
              <a:tabLst>
                <a:tab pos="469900" algn="l"/>
              </a:tabLst>
            </a:pPr>
            <a:r>
              <a:rPr dirty="0" sz="1300" spc="-5" b="1">
                <a:solidFill>
                  <a:srgbClr val="006FC0"/>
                </a:solidFill>
                <a:latin typeface="Times New Roman"/>
                <a:cs typeface="Times New Roman"/>
              </a:rPr>
              <a:t>palatine</a:t>
            </a:r>
            <a:r>
              <a:rPr dirty="0" sz="1300" spc="25" b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300" spc="-5" b="1">
                <a:solidFill>
                  <a:srgbClr val="006FC0"/>
                </a:solidFill>
                <a:latin typeface="Times New Roman"/>
                <a:cs typeface="Times New Roman"/>
              </a:rPr>
              <a:t>tonsil</a:t>
            </a:r>
            <a:endParaRPr sz="1300">
              <a:latin typeface="Times New Roman"/>
              <a:cs typeface="Times New Roman"/>
            </a:endParaRPr>
          </a:p>
          <a:p>
            <a:pPr marL="469900" indent="-247015">
              <a:lnSpc>
                <a:spcPct val="100000"/>
              </a:lnSpc>
              <a:buAutoNum type="arabicPeriod"/>
              <a:tabLst>
                <a:tab pos="469900" algn="l"/>
              </a:tabLst>
            </a:pPr>
            <a:r>
              <a:rPr dirty="0" sz="1300" spc="-5" b="1">
                <a:solidFill>
                  <a:srgbClr val="006FC0"/>
                </a:solidFill>
                <a:latin typeface="Times New Roman"/>
                <a:cs typeface="Times New Roman"/>
              </a:rPr>
              <a:t>inferior tympanic</a:t>
            </a:r>
            <a:r>
              <a:rPr dirty="0" sz="1300" spc="15" b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300" spc="-5" b="1">
                <a:solidFill>
                  <a:srgbClr val="006FC0"/>
                </a:solidFill>
                <a:latin typeface="Times New Roman"/>
                <a:cs typeface="Times New Roman"/>
              </a:rPr>
              <a:t>artery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4500" y="4098416"/>
            <a:ext cx="3474720" cy="22840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95"/>
              </a:spcBef>
              <a:buClr>
                <a:srgbClr val="FF0066"/>
              </a:buClr>
              <a:buAutoNum type="arabicPlain" startAt="3"/>
              <a:tabLst>
                <a:tab pos="193040" algn="l"/>
              </a:tabLst>
            </a:pPr>
            <a:r>
              <a:rPr dirty="0" sz="1300" spc="-10" b="1">
                <a:solidFill>
                  <a:srgbClr val="C00000"/>
                </a:solidFill>
                <a:latin typeface="Times New Roman"/>
                <a:cs typeface="Times New Roman"/>
              </a:rPr>
              <a:t>lingual</a:t>
            </a:r>
            <a:r>
              <a:rPr dirty="0" sz="1300" spc="1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300" spc="-5" b="1">
                <a:solidFill>
                  <a:srgbClr val="C00000"/>
                </a:solidFill>
                <a:latin typeface="Times New Roman"/>
                <a:cs typeface="Times New Roman"/>
              </a:rPr>
              <a:t>artery</a:t>
            </a:r>
            <a:endParaRPr sz="1300">
              <a:latin typeface="Times New Roman"/>
              <a:cs typeface="Times New Roman"/>
            </a:endParaRPr>
          </a:p>
          <a:p>
            <a:pPr lvl="1" marL="233679" marR="5080" indent="-233679">
              <a:lnSpc>
                <a:spcPct val="80000"/>
              </a:lnSpc>
              <a:spcBef>
                <a:spcPts val="310"/>
              </a:spcBef>
              <a:buChar char="-"/>
              <a:tabLst>
                <a:tab pos="233679" algn="l"/>
              </a:tabLst>
            </a:pPr>
            <a:r>
              <a:rPr dirty="0" sz="1300" spc="-5">
                <a:latin typeface="Times New Roman"/>
                <a:cs typeface="Times New Roman"/>
              </a:rPr>
              <a:t>Opposite the tip of the greater cornu of the </a:t>
            </a:r>
            <a:r>
              <a:rPr dirty="0" sz="1300" spc="-10">
                <a:latin typeface="Times New Roman"/>
                <a:cs typeface="Times New Roman"/>
              </a:rPr>
              <a:t>hyoid  </a:t>
            </a:r>
            <a:r>
              <a:rPr dirty="0" sz="1300" spc="-5">
                <a:latin typeface="Times New Roman"/>
                <a:cs typeface="Times New Roman"/>
              </a:rPr>
              <a:t>bone deep to </a:t>
            </a:r>
            <a:r>
              <a:rPr dirty="0" sz="1300" spc="-10">
                <a:latin typeface="Times New Roman"/>
                <a:cs typeface="Times New Roman"/>
              </a:rPr>
              <a:t>hyoglossus</a:t>
            </a:r>
            <a:r>
              <a:rPr dirty="0" sz="1300" spc="60">
                <a:latin typeface="Times New Roman"/>
                <a:cs typeface="Times New Roman"/>
              </a:rPr>
              <a:t> </a:t>
            </a:r>
            <a:r>
              <a:rPr dirty="0" sz="1300" spc="-5">
                <a:latin typeface="Times New Roman"/>
                <a:cs typeface="Times New Roman"/>
              </a:rPr>
              <a:t>muscle,</a:t>
            </a:r>
            <a:endParaRPr sz="1300">
              <a:latin typeface="Times New Roman"/>
              <a:cs typeface="Times New Roman"/>
            </a:endParaRPr>
          </a:p>
          <a:p>
            <a:pPr lvl="1" marL="274955" marR="312420" indent="-274955">
              <a:lnSpc>
                <a:spcPct val="80000"/>
              </a:lnSpc>
              <a:spcBef>
                <a:spcPts val="315"/>
              </a:spcBef>
              <a:buChar char="-"/>
              <a:tabLst>
                <a:tab pos="274955" algn="l"/>
              </a:tabLst>
            </a:pPr>
            <a:r>
              <a:rPr dirty="0" sz="1300" spc="-5">
                <a:latin typeface="Times New Roman"/>
                <a:cs typeface="Times New Roman"/>
              </a:rPr>
              <a:t>Reach the </a:t>
            </a:r>
            <a:r>
              <a:rPr dirty="0" sz="1300" spc="-10">
                <a:latin typeface="Times New Roman"/>
                <a:cs typeface="Times New Roman"/>
              </a:rPr>
              <a:t>tongue </a:t>
            </a:r>
            <a:r>
              <a:rPr dirty="0" sz="1300" spc="-5">
                <a:latin typeface="Times New Roman"/>
                <a:cs typeface="Times New Roman"/>
              </a:rPr>
              <a:t>accompanies by the deep  </a:t>
            </a:r>
            <a:r>
              <a:rPr dirty="0" sz="1300" spc="-10">
                <a:latin typeface="Times New Roman"/>
                <a:cs typeface="Times New Roman"/>
              </a:rPr>
              <a:t>inguinal</a:t>
            </a:r>
            <a:r>
              <a:rPr dirty="0" sz="1300" spc="5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vein</a:t>
            </a:r>
            <a:endParaRPr sz="1300">
              <a:latin typeface="Times New Roman"/>
              <a:cs typeface="Times New Roman"/>
            </a:endParaRPr>
          </a:p>
          <a:p>
            <a:pPr lvl="1" marL="233679" indent="-180340">
              <a:lnSpc>
                <a:spcPts val="1405"/>
              </a:lnSpc>
              <a:buChar char="-"/>
              <a:tabLst>
                <a:tab pos="233679" algn="l"/>
              </a:tabLst>
            </a:pPr>
            <a:r>
              <a:rPr dirty="0" sz="1300" spc="-5">
                <a:latin typeface="Times New Roman"/>
                <a:cs typeface="Times New Roman"/>
              </a:rPr>
              <a:t>Near its </a:t>
            </a:r>
            <a:r>
              <a:rPr dirty="0" sz="1300" spc="-10">
                <a:latin typeface="Times New Roman"/>
                <a:cs typeface="Times New Roman"/>
              </a:rPr>
              <a:t>origin </a:t>
            </a:r>
            <a:r>
              <a:rPr dirty="0" sz="1300" spc="-5">
                <a:latin typeface="Times New Roman"/>
                <a:cs typeface="Times New Roman"/>
              </a:rPr>
              <a:t>is crossed superficially by</a:t>
            </a:r>
            <a:r>
              <a:rPr dirty="0" sz="1300" spc="65">
                <a:latin typeface="Times New Roman"/>
                <a:cs typeface="Times New Roman"/>
              </a:rPr>
              <a:t> </a:t>
            </a:r>
            <a:r>
              <a:rPr dirty="0" sz="1300" spc="-5">
                <a:latin typeface="Times New Roman"/>
                <a:cs typeface="Times New Roman"/>
              </a:rPr>
              <a:t>the</a:t>
            </a:r>
            <a:endParaRPr sz="1300">
              <a:latin typeface="Times New Roman"/>
              <a:cs typeface="Times New Roman"/>
            </a:endParaRPr>
          </a:p>
          <a:p>
            <a:pPr marL="789940">
              <a:lnSpc>
                <a:spcPts val="1405"/>
              </a:lnSpc>
            </a:pPr>
            <a:r>
              <a:rPr dirty="0" sz="1300" spc="-10">
                <a:latin typeface="Times New Roman"/>
                <a:cs typeface="Times New Roman"/>
              </a:rPr>
              <a:t>hypoglossal</a:t>
            </a:r>
            <a:r>
              <a:rPr dirty="0" sz="1300" spc="35">
                <a:latin typeface="Times New Roman"/>
                <a:cs typeface="Times New Roman"/>
              </a:rPr>
              <a:t> </a:t>
            </a:r>
            <a:r>
              <a:rPr dirty="0" sz="1300" spc="-5">
                <a:latin typeface="Times New Roman"/>
                <a:cs typeface="Times New Roman"/>
              </a:rPr>
              <a:t>n</a:t>
            </a:r>
            <a:endParaRPr sz="1300">
              <a:latin typeface="Times New Roman"/>
              <a:cs typeface="Times New Roman"/>
            </a:endParaRPr>
          </a:p>
          <a:p>
            <a:pPr marL="789940">
              <a:lnSpc>
                <a:spcPct val="100000"/>
              </a:lnSpc>
            </a:pPr>
            <a:r>
              <a:rPr dirty="0" sz="1300" spc="-5" b="1">
                <a:solidFill>
                  <a:srgbClr val="00AF50"/>
                </a:solidFill>
                <a:latin typeface="Times New Roman"/>
                <a:cs typeface="Times New Roman"/>
              </a:rPr>
              <a:t>Branches</a:t>
            </a:r>
            <a:endParaRPr sz="1300">
              <a:latin typeface="Times New Roman"/>
              <a:cs typeface="Times New Roman"/>
            </a:endParaRPr>
          </a:p>
          <a:p>
            <a:pPr lvl="2" marL="927735" indent="-138430">
              <a:lnSpc>
                <a:spcPct val="100000"/>
              </a:lnSpc>
              <a:buSzPct val="92307"/>
              <a:buAutoNum type="arabicPlain"/>
              <a:tabLst>
                <a:tab pos="928369" algn="l"/>
              </a:tabLst>
            </a:pPr>
            <a:r>
              <a:rPr dirty="0" sz="1300" spc="-5">
                <a:solidFill>
                  <a:srgbClr val="006FC0"/>
                </a:solidFill>
                <a:latin typeface="Times New Roman"/>
                <a:cs typeface="Times New Roman"/>
              </a:rPr>
              <a:t>Suprahyoid</a:t>
            </a:r>
            <a:endParaRPr sz="1300">
              <a:latin typeface="Times New Roman"/>
              <a:cs typeface="Times New Roman"/>
            </a:endParaRPr>
          </a:p>
          <a:p>
            <a:pPr lvl="2" marL="789940" marR="1174115">
              <a:lnSpc>
                <a:spcPct val="100000"/>
              </a:lnSpc>
              <a:buSzPct val="92307"/>
              <a:buAutoNum type="arabicPlain"/>
              <a:tabLst>
                <a:tab pos="928369" algn="l"/>
              </a:tabLst>
            </a:pPr>
            <a:r>
              <a:rPr dirty="0" sz="1300" spc="-5">
                <a:solidFill>
                  <a:srgbClr val="006FC0"/>
                </a:solidFill>
                <a:latin typeface="Times New Roman"/>
                <a:cs typeface="Times New Roman"/>
              </a:rPr>
              <a:t>Dorsal </a:t>
            </a:r>
            <a:r>
              <a:rPr dirty="0" sz="1300" spc="-10">
                <a:solidFill>
                  <a:srgbClr val="006FC0"/>
                </a:solidFill>
                <a:latin typeface="Times New Roman"/>
                <a:cs typeface="Times New Roman"/>
              </a:rPr>
              <a:t>lingual artery  </a:t>
            </a:r>
            <a:r>
              <a:rPr dirty="0" sz="1300" spc="-5">
                <a:solidFill>
                  <a:srgbClr val="006FC0"/>
                </a:solidFill>
                <a:latin typeface="Times New Roman"/>
                <a:cs typeface="Times New Roman"/>
              </a:rPr>
              <a:t>3-Deep</a:t>
            </a:r>
            <a:r>
              <a:rPr dirty="0" sz="1300" spc="5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6FC0"/>
                </a:solidFill>
                <a:latin typeface="Times New Roman"/>
                <a:cs typeface="Times New Roman"/>
              </a:rPr>
              <a:t>lingual</a:t>
            </a:r>
            <a:endParaRPr sz="1300">
              <a:latin typeface="Times New Roman"/>
              <a:cs typeface="Times New Roman"/>
            </a:endParaRPr>
          </a:p>
          <a:p>
            <a:pPr marL="789940">
              <a:lnSpc>
                <a:spcPct val="100000"/>
              </a:lnSpc>
            </a:pPr>
            <a:r>
              <a:rPr dirty="0" sz="1300" spc="-10">
                <a:solidFill>
                  <a:srgbClr val="006FC0"/>
                </a:solidFill>
                <a:latin typeface="Times New Roman"/>
                <a:cs typeface="Times New Roman"/>
              </a:rPr>
              <a:t>4-Subligual</a:t>
            </a:r>
            <a:r>
              <a:rPr dirty="0" sz="1300" spc="2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300" spc="-5">
                <a:solidFill>
                  <a:srgbClr val="006FC0"/>
                </a:solidFill>
                <a:latin typeface="Times New Roman"/>
                <a:cs typeface="Times New Roman"/>
              </a:rPr>
              <a:t>artery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648200" y="1143000"/>
            <a:ext cx="4109508" cy="495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15</a:t>
            </a:fld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8300" y="231140"/>
            <a:ext cx="13684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solidFill>
                  <a:srgbClr val="C00000"/>
                </a:solidFill>
                <a:latin typeface="Times New Roman"/>
                <a:cs typeface="Times New Roman"/>
              </a:rPr>
              <a:t>4- </a:t>
            </a: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Facial</a:t>
            </a:r>
            <a:r>
              <a:rPr dirty="0" sz="1600" spc="-5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artery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8300" y="1325626"/>
            <a:ext cx="69850" cy="1847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050" spc="-5">
                <a:latin typeface="Times New Roman"/>
                <a:cs typeface="Times New Roman"/>
              </a:rPr>
              <a:t>-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8300" y="2032761"/>
            <a:ext cx="69850" cy="1847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050" spc="-5">
                <a:latin typeface="Times New Roman"/>
                <a:cs typeface="Times New Roman"/>
              </a:rPr>
              <a:t>-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8300" y="2520822"/>
            <a:ext cx="69850" cy="1847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050" spc="-5">
                <a:latin typeface="Times New Roman"/>
                <a:cs typeface="Times New Roman"/>
              </a:rPr>
              <a:t>-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1000" y="4130421"/>
            <a:ext cx="44450" cy="7213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dirty="0" sz="1050" spc="-5">
                <a:latin typeface="Times New Roman"/>
                <a:cs typeface="Times New Roman"/>
              </a:rPr>
              <a:t>-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55"/>
              </a:spcBef>
            </a:pPr>
            <a:r>
              <a:rPr dirty="0" sz="1050" spc="-5">
                <a:latin typeface="Times New Roman"/>
                <a:cs typeface="Times New Roman"/>
              </a:rPr>
              <a:t>-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50"/>
              </a:spcBef>
            </a:pPr>
            <a:r>
              <a:rPr dirty="0" sz="1050" spc="-5">
                <a:latin typeface="Times New Roman"/>
                <a:cs typeface="Times New Roman"/>
              </a:rPr>
              <a:t>-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8300" y="5154244"/>
            <a:ext cx="69850" cy="1854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50" spc="-5">
                <a:latin typeface="Times New Roman"/>
                <a:cs typeface="Times New Roman"/>
              </a:rPr>
              <a:t>-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8300" y="5642559"/>
            <a:ext cx="69850" cy="1847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050" spc="-5">
                <a:latin typeface="Times New Roman"/>
                <a:cs typeface="Times New Roman"/>
              </a:rPr>
              <a:t>-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8300" y="473834"/>
            <a:ext cx="3975735" cy="6172200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marL="424180" indent="-411480">
              <a:lnSpc>
                <a:spcPct val="100000"/>
              </a:lnSpc>
              <a:spcBef>
                <a:spcPts val="295"/>
              </a:spcBef>
              <a:buSzPct val="65625"/>
              <a:buChar char="-"/>
              <a:tabLst>
                <a:tab pos="423545" algn="l"/>
                <a:tab pos="424180" algn="l"/>
              </a:tabLst>
            </a:pPr>
            <a:r>
              <a:rPr dirty="0" sz="1600" spc="-5">
                <a:latin typeface="Times New Roman"/>
                <a:cs typeface="Times New Roman"/>
              </a:rPr>
              <a:t>arises just distal to the </a:t>
            </a:r>
            <a:r>
              <a:rPr dirty="0" sz="1600">
                <a:latin typeface="Times New Roman"/>
                <a:cs typeface="Times New Roman"/>
              </a:rPr>
              <a:t>lingual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artery</a:t>
            </a:r>
            <a:endParaRPr sz="1600">
              <a:latin typeface="Times New Roman"/>
              <a:cs typeface="Times New Roman"/>
            </a:endParaRPr>
          </a:p>
          <a:p>
            <a:pPr marL="424180" marR="24765" indent="-411480">
              <a:lnSpc>
                <a:spcPts val="1730"/>
              </a:lnSpc>
              <a:spcBef>
                <a:spcPts val="409"/>
              </a:spcBef>
              <a:buSzPct val="65625"/>
              <a:buChar char="-"/>
              <a:tabLst>
                <a:tab pos="423545" algn="l"/>
                <a:tab pos="424180" algn="l"/>
              </a:tabLst>
            </a:pPr>
            <a:r>
              <a:rPr dirty="0" sz="1600" spc="-5">
                <a:latin typeface="Times New Roman"/>
                <a:cs typeface="Times New Roman"/>
              </a:rPr>
              <a:t>deep to post. Belly of dig m and stylohyoid  m</a:t>
            </a:r>
            <a:endParaRPr sz="1600">
              <a:latin typeface="Times New Roman"/>
              <a:cs typeface="Times New Roman"/>
            </a:endParaRPr>
          </a:p>
          <a:p>
            <a:pPr marL="424180" marR="244475">
              <a:lnSpc>
                <a:spcPts val="1730"/>
              </a:lnSpc>
              <a:spcBef>
                <a:spcPts val="380"/>
              </a:spcBef>
            </a:pPr>
            <a:r>
              <a:rPr dirty="0" sz="1600" spc="-5">
                <a:latin typeface="Times New Roman"/>
                <a:cs typeface="Times New Roman"/>
              </a:rPr>
              <a:t>winds around the lower border of the  </a:t>
            </a:r>
            <a:r>
              <a:rPr dirty="0" sz="1600" spc="-10">
                <a:latin typeface="Times New Roman"/>
                <a:cs typeface="Times New Roman"/>
              </a:rPr>
              <a:t>mandible </a:t>
            </a:r>
            <a:r>
              <a:rPr dirty="0" sz="1600" spc="-5">
                <a:latin typeface="Times New Roman"/>
                <a:cs typeface="Times New Roman"/>
              </a:rPr>
              <a:t>to enter the face at the anterior  </a:t>
            </a:r>
            <a:r>
              <a:rPr dirty="0" sz="1600" spc="-15">
                <a:latin typeface="Times New Roman"/>
                <a:cs typeface="Times New Roman"/>
              </a:rPr>
              <a:t>margin </a:t>
            </a:r>
            <a:r>
              <a:rPr dirty="0" sz="1600" spc="-5">
                <a:latin typeface="Times New Roman"/>
                <a:cs typeface="Times New Roman"/>
              </a:rPr>
              <a:t>of massseter</a:t>
            </a:r>
            <a:r>
              <a:rPr dirty="0" sz="1600" spc="1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muscle</a:t>
            </a:r>
            <a:endParaRPr sz="1600">
              <a:latin typeface="Times New Roman"/>
              <a:cs typeface="Times New Roman"/>
            </a:endParaRPr>
          </a:p>
          <a:p>
            <a:pPr marL="424180">
              <a:lnSpc>
                <a:spcPts val="1825"/>
              </a:lnSpc>
              <a:spcBef>
                <a:spcPts val="165"/>
              </a:spcBef>
            </a:pPr>
            <a:r>
              <a:rPr dirty="0" sz="1600" spc="-5">
                <a:latin typeface="Times New Roman"/>
                <a:cs typeface="Times New Roman"/>
              </a:rPr>
              <a:t>passes upward and medially to end</a:t>
            </a:r>
            <a:r>
              <a:rPr dirty="0" sz="1600" spc="8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at</a:t>
            </a:r>
            <a:endParaRPr sz="1600">
              <a:latin typeface="Times New Roman"/>
              <a:cs typeface="Times New Roman"/>
            </a:endParaRPr>
          </a:p>
          <a:p>
            <a:pPr marL="424180">
              <a:lnSpc>
                <a:spcPts val="1825"/>
              </a:lnSpc>
            </a:pPr>
            <a:r>
              <a:rPr dirty="0" sz="1600" spc="-10">
                <a:latin typeface="Times New Roman"/>
                <a:cs typeface="Times New Roman"/>
              </a:rPr>
              <a:t>medial </a:t>
            </a:r>
            <a:r>
              <a:rPr dirty="0" sz="1600" spc="-5">
                <a:latin typeface="Times New Roman"/>
                <a:cs typeface="Times New Roman"/>
              </a:rPr>
              <a:t>angle of the</a:t>
            </a:r>
            <a:r>
              <a:rPr dirty="0" sz="1600" spc="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eye</a:t>
            </a:r>
            <a:endParaRPr sz="1600">
              <a:latin typeface="Times New Roman"/>
              <a:cs typeface="Times New Roman"/>
            </a:endParaRPr>
          </a:p>
          <a:p>
            <a:pPr marL="424180">
              <a:lnSpc>
                <a:spcPct val="100000"/>
              </a:lnSpc>
              <a:spcBef>
                <a:spcPts val="190"/>
              </a:spcBef>
            </a:pPr>
            <a:r>
              <a:rPr dirty="0" sz="1600" spc="-5">
                <a:solidFill>
                  <a:srgbClr val="00AF50"/>
                </a:solidFill>
                <a:latin typeface="Times New Roman"/>
                <a:cs typeface="Times New Roman"/>
              </a:rPr>
              <a:t>Branches </a:t>
            </a:r>
            <a:r>
              <a:rPr dirty="0" sz="1600" spc="-5">
                <a:latin typeface="Times New Roman"/>
                <a:cs typeface="Times New Roman"/>
              </a:rPr>
              <a:t>in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neck</a:t>
            </a:r>
            <a:endParaRPr sz="1600">
              <a:latin typeface="Times New Roman"/>
              <a:cs typeface="Times New Roman"/>
            </a:endParaRPr>
          </a:p>
          <a:p>
            <a:pPr marL="789940" marR="923925">
              <a:lnSpc>
                <a:spcPct val="110000"/>
              </a:lnSpc>
            </a:pPr>
            <a:r>
              <a:rPr dirty="0" sz="1600">
                <a:solidFill>
                  <a:srgbClr val="006FC0"/>
                </a:solidFill>
                <a:latin typeface="Times New Roman"/>
                <a:cs typeface="Times New Roman"/>
              </a:rPr>
              <a:t>1- </a:t>
            </a:r>
            <a:r>
              <a:rPr dirty="0" sz="1600" spc="-5">
                <a:solidFill>
                  <a:srgbClr val="006FC0"/>
                </a:solidFill>
                <a:latin typeface="Times New Roman"/>
                <a:cs typeface="Times New Roman"/>
              </a:rPr>
              <a:t>ascending palatine artery  </a:t>
            </a:r>
            <a:r>
              <a:rPr dirty="0" sz="1600">
                <a:solidFill>
                  <a:srgbClr val="006FC0"/>
                </a:solidFill>
                <a:latin typeface="Times New Roman"/>
                <a:cs typeface="Times New Roman"/>
              </a:rPr>
              <a:t>2- </a:t>
            </a:r>
            <a:r>
              <a:rPr dirty="0" sz="1600" spc="-5">
                <a:solidFill>
                  <a:srgbClr val="006FC0"/>
                </a:solidFill>
                <a:latin typeface="Times New Roman"/>
                <a:cs typeface="Times New Roman"/>
              </a:rPr>
              <a:t>tonsillar</a:t>
            </a:r>
            <a:r>
              <a:rPr dirty="0" sz="1600" spc="25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006FC0"/>
                </a:solidFill>
                <a:latin typeface="Times New Roman"/>
                <a:cs typeface="Times New Roman"/>
              </a:rPr>
              <a:t>artery</a:t>
            </a:r>
            <a:endParaRPr sz="1600">
              <a:latin typeface="Times New Roman"/>
              <a:cs typeface="Times New Roman"/>
            </a:endParaRPr>
          </a:p>
          <a:p>
            <a:pPr marL="1010919" indent="-221615">
              <a:lnSpc>
                <a:spcPct val="100000"/>
              </a:lnSpc>
              <a:spcBef>
                <a:spcPts val="190"/>
              </a:spcBef>
              <a:buAutoNum type="arabicPlain" startAt="3"/>
              <a:tabLst>
                <a:tab pos="1011555" algn="l"/>
              </a:tabLst>
            </a:pPr>
            <a:r>
              <a:rPr dirty="0" sz="1600" spc="-5">
                <a:solidFill>
                  <a:srgbClr val="006FC0"/>
                </a:solidFill>
                <a:latin typeface="Times New Roman"/>
                <a:cs typeface="Times New Roman"/>
              </a:rPr>
              <a:t>glandular branches</a:t>
            </a:r>
            <a:endParaRPr sz="1600">
              <a:latin typeface="Times New Roman"/>
              <a:cs typeface="Times New Roman"/>
            </a:endParaRPr>
          </a:p>
          <a:p>
            <a:pPr marL="1010919" indent="-221615">
              <a:lnSpc>
                <a:spcPct val="100000"/>
              </a:lnSpc>
              <a:spcBef>
                <a:spcPts val="195"/>
              </a:spcBef>
              <a:buAutoNum type="arabicPlain" startAt="3"/>
              <a:tabLst>
                <a:tab pos="1011555" algn="l"/>
              </a:tabLst>
            </a:pPr>
            <a:r>
              <a:rPr dirty="0" sz="1600" spc="-5">
                <a:solidFill>
                  <a:srgbClr val="006FC0"/>
                </a:solidFill>
                <a:latin typeface="Times New Roman"/>
                <a:cs typeface="Times New Roman"/>
              </a:rPr>
              <a:t>submental</a:t>
            </a:r>
            <a:r>
              <a:rPr dirty="0" sz="1600" spc="35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006FC0"/>
                </a:solidFill>
                <a:latin typeface="Times New Roman"/>
                <a:cs typeface="Times New Roman"/>
              </a:rPr>
              <a:t>artery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  <a:tabLst>
                <a:tab pos="423545" algn="l"/>
              </a:tabLst>
            </a:pPr>
            <a:r>
              <a:rPr dirty="0" sz="1050" spc="-10">
                <a:latin typeface="Wingdings 2"/>
                <a:cs typeface="Wingdings 2"/>
              </a:rPr>
              <a:t></a:t>
            </a:r>
            <a:r>
              <a:rPr dirty="0" sz="1050" spc="-10">
                <a:latin typeface="Times New Roman"/>
                <a:cs typeface="Times New Roman"/>
              </a:rPr>
              <a:t>	</a:t>
            </a:r>
            <a:r>
              <a:rPr dirty="0" sz="1600">
                <a:solidFill>
                  <a:srgbClr val="FF0066"/>
                </a:solidFill>
                <a:latin typeface="Times New Roman"/>
                <a:cs typeface="Times New Roman"/>
              </a:rPr>
              <a:t>5</a:t>
            </a:r>
            <a:r>
              <a:rPr dirty="0" sz="1600">
                <a:solidFill>
                  <a:srgbClr val="C00000"/>
                </a:solidFill>
                <a:latin typeface="Times New Roman"/>
                <a:cs typeface="Times New Roman"/>
              </a:rPr>
              <a:t>- </a:t>
            </a: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occipital</a:t>
            </a:r>
            <a:r>
              <a:rPr dirty="0" sz="1600" spc="3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artery</a:t>
            </a:r>
            <a:endParaRPr sz="1600">
              <a:latin typeface="Times New Roman"/>
              <a:cs typeface="Times New Roman"/>
            </a:endParaRPr>
          </a:p>
          <a:p>
            <a:pPr marL="474345" marR="5080">
              <a:lnSpc>
                <a:spcPct val="110000"/>
              </a:lnSpc>
            </a:pPr>
            <a:r>
              <a:rPr dirty="0" sz="1600">
                <a:latin typeface="Times New Roman"/>
                <a:cs typeface="Times New Roman"/>
              </a:rPr>
              <a:t>opposite the </a:t>
            </a:r>
            <a:r>
              <a:rPr dirty="0" sz="1600" spc="-5">
                <a:latin typeface="Times New Roman"/>
                <a:cs typeface="Times New Roman"/>
              </a:rPr>
              <a:t>facial </a:t>
            </a:r>
            <a:r>
              <a:rPr dirty="0" sz="1600" spc="-20">
                <a:latin typeface="Times New Roman"/>
                <a:cs typeface="Times New Roman"/>
              </a:rPr>
              <a:t>artery, </a:t>
            </a:r>
            <a:r>
              <a:rPr dirty="0" sz="1600" spc="-5">
                <a:latin typeface="Times New Roman"/>
                <a:cs typeface="Times New Roman"/>
              </a:rPr>
              <a:t>back </a:t>
            </a:r>
            <a:r>
              <a:rPr dirty="0" sz="1600">
                <a:latin typeface="Times New Roman"/>
                <a:cs typeface="Times New Roman"/>
              </a:rPr>
              <a:t>of </a:t>
            </a:r>
            <a:r>
              <a:rPr dirty="0" sz="1600" spc="-5">
                <a:latin typeface="Times New Roman"/>
                <a:cs typeface="Times New Roman"/>
              </a:rPr>
              <a:t>the scalp  passes posteriorly and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superiorly</a:t>
            </a:r>
            <a:endParaRPr sz="1600">
              <a:latin typeface="Times New Roman"/>
              <a:cs typeface="Times New Roman"/>
            </a:endParaRPr>
          </a:p>
          <a:p>
            <a:pPr marL="424180" marR="54610">
              <a:lnSpc>
                <a:spcPts val="1730"/>
              </a:lnSpc>
              <a:spcBef>
                <a:spcPts val="405"/>
              </a:spcBef>
            </a:pPr>
            <a:r>
              <a:rPr dirty="0" sz="1600" spc="-5">
                <a:latin typeface="Times New Roman"/>
                <a:cs typeface="Times New Roman"/>
              </a:rPr>
              <a:t>Crosses lateral to the ICA, </a:t>
            </a:r>
            <a:r>
              <a:rPr dirty="0" sz="1600" spc="-55">
                <a:latin typeface="Times New Roman"/>
                <a:cs typeface="Times New Roman"/>
              </a:rPr>
              <a:t>IJV, </a:t>
            </a:r>
            <a:r>
              <a:rPr dirty="0" sz="1600" spc="-5">
                <a:latin typeface="Times New Roman"/>
                <a:cs typeface="Times New Roman"/>
              </a:rPr>
              <a:t>CN </a:t>
            </a:r>
            <a:r>
              <a:rPr dirty="0" sz="1600" spc="-10">
                <a:latin typeface="Times New Roman"/>
                <a:cs typeface="Times New Roman"/>
              </a:rPr>
              <a:t>(X, </a:t>
            </a:r>
            <a:r>
              <a:rPr dirty="0" sz="1600" spc="-5">
                <a:latin typeface="Times New Roman"/>
                <a:cs typeface="Times New Roman"/>
              </a:rPr>
              <a:t>XI,  and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XII)</a:t>
            </a:r>
            <a:endParaRPr sz="1600">
              <a:latin typeface="Times New Roman"/>
              <a:cs typeface="Times New Roman"/>
            </a:endParaRPr>
          </a:p>
          <a:p>
            <a:pPr marL="474345">
              <a:lnSpc>
                <a:spcPts val="1825"/>
              </a:lnSpc>
              <a:spcBef>
                <a:spcPts val="165"/>
              </a:spcBef>
            </a:pPr>
            <a:r>
              <a:rPr dirty="0" sz="1600">
                <a:latin typeface="Times New Roman"/>
                <a:cs typeface="Times New Roman"/>
              </a:rPr>
              <a:t>Grooves </a:t>
            </a:r>
            <a:r>
              <a:rPr dirty="0" sz="1600" spc="-5">
                <a:latin typeface="Times New Roman"/>
                <a:cs typeface="Times New Roman"/>
              </a:rPr>
              <a:t>the temporal </a:t>
            </a:r>
            <a:r>
              <a:rPr dirty="0" sz="1600">
                <a:latin typeface="Times New Roman"/>
                <a:cs typeface="Times New Roman"/>
              </a:rPr>
              <a:t>bone </a:t>
            </a:r>
            <a:r>
              <a:rPr dirty="0" sz="1600" spc="-10">
                <a:latin typeface="Times New Roman"/>
                <a:cs typeface="Times New Roman"/>
              </a:rPr>
              <a:t>medial </a:t>
            </a:r>
            <a:r>
              <a:rPr dirty="0" sz="1600" spc="-5">
                <a:latin typeface="Times New Roman"/>
                <a:cs typeface="Times New Roman"/>
              </a:rPr>
              <a:t>to</a:t>
            </a:r>
            <a:r>
              <a:rPr dirty="0" sz="1600" spc="9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the</a:t>
            </a:r>
            <a:endParaRPr sz="1600">
              <a:latin typeface="Times New Roman"/>
              <a:cs typeface="Times New Roman"/>
            </a:endParaRPr>
          </a:p>
          <a:p>
            <a:pPr marL="424180">
              <a:lnSpc>
                <a:spcPts val="1825"/>
              </a:lnSpc>
            </a:pPr>
            <a:r>
              <a:rPr dirty="0" sz="1600" spc="-10">
                <a:latin typeface="Times New Roman"/>
                <a:cs typeface="Times New Roman"/>
              </a:rPr>
              <a:t>mastoid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process</a:t>
            </a:r>
            <a:endParaRPr sz="1600">
              <a:latin typeface="Times New Roman"/>
              <a:cs typeface="Times New Roman"/>
            </a:endParaRPr>
          </a:p>
          <a:p>
            <a:pPr marL="424180">
              <a:lnSpc>
                <a:spcPct val="100000"/>
              </a:lnSpc>
              <a:spcBef>
                <a:spcPts val="190"/>
              </a:spcBef>
            </a:pPr>
            <a:r>
              <a:rPr dirty="0" sz="1600" spc="-5">
                <a:solidFill>
                  <a:srgbClr val="00AF50"/>
                </a:solidFill>
                <a:latin typeface="Times New Roman"/>
                <a:cs typeface="Times New Roman"/>
              </a:rPr>
              <a:t>Branches</a:t>
            </a:r>
            <a:endParaRPr sz="1600">
              <a:latin typeface="Times New Roman"/>
              <a:cs typeface="Times New Roman"/>
            </a:endParaRPr>
          </a:p>
          <a:p>
            <a:pPr marL="789940" marR="1226185">
              <a:lnSpc>
                <a:spcPct val="110000"/>
              </a:lnSpc>
            </a:pPr>
            <a:r>
              <a:rPr dirty="0" sz="1600" spc="-5">
                <a:solidFill>
                  <a:srgbClr val="006FC0"/>
                </a:solidFill>
                <a:latin typeface="Times New Roman"/>
                <a:cs typeface="Times New Roman"/>
              </a:rPr>
              <a:t>1-Sternomastoid branch  2-Meningeal</a:t>
            </a:r>
            <a:r>
              <a:rPr dirty="0" sz="1600" spc="2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006FC0"/>
                </a:solidFill>
                <a:latin typeface="Times New Roman"/>
                <a:cs typeface="Times New Roman"/>
              </a:rPr>
              <a:t>branch</a:t>
            </a:r>
            <a:endParaRPr sz="1600">
              <a:latin typeface="Times New Roman"/>
              <a:cs typeface="Times New Roman"/>
            </a:endParaRPr>
          </a:p>
          <a:p>
            <a:pPr marL="789940">
              <a:lnSpc>
                <a:spcPct val="100000"/>
              </a:lnSpc>
              <a:spcBef>
                <a:spcPts val="195"/>
              </a:spcBef>
            </a:pPr>
            <a:r>
              <a:rPr dirty="0" sz="1600" spc="-5">
                <a:solidFill>
                  <a:srgbClr val="006FC0"/>
                </a:solidFill>
                <a:latin typeface="Times New Roman"/>
                <a:cs typeface="Times New Roman"/>
              </a:rPr>
              <a:t>3-Descending</a:t>
            </a:r>
            <a:r>
              <a:rPr dirty="0" sz="1600" spc="1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006FC0"/>
                </a:solidFill>
                <a:latin typeface="Times New Roman"/>
                <a:cs typeface="Times New Roman"/>
              </a:rPr>
              <a:t>branch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800600" y="609600"/>
            <a:ext cx="3960071" cy="5638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15</a:t>
            </a:fld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50647"/>
            <a:ext cx="2990215" cy="3771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300" b="1">
                <a:solidFill>
                  <a:srgbClr val="C00000"/>
                </a:solidFill>
                <a:latin typeface="Times New Roman"/>
                <a:cs typeface="Times New Roman"/>
              </a:rPr>
              <a:t>Internal </a:t>
            </a:r>
            <a:r>
              <a:rPr dirty="0" sz="2300" spc="-5" b="1">
                <a:solidFill>
                  <a:srgbClr val="C00000"/>
                </a:solidFill>
                <a:latin typeface="Times New Roman"/>
                <a:cs typeface="Times New Roman"/>
              </a:rPr>
              <a:t>Carotid</a:t>
            </a:r>
            <a:r>
              <a:rPr dirty="0" sz="2300" spc="-229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300" b="1">
                <a:solidFill>
                  <a:srgbClr val="C00000"/>
                </a:solidFill>
                <a:latin typeface="Times New Roman"/>
                <a:cs typeface="Times New Roman"/>
              </a:rPr>
              <a:t>Artery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662686"/>
            <a:ext cx="3562985" cy="36207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03505">
              <a:lnSpc>
                <a:spcPct val="100000"/>
              </a:lnSpc>
              <a:spcBef>
                <a:spcPts val="95"/>
              </a:spcBef>
            </a:pPr>
            <a:r>
              <a:rPr dirty="0" sz="1900" spc="-5">
                <a:latin typeface="Times New Roman"/>
                <a:cs typeface="Times New Roman"/>
              </a:rPr>
              <a:t>-one of the terminal branches of the  </a:t>
            </a:r>
            <a:r>
              <a:rPr dirty="0" sz="1900" spc="-15">
                <a:latin typeface="Times New Roman"/>
                <a:cs typeface="Times New Roman"/>
              </a:rPr>
              <a:t>Common </a:t>
            </a:r>
            <a:r>
              <a:rPr dirty="0" sz="1900" spc="-5">
                <a:latin typeface="Times New Roman"/>
                <a:cs typeface="Times New Roman"/>
              </a:rPr>
              <a:t>Carotid</a:t>
            </a:r>
            <a:r>
              <a:rPr dirty="0" sz="1900" spc="-35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Aretry</a:t>
            </a:r>
            <a:endParaRPr sz="19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455"/>
              </a:spcBef>
            </a:pPr>
            <a:r>
              <a:rPr dirty="0" sz="1900" spc="-5">
                <a:latin typeface="Times New Roman"/>
                <a:cs typeface="Times New Roman"/>
              </a:rPr>
              <a:t>-enters the cranial cavity through the  carotid</a:t>
            </a:r>
            <a:r>
              <a:rPr dirty="0" sz="1900" spc="-10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canal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dirty="0" sz="1900" spc="-5">
                <a:latin typeface="Times New Roman"/>
                <a:cs typeface="Times New Roman"/>
              </a:rPr>
              <a:t>-ascends </a:t>
            </a:r>
            <a:r>
              <a:rPr dirty="0" sz="1900" spc="-5" b="1">
                <a:latin typeface="Times New Roman"/>
                <a:cs typeface="Times New Roman"/>
              </a:rPr>
              <a:t>deep to the </a:t>
            </a:r>
            <a:r>
              <a:rPr dirty="0" sz="1900" spc="-10" b="1">
                <a:latin typeface="Times New Roman"/>
                <a:cs typeface="Times New Roman"/>
              </a:rPr>
              <a:t>parotid</a:t>
            </a:r>
            <a:r>
              <a:rPr dirty="0" sz="1900" spc="30" b="1">
                <a:latin typeface="Times New Roman"/>
                <a:cs typeface="Times New Roman"/>
              </a:rPr>
              <a:t> </a:t>
            </a:r>
            <a:r>
              <a:rPr dirty="0" sz="1900" spc="-5" b="1">
                <a:latin typeface="Times New Roman"/>
                <a:cs typeface="Times New Roman"/>
              </a:rPr>
              <a:t>gland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900" spc="-5">
                <a:latin typeface="Times New Roman"/>
                <a:cs typeface="Times New Roman"/>
              </a:rPr>
              <a:t>-gives </a:t>
            </a:r>
            <a:r>
              <a:rPr dirty="0" sz="1900" spc="-15">
                <a:latin typeface="Times New Roman"/>
                <a:cs typeface="Times New Roman"/>
              </a:rPr>
              <a:t>off </a:t>
            </a:r>
            <a:r>
              <a:rPr dirty="0" sz="1900" spc="-5">
                <a:solidFill>
                  <a:srgbClr val="C00000"/>
                </a:solidFill>
                <a:latin typeface="Times New Roman"/>
                <a:cs typeface="Times New Roman"/>
              </a:rPr>
              <a:t>NO branches </a:t>
            </a:r>
            <a:r>
              <a:rPr dirty="0" sz="1900" spc="-5">
                <a:latin typeface="Times New Roman"/>
                <a:cs typeface="Times New Roman"/>
              </a:rPr>
              <a:t>in the</a:t>
            </a:r>
            <a:r>
              <a:rPr dirty="0" sz="1900" spc="30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neck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dirty="0" sz="1600" spc="-5" b="1">
                <a:solidFill>
                  <a:srgbClr val="00AF50"/>
                </a:solidFill>
                <a:latin typeface="Times New Roman"/>
                <a:cs typeface="Times New Roman"/>
              </a:rPr>
              <a:t>supplies</a:t>
            </a:r>
            <a:r>
              <a:rPr dirty="0" sz="1600" spc="15" b="1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00AF50"/>
                </a:solidFill>
                <a:latin typeface="Times New Roman"/>
                <a:cs typeface="Times New Roman"/>
              </a:rPr>
              <a:t>the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50">
              <a:latin typeface="Times New Roman"/>
              <a:cs typeface="Times New Roman"/>
            </a:endParaRPr>
          </a:p>
          <a:p>
            <a:pPr marL="960119" indent="-170815">
              <a:lnSpc>
                <a:spcPct val="100000"/>
              </a:lnSpc>
              <a:spcBef>
                <a:spcPts val="5"/>
              </a:spcBef>
              <a:buSzPct val="93750"/>
              <a:buAutoNum type="arabicPlain"/>
              <a:tabLst>
                <a:tab pos="960755" algn="l"/>
              </a:tabLst>
            </a:pPr>
            <a:r>
              <a:rPr dirty="0" sz="1600" spc="-5">
                <a:solidFill>
                  <a:srgbClr val="6F2F9F"/>
                </a:solidFill>
                <a:latin typeface="Times New Roman"/>
                <a:cs typeface="Times New Roman"/>
              </a:rPr>
              <a:t>brain,</a:t>
            </a:r>
            <a:endParaRPr sz="1600">
              <a:latin typeface="Times New Roman"/>
              <a:cs typeface="Times New Roman"/>
            </a:endParaRPr>
          </a:p>
          <a:p>
            <a:pPr marL="960119" indent="-170815">
              <a:lnSpc>
                <a:spcPct val="100000"/>
              </a:lnSpc>
              <a:spcBef>
                <a:spcPts val="670"/>
              </a:spcBef>
              <a:buSzPct val="93750"/>
              <a:buAutoNum type="arabicPlain"/>
              <a:tabLst>
                <a:tab pos="960755" algn="l"/>
              </a:tabLst>
            </a:pPr>
            <a:r>
              <a:rPr dirty="0" sz="1600" spc="-5">
                <a:solidFill>
                  <a:srgbClr val="6F2F9F"/>
                </a:solidFill>
                <a:latin typeface="Times New Roman"/>
                <a:cs typeface="Times New Roman"/>
              </a:rPr>
              <a:t>the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6F2F9F"/>
                </a:solidFill>
                <a:latin typeface="Times New Roman"/>
                <a:cs typeface="Times New Roman"/>
              </a:rPr>
              <a:t>eyes,</a:t>
            </a:r>
            <a:endParaRPr sz="1600">
              <a:latin typeface="Times New Roman"/>
              <a:cs typeface="Times New Roman"/>
            </a:endParaRPr>
          </a:p>
          <a:p>
            <a:pPr marL="960119" indent="-170815">
              <a:lnSpc>
                <a:spcPct val="100000"/>
              </a:lnSpc>
              <a:spcBef>
                <a:spcPts val="385"/>
              </a:spcBef>
              <a:buSzPct val="93750"/>
              <a:buAutoNum type="arabicPlain"/>
              <a:tabLst>
                <a:tab pos="960755" algn="l"/>
              </a:tabLst>
            </a:pPr>
            <a:r>
              <a:rPr dirty="0" sz="1600" spc="-5">
                <a:solidFill>
                  <a:srgbClr val="6F2F9F"/>
                </a:solidFill>
                <a:latin typeface="Times New Roman"/>
                <a:cs typeface="Times New Roman"/>
              </a:rPr>
              <a:t>the</a:t>
            </a:r>
            <a:r>
              <a:rPr dirty="0" sz="160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6F2F9F"/>
                </a:solidFill>
                <a:latin typeface="Times New Roman"/>
                <a:cs typeface="Times New Roman"/>
              </a:rPr>
              <a:t>forehead,</a:t>
            </a:r>
            <a:endParaRPr sz="1600">
              <a:latin typeface="Times New Roman"/>
              <a:cs typeface="Times New Roman"/>
            </a:endParaRPr>
          </a:p>
          <a:p>
            <a:pPr marL="1010919" indent="-221615">
              <a:lnSpc>
                <a:spcPct val="100000"/>
              </a:lnSpc>
              <a:spcBef>
                <a:spcPts val="385"/>
              </a:spcBef>
              <a:buSzPct val="93750"/>
              <a:buAutoNum type="arabicPlain"/>
              <a:tabLst>
                <a:tab pos="1011555" algn="l"/>
              </a:tabLst>
            </a:pPr>
            <a:r>
              <a:rPr dirty="0" sz="1600" spc="-5">
                <a:solidFill>
                  <a:srgbClr val="6F2F9F"/>
                </a:solidFill>
                <a:latin typeface="Times New Roman"/>
                <a:cs typeface="Times New Roman"/>
              </a:rPr>
              <a:t>part of the</a:t>
            </a:r>
            <a:r>
              <a:rPr dirty="0" sz="1600" spc="15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6F2F9F"/>
                </a:solidFill>
                <a:latin typeface="Times New Roman"/>
                <a:cs typeface="Times New Roman"/>
              </a:rPr>
              <a:t>nose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48200" y="381000"/>
            <a:ext cx="4038600" cy="5410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15</a:t>
            </a:fld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3100" y="263057"/>
            <a:ext cx="2779395" cy="859155"/>
          </a:xfrm>
          <a:prstGeom prst="rect"/>
        </p:spPr>
        <p:txBody>
          <a:bodyPr wrap="square" lIns="0" tIns="438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dirty="0" sz="2200" spc="-5" b="1">
                <a:solidFill>
                  <a:srgbClr val="C00000"/>
                </a:solidFill>
                <a:latin typeface="Times New Roman"/>
                <a:cs typeface="Times New Roman"/>
              </a:rPr>
              <a:t>Internal jugular</a:t>
            </a:r>
            <a:r>
              <a:rPr dirty="0" sz="2200" spc="-4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200" spc="-5" b="1">
                <a:solidFill>
                  <a:srgbClr val="C00000"/>
                </a:solidFill>
                <a:latin typeface="Times New Roman"/>
                <a:cs typeface="Times New Roman"/>
              </a:rPr>
              <a:t>vein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  <a:tabLst>
                <a:tab pos="424180" algn="l"/>
              </a:tabLst>
            </a:pPr>
            <a:r>
              <a:rPr dirty="0" spc="20">
                <a:solidFill>
                  <a:srgbClr val="000000"/>
                </a:solidFill>
                <a:latin typeface="Wingdings 2"/>
                <a:cs typeface="Wingdings 2"/>
              </a:rPr>
              <a:t></a:t>
            </a:r>
            <a:r>
              <a:rPr dirty="0" spc="20">
                <a:solidFill>
                  <a:srgbClr val="000000"/>
                </a:solidFill>
              </a:rPr>
              <a:t>	</a:t>
            </a:r>
            <a:r>
              <a:rPr dirty="0" sz="2800">
                <a:solidFill>
                  <a:srgbClr val="000000"/>
                </a:solidFill>
              </a:rPr>
              <a:t>-</a:t>
            </a:r>
            <a:r>
              <a:rPr dirty="0" sz="2100">
                <a:solidFill>
                  <a:srgbClr val="000000"/>
                </a:solidFill>
              </a:rPr>
              <a:t>Receives blood</a:t>
            </a:r>
            <a:r>
              <a:rPr dirty="0" sz="2100" spc="-90">
                <a:solidFill>
                  <a:srgbClr val="000000"/>
                </a:solidFill>
              </a:rPr>
              <a:t> </a:t>
            </a:r>
            <a:r>
              <a:rPr dirty="0" sz="2100" spc="-5">
                <a:solidFill>
                  <a:srgbClr val="000000"/>
                </a:solidFill>
              </a:rPr>
              <a:t>from</a:t>
            </a:r>
            <a:endParaRPr sz="2100">
              <a:latin typeface="Wingdings 2"/>
              <a:cs typeface="Wingdings 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1100074"/>
            <a:ext cx="3703954" cy="5147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789940" marR="2067560" indent="66675">
              <a:lnSpc>
                <a:spcPct val="110000"/>
              </a:lnSpc>
              <a:spcBef>
                <a:spcPts val="100"/>
              </a:spcBef>
            </a:pPr>
            <a:r>
              <a:rPr dirty="0" sz="2100" spc="5">
                <a:solidFill>
                  <a:srgbClr val="006FC0"/>
                </a:solidFill>
                <a:latin typeface="Times New Roman"/>
                <a:cs typeface="Times New Roman"/>
              </a:rPr>
              <a:t>1</a:t>
            </a:r>
            <a:r>
              <a:rPr dirty="0" sz="2100" spc="-5">
                <a:solidFill>
                  <a:srgbClr val="006FC0"/>
                </a:solidFill>
                <a:latin typeface="Times New Roman"/>
                <a:cs typeface="Times New Roman"/>
              </a:rPr>
              <a:t>-</a:t>
            </a:r>
            <a:r>
              <a:rPr dirty="0" sz="2100">
                <a:solidFill>
                  <a:srgbClr val="006FC0"/>
                </a:solidFill>
                <a:latin typeface="Times New Roman"/>
                <a:cs typeface="Times New Roman"/>
              </a:rPr>
              <a:t>brain  </a:t>
            </a:r>
            <a:r>
              <a:rPr dirty="0" sz="2100">
                <a:solidFill>
                  <a:srgbClr val="006FC0"/>
                </a:solidFill>
                <a:latin typeface="Times New Roman"/>
                <a:cs typeface="Times New Roman"/>
              </a:rPr>
              <a:t>2- face  3-neck</a:t>
            </a:r>
            <a:endParaRPr sz="2100">
              <a:latin typeface="Times New Roman"/>
              <a:cs typeface="Times New Roman"/>
            </a:endParaRPr>
          </a:p>
          <a:p>
            <a:pPr algn="just" marL="167640" indent="-155575">
              <a:lnSpc>
                <a:spcPct val="100000"/>
              </a:lnSpc>
              <a:spcBef>
                <a:spcPts val="254"/>
              </a:spcBef>
              <a:buChar char="-"/>
              <a:tabLst>
                <a:tab pos="168275" algn="l"/>
              </a:tabLst>
            </a:pPr>
            <a:r>
              <a:rPr dirty="0" sz="2100">
                <a:latin typeface="Times New Roman"/>
                <a:cs typeface="Times New Roman"/>
              </a:rPr>
              <a:t>Begins at jugular</a:t>
            </a:r>
            <a:r>
              <a:rPr dirty="0" sz="2100" spc="-45">
                <a:latin typeface="Times New Roman"/>
                <a:cs typeface="Times New Roman"/>
              </a:rPr>
              <a:t> </a:t>
            </a:r>
            <a:r>
              <a:rPr dirty="0" sz="2100" spc="-5">
                <a:latin typeface="Times New Roman"/>
                <a:cs typeface="Times New Roman"/>
              </a:rPr>
              <a:t>foramen</a:t>
            </a:r>
            <a:endParaRPr sz="2100">
              <a:latin typeface="Times New Roman"/>
              <a:cs typeface="Times New Roman"/>
            </a:endParaRPr>
          </a:p>
          <a:p>
            <a:pPr algn="just" marL="12700" marR="5080">
              <a:lnSpc>
                <a:spcPts val="2270"/>
              </a:lnSpc>
              <a:spcBef>
                <a:spcPts val="535"/>
              </a:spcBef>
              <a:buChar char="-"/>
              <a:tabLst>
                <a:tab pos="153035" algn="l"/>
              </a:tabLst>
            </a:pPr>
            <a:r>
              <a:rPr dirty="0" sz="2100" spc="-5">
                <a:latin typeface="Times New Roman"/>
                <a:cs typeface="Times New Roman"/>
              </a:rPr>
              <a:t>As </a:t>
            </a:r>
            <a:r>
              <a:rPr dirty="0" sz="2100">
                <a:latin typeface="Times New Roman"/>
                <a:cs typeface="Times New Roman"/>
              </a:rPr>
              <a:t>a continuation of the</a:t>
            </a:r>
            <a:r>
              <a:rPr dirty="0" sz="2100" spc="-55">
                <a:latin typeface="Times New Roman"/>
                <a:cs typeface="Times New Roman"/>
              </a:rPr>
              <a:t> </a:t>
            </a:r>
            <a:r>
              <a:rPr dirty="0" sz="2100" spc="-5">
                <a:latin typeface="Times New Roman"/>
                <a:cs typeface="Times New Roman"/>
              </a:rPr>
              <a:t>segmoid  </a:t>
            </a:r>
            <a:r>
              <a:rPr dirty="0" sz="2100">
                <a:latin typeface="Times New Roman"/>
                <a:cs typeface="Times New Roman"/>
              </a:rPr>
              <a:t>venous</a:t>
            </a:r>
            <a:r>
              <a:rPr dirty="0" sz="2100" spc="-25">
                <a:latin typeface="Times New Roman"/>
                <a:cs typeface="Times New Roman"/>
              </a:rPr>
              <a:t> </a:t>
            </a:r>
            <a:r>
              <a:rPr dirty="0" sz="2100">
                <a:latin typeface="Times New Roman"/>
                <a:cs typeface="Times New Roman"/>
              </a:rPr>
              <a:t>sinus</a:t>
            </a:r>
            <a:endParaRPr sz="2100">
              <a:latin typeface="Times New Roman"/>
              <a:cs typeface="Times New Roman"/>
            </a:endParaRPr>
          </a:p>
          <a:p>
            <a:pPr algn="just" marL="12700" marR="543560">
              <a:lnSpc>
                <a:spcPct val="90000"/>
              </a:lnSpc>
              <a:spcBef>
                <a:spcPts val="465"/>
              </a:spcBef>
            </a:pPr>
            <a:r>
              <a:rPr dirty="0" sz="2100">
                <a:latin typeface="Times New Roman"/>
                <a:cs typeface="Times New Roman"/>
              </a:rPr>
              <a:t>-Descends </a:t>
            </a:r>
            <a:r>
              <a:rPr dirty="0" sz="2100" spc="-5">
                <a:latin typeface="Times New Roman"/>
                <a:cs typeface="Times New Roman"/>
              </a:rPr>
              <a:t>within </a:t>
            </a:r>
            <a:r>
              <a:rPr dirty="0" sz="2100">
                <a:latin typeface="Times New Roman"/>
                <a:cs typeface="Times New Roman"/>
              </a:rPr>
              <a:t>the carotid  sheath Lateral to the ICA</a:t>
            </a:r>
            <a:r>
              <a:rPr dirty="0" sz="2100" spc="-190">
                <a:latin typeface="Times New Roman"/>
                <a:cs typeface="Times New Roman"/>
              </a:rPr>
              <a:t> </a:t>
            </a:r>
            <a:r>
              <a:rPr dirty="0" sz="2100">
                <a:latin typeface="Times New Roman"/>
                <a:cs typeface="Times New Roman"/>
              </a:rPr>
              <a:t>and  </a:t>
            </a:r>
            <a:r>
              <a:rPr dirty="0" sz="2100" spc="-5">
                <a:latin typeface="Times New Roman"/>
                <a:cs typeface="Times New Roman"/>
              </a:rPr>
              <a:t>CCA</a:t>
            </a:r>
            <a:endParaRPr sz="2100">
              <a:latin typeface="Times New Roman"/>
              <a:cs typeface="Times New Roman"/>
            </a:endParaRPr>
          </a:p>
          <a:p>
            <a:pPr marL="12700" marR="337820">
              <a:lnSpc>
                <a:spcPts val="2270"/>
              </a:lnSpc>
              <a:spcBef>
                <a:spcPts val="540"/>
              </a:spcBef>
              <a:tabLst>
                <a:tab pos="1816735" algn="l"/>
              </a:tabLst>
            </a:pPr>
            <a:r>
              <a:rPr dirty="0" sz="2100" spc="-5">
                <a:latin typeface="Times New Roman"/>
                <a:cs typeface="Times New Roman"/>
              </a:rPr>
              <a:t>-Ends </a:t>
            </a:r>
            <a:r>
              <a:rPr dirty="0" sz="2100">
                <a:latin typeface="Times New Roman"/>
                <a:cs typeface="Times New Roman"/>
              </a:rPr>
              <a:t>behind the </a:t>
            </a:r>
            <a:r>
              <a:rPr dirty="0" sz="2100" spc="-5">
                <a:latin typeface="Times New Roman"/>
                <a:cs typeface="Times New Roman"/>
              </a:rPr>
              <a:t>medial </a:t>
            </a:r>
            <a:r>
              <a:rPr dirty="0" sz="2100">
                <a:latin typeface="Times New Roman"/>
                <a:cs typeface="Times New Roman"/>
              </a:rPr>
              <a:t>end of  the clavicle by joining the  subclavian</a:t>
            </a:r>
            <a:r>
              <a:rPr dirty="0" sz="2100" spc="-10">
                <a:latin typeface="Times New Roman"/>
                <a:cs typeface="Times New Roman"/>
              </a:rPr>
              <a:t> </a:t>
            </a:r>
            <a:r>
              <a:rPr dirty="0" sz="2100">
                <a:latin typeface="Times New Roman"/>
                <a:cs typeface="Times New Roman"/>
              </a:rPr>
              <a:t>vein	</a:t>
            </a:r>
            <a:r>
              <a:rPr dirty="0" sz="2100" b="1">
                <a:latin typeface="Times New Roman"/>
                <a:cs typeface="Times New Roman"/>
              </a:rPr>
              <a:t>to form </a:t>
            </a:r>
            <a:r>
              <a:rPr dirty="0" sz="2100" spc="-10" b="1">
                <a:latin typeface="Times New Roman"/>
                <a:cs typeface="Times New Roman"/>
              </a:rPr>
              <a:t>the  </a:t>
            </a:r>
            <a:r>
              <a:rPr dirty="0" sz="2100" b="1">
                <a:solidFill>
                  <a:srgbClr val="C00000"/>
                </a:solidFill>
                <a:latin typeface="Times New Roman"/>
                <a:cs typeface="Times New Roman"/>
              </a:rPr>
              <a:t>brachiocephalic</a:t>
            </a:r>
            <a:r>
              <a:rPr dirty="0" sz="2100" spc="-2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100" b="1">
                <a:solidFill>
                  <a:srgbClr val="C00000"/>
                </a:solidFill>
                <a:latin typeface="Times New Roman"/>
                <a:cs typeface="Times New Roman"/>
              </a:rPr>
              <a:t>vein</a:t>
            </a:r>
            <a:endParaRPr sz="2100">
              <a:latin typeface="Times New Roman"/>
              <a:cs typeface="Times New Roman"/>
            </a:endParaRPr>
          </a:p>
          <a:p>
            <a:pPr marL="12700" marR="492759">
              <a:lnSpc>
                <a:spcPts val="2270"/>
              </a:lnSpc>
              <a:spcBef>
                <a:spcPts val="495"/>
              </a:spcBef>
              <a:buChar char="-"/>
              <a:tabLst>
                <a:tab pos="168275" algn="l"/>
              </a:tabLst>
            </a:pPr>
            <a:r>
              <a:rPr dirty="0" sz="2100">
                <a:latin typeface="Times New Roman"/>
                <a:cs typeface="Times New Roman"/>
              </a:rPr>
              <a:t>Usually has a single valve  located </a:t>
            </a:r>
            <a:r>
              <a:rPr dirty="0" sz="2100" spc="-5">
                <a:latin typeface="Times New Roman"/>
                <a:cs typeface="Times New Roman"/>
              </a:rPr>
              <a:t>just </a:t>
            </a:r>
            <a:r>
              <a:rPr dirty="0" sz="2100">
                <a:latin typeface="Times New Roman"/>
                <a:cs typeface="Times New Roman"/>
              </a:rPr>
              <a:t>above the</a:t>
            </a:r>
            <a:r>
              <a:rPr dirty="0" sz="2100" spc="-65">
                <a:latin typeface="Times New Roman"/>
                <a:cs typeface="Times New Roman"/>
              </a:rPr>
              <a:t> </a:t>
            </a:r>
            <a:r>
              <a:rPr dirty="0" sz="2100">
                <a:latin typeface="Times New Roman"/>
                <a:cs typeface="Times New Roman"/>
              </a:rPr>
              <a:t>inferior  bulb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867400" y="152400"/>
            <a:ext cx="2595372" cy="2895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862573" y="147573"/>
            <a:ext cx="2605405" cy="2905125"/>
          </a:xfrm>
          <a:custGeom>
            <a:avLst/>
            <a:gdLst/>
            <a:ahLst/>
            <a:cxnLst/>
            <a:rect l="l" t="t" r="r" b="b"/>
            <a:pathLst>
              <a:path w="2605404" h="2905125">
                <a:moveTo>
                  <a:pt x="0" y="2905125"/>
                </a:moveTo>
                <a:lnTo>
                  <a:pt x="2604897" y="2905125"/>
                </a:lnTo>
                <a:lnTo>
                  <a:pt x="2604897" y="0"/>
                </a:lnTo>
                <a:lnTo>
                  <a:pt x="0" y="0"/>
                </a:lnTo>
                <a:lnTo>
                  <a:pt x="0" y="2905125"/>
                </a:lnTo>
                <a:close/>
              </a:path>
            </a:pathLst>
          </a:custGeom>
          <a:ln w="952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867400" y="3048000"/>
            <a:ext cx="2595372" cy="33680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862573" y="3043237"/>
            <a:ext cx="2605405" cy="3377565"/>
          </a:xfrm>
          <a:custGeom>
            <a:avLst/>
            <a:gdLst/>
            <a:ahLst/>
            <a:cxnLst/>
            <a:rect l="l" t="t" r="r" b="b"/>
            <a:pathLst>
              <a:path w="2605404" h="3377565">
                <a:moveTo>
                  <a:pt x="0" y="3377565"/>
                </a:moveTo>
                <a:lnTo>
                  <a:pt x="2604897" y="3377565"/>
                </a:lnTo>
                <a:lnTo>
                  <a:pt x="2604897" y="0"/>
                </a:lnTo>
                <a:lnTo>
                  <a:pt x="0" y="0"/>
                </a:lnTo>
                <a:lnTo>
                  <a:pt x="0" y="3377565"/>
                </a:lnTo>
                <a:close/>
              </a:path>
            </a:pathLst>
          </a:custGeom>
          <a:ln w="952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15</a:t>
            </a:fld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3100" y="404571"/>
            <a:ext cx="1545590" cy="33147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24180" algn="l"/>
              </a:tabLst>
            </a:pPr>
            <a:r>
              <a:rPr dirty="0" sz="1300" spc="-5">
                <a:solidFill>
                  <a:srgbClr val="000000"/>
                </a:solidFill>
                <a:latin typeface="Wingdings 2"/>
                <a:cs typeface="Wingdings 2"/>
              </a:rPr>
              <a:t></a:t>
            </a:r>
            <a:r>
              <a:rPr dirty="0" sz="1300" spc="-5">
                <a:solidFill>
                  <a:srgbClr val="000000"/>
                </a:solidFill>
              </a:rPr>
              <a:t>	</a:t>
            </a:r>
            <a:r>
              <a:rPr dirty="0" sz="2000" spc="-75">
                <a:solidFill>
                  <a:srgbClr val="00AF50"/>
                </a:solidFill>
              </a:rPr>
              <a:t>T</a:t>
            </a:r>
            <a:r>
              <a:rPr dirty="0" sz="2000">
                <a:solidFill>
                  <a:srgbClr val="00AF50"/>
                </a:solidFill>
              </a:rPr>
              <a:t>rib</a:t>
            </a:r>
            <a:r>
              <a:rPr dirty="0" sz="2000" spc="5">
                <a:solidFill>
                  <a:srgbClr val="00AF50"/>
                </a:solidFill>
              </a:rPr>
              <a:t>u</a:t>
            </a:r>
            <a:r>
              <a:rPr dirty="0" sz="2000">
                <a:solidFill>
                  <a:srgbClr val="00AF50"/>
                </a:solidFill>
              </a:rPr>
              <a:t>t</a:t>
            </a:r>
            <a:r>
              <a:rPr dirty="0" sz="2000" spc="-10">
                <a:solidFill>
                  <a:srgbClr val="00AF50"/>
                </a:solidFill>
              </a:rPr>
              <a:t>a</a:t>
            </a:r>
            <a:r>
              <a:rPr dirty="0" sz="2000">
                <a:solidFill>
                  <a:srgbClr val="00AF50"/>
                </a:solidFill>
              </a:rPr>
              <a:t>ries</a:t>
            </a:r>
            <a:endParaRPr sz="2000">
              <a:latin typeface="Wingdings 2"/>
              <a:cs typeface="Wingdings 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769366"/>
            <a:ext cx="3574415" cy="47167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buClr>
                <a:srgbClr val="000000"/>
              </a:buClr>
              <a:buAutoNum type="arabicPeriod"/>
              <a:tabLst>
                <a:tab pos="254000" algn="l"/>
              </a:tabLst>
            </a:pPr>
            <a:r>
              <a:rPr dirty="0" sz="1900" spc="-5" b="1">
                <a:solidFill>
                  <a:srgbClr val="006FC0"/>
                </a:solidFill>
                <a:latin typeface="Times New Roman"/>
                <a:cs typeface="Times New Roman"/>
              </a:rPr>
              <a:t>Inferior </a:t>
            </a:r>
            <a:r>
              <a:rPr dirty="0" sz="1900" spc="-10" b="1">
                <a:solidFill>
                  <a:srgbClr val="006FC0"/>
                </a:solidFill>
                <a:latin typeface="Times New Roman"/>
                <a:cs typeface="Times New Roman"/>
              </a:rPr>
              <a:t>petrosal </a:t>
            </a:r>
            <a:r>
              <a:rPr dirty="0" sz="1900" spc="-5" b="1">
                <a:solidFill>
                  <a:srgbClr val="006FC0"/>
                </a:solidFill>
                <a:latin typeface="Times New Roman"/>
                <a:cs typeface="Times New Roman"/>
              </a:rPr>
              <a:t>sinus-</a:t>
            </a:r>
            <a:r>
              <a:rPr dirty="0" sz="1900" spc="-5">
                <a:solidFill>
                  <a:srgbClr val="006FC0"/>
                </a:solidFill>
                <a:latin typeface="Times New Roman"/>
                <a:cs typeface="Times New Roman"/>
              </a:rPr>
              <a:t>drains </a:t>
            </a:r>
            <a:r>
              <a:rPr dirty="0" sz="1900" spc="-5">
                <a:latin typeface="Times New Roman"/>
                <a:cs typeface="Times New Roman"/>
              </a:rPr>
              <a:t>the  cavernous</a:t>
            </a:r>
            <a:r>
              <a:rPr dirty="0" sz="1900" spc="-10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sinus</a:t>
            </a:r>
            <a:endParaRPr sz="1900">
              <a:latin typeface="Times New Roman"/>
              <a:cs typeface="Times New Roman"/>
            </a:endParaRPr>
          </a:p>
          <a:p>
            <a:pPr marL="469900" indent="-457834">
              <a:lnSpc>
                <a:spcPct val="100000"/>
              </a:lnSpc>
              <a:spcBef>
                <a:spcPts val="455"/>
              </a:spcBef>
              <a:buClr>
                <a:srgbClr val="000000"/>
              </a:buClr>
              <a:buSzPct val="63157"/>
              <a:buAutoNum type="arabicPeriod"/>
              <a:tabLst>
                <a:tab pos="469900" algn="l"/>
                <a:tab pos="470534" algn="l"/>
              </a:tabLst>
            </a:pPr>
            <a:r>
              <a:rPr dirty="0" sz="1900" spc="-5" b="1">
                <a:solidFill>
                  <a:srgbClr val="006FC0"/>
                </a:solidFill>
                <a:latin typeface="Times New Roman"/>
                <a:cs typeface="Times New Roman"/>
              </a:rPr>
              <a:t>Facial</a:t>
            </a:r>
            <a:r>
              <a:rPr dirty="0" sz="1900" spc="-10" b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900" spc="-5" b="1">
                <a:solidFill>
                  <a:srgbClr val="006FC0"/>
                </a:solidFill>
                <a:latin typeface="Times New Roman"/>
                <a:cs typeface="Times New Roman"/>
              </a:rPr>
              <a:t>vein</a:t>
            </a: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AutoNum type="arabicPeriod"/>
            </a:pPr>
            <a:endParaRPr sz="2750">
              <a:latin typeface="Times New Roman"/>
              <a:cs typeface="Times New Roman"/>
            </a:endParaRPr>
          </a:p>
          <a:p>
            <a:pPr marL="469900" marR="448309" indent="-457834">
              <a:lnSpc>
                <a:spcPct val="100000"/>
              </a:lnSpc>
              <a:spcBef>
                <a:spcPts val="5"/>
              </a:spcBef>
              <a:buClr>
                <a:srgbClr val="000000"/>
              </a:buClr>
              <a:buSzPct val="63157"/>
              <a:buAutoNum type="arabicPeriod"/>
              <a:tabLst>
                <a:tab pos="469900" algn="l"/>
                <a:tab pos="470534" algn="l"/>
              </a:tabLst>
            </a:pPr>
            <a:r>
              <a:rPr dirty="0" sz="1900" spc="-5" b="1">
                <a:solidFill>
                  <a:srgbClr val="006FC0"/>
                </a:solidFill>
                <a:latin typeface="Times New Roman"/>
                <a:cs typeface="Times New Roman"/>
              </a:rPr>
              <a:t>pharyngeal vein</a:t>
            </a:r>
            <a:r>
              <a:rPr dirty="0" sz="1900" spc="-5">
                <a:solidFill>
                  <a:srgbClr val="006FC0"/>
                </a:solidFill>
                <a:latin typeface="Times New Roman"/>
                <a:cs typeface="Times New Roman"/>
              </a:rPr>
              <a:t>- </a:t>
            </a:r>
            <a:r>
              <a:rPr dirty="0" sz="1900" spc="-5">
                <a:latin typeface="Times New Roman"/>
                <a:cs typeface="Times New Roman"/>
              </a:rPr>
              <a:t>drain the  pharyngeal plexus</a:t>
            </a: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AutoNum type="arabicPeriod"/>
            </a:pPr>
            <a:endParaRPr sz="2750">
              <a:latin typeface="Times New Roman"/>
              <a:cs typeface="Times New Roman"/>
            </a:endParaRPr>
          </a:p>
          <a:p>
            <a:pPr marL="469900" indent="-457834">
              <a:lnSpc>
                <a:spcPct val="100000"/>
              </a:lnSpc>
              <a:spcBef>
                <a:spcPts val="5"/>
              </a:spcBef>
              <a:buClr>
                <a:srgbClr val="000000"/>
              </a:buClr>
              <a:buSzPct val="63157"/>
              <a:buAutoNum type="arabicPeriod"/>
              <a:tabLst>
                <a:tab pos="469900" algn="l"/>
                <a:tab pos="470534" algn="l"/>
              </a:tabLst>
            </a:pPr>
            <a:r>
              <a:rPr dirty="0" sz="1900" spc="-5" b="1">
                <a:solidFill>
                  <a:srgbClr val="006FC0"/>
                </a:solidFill>
                <a:latin typeface="Times New Roman"/>
                <a:cs typeface="Times New Roman"/>
              </a:rPr>
              <a:t>Lingual</a:t>
            </a:r>
            <a:r>
              <a:rPr dirty="0" sz="1900" spc="10" b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900" spc="-5" b="1">
                <a:solidFill>
                  <a:srgbClr val="006FC0"/>
                </a:solidFill>
                <a:latin typeface="Times New Roman"/>
                <a:cs typeface="Times New Roman"/>
              </a:rPr>
              <a:t>vein</a:t>
            </a: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AutoNum type="arabicPeriod"/>
            </a:pPr>
            <a:endParaRPr sz="2750">
              <a:latin typeface="Times New Roman"/>
              <a:cs typeface="Times New Roman"/>
            </a:endParaRPr>
          </a:p>
          <a:p>
            <a:pPr marL="253365" indent="-241300">
              <a:lnSpc>
                <a:spcPct val="100000"/>
              </a:lnSpc>
              <a:buAutoNum type="arabicPeriod"/>
              <a:tabLst>
                <a:tab pos="254000" algn="l"/>
              </a:tabLst>
            </a:pPr>
            <a:r>
              <a:rPr dirty="0" sz="1900" spc="-5" b="1">
                <a:solidFill>
                  <a:srgbClr val="006FC0"/>
                </a:solidFill>
                <a:latin typeface="Times New Roman"/>
                <a:cs typeface="Times New Roman"/>
              </a:rPr>
              <a:t>Superior </a:t>
            </a:r>
            <a:r>
              <a:rPr dirty="0" sz="1900" spc="-10" b="1">
                <a:solidFill>
                  <a:srgbClr val="006FC0"/>
                </a:solidFill>
                <a:latin typeface="Times New Roman"/>
                <a:cs typeface="Times New Roman"/>
              </a:rPr>
              <a:t>thyroid</a:t>
            </a:r>
            <a:r>
              <a:rPr dirty="0" sz="1900" spc="-20" b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900" spc="-5" b="1">
                <a:solidFill>
                  <a:srgbClr val="006FC0"/>
                </a:solidFill>
                <a:latin typeface="Times New Roman"/>
                <a:cs typeface="Times New Roman"/>
              </a:rPr>
              <a:t>vein</a:t>
            </a: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AutoNum type="arabicPeriod"/>
            </a:pPr>
            <a:endParaRPr sz="2750">
              <a:latin typeface="Times New Roman"/>
              <a:cs typeface="Times New Roman"/>
            </a:endParaRPr>
          </a:p>
          <a:p>
            <a:pPr marL="252729" indent="-240665">
              <a:lnSpc>
                <a:spcPct val="100000"/>
              </a:lnSpc>
              <a:buAutoNum type="arabicPeriod"/>
              <a:tabLst>
                <a:tab pos="253365" algn="l"/>
              </a:tabLst>
            </a:pPr>
            <a:r>
              <a:rPr dirty="0" sz="1900" spc="-5" b="1">
                <a:solidFill>
                  <a:srgbClr val="006FC0"/>
                </a:solidFill>
                <a:latin typeface="Times New Roman"/>
                <a:cs typeface="Times New Roman"/>
              </a:rPr>
              <a:t>Middle </a:t>
            </a:r>
            <a:r>
              <a:rPr dirty="0" sz="1900" spc="-10" b="1">
                <a:solidFill>
                  <a:srgbClr val="006FC0"/>
                </a:solidFill>
                <a:latin typeface="Times New Roman"/>
                <a:cs typeface="Times New Roman"/>
              </a:rPr>
              <a:t>thyroid</a:t>
            </a:r>
            <a:r>
              <a:rPr dirty="0" sz="1900" spc="30" b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900" spc="-5" b="1">
                <a:solidFill>
                  <a:srgbClr val="006FC0"/>
                </a:solidFill>
                <a:latin typeface="Times New Roman"/>
                <a:cs typeface="Times New Roman"/>
              </a:rPr>
              <a:t>vein</a:t>
            </a: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AutoNum type="arabicPeriod"/>
            </a:pPr>
            <a:endParaRPr sz="2750">
              <a:latin typeface="Times New Roman"/>
              <a:cs typeface="Times New Roman"/>
            </a:endParaRPr>
          </a:p>
          <a:p>
            <a:pPr marL="314325" indent="-302260">
              <a:lnSpc>
                <a:spcPct val="100000"/>
              </a:lnSpc>
              <a:buAutoNum type="arabicPeriod"/>
              <a:tabLst>
                <a:tab pos="314960" algn="l"/>
              </a:tabLst>
            </a:pPr>
            <a:r>
              <a:rPr dirty="0" sz="1900" spc="-5" b="1">
                <a:solidFill>
                  <a:srgbClr val="006FC0"/>
                </a:solidFill>
                <a:latin typeface="Times New Roman"/>
                <a:cs typeface="Times New Roman"/>
              </a:rPr>
              <a:t>Occipital</a:t>
            </a:r>
            <a:r>
              <a:rPr dirty="0" sz="1900" spc="-10" b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900" spc="-5" b="1">
                <a:solidFill>
                  <a:srgbClr val="006FC0"/>
                </a:solidFill>
                <a:latin typeface="Times New Roman"/>
                <a:cs typeface="Times New Roman"/>
              </a:rPr>
              <a:t>vein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17381" y="6564283"/>
            <a:ext cx="170815" cy="1708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25"/>
              </a:lnSpc>
            </a:pPr>
            <a:r>
              <a:rPr dirty="0" sz="1200" spc="-5">
                <a:latin typeface="Arial"/>
                <a:cs typeface="Arial"/>
              </a:rPr>
              <a:t>18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48200" y="228596"/>
            <a:ext cx="4495800" cy="6558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0" y="199135"/>
            <a:ext cx="3891279" cy="6116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FF0000"/>
                </a:solidFill>
                <a:latin typeface="Times New Roman"/>
                <a:cs typeface="Times New Roman"/>
              </a:rPr>
              <a:t>The Ansa 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Cervicalis </a:t>
            </a:r>
            <a:r>
              <a:rPr dirty="0" sz="1800" spc="-5" b="1">
                <a:solidFill>
                  <a:srgbClr val="FF0000"/>
                </a:solidFill>
                <a:latin typeface="Times New Roman"/>
                <a:cs typeface="Times New Roman"/>
              </a:rPr>
              <a:t>(ansa=</a:t>
            </a:r>
            <a:r>
              <a:rPr dirty="0" sz="1800" spc="-114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loop)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  <a:tabLst>
                <a:tab pos="480059" algn="l"/>
              </a:tabLst>
            </a:pPr>
            <a:r>
              <a:rPr dirty="0" sz="1150" spc="10">
                <a:latin typeface="Wingdings 2"/>
                <a:cs typeface="Wingdings 2"/>
              </a:rPr>
              <a:t></a:t>
            </a:r>
            <a:r>
              <a:rPr dirty="0" sz="1150" spc="10">
                <a:latin typeface="Times New Roman"/>
                <a:cs typeface="Times New Roman"/>
              </a:rPr>
              <a:t>	</a:t>
            </a:r>
            <a:r>
              <a:rPr dirty="0" sz="1800">
                <a:latin typeface="Times New Roman"/>
                <a:cs typeface="Times New Roman"/>
              </a:rPr>
              <a:t>It is a loop which is lies in </a:t>
            </a:r>
            <a:r>
              <a:rPr dirty="0" sz="1800" spc="-5">
                <a:latin typeface="Times New Roman"/>
                <a:cs typeface="Times New Roman"/>
              </a:rPr>
              <a:t>front</a:t>
            </a:r>
            <a:r>
              <a:rPr dirty="0" sz="1800" spc="-8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of</a:t>
            </a:r>
            <a:endParaRPr sz="1800">
              <a:latin typeface="Times New Roman"/>
              <a:cs typeface="Times New Roman"/>
            </a:endParaRPr>
          </a:p>
          <a:p>
            <a:pPr marL="424180">
              <a:lnSpc>
                <a:spcPts val="1945"/>
              </a:lnSpc>
            </a:pPr>
            <a:r>
              <a:rPr dirty="0" sz="1800">
                <a:latin typeface="Times New Roman"/>
                <a:cs typeface="Times New Roman"/>
              </a:rPr>
              <a:t>the carotid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sheath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50">
              <a:latin typeface="Times New Roman"/>
              <a:cs typeface="Times New Roman"/>
            </a:endParaRPr>
          </a:p>
          <a:p>
            <a:pPr marL="424180" marR="281940" indent="-411480">
              <a:lnSpc>
                <a:spcPct val="80000"/>
              </a:lnSpc>
              <a:spcBef>
                <a:spcPts val="5"/>
              </a:spcBef>
              <a:tabLst>
                <a:tab pos="480059" algn="l"/>
              </a:tabLst>
            </a:pPr>
            <a:r>
              <a:rPr dirty="0" sz="1150" spc="10">
                <a:latin typeface="Wingdings 2"/>
                <a:cs typeface="Wingdings 2"/>
              </a:rPr>
              <a:t></a:t>
            </a:r>
            <a:r>
              <a:rPr dirty="0" sz="1150" spc="10">
                <a:latin typeface="Times New Roman"/>
                <a:cs typeface="Times New Roman"/>
              </a:rPr>
              <a:t>		</a:t>
            </a:r>
            <a:r>
              <a:rPr dirty="0" sz="1800">
                <a:latin typeface="Times New Roman"/>
                <a:cs typeface="Times New Roman"/>
              </a:rPr>
              <a:t>it </a:t>
            </a:r>
            <a:r>
              <a:rPr dirty="0" sz="1800" spc="-5">
                <a:latin typeface="Times New Roman"/>
                <a:cs typeface="Times New Roman"/>
              </a:rPr>
              <a:t>is formed </a:t>
            </a:r>
            <a:r>
              <a:rPr dirty="0" sz="1800">
                <a:latin typeface="Times New Roman"/>
                <a:cs typeface="Times New Roman"/>
              </a:rPr>
              <a:t>by the union of </a:t>
            </a:r>
            <a:r>
              <a:rPr dirty="0" sz="1800" spc="-5">
                <a:latin typeface="Times New Roman"/>
                <a:cs typeface="Times New Roman"/>
              </a:rPr>
              <a:t>two  </a:t>
            </a:r>
            <a:r>
              <a:rPr dirty="0" sz="1800">
                <a:latin typeface="Times New Roman"/>
                <a:cs typeface="Times New Roman"/>
              </a:rPr>
              <a:t>descending nerves and it</a:t>
            </a:r>
            <a:r>
              <a:rPr dirty="0" sz="1800" spc="3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supplies  three infrahyoid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muscles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250">
              <a:latin typeface="Times New Roman"/>
              <a:cs typeface="Times New Roman"/>
            </a:endParaRPr>
          </a:p>
          <a:p>
            <a:pPr marL="12700" marR="5080" indent="55880">
              <a:lnSpc>
                <a:spcPct val="80000"/>
              </a:lnSpc>
            </a:pPr>
            <a:r>
              <a:rPr dirty="0" sz="1800" b="1">
                <a:solidFill>
                  <a:srgbClr val="00AF50"/>
                </a:solidFill>
                <a:latin typeface="Times New Roman"/>
                <a:cs typeface="Times New Roman"/>
              </a:rPr>
              <a:t>1- </a:t>
            </a:r>
            <a:r>
              <a:rPr dirty="0" sz="1800" spc="-5" b="1">
                <a:solidFill>
                  <a:srgbClr val="00AF50"/>
                </a:solidFill>
                <a:latin typeface="Times New Roman"/>
                <a:cs typeface="Times New Roman"/>
              </a:rPr>
              <a:t>The </a:t>
            </a:r>
            <a:r>
              <a:rPr dirty="0" sz="1800" b="1">
                <a:solidFill>
                  <a:srgbClr val="00AF50"/>
                </a:solidFill>
                <a:latin typeface="Times New Roman"/>
                <a:cs typeface="Times New Roman"/>
              </a:rPr>
              <a:t>first </a:t>
            </a:r>
            <a:r>
              <a:rPr dirty="0" sz="1800" spc="-5" b="1">
                <a:solidFill>
                  <a:srgbClr val="00AF50"/>
                </a:solidFill>
                <a:latin typeface="Times New Roman"/>
                <a:cs typeface="Times New Roman"/>
              </a:rPr>
              <a:t>descending </a:t>
            </a:r>
            <a:r>
              <a:rPr dirty="0" sz="1800" b="1">
                <a:solidFill>
                  <a:srgbClr val="00AF50"/>
                </a:solidFill>
                <a:latin typeface="Times New Roman"/>
                <a:cs typeface="Times New Roman"/>
              </a:rPr>
              <a:t>nerve  </a:t>
            </a:r>
            <a:r>
              <a:rPr dirty="0" sz="1800" spc="-5" b="1">
                <a:solidFill>
                  <a:srgbClr val="00AF50"/>
                </a:solidFill>
                <a:latin typeface="Times New Roman"/>
                <a:cs typeface="Times New Roman"/>
              </a:rPr>
              <a:t>(descendens hypoglossi </a:t>
            </a:r>
            <a:r>
              <a:rPr dirty="0" sz="1800" b="1">
                <a:solidFill>
                  <a:srgbClr val="00AF50"/>
                </a:solidFill>
                <a:latin typeface="Times New Roman"/>
                <a:cs typeface="Times New Roman"/>
              </a:rPr>
              <a:t>( </a:t>
            </a:r>
            <a:r>
              <a:rPr dirty="0" sz="1800" spc="-5" b="1">
                <a:solidFill>
                  <a:srgbClr val="00AF50"/>
                </a:solidFill>
                <a:latin typeface="Times New Roman"/>
                <a:cs typeface="Times New Roman"/>
              </a:rPr>
              <a:t>superior</a:t>
            </a:r>
            <a:r>
              <a:rPr dirty="0" sz="1800" spc="20" b="1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00AF50"/>
                </a:solidFill>
                <a:latin typeface="Times New Roman"/>
                <a:cs typeface="Times New Roman"/>
              </a:rPr>
              <a:t>root))</a:t>
            </a:r>
            <a:endParaRPr sz="1800">
              <a:latin typeface="Times New Roman"/>
              <a:cs typeface="Times New Roman"/>
            </a:endParaRPr>
          </a:p>
          <a:p>
            <a:pPr marL="424180" marR="106680" indent="-411480">
              <a:lnSpc>
                <a:spcPct val="80000"/>
              </a:lnSpc>
              <a:spcBef>
                <a:spcPts val="434"/>
              </a:spcBef>
              <a:buSzPct val="63888"/>
              <a:buChar char="-"/>
              <a:tabLst>
                <a:tab pos="423545" algn="l"/>
                <a:tab pos="424180" algn="l"/>
              </a:tabLst>
            </a:pPr>
            <a:r>
              <a:rPr dirty="0" sz="1800">
                <a:latin typeface="Times New Roman"/>
                <a:cs typeface="Times New Roman"/>
              </a:rPr>
              <a:t>appears to </a:t>
            </a:r>
            <a:r>
              <a:rPr dirty="0" sz="1800" spc="-5">
                <a:latin typeface="Times New Roman"/>
                <a:cs typeface="Times New Roman"/>
              </a:rPr>
              <a:t>arise </a:t>
            </a:r>
            <a:r>
              <a:rPr dirty="0" sz="1800">
                <a:latin typeface="Times New Roman"/>
                <a:cs typeface="Times New Roman"/>
              </a:rPr>
              <a:t>as a branch from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the  hypoglossal nerve,but comes  originally from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C1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Char char="-"/>
            </a:pPr>
            <a:endParaRPr sz="2250">
              <a:latin typeface="Times New Roman"/>
              <a:cs typeface="Times New Roman"/>
            </a:endParaRPr>
          </a:p>
          <a:p>
            <a:pPr marL="424180" marR="172085" indent="-411480">
              <a:lnSpc>
                <a:spcPct val="80000"/>
              </a:lnSpc>
              <a:buSzPct val="63888"/>
              <a:buFont typeface="Times New Roman"/>
              <a:buChar char="-"/>
              <a:tabLst>
                <a:tab pos="480059" algn="l"/>
                <a:tab pos="480695" algn="l"/>
              </a:tabLst>
            </a:pPr>
            <a:r>
              <a:rPr dirty="0"/>
              <a:t>	</a:t>
            </a:r>
            <a:r>
              <a:rPr dirty="0" sz="1800">
                <a:latin typeface="Times New Roman"/>
                <a:cs typeface="Times New Roman"/>
              </a:rPr>
              <a:t>loop upward to join and travel</a:t>
            </a:r>
            <a:r>
              <a:rPr dirty="0" sz="1800" spc="-9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with  the hypoglossal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nerve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250">
              <a:latin typeface="Times New Roman"/>
              <a:cs typeface="Times New Roman"/>
            </a:endParaRPr>
          </a:p>
          <a:p>
            <a:pPr marL="12700" marR="316230">
              <a:lnSpc>
                <a:spcPct val="80000"/>
              </a:lnSpc>
            </a:pPr>
            <a:r>
              <a:rPr dirty="0" sz="1800" b="1">
                <a:solidFill>
                  <a:srgbClr val="00AF50"/>
                </a:solidFill>
                <a:latin typeface="Times New Roman"/>
                <a:cs typeface="Times New Roman"/>
              </a:rPr>
              <a:t>2- </a:t>
            </a:r>
            <a:r>
              <a:rPr dirty="0" sz="1800" spc="-5" b="1">
                <a:solidFill>
                  <a:srgbClr val="00AF50"/>
                </a:solidFill>
                <a:latin typeface="Times New Roman"/>
                <a:cs typeface="Times New Roman"/>
              </a:rPr>
              <a:t>The second descending </a:t>
            </a:r>
            <a:r>
              <a:rPr dirty="0" sz="1800" b="1">
                <a:solidFill>
                  <a:srgbClr val="00AF50"/>
                </a:solidFill>
                <a:latin typeface="Times New Roman"/>
                <a:cs typeface="Times New Roman"/>
              </a:rPr>
              <a:t>nerve  </a:t>
            </a:r>
            <a:r>
              <a:rPr dirty="0" sz="1800" spc="-5" b="1">
                <a:solidFill>
                  <a:srgbClr val="00AF50"/>
                </a:solidFill>
                <a:latin typeface="Times New Roman"/>
                <a:cs typeface="Times New Roman"/>
              </a:rPr>
              <a:t>(descendens </a:t>
            </a:r>
            <a:r>
              <a:rPr dirty="0" sz="1800" b="1">
                <a:solidFill>
                  <a:srgbClr val="00AF50"/>
                </a:solidFill>
                <a:latin typeface="Times New Roman"/>
                <a:cs typeface="Times New Roman"/>
              </a:rPr>
              <a:t>cervicalis (inferior</a:t>
            </a:r>
            <a:r>
              <a:rPr dirty="0" sz="1800" spc="-75" b="1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00AF50"/>
                </a:solidFill>
                <a:latin typeface="Times New Roman"/>
                <a:cs typeface="Times New Roman"/>
              </a:rPr>
              <a:t>root)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424180" indent="-411480">
              <a:lnSpc>
                <a:spcPct val="100000"/>
              </a:lnSpc>
              <a:buSzPct val="63888"/>
              <a:buChar char="-"/>
              <a:tabLst>
                <a:tab pos="423545" algn="l"/>
                <a:tab pos="424180" algn="l"/>
              </a:tabLst>
            </a:pPr>
            <a:r>
              <a:rPr dirty="0" sz="1800">
                <a:latin typeface="Times New Roman"/>
                <a:cs typeface="Times New Roman"/>
              </a:rPr>
              <a:t>arises from primary rami of C2 &amp;</a:t>
            </a:r>
            <a:r>
              <a:rPr dirty="0" sz="1800" spc="-9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C3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Char char="-"/>
            </a:pPr>
            <a:endParaRPr sz="2250">
              <a:latin typeface="Times New Roman"/>
              <a:cs typeface="Times New Roman"/>
            </a:endParaRPr>
          </a:p>
          <a:p>
            <a:pPr marL="424180" marR="212725" indent="-411480">
              <a:lnSpc>
                <a:spcPct val="80000"/>
              </a:lnSpc>
              <a:buSzPct val="63888"/>
              <a:buChar char="-"/>
              <a:tabLst>
                <a:tab pos="423545" algn="l"/>
                <a:tab pos="424180" algn="l"/>
              </a:tabLst>
            </a:pPr>
            <a:r>
              <a:rPr dirty="0" sz="1800" spc="-5">
                <a:latin typeface="Times New Roman"/>
                <a:cs typeface="Times New Roman"/>
              </a:rPr>
              <a:t>is formed </a:t>
            </a:r>
            <a:r>
              <a:rPr dirty="0" sz="1800">
                <a:latin typeface="Times New Roman"/>
                <a:cs typeface="Times New Roman"/>
              </a:rPr>
              <a:t>behind the </a:t>
            </a:r>
            <a:r>
              <a:rPr dirty="0" sz="1800" spc="-5">
                <a:latin typeface="Times New Roman"/>
                <a:cs typeface="Times New Roman"/>
              </a:rPr>
              <a:t>IJV </a:t>
            </a:r>
            <a:r>
              <a:rPr dirty="0" sz="1800">
                <a:latin typeface="Times New Roman"/>
                <a:cs typeface="Times New Roman"/>
              </a:rPr>
              <a:t>within</a:t>
            </a:r>
            <a:r>
              <a:rPr dirty="0" sz="1800" spc="-9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the  carotid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sheath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648200" y="457200"/>
            <a:ext cx="4121736" cy="56173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19</a:t>
            </a:fld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76126" y="650513"/>
            <a:ext cx="3886997" cy="5025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73100" y="1537677"/>
            <a:ext cx="3366135" cy="3867785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  <a:tabLst>
                <a:tab pos="424180" algn="l"/>
              </a:tabLst>
            </a:pPr>
            <a:r>
              <a:rPr dirty="0" sz="1800" spc="20">
                <a:latin typeface="Wingdings 2"/>
                <a:cs typeface="Wingdings 2"/>
              </a:rPr>
              <a:t></a:t>
            </a:r>
            <a:r>
              <a:rPr dirty="0" sz="1800" spc="20">
                <a:latin typeface="Times New Roman"/>
                <a:cs typeface="Times New Roman"/>
              </a:rPr>
              <a:t>	</a:t>
            </a:r>
            <a:r>
              <a:rPr dirty="0" sz="2800" spc="-45">
                <a:solidFill>
                  <a:srgbClr val="001F5F"/>
                </a:solidFill>
                <a:latin typeface="Arial"/>
                <a:cs typeface="Arial"/>
              </a:rPr>
              <a:t>Vagus</a:t>
            </a:r>
            <a:r>
              <a:rPr dirty="0" sz="2800" spc="-5">
                <a:solidFill>
                  <a:srgbClr val="001F5F"/>
                </a:solidFill>
                <a:latin typeface="Arial"/>
                <a:cs typeface="Arial"/>
              </a:rPr>
              <a:t> nerve</a:t>
            </a:r>
            <a:endParaRPr sz="2800">
              <a:latin typeface="Arial"/>
              <a:cs typeface="Arial"/>
            </a:endParaRPr>
          </a:p>
          <a:p>
            <a:pPr marL="424180" marR="242570" indent="-412115">
              <a:lnSpc>
                <a:spcPct val="100000"/>
              </a:lnSpc>
              <a:spcBef>
                <a:spcPts val="675"/>
              </a:spcBef>
              <a:tabLst>
                <a:tab pos="424180" algn="l"/>
              </a:tabLst>
            </a:pPr>
            <a:r>
              <a:rPr dirty="0" sz="1800" spc="20">
                <a:latin typeface="Wingdings 2"/>
                <a:cs typeface="Wingdings 2"/>
              </a:rPr>
              <a:t></a:t>
            </a:r>
            <a:r>
              <a:rPr dirty="0" sz="1800" spc="20">
                <a:latin typeface="Times New Roman"/>
                <a:cs typeface="Times New Roman"/>
              </a:rPr>
              <a:t>	</a:t>
            </a:r>
            <a:r>
              <a:rPr dirty="0" sz="2800" spc="-5">
                <a:solidFill>
                  <a:srgbClr val="001F5F"/>
                </a:solidFill>
                <a:latin typeface="Arial"/>
                <a:cs typeface="Arial"/>
              </a:rPr>
              <a:t>Spinal</a:t>
            </a:r>
            <a:r>
              <a:rPr dirty="0" sz="2800" spc="-6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001F5F"/>
                </a:solidFill>
                <a:latin typeface="Arial"/>
                <a:cs typeface="Arial"/>
              </a:rPr>
              <a:t>accessory  nerve</a:t>
            </a:r>
            <a:endParaRPr sz="2800">
              <a:latin typeface="Arial"/>
              <a:cs typeface="Arial"/>
            </a:endParaRPr>
          </a:p>
          <a:p>
            <a:pPr marL="424180" marR="86995" indent="-412115">
              <a:lnSpc>
                <a:spcPct val="100000"/>
              </a:lnSpc>
              <a:spcBef>
                <a:spcPts val="675"/>
              </a:spcBef>
              <a:tabLst>
                <a:tab pos="424180" algn="l"/>
              </a:tabLst>
            </a:pPr>
            <a:r>
              <a:rPr dirty="0" sz="1800" spc="20">
                <a:latin typeface="Wingdings 2"/>
                <a:cs typeface="Wingdings 2"/>
              </a:rPr>
              <a:t></a:t>
            </a:r>
            <a:r>
              <a:rPr dirty="0" sz="1800" spc="20">
                <a:latin typeface="Times New Roman"/>
                <a:cs typeface="Times New Roman"/>
              </a:rPr>
              <a:t>	</a:t>
            </a:r>
            <a:r>
              <a:rPr dirty="0" sz="2800" spc="-5">
                <a:solidFill>
                  <a:srgbClr val="001F5F"/>
                </a:solidFill>
                <a:latin typeface="Arial"/>
                <a:cs typeface="Arial"/>
              </a:rPr>
              <a:t>Cervical </a:t>
            </a:r>
            <a:r>
              <a:rPr dirty="0" sz="2800">
                <a:solidFill>
                  <a:srgbClr val="001F5F"/>
                </a:solidFill>
                <a:latin typeface="Arial"/>
                <a:cs typeface="Arial"/>
              </a:rPr>
              <a:t>part </a:t>
            </a:r>
            <a:r>
              <a:rPr dirty="0" sz="2800" spc="-5">
                <a:solidFill>
                  <a:srgbClr val="001F5F"/>
                </a:solidFill>
                <a:latin typeface="Arial"/>
                <a:cs typeface="Arial"/>
              </a:rPr>
              <a:t>of  sympathetic</a:t>
            </a:r>
            <a:r>
              <a:rPr dirty="0" sz="2800" spc="-3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800" spc="-5">
                <a:solidFill>
                  <a:srgbClr val="001F5F"/>
                </a:solidFill>
                <a:latin typeface="Arial"/>
                <a:cs typeface="Arial"/>
              </a:rPr>
              <a:t>chain</a:t>
            </a:r>
            <a:endParaRPr sz="2800">
              <a:latin typeface="Arial"/>
              <a:cs typeface="Arial"/>
            </a:endParaRPr>
          </a:p>
          <a:p>
            <a:pPr marL="424180" marR="65405" indent="-412115">
              <a:lnSpc>
                <a:spcPct val="100000"/>
              </a:lnSpc>
              <a:spcBef>
                <a:spcPts val="675"/>
              </a:spcBef>
              <a:tabLst>
                <a:tab pos="424180" algn="l"/>
              </a:tabLst>
            </a:pPr>
            <a:r>
              <a:rPr dirty="0" sz="1800" spc="20">
                <a:latin typeface="Wingdings 2"/>
                <a:cs typeface="Wingdings 2"/>
              </a:rPr>
              <a:t></a:t>
            </a:r>
            <a:r>
              <a:rPr dirty="0" sz="1800" spc="20">
                <a:latin typeface="Times New Roman"/>
                <a:cs typeface="Times New Roman"/>
              </a:rPr>
              <a:t>	</a:t>
            </a:r>
            <a:r>
              <a:rPr dirty="0" sz="2800" spc="-5">
                <a:solidFill>
                  <a:srgbClr val="001F5F"/>
                </a:solidFill>
                <a:latin typeface="Arial"/>
                <a:cs typeface="Arial"/>
              </a:rPr>
              <a:t>Glo</a:t>
            </a:r>
            <a:r>
              <a:rPr dirty="0" sz="280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dirty="0" sz="2800" spc="-5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dirty="0" sz="280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dirty="0" sz="2800" spc="-5">
                <a:solidFill>
                  <a:srgbClr val="001F5F"/>
                </a:solidFill>
                <a:latin typeface="Arial"/>
                <a:cs typeface="Arial"/>
              </a:rPr>
              <a:t>p</a:t>
            </a:r>
            <a:r>
              <a:rPr dirty="0" sz="2800">
                <a:solidFill>
                  <a:srgbClr val="001F5F"/>
                </a:solidFill>
                <a:latin typeface="Arial"/>
                <a:cs typeface="Arial"/>
              </a:rPr>
              <a:t>h</a:t>
            </a:r>
            <a:r>
              <a:rPr dirty="0" sz="2800" spc="-5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dirty="0" sz="280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dirty="0" sz="2800" spc="-5">
                <a:solidFill>
                  <a:srgbClr val="001F5F"/>
                </a:solidFill>
                <a:latin typeface="Arial"/>
                <a:cs typeface="Arial"/>
              </a:rPr>
              <a:t>y</a:t>
            </a:r>
            <a:r>
              <a:rPr dirty="0" sz="280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dirty="0" sz="2800" spc="-5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dirty="0" sz="280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dirty="0" sz="2800" spc="-5">
                <a:solidFill>
                  <a:srgbClr val="001F5F"/>
                </a:solidFill>
                <a:latin typeface="Arial"/>
                <a:cs typeface="Arial"/>
              </a:rPr>
              <a:t>al  </a:t>
            </a:r>
            <a:r>
              <a:rPr dirty="0" sz="2800">
                <a:solidFill>
                  <a:srgbClr val="001F5F"/>
                </a:solidFill>
                <a:latin typeface="Arial"/>
                <a:cs typeface="Arial"/>
              </a:rPr>
              <a:t>nerve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  <a:tabLst>
                <a:tab pos="424180" algn="l"/>
              </a:tabLst>
            </a:pPr>
            <a:r>
              <a:rPr dirty="0" sz="1800" spc="20">
                <a:latin typeface="Wingdings 2"/>
                <a:cs typeface="Wingdings 2"/>
              </a:rPr>
              <a:t></a:t>
            </a:r>
            <a:r>
              <a:rPr dirty="0" sz="1800" spc="20">
                <a:latin typeface="Times New Roman"/>
                <a:cs typeface="Times New Roman"/>
              </a:rPr>
              <a:t>	</a:t>
            </a:r>
            <a:r>
              <a:rPr dirty="0" sz="2800">
                <a:solidFill>
                  <a:srgbClr val="001F5F"/>
                </a:solidFill>
                <a:latin typeface="Arial"/>
                <a:cs typeface="Arial"/>
              </a:rPr>
              <a:t>Hypoglossal</a:t>
            </a:r>
            <a:r>
              <a:rPr dirty="0" sz="2800" spc="-5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800" spc="-5">
                <a:solidFill>
                  <a:srgbClr val="001F5F"/>
                </a:solidFill>
                <a:latin typeface="Arial"/>
                <a:cs typeface="Arial"/>
              </a:rPr>
              <a:t>nerve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724400" y="1219200"/>
            <a:ext cx="3962400" cy="4800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719573" y="1214437"/>
            <a:ext cx="3971925" cy="4810125"/>
          </a:xfrm>
          <a:custGeom>
            <a:avLst/>
            <a:gdLst/>
            <a:ahLst/>
            <a:cxnLst/>
            <a:rect l="l" t="t" r="r" b="b"/>
            <a:pathLst>
              <a:path w="3971925" h="4810125">
                <a:moveTo>
                  <a:pt x="0" y="4810125"/>
                </a:moveTo>
                <a:lnTo>
                  <a:pt x="3971925" y="4810125"/>
                </a:lnTo>
                <a:lnTo>
                  <a:pt x="3971925" y="0"/>
                </a:lnTo>
                <a:lnTo>
                  <a:pt x="0" y="0"/>
                </a:lnTo>
                <a:lnTo>
                  <a:pt x="0" y="4810125"/>
                </a:lnTo>
                <a:close/>
              </a:path>
            </a:pathLst>
          </a:custGeom>
          <a:ln w="952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19</a:t>
            </a:fld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6991" y="547963"/>
            <a:ext cx="8497824" cy="62627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91723" y="353356"/>
            <a:ext cx="4261902" cy="5879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44500" y="1016253"/>
            <a:ext cx="3668395" cy="21475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24180" indent="-411480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SzPct val="64583"/>
              <a:buFont typeface="Wingdings"/>
              <a:buChar char=""/>
              <a:tabLst>
                <a:tab pos="423545" algn="l"/>
                <a:tab pos="424180" algn="l"/>
              </a:tabLst>
            </a:pPr>
            <a:r>
              <a:rPr dirty="0" sz="2400">
                <a:solidFill>
                  <a:srgbClr val="006FC0"/>
                </a:solidFill>
                <a:latin typeface="Times New Roman"/>
                <a:cs typeface="Times New Roman"/>
              </a:rPr>
              <a:t>Posterosuperior</a:t>
            </a:r>
            <a:endParaRPr sz="2400">
              <a:latin typeface="Times New Roman"/>
              <a:cs typeface="Times New Roman"/>
            </a:endParaRPr>
          </a:p>
          <a:p>
            <a:pPr lvl="1" marL="744220" marR="5080" indent="-283845">
              <a:lnSpc>
                <a:spcPct val="80000"/>
              </a:lnSpc>
              <a:spcBef>
                <a:spcPts val="575"/>
              </a:spcBef>
              <a:buSzPct val="79166"/>
              <a:buFont typeface="Wingdings"/>
              <a:buChar char=""/>
              <a:tabLst>
                <a:tab pos="744855" algn="l"/>
                <a:tab pos="2292350" algn="l"/>
                <a:tab pos="3401060" algn="l"/>
              </a:tabLst>
            </a:pPr>
            <a:r>
              <a:rPr dirty="0" sz="2400">
                <a:latin typeface="Times New Roman"/>
                <a:cs typeface="Times New Roman"/>
              </a:rPr>
              <a:t>Super</a:t>
            </a:r>
            <a:r>
              <a:rPr dirty="0" sz="2400" spc="5">
                <a:latin typeface="Times New Roman"/>
                <a:cs typeface="Times New Roman"/>
              </a:rPr>
              <a:t>i</a:t>
            </a:r>
            <a:r>
              <a:rPr dirty="0" sz="2400">
                <a:latin typeface="Times New Roman"/>
                <a:cs typeface="Times New Roman"/>
              </a:rPr>
              <a:t>or	belly	of  </a:t>
            </a:r>
            <a:r>
              <a:rPr dirty="0" sz="2400" spc="-5">
                <a:latin typeface="Times New Roman"/>
                <a:cs typeface="Times New Roman"/>
              </a:rPr>
              <a:t>omohyoid</a:t>
            </a:r>
            <a:endParaRPr sz="24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Wingdings"/>
              <a:buChar char=""/>
            </a:pPr>
            <a:endParaRPr sz="2500">
              <a:latin typeface="Times New Roman"/>
              <a:cs typeface="Times New Roman"/>
            </a:endParaRPr>
          </a:p>
          <a:p>
            <a:pPr marL="424180" indent="-411480">
              <a:lnSpc>
                <a:spcPct val="100000"/>
              </a:lnSpc>
              <a:spcBef>
                <a:spcPts val="5"/>
              </a:spcBef>
              <a:buClr>
                <a:srgbClr val="000000"/>
              </a:buClr>
              <a:buSzPct val="64583"/>
              <a:buFont typeface="Wingdings"/>
              <a:buChar char=""/>
              <a:tabLst>
                <a:tab pos="423545" algn="l"/>
                <a:tab pos="424180" algn="l"/>
              </a:tabLst>
            </a:pPr>
            <a:r>
              <a:rPr dirty="0" sz="2400">
                <a:solidFill>
                  <a:srgbClr val="006FC0"/>
                </a:solidFill>
                <a:latin typeface="Times New Roman"/>
                <a:cs typeface="Times New Roman"/>
              </a:rPr>
              <a:t>Posteroinferior</a:t>
            </a:r>
            <a:endParaRPr sz="2400">
              <a:latin typeface="Times New Roman"/>
              <a:cs typeface="Times New Roman"/>
            </a:endParaRPr>
          </a:p>
          <a:p>
            <a:pPr lvl="1" marL="744220" indent="-284480">
              <a:lnSpc>
                <a:spcPct val="100000"/>
              </a:lnSpc>
              <a:buSzPct val="79166"/>
              <a:buFont typeface="Wingdings"/>
              <a:buChar char=""/>
              <a:tabLst>
                <a:tab pos="744855" algn="l"/>
              </a:tabLst>
            </a:pPr>
            <a:r>
              <a:rPr dirty="0" sz="2400" spc="-5">
                <a:latin typeface="Times New Roman"/>
                <a:cs typeface="Times New Roman"/>
              </a:rPr>
              <a:t>Sternocleidomastoid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500" y="3503498"/>
            <a:ext cx="2703195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24180" indent="-411480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SzPct val="64583"/>
              <a:buFont typeface="Wingdings"/>
              <a:buChar char=""/>
              <a:tabLst>
                <a:tab pos="423545" algn="l"/>
                <a:tab pos="424180" algn="l"/>
              </a:tabLst>
            </a:pPr>
            <a:r>
              <a:rPr dirty="0" sz="2400">
                <a:solidFill>
                  <a:srgbClr val="006FC0"/>
                </a:solidFill>
                <a:latin typeface="Times New Roman"/>
                <a:cs typeface="Times New Roman"/>
              </a:rPr>
              <a:t>Anterior</a:t>
            </a:r>
            <a:endParaRPr sz="2400">
              <a:latin typeface="Times New Roman"/>
              <a:cs typeface="Times New Roman"/>
            </a:endParaRPr>
          </a:p>
          <a:p>
            <a:pPr lvl="1" marL="744220" indent="-284480">
              <a:lnSpc>
                <a:spcPct val="100000"/>
              </a:lnSpc>
              <a:spcBef>
                <a:spcPts val="5"/>
              </a:spcBef>
              <a:buSzPct val="79166"/>
              <a:buFont typeface="Wingdings"/>
              <a:buChar char=""/>
              <a:tabLst>
                <a:tab pos="744855" algn="l"/>
              </a:tabLst>
            </a:pPr>
            <a:r>
              <a:rPr dirty="0" sz="2400">
                <a:latin typeface="Times New Roman"/>
                <a:cs typeface="Times New Roman"/>
              </a:rPr>
              <a:t>Midline of</a:t>
            </a:r>
            <a:r>
              <a:rPr dirty="0" sz="2400" spc="-12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neck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4500" y="4601336"/>
            <a:ext cx="152336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24180" indent="-411480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SzPct val="64583"/>
              <a:buFont typeface="Wingdings"/>
              <a:buChar char=""/>
              <a:tabLst>
                <a:tab pos="423545" algn="l"/>
                <a:tab pos="424180" algn="l"/>
              </a:tabLst>
            </a:pPr>
            <a:r>
              <a:rPr dirty="0" sz="2400">
                <a:solidFill>
                  <a:srgbClr val="006FC0"/>
                </a:solidFill>
                <a:latin typeface="Times New Roman"/>
                <a:cs typeface="Times New Roman"/>
              </a:rPr>
              <a:t>Con</a:t>
            </a:r>
            <a:r>
              <a:rPr dirty="0" sz="2400" spc="5">
                <a:solidFill>
                  <a:srgbClr val="006FC0"/>
                </a:solidFill>
                <a:latin typeface="Times New Roman"/>
                <a:cs typeface="Times New Roman"/>
              </a:rPr>
              <a:t>t</a:t>
            </a:r>
            <a:r>
              <a:rPr dirty="0" sz="2400">
                <a:solidFill>
                  <a:srgbClr val="006FC0"/>
                </a:solidFill>
                <a:latin typeface="Times New Roman"/>
                <a:cs typeface="Times New Roman"/>
              </a:rPr>
              <a:t>en</a:t>
            </a:r>
            <a:r>
              <a:rPr dirty="0" sz="2400" spc="10">
                <a:solidFill>
                  <a:srgbClr val="006FC0"/>
                </a:solidFill>
                <a:latin typeface="Times New Roman"/>
                <a:cs typeface="Times New Roman"/>
              </a:rPr>
              <a:t>t</a:t>
            </a:r>
            <a:r>
              <a:rPr dirty="0" sz="2400" spc="-5">
                <a:solidFill>
                  <a:srgbClr val="006FC0"/>
                </a:solidFill>
                <a:latin typeface="Times New Roman"/>
                <a:cs typeface="Times New Roman"/>
              </a:rPr>
              <a:t>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2555" y="4966792"/>
            <a:ext cx="3220085" cy="977265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algn="just" marL="295910" marR="5080" indent="-283845">
              <a:lnSpc>
                <a:spcPct val="80000"/>
              </a:lnSpc>
              <a:spcBef>
                <a:spcPts val="675"/>
              </a:spcBef>
              <a:buSzPct val="79166"/>
              <a:buFont typeface="Wingdings"/>
              <a:buChar char=""/>
              <a:tabLst>
                <a:tab pos="296545" algn="l"/>
              </a:tabLst>
            </a:pPr>
            <a:r>
              <a:rPr dirty="0" sz="2400">
                <a:latin typeface="Times New Roman"/>
                <a:cs typeface="Times New Roman"/>
              </a:rPr>
              <a:t>Infrahyoid </a:t>
            </a:r>
            <a:r>
              <a:rPr dirty="0" sz="2400" spc="-5">
                <a:latin typeface="Times New Roman"/>
                <a:cs typeface="Times New Roman"/>
              </a:rPr>
              <a:t>muscles;  thyroid </a:t>
            </a:r>
            <a:r>
              <a:rPr dirty="0" sz="2400">
                <a:latin typeface="Times New Roman"/>
                <a:cs typeface="Times New Roman"/>
              </a:rPr>
              <a:t>and </a:t>
            </a:r>
            <a:r>
              <a:rPr dirty="0" sz="2400" spc="-5">
                <a:latin typeface="Times New Roman"/>
                <a:cs typeface="Times New Roman"/>
              </a:rPr>
              <a:t>parathyroid  </a:t>
            </a:r>
            <a:r>
              <a:rPr dirty="0" sz="2400">
                <a:latin typeface="Times New Roman"/>
                <a:cs typeface="Times New Roman"/>
              </a:rPr>
              <a:t>glands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105400" y="1752600"/>
            <a:ext cx="3774948" cy="37490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100573" y="1747773"/>
            <a:ext cx="3784600" cy="3758565"/>
          </a:xfrm>
          <a:custGeom>
            <a:avLst/>
            <a:gdLst/>
            <a:ahLst/>
            <a:cxnLst/>
            <a:rect l="l" t="t" r="r" b="b"/>
            <a:pathLst>
              <a:path w="3784600" h="3758565">
                <a:moveTo>
                  <a:pt x="0" y="3758565"/>
                </a:moveTo>
                <a:lnTo>
                  <a:pt x="3784473" y="3758565"/>
                </a:lnTo>
                <a:lnTo>
                  <a:pt x="3784473" y="0"/>
                </a:lnTo>
                <a:lnTo>
                  <a:pt x="0" y="0"/>
                </a:lnTo>
                <a:lnTo>
                  <a:pt x="0" y="3758565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4267200" y="3276600"/>
            <a:ext cx="833755" cy="26225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41910" rIns="0" bIns="0" rtlCol="0" vert="horz">
            <a:spAutoFit/>
          </a:bodyPr>
          <a:lstStyle/>
          <a:p>
            <a:pPr marL="92075">
              <a:lnSpc>
                <a:spcPct val="100000"/>
              </a:lnSpc>
              <a:spcBef>
                <a:spcPts val="330"/>
              </a:spcBef>
            </a:pPr>
            <a:r>
              <a:rPr dirty="0" sz="1100" spc="-5">
                <a:latin typeface="Arial"/>
                <a:cs typeface="Arial"/>
              </a:rPr>
              <a:t>Omohyoid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054090" y="3407283"/>
            <a:ext cx="986790" cy="1934210"/>
          </a:xfrm>
          <a:custGeom>
            <a:avLst/>
            <a:gdLst/>
            <a:ahLst/>
            <a:cxnLst/>
            <a:rect l="l" t="t" r="r" b="b"/>
            <a:pathLst>
              <a:path w="986790" h="1934210">
                <a:moveTo>
                  <a:pt x="0" y="903604"/>
                </a:moveTo>
                <a:lnTo>
                  <a:pt x="986409" y="0"/>
                </a:lnTo>
                <a:lnTo>
                  <a:pt x="943990" y="1934209"/>
                </a:lnTo>
                <a:lnTo>
                  <a:pt x="0" y="903604"/>
                </a:lnTo>
                <a:close/>
              </a:path>
            </a:pathLst>
          </a:custGeom>
          <a:ln w="25399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876800" y="4748910"/>
            <a:ext cx="1524000" cy="103505"/>
          </a:xfrm>
          <a:custGeom>
            <a:avLst/>
            <a:gdLst/>
            <a:ahLst/>
            <a:cxnLst/>
            <a:rect l="l" t="t" r="r" b="b"/>
            <a:pathLst>
              <a:path w="1524000" h="103504">
                <a:moveTo>
                  <a:pt x="88646" y="0"/>
                </a:moveTo>
                <a:lnTo>
                  <a:pt x="0" y="51688"/>
                </a:lnTo>
                <a:lnTo>
                  <a:pt x="88646" y="103377"/>
                </a:lnTo>
                <a:lnTo>
                  <a:pt x="92455" y="102362"/>
                </a:lnTo>
                <a:lnTo>
                  <a:pt x="96012" y="96265"/>
                </a:lnTo>
                <a:lnTo>
                  <a:pt x="94996" y="92456"/>
                </a:lnTo>
                <a:lnTo>
                  <a:pt x="35995" y="58038"/>
                </a:lnTo>
                <a:lnTo>
                  <a:pt x="12573" y="58038"/>
                </a:lnTo>
                <a:lnTo>
                  <a:pt x="12573" y="45338"/>
                </a:lnTo>
                <a:lnTo>
                  <a:pt x="35995" y="45338"/>
                </a:lnTo>
                <a:lnTo>
                  <a:pt x="94996" y="10921"/>
                </a:lnTo>
                <a:lnTo>
                  <a:pt x="96012" y="7112"/>
                </a:lnTo>
                <a:lnTo>
                  <a:pt x="92455" y="1015"/>
                </a:lnTo>
                <a:lnTo>
                  <a:pt x="88646" y="0"/>
                </a:lnTo>
                <a:close/>
              </a:path>
              <a:path w="1524000" h="103504">
                <a:moveTo>
                  <a:pt x="35995" y="45338"/>
                </a:moveTo>
                <a:lnTo>
                  <a:pt x="12573" y="45338"/>
                </a:lnTo>
                <a:lnTo>
                  <a:pt x="12573" y="58038"/>
                </a:lnTo>
                <a:lnTo>
                  <a:pt x="35995" y="58038"/>
                </a:lnTo>
                <a:lnTo>
                  <a:pt x="34471" y="57150"/>
                </a:lnTo>
                <a:lnTo>
                  <a:pt x="15748" y="57150"/>
                </a:lnTo>
                <a:lnTo>
                  <a:pt x="15748" y="46227"/>
                </a:lnTo>
                <a:lnTo>
                  <a:pt x="34471" y="46227"/>
                </a:lnTo>
                <a:lnTo>
                  <a:pt x="35995" y="45338"/>
                </a:lnTo>
                <a:close/>
              </a:path>
              <a:path w="1524000" h="103504">
                <a:moveTo>
                  <a:pt x="1524000" y="45338"/>
                </a:moveTo>
                <a:lnTo>
                  <a:pt x="35995" y="45338"/>
                </a:lnTo>
                <a:lnTo>
                  <a:pt x="25109" y="51688"/>
                </a:lnTo>
                <a:lnTo>
                  <a:pt x="35995" y="58038"/>
                </a:lnTo>
                <a:lnTo>
                  <a:pt x="1524000" y="58038"/>
                </a:lnTo>
                <a:lnTo>
                  <a:pt x="1524000" y="45338"/>
                </a:lnTo>
                <a:close/>
              </a:path>
              <a:path w="1524000" h="103504">
                <a:moveTo>
                  <a:pt x="15748" y="46227"/>
                </a:moveTo>
                <a:lnTo>
                  <a:pt x="15748" y="57150"/>
                </a:lnTo>
                <a:lnTo>
                  <a:pt x="25109" y="51688"/>
                </a:lnTo>
                <a:lnTo>
                  <a:pt x="15748" y="46227"/>
                </a:lnTo>
                <a:close/>
              </a:path>
              <a:path w="1524000" h="103504">
                <a:moveTo>
                  <a:pt x="25109" y="51688"/>
                </a:moveTo>
                <a:lnTo>
                  <a:pt x="15748" y="57150"/>
                </a:lnTo>
                <a:lnTo>
                  <a:pt x="34471" y="57150"/>
                </a:lnTo>
                <a:lnTo>
                  <a:pt x="25109" y="51688"/>
                </a:lnTo>
                <a:close/>
              </a:path>
              <a:path w="1524000" h="103504">
                <a:moveTo>
                  <a:pt x="34471" y="46227"/>
                </a:moveTo>
                <a:lnTo>
                  <a:pt x="15748" y="46227"/>
                </a:lnTo>
                <a:lnTo>
                  <a:pt x="25109" y="51688"/>
                </a:lnTo>
                <a:lnTo>
                  <a:pt x="34471" y="462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6645529" y="4402328"/>
            <a:ext cx="3435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"/>
                <a:cs typeface="Arial"/>
              </a:rPr>
              <a:t>MT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27</a:t>
            </a:fld>
          </a:p>
        </p:txBody>
      </p:sp>
      <p:sp>
        <p:nvSpPr>
          <p:cNvPr id="13" name="object 13"/>
          <p:cNvSpPr txBox="1"/>
          <p:nvPr/>
        </p:nvSpPr>
        <p:spPr>
          <a:xfrm>
            <a:off x="4537328" y="4703190"/>
            <a:ext cx="324485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Arial"/>
                <a:cs typeface="Arial"/>
              </a:rPr>
              <a:t>S</a:t>
            </a:r>
            <a:r>
              <a:rPr dirty="0" sz="1050">
                <a:latin typeface="Arial"/>
                <a:cs typeface="Arial"/>
              </a:rPr>
              <a:t>C</a:t>
            </a:r>
            <a:r>
              <a:rPr dirty="0" sz="1050" spc="5">
                <a:latin typeface="Arial"/>
                <a:cs typeface="Arial"/>
              </a:rPr>
              <a:t>M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508" y="391383"/>
            <a:ext cx="7768612" cy="5453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73100" y="1547518"/>
            <a:ext cx="7518400" cy="2954655"/>
          </a:xfrm>
          <a:prstGeom prst="rect">
            <a:avLst/>
          </a:prstGeom>
        </p:spPr>
        <p:txBody>
          <a:bodyPr wrap="square" lIns="0" tIns="87630" rIns="0" bIns="0" rtlCol="0" vert="horz">
            <a:spAutoFit/>
          </a:bodyPr>
          <a:lstStyle/>
          <a:p>
            <a:pPr algn="r" marL="411480" marR="4467860" indent="-411480">
              <a:lnSpc>
                <a:spcPct val="100000"/>
              </a:lnSpc>
              <a:spcBef>
                <a:spcPts val="690"/>
              </a:spcBef>
              <a:buClr>
                <a:srgbClr val="000000"/>
              </a:buClr>
              <a:buSzPct val="64583"/>
              <a:buFont typeface="Wingdings"/>
              <a:buChar char=""/>
              <a:tabLst>
                <a:tab pos="411480" algn="l"/>
                <a:tab pos="412115" algn="l"/>
              </a:tabLst>
            </a:pPr>
            <a:r>
              <a:rPr dirty="0" sz="2400" spc="-5" b="1">
                <a:solidFill>
                  <a:srgbClr val="006FC0"/>
                </a:solidFill>
                <a:latin typeface="Times New Roman"/>
                <a:cs typeface="Times New Roman"/>
              </a:rPr>
              <a:t>Suprahyoid</a:t>
            </a:r>
            <a:r>
              <a:rPr dirty="0" sz="2400" spc="-20" b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006FC0"/>
                </a:solidFill>
                <a:latin typeface="Times New Roman"/>
                <a:cs typeface="Times New Roman"/>
              </a:rPr>
              <a:t>muscles</a:t>
            </a:r>
            <a:endParaRPr sz="2400">
              <a:latin typeface="Times New Roman"/>
              <a:cs typeface="Times New Roman"/>
            </a:endParaRPr>
          </a:p>
          <a:p>
            <a:pPr algn="r" lvl="1" marL="283845" marR="4429760" indent="-283845">
              <a:lnSpc>
                <a:spcPct val="100000"/>
              </a:lnSpc>
              <a:spcBef>
                <a:spcPts val="500"/>
              </a:spcBef>
              <a:buSzPct val="80000"/>
              <a:buFont typeface="Wingdings"/>
              <a:buChar char=""/>
              <a:tabLst>
                <a:tab pos="283845" algn="l"/>
              </a:tabLst>
            </a:pPr>
            <a:r>
              <a:rPr dirty="0" sz="2000">
                <a:latin typeface="Times New Roman"/>
                <a:cs typeface="Times New Roman"/>
              </a:rPr>
              <a:t>Superior </a:t>
            </a:r>
            <a:r>
              <a:rPr dirty="0" sz="2000" spc="-5">
                <a:latin typeface="Times New Roman"/>
                <a:cs typeface="Times New Roman"/>
              </a:rPr>
              <a:t>to </a:t>
            </a:r>
            <a:r>
              <a:rPr dirty="0" sz="2000">
                <a:latin typeface="Times New Roman"/>
                <a:cs typeface="Times New Roman"/>
              </a:rPr>
              <a:t>hyoid</a:t>
            </a:r>
            <a:r>
              <a:rPr dirty="0" sz="2000" spc="-110">
                <a:latin typeface="Times New Roman"/>
                <a:cs typeface="Times New Roman"/>
              </a:rPr>
              <a:t> </a:t>
            </a:r>
            <a:r>
              <a:rPr dirty="0" sz="2000" spc="5">
                <a:latin typeface="Times New Roman"/>
                <a:cs typeface="Times New Roman"/>
              </a:rPr>
              <a:t>bone</a:t>
            </a:r>
            <a:endParaRPr sz="20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buFont typeface="Wingdings"/>
              <a:buChar char=""/>
            </a:pPr>
            <a:endParaRPr sz="2200">
              <a:latin typeface="Times New Roman"/>
              <a:cs typeface="Times New Roman"/>
            </a:endParaRPr>
          </a:p>
          <a:p>
            <a:pPr algn="r" marL="411480" marR="4586605" indent="-411480">
              <a:lnSpc>
                <a:spcPct val="100000"/>
              </a:lnSpc>
              <a:spcBef>
                <a:spcPts val="1485"/>
              </a:spcBef>
              <a:buClr>
                <a:srgbClr val="000000"/>
              </a:buClr>
              <a:buSzPct val="64583"/>
              <a:buFont typeface="Wingdings"/>
              <a:buChar char=""/>
              <a:tabLst>
                <a:tab pos="411480" algn="l"/>
                <a:tab pos="412115" algn="l"/>
              </a:tabLst>
            </a:pPr>
            <a:r>
              <a:rPr dirty="0" sz="2400" b="1">
                <a:solidFill>
                  <a:srgbClr val="006FC0"/>
                </a:solidFill>
                <a:latin typeface="Times New Roman"/>
                <a:cs typeface="Times New Roman"/>
              </a:rPr>
              <a:t>Infrahyoid</a:t>
            </a:r>
            <a:r>
              <a:rPr dirty="0" sz="2400" spc="-65" b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006FC0"/>
                </a:solidFill>
                <a:latin typeface="Times New Roman"/>
                <a:cs typeface="Times New Roman"/>
              </a:rPr>
              <a:t>muscles</a:t>
            </a:r>
            <a:endParaRPr sz="2400">
              <a:latin typeface="Times New Roman"/>
              <a:cs typeface="Times New Roman"/>
            </a:endParaRPr>
          </a:p>
          <a:p>
            <a:pPr algn="r" lvl="1" marL="283845" marR="4528820" indent="-283845">
              <a:lnSpc>
                <a:spcPct val="100000"/>
              </a:lnSpc>
              <a:spcBef>
                <a:spcPts val="500"/>
              </a:spcBef>
              <a:buSzPct val="80000"/>
              <a:buFont typeface="Wingdings"/>
              <a:buChar char=""/>
              <a:tabLst>
                <a:tab pos="283845" algn="l"/>
              </a:tabLst>
            </a:pPr>
            <a:r>
              <a:rPr dirty="0" sz="2000">
                <a:latin typeface="Times New Roman"/>
                <a:cs typeface="Times New Roman"/>
              </a:rPr>
              <a:t>Inferior </a:t>
            </a:r>
            <a:r>
              <a:rPr dirty="0" sz="2000" spc="-5">
                <a:latin typeface="Times New Roman"/>
                <a:cs typeface="Times New Roman"/>
              </a:rPr>
              <a:t>to </a:t>
            </a:r>
            <a:r>
              <a:rPr dirty="0" sz="2000">
                <a:latin typeface="Times New Roman"/>
                <a:cs typeface="Times New Roman"/>
              </a:rPr>
              <a:t>hyoid</a:t>
            </a:r>
            <a:r>
              <a:rPr dirty="0" sz="2000" spc="-114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bone</a:t>
            </a:r>
            <a:endParaRPr sz="20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buFont typeface="Wingdings"/>
              <a:buChar char=""/>
            </a:pPr>
            <a:endParaRPr sz="2200">
              <a:latin typeface="Times New Roman"/>
              <a:cs typeface="Times New Roman"/>
            </a:endParaRPr>
          </a:p>
          <a:p>
            <a:pPr marL="424180" indent="-412115">
              <a:lnSpc>
                <a:spcPct val="100000"/>
              </a:lnSpc>
              <a:spcBef>
                <a:spcPts val="1485"/>
              </a:spcBef>
              <a:buSzPct val="64583"/>
              <a:buFont typeface="Wingdings"/>
              <a:buChar char=""/>
              <a:tabLst>
                <a:tab pos="424180" algn="l"/>
                <a:tab pos="424815" algn="l"/>
              </a:tabLst>
            </a:pPr>
            <a:r>
              <a:rPr dirty="0" sz="2400">
                <a:latin typeface="Times New Roman"/>
                <a:cs typeface="Times New Roman"/>
              </a:rPr>
              <a:t>These hyoid </a:t>
            </a:r>
            <a:r>
              <a:rPr dirty="0" sz="2400" spc="-5">
                <a:latin typeface="Times New Roman"/>
                <a:cs typeface="Times New Roman"/>
              </a:rPr>
              <a:t>muscles </a:t>
            </a:r>
            <a:r>
              <a:rPr dirty="0" sz="2400">
                <a:latin typeface="Times New Roman"/>
                <a:cs typeface="Times New Roman"/>
              </a:rPr>
              <a:t>steady or </a:t>
            </a:r>
            <a:r>
              <a:rPr dirty="0" sz="2400" spc="-5">
                <a:latin typeface="Times New Roman"/>
                <a:cs typeface="Times New Roman"/>
              </a:rPr>
              <a:t>move </a:t>
            </a:r>
            <a:r>
              <a:rPr dirty="0" sz="2400">
                <a:latin typeface="Times New Roman"/>
                <a:cs typeface="Times New Roman"/>
              </a:rPr>
              <a:t>the hyoid and</a:t>
            </a:r>
            <a:r>
              <a:rPr dirty="0" sz="2400" spc="-10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larynx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27</a:t>
            </a:fld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3100" y="786130"/>
            <a:ext cx="3497579" cy="43675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24180" algn="l"/>
              </a:tabLst>
            </a:pPr>
            <a:r>
              <a:rPr dirty="0" sz="1300" spc="-5">
                <a:latin typeface="Wingdings 2"/>
                <a:cs typeface="Wingdings 2"/>
              </a:rPr>
              <a:t></a:t>
            </a:r>
            <a:r>
              <a:rPr dirty="0" sz="1300" spc="-5">
                <a:latin typeface="Times New Roman"/>
                <a:cs typeface="Times New Roman"/>
              </a:rPr>
              <a:t>	</a:t>
            </a:r>
            <a:r>
              <a:rPr dirty="0" sz="2000">
                <a:solidFill>
                  <a:srgbClr val="006FC0"/>
                </a:solidFill>
                <a:latin typeface="Times New Roman"/>
                <a:cs typeface="Times New Roman"/>
              </a:rPr>
              <a:t>The Infrahyoid</a:t>
            </a:r>
            <a:r>
              <a:rPr dirty="0" sz="2000" spc="-55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2000" spc="-5">
                <a:solidFill>
                  <a:srgbClr val="006FC0"/>
                </a:solidFill>
                <a:latin typeface="Times New Roman"/>
                <a:cs typeface="Times New Roman"/>
              </a:rPr>
              <a:t>muscles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424180" algn="l"/>
              </a:tabLst>
            </a:pPr>
            <a:r>
              <a:rPr dirty="0" sz="1300" spc="-5">
                <a:latin typeface="Wingdings 2"/>
                <a:cs typeface="Wingdings 2"/>
              </a:rPr>
              <a:t></a:t>
            </a:r>
            <a:r>
              <a:rPr dirty="0" sz="1300" spc="-5">
                <a:latin typeface="Times New Roman"/>
                <a:cs typeface="Times New Roman"/>
              </a:rPr>
              <a:t>	</a:t>
            </a:r>
            <a:r>
              <a:rPr dirty="0" sz="2000">
                <a:latin typeface="Times New Roman"/>
                <a:cs typeface="Times New Roman"/>
              </a:rPr>
              <a:t>They </a:t>
            </a:r>
            <a:r>
              <a:rPr dirty="0" sz="2000" spc="-5">
                <a:latin typeface="Times New Roman"/>
                <a:cs typeface="Times New Roman"/>
              </a:rPr>
              <a:t>lie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over</a:t>
            </a:r>
            <a:endParaRPr sz="2000">
              <a:latin typeface="Times New Roman"/>
              <a:cs typeface="Times New Roman"/>
            </a:endParaRPr>
          </a:p>
          <a:p>
            <a:pPr marL="934719" indent="-474345">
              <a:lnSpc>
                <a:spcPct val="100000"/>
              </a:lnSpc>
              <a:spcBef>
                <a:spcPts val="480"/>
              </a:spcBef>
              <a:buSzPct val="80000"/>
              <a:buChar char="•"/>
              <a:tabLst>
                <a:tab pos="934719" algn="l"/>
                <a:tab pos="935355" algn="l"/>
              </a:tabLst>
            </a:pPr>
            <a:r>
              <a:rPr dirty="0" sz="2000">
                <a:latin typeface="Times New Roman"/>
                <a:cs typeface="Times New Roman"/>
              </a:rPr>
              <a:t>the thyroid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gland</a:t>
            </a:r>
            <a:endParaRPr sz="2000">
              <a:latin typeface="Times New Roman"/>
              <a:cs typeface="Times New Roman"/>
            </a:endParaRPr>
          </a:p>
          <a:p>
            <a:pPr marL="934719" indent="-474345">
              <a:lnSpc>
                <a:spcPct val="100000"/>
              </a:lnSpc>
              <a:spcBef>
                <a:spcPts val="480"/>
              </a:spcBef>
              <a:buSzPct val="80000"/>
              <a:buChar char="•"/>
              <a:tabLst>
                <a:tab pos="934719" algn="l"/>
                <a:tab pos="935355" algn="l"/>
              </a:tabLst>
            </a:pPr>
            <a:r>
              <a:rPr dirty="0" sz="2000">
                <a:latin typeface="Times New Roman"/>
                <a:cs typeface="Times New Roman"/>
              </a:rPr>
              <a:t>the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trachea</a:t>
            </a:r>
            <a:endParaRPr sz="2000">
              <a:latin typeface="Times New Roman"/>
              <a:cs typeface="Times New Roman"/>
            </a:endParaRPr>
          </a:p>
          <a:p>
            <a:pPr marL="934719" indent="-474345">
              <a:lnSpc>
                <a:spcPct val="100000"/>
              </a:lnSpc>
              <a:spcBef>
                <a:spcPts val="480"/>
              </a:spcBef>
              <a:buSzPct val="80000"/>
              <a:buChar char="•"/>
              <a:tabLst>
                <a:tab pos="934719" algn="l"/>
                <a:tab pos="935355" algn="l"/>
              </a:tabLst>
            </a:pPr>
            <a:r>
              <a:rPr dirty="0" sz="2000">
                <a:latin typeface="Times New Roman"/>
                <a:cs typeface="Times New Roman"/>
              </a:rPr>
              <a:t>and the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larynx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424180" algn="l"/>
              </a:tabLst>
            </a:pPr>
            <a:r>
              <a:rPr dirty="0" sz="1300" spc="-5">
                <a:latin typeface="Wingdings 2"/>
                <a:cs typeface="Wingdings 2"/>
              </a:rPr>
              <a:t></a:t>
            </a:r>
            <a:r>
              <a:rPr dirty="0" sz="1300" spc="-5">
                <a:latin typeface="Times New Roman"/>
                <a:cs typeface="Times New Roman"/>
              </a:rPr>
              <a:t>	</a:t>
            </a:r>
            <a:r>
              <a:rPr dirty="0" sz="2000">
                <a:latin typeface="Times New Roman"/>
                <a:cs typeface="Times New Roman"/>
              </a:rPr>
              <a:t>Consist of 4 </a:t>
            </a:r>
            <a:r>
              <a:rPr dirty="0" sz="2000" spc="-5">
                <a:latin typeface="Times New Roman"/>
                <a:cs typeface="Times New Roman"/>
              </a:rPr>
              <a:t>muscles</a:t>
            </a:r>
            <a:r>
              <a:rPr dirty="0" sz="2000" spc="-10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arranged</a:t>
            </a:r>
            <a:endParaRPr sz="2000">
              <a:latin typeface="Times New Roman"/>
              <a:cs typeface="Times New Roman"/>
            </a:endParaRPr>
          </a:p>
          <a:p>
            <a:pPr marL="424180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latin typeface="Times New Roman"/>
                <a:cs typeface="Times New Roman"/>
              </a:rPr>
              <a:t>into 2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layers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 marL="744220" indent="-283845">
              <a:lnSpc>
                <a:spcPct val="100000"/>
              </a:lnSpc>
              <a:spcBef>
                <a:spcPts val="1405"/>
              </a:spcBef>
              <a:buClr>
                <a:srgbClr val="000000"/>
              </a:buClr>
              <a:buSzPct val="80000"/>
              <a:buFont typeface="Wingdings 2"/>
              <a:buChar char=""/>
              <a:tabLst>
                <a:tab pos="744220" algn="l"/>
                <a:tab pos="744855" algn="l"/>
              </a:tabLst>
            </a:pPr>
            <a:r>
              <a:rPr dirty="0" sz="2000">
                <a:solidFill>
                  <a:srgbClr val="00AF50"/>
                </a:solidFill>
                <a:latin typeface="Times New Roman"/>
                <a:cs typeface="Times New Roman"/>
              </a:rPr>
              <a:t>1-The </a:t>
            </a:r>
            <a:r>
              <a:rPr dirty="0" sz="2000" spc="-5">
                <a:solidFill>
                  <a:srgbClr val="00AF50"/>
                </a:solidFill>
                <a:latin typeface="Times New Roman"/>
                <a:cs typeface="Times New Roman"/>
              </a:rPr>
              <a:t>superficial</a:t>
            </a:r>
            <a:r>
              <a:rPr dirty="0" sz="2000" spc="-8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dirty="0" sz="2000" spc="-5">
                <a:solidFill>
                  <a:srgbClr val="00AF50"/>
                </a:solidFill>
                <a:latin typeface="Times New Roman"/>
                <a:cs typeface="Times New Roman"/>
              </a:rPr>
              <a:t>layer</a:t>
            </a:r>
            <a:endParaRPr sz="2000">
              <a:latin typeface="Times New Roman"/>
              <a:cs typeface="Times New Roman"/>
            </a:endParaRPr>
          </a:p>
          <a:p>
            <a:pPr marL="744220" indent="-283845">
              <a:lnSpc>
                <a:spcPct val="100000"/>
              </a:lnSpc>
              <a:spcBef>
                <a:spcPts val="480"/>
              </a:spcBef>
              <a:buClr>
                <a:srgbClr val="000000"/>
              </a:buClr>
              <a:buSzPct val="80000"/>
              <a:buFont typeface="Wingdings 2"/>
              <a:buChar char=""/>
              <a:tabLst>
                <a:tab pos="744220" algn="l"/>
                <a:tab pos="744855" algn="l"/>
              </a:tabLst>
            </a:pPr>
            <a:r>
              <a:rPr dirty="0" sz="2000">
                <a:solidFill>
                  <a:srgbClr val="00AF50"/>
                </a:solidFill>
                <a:latin typeface="Times New Roman"/>
                <a:cs typeface="Times New Roman"/>
              </a:rPr>
              <a:t>2-The deep</a:t>
            </a:r>
            <a:r>
              <a:rPr dirty="0" sz="2000" spc="-45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dirty="0" sz="2000" spc="-5">
                <a:solidFill>
                  <a:srgbClr val="00AF50"/>
                </a:solidFill>
                <a:latin typeface="Times New Roman"/>
                <a:cs typeface="Times New Roman"/>
              </a:rPr>
              <a:t>layer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648200" y="1351788"/>
            <a:ext cx="4038600" cy="41532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27</a:t>
            </a:fld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3100" y="313131"/>
            <a:ext cx="2758440" cy="33147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03555" algn="l"/>
              </a:tabLst>
            </a:pPr>
            <a:r>
              <a:rPr dirty="0" sz="1600" spc="20">
                <a:solidFill>
                  <a:srgbClr val="000000"/>
                </a:solidFill>
                <a:latin typeface="Wingdings 2"/>
                <a:cs typeface="Wingdings 2"/>
              </a:rPr>
              <a:t></a:t>
            </a:r>
            <a:r>
              <a:rPr dirty="0" sz="1600" spc="20">
                <a:solidFill>
                  <a:srgbClr val="000000"/>
                </a:solidFill>
              </a:rPr>
              <a:t>	</a:t>
            </a:r>
            <a:r>
              <a:rPr dirty="0" sz="2000" b="1">
                <a:solidFill>
                  <a:srgbClr val="00AF50"/>
                </a:solidFill>
                <a:latin typeface="Times New Roman"/>
                <a:cs typeface="Times New Roman"/>
              </a:rPr>
              <a:t>The superficial</a:t>
            </a:r>
            <a:r>
              <a:rPr dirty="0" sz="2000" spc="-114" b="1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AF50"/>
                </a:solidFill>
                <a:latin typeface="Times New Roman"/>
                <a:cs typeface="Times New Roman"/>
              </a:rPr>
              <a:t>layer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635253"/>
            <a:ext cx="3615054" cy="4352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97560" indent="-337185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SzPct val="75000"/>
              <a:buFont typeface="Wingdings"/>
              <a:buChar char=""/>
              <a:tabLst>
                <a:tab pos="797560" algn="l"/>
                <a:tab pos="798195" algn="l"/>
              </a:tabLst>
            </a:pPr>
            <a:r>
              <a:rPr dirty="0" sz="1800" spc="-5" b="1">
                <a:solidFill>
                  <a:srgbClr val="C00000"/>
                </a:solidFill>
                <a:latin typeface="Times New Roman"/>
                <a:cs typeface="Times New Roman"/>
              </a:rPr>
              <a:t>The</a:t>
            </a:r>
            <a:r>
              <a:rPr dirty="0" sz="1800" spc="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C00000"/>
                </a:solidFill>
                <a:latin typeface="Times New Roman"/>
                <a:cs typeface="Times New Roman"/>
              </a:rPr>
              <a:t>Sternohyoid</a:t>
            </a:r>
            <a:endParaRPr sz="1800">
              <a:latin typeface="Times New Roman"/>
              <a:cs typeface="Times New Roman"/>
            </a:endParaRPr>
          </a:p>
          <a:p>
            <a:pPr marL="834390">
              <a:lnSpc>
                <a:spcPts val="2039"/>
              </a:lnSpc>
              <a:spcBef>
                <a:spcPts val="5"/>
              </a:spcBef>
            </a:pPr>
            <a:r>
              <a:rPr dirty="0" sz="1700" spc="-5">
                <a:latin typeface="Times New Roman"/>
                <a:cs typeface="Times New Roman"/>
              </a:rPr>
              <a:t>lies </a:t>
            </a:r>
            <a:r>
              <a:rPr dirty="0" sz="1700">
                <a:latin typeface="Times New Roman"/>
                <a:cs typeface="Times New Roman"/>
              </a:rPr>
              <a:t>near the </a:t>
            </a:r>
            <a:r>
              <a:rPr dirty="0" sz="1700" spc="-5">
                <a:latin typeface="Times New Roman"/>
                <a:cs typeface="Times New Roman"/>
              </a:rPr>
              <a:t>middle</a:t>
            </a:r>
            <a:r>
              <a:rPr dirty="0" sz="1700" spc="-3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line</a:t>
            </a:r>
            <a:endParaRPr sz="1700">
              <a:latin typeface="Times New Roman"/>
              <a:cs typeface="Times New Roman"/>
            </a:endParaRPr>
          </a:p>
          <a:p>
            <a:pPr lvl="1" marL="1065530" indent="-285115">
              <a:lnSpc>
                <a:spcPts val="2160"/>
              </a:lnSpc>
              <a:buSzPct val="94444"/>
              <a:buFont typeface="Wingdings"/>
              <a:buChar char=""/>
              <a:tabLst>
                <a:tab pos="1065530" algn="l"/>
                <a:tab pos="1066165" algn="l"/>
              </a:tabLst>
            </a:pPr>
            <a:r>
              <a:rPr dirty="0" sz="1800">
                <a:latin typeface="Times New Roman"/>
                <a:cs typeface="Times New Roman"/>
              </a:rPr>
              <a:t>covers the other 2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muscles</a:t>
            </a:r>
            <a:endParaRPr sz="1800">
              <a:latin typeface="Times New Roman"/>
              <a:cs typeface="Times New Roman"/>
            </a:endParaRPr>
          </a:p>
          <a:p>
            <a:pPr lvl="1" marL="1065530" indent="-285115">
              <a:lnSpc>
                <a:spcPct val="100000"/>
              </a:lnSpc>
              <a:buSzPct val="94444"/>
              <a:buFont typeface="Wingdings"/>
              <a:buChar char=""/>
              <a:tabLst>
                <a:tab pos="1065530" algn="l"/>
                <a:tab pos="1066165" algn="l"/>
              </a:tabLst>
            </a:pPr>
            <a:r>
              <a:rPr dirty="0" sz="1800">
                <a:latin typeface="Times New Roman"/>
                <a:cs typeface="Times New Roman"/>
              </a:rPr>
              <a:t>back of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manubrium</a:t>
            </a:r>
            <a:endParaRPr sz="1800">
              <a:latin typeface="Times New Roman"/>
              <a:cs typeface="Times New Roman"/>
            </a:endParaRPr>
          </a:p>
          <a:p>
            <a:pPr lvl="1" marL="1009650" indent="-228600">
              <a:lnSpc>
                <a:spcPts val="1945"/>
              </a:lnSpc>
              <a:buSzPct val="94444"/>
              <a:buFont typeface="Wingdings"/>
              <a:buChar char=""/>
              <a:tabLst>
                <a:tab pos="1009015" algn="l"/>
                <a:tab pos="1009650" algn="l"/>
              </a:tabLst>
            </a:pPr>
            <a:r>
              <a:rPr dirty="0" sz="1800">
                <a:latin typeface="Times New Roman"/>
                <a:cs typeface="Times New Roman"/>
              </a:rPr>
              <a:t>lower border of body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of</a:t>
            </a:r>
            <a:endParaRPr sz="1800">
              <a:latin typeface="Times New Roman"/>
              <a:cs typeface="Times New Roman"/>
            </a:endParaRPr>
          </a:p>
          <a:p>
            <a:pPr marL="1009650">
              <a:lnSpc>
                <a:spcPts val="1945"/>
              </a:lnSpc>
            </a:pPr>
            <a:r>
              <a:rPr dirty="0" sz="1800">
                <a:latin typeface="Times New Roman"/>
                <a:cs typeface="Times New Roman"/>
              </a:rPr>
              <a:t>hyoid</a:t>
            </a:r>
            <a:endParaRPr sz="1800">
              <a:latin typeface="Times New Roman"/>
              <a:cs typeface="Times New Roman"/>
            </a:endParaRPr>
          </a:p>
          <a:p>
            <a:pPr marL="744220" indent="-283845">
              <a:lnSpc>
                <a:spcPct val="100000"/>
              </a:lnSpc>
              <a:spcBef>
                <a:spcPts val="650"/>
              </a:spcBef>
              <a:buClr>
                <a:srgbClr val="000000"/>
              </a:buClr>
              <a:buSzPct val="80555"/>
              <a:buFont typeface="Wingdings"/>
              <a:buChar char=""/>
              <a:tabLst>
                <a:tab pos="744855" algn="l"/>
              </a:tabLst>
            </a:pPr>
            <a:r>
              <a:rPr dirty="0" sz="1800" spc="-5" b="1">
                <a:solidFill>
                  <a:srgbClr val="C00000"/>
                </a:solidFill>
                <a:latin typeface="Times New Roman"/>
                <a:cs typeface="Times New Roman"/>
              </a:rPr>
              <a:t>The</a:t>
            </a:r>
            <a:r>
              <a:rPr dirty="0" sz="1800" spc="-1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Times New Roman"/>
                <a:cs typeface="Times New Roman"/>
              </a:rPr>
              <a:t>Omohyoid</a:t>
            </a:r>
            <a:endParaRPr sz="1800">
              <a:latin typeface="Times New Roman"/>
              <a:cs typeface="Times New Roman"/>
            </a:endParaRPr>
          </a:p>
          <a:p>
            <a:pPr lvl="1" marL="1009650" marR="108585" indent="-228600">
              <a:lnSpc>
                <a:spcPct val="80000"/>
              </a:lnSpc>
              <a:spcBef>
                <a:spcPts val="1080"/>
              </a:spcBef>
              <a:buSzPct val="94444"/>
              <a:buFont typeface="Wingdings"/>
              <a:buChar char=""/>
              <a:tabLst>
                <a:tab pos="1009015" algn="l"/>
                <a:tab pos="1009650" algn="l"/>
              </a:tabLst>
            </a:pPr>
            <a:r>
              <a:rPr dirty="0" sz="1800">
                <a:latin typeface="Times New Roman"/>
                <a:cs typeface="Times New Roman"/>
              </a:rPr>
              <a:t>sup. Belly lies on its</a:t>
            </a:r>
            <a:r>
              <a:rPr dirty="0" sz="1800" spc="-1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lateral  side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  <a:tabLst>
                <a:tab pos="424180" algn="l"/>
              </a:tabLst>
            </a:pPr>
            <a:r>
              <a:rPr dirty="0" sz="1300" spc="-5">
                <a:latin typeface="Wingdings 2"/>
                <a:cs typeface="Wingdings 2"/>
              </a:rPr>
              <a:t></a:t>
            </a:r>
            <a:r>
              <a:rPr dirty="0" sz="1300" spc="-5">
                <a:latin typeface="Times New Roman"/>
                <a:cs typeface="Times New Roman"/>
              </a:rPr>
              <a:t>	</a:t>
            </a:r>
            <a:r>
              <a:rPr dirty="0" sz="2000" b="1">
                <a:solidFill>
                  <a:srgbClr val="FF0000"/>
                </a:solidFill>
                <a:latin typeface="Times New Roman"/>
                <a:cs typeface="Times New Roman"/>
              </a:rPr>
              <a:t>The deep</a:t>
            </a:r>
            <a:r>
              <a:rPr dirty="0" sz="2000" spc="-2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0000"/>
                </a:solidFill>
                <a:latin typeface="Times New Roman"/>
                <a:cs typeface="Times New Roman"/>
              </a:rPr>
              <a:t>layer</a:t>
            </a:r>
            <a:endParaRPr sz="2000">
              <a:latin typeface="Times New Roman"/>
              <a:cs typeface="Times New Roman"/>
            </a:endParaRPr>
          </a:p>
          <a:p>
            <a:pPr marL="1059815" indent="-279400">
              <a:lnSpc>
                <a:spcPts val="1730"/>
              </a:lnSpc>
              <a:spcBef>
                <a:spcPts val="15"/>
              </a:spcBef>
              <a:buSzPct val="93750"/>
              <a:buFont typeface="Wingdings"/>
              <a:buChar char=""/>
              <a:tabLst>
                <a:tab pos="1060450" algn="l"/>
                <a:tab pos="3030220" algn="l"/>
              </a:tabLst>
            </a:pPr>
            <a:r>
              <a:rPr dirty="0" sz="1600" spc="-5">
                <a:latin typeface="Times New Roman"/>
                <a:cs typeface="Times New Roman"/>
              </a:rPr>
              <a:t>a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sh</a:t>
            </a:r>
            <a:r>
              <a:rPr dirty="0" sz="1600" spc="-5">
                <a:latin typeface="Times New Roman"/>
                <a:cs typeface="Times New Roman"/>
              </a:rPr>
              <a:t>eet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o</a:t>
            </a:r>
            <a:r>
              <a:rPr dirty="0" sz="1600" spc="-5">
                <a:latin typeface="Times New Roman"/>
                <a:cs typeface="Times New Roman"/>
              </a:rPr>
              <a:t>f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lo</a:t>
            </a:r>
            <a:r>
              <a:rPr dirty="0" sz="1600">
                <a:latin typeface="Times New Roman"/>
                <a:cs typeface="Times New Roman"/>
              </a:rPr>
              <a:t>n</a:t>
            </a:r>
            <a:r>
              <a:rPr dirty="0" sz="1600" spc="-5">
                <a:latin typeface="Times New Roman"/>
                <a:cs typeface="Times New Roman"/>
              </a:rPr>
              <a:t>gitu</a:t>
            </a:r>
            <a:r>
              <a:rPr dirty="0" sz="1600">
                <a:latin typeface="Times New Roman"/>
                <a:cs typeface="Times New Roman"/>
              </a:rPr>
              <a:t>d</a:t>
            </a:r>
            <a:r>
              <a:rPr dirty="0" sz="1600" spc="-5">
                <a:latin typeface="Times New Roman"/>
                <a:cs typeface="Times New Roman"/>
              </a:rPr>
              <a:t>inal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40">
                <a:latin typeface="Times New Roman"/>
                <a:cs typeface="Times New Roman"/>
              </a:rPr>
              <a:t>m</a:t>
            </a:r>
            <a:r>
              <a:rPr dirty="0" sz="1600" spc="-5">
                <a:latin typeface="Times New Roman"/>
                <a:cs typeface="Times New Roman"/>
              </a:rPr>
              <a:t>u</a:t>
            </a:r>
            <a:r>
              <a:rPr dirty="0" sz="1600" spc="-5">
                <a:latin typeface="Times New Roman"/>
                <a:cs typeface="Times New Roman"/>
              </a:rPr>
              <a:t>scle</a:t>
            </a:r>
            <a:endParaRPr sz="1600">
              <a:latin typeface="Times New Roman"/>
              <a:cs typeface="Times New Roman"/>
            </a:endParaRPr>
          </a:p>
          <a:p>
            <a:pPr marL="1009650">
              <a:lnSpc>
                <a:spcPts val="1730"/>
              </a:lnSpc>
            </a:pPr>
            <a:r>
              <a:rPr dirty="0" sz="1600" spc="-5">
                <a:latin typeface="Times New Roman"/>
                <a:cs typeface="Times New Roman"/>
              </a:rPr>
              <a:t>fibers extend b/w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the</a:t>
            </a:r>
            <a:endParaRPr sz="1600">
              <a:latin typeface="Times New Roman"/>
              <a:cs typeface="Times New Roman"/>
            </a:endParaRPr>
          </a:p>
          <a:p>
            <a:pPr marL="1009650" marR="90805" indent="-228600">
              <a:lnSpc>
                <a:spcPts val="1540"/>
              </a:lnSpc>
              <a:spcBef>
                <a:spcPts val="370"/>
              </a:spcBef>
              <a:buSzPct val="93750"/>
              <a:buFont typeface="Wingdings"/>
              <a:buChar char=""/>
              <a:tabLst>
                <a:tab pos="1060450" algn="l"/>
              </a:tabLst>
            </a:pPr>
            <a:r>
              <a:rPr dirty="0"/>
              <a:t>	</a:t>
            </a:r>
            <a:r>
              <a:rPr dirty="0" sz="1600" spc="-5">
                <a:latin typeface="Times New Roman"/>
                <a:cs typeface="Times New Roman"/>
              </a:rPr>
              <a:t>upper part of the sternum and  the lower border of the hyoid  </a:t>
            </a:r>
            <a:r>
              <a:rPr dirty="0" sz="1600">
                <a:latin typeface="Times New Roman"/>
                <a:cs typeface="Times New Roman"/>
              </a:rPr>
              <a:t>bone</a:t>
            </a:r>
            <a:endParaRPr sz="1600">
              <a:latin typeface="Times New Roman"/>
              <a:cs typeface="Times New Roman"/>
            </a:endParaRPr>
          </a:p>
          <a:p>
            <a:pPr marL="1009650" marR="20955" indent="-228600">
              <a:lnSpc>
                <a:spcPts val="1540"/>
              </a:lnSpc>
              <a:spcBef>
                <a:spcPts val="370"/>
              </a:spcBef>
              <a:buSzPct val="93750"/>
              <a:buFont typeface="Wingdings"/>
              <a:buChar char=""/>
              <a:tabLst>
                <a:tab pos="1060450" algn="l"/>
              </a:tabLst>
            </a:pPr>
            <a:r>
              <a:rPr dirty="0"/>
              <a:t>	</a:t>
            </a:r>
            <a:r>
              <a:rPr dirty="0" sz="1600" spc="-5">
                <a:latin typeface="Times New Roman"/>
                <a:cs typeface="Times New Roman"/>
              </a:rPr>
              <a:t>oblique line of the thyroid  cartilage divides this sheet</a:t>
            </a:r>
            <a:r>
              <a:rPr dirty="0" sz="1600" spc="9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into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21460" y="5189982"/>
            <a:ext cx="2114550" cy="802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5910" indent="-283845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SzPct val="80555"/>
              <a:buFont typeface="Wingdings"/>
              <a:buChar char=""/>
              <a:tabLst>
                <a:tab pos="296545" algn="l"/>
              </a:tabLst>
            </a:pPr>
            <a:r>
              <a:rPr dirty="0" sz="1800" spc="-5" b="1">
                <a:solidFill>
                  <a:srgbClr val="C00000"/>
                </a:solidFill>
                <a:latin typeface="Times New Roman"/>
                <a:cs typeface="Times New Roman"/>
              </a:rPr>
              <a:t>The</a:t>
            </a:r>
            <a:r>
              <a:rPr dirty="0" sz="1800" spc="-6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C00000"/>
                </a:solidFill>
                <a:latin typeface="Times New Roman"/>
                <a:cs typeface="Times New Roman"/>
              </a:rPr>
              <a:t>Sternothyroid</a:t>
            </a:r>
            <a:endParaRPr sz="1800">
              <a:latin typeface="Times New Roman"/>
              <a:cs typeface="Times New Roman"/>
            </a:endParaRPr>
          </a:p>
          <a:p>
            <a:pPr marL="295910" indent="-283845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SzPct val="80555"/>
              <a:buFont typeface="Wingdings"/>
              <a:buChar char=""/>
              <a:tabLst>
                <a:tab pos="296545" algn="l"/>
              </a:tabLst>
            </a:pPr>
            <a:r>
              <a:rPr dirty="0" sz="1800" spc="-5" b="1">
                <a:solidFill>
                  <a:srgbClr val="C00000"/>
                </a:solidFill>
                <a:latin typeface="Times New Roman"/>
                <a:cs typeface="Times New Roman"/>
              </a:rPr>
              <a:t>The</a:t>
            </a:r>
            <a:r>
              <a:rPr dirty="0" sz="1800" spc="-4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C00000"/>
                </a:solidFill>
                <a:latin typeface="Times New Roman"/>
                <a:cs typeface="Times New Roman"/>
              </a:rPr>
              <a:t>Thyrohyoid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753355" y="890016"/>
            <a:ext cx="4343400" cy="43847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468361" y="915161"/>
            <a:ext cx="914400" cy="1600200"/>
          </a:xfrm>
          <a:custGeom>
            <a:avLst/>
            <a:gdLst/>
            <a:ahLst/>
            <a:cxnLst/>
            <a:rect l="l" t="t" r="r" b="b"/>
            <a:pathLst>
              <a:path w="914400" h="1600200">
                <a:moveTo>
                  <a:pt x="0" y="152400"/>
                </a:moveTo>
                <a:lnTo>
                  <a:pt x="7766" y="104217"/>
                </a:lnTo>
                <a:lnTo>
                  <a:pt x="29394" y="62380"/>
                </a:lnTo>
                <a:lnTo>
                  <a:pt x="62380" y="29394"/>
                </a:lnTo>
                <a:lnTo>
                  <a:pt x="104217" y="7766"/>
                </a:lnTo>
                <a:lnTo>
                  <a:pt x="152400" y="0"/>
                </a:lnTo>
                <a:lnTo>
                  <a:pt x="762000" y="0"/>
                </a:lnTo>
                <a:lnTo>
                  <a:pt x="810182" y="7766"/>
                </a:lnTo>
                <a:lnTo>
                  <a:pt x="852019" y="29394"/>
                </a:lnTo>
                <a:lnTo>
                  <a:pt x="885005" y="62380"/>
                </a:lnTo>
                <a:lnTo>
                  <a:pt x="906633" y="104217"/>
                </a:lnTo>
                <a:lnTo>
                  <a:pt x="914400" y="152400"/>
                </a:lnTo>
                <a:lnTo>
                  <a:pt x="914400" y="1447800"/>
                </a:lnTo>
                <a:lnTo>
                  <a:pt x="906633" y="1495982"/>
                </a:lnTo>
                <a:lnTo>
                  <a:pt x="885005" y="1537819"/>
                </a:lnTo>
                <a:lnTo>
                  <a:pt x="852019" y="1570805"/>
                </a:lnTo>
                <a:lnTo>
                  <a:pt x="810182" y="1592433"/>
                </a:lnTo>
                <a:lnTo>
                  <a:pt x="762000" y="1600200"/>
                </a:lnTo>
                <a:lnTo>
                  <a:pt x="152400" y="1600200"/>
                </a:lnTo>
                <a:lnTo>
                  <a:pt x="104217" y="1592433"/>
                </a:lnTo>
                <a:lnTo>
                  <a:pt x="62380" y="1570805"/>
                </a:lnTo>
                <a:lnTo>
                  <a:pt x="29394" y="1537819"/>
                </a:lnTo>
                <a:lnTo>
                  <a:pt x="7766" y="1495982"/>
                </a:lnTo>
                <a:lnTo>
                  <a:pt x="0" y="1447800"/>
                </a:lnTo>
                <a:lnTo>
                  <a:pt x="0" y="152400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8462009" y="1552702"/>
            <a:ext cx="70358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Arial"/>
                <a:cs typeface="Arial"/>
              </a:rPr>
              <a:t>S</a:t>
            </a:r>
            <a:r>
              <a:rPr dirty="0" sz="1050">
                <a:latin typeface="Arial"/>
                <a:cs typeface="Arial"/>
              </a:rPr>
              <a:t>uprah</a:t>
            </a:r>
            <a:r>
              <a:rPr dirty="0" sz="1050" spc="-15">
                <a:latin typeface="Arial"/>
                <a:cs typeface="Arial"/>
              </a:rPr>
              <a:t>y</a:t>
            </a:r>
            <a:r>
              <a:rPr dirty="0" sz="1050">
                <a:latin typeface="Arial"/>
                <a:cs typeface="Arial"/>
              </a:rPr>
              <a:t>o</a:t>
            </a:r>
            <a:r>
              <a:rPr dirty="0" sz="1050" spc="5">
                <a:latin typeface="Arial"/>
                <a:cs typeface="Arial"/>
              </a:rPr>
              <a:t>i</a:t>
            </a:r>
            <a:r>
              <a:rPr dirty="0" sz="1050">
                <a:latin typeface="Arial"/>
                <a:cs typeface="Arial"/>
              </a:rPr>
              <a:t>d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62009" y="1712722"/>
            <a:ext cx="518795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10">
                <a:latin typeface="Arial"/>
                <a:cs typeface="Arial"/>
              </a:rPr>
              <a:t>m</a:t>
            </a:r>
            <a:r>
              <a:rPr dirty="0" sz="1050">
                <a:latin typeface="Arial"/>
                <a:cs typeface="Arial"/>
              </a:rPr>
              <a:t>usc</a:t>
            </a:r>
            <a:r>
              <a:rPr dirty="0" sz="1050" spc="5">
                <a:latin typeface="Arial"/>
                <a:cs typeface="Arial"/>
              </a:rPr>
              <a:t>l</a:t>
            </a:r>
            <a:r>
              <a:rPr dirty="0" sz="1050">
                <a:latin typeface="Arial"/>
                <a:cs typeface="Arial"/>
              </a:rPr>
              <a:t>es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343900" y="17145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0" y="76200"/>
                </a:lnTo>
                <a:lnTo>
                  <a:pt x="76200" y="76200"/>
                </a:lnTo>
                <a:lnTo>
                  <a:pt x="38100" y="0"/>
                </a:lnTo>
                <a:close/>
              </a:path>
            </a:pathLst>
          </a:custGeom>
          <a:solidFill>
            <a:srgbClr val="9786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27</a:t>
            </a:fld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3100" y="1090930"/>
            <a:ext cx="3576320" cy="28511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24180" marR="211454" indent="-412115">
              <a:lnSpc>
                <a:spcPct val="100000"/>
              </a:lnSpc>
              <a:spcBef>
                <a:spcPts val="105"/>
              </a:spcBef>
              <a:buSzPct val="65000"/>
              <a:buFont typeface="Wingdings"/>
              <a:buChar char=""/>
              <a:tabLst>
                <a:tab pos="424180" algn="l"/>
                <a:tab pos="424815" algn="l"/>
              </a:tabLst>
            </a:pPr>
            <a:r>
              <a:rPr dirty="0" sz="2000">
                <a:latin typeface="Times New Roman"/>
                <a:cs typeface="Times New Roman"/>
              </a:rPr>
              <a:t>All the infrahyoid </a:t>
            </a:r>
            <a:r>
              <a:rPr dirty="0" sz="2000" spc="-5">
                <a:latin typeface="Times New Roman"/>
                <a:cs typeface="Times New Roman"/>
              </a:rPr>
              <a:t>muscles </a:t>
            </a:r>
            <a:r>
              <a:rPr dirty="0" sz="2000" spc="-5">
                <a:solidFill>
                  <a:srgbClr val="D50092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D50092"/>
                </a:solidFill>
                <a:latin typeface="Times New Roman"/>
                <a:cs typeface="Times New Roman"/>
              </a:rPr>
              <a:t>except </a:t>
            </a:r>
            <a:r>
              <a:rPr dirty="0" sz="2000">
                <a:latin typeface="Times New Roman"/>
                <a:cs typeface="Times New Roman"/>
              </a:rPr>
              <a:t>the </a:t>
            </a:r>
            <a:r>
              <a:rPr dirty="0" sz="2000">
                <a:solidFill>
                  <a:srgbClr val="C00000"/>
                </a:solidFill>
                <a:latin typeface="Times New Roman"/>
                <a:cs typeface="Times New Roman"/>
              </a:rPr>
              <a:t>thyrohyoid </a:t>
            </a:r>
            <a:r>
              <a:rPr dirty="0" sz="2000">
                <a:latin typeface="Times New Roman"/>
                <a:cs typeface="Times New Roman"/>
              </a:rPr>
              <a:t>are  supplied by branches of</a:t>
            </a:r>
            <a:r>
              <a:rPr dirty="0" sz="2000" spc="-1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ansa  </a:t>
            </a:r>
            <a:r>
              <a:rPr dirty="0" sz="2000" spc="-5">
                <a:latin typeface="Times New Roman"/>
                <a:cs typeface="Times New Roman"/>
              </a:rPr>
              <a:t>cervicalis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Wingdings"/>
              <a:buChar char=""/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Wingdings"/>
              <a:buChar char=""/>
            </a:pPr>
            <a:endParaRPr sz="1700">
              <a:latin typeface="Times New Roman"/>
              <a:cs typeface="Times New Roman"/>
            </a:endParaRPr>
          </a:p>
          <a:p>
            <a:pPr algn="just" marL="424180" marR="5080" indent="-412115">
              <a:lnSpc>
                <a:spcPct val="99500"/>
              </a:lnSpc>
              <a:buClr>
                <a:srgbClr val="000000"/>
              </a:buClr>
              <a:buSzPct val="65000"/>
              <a:buFont typeface="Wingdings"/>
              <a:buChar char=""/>
              <a:tabLst>
                <a:tab pos="424815" algn="l"/>
              </a:tabLst>
            </a:pPr>
            <a:r>
              <a:rPr dirty="0" sz="2000">
                <a:solidFill>
                  <a:srgbClr val="C00000"/>
                </a:solidFill>
                <a:latin typeface="Times New Roman"/>
                <a:cs typeface="Times New Roman"/>
              </a:rPr>
              <a:t>Thyrohyoid </a:t>
            </a:r>
            <a:r>
              <a:rPr dirty="0" sz="2000" spc="-5">
                <a:solidFill>
                  <a:srgbClr val="C00000"/>
                </a:solidFill>
                <a:latin typeface="Times New Roman"/>
                <a:cs typeface="Times New Roman"/>
              </a:rPr>
              <a:t>muscle </a:t>
            </a:r>
            <a:r>
              <a:rPr dirty="0" sz="2000">
                <a:latin typeface="Times New Roman"/>
                <a:cs typeface="Times New Roman"/>
              </a:rPr>
              <a:t>is</a:t>
            </a:r>
            <a:r>
              <a:rPr dirty="0" sz="2000" spc="-9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supplied  </a:t>
            </a:r>
            <a:r>
              <a:rPr dirty="0" sz="2000" spc="-10">
                <a:latin typeface="Times New Roman"/>
                <a:cs typeface="Times New Roman"/>
              </a:rPr>
              <a:t>by</a:t>
            </a:r>
            <a:r>
              <a:rPr dirty="0" sz="2000" spc="-10">
                <a:solidFill>
                  <a:srgbClr val="FFFF00"/>
                </a:solidFill>
                <a:latin typeface="Times New Roman"/>
                <a:cs typeface="Times New Roman"/>
              </a:rPr>
              <a:t>.</a:t>
            </a:r>
            <a:r>
              <a:rPr dirty="0" sz="2000" spc="-10">
                <a:latin typeface="Times New Roman"/>
                <a:cs typeface="Times New Roman"/>
              </a:rPr>
              <a:t>thyrohyoid </a:t>
            </a:r>
            <a:r>
              <a:rPr dirty="0" sz="2000">
                <a:latin typeface="Times New Roman"/>
                <a:cs typeface="Times New Roman"/>
              </a:rPr>
              <a:t>branch from C1  (appears to arise from</a:t>
            </a:r>
            <a:r>
              <a:rPr dirty="0" sz="2000" spc="-1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CN12</a:t>
            </a:r>
            <a:r>
              <a:rPr dirty="0" sz="2800">
                <a:latin typeface="Times New Roman"/>
                <a:cs typeface="Times New Roman"/>
              </a:rPr>
              <a:t>)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648200" y="1066800"/>
            <a:ext cx="4038600" cy="3325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27</a:t>
            </a:fld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3359" y="838200"/>
            <a:ext cx="4343400" cy="4876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08597" y="833437"/>
            <a:ext cx="4352925" cy="4886325"/>
          </a:xfrm>
          <a:custGeom>
            <a:avLst/>
            <a:gdLst/>
            <a:ahLst/>
            <a:cxnLst/>
            <a:rect l="l" t="t" r="r" b="b"/>
            <a:pathLst>
              <a:path w="4352925" h="4886325">
                <a:moveTo>
                  <a:pt x="0" y="4886325"/>
                </a:moveTo>
                <a:lnTo>
                  <a:pt x="4352925" y="4886325"/>
                </a:lnTo>
                <a:lnTo>
                  <a:pt x="4352925" y="0"/>
                </a:lnTo>
                <a:lnTo>
                  <a:pt x="0" y="0"/>
                </a:lnTo>
                <a:lnTo>
                  <a:pt x="0" y="4886325"/>
                </a:lnTo>
                <a:close/>
              </a:path>
            </a:pathLst>
          </a:custGeom>
          <a:ln w="952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587240" y="838200"/>
            <a:ext cx="4268292" cy="49136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27</a:t>
            </a:fld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Suprahyoid</a:t>
            </a:r>
            <a:r>
              <a:rPr dirty="0" spc="-80"/>
              <a:t> </a:t>
            </a:r>
            <a:r>
              <a:rPr dirty="0" spc="-5"/>
              <a:t>muscle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16355" y="1237234"/>
            <a:ext cx="3632200" cy="48539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5910" indent="-283845">
              <a:lnSpc>
                <a:spcPct val="100000"/>
              </a:lnSpc>
              <a:spcBef>
                <a:spcPts val="95"/>
              </a:spcBef>
              <a:buClr>
                <a:srgbClr val="000000"/>
              </a:buClr>
              <a:buSzPct val="78125"/>
              <a:buFont typeface="Wingdings"/>
              <a:buChar char=""/>
              <a:tabLst>
                <a:tab pos="295910" algn="l"/>
                <a:tab pos="296545" algn="l"/>
              </a:tabLst>
            </a:pP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Stylohyoid</a:t>
            </a:r>
            <a:r>
              <a:rPr dirty="0" sz="1600" spc="2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C00000"/>
                </a:solidFill>
                <a:latin typeface="Times New Roman"/>
                <a:cs typeface="Times New Roman"/>
              </a:rPr>
              <a:t>muscle</a:t>
            </a:r>
            <a:endParaRPr sz="1600">
              <a:latin typeface="Times New Roman"/>
              <a:cs typeface="Times New Roman"/>
            </a:endParaRPr>
          </a:p>
          <a:p>
            <a:pPr lvl="1" marL="561340" indent="-229235">
              <a:lnSpc>
                <a:spcPct val="100000"/>
              </a:lnSpc>
              <a:buClr>
                <a:srgbClr val="000000"/>
              </a:buClr>
              <a:buSzPct val="93750"/>
              <a:buFont typeface="Wingdings"/>
              <a:buChar char=""/>
              <a:tabLst>
                <a:tab pos="561975" algn="l"/>
              </a:tabLst>
            </a:pPr>
            <a:r>
              <a:rPr dirty="0" sz="1600" spc="-5">
                <a:solidFill>
                  <a:srgbClr val="00AF50"/>
                </a:solidFill>
                <a:latin typeface="Times New Roman"/>
                <a:cs typeface="Times New Roman"/>
              </a:rPr>
              <a:t>Origin- </a:t>
            </a:r>
            <a:r>
              <a:rPr dirty="0" sz="1600" spc="-5">
                <a:latin typeface="Times New Roman"/>
                <a:cs typeface="Times New Roman"/>
              </a:rPr>
              <a:t>Styloid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process</a:t>
            </a:r>
            <a:endParaRPr sz="1600">
              <a:latin typeface="Times New Roman"/>
              <a:cs typeface="Times New Roman"/>
            </a:endParaRPr>
          </a:p>
          <a:p>
            <a:pPr lvl="1" marL="561340" indent="-229235">
              <a:lnSpc>
                <a:spcPct val="100000"/>
              </a:lnSpc>
              <a:buClr>
                <a:srgbClr val="000000"/>
              </a:buClr>
              <a:buSzPct val="93750"/>
              <a:buFont typeface="Wingdings"/>
              <a:buChar char=""/>
              <a:tabLst>
                <a:tab pos="561975" algn="l"/>
              </a:tabLst>
            </a:pPr>
            <a:r>
              <a:rPr dirty="0" sz="1600" spc="-5">
                <a:solidFill>
                  <a:srgbClr val="00AF50"/>
                </a:solidFill>
                <a:latin typeface="Times New Roman"/>
                <a:cs typeface="Times New Roman"/>
              </a:rPr>
              <a:t>Insertion </a:t>
            </a:r>
            <a:r>
              <a:rPr dirty="0" sz="1600" spc="-5">
                <a:latin typeface="Times New Roman"/>
                <a:cs typeface="Times New Roman"/>
              </a:rPr>
              <a:t>–Body of hyoid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bone</a:t>
            </a:r>
            <a:endParaRPr sz="1600">
              <a:latin typeface="Times New Roman"/>
              <a:cs typeface="Times New Roman"/>
            </a:endParaRPr>
          </a:p>
          <a:p>
            <a:pPr lvl="1" marL="561340" indent="-229235">
              <a:lnSpc>
                <a:spcPct val="100000"/>
              </a:lnSpc>
              <a:buClr>
                <a:srgbClr val="000000"/>
              </a:buClr>
              <a:buSzPct val="93750"/>
              <a:buFont typeface="Wingdings"/>
              <a:buChar char=""/>
              <a:tabLst>
                <a:tab pos="561975" algn="l"/>
              </a:tabLst>
            </a:pPr>
            <a:r>
              <a:rPr dirty="0" sz="1600" spc="-5">
                <a:solidFill>
                  <a:srgbClr val="00AF50"/>
                </a:solidFill>
                <a:latin typeface="Times New Roman"/>
                <a:cs typeface="Times New Roman"/>
              </a:rPr>
              <a:t>Nerve supply- </a:t>
            </a:r>
            <a:r>
              <a:rPr dirty="0" sz="1600" spc="-5">
                <a:latin typeface="Times New Roman"/>
                <a:cs typeface="Times New Roman"/>
              </a:rPr>
              <a:t>facial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nerve</a:t>
            </a:r>
            <a:endParaRPr sz="1600">
              <a:latin typeface="Times New Roman"/>
              <a:cs typeface="Times New Roman"/>
            </a:endParaRPr>
          </a:p>
          <a:p>
            <a:pPr lvl="1" marL="561340" indent="-229235">
              <a:lnSpc>
                <a:spcPct val="100000"/>
              </a:lnSpc>
              <a:buClr>
                <a:srgbClr val="000000"/>
              </a:buClr>
              <a:buSzPct val="93750"/>
              <a:buFont typeface="Wingdings"/>
              <a:buChar char=""/>
              <a:tabLst>
                <a:tab pos="561975" algn="l"/>
              </a:tabLst>
            </a:pPr>
            <a:r>
              <a:rPr dirty="0" sz="1600" spc="-5">
                <a:solidFill>
                  <a:srgbClr val="00AF50"/>
                </a:solidFill>
                <a:latin typeface="Times New Roman"/>
                <a:cs typeface="Times New Roman"/>
              </a:rPr>
              <a:t>Action</a:t>
            </a:r>
            <a:r>
              <a:rPr dirty="0" sz="1600" spc="-5">
                <a:latin typeface="Times New Roman"/>
                <a:cs typeface="Times New Roman"/>
              </a:rPr>
              <a:t>- Elevates the hyoid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bone</a:t>
            </a:r>
            <a:endParaRPr sz="1600">
              <a:latin typeface="Times New Roman"/>
              <a:cs typeface="Times New Roman"/>
            </a:endParaRPr>
          </a:p>
          <a:p>
            <a:pPr marL="295910" indent="-283845">
              <a:lnSpc>
                <a:spcPct val="100000"/>
              </a:lnSpc>
              <a:buClr>
                <a:srgbClr val="000000"/>
              </a:buClr>
              <a:buSzPct val="78125"/>
              <a:buFont typeface="Wingdings"/>
              <a:buChar char=""/>
              <a:tabLst>
                <a:tab pos="295910" algn="l"/>
                <a:tab pos="296545" algn="l"/>
              </a:tabLst>
            </a:pP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Digastric</a:t>
            </a:r>
            <a:r>
              <a:rPr dirty="0" sz="1600" spc="2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C00000"/>
                </a:solidFill>
                <a:latin typeface="Times New Roman"/>
                <a:cs typeface="Times New Roman"/>
              </a:rPr>
              <a:t>muscle</a:t>
            </a:r>
            <a:endParaRPr sz="1600">
              <a:latin typeface="Times New Roman"/>
              <a:cs typeface="Times New Roman"/>
            </a:endParaRPr>
          </a:p>
          <a:p>
            <a:pPr lvl="1" marL="561340" indent="-229235">
              <a:lnSpc>
                <a:spcPct val="100000"/>
              </a:lnSpc>
              <a:buClr>
                <a:srgbClr val="000000"/>
              </a:buClr>
              <a:buSzPct val="93750"/>
              <a:buFont typeface="Wingdings"/>
              <a:buChar char=""/>
              <a:tabLst>
                <a:tab pos="561975" algn="l"/>
              </a:tabLst>
            </a:pPr>
            <a:r>
              <a:rPr dirty="0" sz="1600" spc="-5">
                <a:solidFill>
                  <a:srgbClr val="00AF50"/>
                </a:solidFill>
                <a:latin typeface="Times New Roman"/>
                <a:cs typeface="Times New Roman"/>
              </a:rPr>
              <a:t>Origin-</a:t>
            </a:r>
            <a:endParaRPr sz="1600">
              <a:latin typeface="Times New Roman"/>
              <a:cs typeface="Times New Roman"/>
            </a:endParaRPr>
          </a:p>
          <a:p>
            <a:pPr lvl="1" marL="561340" indent="-229235">
              <a:lnSpc>
                <a:spcPts val="1730"/>
              </a:lnSpc>
              <a:buSzPct val="93750"/>
              <a:buFont typeface="Wingdings"/>
              <a:buChar char=""/>
              <a:tabLst>
                <a:tab pos="561975" algn="l"/>
              </a:tabLst>
            </a:pPr>
            <a:r>
              <a:rPr dirty="0" sz="1600" spc="-5">
                <a:latin typeface="Times New Roman"/>
                <a:cs typeface="Times New Roman"/>
              </a:rPr>
              <a:t>Ant. Belly- from digastric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fossa</a:t>
            </a:r>
            <a:endParaRPr sz="1600">
              <a:latin typeface="Times New Roman"/>
              <a:cs typeface="Times New Roman"/>
            </a:endParaRPr>
          </a:p>
          <a:p>
            <a:pPr marL="3085465">
              <a:lnSpc>
                <a:spcPts val="1535"/>
              </a:lnSpc>
            </a:pPr>
            <a:r>
              <a:rPr dirty="0" sz="1600" spc="-5">
                <a:latin typeface="Times New Roman"/>
                <a:cs typeface="Times New Roman"/>
              </a:rPr>
              <a:t>of</a:t>
            </a:r>
            <a:endParaRPr sz="1600">
              <a:latin typeface="Times New Roman"/>
              <a:cs typeface="Times New Roman"/>
            </a:endParaRPr>
          </a:p>
          <a:p>
            <a:pPr marL="561340">
              <a:lnSpc>
                <a:spcPts val="1730"/>
              </a:lnSpc>
            </a:pPr>
            <a:r>
              <a:rPr dirty="0" sz="1600" spc="-10">
                <a:latin typeface="Times New Roman"/>
                <a:cs typeface="Times New Roman"/>
              </a:rPr>
              <a:t>mandible</a:t>
            </a:r>
            <a:endParaRPr sz="1600">
              <a:latin typeface="Times New Roman"/>
              <a:cs typeface="Times New Roman"/>
            </a:endParaRPr>
          </a:p>
          <a:p>
            <a:pPr lvl="1" marL="611505" indent="-279400">
              <a:lnSpc>
                <a:spcPts val="1730"/>
              </a:lnSpc>
              <a:buSzPct val="93750"/>
              <a:buFont typeface="Wingdings"/>
              <a:buChar char=""/>
              <a:tabLst>
                <a:tab pos="612140" algn="l"/>
              </a:tabLst>
            </a:pPr>
            <a:r>
              <a:rPr dirty="0" sz="1600" spc="-5">
                <a:latin typeface="Times New Roman"/>
                <a:cs typeface="Times New Roman"/>
              </a:rPr>
              <a:t>Post. Belly- </a:t>
            </a:r>
            <a:r>
              <a:rPr dirty="0" sz="1600">
                <a:latin typeface="Times New Roman"/>
                <a:cs typeface="Times New Roman"/>
              </a:rPr>
              <a:t>from </a:t>
            </a:r>
            <a:r>
              <a:rPr dirty="0" sz="1600" spc="-10">
                <a:latin typeface="Times New Roman"/>
                <a:cs typeface="Times New Roman"/>
              </a:rPr>
              <a:t>mastoid </a:t>
            </a:r>
            <a:r>
              <a:rPr dirty="0" sz="1600" spc="-5">
                <a:latin typeface="Times New Roman"/>
                <a:cs typeface="Times New Roman"/>
              </a:rPr>
              <a:t>notch</a:t>
            </a:r>
            <a:r>
              <a:rPr dirty="0" sz="1600" spc="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of</a:t>
            </a:r>
            <a:endParaRPr sz="1600">
              <a:latin typeface="Times New Roman"/>
              <a:cs typeface="Times New Roman"/>
            </a:endParaRPr>
          </a:p>
          <a:p>
            <a:pPr marL="561340">
              <a:lnSpc>
                <a:spcPts val="1730"/>
              </a:lnSpc>
            </a:pPr>
            <a:r>
              <a:rPr dirty="0" sz="1600" spc="-10">
                <a:latin typeface="Times New Roman"/>
                <a:cs typeface="Times New Roman"/>
              </a:rPr>
              <a:t>temporal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bone</a:t>
            </a:r>
            <a:endParaRPr sz="1600">
              <a:latin typeface="Times New Roman"/>
              <a:cs typeface="Times New Roman"/>
            </a:endParaRPr>
          </a:p>
          <a:p>
            <a:pPr lvl="1" marL="561340" indent="-229235">
              <a:lnSpc>
                <a:spcPts val="1730"/>
              </a:lnSpc>
              <a:buClr>
                <a:srgbClr val="000000"/>
              </a:buClr>
              <a:buSzPct val="93750"/>
              <a:buFont typeface="Wingdings"/>
              <a:buChar char=""/>
              <a:tabLst>
                <a:tab pos="561975" algn="l"/>
              </a:tabLst>
            </a:pPr>
            <a:r>
              <a:rPr dirty="0" sz="1600" spc="-5">
                <a:solidFill>
                  <a:srgbClr val="00AF50"/>
                </a:solidFill>
                <a:latin typeface="Times New Roman"/>
                <a:cs typeface="Times New Roman"/>
              </a:rPr>
              <a:t>Insertion- </a:t>
            </a:r>
            <a:r>
              <a:rPr dirty="0" sz="1600" spc="-5">
                <a:latin typeface="Times New Roman"/>
                <a:cs typeface="Times New Roman"/>
              </a:rPr>
              <a:t>Both belly </a:t>
            </a:r>
            <a:r>
              <a:rPr dirty="0" sz="1600" spc="-10">
                <a:latin typeface="Times New Roman"/>
                <a:cs typeface="Times New Roman"/>
              </a:rPr>
              <a:t>forms</a:t>
            </a:r>
            <a:r>
              <a:rPr dirty="0" sz="1600" spc="9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an</a:t>
            </a:r>
            <a:endParaRPr sz="1600">
              <a:latin typeface="Times New Roman"/>
              <a:cs typeface="Times New Roman"/>
            </a:endParaRPr>
          </a:p>
          <a:p>
            <a:pPr marL="1256030">
              <a:lnSpc>
                <a:spcPts val="1535"/>
              </a:lnSpc>
            </a:pPr>
            <a:r>
              <a:rPr dirty="0" sz="1600" spc="-5">
                <a:latin typeface="Times New Roman"/>
                <a:cs typeface="Times New Roman"/>
              </a:rPr>
              <a:t>intermerdiate tendon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&amp;</a:t>
            </a:r>
            <a:endParaRPr sz="1600">
              <a:latin typeface="Times New Roman"/>
              <a:cs typeface="Times New Roman"/>
            </a:endParaRPr>
          </a:p>
          <a:p>
            <a:pPr marL="2170430" marR="5080">
              <a:lnSpc>
                <a:spcPts val="1540"/>
              </a:lnSpc>
              <a:spcBef>
                <a:spcPts val="180"/>
              </a:spcBef>
            </a:pPr>
            <a:r>
              <a:rPr dirty="0" sz="1600" spc="-5">
                <a:latin typeface="Times New Roman"/>
                <a:cs typeface="Times New Roman"/>
              </a:rPr>
              <a:t>attached </a:t>
            </a:r>
            <a:r>
              <a:rPr dirty="0" sz="1600">
                <a:latin typeface="Times New Roman"/>
                <a:cs typeface="Times New Roman"/>
              </a:rPr>
              <a:t>on </a:t>
            </a:r>
            <a:r>
              <a:rPr dirty="0" sz="1600" spc="-5">
                <a:latin typeface="Times New Roman"/>
                <a:cs typeface="Times New Roman"/>
              </a:rPr>
              <a:t>hyoid  </a:t>
            </a:r>
            <a:r>
              <a:rPr dirty="0" sz="1600">
                <a:latin typeface="Times New Roman"/>
                <a:cs typeface="Times New Roman"/>
              </a:rPr>
              <a:t>bone</a:t>
            </a:r>
            <a:endParaRPr sz="1600">
              <a:latin typeface="Times New Roman"/>
              <a:cs typeface="Times New Roman"/>
            </a:endParaRPr>
          </a:p>
          <a:p>
            <a:pPr lvl="1" marL="561340" indent="-229235">
              <a:lnSpc>
                <a:spcPct val="100000"/>
              </a:lnSpc>
              <a:spcBef>
                <a:spcPts val="5"/>
              </a:spcBef>
              <a:buClr>
                <a:srgbClr val="000000"/>
              </a:buClr>
              <a:buSzPct val="93750"/>
              <a:buFont typeface="Wingdings"/>
              <a:buChar char=""/>
              <a:tabLst>
                <a:tab pos="561975" algn="l"/>
              </a:tabLst>
            </a:pPr>
            <a:r>
              <a:rPr dirty="0" sz="1600" spc="-5">
                <a:solidFill>
                  <a:srgbClr val="00AF50"/>
                </a:solidFill>
                <a:latin typeface="Times New Roman"/>
                <a:cs typeface="Times New Roman"/>
              </a:rPr>
              <a:t>Nerve</a:t>
            </a:r>
            <a:r>
              <a:rPr dirty="0" sz="160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00AF50"/>
                </a:solidFill>
                <a:latin typeface="Times New Roman"/>
                <a:cs typeface="Times New Roman"/>
              </a:rPr>
              <a:t>supply-</a:t>
            </a:r>
            <a:endParaRPr sz="1600">
              <a:latin typeface="Times New Roman"/>
              <a:cs typeface="Times New Roman"/>
            </a:endParaRPr>
          </a:p>
          <a:p>
            <a:pPr lvl="1" marL="561340" indent="-229235">
              <a:lnSpc>
                <a:spcPct val="100000"/>
              </a:lnSpc>
              <a:buClr>
                <a:srgbClr val="000000"/>
              </a:buClr>
              <a:buSzPct val="93750"/>
              <a:buFont typeface="Wingdings"/>
              <a:buChar char=""/>
              <a:tabLst>
                <a:tab pos="561975" algn="l"/>
              </a:tabLst>
            </a:pPr>
            <a:r>
              <a:rPr dirty="0" sz="1600" spc="-5">
                <a:solidFill>
                  <a:srgbClr val="FF0000"/>
                </a:solidFill>
                <a:latin typeface="Times New Roman"/>
                <a:cs typeface="Times New Roman"/>
              </a:rPr>
              <a:t>ant. Belly </a:t>
            </a:r>
            <a:r>
              <a:rPr dirty="0" sz="1600" spc="-10">
                <a:solidFill>
                  <a:srgbClr val="FF0000"/>
                </a:solidFill>
                <a:latin typeface="Times New Roman"/>
                <a:cs typeface="Times New Roman"/>
              </a:rPr>
              <a:t>–mylohyoid</a:t>
            </a:r>
            <a:r>
              <a:rPr dirty="0" sz="1600" spc="6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FF0000"/>
                </a:solidFill>
                <a:latin typeface="Times New Roman"/>
                <a:cs typeface="Times New Roman"/>
              </a:rPr>
              <a:t>nerve</a:t>
            </a:r>
            <a:endParaRPr sz="1600">
              <a:latin typeface="Times New Roman"/>
              <a:cs typeface="Times New Roman"/>
            </a:endParaRPr>
          </a:p>
          <a:p>
            <a:pPr lvl="1" marL="561340" indent="-229235">
              <a:lnSpc>
                <a:spcPct val="100000"/>
              </a:lnSpc>
              <a:spcBef>
                <a:spcPts val="5"/>
              </a:spcBef>
              <a:buClr>
                <a:srgbClr val="000000"/>
              </a:buClr>
              <a:buSzPct val="93750"/>
              <a:buFont typeface="Wingdings"/>
              <a:buChar char=""/>
              <a:tabLst>
                <a:tab pos="561975" algn="l"/>
              </a:tabLst>
            </a:pPr>
            <a:r>
              <a:rPr dirty="0" sz="1600" spc="-5">
                <a:solidFill>
                  <a:srgbClr val="FF0000"/>
                </a:solidFill>
                <a:latin typeface="Times New Roman"/>
                <a:cs typeface="Times New Roman"/>
              </a:rPr>
              <a:t>Post. Belly- facial</a:t>
            </a:r>
            <a:r>
              <a:rPr dirty="0" sz="1600" spc="5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FF0000"/>
                </a:solidFill>
                <a:latin typeface="Times New Roman"/>
                <a:cs typeface="Times New Roman"/>
              </a:rPr>
              <a:t>nerve</a:t>
            </a:r>
            <a:endParaRPr sz="1600">
              <a:latin typeface="Times New Roman"/>
              <a:cs typeface="Times New Roman"/>
            </a:endParaRPr>
          </a:p>
          <a:p>
            <a:pPr lvl="1" marL="561340" indent="-229235">
              <a:lnSpc>
                <a:spcPct val="100000"/>
              </a:lnSpc>
              <a:buClr>
                <a:srgbClr val="000000"/>
              </a:buClr>
              <a:buSzPct val="93750"/>
              <a:buFont typeface="Wingdings"/>
              <a:buChar char=""/>
              <a:tabLst>
                <a:tab pos="561975" algn="l"/>
              </a:tabLst>
            </a:pPr>
            <a:r>
              <a:rPr dirty="0" sz="1600" spc="-5">
                <a:solidFill>
                  <a:srgbClr val="00AF50"/>
                </a:solidFill>
                <a:latin typeface="Times New Roman"/>
                <a:cs typeface="Times New Roman"/>
              </a:rPr>
              <a:t>Action - </a:t>
            </a:r>
            <a:r>
              <a:rPr dirty="0" sz="1600" spc="-5">
                <a:latin typeface="Times New Roman"/>
                <a:cs typeface="Times New Roman"/>
              </a:rPr>
              <a:t>A-depresses the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mandible</a:t>
            </a:r>
            <a:endParaRPr sz="1600">
              <a:latin typeface="Times New Roman"/>
              <a:cs typeface="Times New Roman"/>
            </a:endParaRPr>
          </a:p>
          <a:p>
            <a:pPr marL="125603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B-elevate </a:t>
            </a:r>
            <a:r>
              <a:rPr dirty="0" sz="1600">
                <a:latin typeface="Times New Roman"/>
                <a:cs typeface="Times New Roman"/>
              </a:rPr>
              <a:t>the </a:t>
            </a:r>
            <a:r>
              <a:rPr dirty="0" sz="1600" spc="-5">
                <a:latin typeface="Times New Roman"/>
                <a:cs typeface="Times New Roman"/>
              </a:rPr>
              <a:t>hyoid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bone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724400" y="1600200"/>
            <a:ext cx="3962400" cy="39776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719573" y="1595374"/>
            <a:ext cx="3971925" cy="3987165"/>
          </a:xfrm>
          <a:custGeom>
            <a:avLst/>
            <a:gdLst/>
            <a:ahLst/>
            <a:cxnLst/>
            <a:rect l="l" t="t" r="r" b="b"/>
            <a:pathLst>
              <a:path w="3971925" h="3987165">
                <a:moveTo>
                  <a:pt x="0" y="3987165"/>
                </a:moveTo>
                <a:lnTo>
                  <a:pt x="3971925" y="3987165"/>
                </a:lnTo>
                <a:lnTo>
                  <a:pt x="3971925" y="0"/>
                </a:lnTo>
                <a:lnTo>
                  <a:pt x="0" y="0"/>
                </a:lnTo>
                <a:lnTo>
                  <a:pt x="0" y="3987165"/>
                </a:lnTo>
                <a:close/>
              </a:path>
            </a:pathLst>
          </a:custGeom>
          <a:ln w="9525">
            <a:solidFill>
              <a:srgbClr val="9CAF8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27</a:t>
            </a:fld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0" y="427164"/>
            <a:ext cx="3902075" cy="5239385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423545" algn="l"/>
              </a:tabLst>
            </a:pPr>
            <a:r>
              <a:rPr dirty="0" sz="1150" spc="10">
                <a:latin typeface="Wingdings 2"/>
                <a:cs typeface="Wingdings 2"/>
              </a:rPr>
              <a:t></a:t>
            </a:r>
            <a:r>
              <a:rPr dirty="0" sz="1150" spc="10">
                <a:latin typeface="Times New Roman"/>
                <a:cs typeface="Times New Roman"/>
              </a:rPr>
              <a:t>	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Mylohyoid</a:t>
            </a:r>
            <a:r>
              <a:rPr dirty="0" sz="1800" spc="-4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muscle</a:t>
            </a:r>
            <a:endParaRPr sz="1800">
              <a:latin typeface="Times New Roman"/>
              <a:cs typeface="Times New Roman"/>
            </a:endParaRPr>
          </a:p>
          <a:p>
            <a:pPr marL="744220" marR="412750" indent="-283845">
              <a:lnSpc>
                <a:spcPct val="100000"/>
              </a:lnSpc>
              <a:spcBef>
                <a:spcPts val="434"/>
              </a:spcBef>
              <a:buClr>
                <a:srgbClr val="000000"/>
              </a:buClr>
              <a:buSzPct val="80555"/>
              <a:buFont typeface="Wingdings 2"/>
              <a:buChar char=""/>
              <a:tabLst>
                <a:tab pos="744220" algn="l"/>
                <a:tab pos="744855" algn="l"/>
              </a:tabLst>
            </a:pPr>
            <a:r>
              <a:rPr dirty="0" sz="1800">
                <a:solidFill>
                  <a:srgbClr val="00AF50"/>
                </a:solidFill>
                <a:latin typeface="Times New Roman"/>
                <a:cs typeface="Times New Roman"/>
              </a:rPr>
              <a:t>Origin </a:t>
            </a:r>
            <a:r>
              <a:rPr dirty="0" sz="1800">
                <a:latin typeface="Times New Roman"/>
                <a:cs typeface="Times New Roman"/>
              </a:rPr>
              <a:t>- body of the</a:t>
            </a:r>
            <a:r>
              <a:rPr dirty="0" sz="1800" spc="-7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mandible  </a:t>
            </a:r>
            <a:r>
              <a:rPr dirty="0" sz="1800">
                <a:latin typeface="Times New Roman"/>
                <a:cs typeface="Times New Roman"/>
              </a:rPr>
              <a:t>(mylohyoid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line)</a:t>
            </a:r>
            <a:endParaRPr sz="1800">
              <a:latin typeface="Times New Roman"/>
              <a:cs typeface="Times New Roman"/>
            </a:endParaRPr>
          </a:p>
          <a:p>
            <a:pPr marL="744220" indent="-284480">
              <a:lnSpc>
                <a:spcPct val="100000"/>
              </a:lnSpc>
              <a:spcBef>
                <a:spcPts val="430"/>
              </a:spcBef>
              <a:buClr>
                <a:srgbClr val="000000"/>
              </a:buClr>
              <a:buSzPct val="80555"/>
              <a:buFont typeface="Wingdings 2"/>
              <a:buChar char=""/>
              <a:tabLst>
                <a:tab pos="744220" algn="l"/>
                <a:tab pos="744855" algn="l"/>
              </a:tabLst>
            </a:pPr>
            <a:r>
              <a:rPr dirty="0" sz="1800">
                <a:solidFill>
                  <a:srgbClr val="00AF50"/>
                </a:solidFill>
                <a:latin typeface="Times New Roman"/>
                <a:cs typeface="Times New Roman"/>
              </a:rPr>
              <a:t>Insertion </a:t>
            </a:r>
            <a:r>
              <a:rPr dirty="0" sz="1800">
                <a:latin typeface="Times New Roman"/>
                <a:cs typeface="Times New Roman"/>
              </a:rPr>
              <a:t>- hyoid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bone</a:t>
            </a:r>
            <a:endParaRPr sz="1800">
              <a:latin typeface="Times New Roman"/>
              <a:cs typeface="Times New Roman"/>
            </a:endParaRPr>
          </a:p>
          <a:p>
            <a:pPr marL="744220" marR="5080" indent="-283845">
              <a:lnSpc>
                <a:spcPct val="100000"/>
              </a:lnSpc>
              <a:spcBef>
                <a:spcPts val="434"/>
              </a:spcBef>
              <a:buClr>
                <a:srgbClr val="000000"/>
              </a:buClr>
              <a:buSzPct val="80555"/>
              <a:buFont typeface="Wingdings 2"/>
              <a:buChar char=""/>
              <a:tabLst>
                <a:tab pos="744220" algn="l"/>
                <a:tab pos="744855" algn="l"/>
              </a:tabLst>
            </a:pPr>
            <a:r>
              <a:rPr dirty="0" sz="1800">
                <a:solidFill>
                  <a:srgbClr val="00AF50"/>
                </a:solidFill>
                <a:latin typeface="Times New Roman"/>
                <a:cs typeface="Times New Roman"/>
              </a:rPr>
              <a:t>Nerve supply- </a:t>
            </a:r>
            <a:r>
              <a:rPr dirty="0" sz="1800">
                <a:latin typeface="Times New Roman"/>
                <a:cs typeface="Times New Roman"/>
              </a:rPr>
              <a:t>nerve to  mylohyoid </a:t>
            </a:r>
            <a:r>
              <a:rPr dirty="0" sz="1800" spc="-20">
                <a:latin typeface="Times New Roman"/>
                <a:cs typeface="Times New Roman"/>
              </a:rPr>
              <a:t>(br.of </a:t>
            </a:r>
            <a:r>
              <a:rPr dirty="0" sz="1800">
                <a:latin typeface="Times New Roman"/>
                <a:cs typeface="Times New Roman"/>
              </a:rPr>
              <a:t>inferior alveolar  nerve of mandibular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nerve)</a:t>
            </a:r>
            <a:endParaRPr sz="1800">
              <a:latin typeface="Times New Roman"/>
              <a:cs typeface="Times New Roman"/>
            </a:endParaRPr>
          </a:p>
          <a:p>
            <a:pPr marL="744220" marR="107314" indent="-283845">
              <a:lnSpc>
                <a:spcPct val="100000"/>
              </a:lnSpc>
              <a:spcBef>
                <a:spcPts val="434"/>
              </a:spcBef>
              <a:buClr>
                <a:srgbClr val="000000"/>
              </a:buClr>
              <a:buSzPct val="80555"/>
              <a:buFont typeface="Wingdings 2"/>
              <a:buChar char=""/>
              <a:tabLst>
                <a:tab pos="744220" algn="l"/>
                <a:tab pos="744855" algn="l"/>
              </a:tabLst>
            </a:pPr>
            <a:r>
              <a:rPr dirty="0" sz="1800">
                <a:solidFill>
                  <a:srgbClr val="00AF50"/>
                </a:solidFill>
                <a:latin typeface="Times New Roman"/>
                <a:cs typeface="Times New Roman"/>
              </a:rPr>
              <a:t>Action</a:t>
            </a:r>
            <a:r>
              <a:rPr dirty="0" sz="1800">
                <a:latin typeface="Times New Roman"/>
                <a:cs typeface="Times New Roman"/>
              </a:rPr>
              <a:t>- Elevates floor of the  </a:t>
            </a:r>
            <a:r>
              <a:rPr dirty="0" sz="1800" spc="-5">
                <a:latin typeface="Times New Roman"/>
                <a:cs typeface="Times New Roman"/>
              </a:rPr>
              <a:t>mouth </a:t>
            </a:r>
            <a:r>
              <a:rPr dirty="0" sz="1800">
                <a:latin typeface="Times New Roman"/>
                <a:cs typeface="Times New Roman"/>
              </a:rPr>
              <a:t>and hyoid bone,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depresses  </a:t>
            </a:r>
            <a:r>
              <a:rPr dirty="0" sz="1800">
                <a:latin typeface="Times New Roman"/>
                <a:cs typeface="Times New Roman"/>
              </a:rPr>
              <a:t>the</a:t>
            </a:r>
            <a:r>
              <a:rPr dirty="0" sz="1800" spc="-5">
                <a:latin typeface="Times New Roman"/>
                <a:cs typeface="Times New Roman"/>
              </a:rPr>
              <a:t> mandible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  <a:tabLst>
                <a:tab pos="423545" algn="l"/>
              </a:tabLst>
            </a:pPr>
            <a:r>
              <a:rPr dirty="0" sz="1150" spc="10">
                <a:latin typeface="Wingdings 2"/>
                <a:cs typeface="Wingdings 2"/>
              </a:rPr>
              <a:t></a:t>
            </a:r>
            <a:r>
              <a:rPr dirty="0" sz="1150" spc="10">
                <a:latin typeface="Times New Roman"/>
                <a:cs typeface="Times New Roman"/>
              </a:rPr>
              <a:t>	</a:t>
            </a:r>
            <a:r>
              <a:rPr dirty="0" sz="1800">
                <a:solidFill>
                  <a:srgbClr val="C00000"/>
                </a:solidFill>
                <a:latin typeface="Times New Roman"/>
                <a:cs typeface="Times New Roman"/>
              </a:rPr>
              <a:t>Geniohyoid</a:t>
            </a:r>
            <a:r>
              <a:rPr dirty="0" sz="1800" spc="-4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C00000"/>
                </a:solidFill>
                <a:latin typeface="Times New Roman"/>
                <a:cs typeface="Times New Roman"/>
              </a:rPr>
              <a:t>muscle-</a:t>
            </a:r>
            <a:endParaRPr sz="1800">
              <a:latin typeface="Times New Roman"/>
              <a:cs typeface="Times New Roman"/>
            </a:endParaRPr>
          </a:p>
          <a:p>
            <a:pPr marL="744220" marR="93345" indent="-283845">
              <a:lnSpc>
                <a:spcPct val="100000"/>
              </a:lnSpc>
              <a:spcBef>
                <a:spcPts val="434"/>
              </a:spcBef>
              <a:buClr>
                <a:srgbClr val="000000"/>
              </a:buClr>
              <a:buSzPct val="80555"/>
              <a:buFont typeface="Wingdings 2"/>
              <a:buChar char=""/>
              <a:tabLst>
                <a:tab pos="744220" algn="l"/>
                <a:tab pos="744855" algn="l"/>
              </a:tabLst>
            </a:pPr>
            <a:r>
              <a:rPr dirty="0" sz="1800">
                <a:solidFill>
                  <a:srgbClr val="00AF50"/>
                </a:solidFill>
                <a:latin typeface="Times New Roman"/>
                <a:cs typeface="Times New Roman"/>
              </a:rPr>
              <a:t>Origin </a:t>
            </a:r>
            <a:r>
              <a:rPr dirty="0" sz="1800">
                <a:solidFill>
                  <a:srgbClr val="C00000"/>
                </a:solidFill>
                <a:latin typeface="Times New Roman"/>
                <a:cs typeface="Times New Roman"/>
              </a:rPr>
              <a:t>– inferior genial tubercle  (on the back of symphysis</a:t>
            </a:r>
            <a:r>
              <a:rPr dirty="0" sz="1800" spc="-10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C00000"/>
                </a:solidFill>
                <a:latin typeface="Times New Roman"/>
                <a:cs typeface="Times New Roman"/>
              </a:rPr>
              <a:t>menti)</a:t>
            </a:r>
            <a:endParaRPr sz="1800">
              <a:latin typeface="Times New Roman"/>
              <a:cs typeface="Times New Roman"/>
            </a:endParaRPr>
          </a:p>
          <a:p>
            <a:pPr marL="744220" indent="-284480">
              <a:lnSpc>
                <a:spcPct val="100000"/>
              </a:lnSpc>
              <a:spcBef>
                <a:spcPts val="430"/>
              </a:spcBef>
              <a:buClr>
                <a:srgbClr val="000000"/>
              </a:buClr>
              <a:buSzPct val="80555"/>
              <a:buFont typeface="Wingdings 2"/>
              <a:buChar char=""/>
              <a:tabLst>
                <a:tab pos="744220" algn="l"/>
                <a:tab pos="744855" algn="l"/>
              </a:tabLst>
            </a:pPr>
            <a:r>
              <a:rPr dirty="0" sz="1800">
                <a:solidFill>
                  <a:srgbClr val="00AF50"/>
                </a:solidFill>
                <a:latin typeface="Times New Roman"/>
                <a:cs typeface="Times New Roman"/>
              </a:rPr>
              <a:t>Insertion </a:t>
            </a:r>
            <a:r>
              <a:rPr dirty="0" sz="1800">
                <a:solidFill>
                  <a:srgbClr val="C00000"/>
                </a:solidFill>
                <a:latin typeface="Times New Roman"/>
                <a:cs typeface="Times New Roman"/>
              </a:rPr>
              <a:t>– body of hyoid</a:t>
            </a:r>
            <a:r>
              <a:rPr dirty="0" sz="1800" spc="-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C00000"/>
                </a:solidFill>
                <a:latin typeface="Times New Roman"/>
                <a:cs typeface="Times New Roman"/>
              </a:rPr>
              <a:t>bone</a:t>
            </a:r>
            <a:endParaRPr sz="1800">
              <a:latin typeface="Times New Roman"/>
              <a:cs typeface="Times New Roman"/>
            </a:endParaRPr>
          </a:p>
          <a:p>
            <a:pPr marL="744220" indent="-284480">
              <a:lnSpc>
                <a:spcPct val="100000"/>
              </a:lnSpc>
              <a:spcBef>
                <a:spcPts val="434"/>
              </a:spcBef>
              <a:buClr>
                <a:srgbClr val="000000"/>
              </a:buClr>
              <a:buSzPct val="80555"/>
              <a:buFont typeface="Wingdings 2"/>
              <a:buChar char=""/>
              <a:tabLst>
                <a:tab pos="744220" algn="l"/>
                <a:tab pos="744855" algn="l"/>
              </a:tabLst>
            </a:pPr>
            <a:r>
              <a:rPr dirty="0" sz="1800">
                <a:solidFill>
                  <a:srgbClr val="00AF50"/>
                </a:solidFill>
                <a:latin typeface="Times New Roman"/>
                <a:cs typeface="Times New Roman"/>
              </a:rPr>
              <a:t>Nerve supply </a:t>
            </a:r>
            <a:r>
              <a:rPr dirty="0" sz="1800">
                <a:solidFill>
                  <a:srgbClr val="C00000"/>
                </a:solidFill>
                <a:latin typeface="Times New Roman"/>
                <a:cs typeface="Times New Roman"/>
              </a:rPr>
              <a:t>– C1 fibers</a:t>
            </a:r>
            <a:r>
              <a:rPr dirty="0" sz="1800" spc="-8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C00000"/>
                </a:solidFill>
                <a:latin typeface="Times New Roman"/>
                <a:cs typeface="Times New Roman"/>
              </a:rPr>
              <a:t>(branch</a:t>
            </a:r>
            <a:endParaRPr sz="1800">
              <a:latin typeface="Times New Roman"/>
              <a:cs typeface="Times New Roman"/>
            </a:endParaRPr>
          </a:p>
          <a:p>
            <a:pPr marL="744220">
              <a:lnSpc>
                <a:spcPct val="100000"/>
              </a:lnSpc>
            </a:pPr>
            <a:r>
              <a:rPr dirty="0" sz="1800">
                <a:solidFill>
                  <a:srgbClr val="C00000"/>
                </a:solidFill>
                <a:latin typeface="Times New Roman"/>
                <a:cs typeface="Times New Roman"/>
              </a:rPr>
              <a:t>from</a:t>
            </a:r>
            <a:r>
              <a:rPr dirty="0" sz="1800" spc="-2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C00000"/>
                </a:solidFill>
                <a:latin typeface="Times New Roman"/>
                <a:cs typeface="Times New Roman"/>
              </a:rPr>
              <a:t>CN12)</a:t>
            </a:r>
            <a:endParaRPr sz="1800">
              <a:latin typeface="Times New Roman"/>
              <a:cs typeface="Times New Roman"/>
            </a:endParaRPr>
          </a:p>
          <a:p>
            <a:pPr marL="744220" indent="-284480">
              <a:lnSpc>
                <a:spcPct val="100000"/>
              </a:lnSpc>
              <a:spcBef>
                <a:spcPts val="434"/>
              </a:spcBef>
              <a:buClr>
                <a:srgbClr val="000000"/>
              </a:buClr>
              <a:buSzPct val="80555"/>
              <a:buFont typeface="Wingdings 2"/>
              <a:buChar char=""/>
              <a:tabLst>
                <a:tab pos="744220" algn="l"/>
                <a:tab pos="744855" algn="l"/>
              </a:tabLst>
            </a:pPr>
            <a:r>
              <a:rPr dirty="0" sz="1800">
                <a:solidFill>
                  <a:srgbClr val="00AF50"/>
                </a:solidFill>
                <a:latin typeface="Times New Roman"/>
                <a:cs typeface="Times New Roman"/>
              </a:rPr>
              <a:t>Action </a:t>
            </a:r>
            <a:r>
              <a:rPr dirty="0" sz="1800">
                <a:solidFill>
                  <a:srgbClr val="C00000"/>
                </a:solidFill>
                <a:latin typeface="Times New Roman"/>
                <a:cs typeface="Times New Roman"/>
              </a:rPr>
              <a:t>– elevate the hyoid</a:t>
            </a:r>
            <a:r>
              <a:rPr dirty="0" sz="1800" spc="-9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C00000"/>
                </a:solidFill>
                <a:latin typeface="Times New Roman"/>
                <a:cs typeface="Times New Roman"/>
              </a:rPr>
              <a:t>bone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17381" y="6564283"/>
            <a:ext cx="170815" cy="1708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25"/>
              </a:lnSpc>
            </a:pPr>
            <a:r>
              <a:rPr dirty="0" sz="1200" spc="-5">
                <a:latin typeface="Arial"/>
                <a:cs typeface="Arial"/>
              </a:rPr>
              <a:t>29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774691" y="457200"/>
            <a:ext cx="3886200" cy="3352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769865" y="452373"/>
            <a:ext cx="3895725" cy="3362325"/>
          </a:xfrm>
          <a:custGeom>
            <a:avLst/>
            <a:gdLst/>
            <a:ahLst/>
            <a:cxnLst/>
            <a:rect l="l" t="t" r="r" b="b"/>
            <a:pathLst>
              <a:path w="3895725" h="3362325">
                <a:moveTo>
                  <a:pt x="0" y="3362325"/>
                </a:moveTo>
                <a:lnTo>
                  <a:pt x="3895724" y="3362325"/>
                </a:lnTo>
                <a:lnTo>
                  <a:pt x="3895724" y="0"/>
                </a:lnTo>
                <a:lnTo>
                  <a:pt x="0" y="0"/>
                </a:lnTo>
                <a:lnTo>
                  <a:pt x="0" y="3362325"/>
                </a:lnTo>
                <a:close/>
              </a:path>
            </a:pathLst>
          </a:custGeom>
          <a:ln w="9525">
            <a:solidFill>
              <a:srgbClr val="9CAF8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774691" y="3809998"/>
            <a:ext cx="3912108" cy="2971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769865" y="3805236"/>
            <a:ext cx="3921760" cy="2981325"/>
          </a:xfrm>
          <a:custGeom>
            <a:avLst/>
            <a:gdLst/>
            <a:ahLst/>
            <a:cxnLst/>
            <a:rect l="l" t="t" r="r" b="b"/>
            <a:pathLst>
              <a:path w="3921759" h="2981325">
                <a:moveTo>
                  <a:pt x="0" y="2981324"/>
                </a:moveTo>
                <a:lnTo>
                  <a:pt x="3921633" y="2981324"/>
                </a:lnTo>
                <a:lnTo>
                  <a:pt x="3921633" y="0"/>
                </a:lnTo>
                <a:lnTo>
                  <a:pt x="0" y="0"/>
                </a:lnTo>
                <a:lnTo>
                  <a:pt x="0" y="2981324"/>
                </a:lnTo>
                <a:close/>
              </a:path>
            </a:pathLst>
          </a:custGeom>
          <a:ln w="9524">
            <a:solidFill>
              <a:srgbClr val="9CAF8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6264528" y="2237359"/>
            <a:ext cx="3689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"/>
                <a:cs typeface="Arial"/>
              </a:rPr>
              <a:t>MH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08343" y="5743143"/>
            <a:ext cx="3568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"/>
                <a:cs typeface="Arial"/>
              </a:rPr>
              <a:t>GH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1708" y="645971"/>
            <a:ext cx="7492781" cy="6062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33400" y="1219200"/>
            <a:ext cx="8287511" cy="5181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30</a:t>
            </a:fld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1708" y="645971"/>
            <a:ext cx="7492781" cy="6062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171700" y="1325880"/>
            <a:ext cx="4800600" cy="49443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106161" y="1296161"/>
            <a:ext cx="1143000" cy="1828800"/>
          </a:xfrm>
          <a:custGeom>
            <a:avLst/>
            <a:gdLst/>
            <a:ahLst/>
            <a:cxnLst/>
            <a:rect l="l" t="t" r="r" b="b"/>
            <a:pathLst>
              <a:path w="1143000" h="1828800">
                <a:moveTo>
                  <a:pt x="0" y="190500"/>
                </a:moveTo>
                <a:lnTo>
                  <a:pt x="5034" y="146837"/>
                </a:lnTo>
                <a:lnTo>
                  <a:pt x="19372" y="106746"/>
                </a:lnTo>
                <a:lnTo>
                  <a:pt x="41867" y="71374"/>
                </a:lnTo>
                <a:lnTo>
                  <a:pt x="71374" y="41867"/>
                </a:lnTo>
                <a:lnTo>
                  <a:pt x="106746" y="19372"/>
                </a:lnTo>
                <a:lnTo>
                  <a:pt x="146837" y="5034"/>
                </a:lnTo>
                <a:lnTo>
                  <a:pt x="190500" y="0"/>
                </a:lnTo>
                <a:lnTo>
                  <a:pt x="952500" y="0"/>
                </a:lnTo>
                <a:lnTo>
                  <a:pt x="996162" y="5034"/>
                </a:lnTo>
                <a:lnTo>
                  <a:pt x="1036253" y="19372"/>
                </a:lnTo>
                <a:lnTo>
                  <a:pt x="1071625" y="41867"/>
                </a:lnTo>
                <a:lnTo>
                  <a:pt x="1101132" y="71374"/>
                </a:lnTo>
                <a:lnTo>
                  <a:pt x="1123627" y="106746"/>
                </a:lnTo>
                <a:lnTo>
                  <a:pt x="1137965" y="146837"/>
                </a:lnTo>
                <a:lnTo>
                  <a:pt x="1143000" y="190500"/>
                </a:lnTo>
                <a:lnTo>
                  <a:pt x="1143000" y="1638300"/>
                </a:lnTo>
                <a:lnTo>
                  <a:pt x="1137965" y="1681962"/>
                </a:lnTo>
                <a:lnTo>
                  <a:pt x="1123627" y="1722053"/>
                </a:lnTo>
                <a:lnTo>
                  <a:pt x="1101132" y="1757425"/>
                </a:lnTo>
                <a:lnTo>
                  <a:pt x="1071625" y="1786932"/>
                </a:lnTo>
                <a:lnTo>
                  <a:pt x="1036253" y="1809427"/>
                </a:lnTo>
                <a:lnTo>
                  <a:pt x="996162" y="1823765"/>
                </a:lnTo>
                <a:lnTo>
                  <a:pt x="952500" y="1828800"/>
                </a:lnTo>
                <a:lnTo>
                  <a:pt x="190500" y="1828800"/>
                </a:lnTo>
                <a:lnTo>
                  <a:pt x="146837" y="1823765"/>
                </a:lnTo>
                <a:lnTo>
                  <a:pt x="106746" y="1809427"/>
                </a:lnTo>
                <a:lnTo>
                  <a:pt x="71374" y="1786932"/>
                </a:lnTo>
                <a:lnTo>
                  <a:pt x="41867" y="1757425"/>
                </a:lnTo>
                <a:lnTo>
                  <a:pt x="19372" y="1722053"/>
                </a:lnTo>
                <a:lnTo>
                  <a:pt x="5034" y="1681962"/>
                </a:lnTo>
                <a:lnTo>
                  <a:pt x="0" y="1638300"/>
                </a:lnTo>
                <a:lnTo>
                  <a:pt x="0" y="190500"/>
                </a:lnTo>
                <a:close/>
              </a:path>
            </a:pathLst>
          </a:custGeom>
          <a:ln w="2540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181986" y="2661666"/>
            <a:ext cx="522605" cy="143510"/>
          </a:xfrm>
          <a:custGeom>
            <a:avLst/>
            <a:gdLst/>
            <a:ahLst/>
            <a:cxnLst/>
            <a:rect l="l" t="t" r="r" b="b"/>
            <a:pathLst>
              <a:path w="522605" h="143510">
                <a:moveTo>
                  <a:pt x="281305" y="8255"/>
                </a:moveTo>
                <a:lnTo>
                  <a:pt x="249555" y="8255"/>
                </a:lnTo>
                <a:lnTo>
                  <a:pt x="249555" y="143129"/>
                </a:lnTo>
                <a:lnTo>
                  <a:pt x="281305" y="143129"/>
                </a:lnTo>
                <a:lnTo>
                  <a:pt x="281305" y="8255"/>
                </a:lnTo>
                <a:close/>
              </a:path>
              <a:path w="522605" h="143510">
                <a:moveTo>
                  <a:pt x="522096" y="16129"/>
                </a:moveTo>
                <a:lnTo>
                  <a:pt x="281305" y="16129"/>
                </a:lnTo>
                <a:lnTo>
                  <a:pt x="281305" y="143129"/>
                </a:lnTo>
                <a:lnTo>
                  <a:pt x="522096" y="143129"/>
                </a:lnTo>
                <a:lnTo>
                  <a:pt x="522096" y="16129"/>
                </a:lnTo>
                <a:close/>
              </a:path>
              <a:path w="522605" h="143510">
                <a:moveTo>
                  <a:pt x="94487" y="0"/>
                </a:moveTo>
                <a:lnTo>
                  <a:pt x="62737" y="0"/>
                </a:lnTo>
                <a:lnTo>
                  <a:pt x="62737" y="127000"/>
                </a:lnTo>
                <a:lnTo>
                  <a:pt x="71374" y="135255"/>
                </a:lnTo>
                <a:lnTo>
                  <a:pt x="71374" y="8255"/>
                </a:lnTo>
                <a:lnTo>
                  <a:pt x="94487" y="8255"/>
                </a:lnTo>
                <a:lnTo>
                  <a:pt x="94487" y="0"/>
                </a:lnTo>
                <a:close/>
              </a:path>
              <a:path w="522605" h="143510">
                <a:moveTo>
                  <a:pt x="94487" y="8255"/>
                </a:moveTo>
                <a:lnTo>
                  <a:pt x="71374" y="8255"/>
                </a:lnTo>
                <a:lnTo>
                  <a:pt x="71374" y="135255"/>
                </a:lnTo>
                <a:lnTo>
                  <a:pt x="103124" y="135255"/>
                </a:lnTo>
                <a:lnTo>
                  <a:pt x="103124" y="127000"/>
                </a:lnTo>
                <a:lnTo>
                  <a:pt x="94487" y="127000"/>
                </a:lnTo>
                <a:lnTo>
                  <a:pt x="94487" y="8255"/>
                </a:lnTo>
                <a:close/>
              </a:path>
              <a:path w="522605" h="143510">
                <a:moveTo>
                  <a:pt x="249555" y="8255"/>
                </a:moveTo>
                <a:lnTo>
                  <a:pt x="103124" y="8255"/>
                </a:lnTo>
                <a:lnTo>
                  <a:pt x="103124" y="135255"/>
                </a:lnTo>
                <a:lnTo>
                  <a:pt x="249555" y="135255"/>
                </a:lnTo>
                <a:lnTo>
                  <a:pt x="249555" y="8255"/>
                </a:lnTo>
                <a:close/>
              </a:path>
              <a:path w="522605" h="143510">
                <a:moveTo>
                  <a:pt x="62737" y="0"/>
                </a:moveTo>
                <a:lnTo>
                  <a:pt x="0" y="0"/>
                </a:lnTo>
                <a:lnTo>
                  <a:pt x="0" y="127000"/>
                </a:lnTo>
                <a:lnTo>
                  <a:pt x="62737" y="127000"/>
                </a:lnTo>
                <a:lnTo>
                  <a:pt x="62737" y="0"/>
                </a:lnTo>
                <a:close/>
              </a:path>
              <a:path w="522605" h="143510">
                <a:moveTo>
                  <a:pt x="94487" y="0"/>
                </a:moveTo>
                <a:lnTo>
                  <a:pt x="94487" y="127000"/>
                </a:lnTo>
                <a:lnTo>
                  <a:pt x="103124" y="127000"/>
                </a:lnTo>
                <a:lnTo>
                  <a:pt x="103124" y="8255"/>
                </a:lnTo>
                <a:lnTo>
                  <a:pt x="94487" y="0"/>
                </a:lnTo>
                <a:close/>
              </a:path>
            </a:pathLst>
          </a:custGeom>
          <a:solidFill>
            <a:srgbClr val="FFFF00">
              <a:alpha val="3333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181351" y="3855846"/>
            <a:ext cx="499109" cy="127000"/>
          </a:xfrm>
          <a:custGeom>
            <a:avLst/>
            <a:gdLst/>
            <a:ahLst/>
            <a:cxnLst/>
            <a:rect l="l" t="t" r="r" b="b"/>
            <a:pathLst>
              <a:path w="499110" h="127000">
                <a:moveTo>
                  <a:pt x="498856" y="0"/>
                </a:moveTo>
                <a:lnTo>
                  <a:pt x="0" y="0"/>
                </a:lnTo>
                <a:lnTo>
                  <a:pt x="0" y="127000"/>
                </a:lnTo>
                <a:lnTo>
                  <a:pt x="498856" y="127000"/>
                </a:lnTo>
                <a:lnTo>
                  <a:pt x="498856" y="0"/>
                </a:lnTo>
                <a:close/>
              </a:path>
            </a:pathLst>
          </a:custGeom>
          <a:solidFill>
            <a:srgbClr val="FFFF00">
              <a:alpha val="3333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680207" y="3855846"/>
            <a:ext cx="41275" cy="127000"/>
          </a:xfrm>
          <a:custGeom>
            <a:avLst/>
            <a:gdLst/>
            <a:ahLst/>
            <a:cxnLst/>
            <a:rect l="l" t="t" r="r" b="b"/>
            <a:pathLst>
              <a:path w="41275" h="127000">
                <a:moveTo>
                  <a:pt x="0" y="127000"/>
                </a:moveTo>
                <a:lnTo>
                  <a:pt x="40767" y="127000"/>
                </a:lnTo>
                <a:lnTo>
                  <a:pt x="40767" y="0"/>
                </a:lnTo>
                <a:lnTo>
                  <a:pt x="0" y="0"/>
                </a:lnTo>
                <a:lnTo>
                  <a:pt x="0" y="127000"/>
                </a:lnTo>
                <a:close/>
              </a:path>
            </a:pathLst>
          </a:custGeom>
          <a:solidFill>
            <a:srgbClr val="FFFF00">
              <a:alpha val="3333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720975" y="3855846"/>
            <a:ext cx="26670" cy="127000"/>
          </a:xfrm>
          <a:custGeom>
            <a:avLst/>
            <a:gdLst/>
            <a:ahLst/>
            <a:cxnLst/>
            <a:rect l="l" t="t" r="r" b="b"/>
            <a:pathLst>
              <a:path w="26669" h="127000">
                <a:moveTo>
                  <a:pt x="0" y="127000"/>
                </a:moveTo>
                <a:lnTo>
                  <a:pt x="26670" y="127000"/>
                </a:lnTo>
                <a:lnTo>
                  <a:pt x="26670" y="0"/>
                </a:lnTo>
                <a:lnTo>
                  <a:pt x="0" y="0"/>
                </a:lnTo>
                <a:lnTo>
                  <a:pt x="0" y="127000"/>
                </a:lnTo>
                <a:close/>
              </a:path>
            </a:pathLst>
          </a:custGeom>
          <a:solidFill>
            <a:srgbClr val="FFFF00">
              <a:alpha val="3333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859020" y="3474211"/>
            <a:ext cx="550545" cy="143510"/>
          </a:xfrm>
          <a:custGeom>
            <a:avLst/>
            <a:gdLst/>
            <a:ahLst/>
            <a:cxnLst/>
            <a:rect l="l" t="t" r="r" b="b"/>
            <a:pathLst>
              <a:path w="550545" h="143510">
                <a:moveTo>
                  <a:pt x="49783" y="8254"/>
                </a:moveTo>
                <a:lnTo>
                  <a:pt x="44703" y="8254"/>
                </a:lnTo>
                <a:lnTo>
                  <a:pt x="44703" y="143510"/>
                </a:lnTo>
                <a:lnTo>
                  <a:pt x="76453" y="143510"/>
                </a:lnTo>
                <a:lnTo>
                  <a:pt x="76453" y="135255"/>
                </a:lnTo>
                <a:lnTo>
                  <a:pt x="49783" y="135255"/>
                </a:lnTo>
                <a:lnTo>
                  <a:pt x="49783" y="8254"/>
                </a:lnTo>
                <a:close/>
              </a:path>
              <a:path w="550545" h="143510">
                <a:moveTo>
                  <a:pt x="550544" y="16510"/>
                </a:moveTo>
                <a:lnTo>
                  <a:pt x="76453" y="16510"/>
                </a:lnTo>
                <a:lnTo>
                  <a:pt x="76453" y="143510"/>
                </a:lnTo>
                <a:lnTo>
                  <a:pt x="550544" y="143510"/>
                </a:lnTo>
                <a:lnTo>
                  <a:pt x="550544" y="16510"/>
                </a:lnTo>
                <a:close/>
              </a:path>
              <a:path w="550545" h="143510">
                <a:moveTo>
                  <a:pt x="40766" y="0"/>
                </a:moveTo>
                <a:lnTo>
                  <a:pt x="9016" y="0"/>
                </a:lnTo>
                <a:lnTo>
                  <a:pt x="9016" y="127000"/>
                </a:lnTo>
                <a:lnTo>
                  <a:pt x="18033" y="135255"/>
                </a:lnTo>
                <a:lnTo>
                  <a:pt x="18033" y="8254"/>
                </a:lnTo>
                <a:lnTo>
                  <a:pt x="40766" y="8254"/>
                </a:lnTo>
                <a:lnTo>
                  <a:pt x="40766" y="0"/>
                </a:lnTo>
                <a:close/>
              </a:path>
              <a:path w="550545" h="143510">
                <a:moveTo>
                  <a:pt x="40766" y="8254"/>
                </a:moveTo>
                <a:lnTo>
                  <a:pt x="18033" y="8254"/>
                </a:lnTo>
                <a:lnTo>
                  <a:pt x="18033" y="135255"/>
                </a:lnTo>
                <a:lnTo>
                  <a:pt x="44703" y="135255"/>
                </a:lnTo>
                <a:lnTo>
                  <a:pt x="44703" y="127000"/>
                </a:lnTo>
                <a:lnTo>
                  <a:pt x="40766" y="127000"/>
                </a:lnTo>
                <a:lnTo>
                  <a:pt x="40766" y="8254"/>
                </a:lnTo>
                <a:close/>
              </a:path>
              <a:path w="550545" h="143510">
                <a:moveTo>
                  <a:pt x="76453" y="8254"/>
                </a:moveTo>
                <a:lnTo>
                  <a:pt x="49783" y="8254"/>
                </a:lnTo>
                <a:lnTo>
                  <a:pt x="49783" y="135255"/>
                </a:lnTo>
                <a:lnTo>
                  <a:pt x="76453" y="135255"/>
                </a:lnTo>
                <a:lnTo>
                  <a:pt x="76453" y="8254"/>
                </a:lnTo>
                <a:close/>
              </a:path>
              <a:path w="550545" h="143510">
                <a:moveTo>
                  <a:pt x="9016" y="0"/>
                </a:moveTo>
                <a:lnTo>
                  <a:pt x="0" y="0"/>
                </a:lnTo>
                <a:lnTo>
                  <a:pt x="0" y="127000"/>
                </a:lnTo>
                <a:lnTo>
                  <a:pt x="9016" y="127000"/>
                </a:lnTo>
                <a:lnTo>
                  <a:pt x="9016" y="0"/>
                </a:lnTo>
                <a:close/>
              </a:path>
              <a:path w="550545" h="143510">
                <a:moveTo>
                  <a:pt x="40766" y="0"/>
                </a:moveTo>
                <a:lnTo>
                  <a:pt x="40766" y="127000"/>
                </a:lnTo>
                <a:lnTo>
                  <a:pt x="44703" y="127000"/>
                </a:lnTo>
                <a:lnTo>
                  <a:pt x="44703" y="8254"/>
                </a:lnTo>
                <a:lnTo>
                  <a:pt x="49783" y="8254"/>
                </a:lnTo>
                <a:lnTo>
                  <a:pt x="40766" y="0"/>
                </a:lnTo>
                <a:close/>
              </a:path>
            </a:pathLst>
          </a:custGeom>
          <a:solidFill>
            <a:srgbClr val="FFFF00">
              <a:alpha val="3333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761357" y="3834765"/>
            <a:ext cx="747395" cy="154940"/>
          </a:xfrm>
          <a:custGeom>
            <a:avLst/>
            <a:gdLst/>
            <a:ahLst/>
            <a:cxnLst/>
            <a:rect l="l" t="t" r="r" b="b"/>
            <a:pathLst>
              <a:path w="747395" h="154939">
                <a:moveTo>
                  <a:pt x="514857" y="20828"/>
                </a:moveTo>
                <a:lnTo>
                  <a:pt x="509777" y="20828"/>
                </a:lnTo>
                <a:lnTo>
                  <a:pt x="509777" y="147828"/>
                </a:lnTo>
                <a:lnTo>
                  <a:pt x="518794" y="154686"/>
                </a:lnTo>
                <a:lnTo>
                  <a:pt x="518794" y="147828"/>
                </a:lnTo>
                <a:lnTo>
                  <a:pt x="514857" y="147828"/>
                </a:lnTo>
                <a:lnTo>
                  <a:pt x="514857" y="20828"/>
                </a:lnTo>
                <a:close/>
              </a:path>
              <a:path w="747395" h="154939">
                <a:moveTo>
                  <a:pt x="541527" y="27686"/>
                </a:moveTo>
                <a:lnTo>
                  <a:pt x="518794" y="27686"/>
                </a:lnTo>
                <a:lnTo>
                  <a:pt x="518794" y="154686"/>
                </a:lnTo>
                <a:lnTo>
                  <a:pt x="550544" y="154686"/>
                </a:lnTo>
                <a:lnTo>
                  <a:pt x="550544" y="147828"/>
                </a:lnTo>
                <a:lnTo>
                  <a:pt x="541527" y="147828"/>
                </a:lnTo>
                <a:lnTo>
                  <a:pt x="541527" y="27686"/>
                </a:lnTo>
                <a:close/>
              </a:path>
              <a:path w="747395" h="154939">
                <a:moveTo>
                  <a:pt x="747394" y="27686"/>
                </a:moveTo>
                <a:lnTo>
                  <a:pt x="550544" y="27686"/>
                </a:lnTo>
                <a:lnTo>
                  <a:pt x="550544" y="154686"/>
                </a:lnTo>
                <a:lnTo>
                  <a:pt x="747394" y="154686"/>
                </a:lnTo>
                <a:lnTo>
                  <a:pt x="747394" y="27686"/>
                </a:lnTo>
                <a:close/>
              </a:path>
              <a:path w="747395" h="154939">
                <a:moveTo>
                  <a:pt x="505840" y="13589"/>
                </a:moveTo>
                <a:lnTo>
                  <a:pt x="474090" y="13589"/>
                </a:lnTo>
                <a:lnTo>
                  <a:pt x="474090" y="140589"/>
                </a:lnTo>
                <a:lnTo>
                  <a:pt x="483107" y="147828"/>
                </a:lnTo>
                <a:lnTo>
                  <a:pt x="483107" y="20828"/>
                </a:lnTo>
                <a:lnTo>
                  <a:pt x="505840" y="20828"/>
                </a:lnTo>
                <a:lnTo>
                  <a:pt x="505840" y="13589"/>
                </a:lnTo>
                <a:close/>
              </a:path>
              <a:path w="747395" h="154939">
                <a:moveTo>
                  <a:pt x="505840" y="20828"/>
                </a:moveTo>
                <a:lnTo>
                  <a:pt x="483107" y="20828"/>
                </a:lnTo>
                <a:lnTo>
                  <a:pt x="483107" y="147828"/>
                </a:lnTo>
                <a:lnTo>
                  <a:pt x="509777" y="147828"/>
                </a:lnTo>
                <a:lnTo>
                  <a:pt x="509777" y="140589"/>
                </a:lnTo>
                <a:lnTo>
                  <a:pt x="505840" y="140589"/>
                </a:lnTo>
                <a:lnTo>
                  <a:pt x="505840" y="20828"/>
                </a:lnTo>
                <a:close/>
              </a:path>
              <a:path w="747395" h="154939">
                <a:moveTo>
                  <a:pt x="541527" y="20828"/>
                </a:moveTo>
                <a:lnTo>
                  <a:pt x="514857" y="20828"/>
                </a:lnTo>
                <a:lnTo>
                  <a:pt x="514857" y="147828"/>
                </a:lnTo>
                <a:lnTo>
                  <a:pt x="518794" y="147828"/>
                </a:lnTo>
                <a:lnTo>
                  <a:pt x="518794" y="27686"/>
                </a:lnTo>
                <a:lnTo>
                  <a:pt x="541527" y="27686"/>
                </a:lnTo>
                <a:lnTo>
                  <a:pt x="541527" y="20828"/>
                </a:lnTo>
                <a:close/>
              </a:path>
              <a:path w="747395" h="154939">
                <a:moveTo>
                  <a:pt x="541527" y="20828"/>
                </a:moveTo>
                <a:lnTo>
                  <a:pt x="541527" y="147828"/>
                </a:lnTo>
                <a:lnTo>
                  <a:pt x="550544" y="147828"/>
                </a:lnTo>
                <a:lnTo>
                  <a:pt x="550544" y="27686"/>
                </a:lnTo>
                <a:lnTo>
                  <a:pt x="541527" y="20828"/>
                </a:lnTo>
                <a:close/>
              </a:path>
              <a:path w="747395" h="154939">
                <a:moveTo>
                  <a:pt x="416178" y="6858"/>
                </a:moveTo>
                <a:lnTo>
                  <a:pt x="411479" y="6858"/>
                </a:lnTo>
                <a:lnTo>
                  <a:pt x="411479" y="140589"/>
                </a:lnTo>
                <a:lnTo>
                  <a:pt x="443229" y="140589"/>
                </a:lnTo>
                <a:lnTo>
                  <a:pt x="443229" y="133858"/>
                </a:lnTo>
                <a:lnTo>
                  <a:pt x="416178" y="133858"/>
                </a:lnTo>
                <a:lnTo>
                  <a:pt x="416178" y="6858"/>
                </a:lnTo>
                <a:close/>
              </a:path>
              <a:path w="747395" h="154939">
                <a:moveTo>
                  <a:pt x="474090" y="13589"/>
                </a:moveTo>
                <a:lnTo>
                  <a:pt x="443229" y="13589"/>
                </a:lnTo>
                <a:lnTo>
                  <a:pt x="443229" y="140589"/>
                </a:lnTo>
                <a:lnTo>
                  <a:pt x="474090" y="140589"/>
                </a:lnTo>
                <a:lnTo>
                  <a:pt x="474090" y="13589"/>
                </a:lnTo>
                <a:close/>
              </a:path>
              <a:path w="747395" h="154939">
                <a:moveTo>
                  <a:pt x="505840" y="13589"/>
                </a:moveTo>
                <a:lnTo>
                  <a:pt x="505840" y="140589"/>
                </a:lnTo>
                <a:lnTo>
                  <a:pt x="509777" y="140589"/>
                </a:lnTo>
                <a:lnTo>
                  <a:pt x="509777" y="20828"/>
                </a:lnTo>
                <a:lnTo>
                  <a:pt x="514857" y="20828"/>
                </a:lnTo>
                <a:lnTo>
                  <a:pt x="505840" y="13589"/>
                </a:lnTo>
                <a:close/>
              </a:path>
              <a:path w="747395" h="154939">
                <a:moveTo>
                  <a:pt x="407162" y="0"/>
                </a:moveTo>
                <a:lnTo>
                  <a:pt x="375412" y="0"/>
                </a:lnTo>
                <a:lnTo>
                  <a:pt x="375412" y="127000"/>
                </a:lnTo>
                <a:lnTo>
                  <a:pt x="384428" y="133858"/>
                </a:lnTo>
                <a:lnTo>
                  <a:pt x="384428" y="6858"/>
                </a:lnTo>
                <a:lnTo>
                  <a:pt x="407162" y="6858"/>
                </a:lnTo>
                <a:lnTo>
                  <a:pt x="407162" y="0"/>
                </a:lnTo>
                <a:close/>
              </a:path>
              <a:path w="747395" h="154939">
                <a:moveTo>
                  <a:pt x="407162" y="6858"/>
                </a:moveTo>
                <a:lnTo>
                  <a:pt x="384428" y="6858"/>
                </a:lnTo>
                <a:lnTo>
                  <a:pt x="384428" y="133858"/>
                </a:lnTo>
                <a:lnTo>
                  <a:pt x="411479" y="133858"/>
                </a:lnTo>
                <a:lnTo>
                  <a:pt x="411479" y="127000"/>
                </a:lnTo>
                <a:lnTo>
                  <a:pt x="407162" y="127000"/>
                </a:lnTo>
                <a:lnTo>
                  <a:pt x="407162" y="6858"/>
                </a:lnTo>
                <a:close/>
              </a:path>
              <a:path w="747395" h="154939">
                <a:moveTo>
                  <a:pt x="443229" y="6858"/>
                </a:moveTo>
                <a:lnTo>
                  <a:pt x="416178" y="6858"/>
                </a:lnTo>
                <a:lnTo>
                  <a:pt x="416178" y="133858"/>
                </a:lnTo>
                <a:lnTo>
                  <a:pt x="443229" y="133858"/>
                </a:lnTo>
                <a:lnTo>
                  <a:pt x="443229" y="6858"/>
                </a:lnTo>
                <a:close/>
              </a:path>
              <a:path w="747395" h="154939">
                <a:moveTo>
                  <a:pt x="375412" y="0"/>
                </a:moveTo>
                <a:lnTo>
                  <a:pt x="0" y="0"/>
                </a:lnTo>
                <a:lnTo>
                  <a:pt x="0" y="127000"/>
                </a:lnTo>
                <a:lnTo>
                  <a:pt x="375412" y="127000"/>
                </a:lnTo>
                <a:lnTo>
                  <a:pt x="375412" y="0"/>
                </a:lnTo>
                <a:close/>
              </a:path>
              <a:path w="747395" h="154939">
                <a:moveTo>
                  <a:pt x="407162" y="0"/>
                </a:moveTo>
                <a:lnTo>
                  <a:pt x="407162" y="127000"/>
                </a:lnTo>
                <a:lnTo>
                  <a:pt x="411479" y="127000"/>
                </a:lnTo>
                <a:lnTo>
                  <a:pt x="411479" y="6858"/>
                </a:lnTo>
                <a:lnTo>
                  <a:pt x="416178" y="6858"/>
                </a:lnTo>
                <a:lnTo>
                  <a:pt x="407162" y="0"/>
                </a:lnTo>
                <a:close/>
              </a:path>
            </a:pathLst>
          </a:custGeom>
          <a:solidFill>
            <a:srgbClr val="FFFF00">
              <a:alpha val="3333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30</a:t>
            </a:fld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dirty="0" spc="-5"/>
              <a:t>30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4994" y="2590926"/>
            <a:ext cx="3277235" cy="6965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>
                <a:solidFill>
                  <a:srgbClr val="C00000"/>
                </a:solidFill>
                <a:latin typeface="Arial"/>
                <a:cs typeface="Arial"/>
              </a:rPr>
              <a:t>THANK</a:t>
            </a:r>
            <a:r>
              <a:rPr dirty="0" sz="4400" spc="-1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4400">
                <a:solidFill>
                  <a:srgbClr val="C00000"/>
                </a:solidFill>
                <a:latin typeface="Arial"/>
                <a:cs typeface="Arial"/>
              </a:rPr>
              <a:t>YOU</a:t>
            </a:r>
            <a:endParaRPr sz="4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sarangdhar kumar</dc:creator>
  <dc:title> Anterior cervical region (anterior triangle)  </dc:title>
  <dcterms:created xsi:type="dcterms:W3CDTF">2020-05-21T13:15:11Z</dcterms:created>
  <dcterms:modified xsi:type="dcterms:W3CDTF">2020-05-21T13:15:11Z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2020-04-23T00:00:00Z</vt:filetime>
  </property>
  <property fmtid="{D5CDD505-2E9C-101B-9397-08002B2CF9AE}" pid="3" name="Creator">
    <vt:lpwstr>Microsoft® PowerPoint® for Office 365</vt:lpwstr>
  </property>
  <property fmtid="{D5CDD505-2E9C-101B-9397-08002B2CF9AE}" pid="4" name="LastSaved">
    <vt:filetime>2020-05-21T00:00:00Z</vt:filetime>
  </property>
</Properties>
</file>