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7470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7470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34134" y="3215430"/>
            <a:ext cx="2781326" cy="40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7470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8494" y="368553"/>
            <a:ext cx="4287011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7470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0339" y="1167130"/>
            <a:ext cx="8783320" cy="446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909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686800" cy="553998"/>
          </a:xfrm>
        </p:spPr>
        <p:txBody>
          <a:bodyPr/>
          <a:lstStyle/>
          <a:p>
            <a:r>
              <a:rPr lang="en-US" spc="-25" dirty="0" smtClean="0">
                <a:latin typeface="Carlito"/>
                <a:cs typeface="Carlito"/>
              </a:rPr>
              <a:t>	</a:t>
            </a:r>
            <a:r>
              <a:rPr lang="en-US" sz="2400" spc="-2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OCULOMOTOR </a:t>
            </a:r>
            <a:r>
              <a:rPr lang="en-US" sz="2400" spc="-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, </a:t>
            </a:r>
            <a:r>
              <a:rPr lang="en-US" sz="2400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TROCHLEAR</a:t>
            </a:r>
            <a:r>
              <a:rPr lang="en-US" sz="2400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&amp; 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ABDUCENT  </a:t>
            </a:r>
            <a:r>
              <a:rPr lang="en-US" sz="2400" spc="-15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NERVE</a:t>
            </a:r>
            <a:endParaRPr lang="en-US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3489197" y="3842384"/>
            <a:ext cx="498475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8350" marR="762635" indent="1905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 spc="-10" smtClean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DR.</a:t>
            </a:r>
            <a:r>
              <a:rPr sz="1600" b="1" spc="-10" smtClean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SARANGDHAR </a:t>
            </a:r>
            <a:r>
              <a:rPr sz="1600" b="1" spc="-10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KUMAR  </a:t>
            </a:r>
            <a:r>
              <a:rPr sz="1600" b="1" spc="-25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DEPARTMENT </a:t>
            </a:r>
            <a:r>
              <a:rPr sz="1600" b="1" spc="-5" dirty="0" smtClean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OF</a:t>
            </a:r>
            <a:r>
              <a:rPr lang="en-US" sz="1600" b="1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 </a:t>
            </a:r>
            <a:r>
              <a:rPr sz="1600" b="1" spc="-35" dirty="0" smtClean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ANATOMY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ROHILKHAND MEDICAL </a:t>
            </a:r>
            <a:r>
              <a:rPr sz="1600" b="1" spc="-15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COLLEGE,</a:t>
            </a:r>
            <a:r>
              <a:rPr sz="1600" b="1" spc="70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 </a:t>
            </a:r>
            <a:r>
              <a:rPr sz="1600" b="1" spc="-35" dirty="0">
                <a:solidFill>
                  <a:srgbClr val="006F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BAREILLY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46305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2958" y="616194"/>
            <a:ext cx="4573160" cy="318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7375" y="476757"/>
            <a:ext cx="4601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OCULOMOTOR</a:t>
            </a:r>
            <a:r>
              <a:rPr sz="3200" spc="-105" dirty="0"/>
              <a:t> </a:t>
            </a:r>
            <a:r>
              <a:rPr sz="3200" spc="-20" dirty="0"/>
              <a:t>NERVE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07340" y="1752600"/>
            <a:ext cx="8303260" cy="43813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5300" indent="-407034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495300" algn="l"/>
                <a:tab pos="495934" algn="l"/>
              </a:tabLst>
            </a:pPr>
            <a:r>
              <a:rPr sz="2400" dirty="0">
                <a:latin typeface="Times New Roman"/>
                <a:cs typeface="Times New Roman"/>
              </a:rPr>
              <a:t>It is the </a:t>
            </a:r>
            <a:r>
              <a:rPr sz="2400" spc="10" dirty="0">
                <a:latin typeface="Times New Roman"/>
                <a:cs typeface="Times New Roman"/>
              </a:rPr>
              <a:t>3</a:t>
            </a:r>
            <a:r>
              <a:rPr sz="2400" spc="15" baseline="25641" dirty="0">
                <a:latin typeface="Times New Roman"/>
                <a:cs typeface="Times New Roman"/>
              </a:rPr>
              <a:t>rd </a:t>
            </a:r>
            <a:r>
              <a:rPr sz="2400" dirty="0">
                <a:latin typeface="Times New Roman"/>
                <a:cs typeface="Times New Roman"/>
              </a:rPr>
              <a:t>cranial</a:t>
            </a:r>
            <a:r>
              <a:rPr sz="2400" spc="-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nerve</a:t>
            </a:r>
          </a:p>
          <a:p>
            <a:pPr>
              <a:lnSpc>
                <a:spcPct val="100000"/>
              </a:lnSpc>
              <a:buFont typeface="Wingdings"/>
              <a:buChar char=""/>
            </a:pPr>
            <a:endParaRPr sz="2800" dirty="0">
              <a:latin typeface="Times New Roman"/>
              <a:cs typeface="Times New Roman"/>
            </a:endParaRPr>
          </a:p>
          <a:p>
            <a:pPr marL="495300" indent="-407034">
              <a:lnSpc>
                <a:spcPct val="100000"/>
              </a:lnSpc>
              <a:spcBef>
                <a:spcPts val="1405"/>
              </a:spcBef>
              <a:buFont typeface="Wingdings"/>
              <a:buChar char=""/>
              <a:tabLst>
                <a:tab pos="495300" algn="l"/>
                <a:tab pos="495934" algn="l"/>
              </a:tabLst>
            </a:pPr>
            <a:r>
              <a:rPr sz="2400" dirty="0">
                <a:latin typeface="Times New Roman"/>
                <a:cs typeface="Times New Roman"/>
              </a:rPr>
              <a:t>Purely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motor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"/>
            </a:pPr>
            <a:endParaRPr sz="2800" dirty="0">
              <a:latin typeface="Times New Roman"/>
              <a:cs typeface="Times New Roman"/>
            </a:endParaRPr>
          </a:p>
          <a:p>
            <a:pPr marL="495300" indent="-407034">
              <a:lnSpc>
                <a:spcPct val="100000"/>
              </a:lnSpc>
              <a:spcBef>
                <a:spcPts val="1410"/>
              </a:spcBef>
              <a:buFont typeface="Wingdings"/>
              <a:buChar char=""/>
              <a:tabLst>
                <a:tab pos="495300" algn="l"/>
                <a:tab pos="495934" algn="l"/>
              </a:tabLst>
            </a:pPr>
            <a:r>
              <a:rPr sz="2400" dirty="0">
                <a:latin typeface="Times New Roman"/>
                <a:cs typeface="Times New Roman"/>
              </a:rPr>
              <a:t>Responsible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</a:p>
          <a:p>
            <a:pPr marL="920750" lvl="1" indent="-375285">
              <a:lnSpc>
                <a:spcPct val="100000"/>
              </a:lnSpc>
              <a:spcBef>
                <a:spcPts val="640"/>
              </a:spcBef>
              <a:buSzPct val="155555"/>
              <a:buFont typeface="Arial"/>
              <a:buChar char="–"/>
              <a:tabLst>
                <a:tab pos="920750" algn="l"/>
                <a:tab pos="921385" algn="l"/>
              </a:tabLst>
            </a:pPr>
            <a:r>
              <a:rPr sz="2000" spc="-5" dirty="0">
                <a:latin typeface="Times New Roman"/>
                <a:cs typeface="Times New Roman"/>
              </a:rPr>
              <a:t>movement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eyeball,</a:t>
            </a:r>
          </a:p>
          <a:p>
            <a:pPr marL="832485" lvl="1" indent="-287020">
              <a:lnSpc>
                <a:spcPct val="100000"/>
              </a:lnSpc>
              <a:spcBef>
                <a:spcPts val="470"/>
              </a:spcBef>
              <a:buFont typeface="Arial"/>
              <a:buChar char="–"/>
              <a:tabLst>
                <a:tab pos="832485" algn="l"/>
                <a:tab pos="833119" algn="l"/>
              </a:tabLst>
            </a:pPr>
            <a:r>
              <a:rPr sz="2000" dirty="0">
                <a:latin typeface="Times New Roman"/>
                <a:cs typeface="Times New Roman"/>
              </a:rPr>
              <a:t>constriction of </a:t>
            </a:r>
            <a:r>
              <a:rPr sz="2000" spc="-5" dirty="0">
                <a:latin typeface="Times New Roman"/>
                <a:cs typeface="Times New Roman"/>
              </a:rPr>
              <a:t>pupil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&amp;</a:t>
            </a:r>
          </a:p>
          <a:p>
            <a:pPr marL="889000" lvl="1" indent="-34353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889000" algn="l"/>
                <a:tab pos="889635" algn="l"/>
              </a:tabLst>
            </a:pPr>
            <a:r>
              <a:rPr sz="2000" spc="-5" dirty="0">
                <a:latin typeface="Times New Roman"/>
                <a:cs typeface="Times New Roman"/>
              </a:rPr>
              <a:t>accommodation</a:t>
            </a:r>
            <a:endParaRPr sz="20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har char="–"/>
            </a:pPr>
            <a:endParaRPr sz="3600" dirty="0">
              <a:latin typeface="Times New Roman"/>
              <a:cs typeface="Times New Roman"/>
            </a:endParaRPr>
          </a:p>
          <a:p>
            <a:pPr marL="495300" indent="-407034">
              <a:lnSpc>
                <a:spcPct val="100000"/>
              </a:lnSpc>
              <a:buFont typeface="Wingdings"/>
              <a:buChar char=""/>
              <a:tabLst>
                <a:tab pos="495300" algn="l"/>
                <a:tab pos="495934" algn="l"/>
              </a:tabLst>
            </a:pPr>
            <a:r>
              <a:rPr sz="2400" dirty="0">
                <a:latin typeface="Times New Roman"/>
                <a:cs typeface="Times New Roman"/>
              </a:rPr>
              <a:t>It is </a:t>
            </a:r>
            <a:r>
              <a:rPr sz="2400" spc="-5" dirty="0">
                <a:latin typeface="Times New Roman"/>
                <a:cs typeface="Times New Roman"/>
              </a:rPr>
              <a:t>also </a:t>
            </a:r>
            <a:r>
              <a:rPr sz="2400" spc="5" dirty="0">
                <a:latin typeface="Times New Roman"/>
                <a:cs typeface="Times New Roman"/>
              </a:rPr>
              <a:t>known 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lang="en-US" sz="2400" dirty="0">
                <a:latin typeface="Times New Roman"/>
                <a:cs typeface="Times New Roman"/>
              </a:rPr>
              <a:t>N</a:t>
            </a:r>
            <a:r>
              <a:rPr sz="2400" dirty="0" smtClean="0">
                <a:latin typeface="Times New Roman"/>
                <a:cs typeface="Times New Roman"/>
              </a:rPr>
              <a:t>erve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accommodation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99308"/>
            <a:ext cx="4255769" cy="59574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9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NUCLEI </a:t>
            </a:r>
            <a:r>
              <a:rPr sz="2400" b="1" dirty="0">
                <a:solidFill>
                  <a:srgbClr val="006FC0"/>
                </a:solidFill>
                <a:latin typeface="Times New Roman"/>
                <a:cs typeface="Times New Roman"/>
              </a:rPr>
              <a:t>OF</a:t>
            </a:r>
            <a:r>
              <a:rPr sz="24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6FC0"/>
                </a:solidFill>
                <a:latin typeface="Times New Roman"/>
                <a:cs typeface="Times New Roman"/>
              </a:rPr>
              <a:t>ORIGIN</a:t>
            </a:r>
            <a:endParaRPr sz="2400" dirty="0">
              <a:latin typeface="Times New Roman"/>
              <a:cs typeface="Times New Roman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95"/>
              </a:spcBef>
              <a:buFont typeface="Wingdings"/>
              <a:buChar char=""/>
              <a:tabLst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Oculomotor </a:t>
            </a:r>
            <a:r>
              <a:rPr sz="2000" dirty="0">
                <a:latin typeface="Times New Roman"/>
                <a:cs typeface="Times New Roman"/>
              </a:rPr>
              <a:t>nerve nucleus is  located in the periaqueductal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area  in the </a:t>
            </a:r>
            <a:r>
              <a:rPr sz="2000" spc="-5" dirty="0">
                <a:latin typeface="Times New Roman"/>
                <a:cs typeface="Times New Roman"/>
              </a:rPr>
              <a:t>midbrain </a:t>
            </a:r>
            <a:r>
              <a:rPr sz="2000" dirty="0">
                <a:latin typeface="Times New Roman"/>
                <a:cs typeface="Times New Roman"/>
              </a:rPr>
              <a:t>at the </a:t>
            </a:r>
            <a:r>
              <a:rPr sz="2000" spc="-5" dirty="0">
                <a:latin typeface="Times New Roman"/>
                <a:cs typeface="Times New Roman"/>
              </a:rPr>
              <a:t>level </a:t>
            </a:r>
            <a:r>
              <a:rPr sz="2000" dirty="0">
                <a:latin typeface="Times New Roman"/>
                <a:cs typeface="Times New Roman"/>
              </a:rPr>
              <a:t>of  superior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colliculi</a:t>
            </a:r>
            <a:endParaRPr sz="20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Wingdings"/>
              <a:buChar char=""/>
              <a:tabLst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Consists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</a:p>
          <a:p>
            <a:pPr marL="1155700" marR="919480" lvl="2" indent="-228600">
              <a:lnSpc>
                <a:spcPct val="100000"/>
              </a:lnSpc>
              <a:spcBef>
                <a:spcPts val="484"/>
              </a:spcBef>
              <a:buSzPct val="95000"/>
              <a:buFont typeface="Wingdings"/>
              <a:buChar char=""/>
              <a:tabLst>
                <a:tab pos="1156335" algn="l"/>
              </a:tabLst>
            </a:pP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Somatic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part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(main  oculomotor</a:t>
            </a:r>
            <a:r>
              <a:rPr sz="20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nucleus)</a:t>
            </a:r>
            <a:endParaRPr sz="2000" dirty="0">
              <a:latin typeface="Times New Roman"/>
              <a:cs typeface="Times New Roman"/>
            </a:endParaRPr>
          </a:p>
          <a:p>
            <a:pPr marL="1612900" marR="392430" lvl="3" indent="-228600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1613535" algn="l"/>
              </a:tabLst>
            </a:pPr>
            <a:r>
              <a:rPr sz="1800" dirty="0">
                <a:latin typeface="Times New Roman"/>
                <a:cs typeface="Times New Roman"/>
              </a:rPr>
              <a:t>It </a:t>
            </a:r>
            <a:r>
              <a:rPr sz="1800" spc="-5" dirty="0">
                <a:latin typeface="Times New Roman"/>
                <a:cs typeface="Times New Roman"/>
              </a:rPr>
              <a:t>supply </a:t>
            </a:r>
            <a:r>
              <a:rPr sz="1800" dirty="0">
                <a:latin typeface="Times New Roman"/>
                <a:cs typeface="Times New Roman"/>
              </a:rPr>
              <a:t>intraorbital  </a:t>
            </a:r>
            <a:r>
              <a:rPr sz="1800" spc="-5" dirty="0">
                <a:latin typeface="Times New Roman"/>
                <a:cs typeface="Times New Roman"/>
              </a:rPr>
              <a:t>muscles </a:t>
            </a:r>
            <a:r>
              <a:rPr sz="1800" dirty="0">
                <a:latin typeface="Times New Roman"/>
                <a:cs typeface="Times New Roman"/>
              </a:rPr>
              <a:t>(except </a:t>
            </a:r>
            <a:r>
              <a:rPr sz="1800" spc="-5" dirty="0">
                <a:latin typeface="Times New Roman"/>
                <a:cs typeface="Times New Roman"/>
              </a:rPr>
              <a:t>SO4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&amp;  LR6)</a:t>
            </a:r>
          </a:p>
          <a:p>
            <a:pPr marL="1612900" lvl="3" indent="-22923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613535" algn="l"/>
              </a:tabLst>
            </a:pPr>
            <a:r>
              <a:rPr sz="1800" dirty="0">
                <a:latin typeface="Times New Roman"/>
                <a:cs typeface="Times New Roman"/>
              </a:rPr>
              <a:t>levator palpebrae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superioris</a:t>
            </a:r>
          </a:p>
          <a:p>
            <a:pPr marL="1155700" marR="315595" lvl="2" indent="-228600">
              <a:lnSpc>
                <a:spcPct val="100000"/>
              </a:lnSpc>
              <a:spcBef>
                <a:spcPts val="470"/>
              </a:spcBef>
              <a:buSzPct val="95000"/>
              <a:buFont typeface="Wingdings"/>
              <a:buChar char=""/>
              <a:tabLst>
                <a:tab pos="1156335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Autonomic part (</a:t>
            </a:r>
            <a:r>
              <a:rPr sz="2000" spc="-1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Edinger-  </a:t>
            </a:r>
            <a:r>
              <a:rPr sz="2000" spc="-20" dirty="0">
                <a:solidFill>
                  <a:srgbClr val="00AF50"/>
                </a:solidFill>
                <a:latin typeface="Times New Roman"/>
                <a:cs typeface="Times New Roman"/>
              </a:rPr>
              <a:t>Westphal</a:t>
            </a:r>
            <a:r>
              <a:rPr sz="2000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nucleus</a:t>
            </a:r>
            <a:endParaRPr sz="2000" dirty="0">
              <a:latin typeface="Times New Roman"/>
              <a:cs typeface="Times New Roman"/>
            </a:endParaRPr>
          </a:p>
          <a:p>
            <a:pPr marL="1612900" lvl="3" indent="-22923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1613535" algn="l"/>
              </a:tabLst>
            </a:pPr>
            <a:r>
              <a:rPr sz="1800" dirty="0">
                <a:latin typeface="Times New Roman"/>
                <a:cs typeface="Times New Roman"/>
              </a:rPr>
              <a:t>It gives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parasympathetic</a:t>
            </a:r>
          </a:p>
          <a:p>
            <a:pPr marL="16129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supply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</a:p>
          <a:p>
            <a:pPr marL="1612900" lvl="3" indent="-22923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613535" algn="l"/>
              </a:tabLst>
            </a:pPr>
            <a:r>
              <a:rPr sz="1800" dirty="0">
                <a:latin typeface="Times New Roman"/>
                <a:cs typeface="Times New Roman"/>
              </a:rPr>
              <a:t>ciliaris</a:t>
            </a:r>
          </a:p>
          <a:p>
            <a:pPr marL="1612900" lvl="3" indent="-22923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613535" algn="l"/>
              </a:tabLst>
            </a:pPr>
            <a:r>
              <a:rPr sz="1800" dirty="0">
                <a:latin typeface="Times New Roman"/>
                <a:cs typeface="Times New Roman"/>
              </a:rPr>
              <a:t>sphincter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pupillae</a:t>
            </a:r>
          </a:p>
        </p:txBody>
      </p:sp>
      <p:sp>
        <p:nvSpPr>
          <p:cNvPr id="3" name="object 3"/>
          <p:cNvSpPr/>
          <p:nvPr/>
        </p:nvSpPr>
        <p:spPr>
          <a:xfrm>
            <a:off x="4428744" y="1512124"/>
            <a:ext cx="4646653" cy="3517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84238"/>
            <a:ext cx="4259580" cy="63087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30"/>
              </a:spcBef>
              <a:buFont typeface="Wingdings"/>
              <a:buChar char=""/>
              <a:tabLst>
                <a:tab pos="355600" algn="l"/>
              </a:tabLst>
            </a:pPr>
            <a:r>
              <a:rPr sz="22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FUNCTIONAL</a:t>
            </a:r>
            <a:r>
              <a:rPr sz="2200" b="1" spc="-1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COMPONENT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5" dirty="0">
                <a:latin typeface="Times New Roman"/>
                <a:cs typeface="Times New Roman"/>
              </a:rPr>
              <a:t>Two </a:t>
            </a:r>
            <a:r>
              <a:rPr sz="2200" spc="-5" dirty="0">
                <a:latin typeface="Times New Roman"/>
                <a:cs typeface="Times New Roman"/>
              </a:rPr>
              <a:t>functional</a:t>
            </a:r>
            <a:r>
              <a:rPr sz="2200" spc="5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components-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200" spc="-5" dirty="0">
                <a:solidFill>
                  <a:srgbClr val="00AF50"/>
                </a:solidFill>
                <a:latin typeface="Times New Roman"/>
                <a:cs typeface="Times New Roman"/>
              </a:rPr>
              <a:t>Somatic </a:t>
            </a:r>
            <a:r>
              <a:rPr sz="2200" spc="-10" dirty="0">
                <a:solidFill>
                  <a:srgbClr val="00AF50"/>
                </a:solidFill>
                <a:latin typeface="Times New Roman"/>
                <a:cs typeface="Times New Roman"/>
              </a:rPr>
              <a:t>efferent </a:t>
            </a:r>
            <a:r>
              <a:rPr sz="2200" spc="-5" dirty="0">
                <a:solidFill>
                  <a:srgbClr val="00AF50"/>
                </a:solidFill>
                <a:latin typeface="Times New Roman"/>
                <a:cs typeface="Times New Roman"/>
              </a:rPr>
              <a:t>(SE)</a:t>
            </a:r>
            <a:r>
              <a:rPr sz="22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00AF50"/>
                </a:solidFill>
                <a:latin typeface="Times New Roman"/>
                <a:cs typeface="Times New Roman"/>
              </a:rPr>
              <a:t>fibers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AF50"/>
              </a:buClr>
              <a:buFont typeface="Wingdings"/>
              <a:buChar char=""/>
            </a:pPr>
            <a:endParaRPr sz="31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Times New Roman"/>
                <a:cs typeface="Times New Roman"/>
              </a:rPr>
              <a:t>Arises </a:t>
            </a:r>
            <a:r>
              <a:rPr sz="1800" dirty="0">
                <a:latin typeface="Times New Roman"/>
                <a:cs typeface="Times New Roman"/>
              </a:rPr>
              <a:t>from </a:t>
            </a:r>
            <a:r>
              <a:rPr sz="1800" spc="-5" dirty="0">
                <a:latin typeface="Times New Roman"/>
                <a:cs typeface="Times New Roman"/>
              </a:rPr>
              <a:t>main oculomotor</a:t>
            </a:r>
            <a:r>
              <a:rPr sz="1800" dirty="0">
                <a:latin typeface="Times New Roman"/>
                <a:cs typeface="Times New Roman"/>
              </a:rPr>
              <a:t> nucleus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–"/>
            </a:pPr>
            <a:endParaRPr sz="2600">
              <a:latin typeface="Times New Roman"/>
              <a:cs typeface="Times New Roman"/>
            </a:endParaRPr>
          </a:p>
          <a:p>
            <a:pPr marL="756285" marR="683260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Times New Roman"/>
                <a:cs typeface="Times New Roman"/>
              </a:rPr>
              <a:t>Supply </a:t>
            </a:r>
            <a:r>
              <a:rPr sz="1800" spc="-5" dirty="0">
                <a:latin typeface="Times New Roman"/>
                <a:cs typeface="Times New Roman"/>
              </a:rPr>
              <a:t>muscles </a:t>
            </a:r>
            <a:r>
              <a:rPr sz="1800" dirty="0">
                <a:latin typeface="Times New Roman"/>
                <a:cs typeface="Times New Roman"/>
              </a:rPr>
              <a:t>develops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from  preotic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somites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2700">
              <a:latin typeface="Times New Roman"/>
              <a:cs typeface="Times New Roman"/>
            </a:endParaRPr>
          </a:p>
          <a:p>
            <a:pPr marL="355600" marR="311785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200" spc="-5" dirty="0">
                <a:solidFill>
                  <a:srgbClr val="00AF50"/>
                </a:solidFill>
                <a:latin typeface="Times New Roman"/>
                <a:cs typeface="Times New Roman"/>
              </a:rPr>
              <a:t>General visceral </a:t>
            </a:r>
            <a:r>
              <a:rPr sz="2200" spc="-10" dirty="0">
                <a:solidFill>
                  <a:srgbClr val="00AF50"/>
                </a:solidFill>
                <a:latin typeface="Times New Roman"/>
                <a:cs typeface="Times New Roman"/>
              </a:rPr>
              <a:t>efferent </a:t>
            </a:r>
            <a:r>
              <a:rPr sz="2200" spc="-5" dirty="0">
                <a:solidFill>
                  <a:srgbClr val="00AF50"/>
                </a:solidFill>
                <a:latin typeface="Times New Roman"/>
                <a:cs typeface="Times New Roman"/>
              </a:rPr>
              <a:t>(GVE)  fibers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AF50"/>
              </a:buClr>
              <a:buFont typeface="Wingdings"/>
              <a:buChar char=""/>
            </a:pPr>
            <a:endParaRPr sz="31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Times New Roman"/>
                <a:cs typeface="Times New Roman"/>
              </a:rPr>
              <a:t>Arises </a:t>
            </a:r>
            <a:r>
              <a:rPr sz="1800" dirty="0">
                <a:latin typeface="Times New Roman"/>
                <a:cs typeface="Times New Roman"/>
              </a:rPr>
              <a:t>from</a:t>
            </a:r>
            <a:r>
              <a:rPr sz="1800" spc="-15" dirty="0">
                <a:latin typeface="Times New Roman"/>
                <a:cs typeface="Times New Roman"/>
              </a:rPr>
              <a:t> Edinger-Westphal</a:t>
            </a:r>
            <a:endParaRPr sz="1800">
              <a:latin typeface="Times New Roman"/>
              <a:cs typeface="Times New Roman"/>
            </a:endParaRPr>
          </a:p>
          <a:p>
            <a:pPr marR="203898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nucleus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756285" marR="5080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Times New Roman"/>
                <a:cs typeface="Times New Roman"/>
              </a:rPr>
              <a:t>It relay in ciliary ganglion &amp; </a:t>
            </a:r>
            <a:r>
              <a:rPr sz="1800" spc="-5" dirty="0">
                <a:latin typeface="Times New Roman"/>
                <a:cs typeface="Times New Roman"/>
              </a:rPr>
              <a:t>supply  </a:t>
            </a:r>
            <a:r>
              <a:rPr sz="1800" dirty="0">
                <a:latin typeface="Times New Roman"/>
                <a:cs typeface="Times New Roman"/>
              </a:rPr>
              <a:t>ciliaris and sphincter pupillae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95800" y="838259"/>
            <a:ext cx="4648200" cy="6019800"/>
            <a:chOff x="4495800" y="838259"/>
            <a:chExt cx="4648200" cy="6019800"/>
          </a:xfrm>
        </p:grpSpPr>
        <p:sp>
          <p:nvSpPr>
            <p:cNvPr id="4" name="object 4"/>
            <p:cNvSpPr/>
            <p:nvPr/>
          </p:nvSpPr>
          <p:spPr>
            <a:xfrm>
              <a:off x="4495800" y="838259"/>
              <a:ext cx="4610117" cy="20571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95800" y="2819795"/>
              <a:ext cx="4648084" cy="403817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67639" y="84915"/>
            <a:ext cx="8380095" cy="59810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790"/>
              </a:spcBef>
              <a:buFont typeface="Wingdings"/>
              <a:buChar char=""/>
              <a:tabLst>
                <a:tab pos="419100" algn="l"/>
              </a:tabLst>
            </a:pP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CONNECTIONS-</a:t>
            </a:r>
            <a:endParaRPr sz="280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400" dirty="0">
                <a:latin typeface="Times New Roman"/>
                <a:cs typeface="Times New Roman"/>
              </a:rPr>
              <a:t>It receives connection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from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buFont typeface="Wingdings"/>
              <a:buChar char=""/>
              <a:tabLst>
                <a:tab pos="419100" algn="l"/>
              </a:tabLst>
            </a:pP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Cortico-nuclear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fibers-</a:t>
            </a:r>
            <a:endParaRPr sz="2400">
              <a:latin typeface="Times New Roman"/>
              <a:cs typeface="Times New Roman"/>
            </a:endParaRPr>
          </a:p>
          <a:p>
            <a:pPr marL="819785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819785" algn="l"/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Arising from </a:t>
            </a:r>
            <a:r>
              <a:rPr sz="2000" spc="-5" dirty="0">
                <a:latin typeface="Times New Roman"/>
                <a:cs typeface="Times New Roman"/>
              </a:rPr>
              <a:t>motor </a:t>
            </a:r>
            <a:r>
              <a:rPr sz="2000" dirty="0">
                <a:latin typeface="Times New Roman"/>
                <a:cs typeface="Times New Roman"/>
              </a:rPr>
              <a:t>area (area no.4 </a:t>
            </a:r>
            <a:r>
              <a:rPr sz="2000" spc="5" dirty="0">
                <a:latin typeface="Times New Roman"/>
                <a:cs typeface="Times New Roman"/>
              </a:rPr>
              <a:t>&amp;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6)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295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1910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Medial longitudinal</a:t>
            </a:r>
            <a:r>
              <a:rPr sz="2400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fasciculus(MLF)-</a:t>
            </a:r>
            <a:endParaRPr sz="2400">
              <a:latin typeface="Times New Roman"/>
              <a:cs typeface="Times New Roman"/>
            </a:endParaRPr>
          </a:p>
          <a:p>
            <a:pPr marL="819785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819785" algn="l"/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through which </a:t>
            </a:r>
            <a:r>
              <a:rPr sz="2000" spc="10" dirty="0">
                <a:latin typeface="Times New Roman"/>
                <a:cs typeface="Times New Roman"/>
              </a:rPr>
              <a:t>3</a:t>
            </a:r>
            <a:r>
              <a:rPr sz="1950" spc="15" baseline="25641" dirty="0">
                <a:latin typeface="Times New Roman"/>
                <a:cs typeface="Times New Roman"/>
              </a:rPr>
              <a:t>rd </a:t>
            </a:r>
            <a:r>
              <a:rPr sz="2000" dirty="0">
                <a:latin typeface="Times New Roman"/>
                <a:cs typeface="Times New Roman"/>
              </a:rPr>
              <a:t>nerve is connected with </a:t>
            </a:r>
            <a:r>
              <a:rPr sz="2000" spc="10" dirty="0">
                <a:latin typeface="Times New Roman"/>
                <a:cs typeface="Times New Roman"/>
              </a:rPr>
              <a:t>4</a:t>
            </a:r>
            <a:r>
              <a:rPr sz="1950" spc="15" baseline="25641" dirty="0">
                <a:latin typeface="Times New Roman"/>
                <a:cs typeface="Times New Roman"/>
              </a:rPr>
              <a:t>th</a:t>
            </a:r>
            <a:r>
              <a:rPr sz="2000" spc="10" dirty="0">
                <a:latin typeface="Times New Roman"/>
                <a:cs typeface="Times New Roman"/>
              </a:rPr>
              <a:t>, 6</a:t>
            </a:r>
            <a:r>
              <a:rPr sz="1950" spc="15" baseline="25641" dirty="0">
                <a:latin typeface="Times New Roman"/>
                <a:cs typeface="Times New Roman"/>
              </a:rPr>
              <a:t>th </a:t>
            </a:r>
            <a:r>
              <a:rPr sz="2000" dirty="0">
                <a:latin typeface="Times New Roman"/>
                <a:cs typeface="Times New Roman"/>
              </a:rPr>
              <a:t>&amp; </a:t>
            </a:r>
            <a:r>
              <a:rPr sz="2000" spc="10" dirty="0">
                <a:latin typeface="Times New Roman"/>
                <a:cs typeface="Times New Roman"/>
              </a:rPr>
              <a:t>8</a:t>
            </a:r>
            <a:r>
              <a:rPr sz="1950" spc="15" baseline="25641" dirty="0">
                <a:latin typeface="Times New Roman"/>
                <a:cs typeface="Times New Roman"/>
              </a:rPr>
              <a:t>th </a:t>
            </a:r>
            <a:r>
              <a:rPr sz="2000" dirty="0">
                <a:latin typeface="Times New Roman"/>
                <a:cs typeface="Times New Roman"/>
              </a:rPr>
              <a:t>cranial nerve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endParaRPr sz="2000">
              <a:latin typeface="Times New Roman"/>
              <a:cs typeface="Times New Roman"/>
            </a:endParaRPr>
          </a:p>
          <a:p>
            <a:pPr marL="819785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co-ordination </a:t>
            </a:r>
            <a:r>
              <a:rPr sz="2000" dirty="0">
                <a:latin typeface="Times New Roman"/>
                <a:cs typeface="Times New Roman"/>
              </a:rPr>
              <a:t>of </a:t>
            </a:r>
            <a:r>
              <a:rPr sz="2000" spc="-5" dirty="0">
                <a:latin typeface="Times New Roman"/>
                <a:cs typeface="Times New Roman"/>
              </a:rPr>
              <a:t>eye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movements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buFont typeface="Wingdings"/>
              <a:buChar char=""/>
              <a:tabLst>
                <a:tab pos="419100" algn="l"/>
              </a:tabLst>
            </a:pP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Tecto-bulbar</a:t>
            </a:r>
            <a:r>
              <a:rPr sz="2400" spc="-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tract-</a:t>
            </a:r>
            <a:endParaRPr sz="2400">
              <a:latin typeface="Times New Roman"/>
              <a:cs typeface="Times New Roman"/>
            </a:endParaRPr>
          </a:p>
          <a:p>
            <a:pPr marL="819785" marR="30480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819785" algn="l"/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connected to visual cortex through superior colliculus for</a:t>
            </a:r>
            <a:r>
              <a:rPr sz="2000" spc="-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visuo-protective  reflex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295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buFont typeface="Wingdings"/>
              <a:buChar char=""/>
              <a:tabLst>
                <a:tab pos="41910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Pretectal nuclei </a:t>
            </a:r>
            <a:r>
              <a:rPr sz="2000" dirty="0">
                <a:latin typeface="Times New Roman"/>
                <a:cs typeface="Times New Roman"/>
              </a:rPr>
              <a:t>of both sides – for pupillary light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reflex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62255"/>
            <a:ext cx="3997325" cy="524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355600" algn="l"/>
              </a:tabLst>
            </a:pPr>
            <a:r>
              <a:rPr sz="2800" b="1" spc="-15" dirty="0">
                <a:solidFill>
                  <a:srgbClr val="006FC0"/>
                </a:solidFill>
                <a:latin typeface="Carlito"/>
                <a:cs typeface="Carlito"/>
              </a:rPr>
              <a:t>COURSE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har char=""/>
            </a:pPr>
            <a:endParaRPr sz="3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400" spc="-15" dirty="0">
                <a:solidFill>
                  <a:srgbClr val="00AF50"/>
                </a:solidFill>
                <a:latin typeface="Carlito"/>
                <a:cs typeface="Carlito"/>
              </a:rPr>
              <a:t>Intraneural</a:t>
            </a:r>
            <a:r>
              <a:rPr sz="2400" spc="-2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course-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"/>
            </a:pPr>
            <a:endParaRPr sz="375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400" spc="-20" dirty="0">
                <a:solidFill>
                  <a:srgbClr val="00AF50"/>
                </a:solidFill>
                <a:latin typeface="Carlito"/>
                <a:cs typeface="Carlito"/>
              </a:rPr>
              <a:t>Point </a:t>
            </a:r>
            <a:r>
              <a:rPr sz="2400" spc="-5" dirty="0">
                <a:solidFill>
                  <a:srgbClr val="00AF50"/>
                </a:solidFill>
                <a:latin typeface="Carlito"/>
                <a:cs typeface="Carlito"/>
              </a:rPr>
              <a:t>of</a:t>
            </a:r>
            <a:r>
              <a:rPr sz="2400" spc="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Carlito"/>
                <a:cs typeface="Carlito"/>
              </a:rPr>
              <a:t>emergence-</a:t>
            </a:r>
            <a:endParaRPr sz="2400">
              <a:latin typeface="Carlito"/>
              <a:cs typeface="Carlito"/>
            </a:endParaRPr>
          </a:p>
          <a:p>
            <a:pPr marL="927100" marR="5080" indent="68580">
              <a:lnSpc>
                <a:spcPct val="103600"/>
              </a:lnSpc>
              <a:spcBef>
                <a:spcPts val="1100"/>
              </a:spcBef>
            </a:pPr>
            <a:r>
              <a:rPr sz="1800" spc="-10" dirty="0">
                <a:latin typeface="Carlito"/>
                <a:cs typeface="Carlito"/>
              </a:rPr>
              <a:t>ventral </a:t>
            </a:r>
            <a:r>
              <a:rPr sz="1800" spc="-5" dirty="0">
                <a:latin typeface="Carlito"/>
                <a:cs typeface="Carlito"/>
              </a:rPr>
              <a:t>aspect of midbrain </a:t>
            </a:r>
            <a:r>
              <a:rPr sz="1800" dirty="0">
                <a:latin typeface="Carlito"/>
                <a:cs typeface="Carlito"/>
              </a:rPr>
              <a:t>&amp; </a:t>
            </a:r>
            <a:r>
              <a:rPr sz="1800" spc="-5" dirty="0">
                <a:latin typeface="Carlito"/>
                <a:cs typeface="Carlito"/>
              </a:rPr>
              <a:t>it  </a:t>
            </a:r>
            <a:r>
              <a:rPr sz="1800" spc="-10" dirty="0">
                <a:latin typeface="Carlito"/>
                <a:cs typeface="Carlito"/>
              </a:rPr>
              <a:t>pierces </a:t>
            </a:r>
            <a:r>
              <a:rPr sz="1800" dirty="0">
                <a:latin typeface="Carlito"/>
                <a:cs typeface="Carlito"/>
              </a:rPr>
              <a:t>medial </a:t>
            </a:r>
            <a:r>
              <a:rPr sz="1800" spc="-5" dirty="0">
                <a:latin typeface="Carlito"/>
                <a:cs typeface="Carlito"/>
              </a:rPr>
              <a:t>aspect of </a:t>
            </a:r>
            <a:r>
              <a:rPr sz="1800" spc="-10" dirty="0">
                <a:latin typeface="Carlito"/>
                <a:cs typeface="Carlito"/>
              </a:rPr>
              <a:t>cerebral  </a:t>
            </a:r>
            <a:r>
              <a:rPr sz="1800" spc="-5" dirty="0">
                <a:latin typeface="Carlito"/>
                <a:cs typeface="Carlito"/>
              </a:rPr>
              <a:t>peduncle</a:t>
            </a: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Intracranial</a:t>
            </a:r>
            <a:r>
              <a:rPr sz="2400" spc="-12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course-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"/>
            </a:pPr>
            <a:endParaRPr sz="375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Intraorbital</a:t>
            </a:r>
            <a:r>
              <a:rPr sz="2400" spc="-114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Carlito"/>
                <a:cs typeface="Carlito"/>
              </a:rPr>
              <a:t>course-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06823" y="458075"/>
            <a:ext cx="4837176" cy="6149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307340" y="406654"/>
            <a:ext cx="8309609" cy="51009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APPLIED</a:t>
            </a:r>
            <a:r>
              <a:rPr sz="2400" b="1" spc="-1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ANATOMY-</a:t>
            </a:r>
            <a:endParaRPr sz="24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Lesion of </a:t>
            </a:r>
            <a:r>
              <a:rPr sz="2400" spc="-5" dirty="0">
                <a:latin typeface="Times New Roman"/>
                <a:cs typeface="Times New Roman"/>
              </a:rPr>
              <a:t>oculomotor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nerve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–"/>
            </a:pPr>
            <a:endParaRPr sz="4000">
              <a:latin typeface="Times New Roman"/>
              <a:cs typeface="Times New Roman"/>
            </a:endParaRPr>
          </a:p>
          <a:p>
            <a:pPr marL="1274445" lvl="2" indent="-347980">
              <a:lnSpc>
                <a:spcPct val="100000"/>
              </a:lnSpc>
              <a:buFont typeface="Wingdings"/>
              <a:buChar char=""/>
              <a:tabLst>
                <a:tab pos="127508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Ptosis – </a:t>
            </a:r>
            <a:r>
              <a:rPr sz="2000" dirty="0">
                <a:latin typeface="Times New Roman"/>
                <a:cs typeface="Times New Roman"/>
              </a:rPr>
              <a:t>due to paralysis of levator palpebrae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superioris</a:t>
            </a:r>
            <a:endParaRPr sz="20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50"/>
              </a:spcBef>
              <a:buClr>
                <a:srgbClr val="00AF50"/>
              </a:buClr>
              <a:buFont typeface="Wingdings"/>
              <a:buChar char=""/>
            </a:pPr>
            <a:endParaRPr sz="3450">
              <a:latin typeface="Times New Roman"/>
              <a:cs typeface="Times New Roman"/>
            </a:endParaRPr>
          </a:p>
          <a:p>
            <a:pPr marL="1155700" marR="5080" lvl="2" indent="-228600">
              <a:lnSpc>
                <a:spcPct val="100600"/>
              </a:lnSpc>
              <a:buFont typeface="Wingdings"/>
              <a:buChar char=""/>
              <a:tabLst>
                <a:tab pos="127508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External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strabismus- </a:t>
            </a:r>
            <a:r>
              <a:rPr sz="2000" spc="5" dirty="0">
                <a:latin typeface="Times New Roman"/>
                <a:cs typeface="Times New Roman"/>
              </a:rPr>
              <a:t>due </a:t>
            </a:r>
            <a:r>
              <a:rPr sz="2000" dirty="0">
                <a:latin typeface="Times New Roman"/>
                <a:cs typeface="Times New Roman"/>
              </a:rPr>
              <a:t>to unopposed action of LR &amp; SO as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  rest of </a:t>
            </a:r>
            <a:r>
              <a:rPr sz="2000" spc="-5" dirty="0">
                <a:latin typeface="Times New Roman"/>
                <a:cs typeface="Times New Roman"/>
              </a:rPr>
              <a:t>muscles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paralyzed</a:t>
            </a:r>
            <a:endParaRPr sz="20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Clr>
                <a:srgbClr val="00AF50"/>
              </a:buClr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marL="1274445" lvl="2" indent="-347980">
              <a:lnSpc>
                <a:spcPct val="100000"/>
              </a:lnSpc>
              <a:spcBef>
                <a:spcPts val="1490"/>
              </a:spcBef>
              <a:buFont typeface="Wingdings"/>
              <a:buChar char=""/>
              <a:tabLst>
                <a:tab pos="127508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Diplopia- </a:t>
            </a:r>
            <a:r>
              <a:rPr sz="2000" dirty="0">
                <a:latin typeface="Times New Roman"/>
                <a:cs typeface="Times New Roman"/>
              </a:rPr>
              <a:t>on looking </a:t>
            </a:r>
            <a:r>
              <a:rPr sz="2000" spc="-20" dirty="0">
                <a:latin typeface="Times New Roman"/>
                <a:cs typeface="Times New Roman"/>
              </a:rPr>
              <a:t>medially, </a:t>
            </a:r>
            <a:r>
              <a:rPr sz="2000" spc="-5" dirty="0">
                <a:latin typeface="Times New Roman"/>
                <a:cs typeface="Times New Roman"/>
              </a:rPr>
              <a:t>inferiorly </a:t>
            </a:r>
            <a:r>
              <a:rPr sz="2000" dirty="0">
                <a:latin typeface="Times New Roman"/>
                <a:cs typeface="Times New Roman"/>
              </a:rPr>
              <a:t>&amp;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superiorly</a:t>
            </a:r>
            <a:endParaRPr sz="20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Clr>
                <a:srgbClr val="00AF50"/>
              </a:buClr>
              <a:buFont typeface="Wingdings"/>
              <a:buChar char=""/>
            </a:pPr>
            <a:endParaRPr sz="3450">
              <a:latin typeface="Times New Roman"/>
              <a:cs typeface="Times New Roman"/>
            </a:endParaRPr>
          </a:p>
          <a:p>
            <a:pPr marL="1155700" marR="113664" lvl="2" indent="-228600">
              <a:lnSpc>
                <a:spcPct val="100699"/>
              </a:lnSpc>
              <a:buFont typeface="Wingdings"/>
              <a:buChar char=""/>
              <a:tabLst>
                <a:tab pos="127508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Dilated &amp;fixed pupil </a:t>
            </a:r>
            <a:r>
              <a:rPr sz="2000" dirty="0">
                <a:latin typeface="Times New Roman"/>
                <a:cs typeface="Times New Roman"/>
              </a:rPr>
              <a:t>is </a:t>
            </a:r>
            <a:r>
              <a:rPr sz="2000" spc="5" dirty="0">
                <a:latin typeface="Times New Roman"/>
                <a:cs typeface="Times New Roman"/>
              </a:rPr>
              <a:t>due </a:t>
            </a:r>
            <a:r>
              <a:rPr sz="2000" dirty="0">
                <a:latin typeface="Times New Roman"/>
                <a:cs typeface="Times New Roman"/>
              </a:rPr>
              <a:t>to loss of </a:t>
            </a:r>
            <a:r>
              <a:rPr sz="2000" spc="-5" dirty="0">
                <a:latin typeface="Times New Roman"/>
                <a:cs typeface="Times New Roman"/>
              </a:rPr>
              <a:t>parasympathetic </a:t>
            </a:r>
            <a:r>
              <a:rPr sz="2000" dirty="0">
                <a:latin typeface="Times New Roman"/>
                <a:cs typeface="Times New Roman"/>
              </a:rPr>
              <a:t>supply</a:t>
            </a:r>
            <a:r>
              <a:rPr sz="2000" spc="-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  sphincter pupillae and </a:t>
            </a:r>
            <a:r>
              <a:rPr sz="2000" spc="-5" dirty="0">
                <a:latin typeface="Times New Roman"/>
                <a:cs typeface="Times New Roman"/>
              </a:rPr>
              <a:t>ciliaris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muscles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1572" y="524049"/>
            <a:ext cx="4644477" cy="356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6089" y="368553"/>
            <a:ext cx="4670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TROCHLEAR</a:t>
            </a:r>
            <a:r>
              <a:rPr spc="-40" dirty="0"/>
              <a:t> </a:t>
            </a:r>
            <a:r>
              <a:rPr spc="-30" dirty="0"/>
              <a:t>NERVE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43840" y="1851101"/>
            <a:ext cx="7774940" cy="295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419100" algn="l"/>
              </a:tabLst>
            </a:pPr>
            <a:r>
              <a:rPr sz="2400" spc="-5" dirty="0">
                <a:solidFill>
                  <a:srgbClr val="006FC0"/>
                </a:solidFill>
                <a:latin typeface="Times New Roman"/>
                <a:cs typeface="Times New Roman"/>
              </a:rPr>
              <a:t>UNIQUE </a:t>
            </a:r>
            <a:r>
              <a:rPr sz="2400" spc="-45" dirty="0">
                <a:solidFill>
                  <a:srgbClr val="006FC0"/>
                </a:solidFill>
                <a:latin typeface="Times New Roman"/>
                <a:cs typeface="Times New Roman"/>
              </a:rPr>
              <a:t>FEATURE </a:t>
            </a:r>
            <a:r>
              <a:rPr sz="2400" dirty="0">
                <a:solidFill>
                  <a:srgbClr val="006FC0"/>
                </a:solidFill>
                <a:latin typeface="Times New Roman"/>
                <a:cs typeface="Times New Roman"/>
              </a:rPr>
              <a:t>OF </a:t>
            </a:r>
            <a:r>
              <a:rPr sz="2400" spc="-5" dirty="0">
                <a:solidFill>
                  <a:srgbClr val="006FC0"/>
                </a:solidFill>
                <a:latin typeface="Times New Roman"/>
                <a:cs typeface="Times New Roman"/>
              </a:rPr>
              <a:t>TROCHLEAR </a:t>
            </a:r>
            <a:r>
              <a:rPr sz="2400" spc="-45" dirty="0">
                <a:solidFill>
                  <a:srgbClr val="006FC0"/>
                </a:solidFill>
                <a:latin typeface="Times New Roman"/>
                <a:cs typeface="Times New Roman"/>
              </a:rPr>
              <a:t>NERVE </a:t>
            </a:r>
            <a:r>
              <a:rPr sz="2400" dirty="0">
                <a:solidFill>
                  <a:srgbClr val="006FC0"/>
                </a:solidFill>
                <a:latin typeface="Times New Roman"/>
                <a:cs typeface="Times New Roman"/>
              </a:rPr>
              <a:t>(4</a:t>
            </a:r>
            <a:r>
              <a:rPr sz="2400" baseline="24305" dirty="0">
                <a:solidFill>
                  <a:srgbClr val="006FC0"/>
                </a:solidFill>
                <a:latin typeface="Times New Roman"/>
                <a:cs typeface="Times New Roman"/>
              </a:rPr>
              <a:t>TH</a:t>
            </a:r>
            <a:r>
              <a:rPr sz="2400" spc="465" baseline="243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6FC0"/>
                </a:solidFill>
                <a:latin typeface="Times New Roman"/>
                <a:cs typeface="Times New Roman"/>
              </a:rPr>
              <a:t>CN)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6FC0"/>
              </a:buClr>
              <a:buFont typeface="Wingdings"/>
              <a:buChar char=""/>
            </a:pPr>
            <a:endParaRPr sz="3400">
              <a:latin typeface="Times New Roman"/>
              <a:cs typeface="Times New Roman"/>
            </a:endParaRPr>
          </a:p>
          <a:p>
            <a:pPr marL="819785" lvl="1" indent="-287020">
              <a:lnSpc>
                <a:spcPct val="100000"/>
              </a:lnSpc>
              <a:buFont typeface="Wingdings"/>
              <a:buChar char=""/>
              <a:tabLst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Most slender nerve </a:t>
            </a:r>
            <a:r>
              <a:rPr sz="2000" spc="-5" dirty="0">
                <a:latin typeface="Times New Roman"/>
                <a:cs typeface="Times New Roman"/>
              </a:rPr>
              <a:t>among </a:t>
            </a:r>
            <a:r>
              <a:rPr sz="2000" dirty="0">
                <a:latin typeface="Times New Roman"/>
                <a:cs typeface="Times New Roman"/>
              </a:rPr>
              <a:t>the cranial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nerve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Wingdings"/>
              <a:buChar char=""/>
            </a:pPr>
            <a:endParaRPr sz="1700">
              <a:latin typeface="Times New Roman"/>
              <a:cs typeface="Times New Roman"/>
            </a:endParaRPr>
          </a:p>
          <a:p>
            <a:pPr marL="819785" lvl="1" indent="-287020">
              <a:lnSpc>
                <a:spcPct val="100000"/>
              </a:lnSpc>
              <a:buFont typeface="Wingdings"/>
              <a:buChar char=""/>
              <a:tabLst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It is the only nerve </a:t>
            </a:r>
            <a:r>
              <a:rPr sz="2000" spc="-10" dirty="0">
                <a:latin typeface="Times New Roman"/>
                <a:cs typeface="Times New Roman"/>
              </a:rPr>
              <a:t>emerge </a:t>
            </a:r>
            <a:r>
              <a:rPr sz="2000" dirty="0">
                <a:latin typeface="Times New Roman"/>
                <a:cs typeface="Times New Roman"/>
              </a:rPr>
              <a:t>from dorsal aspect of brain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stem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Wingdings"/>
              <a:buChar char=""/>
            </a:pPr>
            <a:endParaRPr sz="1700">
              <a:latin typeface="Times New Roman"/>
              <a:cs typeface="Times New Roman"/>
            </a:endParaRPr>
          </a:p>
          <a:p>
            <a:pPr marL="819785" lvl="1" indent="-28702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820419" algn="l"/>
              </a:tabLst>
            </a:pPr>
            <a:r>
              <a:rPr sz="2000" dirty="0">
                <a:latin typeface="Times New Roman"/>
                <a:cs typeface="Times New Roman"/>
              </a:rPr>
              <a:t>It is the only nerve that shows decussation of fibers before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emerging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557530"/>
            <a:ext cx="4232910" cy="4117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NUCLEUS OF</a:t>
            </a:r>
            <a:r>
              <a:rPr sz="2000" b="1" spc="-1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ORIGIN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"/>
            </a:pPr>
            <a:endParaRPr sz="22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1365"/>
              </a:spcBef>
              <a:buFont typeface="Wingdings"/>
              <a:buChar char=""/>
              <a:tabLst>
                <a:tab pos="354965" algn="l"/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Trochlear </a:t>
            </a:r>
            <a:r>
              <a:rPr sz="1800" dirty="0">
                <a:latin typeface="Times New Roman"/>
                <a:cs typeface="Times New Roman"/>
              </a:rPr>
              <a:t>nucleus lies immediately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caudal  to </a:t>
            </a:r>
            <a:r>
              <a:rPr sz="1800" spc="-5" dirty="0">
                <a:latin typeface="Times New Roman"/>
                <a:cs typeface="Times New Roman"/>
              </a:rPr>
              <a:t>oculomotor </a:t>
            </a:r>
            <a:r>
              <a:rPr sz="1800" dirty="0">
                <a:latin typeface="Times New Roman"/>
                <a:cs typeface="Times New Roman"/>
              </a:rPr>
              <a:t>nucleus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"/>
            </a:pPr>
            <a:endParaRPr sz="2600">
              <a:latin typeface="Times New Roman"/>
              <a:cs typeface="Times New Roman"/>
            </a:endParaRPr>
          </a:p>
          <a:p>
            <a:pPr marL="355600" marR="150495" indent="-342900">
              <a:lnSpc>
                <a:spcPct val="100000"/>
              </a:lnSpc>
              <a:buFont typeface="Wingdings"/>
              <a:buChar char="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In periaqueductal area of </a:t>
            </a:r>
            <a:r>
              <a:rPr sz="1800" spc="-5" dirty="0">
                <a:latin typeface="Times New Roman"/>
                <a:cs typeface="Times New Roman"/>
              </a:rPr>
              <a:t>midbrain </a:t>
            </a:r>
            <a:r>
              <a:rPr sz="1800" dirty="0">
                <a:latin typeface="Times New Roman"/>
                <a:cs typeface="Times New Roman"/>
              </a:rPr>
              <a:t>at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 level of inferior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colliculus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FUNCTIONAL</a:t>
            </a:r>
            <a:r>
              <a:rPr sz="2000" b="1" spc="-1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COMPONENT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"/>
            </a:pP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0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General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somatic efferent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(GSE)</a:t>
            </a:r>
            <a:r>
              <a:rPr sz="2000" spc="-1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fibers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latin typeface="Times New Roman"/>
                <a:cs typeface="Times New Roman"/>
              </a:rPr>
              <a:t>–supply superior oblique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42681" y="824461"/>
            <a:ext cx="3294984" cy="2491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69000" y="3581493"/>
            <a:ext cx="4208999" cy="27872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67741"/>
            <a:ext cx="3511550" cy="448246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COURSE</a:t>
            </a:r>
            <a:endParaRPr sz="2400">
              <a:latin typeface="Times New Roman"/>
              <a:cs typeface="Times New Roman"/>
            </a:endParaRPr>
          </a:p>
          <a:p>
            <a:pPr marL="820419" lvl="1" indent="-351155">
              <a:lnSpc>
                <a:spcPct val="100000"/>
              </a:lnSpc>
              <a:spcBef>
                <a:spcPts val="590"/>
              </a:spcBef>
              <a:buFont typeface="Wingdings"/>
              <a:buChar char=""/>
              <a:tabLst>
                <a:tab pos="821055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Intraneural</a:t>
            </a:r>
            <a:r>
              <a:rPr sz="20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AF50"/>
              </a:buClr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927100" marR="5080" lvl="1" indent="-457834">
              <a:lnSpc>
                <a:spcPct val="100200"/>
              </a:lnSpc>
              <a:buFont typeface="Wingdings"/>
              <a:buChar char=""/>
              <a:tabLst>
                <a:tab pos="75692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Point of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emergence-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posterior aspect of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midbrain  </a:t>
            </a:r>
            <a:r>
              <a:rPr sz="1800" dirty="0">
                <a:latin typeface="Times New Roman"/>
                <a:cs typeface="Times New Roman"/>
              </a:rPr>
              <a:t>at the inferior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colliculus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Clr>
                <a:srgbClr val="00AF50"/>
              </a:buClr>
              <a:buFont typeface="Wingdings"/>
              <a:buChar char=""/>
            </a:pPr>
            <a:endParaRPr sz="2000">
              <a:latin typeface="Times New Roman"/>
              <a:cs typeface="Times New Roman"/>
            </a:endParaRPr>
          </a:p>
          <a:p>
            <a:pPr marL="820419" lvl="1" indent="-351155">
              <a:lnSpc>
                <a:spcPct val="100000"/>
              </a:lnSpc>
              <a:spcBef>
                <a:spcPts val="1630"/>
              </a:spcBef>
              <a:buFont typeface="Wingdings"/>
              <a:buChar char=""/>
              <a:tabLst>
                <a:tab pos="821055" algn="l"/>
              </a:tabLst>
            </a:pP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Intracranial</a:t>
            </a:r>
            <a:r>
              <a:rPr sz="20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00AF50"/>
              </a:buClr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Wingdings"/>
              <a:buChar char=""/>
              <a:tabLst>
                <a:tab pos="75692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Exit of</a:t>
            </a:r>
            <a:r>
              <a:rPr sz="20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cranium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Clr>
                <a:srgbClr val="00AF50"/>
              </a:buClr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marL="820419" lvl="1" indent="-351155">
              <a:lnSpc>
                <a:spcPct val="100000"/>
              </a:lnSpc>
              <a:spcBef>
                <a:spcPts val="1405"/>
              </a:spcBef>
              <a:buFont typeface="Wingdings"/>
              <a:buChar char=""/>
              <a:tabLst>
                <a:tab pos="821055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Intraorbital</a:t>
            </a:r>
            <a:r>
              <a:rPr sz="20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86200" y="762698"/>
            <a:ext cx="5257799" cy="4952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604773"/>
            <a:ext cx="6878320" cy="3625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3865" indent="-431800">
              <a:lnSpc>
                <a:spcPct val="100000"/>
              </a:lnSpc>
              <a:spcBef>
                <a:spcPts val="100"/>
              </a:spcBef>
              <a:buSzPct val="116666"/>
              <a:buFont typeface="Wingdings"/>
              <a:buChar char=""/>
              <a:tabLst>
                <a:tab pos="444500" algn="l"/>
              </a:tabLst>
            </a:pPr>
            <a:r>
              <a:rPr sz="24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APPLIED</a:t>
            </a:r>
            <a:r>
              <a:rPr sz="2400" b="1" spc="-1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ANATOMY-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6FC0"/>
              </a:buClr>
              <a:buFont typeface="Wingdings"/>
              <a:buChar char=""/>
            </a:pPr>
            <a:endParaRPr sz="3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Lesion of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trochlear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nerve-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Leads </a:t>
            </a:r>
            <a:r>
              <a:rPr sz="2000" spc="-5" dirty="0">
                <a:latin typeface="Times New Roman"/>
                <a:cs typeface="Times New Roman"/>
              </a:rPr>
              <a:t>paralysis </a:t>
            </a:r>
            <a:r>
              <a:rPr sz="2000" dirty="0">
                <a:latin typeface="Times New Roman"/>
                <a:cs typeface="Times New Roman"/>
              </a:rPr>
              <a:t>of superior oblique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muscle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2200">
              <a:latin typeface="Times New Roman"/>
              <a:cs typeface="Times New Roman"/>
            </a:endParaRPr>
          </a:p>
          <a:p>
            <a:pPr marL="1219835" lvl="2" indent="-293370">
              <a:lnSpc>
                <a:spcPct val="100000"/>
              </a:lnSpc>
              <a:spcBef>
                <a:spcPts val="1405"/>
              </a:spcBef>
              <a:buFont typeface="Arial"/>
              <a:buChar char="•"/>
              <a:tabLst>
                <a:tab pos="1219835" algn="l"/>
                <a:tab pos="1220470" algn="l"/>
              </a:tabLst>
            </a:pPr>
            <a:r>
              <a:rPr sz="2000" dirty="0">
                <a:latin typeface="Times New Roman"/>
                <a:cs typeface="Times New Roman"/>
              </a:rPr>
              <a:t>Medial deviation of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eyeball</a:t>
            </a:r>
            <a:endParaRPr sz="20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1155700" lvl="2" indent="-2292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Times New Roman"/>
                <a:cs typeface="Times New Roman"/>
              </a:rPr>
              <a:t>Diplopia on looking </a:t>
            </a:r>
            <a:r>
              <a:rPr sz="2000" spc="-5" dirty="0">
                <a:latin typeface="Times New Roman"/>
                <a:cs typeface="Times New Roman"/>
              </a:rPr>
              <a:t>laterally (attempting </a:t>
            </a:r>
            <a:r>
              <a:rPr sz="2000" dirty="0">
                <a:latin typeface="Times New Roman"/>
                <a:cs typeface="Times New Roman"/>
              </a:rPr>
              <a:t>to look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below)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7498" y="524049"/>
            <a:ext cx="4265006" cy="356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/>
              <a:t>ABDUCENT</a:t>
            </a:r>
            <a:r>
              <a:rPr spc="-155" dirty="0"/>
              <a:t> </a:t>
            </a:r>
            <a:r>
              <a:rPr spc="-25" dirty="0"/>
              <a:t>NERVE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339" y="1167130"/>
            <a:ext cx="3892550" cy="4460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6400" indent="-34290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406400" algn="l"/>
              </a:tabLst>
            </a:pPr>
            <a:r>
              <a:rPr sz="2000" dirty="0">
                <a:latin typeface="Times New Roman"/>
                <a:cs typeface="Times New Roman"/>
              </a:rPr>
              <a:t>It is the </a:t>
            </a:r>
            <a:r>
              <a:rPr sz="2000" spc="10" dirty="0">
                <a:latin typeface="Times New Roman"/>
                <a:cs typeface="Times New Roman"/>
              </a:rPr>
              <a:t>6</a:t>
            </a:r>
            <a:r>
              <a:rPr sz="1950" spc="15" baseline="25641" dirty="0">
                <a:latin typeface="Times New Roman"/>
                <a:cs typeface="Times New Roman"/>
              </a:rPr>
              <a:t>th </a:t>
            </a:r>
            <a:r>
              <a:rPr sz="2000" dirty="0">
                <a:latin typeface="Times New Roman"/>
                <a:cs typeface="Times New Roman"/>
              </a:rPr>
              <a:t>cranial</a:t>
            </a:r>
            <a:r>
              <a:rPr sz="2000" spc="-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nerve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40640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06400" algn="l"/>
              </a:tabLst>
            </a:pPr>
            <a:r>
              <a:rPr sz="2000" dirty="0">
                <a:latin typeface="Times New Roman"/>
                <a:cs typeface="Times New Roman"/>
              </a:rPr>
              <a:t>Motor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nerve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406400" marR="708660" indent="-342900">
              <a:lnSpc>
                <a:spcPct val="100000"/>
              </a:lnSpc>
              <a:buFont typeface="Wingdings"/>
              <a:buChar char=""/>
              <a:tabLst>
                <a:tab pos="406400" algn="l"/>
              </a:tabLst>
            </a:pPr>
            <a:r>
              <a:rPr sz="2000" dirty="0">
                <a:latin typeface="Times New Roman"/>
                <a:cs typeface="Times New Roman"/>
              </a:rPr>
              <a:t>It supply single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extraocular  </a:t>
            </a:r>
            <a:r>
              <a:rPr sz="2000" spc="-5" dirty="0">
                <a:latin typeface="Times New Roman"/>
                <a:cs typeface="Times New Roman"/>
              </a:rPr>
              <a:t>muscle </a:t>
            </a:r>
            <a:r>
              <a:rPr sz="2000" dirty="0">
                <a:latin typeface="Times New Roman"/>
                <a:cs typeface="Times New Roman"/>
              </a:rPr>
              <a:t>, lateral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rectus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"/>
            </a:pPr>
            <a:endParaRPr sz="2900">
              <a:latin typeface="Times New Roman"/>
              <a:cs typeface="Times New Roman"/>
            </a:endParaRPr>
          </a:p>
          <a:p>
            <a:pPr marL="40640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06400" algn="l"/>
              </a:tabLst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NUCLEUS OF</a:t>
            </a:r>
            <a:r>
              <a:rPr sz="2000" b="1" spc="-1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ORIGIN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"/>
            </a:pPr>
            <a:endParaRPr sz="2850">
              <a:latin typeface="Times New Roman"/>
              <a:cs typeface="Times New Roman"/>
            </a:endParaRPr>
          </a:p>
          <a:p>
            <a:pPr marL="807085" lvl="1" indent="-287020">
              <a:lnSpc>
                <a:spcPct val="100000"/>
              </a:lnSpc>
              <a:buFont typeface="Arial"/>
              <a:buChar char="–"/>
              <a:tabLst>
                <a:tab pos="807085" algn="l"/>
                <a:tab pos="807720" algn="l"/>
              </a:tabLst>
            </a:pPr>
            <a:r>
              <a:rPr sz="1800" dirty="0">
                <a:latin typeface="Times New Roman"/>
                <a:cs typeface="Times New Roman"/>
              </a:rPr>
              <a:t>Located in the lower part of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pons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–"/>
            </a:pPr>
            <a:endParaRPr sz="2600">
              <a:latin typeface="Times New Roman"/>
              <a:cs typeface="Times New Roman"/>
            </a:endParaRPr>
          </a:p>
          <a:p>
            <a:pPr marL="807085" lvl="1" indent="-287020">
              <a:lnSpc>
                <a:spcPct val="100000"/>
              </a:lnSpc>
              <a:buFont typeface="Arial"/>
              <a:buChar char="–"/>
              <a:tabLst>
                <a:tab pos="807085" algn="l"/>
                <a:tab pos="807720" algn="l"/>
              </a:tabLst>
            </a:pPr>
            <a:r>
              <a:rPr sz="1800" dirty="0">
                <a:latin typeface="Times New Roman"/>
                <a:cs typeface="Times New Roman"/>
              </a:rPr>
              <a:t>Deep to facial colliculus in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floor</a:t>
            </a:r>
            <a:endParaRPr sz="1800">
              <a:latin typeface="Times New Roman"/>
              <a:cs typeface="Times New Roman"/>
            </a:endParaRPr>
          </a:p>
          <a:p>
            <a:pPr marR="929640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of </a:t>
            </a:r>
            <a:r>
              <a:rPr sz="1800" spc="-5" dirty="0">
                <a:latin typeface="Times New Roman"/>
                <a:cs typeface="Times New Roman"/>
              </a:rPr>
              <a:t>4</a:t>
            </a:r>
            <a:r>
              <a:rPr sz="1800" spc="-7" baseline="25462" dirty="0">
                <a:latin typeface="Times New Roman"/>
                <a:cs typeface="Times New Roman"/>
              </a:rPr>
              <a:t>th</a:t>
            </a:r>
            <a:r>
              <a:rPr sz="1800" spc="209" baseline="25462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ventricle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47799" y="1709477"/>
            <a:ext cx="4917401" cy="33197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297891"/>
            <a:ext cx="3709035" cy="5676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marR="1632585" indent="-342900" algn="r">
              <a:lnSpc>
                <a:spcPts val="2280"/>
              </a:lnSpc>
              <a:spcBef>
                <a:spcPts val="105"/>
              </a:spcBef>
              <a:buFont typeface="Wingdings"/>
              <a:buChar char=""/>
              <a:tabLst>
                <a:tab pos="342900" algn="l"/>
              </a:tabLst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FUN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IONAL</a:t>
            </a:r>
            <a:endParaRPr sz="2000">
              <a:latin typeface="Times New Roman"/>
              <a:cs typeface="Times New Roman"/>
            </a:endParaRPr>
          </a:p>
          <a:p>
            <a:pPr marR="1661795" algn="r">
              <a:lnSpc>
                <a:spcPts val="228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CO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PONENT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ts val="2295"/>
              </a:lnSpc>
              <a:spcBef>
                <a:spcPts val="240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General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somatic efferent(GSE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055"/>
              </a:lnSpc>
            </a:pPr>
            <a:r>
              <a:rPr sz="1800" dirty="0">
                <a:latin typeface="Times New Roman"/>
                <a:cs typeface="Times New Roman"/>
              </a:rPr>
              <a:t>supply the lateral ractus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muscle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COURSE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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Intrapontine</a:t>
            </a:r>
            <a:r>
              <a:rPr sz="20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course-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"/>
            </a:pPr>
            <a:endParaRPr sz="2700">
              <a:latin typeface="Times New Roman"/>
              <a:cs typeface="Times New Roman"/>
            </a:endParaRPr>
          </a:p>
          <a:p>
            <a:pPr marL="355600" marR="631825" indent="-342900" algn="just">
              <a:lnSpc>
                <a:spcPct val="903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Point of </a:t>
            </a:r>
            <a:r>
              <a:rPr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emergence-</a:t>
            </a:r>
            <a:r>
              <a:rPr sz="2000" spc="-1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ponto-  medullary junction cranial to  pyramid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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Intracranial</a:t>
            </a:r>
            <a:r>
              <a:rPr sz="2000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course-</a:t>
            </a:r>
            <a:endParaRPr sz="2000">
              <a:latin typeface="Times New Roman"/>
              <a:cs typeface="Times New Roman"/>
            </a:endParaRPr>
          </a:p>
          <a:p>
            <a:pPr marL="756285" marR="188595" lvl="1" indent="-287020">
              <a:lnSpc>
                <a:spcPts val="1939"/>
              </a:lnSpc>
              <a:spcBef>
                <a:spcPts val="47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5" dirty="0">
                <a:solidFill>
                  <a:srgbClr val="C00000"/>
                </a:solidFill>
                <a:latin typeface="Times New Roman"/>
                <a:cs typeface="Times New Roman"/>
              </a:rPr>
              <a:t>Dorello’s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canal- </a:t>
            </a:r>
            <a:r>
              <a:rPr sz="1800" spc="-5" dirty="0">
                <a:latin typeface="Times New Roman"/>
                <a:cs typeface="Times New Roman"/>
              </a:rPr>
              <a:t>fibro-osseous  </a:t>
            </a:r>
            <a:r>
              <a:rPr sz="1800" dirty="0">
                <a:latin typeface="Times New Roman"/>
                <a:cs typeface="Times New Roman"/>
              </a:rPr>
              <a:t>canal</a:t>
            </a:r>
            <a:endParaRPr sz="1800">
              <a:latin typeface="Times New Roman"/>
              <a:cs typeface="Times New Roman"/>
            </a:endParaRPr>
          </a:p>
          <a:p>
            <a:pPr marL="756285" marR="203835" lvl="1" indent="-287020">
              <a:lnSpc>
                <a:spcPts val="1939"/>
              </a:lnSpc>
              <a:spcBef>
                <a:spcPts val="44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Times New Roman"/>
                <a:cs typeface="Times New Roman"/>
              </a:rPr>
              <a:t>Formed </a:t>
            </a:r>
            <a:r>
              <a:rPr sz="1800" dirty="0">
                <a:latin typeface="Times New Roman"/>
                <a:cs typeface="Times New Roman"/>
              </a:rPr>
              <a:t>by apex of petrous  </a:t>
            </a:r>
            <a:r>
              <a:rPr sz="1800" spc="-5" dirty="0">
                <a:latin typeface="Times New Roman"/>
                <a:cs typeface="Times New Roman"/>
              </a:rPr>
              <a:t>temporal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bone+petrosphenoid  ligament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6279591"/>
            <a:ext cx="23221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Intraorbital</a:t>
            </a:r>
            <a:r>
              <a:rPr sz="2000" spc="-1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AF50"/>
                </a:solidFill>
                <a:latin typeface="Times New Roman"/>
                <a:cs typeface="Times New Roman"/>
              </a:rPr>
              <a:t>course-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6200" y="1142986"/>
            <a:ext cx="5105100" cy="45262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26957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13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482854"/>
            <a:ext cx="7722870" cy="53930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APPLIED</a:t>
            </a:r>
            <a:r>
              <a:rPr sz="2400" b="1" spc="-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006FC0"/>
                </a:solidFill>
                <a:latin typeface="Times New Roman"/>
                <a:cs typeface="Times New Roman"/>
              </a:rPr>
              <a:t>ANATOMY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Unilateral lesion of Abducent nerve in</a:t>
            </a:r>
            <a:r>
              <a:rPr sz="2400" spc="-2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pons-</a:t>
            </a:r>
            <a:endParaRPr sz="24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49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Affected eye </a:t>
            </a:r>
            <a:r>
              <a:rPr sz="2000" dirty="0">
                <a:latin typeface="Times New Roman"/>
                <a:cs typeface="Times New Roman"/>
              </a:rPr>
              <a:t>is adducted </a:t>
            </a:r>
            <a:r>
              <a:rPr sz="2000" spc="5" dirty="0">
                <a:latin typeface="Times New Roman"/>
                <a:cs typeface="Times New Roman"/>
              </a:rPr>
              <a:t>due </a:t>
            </a:r>
            <a:r>
              <a:rPr sz="2000" dirty="0">
                <a:latin typeface="Times New Roman"/>
                <a:cs typeface="Times New Roman"/>
              </a:rPr>
              <a:t>to </a:t>
            </a:r>
            <a:r>
              <a:rPr sz="2000" spc="-5" dirty="0">
                <a:latin typeface="Times New Roman"/>
                <a:cs typeface="Times New Roman"/>
              </a:rPr>
              <a:t>paralysis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LR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2200">
              <a:latin typeface="Times New Roman"/>
              <a:cs typeface="Times New Roman"/>
            </a:endParaRPr>
          </a:p>
          <a:p>
            <a:pPr marL="355600" marR="741045" indent="-342900">
              <a:lnSpc>
                <a:spcPct val="100000"/>
              </a:lnSpc>
              <a:spcBef>
                <a:spcPts val="149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Medial longitudinal fasciculus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syndrome</a:t>
            </a:r>
            <a:r>
              <a:rPr sz="2400" spc="-1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(internuclear 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ophthalamoplegia)-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"/>
            </a:pPr>
            <a:endParaRPr sz="34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5" dirty="0">
                <a:latin typeface="Times New Roman"/>
                <a:cs typeface="Times New Roman"/>
              </a:rPr>
              <a:t>Due </a:t>
            </a:r>
            <a:r>
              <a:rPr sz="2000" dirty="0">
                <a:latin typeface="Times New Roman"/>
                <a:cs typeface="Times New Roman"/>
              </a:rPr>
              <a:t>to </a:t>
            </a:r>
            <a:r>
              <a:rPr sz="2000" spc="-5" dirty="0">
                <a:latin typeface="Times New Roman"/>
                <a:cs typeface="Times New Roman"/>
              </a:rPr>
              <a:t>lesion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MLF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2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It causes </a:t>
            </a:r>
            <a:r>
              <a:rPr sz="2000" spc="-5" dirty="0">
                <a:latin typeface="Times New Roman"/>
                <a:cs typeface="Times New Roman"/>
              </a:rPr>
              <a:t>ipsilateral medial </a:t>
            </a:r>
            <a:r>
              <a:rPr sz="2000" dirty="0">
                <a:latin typeface="Times New Roman"/>
                <a:cs typeface="Times New Roman"/>
              </a:rPr>
              <a:t>rectus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weakness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2900">
              <a:latin typeface="Times New Roman"/>
              <a:cs typeface="Times New Roman"/>
            </a:endParaRPr>
          </a:p>
          <a:p>
            <a:pPr marL="756285" marR="5080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On </a:t>
            </a:r>
            <a:r>
              <a:rPr sz="2000" spc="-5" dirty="0">
                <a:latin typeface="Times New Roman"/>
                <a:cs typeface="Times New Roman"/>
              </a:rPr>
              <a:t>attempted </a:t>
            </a:r>
            <a:r>
              <a:rPr sz="2000" dirty="0">
                <a:latin typeface="Times New Roman"/>
                <a:cs typeface="Times New Roman"/>
              </a:rPr>
              <a:t>abduction towards </a:t>
            </a:r>
            <a:r>
              <a:rPr sz="2000" spc="-5" dirty="0">
                <a:latin typeface="Times New Roman"/>
                <a:cs typeface="Times New Roman"/>
              </a:rPr>
              <a:t>normal </a:t>
            </a:r>
            <a:r>
              <a:rPr sz="2000" dirty="0">
                <a:latin typeface="Times New Roman"/>
                <a:cs typeface="Times New Roman"/>
              </a:rPr>
              <a:t>side, there is </a:t>
            </a:r>
            <a:r>
              <a:rPr sz="2000" spc="-5" dirty="0">
                <a:latin typeface="Times New Roman"/>
                <a:cs typeface="Times New Roman"/>
              </a:rPr>
              <a:t>nystagmus </a:t>
            </a:r>
            <a:r>
              <a:rPr sz="2000" dirty="0">
                <a:latin typeface="Times New Roman"/>
                <a:cs typeface="Times New Roman"/>
              </a:rPr>
              <a:t>in  abducting </a:t>
            </a:r>
            <a:r>
              <a:rPr sz="2000" spc="-5" dirty="0">
                <a:latin typeface="Times New Roman"/>
                <a:cs typeface="Times New Roman"/>
              </a:rPr>
              <a:t>eye </a:t>
            </a:r>
            <a:r>
              <a:rPr sz="2000" dirty="0">
                <a:latin typeface="Times New Roman"/>
                <a:cs typeface="Times New Roman"/>
              </a:rPr>
              <a:t>&amp;weak adduction in adducting </a:t>
            </a:r>
            <a:r>
              <a:rPr sz="2000" spc="-5" dirty="0">
                <a:latin typeface="Times New Roman"/>
                <a:cs typeface="Times New Roman"/>
              </a:rPr>
              <a:t>eye </a:t>
            </a:r>
            <a:r>
              <a:rPr sz="2000" dirty="0">
                <a:latin typeface="Times New Roman"/>
                <a:cs typeface="Times New Roman"/>
              </a:rPr>
              <a:t>(eye on the side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 </a:t>
            </a:r>
            <a:r>
              <a:rPr sz="2000" spc="-5" dirty="0">
                <a:latin typeface="Times New Roman"/>
                <a:cs typeface="Times New Roman"/>
              </a:rPr>
              <a:t>lesion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MLF)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3276600" cy="622578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63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567</Words>
  <Application>Microsoft Office PowerPoint</Application>
  <PresentationFormat>On-screen Show (4:3)</PresentationFormat>
  <Paragraphs>167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Carlito</vt:lpstr>
      <vt:lpstr>Times New Roman</vt:lpstr>
      <vt:lpstr>Wingdings</vt:lpstr>
      <vt:lpstr>Office Theme</vt:lpstr>
      <vt:lpstr> OCULOMOTOR , TROCHLEAR &amp; ABDUCENT  NERVE</vt:lpstr>
      <vt:lpstr>OCULOMOTOR NERVE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TROCHLEAR NERVE</vt:lpstr>
      <vt:lpstr>PowerPoint Presentation</vt:lpstr>
      <vt:lpstr>PowerPoint Presentation</vt:lpstr>
      <vt:lpstr>PowerPoint Presentation</vt:lpstr>
      <vt:lpstr>ABDUCENT NERVE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OCULOMOTOR, TROCHLEAR &amp; ABDUCENT NERVE</dc:title>
  <dc:creator>sarangdhar</dc:creator>
  <cp:lastModifiedBy>Anotomy</cp:lastModifiedBy>
  <cp:revision>6</cp:revision>
  <dcterms:created xsi:type="dcterms:W3CDTF">2021-11-25T14:08:30Z</dcterms:created>
  <dcterms:modified xsi:type="dcterms:W3CDTF">2024-09-03T10:15:49Z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2020-07-13T00:00:00Z</vt:filetime>
  </property>
  <property fmtid="{D5CDD505-2E9C-101B-9397-08002B2CF9AE}" pid="3" name="Creator">
    <vt:lpwstr>Microsoft PowerPoint v16</vt:lpwstr>
  </property>
  <property fmtid="{D5CDD505-2E9C-101B-9397-08002B2CF9AE}" pid="4" name="LastSaved">
    <vt:filetime>2021-11-25T00:00:00Z</vt:filetime>
  </property>
</Properties>
</file>