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562610"/>
            <a:ext cx="9144000" cy="104140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HISTOLOGICAL TECHNIQUES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892300"/>
            <a:ext cx="9144000" cy="4304030"/>
          </a:xfrm>
        </p:spPr>
        <p:txBody>
          <a:bodyPr>
            <a:noAutofit/>
          </a:bodyPr>
          <a:lstStyle/>
          <a:p>
            <a:pPr marL="342900" indent="-342900" algn="l">
              <a:buFont typeface="Wingdings" panose="05000000000000000000" charset="0"/>
              <a:buChar char="Ø"/>
            </a:pPr>
            <a:r>
              <a:rPr lang="en-US" sz="2800" b="1">
                <a:solidFill>
                  <a:srgbClr val="00B0F0"/>
                </a:solidFill>
                <a:cs typeface="+mn-lt"/>
              </a:rPr>
              <a:t>TISSUE PROCESSING- </a:t>
            </a:r>
            <a:r>
              <a:rPr lang="en-US" sz="2800">
                <a:solidFill>
                  <a:schemeClr val="tx1">
                    <a:lumMod val="95000"/>
                    <a:lumOff val="5000"/>
                  </a:schemeClr>
                </a:solidFill>
                <a:cs typeface="+mn-lt"/>
              </a:rPr>
              <a:t>IN ROUTINE HISTOLOGY AND HISTOPATHOLOGY A SPECIMEN IS SLICED IN TO</a:t>
            </a:r>
            <a:r>
              <a:rPr lang="en-US" sz="2800" b="1">
                <a:solidFill>
                  <a:srgbClr val="00B0F0"/>
                </a:solidFill>
                <a:cs typeface="+mn-lt"/>
              </a:rPr>
              <a:t> </a:t>
            </a:r>
            <a:r>
              <a:rPr lang="en-US" sz="2800" b="1">
                <a:solidFill>
                  <a:srgbClr val="FF0000"/>
                </a:solidFill>
                <a:cs typeface="+mn-lt"/>
              </a:rPr>
              <a:t>0.5 CM.</a:t>
            </a:r>
            <a:endParaRPr lang="en-US" sz="2800" b="1">
              <a:solidFill>
                <a:srgbClr val="00B0F0"/>
              </a:solidFill>
              <a:cs typeface="+mn-lt"/>
            </a:endParaRPr>
          </a:p>
          <a:p>
            <a:pPr marL="342900" indent="-342900" algn="l">
              <a:buFont typeface="Wingdings" panose="05000000000000000000" charset="0"/>
              <a:buChar char="Ø"/>
            </a:pPr>
            <a:r>
              <a:rPr lang="en-US" sz="2800">
                <a:solidFill>
                  <a:schemeClr val="tx1"/>
                </a:solidFill>
                <a:cs typeface="+mn-lt"/>
              </a:rPr>
              <a:t>THESE SLICES ARE PROCESSED AND FINALLY FURTHER SECTIONED IN TO </a:t>
            </a:r>
            <a:r>
              <a:rPr lang="en-US" sz="2800">
                <a:solidFill>
                  <a:srgbClr val="FF0000"/>
                </a:solidFill>
                <a:cs typeface="+mn-lt"/>
              </a:rPr>
              <a:t>5-7 µm</a:t>
            </a:r>
            <a:r>
              <a:rPr lang="en-US" sz="2800">
                <a:solidFill>
                  <a:schemeClr val="tx1"/>
                </a:solidFill>
                <a:cs typeface="+mn-lt"/>
              </a:rPr>
              <a:t> THIN SECTIONS.THESE SECTIONS ARE MOUNTED AND STAINED ON GLASS SLIDES TO MAKE THEM SUITABLE FOR MICROSCOPIC OBSERBATION. THIS ENTIRE PROCEDURE IS CALLED </a:t>
            </a:r>
            <a:r>
              <a:rPr lang="en-US" sz="2800">
                <a:solidFill>
                  <a:srgbClr val="FF0000"/>
                </a:solidFill>
                <a:cs typeface="+mn-lt"/>
              </a:rPr>
              <a:t>TISSUE PROCESSING</a:t>
            </a:r>
            <a:r>
              <a:rPr lang="en-US" sz="2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Wingdings" panose="05000000000000000000" charset="0"/>
              <a:buChar char="Ø"/>
            </a:pP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HISTOLOGICAL TISSUE PROCESSING INVOLVES THE FOLLOWING MAJOR STEPS.</a:t>
            </a:r>
            <a:endPara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	TISSUE COLLECTION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charset="0"/>
              <a:buChar char="Ø"/>
            </a:pPr>
            <a:r>
              <a:rPr lang="en-US"/>
              <a:t>FOR HISTOLOGICAL STUDIES, SUITABLE TISSUE IS COLLECTED FROM CADAVERS, FORENSIC AUTOPSIES,SURGICAL PROCEDURES,ANIMALS WITH PERMISSION FROM AUTHORITIES(ETHICS AND RESEARCH COMMITTEES).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 b="1">
                <a:solidFill>
                  <a:srgbClr val="FF0000"/>
                </a:solidFill>
              </a:rPr>
              <a:t>TISSUES FIXATION-</a:t>
            </a: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 COLLECTED SPECIMEN IS PRESERVED FOR RETAINING THEIR BIOLOGICAL STRUCTURE WITHOUT ANY SIGNIFICANT DISTORTION OR DECOMPOSITION.</a:t>
            </a:r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 typeface="Wingdings" panose="05000000000000000000" charset="0"/>
              <a:buChar char="Ø"/>
            </a:pP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10% FORMALIN IS THE MOST COMMONLY USED FIXATIVE.</a:t>
            </a:r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 typeface="Wingdings" panose="05000000000000000000" charset="0"/>
              <a:buChar char="Ø"/>
            </a:pP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OTHER FIXATIVES INCLUDE GLUTARALDEHYDE,MERCURIC CHLORIDE etc.</a:t>
            </a:r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PARAFFIN BLOCK MAKING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pPr>
              <a:buFont typeface="Wingdings" panose="05000000000000000000" charset="0"/>
              <a:buChar char="Ø"/>
            </a:pPr>
            <a:r>
              <a:rPr lang="en-US"/>
              <a:t>IT IS DIFFICULT  TO MAKE THIN SECTIONS OF OF THE TISSUE AS MOST OF THE CELLS CONTAIN WATER(50-60%).HENCE THE TISSUE IS PROCESSED TO REPLACE WATER WITH FIRM MATEREAL(PARAFFIN WAX) AND TO MAKE THE TISSUE SUITABLE FOR CUTTING.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IT INVOLVES THE FOLLOWING STEPS: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 b="1">
                <a:solidFill>
                  <a:srgbClr val="00B0F0"/>
                </a:solidFill>
              </a:rPr>
              <a:t>DEHYDRATION:</a:t>
            </a:r>
            <a:r>
              <a:rPr lang="en-US">
                <a:solidFill>
                  <a:schemeClr val="tx1"/>
                </a:solidFill>
              </a:rPr>
              <a:t> TISSUE SLICE IS TREATED WITH ASCENDING GRADES OF ALCOHOLS(50%,70%,90%,AND ABSOLUTE/100%)TO GRADUALLY REMOVE WATER FROM THE TISSUE.</a:t>
            </a:r>
            <a:endParaRPr lang="en-US">
              <a:solidFill>
                <a:schemeClr val="tx1"/>
              </a:solidFill>
            </a:endParaRPr>
          </a:p>
          <a:p>
            <a:pPr>
              <a:buFont typeface="Wingdings" panose="05000000000000000000" charset="0"/>
              <a:buChar char="Ø"/>
            </a:pPr>
            <a:r>
              <a:rPr lang="en-US" b="1">
                <a:solidFill>
                  <a:srgbClr val="00B0F0"/>
                </a:solidFill>
              </a:rPr>
              <a:t>CLEARING- </a:t>
            </a:r>
            <a:r>
              <a:rPr lang="en-US">
                <a:solidFill>
                  <a:schemeClr val="tx1"/>
                </a:solidFill>
              </a:rPr>
              <a:t>TISSUE SLICE IS TREATED WITH XYLENE(CLEARING AGENT). CLEARING AGENT MAKES THE THE TISSUE CLEAR BY CHANGING THE REFRACTIVE INDEX OF THE TISSUE.</a:t>
            </a:r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			CONT</a:t>
            </a:r>
            <a:r>
              <a:rPr lang="en-US"/>
              <a:t>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charset="0"/>
              <a:buChar char="Ø"/>
            </a:pPr>
            <a:r>
              <a:rPr lang="en-US" b="1">
                <a:solidFill>
                  <a:srgbClr val="00B0F0"/>
                </a:solidFill>
              </a:rPr>
              <a:t>REMOVAL OF CLEARING AGENT-</a:t>
            </a:r>
            <a:r>
              <a:rPr lang="en-US">
                <a:solidFill>
                  <a:schemeClr val="tx1"/>
                </a:solidFill>
              </a:rPr>
              <a:t> TISSUE SLICE IS KEPT IN MELTED PARAFFIN THAT REPLACES XYLENE BY INFILTRATION IN THE TISSUE.</a:t>
            </a:r>
            <a:endParaRPr lang="en-US">
              <a:solidFill>
                <a:schemeClr val="tx1"/>
              </a:solidFill>
            </a:endParaRPr>
          </a:p>
          <a:p>
            <a:pPr>
              <a:buFont typeface="Wingdings" panose="05000000000000000000" charset="0"/>
              <a:buChar char="Ø"/>
            </a:pPr>
            <a:r>
              <a:rPr lang="en-US" b="1">
                <a:solidFill>
                  <a:srgbClr val="00B0F0"/>
                </a:solidFill>
              </a:rPr>
              <a:t>EMBEDDING- </a:t>
            </a:r>
            <a:r>
              <a:rPr lang="en-US">
                <a:solidFill>
                  <a:schemeClr val="tx1"/>
                </a:solidFill>
              </a:rPr>
              <a:t>TISSUE SLICE IS KEPT FIXED IN THE MELTED PARAFFIN AND ALLOWED TO FORM A SOLID BLOCK ON COOLING. THIS SOLID BLOCK MAKES THE TISSUE SUITABLE FOR SECTIONING.</a:t>
            </a:r>
            <a:endParaRPr lang="en-US">
              <a:solidFill>
                <a:schemeClr val="tx1"/>
              </a:solidFill>
            </a:endParaRPr>
          </a:p>
          <a:p>
            <a:pPr>
              <a:buFont typeface="Wingdings" panose="05000000000000000000" charset="0"/>
              <a:buChar char="Ø"/>
            </a:pPr>
            <a:r>
              <a:rPr lang="en-US" b="1">
                <a:solidFill>
                  <a:srgbClr val="00B0F0"/>
                </a:solidFill>
              </a:rPr>
              <a:t>TISSUE SECTIONING- </a:t>
            </a:r>
            <a:r>
              <a:rPr lang="en-US">
                <a:solidFill>
                  <a:schemeClr val="tx1"/>
                </a:solidFill>
              </a:rPr>
              <a:t>MICROTOME IS AN INSTRUMENT USED FOR THIN SECTIONING OF TISSUE. PARAFFIN BLOCK IS FITTED ON MICROTOME AND CUT IN TO THIN SECTIONS(5-7</a:t>
            </a: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µm)</a:t>
            </a:r>
            <a:r>
              <a:rPr lang="en-US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.THESE SECTIONS ARE TRANSFERRED TO GLASS SLIDES.</a:t>
            </a:r>
            <a:r>
              <a:rPr lang="en-US">
                <a:solidFill>
                  <a:schemeClr val="tx1"/>
                </a:solidFill>
              </a:rPr>
              <a:t> </a:t>
            </a:r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			CONT.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charset="0"/>
              <a:buChar char="Ø"/>
            </a:pPr>
            <a:r>
              <a:rPr lang="en-US"/>
              <a:t> </a:t>
            </a:r>
            <a:r>
              <a:rPr lang="en-US" b="1">
                <a:solidFill>
                  <a:srgbClr val="00B0F0"/>
                </a:solidFill>
              </a:rPr>
              <a:t>STAINING- </a:t>
            </a:r>
            <a:r>
              <a:rPr lang="en-US">
                <a:solidFill>
                  <a:schemeClr val="tx1"/>
                </a:solidFill>
              </a:rPr>
              <a:t>A SECTION ON A GLASS SLIDE IS STAINED WITH SUITABLE STAINING. HEMATOXYLIN AND EOSIN ARE COMMONLY USED STAINS.</a:t>
            </a:r>
            <a:endParaRPr lang="en-US">
              <a:solidFill>
                <a:schemeClr val="tx1"/>
              </a:solidFill>
            </a:endParaRPr>
          </a:p>
          <a:p>
            <a:pPr>
              <a:buFont typeface="Wingdings" panose="05000000000000000000" charset="0"/>
              <a:buChar char="Ø"/>
            </a:pPr>
            <a:r>
              <a:rPr lang="en-US" b="1">
                <a:solidFill>
                  <a:schemeClr val="accent1"/>
                </a:solidFill>
              </a:rPr>
              <a:t>MOUNTING-</a:t>
            </a:r>
            <a:r>
              <a:rPr lang="en-US">
                <a:solidFill>
                  <a:schemeClr val="tx1"/>
                </a:solidFill>
              </a:rPr>
              <a:t> STAINED SECTION IS MOUNTED WITH THE HELP OF A COVER SLIP AND DPX(GLUE) TO MAKE READY FOR OBSERVATION UNDER MICROSCOPE AND PRESERVE.</a:t>
            </a:r>
            <a:endParaRPr lang="en-US">
              <a:solidFill>
                <a:schemeClr val="tx1"/>
              </a:solidFill>
            </a:endParaRPr>
          </a:p>
          <a:p>
            <a:pPr>
              <a:buFont typeface="Wingdings" panose="05000000000000000000" charset="0"/>
              <a:buChar char="Ø"/>
            </a:pPr>
            <a:r>
              <a:rPr lang="en-US" b="1">
                <a:solidFill>
                  <a:srgbClr val="00B0F0"/>
                </a:solidFill>
              </a:rPr>
              <a:t>SPCIAL STAINS-</a:t>
            </a:r>
            <a:r>
              <a:rPr lang="en-US">
                <a:solidFill>
                  <a:schemeClr val="tx1"/>
                </a:solidFill>
              </a:rPr>
              <a:t> MANY STRUCTURES OR SUBSTANCES CAN NOT BE DIFFERENTIATED FROM EACH OTHER WITH THE HELP OF ROUTINE HEMATOXYLININ AND EOSIN STAINING.</a:t>
            </a:r>
            <a:endParaRPr lang="en-US">
              <a:solidFill>
                <a:schemeClr val="tx1"/>
              </a:solidFill>
            </a:endParaRPr>
          </a:p>
          <a:p>
            <a:pPr>
              <a:buFont typeface="Wingdings" panose="05000000000000000000" charset="0"/>
              <a:buChar char="Ø"/>
            </a:pPr>
            <a:r>
              <a:rPr lang="en-US">
                <a:solidFill>
                  <a:schemeClr val="tx1"/>
                </a:solidFill>
              </a:rPr>
              <a:t>FOR THE VISUALIZATION AND DIFFERENTIATION OF SPECIFIC STRUCTURE,SPECIAL STAINS ARE REQUIRED.</a:t>
            </a:r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HEMATOXYLIN AND EOSIN STAINING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pPr>
              <a:buFont typeface="Wingdings" panose="05000000000000000000" charset="0"/>
              <a:buChar char="Ø"/>
            </a:pPr>
            <a:r>
              <a:rPr lang="en-US"/>
              <a:t>HEMATOXYLIN AND EOSIN STAIN IS MOST COMMONLY USED IN ROUTIN HISTOLOGY AND HISTOPATHOLOGY.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HEMATOXYLIN IS A BASIC DYE THAT IS OBTAINED FROM WOOD OF </a:t>
            </a:r>
            <a:r>
              <a:rPr lang="en-US" b="1"/>
              <a:t>HEMATOXYLON CAMPECHIANUM TREE.</a:t>
            </a:r>
            <a:endParaRPr lang="en-US" b="1"/>
          </a:p>
          <a:p>
            <a:pPr>
              <a:buFont typeface="Wingdings" panose="05000000000000000000" charset="0"/>
              <a:buChar char="Ø"/>
            </a:pPr>
            <a:r>
              <a:rPr lang="en-US"/>
              <a:t>HEMATOXYLIN STAINS NUCLEI,CALSIUM DEPOSITS,FIBRIN,MUSCLE CROSS STRIATION,MATRIX IN CARTILAGE etc.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EOSIN IS AN ACIDIC DYE THAT IS DERIVED FROM FLUORESCEIN.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EOSIN STAINS BASIC OR EOSINOPHILIC COMPOUNDS SUCH AS CYTOPLASM,CONNECTIVE TISSUE(COLLAGEN FIBRES),MUSCLE FIBRES,RBC etc. 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STEPS IN H&amp;E STAINING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charset="0"/>
              <a:buChar char="Ø"/>
            </a:pPr>
            <a:r>
              <a:rPr lang="en-US"/>
              <a:t>DEPARAFFINIZE THE SECTION USING XYLINE, REHYDRATE THE SECTION WITH DESCENDING GRADES OF ALCOHOL(100%,90%,70%,AND WATER).STAINING WITH HEMATOXYLIN,REMOVAL OF EXCESS HEMATOXYLIN USING(ACID ALCOHOL, AND WATER WASH/BATH), STAINING WITH EOSIN AND DEHYDRATION. DEHYDRATED SLIDE IS PRESERVED BY FIXING COVERSLIP USING DPX.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	DECALCIFICATION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charset="0"/>
              <a:buChar char="Ø"/>
            </a:pPr>
            <a:r>
              <a:rPr lang="en-US"/>
              <a:t>CALCIFIED TISSUE(</a:t>
            </a:r>
            <a:r>
              <a:rPr lang="en-US" b="1"/>
              <a:t>BONES)</a:t>
            </a:r>
            <a:r>
              <a:rPr lang="en-US"/>
              <a:t> CAN NOT BE SECTIONED PROPERLY USING ROUTINE MICROTOME.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DECALCIFICATION IS THE TECHNIQUE USEFUL FOR REMOVING DEPOSITED MINERALS FROM THE MATRIX OF THE TISSUE TO FACILITATE MICROTOME SECTIONING.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THE FOLLOWING AGENTS ARE USEFUL FOR REMOVING MINERAL ACIDS(NITRIC ACID,HYDROCHLORIC ACID), WEAK ORGANIC ACIDS(FORMIC ACIDS) AND CALSIUM CHELATING AGENT (EDTA).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3664</Words>
  <Application>WPS Presentation</Application>
  <PresentationFormat>Widescreen</PresentationFormat>
  <Paragraphs>51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7" baseType="lpstr">
      <vt:lpstr>Arial</vt:lpstr>
      <vt:lpstr>SimSun</vt:lpstr>
      <vt:lpstr>Wingdings</vt:lpstr>
      <vt:lpstr>Wingdings</vt:lpstr>
      <vt:lpstr>Calibri Light</vt:lpstr>
      <vt:lpstr>Calibri</vt:lpstr>
      <vt:lpstr>Microsoft YaHei</vt:lpstr>
      <vt:lpstr>Arial Unicode MS</vt:lpstr>
      <vt:lpstr>Office Theme</vt:lpstr>
      <vt:lpstr>HISTOLOGICAL TECHNIQUES</vt:lpstr>
      <vt:lpstr>			TISSUE COLLECTION</vt:lpstr>
      <vt:lpstr>		PARAFFIN BLOCK MAKING</vt:lpstr>
      <vt:lpstr>					CONT.</vt:lpstr>
      <vt:lpstr>					CONT.</vt:lpstr>
      <vt:lpstr>	HEMATOXYLIN AND EOSIN STAINING</vt:lpstr>
      <vt:lpstr>		STEPS IN H&amp;E STAINING</vt:lpstr>
      <vt:lpstr>			DECALCIFICATION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HISTOLOGICAL TECHNIQUES</dc:title>
  <dc:creator/>
  <cp:lastModifiedBy>RAKESH GUPTA</cp:lastModifiedBy>
  <cp:revision>15</cp:revision>
  <dcterms:created xsi:type="dcterms:W3CDTF">2020-09-07T09:41:00Z</dcterms:created>
  <dcterms:modified xsi:type="dcterms:W3CDTF">2020-09-09T04:40:22Z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1033-11.2.0.9635</vt:lpwstr>
  </property>
</Properties>
</file>