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713740"/>
            <a:ext cx="9144000" cy="1055370"/>
          </a:xfrm>
        </p:spPr>
        <p:txBody>
          <a:bodyPr/>
          <a:lstStyle/>
          <a:p>
            <a:pPr marL="0" indent="0">
              <a:buFont typeface="Wingdings" panose="05000000000000000000" charset="0"/>
            </a:pPr>
            <a:r>
              <a:rPr lang="en-US" b="1" dirty="0">
                <a:solidFill>
                  <a:srgbClr val="FF0000"/>
                </a:solidFill>
              </a:rPr>
              <a:t>GLANDS</a:t>
            </a:r>
            <a:endParaRPr lang="en-US" b="1" dirty="0">
              <a:solidFill>
                <a:srgbClr val="FF0000"/>
              </a:solidFill>
            </a:endParaRPr>
          </a:p>
        </p:txBody>
      </p:sp>
      <p:sp>
        <p:nvSpPr>
          <p:cNvPr id="3" name="Subtitle 2"/>
          <p:cNvSpPr>
            <a:spLocks noGrp="1"/>
          </p:cNvSpPr>
          <p:nvPr>
            <p:ph type="subTitle" idx="1"/>
          </p:nvPr>
        </p:nvSpPr>
        <p:spPr>
          <a:xfrm>
            <a:off x="1524000" y="2012950"/>
            <a:ext cx="9144000" cy="4547235"/>
          </a:xfrm>
        </p:spPr>
        <p:txBody>
          <a:bodyPr>
            <a:normAutofit lnSpcReduction="10000"/>
          </a:bodyPr>
          <a:lstStyle/>
          <a:p>
            <a:pPr marL="342900" indent="-342900" algn="l">
              <a:buFont typeface="Wingdings" panose="05000000000000000000" charset="0"/>
              <a:buChar char="Ø"/>
            </a:pPr>
            <a:r>
              <a:rPr lang="en-US" sz="2800"/>
              <a:t>GLAND IS A SPECIALIZED GROUP OF CELLS THAT SYNTHESIZES AND SECRETES SUBSTANCES/HORMONES.</a:t>
            </a:r>
            <a:endParaRPr lang="en-US" sz="2800"/>
          </a:p>
          <a:p>
            <a:pPr marL="342900" indent="-342900" algn="l">
              <a:buFont typeface="Wingdings" panose="05000000000000000000" charset="0"/>
              <a:buChar char="Ø"/>
            </a:pPr>
            <a:r>
              <a:rPr lang="en-US" sz="2800"/>
              <a:t>GLANDS ARE DERIVED FROM EPITHELIUM.</a:t>
            </a:r>
            <a:endParaRPr lang="en-US" sz="2800"/>
          </a:p>
          <a:p>
            <a:pPr marL="342900" indent="-342900" algn="l">
              <a:buFont typeface="Wingdings" panose="05000000000000000000" charset="0"/>
              <a:buChar char="Ø"/>
            </a:pPr>
            <a:r>
              <a:rPr lang="en-US" sz="2800" b="1"/>
              <a:t>CLASSIFICATION OF GLANDS</a:t>
            </a:r>
            <a:r>
              <a:rPr lang="en-US" sz="2800"/>
              <a:t>- BASED ON MANNER OF SECRETION GLANDS ARE OF THREE TYPES.</a:t>
            </a:r>
            <a:endParaRPr lang="en-US" sz="2800"/>
          </a:p>
          <a:p>
            <a:pPr marL="457200" indent="-457200" algn="l">
              <a:buFont typeface="+mj-lt"/>
              <a:buAutoNum type="arabicPeriod"/>
            </a:pPr>
            <a:r>
              <a:rPr lang="en-US" sz="2800" b="1"/>
              <a:t>MEROCRINE GLANDS- </a:t>
            </a:r>
            <a:r>
              <a:rPr lang="en-US" sz="2800"/>
              <a:t>THEY SECRETE BY EXOCYTOSIS.</a:t>
            </a:r>
            <a:endParaRPr lang="en-US" sz="2800" b="1"/>
          </a:p>
          <a:p>
            <a:pPr marL="457200" indent="-457200" algn="l">
              <a:buFont typeface="+mj-lt"/>
              <a:buAutoNum type="arabicPeriod"/>
            </a:pPr>
            <a:r>
              <a:rPr lang="en-US" sz="2800" b="1"/>
              <a:t>APOCRINE GLANDS-</a:t>
            </a:r>
            <a:r>
              <a:rPr lang="en-US" sz="2800"/>
              <a:t>THEY SECRETE BY SHEDDING OF APICAL PORTION OF GLANDS.</a:t>
            </a:r>
            <a:endParaRPr lang="en-US" sz="2800" b="1"/>
          </a:p>
          <a:p>
            <a:pPr marL="457200" indent="-457200" algn="l">
              <a:buFont typeface="+mj-lt"/>
              <a:buAutoNum type="arabicPeriod"/>
            </a:pPr>
            <a:r>
              <a:rPr lang="en-US" sz="2800" b="1"/>
              <a:t>HOLOCRINE GLANDS- </a:t>
            </a:r>
            <a:r>
              <a:rPr lang="en-US" sz="2800"/>
              <a:t>THEY SECRETE BY DISINTEGRATION OF ENTIRE CELL.</a:t>
            </a:r>
            <a:endParaRPr lang="en-US" sz="2800"/>
          </a:p>
          <a:p>
            <a:pPr marL="342900" indent="-342900" algn="l">
              <a:buFont typeface="Wingdings" panose="05000000000000000000" charset="0"/>
              <a:buChar char="Ø"/>
            </a:pPr>
            <a:endParaRPr lang="en-US" sz="2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EXOCRINE GLAND</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THESE GLANDS CONVEY THEIR SECRETIONS WITH THE HELP OF DUCT.</a:t>
            </a:r>
            <a:endParaRPr lang="en-US"/>
          </a:p>
          <a:p>
            <a:pPr>
              <a:buFont typeface="Wingdings" panose="05000000000000000000" charset="0"/>
              <a:buChar char="Ø"/>
            </a:pPr>
            <a:r>
              <a:rPr lang="en-US"/>
              <a:t>EXOCRINE GLANDS ARE FURTHER CLASSIFIED AS FOLLOWS.</a:t>
            </a:r>
            <a:endParaRPr lang="en-US"/>
          </a:p>
          <a:p>
            <a:pPr marL="514350" indent="-514350">
              <a:buFont typeface="+mj-lt"/>
              <a:buAutoNum type="arabicPeriod"/>
            </a:pPr>
            <a:r>
              <a:rPr lang="en-US" b="1"/>
              <a:t>NO.OF BRANCHES OF DUCT(SIMPLE OR COMPOUND).</a:t>
            </a:r>
            <a:endParaRPr lang="en-US" b="1"/>
          </a:p>
          <a:p>
            <a:pPr marL="514350" indent="-514350">
              <a:buFont typeface="+mj-lt"/>
              <a:buAutoNum type="arabicPeriod"/>
            </a:pPr>
            <a:r>
              <a:rPr lang="en-US" b="1"/>
              <a:t>SHAPE OF SECRETORY UNIT(TUBULAR,ACINAR,ALVEOLAR).</a:t>
            </a:r>
            <a:endParaRPr lang="en-US" b="1"/>
          </a:p>
          <a:p>
            <a:pPr marL="514350" indent="-514350">
              <a:buFont typeface="+mj-lt"/>
              <a:buAutoNum type="arabicPeriod"/>
            </a:pPr>
            <a:r>
              <a:rPr lang="en-US" b="1"/>
              <a:t>NATURE OF SECRETORY PRODUCT(SEROUS,MUCUS,AND MIXED).</a:t>
            </a:r>
            <a:endParaRPr lang="en-US" b="1"/>
          </a:p>
          <a:p>
            <a:pPr marL="514350" indent="-514350">
              <a:buFont typeface="+mj-lt"/>
              <a:buAutoNum type="arabicPeriod"/>
            </a:pPr>
            <a:r>
              <a:rPr lang="en-US" b="1"/>
              <a:t>MECHANISM OF SECRETION(MEROCRINE,APOCRINE,HOLOCRINE).</a:t>
            </a:r>
            <a:endParaRPr lang="en-US"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b="1">
                <a:solidFill>
                  <a:srgbClr val="FF0000"/>
                </a:solidFill>
              </a:rPr>
              <a:t>		CLASSIFICATION BASED ON BRANCHING 				PATTERN OF DUCT.</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b="1"/>
              <a:t>SIMPLE GLANDS-</a:t>
            </a:r>
            <a:r>
              <a:rPr lang="en-US"/>
              <a:t> HAVE ONLY ONE UNBRANCHED DUCT.</a:t>
            </a:r>
            <a:endParaRPr lang="en-US"/>
          </a:p>
          <a:p>
            <a:pPr>
              <a:buFont typeface="Wingdings" panose="05000000000000000000" charset="0"/>
              <a:buChar char="Ø"/>
            </a:pPr>
            <a:r>
              <a:rPr lang="en-US"/>
              <a:t>EXAMPLES- CRYPT OF LIEBERKUHN,SWEAT GLANDS,FUNDIC GLAND OF STOMACH,MUCOUS GLANDS OF URETHRA,MEIBOMIAN GLANDS.</a:t>
            </a:r>
            <a:endParaRPr lang="en-US"/>
          </a:p>
          <a:p>
            <a:pPr>
              <a:buFont typeface="Wingdings" panose="05000000000000000000" charset="0"/>
              <a:buChar char="Ø"/>
            </a:pPr>
            <a:r>
              <a:rPr lang="en-US" b="1"/>
              <a:t>COMPOUND GLANDS-</a:t>
            </a:r>
            <a:r>
              <a:rPr lang="en-US"/>
              <a:t>THESE GLANDS HAVE BRANCHING OF SECRETORY DUCT.</a:t>
            </a:r>
            <a:endParaRPr lang="en-US"/>
          </a:p>
          <a:p>
            <a:pPr>
              <a:buFont typeface="Wingdings" panose="05000000000000000000" charset="0"/>
              <a:buChar char="Ø"/>
            </a:pPr>
            <a:r>
              <a:rPr lang="en-US"/>
              <a:t>EXAMPLES- BRUNNERS GLAND,MAMMARY GLAND,SUBMANDIBULAR GLAND. </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b="1">
                <a:solidFill>
                  <a:srgbClr val="FF0000"/>
                </a:solidFill>
              </a:rPr>
              <a:t>	CLASSIFICATION BASED ON SHAPE OF 					SECRETORY UNIT.</a:t>
            </a:r>
            <a:endParaRPr lang="en-US" b="1">
              <a:solidFill>
                <a:srgbClr val="FF0000"/>
              </a:solidFill>
            </a:endParaRPr>
          </a:p>
        </p:txBody>
      </p:sp>
      <p:sp>
        <p:nvSpPr>
          <p:cNvPr id="3" name="Content Placeholder 2"/>
          <p:cNvSpPr>
            <a:spLocks noGrp="1"/>
          </p:cNvSpPr>
          <p:nvPr>
            <p:ph idx="1"/>
          </p:nvPr>
        </p:nvSpPr>
        <p:spPr/>
        <p:txBody>
          <a:bodyPr/>
          <a:p>
            <a:pPr marL="514350" indent="-514350">
              <a:buFont typeface="+mj-lt"/>
              <a:buAutoNum type="arabicPeriod"/>
            </a:pPr>
            <a:r>
              <a:rPr lang="en-US" b="1"/>
              <a:t>TUBULAR GLANDS-</a:t>
            </a:r>
            <a:r>
              <a:rPr lang="en-US"/>
              <a:t> THE SECRETORY UNIT IS TUBE SHAPED. THE TUBE MAY BE STRAIGHT,COILED,OR BRANCHED. eg. INTESTINAL GLAND,SWEAT GLAND,GASTRIC GLANDS,BRUNNERS GLAND.</a:t>
            </a:r>
            <a:endParaRPr lang="en-US"/>
          </a:p>
          <a:p>
            <a:pPr marL="514350" indent="-514350">
              <a:buFont typeface="+mj-lt"/>
              <a:buAutoNum type="arabicPeriod"/>
            </a:pPr>
            <a:r>
              <a:rPr lang="en-US" b="1"/>
              <a:t>ACINAR GLANDS-</a:t>
            </a:r>
            <a:r>
              <a:rPr lang="en-US"/>
              <a:t> THE SECRETORY UNIT IS SPHERICAL.eg. EXOCRINE PART OF PANCREAS,SALIVARY GLANDS.</a:t>
            </a:r>
            <a:endParaRPr lang="en-US"/>
          </a:p>
          <a:p>
            <a:pPr marL="514350" indent="-514350">
              <a:buFont typeface="+mj-lt"/>
              <a:buAutoNum type="arabicPeriod"/>
            </a:pPr>
            <a:r>
              <a:rPr lang="en-US" b="1"/>
              <a:t>ALVEOLARGLANDS-</a:t>
            </a:r>
            <a:r>
              <a:rPr lang="en-US"/>
              <a:t> THE SECRETORY UNIT IS FLASK SHAPED.THE GLANDS WITH DISTENDED SECRETORY UNITS ARE ALSO CALLED SACCULAR GLANDS.</a:t>
            </a:r>
            <a:endParaRPr lang="en-US"/>
          </a:p>
          <a:p>
            <a:pPr marL="0" indent="0">
              <a:buFont typeface="+mj-lt"/>
              <a:buNone/>
            </a:pP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b="1">
                <a:solidFill>
                  <a:srgbClr val="FF0000"/>
                </a:solidFill>
              </a:rPr>
              <a:t>	CLASSIFICATION BASED ON NATURE OF 						SECRETIONS</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BASED ON THE NATURE OF SECRETIONS,EXOCRINE GLANDS ARE CLASSIFIED AS SEROUS,MUCOUS AND MIXED GLANDS.</a:t>
            </a:r>
            <a:endParaRPr lang="en-US"/>
          </a:p>
          <a:p>
            <a:pPr>
              <a:buFont typeface="Wingdings" panose="05000000000000000000" charset="0"/>
              <a:buChar char="Ø"/>
            </a:pPr>
            <a:r>
              <a:rPr lang="en-US"/>
              <a:t>SEROUS GLANDS-</a:t>
            </a:r>
            <a:endParaRPr lang="en-US"/>
          </a:p>
          <a:p>
            <a:pPr marL="514350" indent="-514350">
              <a:buFont typeface="+mj-lt"/>
              <a:buAutoNum type="arabicPeriod"/>
            </a:pPr>
            <a:r>
              <a:rPr lang="en-US"/>
              <a:t>SECRETE PROTEIN RICH WATERY SECRETIONS.</a:t>
            </a:r>
            <a:endParaRPr lang="en-US"/>
          </a:p>
          <a:p>
            <a:pPr marL="514350" indent="-514350">
              <a:buFont typeface="+mj-lt"/>
              <a:buAutoNum type="arabicPeriod"/>
            </a:pPr>
            <a:r>
              <a:rPr lang="en-US"/>
              <a:t>SECRETORY UNIT IS SEROUS ACINI.</a:t>
            </a:r>
            <a:endParaRPr lang="en-US"/>
          </a:p>
          <a:p>
            <a:pPr marL="514350" indent="-514350">
              <a:buFont typeface="+mj-lt"/>
              <a:buAutoNum type="arabicPeriod"/>
            </a:pPr>
            <a:r>
              <a:rPr lang="en-US"/>
              <a:t>LINED BY PYRAMIDAL SHAPED SIMPLE COLUMNAR EPITHELIUM.</a:t>
            </a:r>
            <a:endParaRPr lang="en-US"/>
          </a:p>
          <a:p>
            <a:pPr marL="514350" indent="-514350">
              <a:buFont typeface="+mj-lt"/>
              <a:buAutoNum type="arabicPeriod"/>
            </a:pPr>
            <a:r>
              <a:rPr lang="en-US"/>
              <a:t>SEROUS CELLS HAVE ROUNDED BASAL NUCLEI,LARGE AMOUNT OF ROUGH E.R FOR PROTEIN SYNTHESIS.IT GIVES BASAL BASOPHILIA(</a:t>
            </a:r>
            <a:r>
              <a:rPr lang="en-US" b="1"/>
              <a:t>STAINED WITH HEMATOXYLIN</a:t>
            </a:r>
            <a:r>
              <a:rPr lang="en-US"/>
              <a:t>).</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p:txBody>
          <a:bodyPr/>
          <a:p>
            <a:pPr marL="0" indent="0">
              <a:buFont typeface="+mj-lt"/>
              <a:buNone/>
            </a:pPr>
            <a:r>
              <a:rPr lang="en-US"/>
              <a:t>5.WELL DEVELOPED GOLGI SYSTEM.IT GIVES APICAL EOSINOPHILIA(STAINED WITH EOSIN).</a:t>
            </a:r>
            <a:endParaRPr lang="en-US"/>
          </a:p>
          <a:p>
            <a:pPr marL="0" indent="0">
              <a:buFont typeface="+mj-lt"/>
              <a:buNone/>
            </a:pPr>
            <a:r>
              <a:rPr lang="en-US"/>
              <a:t>6.SEROUS ACINUS HAS SMALLER LUMEN THAN MUCOUS ACINI.</a:t>
            </a:r>
            <a:endParaRPr lang="en-US"/>
          </a:p>
          <a:p>
            <a:pPr marL="0" indent="0">
              <a:buFont typeface="+mj-lt"/>
              <a:buNone/>
            </a:pPr>
            <a:r>
              <a:rPr lang="en-US"/>
              <a:t>7.EXAMPLES ARE PAROTID GLAND,EXOCRINE PART OF PANCREAS,LACRIMAL GLAND,VON EBNERS GLAND IN TONGUE.</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MUCOUS GLANDS</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SECRETE </a:t>
            </a:r>
            <a:r>
              <a:rPr lang="en-US" b="1"/>
              <a:t>THICK MUCOID</a:t>
            </a:r>
            <a:r>
              <a:rPr lang="en-US"/>
              <a:t> SECRETIONS.</a:t>
            </a:r>
            <a:endParaRPr lang="en-US"/>
          </a:p>
          <a:p>
            <a:pPr>
              <a:buFont typeface="Wingdings" panose="05000000000000000000" charset="0"/>
              <a:buChar char="Ø"/>
            </a:pPr>
            <a:r>
              <a:rPr lang="en-US"/>
              <a:t>MUCOUS GLAND HAS MUCOUS ACINUS SECRETORY UNIT.</a:t>
            </a:r>
            <a:endParaRPr lang="en-US"/>
          </a:p>
          <a:p>
            <a:pPr>
              <a:buFont typeface="Wingdings" panose="05000000000000000000" charset="0"/>
              <a:buChar char="Ø"/>
            </a:pPr>
            <a:r>
              <a:rPr lang="en-US"/>
              <a:t>MUCOUS ACINI ARE LINED BY PYRAMIDAL SHAPED SIMPLE COLUMNAR EPITHELIUM.</a:t>
            </a:r>
            <a:endParaRPr lang="en-US"/>
          </a:p>
          <a:p>
            <a:pPr>
              <a:buFont typeface="Wingdings" panose="05000000000000000000" charset="0"/>
              <a:buChar char="Ø"/>
            </a:pPr>
            <a:r>
              <a:rPr lang="en-US"/>
              <a:t>THE MUCOUS CELL HAS FLAT,ELONGATED BASALLY-PLACED NUCLEUS.MUCOUS CELLS GIVE AN</a:t>
            </a:r>
            <a:r>
              <a:rPr lang="en-US" b="1"/>
              <a:t> EMPTY APPEARENCE ON H&amp;E STAINING.</a:t>
            </a:r>
            <a:endParaRPr lang="en-US"/>
          </a:p>
          <a:p>
            <a:pPr>
              <a:buFont typeface="Wingdings" panose="05000000000000000000" charset="0"/>
              <a:buChar char="Ø"/>
            </a:pPr>
            <a:r>
              <a:rPr lang="en-US"/>
              <a:t>MUCOUS CELLS</a:t>
            </a:r>
            <a:r>
              <a:rPr lang="en-US" b="1"/>
              <a:t> HAVE WIDER LUMEN</a:t>
            </a:r>
            <a:r>
              <a:rPr lang="en-US"/>
              <a:t> THAN SEROUS ACINUS.</a:t>
            </a:r>
            <a:endParaRPr lang="en-US"/>
          </a:p>
          <a:p>
            <a:pPr>
              <a:buFont typeface="Wingdings" panose="05000000000000000000" charset="0"/>
              <a:buChar char="Ø"/>
            </a:pPr>
            <a:r>
              <a:rPr lang="en-US"/>
              <a:t>EXAMPLES ARE </a:t>
            </a:r>
            <a:r>
              <a:rPr lang="en-US" b="1"/>
              <a:t>SUBLINGUAL SALIVARY GLAND.</a:t>
            </a:r>
            <a:endParaRPr lang="en-US"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MIXED GLAND</a:t>
            </a:r>
            <a:endParaRPr lang="en-US" b="1">
              <a:solidFill>
                <a:srgbClr val="FF0000"/>
              </a:solidFill>
            </a:endParaRPr>
          </a:p>
        </p:txBody>
      </p:sp>
      <p:sp>
        <p:nvSpPr>
          <p:cNvPr id="3" name="Content Placeholder 2"/>
          <p:cNvSpPr>
            <a:spLocks noGrp="1"/>
          </p:cNvSpPr>
          <p:nvPr>
            <p:ph idx="1"/>
          </p:nvPr>
        </p:nvSpPr>
        <p:spPr/>
        <p:txBody>
          <a:bodyPr>
            <a:normAutofit fontScale="90000" lnSpcReduction="10000"/>
          </a:bodyPr>
          <a:p>
            <a:pPr>
              <a:buFont typeface="Wingdings" panose="05000000000000000000" charset="0"/>
              <a:buChar char="Ø"/>
            </a:pPr>
            <a:r>
              <a:rPr lang="en-US"/>
              <a:t>MIXED GLAND SECRETES BOTH MUCUS AND ENZYME RICH WATERY SECRETIONS.</a:t>
            </a:r>
            <a:endParaRPr lang="en-US"/>
          </a:p>
          <a:p>
            <a:pPr>
              <a:buFont typeface="Wingdings" panose="05000000000000000000" charset="0"/>
              <a:buChar char="Ø"/>
            </a:pPr>
            <a:r>
              <a:rPr lang="en-US"/>
              <a:t>MIXED GLAND HAS MUCOUS ACINI WITH SEROUS DEMILUNES AS SECRETORY UNIT.</a:t>
            </a:r>
            <a:endParaRPr lang="en-US"/>
          </a:p>
          <a:p>
            <a:pPr>
              <a:buFont typeface="Wingdings" panose="05000000000000000000" charset="0"/>
              <a:buChar char="Ø"/>
            </a:pPr>
            <a:r>
              <a:rPr lang="en-US" b="1"/>
              <a:t>MUCOUS ACINUS IS CAPPED WITH SEROUS CELLS THAT FORM SEROUS DEMILUNES.</a:t>
            </a:r>
            <a:endParaRPr lang="en-US" b="1"/>
          </a:p>
          <a:p>
            <a:pPr>
              <a:buFont typeface="Wingdings" panose="05000000000000000000" charset="0"/>
              <a:buChar char="Ø"/>
            </a:pPr>
            <a:r>
              <a:rPr lang="en-US"/>
              <a:t>SEROUS DEMILUNE IS A HALF MOON SHAPED CAP OVER MUCOUS ACINUS THAT CONSISTS OF SEROUS CELLS.</a:t>
            </a:r>
            <a:endParaRPr lang="en-US"/>
          </a:p>
          <a:p>
            <a:pPr>
              <a:buFont typeface="Wingdings" panose="05000000000000000000" charset="0"/>
              <a:buChar char="Ø"/>
            </a:pPr>
            <a:r>
              <a:rPr lang="en-US" b="1"/>
              <a:t>ALL THE SEROUS CELLS OF SEROUS DEMILUNES PORE THEIR SECRETIONS IN THE LUMEN OF MUCOUS ACINUS THROUGH FINE CANALICULI.</a:t>
            </a:r>
            <a:endParaRPr lang="en-US" b="1"/>
          </a:p>
          <a:p>
            <a:pPr>
              <a:buFont typeface="Wingdings" panose="05000000000000000000" charset="0"/>
              <a:buChar char="Ø"/>
            </a:pPr>
            <a:r>
              <a:rPr lang="en-US" sz="3110" b="1"/>
              <a:t>EXAMPLES ARE SUBMANDIBULAR SALIVARY GLAND.</a:t>
            </a:r>
            <a:endParaRPr lang="en-US" sz="3110" b="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a:solidFill>
                  <a:srgbClr val="FF0000"/>
                </a:solidFill>
              </a:rPr>
              <a:t>CLASSIFICATION BASED ON MODE OF SECRETION</a:t>
            </a:r>
            <a:endParaRPr lang="en-US">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b="1"/>
              <a:t>MEROCRINE GLAND-</a:t>
            </a:r>
            <a:r>
              <a:rPr lang="en-US"/>
              <a:t> MEMBRANE BOUND VESICLES FUSE WITH APICAL SURFACE OF CELL AND GET SECRETED OUT BY EXOCYTOSIS.</a:t>
            </a:r>
            <a:endParaRPr lang="en-US"/>
          </a:p>
          <a:p>
            <a:pPr>
              <a:buFont typeface="Wingdings" panose="05000000000000000000" charset="0"/>
              <a:buChar char="Ø"/>
            </a:pPr>
            <a:r>
              <a:rPr lang="en-US"/>
              <a:t>EXAMPLES ARE-PANCREATIC ACINAR CELLS,MEROCRINE SWEAT GLANDS.</a:t>
            </a:r>
            <a:endParaRPr lang="en-US"/>
          </a:p>
          <a:p>
            <a:pPr>
              <a:buFont typeface="Wingdings" panose="05000000000000000000" charset="0"/>
              <a:buChar char="Ø"/>
            </a:pPr>
            <a:r>
              <a:rPr lang="en-US" b="1"/>
              <a:t>APOCRINE GLANDS</a:t>
            </a:r>
            <a:r>
              <a:rPr lang="en-US"/>
              <a:t>- APOCRINE GLANDS SYNTHESIZE SECRETORY PRODUCT AND ACCUMULATE IT IN APICAL PORTION THIS APICAL PORTION OF CELL ALONG WITH SECRETORY PRODUCTS ARE SHED OFF.</a:t>
            </a:r>
            <a:endParaRPr lang="en-US"/>
          </a:p>
          <a:p>
            <a:pPr>
              <a:buFont typeface="Wingdings" panose="05000000000000000000" charset="0"/>
              <a:buChar char="Ø"/>
            </a:pPr>
            <a:r>
              <a:rPr lang="en-US"/>
              <a:t>EXAMPLES ARE LACTATING MAMMARY GLAND,APOCRINE SWEAT GLAND CERUMINOUS GLANDS OF EXTERNAL EAR.</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1114425"/>
            <a:ext cx="10515600" cy="5062855"/>
          </a:xfrm>
        </p:spPr>
        <p:txBody>
          <a:bodyPr>
            <a:normAutofit lnSpcReduction="20000"/>
          </a:bodyPr>
          <a:p>
            <a:pPr>
              <a:buFont typeface="Wingdings" panose="05000000000000000000" charset="0"/>
              <a:buChar char="Ø"/>
            </a:pPr>
            <a:r>
              <a:rPr lang="en-US" b="1"/>
              <a:t>HOLOCRINE GLAND</a:t>
            </a:r>
            <a:r>
              <a:rPr lang="en-US"/>
              <a:t>-HOLOCRINE GLAND SYNTHESIZE AND ACCUMULATE THE SECRETORY PRODUCT. WHILE DISCHARGING SECRETIONS ENTIRE CELL DISINTEGRATES AND UNDERGO PROGRAMMED CELL DEATH ON MATURATION. THIS MODE OF SECRETION IS CALLED HOLOCRINE.</a:t>
            </a:r>
            <a:endParaRPr lang="en-US"/>
          </a:p>
          <a:p>
            <a:pPr>
              <a:buFont typeface="Wingdings" panose="05000000000000000000" charset="0"/>
              <a:buChar char="Ø"/>
            </a:pPr>
            <a:r>
              <a:rPr lang="en-US" b="1"/>
              <a:t>EXAMPLES </a:t>
            </a:r>
            <a:r>
              <a:rPr lang="en-US"/>
              <a:t>-SEBACEOUS GLAND,MEIBOMIAN GLANDS OF EYE LID.</a:t>
            </a:r>
            <a:endParaRPr lang="en-US"/>
          </a:p>
          <a:p>
            <a:pPr>
              <a:buFont typeface="Wingdings" panose="05000000000000000000" charset="0"/>
              <a:buChar char="Ø"/>
            </a:pPr>
            <a:r>
              <a:rPr lang="en-US" b="1"/>
              <a:t>PARACRINE GLANDS-</a:t>
            </a:r>
            <a:r>
              <a:rPr lang="en-US"/>
              <a:t> CELLS SECRETE SUBSTANCES THAT AFFECT OTHER NEARBY CELLS(SECRETIONS DO NOT ENTER THE BLOOD STREAM).THIS MECHANISM OF GLANDULAR FUNCTION IS CALLED PARACRINE SIGNALING.</a:t>
            </a:r>
            <a:endParaRPr lang="en-US"/>
          </a:p>
          <a:p>
            <a:pPr>
              <a:buFont typeface="Wingdings" panose="05000000000000000000" charset="0"/>
              <a:buChar char="Ø"/>
            </a:pPr>
            <a:r>
              <a:rPr lang="en-US"/>
              <a:t>CELLS SECRETE PARACRINE SUBSTANCES IN TO EXTRACELLULAR MATRIX AND THESE SUBSTANCES REACH THE TARGET CELLS BY DIFFUSION.eg. VASODILATORS RELEASED BY ENDOTHELIAL CELLS ACT ON VASCULAR SMOOTH MUSCLES TO PRODUCE RELAXATION OF VASCULAR WALL. </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p:txBody>
          <a:bodyPr/>
          <a:p>
            <a:pPr>
              <a:buFont typeface="Wingdings" panose="05000000000000000000" charset="0"/>
              <a:buChar char="Ø"/>
            </a:pPr>
            <a:r>
              <a:rPr lang="en-US"/>
              <a:t> SOME CELLS IN EPITHELIA</a:t>
            </a:r>
            <a:r>
              <a:rPr lang="en-US" b="1"/>
              <a:t>(UNICELLULAR GLANDS)</a:t>
            </a:r>
            <a:r>
              <a:rPr lang="en-US"/>
              <a:t> FUNCTION AS PARACRINE OR AUTOCRINE SIGNALING MECHANISM.</a:t>
            </a:r>
            <a:endParaRPr lang="en-US"/>
          </a:p>
          <a:p>
            <a:pPr>
              <a:buFont typeface="Wingdings" panose="05000000000000000000" charset="0"/>
              <a:buChar char="Ø"/>
            </a:pPr>
            <a:r>
              <a:rPr lang="en-US" b="1"/>
              <a:t> AUTOCRINE SIGNALING- </a:t>
            </a:r>
            <a:r>
              <a:rPr lang="en-US"/>
              <a:t>CELLS SECRETE A MOLECULE THAT ACTS ON THE SAME CELL BY BINDING WITH RECEPTOR.THIS MECHANISM OF GLANDULAR FUNCTION IS CALLED AUTOCRINE SIGNALING.</a:t>
            </a:r>
            <a:endParaRPr lang="en-US"/>
          </a:p>
          <a:p>
            <a:pPr>
              <a:buFont typeface="Wingdings" panose="05000000000000000000" charset="0"/>
              <a:buChar char="Ø"/>
            </a:pPr>
            <a:r>
              <a:rPr lang="en-US"/>
              <a:t>AUTOCRINE SIGNALING MAY ACTIVATE(POSITIVE FEEDBACK) OR INHIBIT (NEGATIVE FEEDBACK) ACTIVITY OF THE CELL.</a:t>
            </a:r>
            <a:endParaRPr lang="en-US"/>
          </a:p>
          <a:p>
            <a:pPr>
              <a:buFont typeface="Wingdings" panose="05000000000000000000" charset="0"/>
              <a:buChar char="Ø"/>
            </a:pPr>
            <a:r>
              <a:rPr lang="en-US" b="1"/>
              <a:t>EXAMPLE-</a:t>
            </a:r>
            <a:r>
              <a:rPr lang="en-US"/>
              <a:t> ACTIVATION OF CELLS OF IMMUNE SYSTEM BY INTERLEUKINS.</a:t>
            </a:r>
            <a:r>
              <a:rPr lang="en-US" b="1"/>
              <a:t> </a:t>
            </a:r>
            <a:endParaRPr lang="en-US" b="1"/>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4568</Words>
  <Application>WPS Presentation</Application>
  <PresentationFormat>Widescreen</PresentationFormat>
  <Paragraphs>81</Paragraphs>
  <Slides>11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11</vt:i4>
      </vt:variant>
    </vt:vector>
  </HeadingPairs>
  <TitlesOfParts>
    <vt:vector size="20" baseType="lpstr">
      <vt:lpstr>Arial</vt:lpstr>
      <vt:lpstr>SimSun</vt:lpstr>
      <vt:lpstr>Wingdings</vt:lpstr>
      <vt:lpstr>Wingdings</vt:lpstr>
      <vt:lpstr>Calibri Light</vt:lpstr>
      <vt:lpstr>Calibri</vt:lpstr>
      <vt:lpstr>Microsoft YaHei</vt:lpstr>
      <vt:lpstr>Arial Unicode MS</vt:lpstr>
      <vt:lpstr>Office Theme</vt:lpstr>
      <vt:lpstr>GLANDS</vt:lpstr>
      <vt:lpstr>				EXOCRINE GLAND</vt:lpstr>
      <vt:lpstr>		CLASSIFICATION BASED ON BRANCHING 				PATTERN OF DUCT.</vt:lpstr>
      <vt:lpstr>	CLASSIFICATION BASED ON SHAPE OF 					SECRETORY UNIT.</vt:lpstr>
      <vt:lpstr>	CLASSIFICATION BASED ON NATURE OF 						SECRETIONS</vt:lpstr>
      <vt:lpstr>PowerPoint 演示文稿</vt:lpstr>
      <vt:lpstr>			MUCOUS GLANDS</vt:lpstr>
      <vt:lpstr>				MIXED GLAND</vt:lpstr>
      <vt:lpstr>CLASSIFICATION BASED ON MODE OF SECRETION</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GLANDS</dc:title>
  <dc:creator/>
  <cp:lastModifiedBy>RAKESH GUPTA</cp:lastModifiedBy>
  <cp:revision>10</cp:revision>
  <dcterms:created xsi:type="dcterms:W3CDTF">2020-09-15T04:31:00Z</dcterms:created>
  <dcterms:modified xsi:type="dcterms:W3CDTF">2020-09-18T09:35:45Z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1033-11.2.0.9665</vt:lpwstr>
  </property>
</Properties>
</file>