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299" r:id="rId35"/>
    <p:sldId id="300" r:id="rId36"/>
    <p:sldId id="301" r:id="rId37"/>
    <p:sldId id="302" r:id="rId38"/>
    <p:sldId id="303" r:id="rId39"/>
    <p:sldId id="304" r:id="rId40"/>
    <p:sldId id="305" r:id="rId41"/>
    <p:sldId id="306" r:id="rId42"/>
    <p:sldId id="307" r:id="rId43"/>
    <p:sldId id="308" r:id="rId44"/>
    <p:sldId id="309" r:id="rId45"/>
    <p:sldId id="310" r:id="rId46"/>
    <p:sldId id="311" r:id="rId47"/>
    <p:sldId id="312" r:id="rId48"/>
    <p:sldId id="313" r:id="rId49"/>
    <p:sldId id="314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3" Type="http://schemas.openxmlformats.org/officeDocument/2006/relationships/tableStyles" Target="tableStyles.xml"/><Relationship Id="rId52" Type="http://schemas.openxmlformats.org/officeDocument/2006/relationships/viewProps" Target="viewProps.xml"/><Relationship Id="rId51" Type="http://schemas.openxmlformats.org/officeDocument/2006/relationships/presProps" Target="presProps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7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8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9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0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3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4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680"/>
            <a:ext cx="9144000" cy="111633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GENETICS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892300"/>
            <a:ext cx="9144000" cy="4758055"/>
          </a:xfrm>
        </p:spPr>
        <p:txBody>
          <a:bodyPr>
            <a:noAutofit/>
          </a:bodyPr>
          <a:lstStyle/>
          <a:p>
            <a:pPr marL="342900" indent="-342900" algn="l">
              <a:buFont typeface="Wingdings" panose="05000000000000000000" charset="0"/>
              <a:buChar char="Ø"/>
            </a:pPr>
            <a:r>
              <a:rPr lang="en-US" sz="2800" b="1">
                <a:solidFill>
                  <a:schemeClr val="bg1">
                    <a:lumMod val="50000"/>
                  </a:schemeClr>
                </a:solidFill>
              </a:rPr>
              <a:t>THE TERM GENETICS WAS FIRST COINED BY WILLIAM BATESON (1906)</a:t>
            </a:r>
            <a:endParaRPr lang="en-US" sz="2800" b="1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l">
              <a:buFont typeface="Wingdings" panose="05000000000000000000" charset="0"/>
              <a:buChar char="Ø"/>
            </a:pPr>
            <a:r>
              <a:rPr lang="en-US" sz="2800" b="1">
                <a:solidFill>
                  <a:schemeClr val="bg1">
                    <a:lumMod val="50000"/>
                  </a:schemeClr>
                </a:solidFill>
              </a:rPr>
              <a:t>IT IS A BRANCH OF BIOLOGY THAT DEALS WITH HEREDITY AND VARIATION.</a:t>
            </a:r>
            <a:endParaRPr lang="en-US" sz="2800" b="1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l">
              <a:buFont typeface="Wingdings" panose="05000000000000000000" charset="0"/>
              <a:buChar char="Ø"/>
            </a:pPr>
            <a:r>
              <a:rPr lang="en-US" sz="2800" b="1">
                <a:solidFill>
                  <a:schemeClr val="bg1">
                    <a:lumMod val="50000"/>
                  </a:schemeClr>
                </a:solidFill>
              </a:rPr>
              <a:t>HEREDITY IS THE INHERITANCE OF CHARACTER TRAITS FROM PARENTS TO OFFSPRING.</a:t>
            </a:r>
            <a:endParaRPr lang="en-US" sz="2800" b="1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l">
              <a:buFont typeface="Wingdings" panose="05000000000000000000" charset="0"/>
              <a:buChar char="Ø"/>
            </a:pPr>
            <a:r>
              <a:rPr lang="en-US" sz="2800" b="1">
                <a:solidFill>
                  <a:schemeClr val="bg1">
                    <a:lumMod val="50000"/>
                  </a:schemeClr>
                </a:solidFill>
              </a:rPr>
              <a:t>VARIATION INDICATES THE DIFFERENCES AMONG THE OFFSPRING AND ALSO FROM PARENTS.</a:t>
            </a:r>
            <a:endParaRPr lang="en-US" sz="2800" b="1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l">
              <a:buFont typeface="Wingdings" panose="05000000000000000000" charset="0"/>
              <a:buChar char="Ø"/>
            </a:pPr>
            <a:r>
              <a:rPr lang="en-US" sz="2800" b="1">
                <a:solidFill>
                  <a:schemeClr val="bg1">
                    <a:lumMod val="50000"/>
                  </a:schemeClr>
                </a:solidFill>
              </a:rPr>
              <a:t>GENETICS INVOLVES THE STUDY OF THE MECHANISMS OF HEREDITY BY WHICH CHARACTER ARE TRANSMITTED OR INHERITED FROM GENERATION TO GENERATION.</a:t>
            </a:r>
            <a:endParaRPr lang="en-US" sz="2800" b="1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44270"/>
          </a:xfrm>
        </p:spPr>
        <p:txBody>
          <a:bodyPr/>
          <a:p>
            <a:r>
              <a:rPr lang="en-US"/>
              <a:t>					</a:t>
            </a:r>
            <a:r>
              <a:rPr lang="en-US" b="1">
                <a:solidFill>
                  <a:srgbClr val="FF0000"/>
                </a:solidFill>
              </a:rPr>
              <a:t>CONT.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0030"/>
            <a:ext cx="10515600" cy="4667250"/>
          </a:xfrm>
        </p:spPr>
        <p:txBody>
          <a:bodyPr>
            <a:normAutofit lnSpcReduction="10000"/>
          </a:bodyPr>
          <a:p>
            <a:pPr>
              <a:buFont typeface="Wingdings" panose="05000000000000000000" charset="0"/>
              <a:buChar char="Ø"/>
            </a:pPr>
            <a:r>
              <a:rPr lang="en-US"/>
              <a:t>GREGOR MENDOL PROPOSED LAW OF INHERITANCE(FATHER OF GENETICS).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BRANCHES OF GENETICS-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CYTOGENETICS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MOLECULAR GENETICS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BIOCHEMICAL GENETICS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CANCER GENETICS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DEVELOPMENTAL GENETICS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IMMUNOGENETICS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CLINICAL GENETICS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	CHROMOSOMES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pPr>
              <a:buFont typeface="Wingdings" panose="05000000000000000000" charset="0"/>
              <a:buChar char="Ø"/>
            </a:pPr>
            <a:r>
              <a:rPr lang="en-US"/>
              <a:t>CHROMOSOMES IN NONDIVIDING CELLS(</a:t>
            </a:r>
            <a:r>
              <a:rPr lang="en-US" b="1"/>
              <a:t>INTERPHASE</a:t>
            </a:r>
            <a:r>
              <a:rPr lang="en-US"/>
              <a:t>) ARE NOT VISIBLE UNDER MICROSCOPE BECAUSE THEY ARE PRESENT IN THE FORM OF LONG THREAD-LIKE MATERIAL CALLED CHROMATIN.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DURING CELL DIVISION,CHROMATIN CONDENSES TO FORM CHROMOSOMES (VISIBLE UNDER LIGHT MICROSCOPE).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CHROMATIN CONSISTS OF </a:t>
            </a:r>
            <a:r>
              <a:rPr lang="en-US" b="1"/>
              <a:t>DNA </a:t>
            </a:r>
            <a:r>
              <a:rPr lang="en-US"/>
              <a:t>AND PRESENT IN THE NUCLEI OF CELLS.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MORPHOLOGY OF THE CHROMOSOMES CAN BE BEST STUDIED DURING </a:t>
            </a:r>
            <a:r>
              <a:rPr lang="en-US" b="1"/>
              <a:t>METAPHASE </a:t>
            </a:r>
            <a:r>
              <a:rPr lang="en-US"/>
              <a:t>OF CELL DIVISION.IN OTHER PHASES CHROMOSOMES ARE EITHER NOT COMPLETELY CONDENSED OR OVER CONDENSED.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		CONT.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0000" lnSpcReduction="20000"/>
          </a:bodyPr>
          <a:p>
            <a:pPr>
              <a:buFont typeface="Wingdings" panose="05000000000000000000" charset="0"/>
              <a:buChar char="Ø"/>
            </a:pPr>
            <a:r>
              <a:rPr lang="en-US"/>
              <a:t>THE NUMBER OF CHROMOSOMES IN THE GIVEN SPECIES IS CONSTANT.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DIPLOID NUMBER:THE NUMBER OF CHROMOSOME IN EACH OF THE SOMATIC  CELLS(46).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HAPLOID NUMBER:THE NUMBER OF CHROMOSOMES IN EACH OF THE GAMETES(23).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SHAPE OF THE CHROMOSOME VARIES ACCORDING TO THE PHASE OF CELL DIVISION.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870" y="107950"/>
            <a:ext cx="10515600" cy="902335"/>
          </a:xfrm>
        </p:spPr>
        <p:txBody>
          <a:bodyPr/>
          <a:p>
            <a:r>
              <a:rPr lang="en-US" b="1">
                <a:solidFill>
                  <a:srgbClr val="FF0000"/>
                </a:solidFill>
              </a:rPr>
              <a:t>		STRUCTURE OF CHROMOSOME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" y="1010285"/>
            <a:ext cx="6753860" cy="5500370"/>
          </a:xfrm>
        </p:spPr>
        <p:txBody>
          <a:bodyPr>
            <a:normAutofit fontScale="80000"/>
          </a:bodyPr>
          <a:p>
            <a:pPr>
              <a:buFont typeface="Wingdings" panose="05000000000000000000" charset="0"/>
              <a:buChar char="Ø"/>
            </a:pPr>
            <a:r>
              <a:rPr lang="en-US"/>
              <a:t>AT MITOTIC METAPHASE, EACH CHROMOSOME SHOWS TWO SYMMETRICAL STRUCTURES CALLED SISTER CHROMATIDS.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BOTH CHROMATIDS ARE ATTACHED TO EACH OTHER AT THE CENTROMERE.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SISTER CHROMATIDS GET SEPARATED AT CENTROMERE IN ANAPHASE AND MIGRATE TO THE OPPOSITE POLES.</a:t>
            </a:r>
            <a:endParaRPr lang="en-US"/>
          </a:p>
          <a:p>
            <a:pPr marL="0" indent="0">
              <a:buFont typeface="Wingdings" panose="05000000000000000000" charset="0"/>
              <a:buNone/>
            </a:pP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CENTROMERE-</a:t>
            </a:r>
            <a:r>
              <a:rPr lang="en-US"/>
              <a:t>REGION OF THE CHROMOSOME TO WHICH SISTER CHROMATIDS ARE ATTACHED.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HUMAN CHROMOSOMES ARE </a:t>
            </a:r>
            <a:r>
              <a:rPr lang="en-US" b="1"/>
              <a:t>MONOCENTRIC</a:t>
            </a:r>
            <a:r>
              <a:rPr lang="en-US"/>
              <a:t> AS THEY CONTAIN ONLY ONE CENTROMERE.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DUE TO X-RAY EXPOSURE,CHROMOSOME BREAKS  AND MAY FORM ABNORMAL CHROMOSOMES(ACENTRIC OR DICENTRIC).</a:t>
            </a:r>
            <a:endParaRPr lang="en-US"/>
          </a:p>
        </p:txBody>
      </p:sp>
      <p:pic>
        <p:nvPicPr>
          <p:cNvPr id="10" name="Content Placeholder 9" descr="scan0001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651625" y="1010285"/>
            <a:ext cx="5525770" cy="55003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/>
              <a:t>				TELOMERE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/>
          </a:bodyPr>
          <a:p>
            <a:pPr>
              <a:buFont typeface="Wingdings" panose="05000000000000000000" charset="0"/>
              <a:buChar char="Ø"/>
            </a:pPr>
            <a:r>
              <a:rPr lang="en-US" b="1"/>
              <a:t>FREE ENDS OF SISTER CHROMATIDS ARE CALLED TELOMERES</a:t>
            </a:r>
            <a:r>
              <a:rPr lang="en-US"/>
              <a:t>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TELOMERES PREVENT FUSION OF CHROMOSOMES WITH EACH OTHER.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DELETION OF TELOMERE MAKES THE END STICKY.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TELOMERASE IS THE ENZYME RESPONSIBLE FOR TELOMERE SYNTHESIS AND MAINTENANCE OF LENGTH OF THE TELOMERES.</a:t>
            </a:r>
            <a:r>
              <a:rPr lang="en-US" b="1"/>
              <a:t>TELOMERASE IS RNA-DEPENDENT DNA POLYMERASE.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TELOMERASE ACTIVITY IS PRESENT IN GERM CELLS AND STEM CELLS BUT ABSENT IN SOMATIC CELLS.INCREASED TELOMERASE ACTIVITY FAVOURS CANCER CELLS.</a:t>
            </a:r>
            <a:r>
              <a:rPr lang="en-US"/>
              <a:t>  </a:t>
            </a:r>
            <a:endParaRPr lang="en-US"/>
          </a:p>
        </p:txBody>
      </p:sp>
      <p:pic>
        <p:nvPicPr>
          <p:cNvPr id="5" name="Content Placeholder 4" descr="scan0003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483985" y="1824990"/>
            <a:ext cx="4556760" cy="446659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SECONDARY CONSTRICTION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0160"/>
            <a:ext cx="10515600" cy="5229860"/>
          </a:xfrm>
        </p:spPr>
        <p:txBody>
          <a:bodyPr>
            <a:normAutofit lnSpcReduction="10000"/>
          </a:bodyPr>
          <a:p>
            <a:pPr>
              <a:buFont typeface="Wingdings" panose="05000000000000000000" charset="0"/>
              <a:buChar char="Ø"/>
            </a:pPr>
            <a:r>
              <a:rPr lang="en-US"/>
              <a:t>A NARROWED PORTION OF CHROMOSOME OTHER THAN CENTROMERE IS CALLED AS SECONDARY CONSTRICTION.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SECONDARY CONSTRICTION HELPS IN THE IDENTIFICATION OF CHROMOSOMES.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SATELLITE-SATELLITE IS ROUND,ELONGATED KNOB-LIKE APPANDAGE OF CHROMOSOMES.ONLY ACROCENTRIC CHROMOSOMES(13,14,15,21 AND 22) SHOW SATELLITE BODIES.</a:t>
            </a:r>
            <a:endParaRPr lang="en-US" b="1"/>
          </a:p>
          <a:p>
            <a:pPr>
              <a:buFont typeface="Wingdings" panose="05000000000000000000" charset="0"/>
              <a:buChar char="Ø"/>
            </a:pPr>
            <a:r>
              <a:rPr lang="en-US"/>
              <a:t>DEPENDING ON THE SHADE OF STAINING,CHROMATIN IS CLASSIFIED AS LIGHTLY STAINED </a:t>
            </a:r>
            <a:r>
              <a:rPr lang="en-US" b="1"/>
              <a:t>EUCHROMATIN</a:t>
            </a:r>
            <a:r>
              <a:rPr lang="en-US"/>
              <a:t> AND DARKLY STAINED </a:t>
            </a:r>
            <a:r>
              <a:rPr lang="en-US" b="1"/>
              <a:t>HETEROCHROMATIN.</a:t>
            </a:r>
            <a:endParaRPr lang="en-US" b="1"/>
          </a:p>
          <a:p>
            <a:pPr>
              <a:buFont typeface="Wingdings" panose="05000000000000000000" charset="0"/>
              <a:buChar char="Ø"/>
            </a:pPr>
            <a:r>
              <a:rPr lang="en-US"/>
              <a:t>EUCHROMATIN IS </a:t>
            </a:r>
            <a:r>
              <a:rPr lang="en-US" b="1"/>
              <a:t>LESS COILED AND ACTIVE CHROMATIN</a:t>
            </a:r>
            <a:r>
              <a:rPr lang="en-US"/>
              <a:t> THAN HETEROCHROMATIN.</a:t>
            </a:r>
            <a:endParaRPr lang="en-US" b="1"/>
          </a:p>
          <a:p>
            <a:pPr marL="0" indent="0">
              <a:buFont typeface="Wingdings" panose="05000000000000000000" charset="0"/>
              <a:buNone/>
            </a:pPr>
            <a:endParaRPr lang="en-US"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	BARR BODIES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0000" lnSpcReduction="20000"/>
          </a:bodyPr>
          <a:p>
            <a:pPr>
              <a:buFont typeface="Wingdings" panose="05000000000000000000" charset="0"/>
              <a:buChar char="Ø"/>
            </a:pPr>
            <a:r>
              <a:rPr lang="en-US"/>
              <a:t>ONE X-CHROMOSOME REMAINS ACTIVE AT CERTAIN PHASE OF CELL CYCLE OR LIFE OF AN ORGANISM.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INACTIVE X-CHROMOSOME FORM BARR BODY.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NUCLEUS OF DIPLOID CELLS SHOWS PRESENCE OF DENSE DARK  STAINING SPOT AT THE PERIPHERY OF THE NUCLEUS THAT REPRESENT INACTIVE CHROMOSOMES.THIS DARKLY STAINED ZONE IS CALLED AS BARR BODY.IN 3% OF NEUTROPHIL,INACTIVE X-CHROMOSOME APPEARS AS </a:t>
            </a:r>
            <a:r>
              <a:rPr lang="en-US" b="1"/>
              <a:t>DRUMSTIC.</a:t>
            </a:r>
            <a:endParaRPr lang="en-US" b="1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NO.OF BARR BODIES=NO OF X-CHROMOSOME-1</a:t>
            </a:r>
            <a:endParaRPr lang="en-US" b="1"/>
          </a:p>
        </p:txBody>
      </p:sp>
      <p:pic>
        <p:nvPicPr>
          <p:cNvPr id="4" name="Content Placeholder 3" descr="scan0002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289675" y="1824990"/>
            <a:ext cx="4778375" cy="420306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CHEMICAL COMPOSITION OF CHROMOSOME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CHROMOSOME IS MADE UP OF DNA,HISTONE PROTEIN AND NONHISTONE PROTEIN.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HISTONE PROTEIN HELPS IN PACKAGING OF THE DNA IN CHROMOSOMES.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NONHISTONE PROTEIN HELPS IN CHROMOSOME CONDENSATION,DNA REPLICATION,AND TRANSCRIPTION.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b="1">
                <a:solidFill>
                  <a:srgbClr val="FF0000"/>
                </a:solidFill>
              </a:rPr>
              <a:t>STRUCTURAL CLASSIFICATION OF CHROMOSOMES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0000"/>
          </a:bodyPr>
          <a:p>
            <a:pPr>
              <a:buFont typeface="Wingdings" panose="05000000000000000000" charset="0"/>
              <a:buChar char="Ø"/>
            </a:pPr>
            <a:r>
              <a:rPr lang="en-US"/>
              <a:t>EACH CHROMOSOME HAS TWO ARMS SHORT ARM OR p-ARM AND LONG ARM OR q-ARM.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BOTH THE ARMS AE CONNECTED WITH EACH OTHER BY CENTROMERE.ACCORDING TO THE POSITION OF CENTROMERE,CHROMOSOMES ARE CLASSIFIED AS UNDER.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METACENTRIC</a:t>
            </a:r>
            <a:r>
              <a:rPr lang="en-US"/>
              <a:t>-CENTRAL CENTROMERE,(p=q) CHROMOSOME 1&amp;3.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SUBMETACENTRIC</a:t>
            </a:r>
            <a:r>
              <a:rPr lang="en-US"/>
              <a:t>-CENTROMERE NEAR CENTER(p&lt;q) CHR,4&amp;5.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ACROCENTRIC</a:t>
            </a:r>
            <a:r>
              <a:rPr lang="en-US"/>
              <a:t>-CENTROMERE AT ONE END WITH SATELLITE BODIES.eg CHR.13,14,15.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TELOCENTRIC</a:t>
            </a:r>
            <a:r>
              <a:rPr lang="en-US"/>
              <a:t>-CENTROMERE AT ONE END,ONLY ONE ARM.IN HUMAN TELOCENTRIC CHROMOSOMES ARE ABSENT.</a:t>
            </a:r>
            <a:endParaRPr lang="en-US"/>
          </a:p>
        </p:txBody>
      </p:sp>
      <p:pic>
        <p:nvPicPr>
          <p:cNvPr id="4" name="Content Placeholder 3" descr="scan0004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5779770" y="1691005"/>
            <a:ext cx="5745480" cy="44862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	CYTOGENETICS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CYTOGENETICS IS A BRANCH OF GENETICS THAT STUDIES THE NUMBER AND STRUCTURE OF THE CELL.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KARYOTYPING</a:t>
            </a:r>
            <a:r>
              <a:rPr lang="en-US"/>
              <a:t>-KARYOTYPE IS COMPLETE CHROMOSOME SET OF A CELL. KARYOTYPING IS A METHOD OF OBTAINING A KARYOTYPE OF A CELL.FOR CHROMOSOME ANALYSIS,THE KARYOTYPE IS PREPARED FROM ARRESTED CELL DIVISION AT METAPHASE.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WHILE ARRANGING KARYOTYPE,ALL CHROMOSOMES ARE ARRANGED IN PAIRS IN THEIR CORRESPONDING GROUP,EXCEPT X AND Y THAT ARE ARRANGED AT THE END.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USES OF KARYOTYPING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IN CLINICAL DIAGNOSIS OF CHROMOSOMAL ABERRATIONS,CANCER,CHROMOSOMAL DEFECTS IN INFERTILITY.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CHROMOSOMAL ABERRATION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CHROMOSOMAL ABERRATION IS A CHROMOSOMAL ABNORMALITY THAT INVOLVES A MISSING,EXTRA OR IRREGULAR PORTION OF A CHROMOSOME.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CHROMOSOMAL ABERRATIONS ARE STUDIED WITH THE HELP OF KARYOTYPE.KARYOTYPE IS A FULL SET OF CHROMOSOME FROM A PATIENT.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ABNORMAL CHROMOSOME PRODUCES INHERITED ABNORMALITES.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CHROMOSOMAL ABERREATIONS ARE CLASSIFIED IN TO TWO GROUPS.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A. STRUCTURAL ABERRATIONS B. NUMERICAL ABERRATIONS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b="1">
                <a:solidFill>
                  <a:srgbClr val="FF0000"/>
                </a:solidFill>
              </a:rPr>
              <a:t>CLASSIFICATION OF STRUCTURAL CHROMOSOMAL 				ABERRATIONS.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DELETION-TERMINAL,INTERSTITIAL,MICRODELETION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TRANSLOCATION-ROBERTSONIAN,RECIPROCAL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INSERTION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INVERSION-PERICENTRIC,PARA CENTRIC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ISOCHROMOSOME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RING CHROMOSOME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DUPLICATION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b="1">
                <a:solidFill>
                  <a:srgbClr val="FF0000"/>
                </a:solidFill>
              </a:rPr>
              <a:t>		FACTORS CAUSING CHROMOSOMAL 					ABERRATIONS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ADVANCED MATERNAL AGE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RADIATION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PARENTAL CHROMOSOMAL ABNORMALITIES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AUTOIMMUNE DISORDERS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NUTRITIONAL DEFICIENCIES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ALCOHOL,TOBACCO,DRUG EXPOSURE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INFECTION(VIRUS,BACTEREA)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NUMERICAL CHROMOSOMAL ABERRATION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68450"/>
            <a:ext cx="8088630" cy="4608830"/>
          </a:xfrm>
        </p:spPr>
        <p:txBody>
          <a:bodyPr/>
          <a:p>
            <a:r>
              <a:rPr lang="en-US" b="1"/>
              <a:t>NONDISJUNCTION</a:t>
            </a:r>
            <a:r>
              <a:rPr lang="en-US"/>
              <a:t>-IT IS THE FAILURE OF SEPARATION OF HOMOLOGOUS CHROMOSOMES OR SISTER CHROMATIDS DURING CELL DIVISION.</a:t>
            </a:r>
            <a:endParaRPr lang="en-US"/>
          </a:p>
        </p:txBody>
      </p:sp>
      <p:pic>
        <p:nvPicPr>
          <p:cNvPr id="4" name="Content Placeholder 3" descr="scan0006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1970405" y="2828290"/>
            <a:ext cx="4340225" cy="34677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EXAMPLES OF NON DISJUNCTION</a:t>
            </a:r>
            <a:endParaRPr lang="en-US" b="1">
              <a:solidFill>
                <a:srgbClr val="FF0000"/>
              </a:solidFill>
            </a:endParaRPr>
          </a:p>
        </p:txBody>
      </p:sp>
      <p:pic>
        <p:nvPicPr>
          <p:cNvPr id="5" name="Content Placeholder 4" descr="scan000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553210" y="1119505"/>
            <a:ext cx="8014970" cy="53244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DOWN SYNDROME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IT IS ALSO KNOWN AS TRISOMY21 OR MONGOLISM</a:t>
            </a:r>
            <a:endParaRPr lang="en-US"/>
          </a:p>
          <a:p>
            <a:r>
              <a:rPr lang="en-US"/>
              <a:t>FIRST PATIENT WAS IDENTIFIED BY JOHN L.DOWN(1866)</a:t>
            </a:r>
            <a:endParaRPr lang="en-US"/>
          </a:p>
          <a:p>
            <a:r>
              <a:rPr lang="en-US"/>
              <a:t>KARYOTYPE:47,XY;+21OR 47,XX;+21</a:t>
            </a:r>
            <a:endParaRPr lang="en-US"/>
          </a:p>
          <a:p>
            <a:r>
              <a:rPr lang="en-US"/>
              <a:t>DERMATOGLYPHICS-SINGLE TRANSVERSE PALMAR CREASE,KNOWN AS SIMIAN CREASE.</a:t>
            </a:r>
            <a:endParaRPr lang="en-US"/>
          </a:p>
          <a:p>
            <a:r>
              <a:rPr lang="en-US"/>
              <a:t>INCIDENCE-1 IN 800 NEW BORN</a:t>
            </a: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CLINICAL FEATURES</a:t>
            </a:r>
            <a:endParaRPr lang="en-US" b="1">
              <a:solidFill>
                <a:srgbClr val="FF0000"/>
              </a:solidFill>
            </a:endParaRPr>
          </a:p>
        </p:txBody>
      </p:sp>
      <p:pic>
        <p:nvPicPr>
          <p:cNvPr id="4" name="Content Placeholder 3" descr="scan0007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932940" y="1332230"/>
            <a:ext cx="7256780" cy="535114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TURNER SYNDROME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64000"/>
          </a:xfrm>
        </p:spPr>
        <p:txBody>
          <a:bodyPr>
            <a:normAutofit lnSpcReduction="20000"/>
          </a:bodyPr>
          <a:p>
            <a:pPr>
              <a:buFont typeface="Wingdings" panose="05000000000000000000" charset="0"/>
              <a:buChar char="Ø"/>
            </a:pPr>
            <a:r>
              <a:rPr lang="en-US"/>
              <a:t>IT IS ALSO KNOWN AS OVARIAN DYSGENESIS OR X MONOSOMY OR 45 XO SYNDROME.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DESCRIBED FIRST BY HENRY TURNER(1938).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KARYOTYPE: 45, X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PHENOTYPE: ABSENCE OF Y CHROMOSOME,FEMALE WITH OVARIAN DYSGENESIS.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INCIDENCE: 1 IN 2500-3000 NEW BORN GIRLS</a:t>
            </a:r>
            <a:endParaRPr lang="en-US"/>
          </a:p>
        </p:txBody>
      </p:sp>
      <p:pic>
        <p:nvPicPr>
          <p:cNvPr id="4" name="Content Placeholder 3" descr="scan0009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156325" y="1511935"/>
            <a:ext cx="5588000" cy="466471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KLINEFELTER SYNDROME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en-US"/>
              <a:t>IT IS ALSO KNOWN AS 47,XXY SYNDROME</a:t>
            </a:r>
            <a:endParaRPr lang="en-US"/>
          </a:p>
          <a:p>
            <a:r>
              <a:rPr lang="en-US"/>
              <a:t>FIRST DESCRIBED BY HARRY KLINEFELTER</a:t>
            </a:r>
            <a:endParaRPr lang="en-US"/>
          </a:p>
          <a:p>
            <a:r>
              <a:rPr lang="en-US"/>
              <a:t>PHENOTYPE-MALE</a:t>
            </a:r>
            <a:endParaRPr lang="en-US"/>
          </a:p>
          <a:p>
            <a:r>
              <a:rPr lang="en-US"/>
              <a:t>1 IN 1000 NEW BORN BOYS</a:t>
            </a:r>
            <a:endParaRPr lang="en-US"/>
          </a:p>
        </p:txBody>
      </p:sp>
      <p:pic>
        <p:nvPicPr>
          <p:cNvPr id="5" name="Content Placeholder 4" descr="scan0010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917690" y="1447800"/>
            <a:ext cx="3935730" cy="480504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887095"/>
            <a:ext cx="10516235" cy="5290185"/>
          </a:xfrm>
        </p:spPr>
        <p:txBody>
          <a:bodyPr/>
          <a:p>
            <a:pPr>
              <a:buFont typeface="Wingdings" panose="05000000000000000000" charset="0"/>
              <a:buChar char="Ø"/>
            </a:pPr>
            <a:r>
              <a:rPr lang="en-US" b="1"/>
              <a:t>TRANSCRIPTION-</a:t>
            </a:r>
            <a:r>
              <a:rPr lang="en-US"/>
              <a:t>PROCESS OF mRNA SYNTHESIS FROM DNA</a:t>
            </a:r>
            <a:endParaRPr lang="en-US" b="1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TRANSLATION-</a:t>
            </a:r>
            <a:r>
              <a:rPr lang="en-US"/>
              <a:t>THE PROCESS OF PROTEIN SYNTHESIS FROM mRNA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>
                <a:solidFill>
                  <a:srgbClr val="FF0000"/>
                </a:solidFill>
              </a:rPr>
              <a:t>GENE- 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GENES ARE DEFINED AS WORKING SUBUNITS OF DNA THAT ARE COMPOSED OF A SPECIFIC SEQUENCE OF CODONS AND MAY GET EXPRESSED IN THE PHENOTYPIC FORM(PROTEIN).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 typeface="Wingdings" panose="05000000000000000000" charset="0"/>
              <a:buChar char="Ø"/>
            </a:pP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GENE IS A REGION OF DNA THAT ENCODES SPECIFIC FUNCTION.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 typeface="Wingdings" panose="05000000000000000000" charset="0"/>
              <a:buChar char="Ø"/>
            </a:pP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GENE= EXONS+INTRONS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 typeface="Wingdings" panose="05000000000000000000" charset="0"/>
              <a:buChar char="Ø"/>
            </a:pP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EXON-PART OF GENE THAT ENCODES IN TO MATURED mRNA.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 typeface="Wingdings" panose="05000000000000000000" charset="0"/>
              <a:buChar char="Ø"/>
            </a:pP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INTRON-PART OF GENE THAT IS REMOVED BY RNA SPLICING DURING mRNA MATURATION.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796290"/>
            <a:ext cx="10516235" cy="5380990"/>
          </a:xfrm>
        </p:spPr>
        <p:txBody>
          <a:bodyPr/>
          <a:p>
            <a:r>
              <a:rPr lang="en-US"/>
              <a:t>HUMAN CHROMOSOMES HAVE</a:t>
            </a:r>
            <a:r>
              <a:rPr lang="en-US" b="1"/>
              <a:t> 30,000 GENES</a:t>
            </a:r>
            <a:endParaRPr lang="en-US"/>
          </a:p>
          <a:p>
            <a:r>
              <a:rPr lang="en-US"/>
              <a:t>GENES ARE EITHER STRUCTURAL GENES(PRODUCES PROTEINS) OR REGULATORY GENES(PROMOTE OR INHIBIT ACTIVITY OF OTHER GENES).</a:t>
            </a:r>
            <a:endParaRPr lang="en-US"/>
          </a:p>
          <a:p>
            <a:r>
              <a:rPr lang="en-US">
                <a:solidFill>
                  <a:srgbClr val="FF0000"/>
                </a:solidFill>
              </a:rPr>
              <a:t>GENOTYPE- 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GENES MADE UP OF DIFFERENT DNA SEQUENCES(TOTAL GENES OF A CELL) ARE CALLED GENOTYPE</a:t>
            </a:r>
            <a:r>
              <a:rPr lang="en-US">
                <a:solidFill>
                  <a:srgbClr val="FF0000"/>
                </a:solidFill>
              </a:rPr>
              <a:t>.</a:t>
            </a:r>
            <a:endParaRPr lang="en-US">
              <a:solidFill>
                <a:srgbClr val="FF0000"/>
              </a:solidFill>
            </a:endParaRPr>
          </a:p>
          <a:p>
            <a:r>
              <a:rPr lang="en-US" b="1">
                <a:solidFill>
                  <a:schemeClr val="tx1">
                    <a:lumMod val="95000"/>
                    <a:lumOff val="5000"/>
                  </a:schemeClr>
                </a:solidFill>
              </a:rPr>
              <a:t>GENOTYPE+ENVIRONMENTAL FACTOR+DEVELOPMENTAL FACTORS=PHNOTYPE</a:t>
            </a:r>
            <a:endParaRPr lang="en-US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LAWS OF INHERITANCE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96035"/>
            <a:ext cx="10515600" cy="5365115"/>
          </a:xfrm>
        </p:spPr>
        <p:txBody>
          <a:bodyPr>
            <a:normAutofit lnSpcReduction="10000"/>
          </a:bodyPr>
          <a:p>
            <a:pPr>
              <a:buFont typeface="Wingdings" panose="05000000000000000000" charset="0"/>
              <a:buChar char="Ø"/>
            </a:pPr>
            <a:r>
              <a:rPr lang="en-US"/>
              <a:t>MENDELS LAW-MENDEL STATED THREE LAWS,LAW OF DOMINANCE,LAW OF INCOMPLETE DOMINANCE AND LAW OF SEGREGATION.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>
                <a:solidFill>
                  <a:srgbClr val="FF0000"/>
                </a:solidFill>
              </a:rPr>
              <a:t>LAW OF DOMINANCE-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 CROSSING BETWEEN ORGANISMS FOR CONTRASTING CHARACTERS OF A PAIR,ONLY ONE  CHARACTER(DOMINANT) APPEARS IN THE FIRST GENERATION AND ANOTHER DOES NOT APPEAR(RECESSIVE).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 typeface="Wingdings" panose="05000000000000000000" charset="0"/>
              <a:buChar char="Ø"/>
            </a:pP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EVERY CHARACTER IS CONTROLLED BY A PAIR OF THE GENES.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 typeface="Wingdings" panose="05000000000000000000" charset="0"/>
              <a:buChar char="Ø"/>
            </a:pPr>
            <a:r>
              <a:rPr lang="en-US" b="1">
                <a:solidFill>
                  <a:schemeClr val="tx1">
                    <a:lumMod val="95000"/>
                    <a:lumOff val="5000"/>
                  </a:schemeClr>
                </a:solidFill>
              </a:rPr>
              <a:t>GENOTYPE-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 IT IS THE GENETIC CONSTITUTION OF AN ORGANISM WITH RESPECT TO A CHARACTER.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 typeface="Wingdings" panose="05000000000000000000" charset="0"/>
              <a:buChar char="Ø"/>
            </a:pPr>
            <a:r>
              <a:rPr lang="en-US" b="1">
                <a:solidFill>
                  <a:schemeClr val="tx1">
                    <a:lumMod val="95000"/>
                    <a:lumOff val="5000"/>
                  </a:schemeClr>
                </a:solidFill>
              </a:rPr>
              <a:t>PHENOTYPE- 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THE PHENOTYPE IS THE EXTERNAL APPEARANCE(OR EXPRESSED PROTEINS) OF AN ORGANISMS WITH RESPECT TO A CHRRACTER.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Font typeface="Wingdings" panose="05000000000000000000" charset="0"/>
              <a:buNone/>
            </a:pPr>
            <a:endParaRPr lang="en-US" sz="1800" baseline="300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CHARACTERS STUDIED BY MENDEL</a:t>
            </a:r>
            <a:endParaRPr lang="en-US" b="1">
              <a:solidFill>
                <a:srgbClr val="FF0000"/>
              </a:solidFill>
            </a:endParaRPr>
          </a:p>
        </p:txBody>
      </p:sp>
      <p:pic>
        <p:nvPicPr>
          <p:cNvPr id="5" name="Content Placeholder 4" descr="scan0001 (3)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533650" y="1267460"/>
            <a:ext cx="7372350" cy="504380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b="1">
                <a:solidFill>
                  <a:srgbClr val="FF0000"/>
                </a:solidFill>
              </a:rPr>
              <a:t>	RELATION OF PHENOTYPE AND GENOTYPE</a:t>
            </a:r>
            <a:endParaRPr lang="en-US" b="1">
              <a:solidFill>
                <a:srgbClr val="FF0000"/>
              </a:solidFill>
            </a:endParaRPr>
          </a:p>
        </p:txBody>
      </p:sp>
      <p:pic>
        <p:nvPicPr>
          <p:cNvPr id="4" name="Content Placeholder 3" descr="scan0002 (3)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114675" y="1426845"/>
            <a:ext cx="4432935" cy="284734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LAW OF DOMINANCE</a:t>
            </a:r>
            <a:endParaRPr lang="en-US" b="1">
              <a:solidFill>
                <a:srgbClr val="FF0000"/>
              </a:solidFill>
            </a:endParaRPr>
          </a:p>
        </p:txBody>
      </p:sp>
      <p:pic>
        <p:nvPicPr>
          <p:cNvPr id="4" name="Content Placeholder 3" descr="scan0003 (3)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2171065" y="2317750"/>
            <a:ext cx="2514600" cy="2698115"/>
          </a:xfrm>
          <a:prstGeom prst="rect">
            <a:avLst/>
          </a:prstGeom>
        </p:spPr>
      </p:pic>
      <p:pic>
        <p:nvPicPr>
          <p:cNvPr id="5" name="Content Placeholder 4" descr="scan0004 (3)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62015" y="2317750"/>
            <a:ext cx="4109720" cy="321564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DOMINANT CHARACTERS IN HUMAN</a:t>
            </a:r>
            <a:endParaRPr lang="en-US" b="1">
              <a:solidFill>
                <a:srgbClr val="FF0000"/>
              </a:solidFill>
            </a:endParaRPr>
          </a:p>
        </p:txBody>
      </p:sp>
      <p:pic>
        <p:nvPicPr>
          <p:cNvPr id="5" name="Content Placeholder 4" descr="scan0005 (3)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18235" y="1590675"/>
            <a:ext cx="9954895" cy="485203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LAW OF INCOMPLETE DOMINANCE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SOME CHARACTERS ARE NEITHER DOMINANT NOR RECESSIVE.THESE ARE EXPRESSED MID WAY BETWEEN TWO PARENTS.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FOR EXAMPLE,PLANT CROSSED WITH RED FLOWERS(RR) AND WHITE FLOWER(rr), FIRST GENERATION PLANTS BEAR PINK FLOWERS(Rr).</a:t>
            </a:r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LAW OF SEGREGATION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en-US"/>
              <a:t>A PAIR OF CONTRASTING CHARACTER IN A HYBRID FORM REMAINS TOGETHER WITHOUT MIXING WITH EACH OTHER AND SEGREGATES DURING FORMATION OF GAMETES.</a:t>
            </a:r>
            <a:endParaRPr lang="en-US"/>
          </a:p>
        </p:txBody>
      </p:sp>
      <p:pic>
        <p:nvPicPr>
          <p:cNvPr id="4" name="Content Placeholder 3" descr="scan0006 (3)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7390130" y="1209040"/>
            <a:ext cx="2685415" cy="2904490"/>
          </a:xfrm>
          <a:prstGeom prst="rect">
            <a:avLst/>
          </a:prstGeom>
        </p:spPr>
      </p:pic>
      <p:pic>
        <p:nvPicPr>
          <p:cNvPr id="5" name="Picture 4" descr="scan0007 (2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0580" y="4113530"/>
            <a:ext cx="2465705" cy="239331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2490"/>
          </a:xfrm>
        </p:spPr>
        <p:txBody>
          <a:bodyPr/>
          <a:p>
            <a:r>
              <a:rPr lang="en-US" b="1">
                <a:solidFill>
                  <a:srgbClr val="FF0000"/>
                </a:solidFill>
              </a:rPr>
              <a:t>	LAW OF INDEPENDENT ASSORTMENT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32560"/>
            <a:ext cx="5181600" cy="4563110"/>
          </a:xfrm>
        </p:spPr>
        <p:txBody>
          <a:bodyPr>
            <a:normAutofit fontScale="90000" lnSpcReduction="10000"/>
          </a:bodyPr>
          <a:p>
            <a:r>
              <a:rPr lang="en-US"/>
              <a:t>TWO PARENTS DIFFERING FROM EACH OTHER IN TWO OR MORE PAIRS OF CONTRASTING CHARACTERS INHERIT ONE PAIR OF CHARACTER INDEPENDENT OF ANOTHER PAIR OF CHARACTER.</a:t>
            </a:r>
            <a:endParaRPr lang="en-US"/>
          </a:p>
          <a:p>
            <a:r>
              <a:rPr lang="en-US"/>
              <a:t>LAW OF INDEPENDENT ASSORTMENT IS PROVED BY DIHYBRID CROSS.</a:t>
            </a:r>
            <a:endParaRPr lang="en-US"/>
          </a:p>
          <a:p>
            <a:r>
              <a:rPr lang="en-US"/>
              <a:t>GENOTYPE-9 DIFFERENT COMBINATIONS.</a:t>
            </a:r>
            <a:endParaRPr lang="en-US"/>
          </a:p>
          <a:p>
            <a:r>
              <a:rPr lang="en-US"/>
              <a:t>PHENOTYPE-9:3:3:1</a:t>
            </a:r>
            <a:endParaRPr lang="en-US"/>
          </a:p>
        </p:txBody>
      </p:sp>
      <p:pic>
        <p:nvPicPr>
          <p:cNvPr id="5" name="Content Placeholder 4" descr="scan0009 (2)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286500" y="1744980"/>
            <a:ext cx="4189095" cy="38227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BIOLOGICAL SIGNIFICANCE OF MENDELS LAW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655"/>
          </a:xfrm>
        </p:spPr>
        <p:txBody>
          <a:bodyPr/>
          <a:p>
            <a:r>
              <a:rPr lang="en-US"/>
              <a:t>USEFUL IN THE UNDERSTANDING INHERITANCE OF HUMAN DISEASES.</a:t>
            </a:r>
            <a:endParaRPr lang="en-US"/>
          </a:p>
          <a:p>
            <a:r>
              <a:rPr lang="en-US"/>
              <a:t>USEFUL FOR IMPROVING LIFE(POSITIVE EUGENICS) AND PREVENTING THE PASSAGE OF THE DISEASES TO NEXT GENERATIONS.</a:t>
            </a:r>
            <a:endParaRPr lang="en-US"/>
          </a:p>
          <a:p>
            <a:r>
              <a:rPr lang="en-US"/>
              <a:t>FOR INCREASING THE AGRICULTURE PRODUCTION AND OTHER ANIMAL PRODUCT.</a:t>
            </a:r>
            <a:endParaRPr lang="en-US"/>
          </a:p>
          <a:p>
            <a:r>
              <a:rPr lang="en-US"/>
              <a:t>FOR ELIMINATING RECESSIVE DISORDERS WITH THE HELP OF GENETIC COUNSELLING.</a:t>
            </a:r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PATTERNS OF INHERITANCE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655"/>
          </a:xfrm>
        </p:spPr>
        <p:txBody>
          <a:bodyPr/>
          <a:p>
            <a:r>
              <a:rPr lang="en-US" b="1"/>
              <a:t>INHERITANCE-</a:t>
            </a:r>
            <a:r>
              <a:rPr lang="en-US"/>
              <a:t> ALL THE CHARACTERS OF OF AN INDIVIDUAL ARE INHERITED FROM PARENTS THROUGH GENETIC COMPONENTS.</a:t>
            </a:r>
            <a:endParaRPr lang="en-US"/>
          </a:p>
          <a:p>
            <a:r>
              <a:rPr lang="en-US"/>
              <a:t>IN GENETIC DISORDER,THE EXPRESSION OF THE CHARACTER IN AN INDIVIDUAL DEPENDS ON THE CATEGORY OF THE DISEASE.</a:t>
            </a:r>
            <a:endParaRPr lang="en-US"/>
          </a:p>
          <a:p>
            <a:r>
              <a:rPr lang="en-US" b="1"/>
              <a:t>ALLELE-</a:t>
            </a:r>
            <a:r>
              <a:rPr lang="en-US"/>
              <a:t> AN ALLELE IS A VARIANT FROM A GENE.</a:t>
            </a:r>
            <a:endParaRPr lang="en-US"/>
          </a:p>
          <a:p>
            <a:r>
              <a:rPr lang="en-US"/>
              <a:t>ALLELE OF THE SAME GENE IS LOCATED AT THE SAME POSITION ON THE CHROMOSOME</a:t>
            </a:r>
            <a:endParaRPr lang="en-US"/>
          </a:p>
          <a:p>
            <a:r>
              <a:rPr lang="en-US"/>
              <a:t>IN HUMAN,EACH GENE HAS TWO ALLELES,ONE INHERITED FROM THE MOTHER AND OTHER FROM THE FATHER.   </a:t>
            </a:r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HOMOZYGOUS AND HETEROZYGOUS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371600"/>
            <a:ext cx="10515600" cy="5198745"/>
          </a:xfrm>
        </p:spPr>
        <p:txBody>
          <a:bodyPr>
            <a:normAutofit lnSpcReduction="20000"/>
          </a:bodyPr>
          <a:p>
            <a:pPr>
              <a:buFont typeface="Wingdings" panose="05000000000000000000" charset="0"/>
              <a:buChar char="Ø"/>
            </a:pPr>
            <a:r>
              <a:rPr lang="en-US"/>
              <a:t>AN INDIVIDUAL IS CALLED HOMOZYGOUS FOR THE GENE IF HE HAS TWO IDENTICAL COPIES OF THE SAME ALLELE FOR THAT GENE(AA OR aa).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IF AN INDIVIDUAL HAS NON IDENTICAL COPIES OF THE SAME ALLELE(Aa),THE INDIVIDUAL IS CALLED HETEROZYGOUS FOR THAT GENE.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DOMINANT AND RECESSIVE-</a:t>
            </a:r>
            <a:r>
              <a:rPr lang="en-US"/>
              <a:t> ALLELES CAN BE EITHER DOMINANT OR RECESSIVE. EACH ALLELE MAY HAVE A PHENOTYPE.IN HETEROZYGOUS CONDITION, IF ONE ALLELE IS EXPRESSED AND ANOTHER ALLELE IS MASKED,THEN THE EXPRESSED ALLELE IS CALLED DOMINANT AND MASKED ALLELE IS CALLED RECESSIVE.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CODOMINANT- IS THE CONDITION WHERE BOTH THE ALLELES ARE EXPRESSED SIMULTANEOUSLY TO GENERATE A MIXED PHENOTYPIC RESULT,eg.BLOOD GROUP CELLS</a:t>
            </a:r>
            <a:endParaRPr lang="en-US" b="1"/>
          </a:p>
          <a:p>
            <a:pPr marL="0" indent="0">
              <a:buFont typeface="Wingdings" panose="05000000000000000000" charset="0"/>
              <a:buNone/>
            </a:pPr>
            <a:endParaRPr lang="en-US" b="1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993140"/>
            <a:ext cx="10516235" cy="5607685"/>
          </a:xfrm>
        </p:spPr>
        <p:txBody>
          <a:bodyPr>
            <a:normAutofit lnSpcReduction="10000"/>
          </a:bodyPr>
          <a:p>
            <a:pPr>
              <a:buFont typeface="Wingdings" panose="05000000000000000000" charset="0"/>
              <a:buChar char="Ø"/>
            </a:pPr>
            <a:r>
              <a:rPr lang="en-US" b="1"/>
              <a:t>MULTIPLE ALLELES-</a:t>
            </a:r>
            <a:r>
              <a:rPr lang="en-US"/>
              <a:t> MOST OF THE GENES EXIST IN THE FORM OF TWO ALLELES. SOME GENES HAVE MULTIPLE ALLELES FOR A PARTICULAR CHARACTER. FOR EXAMPLE,ABO BLOOD GROUP TYPE.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POLYGENIC TRAIT-</a:t>
            </a:r>
            <a:r>
              <a:rPr lang="en-US"/>
              <a:t> IS A CHARACTER THAT IS DETERMINED BY MORE THAN ONE GENE.EXAMPLES ARE HEIGHT, WEIGHT,SKIN COLOUR.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PHENOTYPE-</a:t>
            </a:r>
            <a:r>
              <a:rPr lang="en-US"/>
              <a:t> THE PHENOTYPE IS AN OUTWARD PHYSICAL CHARACTERSTIC MANIFESTATION OF THE ORGANISM. IT ALSO INCLUDES EXPRESSED PROTEINS,MACROMOLECULES,CELL ORGANELLES,CELL STRUCTURE OR FUNCTION AND BEHAVIOUR OF THE ORGANISM.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GENOTYPE-</a:t>
            </a:r>
            <a:r>
              <a:rPr lang="en-US"/>
              <a:t> IT IS TOTAL GENETIC MAKE UP OF AN INDIVIDUAL THAT DETERMINES THE PHENOTYPE.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GENETIC DISORDER- </a:t>
            </a:r>
            <a:r>
              <a:rPr lang="en-US"/>
              <a:t>A GENETIC DISORDER IS A CONDITION CAUSED DUE TO AN ABNORMALITY IN THE GENOME OF AN INDIVIDUAL.</a:t>
            </a:r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90625"/>
            <a:ext cx="10515600" cy="4986655"/>
          </a:xfrm>
        </p:spPr>
        <p:txBody>
          <a:bodyPr/>
          <a:p>
            <a:r>
              <a:rPr lang="en-US"/>
              <a:t>THERE ARE THREE BASIC GENETIC DISORDERS:</a:t>
            </a:r>
            <a:endParaRPr lang="en-US"/>
          </a:p>
          <a:p>
            <a:r>
              <a:rPr lang="en-US"/>
              <a:t>1. SINGLE GENE DISORDER(MENDELIAN DISORDERS)-DEFECT IN A SINGLE GENE.</a:t>
            </a:r>
            <a:endParaRPr lang="en-US"/>
          </a:p>
          <a:p>
            <a:r>
              <a:rPr lang="en-US"/>
              <a:t>2. CHROMOSOMAL DISORDERS- DEFECT IN THE NUMBER OR STRUCTURE OF CHROMOSOMES.</a:t>
            </a:r>
            <a:endParaRPr lang="en-US"/>
          </a:p>
          <a:p>
            <a:r>
              <a:rPr lang="en-US"/>
              <a:t>3.MULTIFACTORIAL DISORDER- DEFECTIVE INTERACTION BETWEEN GENES AND ENVIRONMENTAL FACTORS(VIRUSES,DRUGS,FOOD)</a:t>
            </a:r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SINGLE GENE INHERITANCE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655"/>
          </a:xfrm>
        </p:spPr>
        <p:txBody>
          <a:bodyPr>
            <a:normAutofit lnSpcReduction="10000"/>
          </a:bodyPr>
          <a:p>
            <a:pPr>
              <a:buFont typeface="Wingdings" panose="05000000000000000000" charset="0"/>
              <a:buChar char="Ø"/>
            </a:pPr>
            <a:r>
              <a:rPr lang="en-US"/>
              <a:t>MUTATION IN SINGLE GENE-MONOGENIC DISORDER-SHOWS SINGLE GENE INHERITANCE OR MENDELIAN INHERITANCE.</a:t>
            </a:r>
            <a:endParaRPr lang="en-US"/>
          </a:p>
          <a:p>
            <a:pPr marL="0" indent="0">
              <a:buFont typeface="Wingdings" panose="05000000000000000000" charset="0"/>
              <a:buNone/>
            </a:pPr>
            <a:r>
              <a:rPr lang="en-US"/>
              <a:t>   SINGLE GENE DISORDERS ARE GROUPED AS FOLLOWS</a:t>
            </a:r>
            <a:endParaRPr lang="en-US"/>
          </a:p>
          <a:p>
            <a:pPr marL="0" indent="0">
              <a:buFont typeface="Wingdings" panose="05000000000000000000" charset="0"/>
              <a:buNone/>
            </a:pPr>
            <a:r>
              <a:rPr lang="en-US"/>
              <a:t>1. AUTOSOMAL DOMINANT</a:t>
            </a:r>
            <a:endParaRPr lang="en-US"/>
          </a:p>
          <a:p>
            <a:pPr marL="0" indent="0">
              <a:buFont typeface="Wingdings" panose="05000000000000000000" charset="0"/>
              <a:buNone/>
            </a:pPr>
            <a:r>
              <a:rPr lang="en-US"/>
              <a:t>2. X-LINKED DOMINANT</a:t>
            </a:r>
            <a:endParaRPr lang="en-US"/>
          </a:p>
          <a:p>
            <a:pPr marL="0" indent="0">
              <a:buFont typeface="Wingdings" panose="05000000000000000000" charset="0"/>
              <a:buNone/>
            </a:pPr>
            <a:r>
              <a:rPr lang="en-US"/>
              <a:t>3. X-LINKED RECESSIVE</a:t>
            </a:r>
            <a:endParaRPr lang="en-US"/>
          </a:p>
          <a:p>
            <a:pPr marL="0" indent="0">
              <a:buFont typeface="Wingdings" panose="05000000000000000000" charset="0"/>
              <a:buNone/>
            </a:pPr>
            <a:r>
              <a:rPr lang="en-US"/>
              <a:t> 4. Y-LINKED DISORDERS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AS Y-LINKED DISORDERS ARE CARRIED ONLY FROM FATHER TO SON,SEX LINKED DISORDER TERM IS CONFINED FOR X-LINKED DISORDERS. </a:t>
            </a:r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AUTOSOMAL DOMINANT INHERITANCE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624070"/>
          </a:xfrm>
        </p:spPr>
        <p:txBody>
          <a:bodyPr/>
          <a:p>
            <a:r>
              <a:rPr lang="en-US"/>
              <a:t>IN AUTOSOMAL DOMINANT DISORDER,EVEN IF A SINGLE GENE(ALLELE) IS PRESENT,IT IS EXPRESSED PHENOTYPICALLY AND PRODUCES A DISORDER.</a:t>
            </a:r>
            <a:endParaRPr lang="en-US"/>
          </a:p>
          <a:p>
            <a:r>
              <a:rPr lang="en-US"/>
              <a:t>FOR AUTOSOMAL DOMINANT STATE:</a:t>
            </a:r>
            <a:endParaRPr lang="en-US"/>
          </a:p>
          <a:p>
            <a:pPr marL="0" indent="0">
              <a:buNone/>
            </a:pPr>
            <a:r>
              <a:rPr lang="en-US"/>
              <a:t>   HETEROZYGOTIC STATE-MILD DISEASE</a:t>
            </a:r>
            <a:endParaRPr lang="en-US"/>
          </a:p>
          <a:p>
            <a:pPr marL="0" indent="0">
              <a:buNone/>
            </a:pPr>
            <a:r>
              <a:rPr lang="en-US"/>
              <a:t>   HOMOZYGOTIC STATE-SEVERE DISEASE(DUE TO BOTH ABNORMAL GENES).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COMMON FEATURES- </a:t>
            </a:r>
            <a:r>
              <a:rPr lang="en-US"/>
              <a:t>AFFECTS IRRESPECTIVE OF SEX OF THE INDIVIDUAL.</a:t>
            </a:r>
            <a:endParaRPr lang="en-US"/>
          </a:p>
          <a:p>
            <a:pPr marL="0" indent="0">
              <a:buFont typeface="Wingdings" panose="05000000000000000000" charset="0"/>
              <a:buNone/>
            </a:pPr>
            <a:r>
              <a:rPr lang="en-US"/>
              <a:t>  -AFFECTS ALL GENERATIONS(VERTICAL PATTERN OF TRANSMISSION)</a:t>
            </a:r>
            <a:r>
              <a:rPr lang="en-US" b="1"/>
              <a:t>.</a:t>
            </a:r>
            <a:endParaRPr lang="en-US" b="1"/>
          </a:p>
          <a:p>
            <a:pPr>
              <a:buFont typeface="Wingdings" panose="05000000000000000000" charset="0"/>
              <a:buChar char="Ø"/>
            </a:pPr>
            <a:endParaRPr lang="en-US" b="1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		CONT.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50% OFFSPRING OF AFFECTED INDIVIDUAL WILL BE NORMAL AND 50% WILL BE AFFECTED.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NORMAL CHILD IS NOT CARRIER(DO NOT TRANSMIT THE DISEASE).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AFFECTED GENE MAY BE TRANSMITTED FROM OR BY NEW MUTATION DURING GAMETOGENESIS.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VARIABLE CLINICAL EXPRESSION.</a:t>
            </a:r>
            <a:endParaRPr lang="en-US"/>
          </a:p>
        </p:txBody>
      </p:sp>
      <p:pic>
        <p:nvPicPr>
          <p:cNvPr id="5" name="Content Placeholder 4" descr="scan0010 (2)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654165" y="1490345"/>
            <a:ext cx="3985260" cy="428498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		CONTD.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AUTOSOMAL DOMINANT INHERITANCE IS NOT RELATED TO CONSANGUINOUS MARRIAGE.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AFFECTED INDIVIDUAL MAY BE HOMOZYGOUS OR HETEROZYGOUS.</a:t>
            </a:r>
            <a:endParaRPr lang="en-US"/>
          </a:p>
        </p:txBody>
      </p:sp>
      <p:pic>
        <p:nvPicPr>
          <p:cNvPr id="5" name="Content Placeholder 4" descr="scan0012 (1)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5763895" y="1163955"/>
            <a:ext cx="6039485" cy="536067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AUTOSOMAL RECESSIVE INHERITANCE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IN AUTOSOMAL RECESSIVE DISORDER,IF BOTH THE COPIES OF ALLELIC GENES ARE ABNORMAL THEN ONLY A DISEASE IS EXPRESSED.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FOR AUTOSOMAL RECESSIVE STATE:</a:t>
            </a:r>
            <a:endParaRPr lang="en-US"/>
          </a:p>
          <a:p>
            <a:pPr marL="0" indent="0">
              <a:buFont typeface="Wingdings" panose="05000000000000000000" charset="0"/>
              <a:buNone/>
            </a:pPr>
            <a:r>
              <a:rPr lang="en-US"/>
              <a:t>   HETEROZYGOTIC STATE- NO DISEASE</a:t>
            </a:r>
            <a:endParaRPr lang="en-US"/>
          </a:p>
          <a:p>
            <a:pPr marL="0" indent="0">
              <a:buFont typeface="Wingdings" panose="05000000000000000000" charset="0"/>
              <a:buNone/>
            </a:pPr>
            <a:r>
              <a:rPr lang="en-US"/>
              <a:t>   HOMOZYGOTIC- DISEASE</a:t>
            </a:r>
            <a:endParaRPr lang="en-US"/>
          </a:p>
        </p:txBody>
      </p:sp>
      <p:pic>
        <p:nvPicPr>
          <p:cNvPr id="5" name="Content Placeholder 4" descr="scan0013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492875" y="1550670"/>
            <a:ext cx="4260850" cy="477139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COMMON FEATURES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655"/>
          </a:xfrm>
        </p:spPr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MALE AND FEMALE ARE EQUALLY AFFECTED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PREDICTION: 25% CHILDREN WILL BE AFFECTED,25% WILL BE NORMAL AND 50% WILL BE CARRIER.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THE UNAFFECTED CHILD WILL NOT TRANSMIT THE DISEASE.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MAY BE A RESULT OF CONSANGUINOUS MARRIAGE.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EARLY AGE OF ONSET.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CONSTANT CLINICAL FEATURES ARE SEEN.</a:t>
            </a:r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AUTOSOMAL RECESSIVE DISORDER</a:t>
            </a:r>
            <a:endParaRPr lang="en-US" b="1">
              <a:solidFill>
                <a:srgbClr val="FF0000"/>
              </a:solidFill>
            </a:endParaRPr>
          </a:p>
        </p:txBody>
      </p:sp>
      <p:pic>
        <p:nvPicPr>
          <p:cNvPr id="5" name="Content Placeholder 4" descr="scan001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992630" y="1291590"/>
            <a:ext cx="7376795" cy="529082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X-LINKED DOMINANT INHERITANCE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X-LINKED DOMINANT INHERITANCE IS A PATTERN OF INHERITANCE THAT INVOLVES MUTATED DOMINANT GENE OF X-CHROMOSOMES.</a:t>
            </a:r>
            <a:endParaRPr lang="en-US"/>
          </a:p>
          <a:p>
            <a:r>
              <a:rPr lang="en-US"/>
              <a:t>ONLY ONE EFFECTED GENE CAN PRODUCE DISEASE.</a:t>
            </a:r>
            <a:endParaRPr lang="en-US"/>
          </a:p>
          <a:p>
            <a:r>
              <a:rPr lang="en-US"/>
              <a:t>NO MALE PREPONDERANCE SUCH AS X-LINKED RECESSIVE DISORDERS.</a:t>
            </a:r>
            <a:endParaRPr lang="en-US"/>
          </a:p>
          <a:p>
            <a:r>
              <a:rPr lang="en-US"/>
              <a:t>ALL THE DAUGHTERS OF AFFECTED MALE WILL ALSO BE AFFECTED AND ALL SONS OF AFFECTED MOTHER WILL ALSO BE AFFECTED.</a:t>
            </a:r>
            <a:endParaRPr lang="en-US"/>
          </a:p>
          <a:p>
            <a:r>
              <a:rPr lang="en-US"/>
              <a:t>MALES HAVE ONLY ONE X-CHROMOSOME,THAT,IS HEMIZYGOUS MALES  ALWAYS SHOW AGGRAVATED DISEASE.</a:t>
            </a:r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		CONTD.</a:t>
            </a:r>
            <a:endParaRPr lang="en-US" b="1">
              <a:solidFill>
                <a:srgbClr val="FF0000"/>
              </a:solidFill>
            </a:endParaRPr>
          </a:p>
        </p:txBody>
      </p:sp>
      <p:pic>
        <p:nvPicPr>
          <p:cNvPr id="4" name="Content Placeholder 3" descr="scan0018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515110" y="1283335"/>
            <a:ext cx="8521700" cy="494093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X-LINKED RECESSIVE INHERITANCE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53845"/>
            <a:ext cx="5181600" cy="4517390"/>
          </a:xfrm>
        </p:spPr>
        <p:txBody>
          <a:bodyPr>
            <a:normAutofit fontScale="60000"/>
          </a:bodyPr>
          <a:p>
            <a:pPr>
              <a:buFont typeface="Wingdings" panose="05000000000000000000" charset="0"/>
              <a:buChar char="Ø"/>
            </a:pPr>
            <a:r>
              <a:rPr lang="en-US"/>
              <a:t>X-LINKED RECESSIVE INHERITANCE IS A PATTERN OF INHERITANCE THAT INVOLVES MUTATED RECESSIVE GENE OF X-CHROMOSOME.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EXPRESSION- HOMOZYGOUS FEMALE-AFFECTED CASE</a:t>
            </a:r>
            <a:endParaRPr lang="en-US"/>
          </a:p>
          <a:p>
            <a:pPr marL="0" indent="0">
              <a:buFont typeface="Wingdings" panose="05000000000000000000" charset="0"/>
              <a:buNone/>
            </a:pPr>
            <a:r>
              <a:rPr lang="en-US"/>
              <a:t>                            HETEROZYGOUS FEMALE-CARRIER</a:t>
            </a:r>
            <a:endParaRPr lang="en-US"/>
          </a:p>
          <a:p>
            <a:pPr marL="0" indent="0">
              <a:buFont typeface="Wingdings" panose="05000000000000000000" charset="0"/>
              <a:buNone/>
            </a:pPr>
            <a:r>
              <a:rPr lang="en-US"/>
              <a:t>                            HEMIZYGOUS MALE-AFFECTED CASE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COMMON CHARACTERISTICS- THE HETEROZYGOUS FEMALE IS A CARRIER AND THE HOMOZYGOUS FEMALE IS AFFECTED CASE.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AS MALES CARRY ONLY ONE X-CHROMOSOME(HENCE HEMIZYGOUS),THEY HAVE THE DISEASE.</a:t>
            </a:r>
            <a:endParaRPr lang="en-US"/>
          </a:p>
        </p:txBody>
      </p:sp>
      <p:pic>
        <p:nvPicPr>
          <p:cNvPr id="4" name="Content Placeholder 3" descr="scan0019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402070" y="1691005"/>
            <a:ext cx="4030345" cy="379476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		CONTD.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 SONS OF AFFECTED MOTHER ARE ALWAYS AFFECTED.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DAUGHTER OF THE AFFECTED FATHER IS A CARRIER,IF THE MOTHER IS NORMAL.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SONS OF THE AFFECTED FATHER ARE NORMAL.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MORE COMMON IN MALES.</a:t>
            </a:r>
            <a:endParaRPr lang="en-US"/>
          </a:p>
        </p:txBody>
      </p:sp>
      <p:pic>
        <p:nvPicPr>
          <p:cNvPr id="4" name="Content Placeholder 3" descr="scan0021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5926455" y="1373505"/>
            <a:ext cx="6087745" cy="5106035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b="1">
                <a:solidFill>
                  <a:srgbClr val="FF0000"/>
                </a:solidFill>
              </a:rPr>
              <a:t>Y-LINKED INHERITANCE/HOLANDRIC INHERITANCE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 THE PATTERN OF INHERITANCE OF MUTATED Y-CHROMOSOME GENE FROM FATHER TO SON IS CALLED Y-LINKED INHERITANCE.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COMMON FEATURES- AFFECTS ONLY THE MALE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     ALL SONS OF AFFECTED MALES ARE ALSO AFFECTED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 FEMALES ARE NEITHER AFFECTED NOR A CARRIER.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14007</Words>
  <Application>WPS Presentation</Application>
  <PresentationFormat>Widescreen</PresentationFormat>
  <Paragraphs>316</Paragraphs>
  <Slides>48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48</vt:i4>
      </vt:variant>
    </vt:vector>
  </HeadingPairs>
  <TitlesOfParts>
    <vt:vector size="57" baseType="lpstr">
      <vt:lpstr>Arial</vt:lpstr>
      <vt:lpstr>SimSun</vt:lpstr>
      <vt:lpstr>Wingdings</vt:lpstr>
      <vt:lpstr>Wingdings</vt:lpstr>
      <vt:lpstr>Calibri Light</vt:lpstr>
      <vt:lpstr>Calibri</vt:lpstr>
      <vt:lpstr>Microsoft YaHei</vt:lpstr>
      <vt:lpstr>Arial Unicode MS</vt:lpstr>
      <vt:lpstr>Office Theme</vt:lpstr>
      <vt:lpstr>GENETICS</vt:lpstr>
      <vt:lpstr>					CONT.</vt:lpstr>
      <vt:lpstr>				CHROMOSOMES</vt:lpstr>
      <vt:lpstr>					CONT.</vt:lpstr>
      <vt:lpstr>		STRUCTURE OF CHROMOSOME</vt:lpstr>
      <vt:lpstr>				TELOMERE</vt:lpstr>
      <vt:lpstr>			SECONDARY CONSTRICTION</vt:lpstr>
      <vt:lpstr>				BARR BODIES</vt:lpstr>
      <vt:lpstr>CHEMICAL COMPOSITION OF CHROMOSOME</vt:lpstr>
      <vt:lpstr>STRUCTURAL CLASSIFICATION OF CHROMOSOMES</vt:lpstr>
      <vt:lpstr>				CYTOGENETICS</vt:lpstr>
      <vt:lpstr>			USES OF KARYOTYPING</vt:lpstr>
      <vt:lpstr>		CHROMOSOMAL ABERRATION</vt:lpstr>
      <vt:lpstr>CLASSIFICATION OF STRUCTURAL CHROMOSOMAL 				ABERRATIONS.</vt:lpstr>
      <vt:lpstr>		FACTORS CAUSING CHROMOSOMAL 					ABERRATIONS</vt:lpstr>
      <vt:lpstr>NUMERICAL CHROMOSOMAL ABERRATION</vt:lpstr>
      <vt:lpstr>	EXAMPLES OF NON DISJUNCTION</vt:lpstr>
      <vt:lpstr>			DOWN SYNDROME</vt:lpstr>
      <vt:lpstr>		CLINICAL FEATURES</vt:lpstr>
      <vt:lpstr>			TURNER SYNDROME</vt:lpstr>
      <vt:lpstr>		KLINEFELTER SYNDROME</vt:lpstr>
      <vt:lpstr>PowerPoint 演示文稿</vt:lpstr>
      <vt:lpstr>PowerPoint 演示文稿</vt:lpstr>
      <vt:lpstr>			LAWS OF INHERITANCE</vt:lpstr>
      <vt:lpstr>	CHARACTERS STUDIED BY MENDEL</vt:lpstr>
      <vt:lpstr>	RELATION OF PHENOTYPE AND GENOTYPE</vt:lpstr>
      <vt:lpstr>		LAW OF DOMINANCE</vt:lpstr>
      <vt:lpstr>	DOMINANT CHARACTERS IN HUMAN</vt:lpstr>
      <vt:lpstr>	LAW OF INCOMPLETE DOMINANCE</vt:lpstr>
      <vt:lpstr>			LAW OF SEGREGATION</vt:lpstr>
      <vt:lpstr>	LAW OF INDEPENDENT ASSORTMENT</vt:lpstr>
      <vt:lpstr>BIOLOGICAL SIGNIFICANCE OF MENDELS LAW</vt:lpstr>
      <vt:lpstr>		PATTERNS OF INHERITANCE</vt:lpstr>
      <vt:lpstr>	HOMOZYGOUS AND HETEROZYGOUS</vt:lpstr>
      <vt:lpstr>PowerPoint 演示文稿</vt:lpstr>
      <vt:lpstr>PowerPoint 演示文稿</vt:lpstr>
      <vt:lpstr>		SINGLE GENE INHERITANCE</vt:lpstr>
      <vt:lpstr>	AUTOSOMAL DOMINANT INHERITANCE</vt:lpstr>
      <vt:lpstr>					CONT.</vt:lpstr>
      <vt:lpstr>					CONTD.</vt:lpstr>
      <vt:lpstr>	AUTOSOMAL RECESSIVE INHERITANCE</vt:lpstr>
      <vt:lpstr>			COMMON FEATURES</vt:lpstr>
      <vt:lpstr>		AUTOSOMAL RECESSIVE DISORDER</vt:lpstr>
      <vt:lpstr>	X-LINKED DOMINANT INHERITANCE</vt:lpstr>
      <vt:lpstr>					CONTD.</vt:lpstr>
      <vt:lpstr>		X-LINKED RECESSIVE INHERITANCE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GENETICS</dc:title>
  <dc:creator/>
  <cp:lastModifiedBy>RAKESH GUPTA</cp:lastModifiedBy>
  <cp:revision>78</cp:revision>
  <dcterms:created xsi:type="dcterms:W3CDTF">2020-08-17T05:03:00Z</dcterms:created>
  <dcterms:modified xsi:type="dcterms:W3CDTF">2020-09-07T04:24:36Z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1033-11.2.0.9635</vt:lpwstr>
  </property>
</Properties>
</file>