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8"/>
  </p:notesMasterIdLst>
  <p:sldIdLst>
    <p:sldId id="275" r:id="rId3"/>
    <p:sldId id="276" r:id="rId4"/>
    <p:sldId id="259" r:id="rId5"/>
    <p:sldId id="280"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91" r:id="rId22"/>
    <p:sldId id="282" r:id="rId23"/>
    <p:sldId id="286" r:id="rId24"/>
    <p:sldId id="287" r:id="rId25"/>
    <p:sldId id="290" r:id="rId26"/>
    <p:sldId id="289" r:id="rId2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125E5076-3810-47DD-B79F-674D7AD40C01}" styleName="深色样式 1 - 强调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1"/>
          </a:solidFill>
        </a:fill>
      </a:tcStyle>
    </a:wholeTbl>
    <a:band1H>
      <a:tcStyle>
        <a:tcBdr/>
        <a:fill>
          <a:solidFill>
            <a:schemeClr val="accent1">
              <a:shade val="60000"/>
            </a:schemeClr>
          </a:solidFill>
        </a:fill>
      </a:tcStyle>
    </a:band1H>
    <a:band1V>
      <a:tcStyle>
        <a:tcBdr/>
        <a:fill>
          <a:solidFill>
            <a:schemeClr val="accent1">
              <a:shade val="60000"/>
            </a:schemeClr>
          </a:solidFill>
        </a:fill>
      </a:tcStyle>
    </a:band1V>
    <a:lastCol>
      <a:tcTxStyle b="on"/>
      <a:tcStyle>
        <a:tcBdr>
          <a:left>
            <a:ln w="25400" cmpd="sng">
              <a:solidFill>
                <a:schemeClr val="lt1"/>
              </a:solidFill>
            </a:ln>
          </a:left>
        </a:tcBdr>
        <a:fill>
          <a:solidFill>
            <a:schemeClr val="accent1">
              <a:shade val="60000"/>
            </a:schemeClr>
          </a:solidFill>
        </a:fill>
      </a:tcStyle>
    </a:lastCol>
    <a:firstCol>
      <a:tcTxStyle b="on"/>
      <a:tcStyle>
        <a:tcBdr>
          <a:right>
            <a:ln w="25400" cmpd="sng">
              <a:solidFill>
                <a:schemeClr val="lt1"/>
              </a:solidFill>
            </a:ln>
          </a:right>
        </a:tcBdr>
        <a:fill>
          <a:solidFill>
            <a:schemeClr val="accent1">
              <a:shade val="60000"/>
            </a:schemeClr>
          </a:solidFill>
        </a:fill>
      </a:tcStyle>
    </a:firstCol>
    <a:lastRow>
      <a:tcTxStyle b="on"/>
      <a:tcStyle>
        <a:tcBdr>
          <a:top>
            <a:ln w="25400" cmpd="sng">
              <a:solidFill>
                <a:schemeClr val="lt1"/>
              </a:solidFill>
            </a:ln>
          </a:top>
        </a:tcBdr>
        <a:fill>
          <a:solidFill>
            <a:schemeClr val="accent1">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5940675A-B579-460E-94D1-54222C63F5DA}" styleName="无样式，网格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2" autoAdjust="0"/>
    <p:restoredTop sz="94660"/>
  </p:normalViewPr>
  <p:slideViewPr>
    <p:cSldViewPr snapToGrid="0">
      <p:cViewPr varScale="1">
        <p:scale>
          <a:sx n="53" d="100"/>
          <a:sy n="53" d="100"/>
        </p:scale>
        <p:origin x="180" y="5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1" Type="http://schemas.openxmlformats.org/officeDocument/2006/relationships/tableStyles" Target="tableStyles.xml"/><Relationship Id="rId30" Type="http://schemas.openxmlformats.org/officeDocument/2006/relationships/viewProps" Target="viewProps.xml"/><Relationship Id="rId3" Type="http://schemas.openxmlformats.org/officeDocument/2006/relationships/slide" Target="slides/slide1.xml"/><Relationship Id="rId29" Type="http://schemas.openxmlformats.org/officeDocument/2006/relationships/presProps" Target="presProps.xml"/><Relationship Id="rId28" Type="http://schemas.openxmlformats.org/officeDocument/2006/relationships/notesMaster" Target="notesMasters/notesMaster1.xml"/><Relationship Id="rId27" Type="http://schemas.openxmlformats.org/officeDocument/2006/relationships/slide" Target="slides/slide25.xml"/><Relationship Id="rId26" Type="http://schemas.openxmlformats.org/officeDocument/2006/relationships/slide" Target="slides/slide24.xml"/><Relationship Id="rId25" Type="http://schemas.openxmlformats.org/officeDocument/2006/relationships/slide" Target="slides/slide23.xml"/><Relationship Id="rId24" Type="http://schemas.openxmlformats.org/officeDocument/2006/relationships/slide" Target="slides/slide22.xml"/><Relationship Id="rId23" Type="http://schemas.openxmlformats.org/officeDocument/2006/relationships/slide" Target="slides/slide21.xml"/><Relationship Id="rId22" Type="http://schemas.openxmlformats.org/officeDocument/2006/relationships/slide" Target="slides/slide20.xml"/><Relationship Id="rId21" Type="http://schemas.openxmlformats.org/officeDocument/2006/relationships/slide" Target="slides/slide19.xml"/><Relationship Id="rId20" Type="http://schemas.openxmlformats.org/officeDocument/2006/relationships/slide" Target="slides/slide18.xml"/><Relationship Id="rId2" Type="http://schemas.openxmlformats.org/officeDocument/2006/relationships/theme" Target="theme/theme1.xml"/><Relationship Id="rId19" Type="http://schemas.openxmlformats.org/officeDocument/2006/relationships/slide" Target="slides/slide17.xml"/><Relationship Id="rId18" Type="http://schemas.openxmlformats.org/officeDocument/2006/relationships/slide" Target="slides/slide16.xml"/><Relationship Id="rId17" Type="http://schemas.openxmlformats.org/officeDocument/2006/relationships/slide" Target="slides/slide15.xml"/><Relationship Id="rId16" Type="http://schemas.openxmlformats.org/officeDocument/2006/relationships/slide" Target="slides/slide14.xml"/><Relationship Id="rId15" Type="http://schemas.openxmlformats.org/officeDocument/2006/relationships/slide" Target="slides/slide13.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EFD42F7-718C-4B98-AAEC-167E6DDD60A7}" type="datetimeFigureOut">
              <a:rPr lang="en-US" smtClean="0"/>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1B2AA4F-B828-4D7C-AFD3-893933DAFCB4}" type="slidenum">
              <a:rPr lang="en-US" smtClean="0"/>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63A1C593-65D0-4073-BCC9-577B9352EA97}"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hf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10"/>
          </p:nvPr>
        </p:nvSpPr>
        <p:spPr/>
        <p:txBody>
          <a:bodyPr/>
          <a:lstStyle/>
          <a:p>
            <a:fld id="{63A1C593-65D0-4073-BCC9-577B9352EA97}"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hf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endParaRPr lang="en-US" smtClean="0"/>
          </a:p>
        </p:txBody>
      </p:sp>
      <p:sp>
        <p:nvSpPr>
          <p:cNvPr id="4" name="Date Placeholder 3"/>
          <p:cNvSpPr>
            <a:spLocks noGrp="1"/>
          </p:cNvSpPr>
          <p:nvPr>
            <p:ph type="dt" sz="half" idx="10"/>
          </p:nvPr>
        </p:nvSpPr>
        <p:spPr/>
        <p:txBody>
          <a:bodyPr/>
          <a:lstStyle/>
          <a:p>
            <a:fld id="{63A1C593-65D0-4073-BCC9-577B9352EA97}"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hf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5" name="Date Placeholder 4"/>
          <p:cNvSpPr>
            <a:spLocks noGrp="1"/>
          </p:cNvSpPr>
          <p:nvPr>
            <p:ph type="dt" sz="half" idx="10"/>
          </p:nvPr>
        </p:nvSpPr>
        <p:spPr/>
        <p:txBody>
          <a:bodyPr/>
          <a:lstStyle/>
          <a:p>
            <a:fld id="{63A1C593-65D0-4073-BCC9-577B9352EA97}" type="datetimeFigureOut">
              <a:rPr lang="en-US" smtClean="0"/>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hf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endParaRPr lang="en-US" smtClean="0"/>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endParaRPr lang="en-US" smtClean="0"/>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7" name="Date Placeholder 6"/>
          <p:cNvSpPr>
            <a:spLocks noGrp="1"/>
          </p:cNvSpPr>
          <p:nvPr>
            <p:ph type="dt" sz="half" idx="10"/>
          </p:nvPr>
        </p:nvSpPr>
        <p:spPr/>
        <p:txBody>
          <a:bodyPr/>
          <a:lstStyle/>
          <a:p>
            <a:fld id="{63A1C593-65D0-4073-BCC9-577B9352EA97}" type="datetimeFigureOut">
              <a:rPr lang="en-US" smtClean="0"/>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hf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63A1C593-65D0-4073-BCC9-577B9352EA97}" type="datetimeFigureOut">
              <a:rPr lang="en-US" smtClean="0"/>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hf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3A1C593-65D0-4073-BCC9-577B9352EA97}" type="datetimeFigureOut">
              <a:rPr lang="en-US" smtClean="0"/>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hf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endParaRPr lang="en-US" smtClean="0"/>
          </a:p>
        </p:txBody>
      </p:sp>
      <p:sp>
        <p:nvSpPr>
          <p:cNvPr id="5" name="Date Placeholder 4"/>
          <p:cNvSpPr>
            <a:spLocks noGrp="1"/>
          </p:cNvSpPr>
          <p:nvPr>
            <p:ph type="dt" sz="half" idx="10"/>
          </p:nvPr>
        </p:nvSpPr>
        <p:spPr/>
        <p:txBody>
          <a:bodyPr/>
          <a:lstStyle/>
          <a:p>
            <a:fld id="{63A1C593-65D0-4073-BCC9-577B9352EA97}" type="datetimeFigureOut">
              <a:rPr lang="en-US" smtClean="0"/>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hf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endParaRPr lang="en-US" smtClean="0"/>
          </a:p>
        </p:txBody>
      </p:sp>
      <p:sp>
        <p:nvSpPr>
          <p:cNvPr id="5" name="Date Placeholder 4"/>
          <p:cNvSpPr>
            <a:spLocks noGrp="1"/>
          </p:cNvSpPr>
          <p:nvPr>
            <p:ph type="dt" sz="half" idx="10"/>
          </p:nvPr>
        </p:nvSpPr>
        <p:spPr/>
        <p:txBody>
          <a:bodyPr/>
          <a:lstStyle/>
          <a:p>
            <a:fld id="{63A1C593-65D0-4073-BCC9-577B9352EA97}" type="datetimeFigureOut">
              <a:rPr lang="en-US" smtClean="0"/>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hf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10"/>
          </p:nvPr>
        </p:nvSpPr>
        <p:spPr/>
        <p:txBody>
          <a:bodyPr/>
          <a:lstStyle/>
          <a:p>
            <a:fld id="{63A1C593-65D0-4073-BCC9-577B9352EA97}"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hf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10"/>
          </p:nvPr>
        </p:nvSpPr>
        <p:spPr/>
        <p:txBody>
          <a:bodyPr/>
          <a:lstStyle/>
          <a:p>
            <a:fld id="{63A1C593-65D0-4073-BCC9-577B9352EA97}"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hf hdr="0" ftr="0" dt="0"/>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3A1C593-65D0-4073-BCC9-577B9352EA97}" type="datetimeFigureOut">
              <a:rPr lang="en-US" smtClean="0"/>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B618960-8005-486C-9A75-10CB2AAC16F9}" type="slidenum">
              <a:rPr lang="en-US" smtClean="0"/>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ctrTitle"/>
          </p:nvPr>
        </p:nvSpPr>
        <p:spPr/>
        <p:txBody>
          <a:bodyPr/>
          <a:p>
            <a:br>
              <a:rPr lang="en-US">
                <a:solidFill>
                  <a:srgbClr val="C00000"/>
                </a:solidFill>
                <a:latin typeface="Times New Roman" panose="02020603050405020304" charset="0"/>
                <a:cs typeface="Times New Roman" panose="02020603050405020304" charset="0"/>
              </a:rPr>
            </a:br>
            <a:r>
              <a:rPr lang="en-US">
                <a:solidFill>
                  <a:srgbClr val="C00000"/>
                </a:solidFill>
                <a:latin typeface="Times New Roman" panose="02020603050405020304" charset="0"/>
                <a:cs typeface="Times New Roman" panose="02020603050405020304" charset="0"/>
              </a:rPr>
              <a:t>FOUNDATION COURSE</a:t>
            </a:r>
            <a:endParaRPr lang="en-US">
              <a:solidFill>
                <a:srgbClr val="C00000"/>
              </a:solidFill>
              <a:latin typeface="Times New Roman" panose="02020603050405020304" charset="0"/>
              <a:cs typeface="Times New Roman" panose="02020603050405020304" charset="0"/>
            </a:endParaRPr>
          </a:p>
        </p:txBody>
      </p:sp>
      <p:sp>
        <p:nvSpPr>
          <p:cNvPr id="3" name="Subtitle 2"/>
          <p:cNvSpPr>
            <a:spLocks noGrp="1"/>
          </p:cNvSpPr>
          <p:nvPr>
            <p:ph type="subTitle" idx="1"/>
          </p:nvPr>
        </p:nvSpPr>
        <p:spPr/>
        <p:txBody>
          <a:bodyPr>
            <a:normAutofit lnSpcReduction="20000"/>
          </a:bodyPr>
          <a:p>
            <a:r>
              <a:rPr lang="en-US">
                <a:solidFill>
                  <a:srgbClr val="0070C0"/>
                </a:solidFill>
                <a:effectLst>
                  <a:outerShdw blurRad="38100" dist="38100" dir="2700000" algn="tl">
                    <a:srgbClr val="000000">
                      <a:alpha val="43137"/>
                    </a:srgbClr>
                  </a:outerShdw>
                </a:effectLst>
                <a:latin typeface="Times New Roman" panose="02020603050405020304" charset="0"/>
                <a:cs typeface="Times New Roman" panose="02020603050405020304" charset="0"/>
              </a:rPr>
              <a:t>			</a:t>
            </a:r>
            <a:r>
              <a:rPr lang="en-US">
                <a:solidFill>
                  <a:srgbClr val="00B050"/>
                </a:solidFill>
                <a:effectLst>
                  <a:outerShdw blurRad="38100" dist="38100" dir="2700000" algn="tl">
                    <a:srgbClr val="000000">
                      <a:alpha val="43137"/>
                    </a:srgbClr>
                  </a:outerShdw>
                </a:effectLst>
                <a:latin typeface="Times New Roman" panose="02020603050405020304" charset="0"/>
                <a:cs typeface="Times New Roman" panose="02020603050405020304" charset="0"/>
              </a:rPr>
              <a:t>DR RAKESH GUPTA</a:t>
            </a:r>
            <a:endParaRPr lang="en-US">
              <a:solidFill>
                <a:srgbClr val="0070C0"/>
              </a:solidFill>
              <a:effectLst>
                <a:outerShdw blurRad="38100" dist="38100" dir="2700000" algn="tl">
                  <a:srgbClr val="000000">
                    <a:alpha val="43137"/>
                  </a:srgbClr>
                </a:outerShdw>
              </a:effectLst>
              <a:latin typeface="Times New Roman" panose="02020603050405020304" charset="0"/>
              <a:cs typeface="Times New Roman" panose="02020603050405020304" charset="0"/>
            </a:endParaRPr>
          </a:p>
          <a:p>
            <a:r>
              <a:rPr lang="en-US">
                <a:solidFill>
                  <a:srgbClr val="0070C0"/>
                </a:solidFill>
                <a:effectLst>
                  <a:outerShdw blurRad="38100" dist="38100" dir="2700000" algn="tl">
                    <a:srgbClr val="000000">
                      <a:alpha val="43137"/>
                    </a:srgbClr>
                  </a:outerShdw>
                </a:effectLst>
                <a:latin typeface="Times New Roman" panose="02020603050405020304" charset="0"/>
                <a:cs typeface="Times New Roman" panose="02020603050405020304" charset="0"/>
              </a:rPr>
              <a:t>			PROFESSOR &amp; HEAD</a:t>
            </a:r>
            <a:endParaRPr lang="en-US">
              <a:solidFill>
                <a:srgbClr val="0070C0"/>
              </a:solidFill>
              <a:effectLst>
                <a:outerShdw blurRad="38100" dist="38100" dir="2700000" algn="tl">
                  <a:srgbClr val="000000">
                    <a:alpha val="43137"/>
                  </a:srgbClr>
                </a:outerShdw>
              </a:effectLst>
              <a:latin typeface="Times New Roman" panose="02020603050405020304" charset="0"/>
              <a:cs typeface="Times New Roman" panose="02020603050405020304" charset="0"/>
            </a:endParaRPr>
          </a:p>
          <a:p>
            <a:r>
              <a:rPr lang="en-US">
                <a:solidFill>
                  <a:srgbClr val="0070C0"/>
                </a:solidFill>
                <a:effectLst>
                  <a:outerShdw blurRad="38100" dist="38100" dir="2700000" algn="tl">
                    <a:srgbClr val="000000">
                      <a:alpha val="43137"/>
                    </a:srgbClr>
                  </a:outerShdw>
                </a:effectLst>
                <a:latin typeface="Times New Roman" panose="02020603050405020304" charset="0"/>
                <a:cs typeface="Times New Roman" panose="02020603050405020304" charset="0"/>
              </a:rPr>
              <a:t>			DEPARTMENT OF ANATOMY</a:t>
            </a:r>
            <a:endParaRPr lang="en-US">
              <a:solidFill>
                <a:srgbClr val="0070C0"/>
              </a:solidFill>
              <a:effectLst>
                <a:outerShdw blurRad="38100" dist="38100" dir="2700000" algn="tl">
                  <a:srgbClr val="000000">
                    <a:alpha val="43137"/>
                  </a:srgbClr>
                </a:outerShdw>
              </a:effectLst>
              <a:latin typeface="Times New Roman" panose="02020603050405020304" charset="0"/>
              <a:cs typeface="Times New Roman" panose="02020603050405020304" charset="0"/>
            </a:endParaRPr>
          </a:p>
          <a:p>
            <a:r>
              <a:rPr lang="en-US">
                <a:solidFill>
                  <a:srgbClr val="0070C0"/>
                </a:solidFill>
                <a:effectLst>
                  <a:outerShdw blurRad="38100" dist="38100" dir="2700000" algn="tl">
                    <a:srgbClr val="000000">
                      <a:alpha val="43137"/>
                    </a:srgbClr>
                  </a:outerShdw>
                </a:effectLst>
                <a:latin typeface="Times New Roman" panose="02020603050405020304" charset="0"/>
                <a:cs typeface="Times New Roman" panose="02020603050405020304" charset="0"/>
              </a:rPr>
              <a:t>			RMCH</a:t>
            </a:r>
            <a:endParaRPr lang="en-US">
              <a:solidFill>
                <a:srgbClr val="0070C0"/>
              </a:solidFill>
              <a:effectLst>
                <a:outerShdw blurRad="38100" dist="38100" dir="2700000" algn="tl">
                  <a:srgbClr val="000000">
                    <a:alpha val="43137"/>
                  </a:srgbClr>
                </a:outerShdw>
              </a:effectLst>
              <a:latin typeface="Times New Roman" panose="02020603050405020304" charset="0"/>
              <a:cs typeface="Times New Roman" panose="02020603050405020304" charset="0"/>
            </a:endParaRPr>
          </a:p>
        </p:txBody>
      </p:sp>
      <p:sp>
        <p:nvSpPr>
          <p:cNvPr id="4" name="Slide Number Placeholder 3"/>
          <p:cNvSpPr>
            <a:spLocks noGrp="1"/>
          </p:cNvSpPr>
          <p:nvPr>
            <p:ph type="sldNum" sz="quarter" idx="12"/>
          </p:nvPr>
        </p:nvSpPr>
        <p:spPr/>
        <p:txBody>
          <a:bodyPr/>
          <a:p>
            <a:fld id="{9B618960-8005-486C-9A75-10CB2AAC16F9}" type="slidenum">
              <a:rPr lang="en-US" smtClean="0"/>
            </a:fld>
            <a:endParaRPr 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a:xfrm>
            <a:off x="838200" y="168275"/>
            <a:ext cx="10515600" cy="1082040"/>
          </a:xfrm>
        </p:spPr>
        <p:txBody>
          <a:bodyPr/>
          <a:p>
            <a:r>
              <a:rPr lang="en-US">
                <a:solidFill>
                  <a:srgbClr val="C00000"/>
                </a:solidFill>
                <a:latin typeface="Times New Roman" panose="02020603050405020304" charset="0"/>
                <a:cs typeface="Times New Roman" panose="02020603050405020304" charset="0"/>
              </a:rPr>
              <a:t>			OBJECTIVES</a:t>
            </a:r>
            <a:endParaRPr lang="en-US">
              <a:solidFill>
                <a:srgbClr val="C00000"/>
              </a:solidFill>
              <a:latin typeface="Times New Roman" panose="02020603050405020304" charset="0"/>
              <a:cs typeface="Times New Roman" panose="02020603050405020304" charset="0"/>
            </a:endParaRPr>
          </a:p>
        </p:txBody>
      </p:sp>
      <p:sp>
        <p:nvSpPr>
          <p:cNvPr id="3" name="Content Placeholder 2"/>
          <p:cNvSpPr>
            <a:spLocks noGrp="1"/>
          </p:cNvSpPr>
          <p:nvPr>
            <p:ph idx="1"/>
          </p:nvPr>
        </p:nvSpPr>
        <p:spPr>
          <a:xfrm>
            <a:off x="838200" y="1447165"/>
            <a:ext cx="10515600" cy="5002530"/>
          </a:xfrm>
        </p:spPr>
        <p:txBody>
          <a:bodyPr/>
          <a:p>
            <a:pPr>
              <a:buFont typeface="Wingdings" panose="05000000000000000000" charset="0"/>
              <a:buChar char="q"/>
            </a:pPr>
            <a:r>
              <a:rPr lang="en-US">
                <a:latin typeface="Times New Roman" panose="02020603050405020304" charset="0"/>
                <a:cs typeface="Times New Roman" panose="02020603050405020304" charset="0"/>
              </a:rPr>
              <a:t> At the end of this presentation the trainers will be able to sensitize and guide faculty to design an effective program for learners  on the foundation course</a:t>
            </a:r>
            <a:endParaRPr lang="en-US">
              <a:latin typeface="Times New Roman" panose="02020603050405020304" charset="0"/>
              <a:cs typeface="Times New Roman" panose="02020603050405020304" charset="0"/>
            </a:endParaRPr>
          </a:p>
          <a:p>
            <a:pPr>
              <a:buFont typeface="Wingdings" panose="05000000000000000000" charset="0"/>
              <a:buChar char="q"/>
            </a:pPr>
            <a:endParaRPr lang="en-US">
              <a:latin typeface="Times New Roman" panose="02020603050405020304" charset="0"/>
              <a:cs typeface="Times New Roman" panose="02020603050405020304" charset="0"/>
            </a:endParaRPr>
          </a:p>
          <a:p>
            <a:pPr>
              <a:buFont typeface="Wingdings" panose="05000000000000000000" charset="0"/>
              <a:buChar char="q"/>
            </a:pPr>
            <a:r>
              <a:rPr lang="en-US">
                <a:latin typeface="Times New Roman" panose="02020603050405020304" charset="0"/>
                <a:cs typeface="Times New Roman" panose="02020603050405020304" charset="0"/>
                <a:sym typeface="+mn-ea"/>
              </a:rPr>
              <a:t>The overall objective of foundation course would be to sensitize the learners with essential knowledge and skills which will lay a sound foundation for their pursuit of learning across the subjects in MBBS course and later on a career in medicine.</a:t>
            </a:r>
            <a:endParaRPr lang="en-US">
              <a:latin typeface="Times New Roman" panose="02020603050405020304" charset="0"/>
              <a:cs typeface="Times New Roman" panose="02020603050405020304" charset="0"/>
            </a:endParaRPr>
          </a:p>
          <a:p>
            <a:pPr>
              <a:buFont typeface="Wingdings" panose="05000000000000000000" charset="0"/>
              <a:buChar char="q"/>
            </a:pPr>
            <a:endParaRPr lang="en-US">
              <a:latin typeface="Times New Roman" panose="02020603050405020304" charset="0"/>
              <a:cs typeface="Times New Roman" panose="02020603050405020304" charset="0"/>
            </a:endParaRPr>
          </a:p>
          <a:p>
            <a:pPr marL="0" indent="0">
              <a:buFont typeface="Wingdings" panose="05000000000000000000" charset="0"/>
              <a:buNone/>
            </a:pPr>
            <a:r>
              <a:rPr lang="en-US">
                <a:latin typeface="Times New Roman" panose="02020603050405020304" charset="0"/>
                <a:cs typeface="Times New Roman" panose="02020603050405020304" charset="0"/>
                <a:sym typeface="+mn-ea"/>
              </a:rPr>
              <a:t>				GMR 9.1.2 to 9.1.3</a:t>
            </a:r>
            <a:endParaRPr lang="en-US">
              <a:latin typeface="Times New Roman" panose="02020603050405020304" charset="0"/>
              <a:cs typeface="Times New Roman" panose="02020603050405020304" charset="0"/>
            </a:endParaRPr>
          </a:p>
          <a:p>
            <a:pPr>
              <a:buFont typeface="Wingdings" panose="05000000000000000000" charset="0"/>
              <a:buChar char="q"/>
            </a:pPr>
            <a:endParaRPr lang="en-US">
              <a:latin typeface="Times New Roman" panose="02020603050405020304" charset="0"/>
              <a:cs typeface="Times New Roman" panose="02020603050405020304" charset="0"/>
            </a:endParaRPr>
          </a:p>
          <a:p>
            <a:pPr>
              <a:buFont typeface="Wingdings" panose="05000000000000000000" charset="0"/>
              <a:buChar char="q"/>
            </a:pPr>
            <a:endParaRPr lang="en-US">
              <a:latin typeface="Times New Roman" panose="02020603050405020304" charset="0"/>
              <a:cs typeface="Times New Roman" panose="02020603050405020304" charset="0"/>
            </a:endParaRPr>
          </a:p>
        </p:txBody>
      </p:sp>
      <p:sp>
        <p:nvSpPr>
          <p:cNvPr id="4" name="Slide Number Placeholder 3"/>
          <p:cNvSpPr>
            <a:spLocks noGrp="1"/>
          </p:cNvSpPr>
          <p:nvPr>
            <p:ph type="sldNum" sz="quarter" idx="12"/>
          </p:nvPr>
        </p:nvSpPr>
        <p:spPr/>
        <p:txBody>
          <a:bodyPr/>
          <a:p>
            <a:fld id="{9B618960-8005-486C-9A75-10CB2AAC16F9}" type="slidenum">
              <a:rPr lang="en-US" smtClean="0"/>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p>
            <a:r>
              <a:rPr lang="en-US">
                <a:solidFill>
                  <a:srgbClr val="C00000"/>
                </a:solidFill>
                <a:latin typeface="Times New Roman" panose="02020603050405020304" charset="0"/>
                <a:cs typeface="Times New Roman" panose="02020603050405020304" charset="0"/>
              </a:rPr>
              <a:t>				INTENT</a:t>
            </a:r>
            <a:endParaRPr lang="en-US">
              <a:solidFill>
                <a:srgbClr val="C00000"/>
              </a:solidFill>
              <a:latin typeface="Times New Roman" panose="02020603050405020304" charset="0"/>
              <a:cs typeface="Times New Roman" panose="02020603050405020304" charset="0"/>
            </a:endParaRPr>
          </a:p>
        </p:txBody>
      </p:sp>
      <p:sp>
        <p:nvSpPr>
          <p:cNvPr id="3" name="Content Placeholder 2"/>
          <p:cNvSpPr>
            <a:spLocks noGrp="1"/>
          </p:cNvSpPr>
          <p:nvPr>
            <p:ph idx="1"/>
          </p:nvPr>
        </p:nvSpPr>
        <p:spPr>
          <a:xfrm>
            <a:off x="838200" y="2492375"/>
            <a:ext cx="10515600" cy="2515235"/>
          </a:xfrm>
        </p:spPr>
        <p:txBody>
          <a:bodyPr/>
          <a:p>
            <a:pPr>
              <a:buFont typeface="Wingdings" panose="05000000000000000000" charset="0"/>
              <a:buChar char="q"/>
            </a:pPr>
            <a:r>
              <a:rPr lang="en-US">
                <a:latin typeface="Times New Roman" panose="02020603050405020304" charset="0"/>
                <a:cs typeface="Times New Roman" panose="02020603050405020304" charset="0"/>
              </a:rPr>
              <a:t>To provide a bridge course for students from different boards, language, backgrounds and cultures </a:t>
            </a:r>
            <a:endParaRPr lang="en-US">
              <a:latin typeface="Times New Roman" panose="02020603050405020304" charset="0"/>
              <a:cs typeface="Times New Roman" panose="02020603050405020304" charset="0"/>
            </a:endParaRPr>
          </a:p>
          <a:p>
            <a:pPr>
              <a:buFont typeface="Wingdings" panose="05000000000000000000" charset="0"/>
              <a:buChar char="q"/>
            </a:pPr>
            <a:endParaRPr lang="en-US">
              <a:latin typeface="Times New Roman" panose="02020603050405020304" charset="0"/>
              <a:cs typeface="Times New Roman" panose="02020603050405020304" charset="0"/>
            </a:endParaRPr>
          </a:p>
          <a:p>
            <a:pPr>
              <a:buFont typeface="Wingdings" panose="05000000000000000000" charset="0"/>
              <a:buChar char="q"/>
            </a:pPr>
            <a:r>
              <a:rPr lang="en-US">
                <a:latin typeface="Times New Roman" panose="02020603050405020304" charset="0"/>
                <a:cs typeface="Times New Roman" panose="02020603050405020304" charset="0"/>
              </a:rPr>
              <a:t>Adequately prepare them for learning and career in medicine</a:t>
            </a:r>
            <a:r>
              <a:rPr lang="en-US"/>
              <a:t> </a:t>
            </a:r>
            <a:endParaRPr lang="en-US"/>
          </a:p>
        </p:txBody>
      </p:sp>
      <p:sp>
        <p:nvSpPr>
          <p:cNvPr id="4" name="Slide Number Placeholder 3"/>
          <p:cNvSpPr>
            <a:spLocks noGrp="1"/>
          </p:cNvSpPr>
          <p:nvPr>
            <p:ph type="sldNum" sz="quarter" idx="12"/>
          </p:nvPr>
        </p:nvSpPr>
        <p:spPr/>
        <p:txBody>
          <a:bodyPr/>
          <a:p>
            <a:fld id="{9B618960-8005-486C-9A75-10CB2AAC16F9}" type="slidenum">
              <a:rPr lang="en-US" smtClean="0"/>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Title 4"/>
          <p:cNvSpPr>
            <a:spLocks noGrp="1"/>
          </p:cNvSpPr>
          <p:nvPr>
            <p:ph type="title"/>
          </p:nvPr>
        </p:nvSpPr>
        <p:spPr/>
        <p:txBody>
          <a:bodyPr>
            <a:normAutofit fontScale="90000"/>
          </a:bodyPr>
          <a:p>
            <a:r>
              <a:rPr lang="en-US"/>
              <a:t>			</a:t>
            </a:r>
            <a:r>
              <a:rPr lang="en-US">
                <a:solidFill>
                  <a:srgbClr val="C00000"/>
                </a:solidFill>
                <a:latin typeface="Times New Roman" panose="02020603050405020304" charset="0"/>
                <a:cs typeface="Times New Roman" panose="02020603050405020304" charset="0"/>
              </a:rPr>
              <a:t>Foundation Course</a:t>
            </a:r>
            <a:br>
              <a:rPr lang="en-US">
                <a:solidFill>
                  <a:srgbClr val="C00000"/>
                </a:solidFill>
                <a:latin typeface="Times New Roman" panose="02020603050405020304" charset="0"/>
                <a:cs typeface="Times New Roman" panose="02020603050405020304" charset="0"/>
              </a:rPr>
            </a:br>
            <a:r>
              <a:rPr lang="en-US">
                <a:solidFill>
                  <a:srgbClr val="C00000"/>
                </a:solidFill>
                <a:latin typeface="Times New Roman" panose="02020603050405020304" charset="0"/>
                <a:cs typeface="Times New Roman" panose="02020603050405020304" charset="0"/>
              </a:rPr>
              <a:t>				(one month)</a:t>
            </a:r>
            <a:endParaRPr lang="en-US">
              <a:solidFill>
                <a:srgbClr val="C00000"/>
              </a:solidFill>
              <a:latin typeface="Times New Roman" panose="02020603050405020304" charset="0"/>
              <a:cs typeface="Times New Roman" panose="02020603050405020304" charset="0"/>
            </a:endParaRPr>
          </a:p>
        </p:txBody>
      </p:sp>
      <p:graphicFrame>
        <p:nvGraphicFramePr>
          <p:cNvPr id="4" name="Content Placeholder 3"/>
          <p:cNvGraphicFramePr/>
          <p:nvPr>
            <p:ph idx="1"/>
          </p:nvPr>
        </p:nvGraphicFramePr>
        <p:xfrm>
          <a:off x="444500" y="1825625"/>
          <a:ext cx="10909300" cy="4676140"/>
        </p:xfrm>
        <a:graphic>
          <a:graphicData uri="http://schemas.openxmlformats.org/drawingml/2006/table">
            <a:tbl>
              <a:tblPr firstRow="1" bandRow="1">
                <a:tableStyleId>{5940675A-B579-460E-94D1-54222C63F5DA}</a:tableStyleId>
              </a:tblPr>
              <a:tblGrid>
                <a:gridCol w="7856855"/>
                <a:gridCol w="3052445"/>
              </a:tblGrid>
              <a:tr h="514350">
                <a:tc>
                  <a:txBody>
                    <a:bodyPr/>
                    <a:p>
                      <a:pPr indent="0" algn="ctr">
                        <a:buNone/>
                      </a:pPr>
                      <a:r>
                        <a:rPr lang="en-US" sz="2000" b="0">
                          <a:latin typeface="Times New Roman" panose="02020603050405020304" charset="0"/>
                          <a:cs typeface="Times New Roman" panose="02020603050405020304" charset="0"/>
                        </a:rPr>
                        <a:t>Orientation</a:t>
                      </a:r>
                      <a:endParaRPr lang="en-US" sz="2000" b="0">
                        <a:latin typeface="Times New Roman" panose="02020603050405020304" charset="0"/>
                        <a:ea typeface="Times New Roman" panose="02020603050405020304" charset="0"/>
                        <a:cs typeface="Times New Roman" panose="02020603050405020304" charset="0"/>
                      </a:endParaRPr>
                    </a:p>
                  </a:txBody>
                  <a:tcPr marL="0" marR="0" marT="0" marB="0" vert="horz" anchor="t">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9BF8E"/>
                    </a:solidFill>
                  </a:tcPr>
                </a:tc>
                <a:tc>
                  <a:txBody>
                    <a:bodyPr/>
                    <a:p>
                      <a:pPr indent="0" algn="ctr">
                        <a:buNone/>
                      </a:pPr>
                      <a:r>
                        <a:rPr lang="en-US" sz="1800" b="0">
                          <a:latin typeface="Times New Roman" panose="02020603050405020304" charset="0"/>
                          <a:cs typeface="Times New Roman" panose="02020603050405020304" charset="0"/>
                        </a:rPr>
                        <a:t>30 hrs</a:t>
                      </a:r>
                      <a:endParaRPr lang="en-US" sz="1800" b="0">
                        <a:latin typeface="Times New Roman" panose="02020603050405020304" charset="0"/>
                        <a:ea typeface="Times New Roman" panose="02020603050405020304" charset="0"/>
                        <a:cs typeface="Times New Roman" panose="02020603050405020304" charset="0"/>
                      </a:endParaRPr>
                    </a:p>
                  </a:txBody>
                  <a:tcPr marL="0" marR="0" marT="0" marB="0" vert="horz" anchor="t">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514350">
                <a:tc>
                  <a:txBody>
                    <a:bodyPr/>
                    <a:p>
                      <a:pPr indent="0" algn="ctr">
                        <a:buNone/>
                      </a:pPr>
                      <a:r>
                        <a:rPr lang="en-US" sz="2000" b="0">
                          <a:latin typeface="Times New Roman" panose="02020603050405020304" charset="0"/>
                          <a:cs typeface="Times New Roman" panose="02020603050405020304" charset="0"/>
                        </a:rPr>
                        <a:t>Skills Module</a:t>
                      </a:r>
                      <a:endParaRPr lang="en-US" sz="2000" b="0">
                        <a:latin typeface="Times New Roman" panose="02020603050405020304" charset="0"/>
                        <a:ea typeface="Times New Roman" panose="02020603050405020304" charset="0"/>
                        <a:cs typeface="Times New Roman" panose="02020603050405020304" charset="0"/>
                      </a:endParaRPr>
                    </a:p>
                  </a:txBody>
                  <a:tcPr marL="0" marR="0" marT="0" marB="0" vert="horz" anchor="t">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9BF8E"/>
                    </a:solidFill>
                  </a:tcPr>
                </a:tc>
                <a:tc>
                  <a:txBody>
                    <a:bodyPr/>
                    <a:p>
                      <a:pPr indent="0" algn="ctr">
                        <a:buNone/>
                      </a:pPr>
                      <a:r>
                        <a:rPr lang="en-US" sz="1800" b="0">
                          <a:latin typeface="Times New Roman" panose="02020603050405020304" charset="0"/>
                          <a:cs typeface="Times New Roman" panose="02020603050405020304" charset="0"/>
                        </a:rPr>
                        <a:t>35 hrs</a:t>
                      </a:r>
                      <a:endParaRPr lang="en-US" sz="1800" b="0">
                        <a:latin typeface="Times New Roman" panose="02020603050405020304" charset="0"/>
                        <a:ea typeface="Times New Roman" panose="02020603050405020304" charset="0"/>
                        <a:cs typeface="Times New Roman" panose="02020603050405020304" charset="0"/>
                      </a:endParaRPr>
                    </a:p>
                  </a:txBody>
                  <a:tcPr marL="0" marR="0" marT="0" marB="0" vert="horz" anchor="t">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514350">
                <a:tc>
                  <a:txBody>
                    <a:bodyPr/>
                    <a:p>
                      <a:pPr indent="0" algn="ctr">
                        <a:buNone/>
                      </a:pPr>
                      <a:r>
                        <a:rPr lang="en-US" sz="2000" b="0">
                          <a:latin typeface="Times New Roman" panose="02020603050405020304" charset="0"/>
                          <a:cs typeface="Times New Roman" panose="02020603050405020304" charset="0"/>
                        </a:rPr>
                        <a:t>Field visit to community health center</a:t>
                      </a:r>
                      <a:endParaRPr lang="en-US" sz="2000" b="0">
                        <a:latin typeface="Times New Roman" panose="02020603050405020304" charset="0"/>
                        <a:ea typeface="Times New Roman" panose="02020603050405020304" charset="0"/>
                        <a:cs typeface="Times New Roman" panose="02020603050405020304" charset="0"/>
                      </a:endParaRPr>
                    </a:p>
                  </a:txBody>
                  <a:tcPr marL="0" marR="0" marT="0" marB="0" vert="horz" anchor="t">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9BF8E"/>
                    </a:solidFill>
                  </a:tcPr>
                </a:tc>
                <a:tc>
                  <a:txBody>
                    <a:bodyPr/>
                    <a:p>
                      <a:pPr indent="0" algn="ctr">
                        <a:buNone/>
                      </a:pPr>
                      <a:r>
                        <a:rPr lang="en-US" sz="1800" b="0">
                          <a:latin typeface="Times New Roman" panose="02020603050405020304" charset="0"/>
                          <a:cs typeface="Times New Roman" panose="02020603050405020304" charset="0"/>
                        </a:rPr>
                        <a:t>8 hrs</a:t>
                      </a:r>
                      <a:endParaRPr lang="en-US" sz="1800" b="0">
                        <a:latin typeface="Times New Roman" panose="02020603050405020304" charset="0"/>
                        <a:ea typeface="Times New Roman" panose="02020603050405020304" charset="0"/>
                        <a:cs typeface="Times New Roman" panose="02020603050405020304" charset="0"/>
                      </a:endParaRPr>
                    </a:p>
                  </a:txBody>
                  <a:tcPr marL="0" marR="0" marT="0" marB="0" vert="horz" anchor="t">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982345">
                <a:tc>
                  <a:txBody>
                    <a:bodyPr/>
                    <a:p>
                      <a:pPr indent="0" algn="ctr">
                        <a:buNone/>
                      </a:pPr>
                      <a:r>
                        <a:rPr lang="en-US" sz="2000" b="0">
                          <a:latin typeface="Times New Roman" panose="02020603050405020304" charset="0"/>
                          <a:cs typeface="Times New Roman" panose="02020603050405020304" charset="0"/>
                        </a:rPr>
                        <a:t>Professional Development including ethics (AETCOM)</a:t>
                      </a:r>
                      <a:endParaRPr lang="en-US" sz="2000" b="0">
                        <a:latin typeface="Times New Roman" panose="02020603050405020304" charset="0"/>
                        <a:ea typeface="Times New Roman" panose="02020603050405020304" charset="0"/>
                        <a:cs typeface="Times New Roman" panose="02020603050405020304" charset="0"/>
                      </a:endParaRPr>
                    </a:p>
                  </a:txBody>
                  <a:tcPr marL="0" marR="0" marT="0" marB="0" vert="horz" anchor="t">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9BF8E"/>
                    </a:solidFill>
                  </a:tcPr>
                </a:tc>
                <a:tc>
                  <a:txBody>
                    <a:bodyPr/>
                    <a:p>
                      <a:pPr indent="0" algn="ctr">
                        <a:buNone/>
                      </a:pPr>
                      <a:r>
                        <a:rPr lang="en-US" sz="1800" b="0">
                          <a:latin typeface="Times New Roman" panose="02020603050405020304" charset="0"/>
                          <a:cs typeface="Times New Roman" panose="02020603050405020304" charset="0"/>
                        </a:rPr>
                        <a:t>40 hrs</a:t>
                      </a:r>
                      <a:endParaRPr lang="en-US" sz="1800" b="0">
                        <a:latin typeface="Times New Roman" panose="02020603050405020304" charset="0"/>
                        <a:ea typeface="Times New Roman" panose="02020603050405020304" charset="0"/>
                        <a:cs typeface="Times New Roman" panose="02020603050405020304" charset="0"/>
                      </a:endParaRPr>
                    </a:p>
                  </a:txBody>
                  <a:tcPr marL="0" marR="0" marT="0" marB="0" vert="horz" anchor="t">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514350">
                <a:tc>
                  <a:txBody>
                    <a:bodyPr/>
                    <a:p>
                      <a:pPr indent="0" algn="ctr">
                        <a:buNone/>
                      </a:pPr>
                      <a:r>
                        <a:rPr lang="en-US" sz="2000" b="0">
                          <a:latin typeface="Times New Roman" panose="02020603050405020304" charset="0"/>
                          <a:cs typeface="Times New Roman" panose="02020603050405020304" charset="0"/>
                        </a:rPr>
                        <a:t>Language/ computer  skills</a:t>
                      </a:r>
                      <a:endParaRPr lang="en-US" sz="2000" b="0">
                        <a:latin typeface="Times New Roman" panose="02020603050405020304" charset="0"/>
                        <a:ea typeface="Times New Roman" panose="02020603050405020304" charset="0"/>
                        <a:cs typeface="Times New Roman" panose="02020603050405020304" charset="0"/>
                      </a:endParaRPr>
                    </a:p>
                  </a:txBody>
                  <a:tcPr marL="0" marR="0" marT="0" marB="0" vert="horz" anchor="t">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9BF8E"/>
                    </a:solidFill>
                  </a:tcPr>
                </a:tc>
                <a:tc>
                  <a:txBody>
                    <a:bodyPr/>
                    <a:p>
                      <a:pPr indent="0" algn="ctr">
                        <a:buNone/>
                      </a:pPr>
                      <a:r>
                        <a:rPr lang="en-US" sz="1800" b="0">
                          <a:latin typeface="Times New Roman" panose="02020603050405020304" charset="0"/>
                          <a:cs typeface="Times New Roman" panose="02020603050405020304" charset="0"/>
                        </a:rPr>
                        <a:t>40 hrs</a:t>
                      </a:r>
                      <a:endParaRPr lang="en-US" sz="1800" b="0">
                        <a:latin typeface="Times New Roman" panose="02020603050405020304" charset="0"/>
                        <a:ea typeface="Times New Roman" panose="02020603050405020304" charset="0"/>
                        <a:cs typeface="Times New Roman" panose="02020603050405020304" charset="0"/>
                      </a:endParaRPr>
                    </a:p>
                  </a:txBody>
                  <a:tcPr marL="0" marR="0" marT="0" marB="0" vert="horz" anchor="t">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514350">
                <a:tc>
                  <a:txBody>
                    <a:bodyPr/>
                    <a:p>
                      <a:pPr indent="0" algn="ctr">
                        <a:buNone/>
                      </a:pPr>
                      <a:r>
                        <a:rPr lang="en-US" sz="2000" b="0">
                          <a:latin typeface="Times New Roman" panose="02020603050405020304" charset="0"/>
                          <a:cs typeface="Times New Roman" panose="02020603050405020304" charset="0"/>
                        </a:rPr>
                        <a:t>Sports and Extracurricular activities</a:t>
                      </a:r>
                      <a:endParaRPr lang="en-US" sz="2000" b="0">
                        <a:latin typeface="Times New Roman" panose="02020603050405020304" charset="0"/>
                        <a:ea typeface="Times New Roman" panose="02020603050405020304" charset="0"/>
                        <a:cs typeface="Times New Roman" panose="02020603050405020304" charset="0"/>
                      </a:endParaRPr>
                    </a:p>
                  </a:txBody>
                  <a:tcPr marL="0" marR="0" marT="0" marB="0" vert="horz" anchor="t">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9BF8E"/>
                    </a:solidFill>
                  </a:tcPr>
                </a:tc>
                <a:tc>
                  <a:txBody>
                    <a:bodyPr/>
                    <a:p>
                      <a:pPr indent="0" algn="ctr">
                        <a:buNone/>
                      </a:pPr>
                      <a:r>
                        <a:rPr lang="en-US" sz="1800" b="0">
                          <a:latin typeface="Times New Roman" panose="02020603050405020304" charset="0"/>
                          <a:cs typeface="Times New Roman" panose="02020603050405020304" charset="0"/>
                        </a:rPr>
                        <a:t>22 hrs</a:t>
                      </a:r>
                      <a:endParaRPr lang="en-US" sz="1800" b="0">
                        <a:latin typeface="Times New Roman" panose="02020603050405020304" charset="0"/>
                        <a:ea typeface="Times New Roman" panose="02020603050405020304" charset="0"/>
                        <a:cs typeface="Times New Roman" panose="02020603050405020304" charset="0"/>
                      </a:endParaRPr>
                    </a:p>
                  </a:txBody>
                  <a:tcPr marL="0" marR="0" marT="0" marB="0" vert="horz" anchor="t">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1122045">
                <a:tc>
                  <a:txBody>
                    <a:bodyPr/>
                    <a:p>
                      <a:pPr indent="0" algn="ctr">
                        <a:buNone/>
                      </a:pPr>
                      <a:r>
                        <a:rPr lang="en-US" sz="2000" b="0">
                          <a:latin typeface="Times New Roman" panose="02020603050405020304" charset="0"/>
                          <a:cs typeface="Times New Roman" panose="02020603050405020304" charset="0"/>
                        </a:rPr>
                        <a:t>25 days of seven hours(8-4 with a lunch break of one hour)</a:t>
                      </a:r>
                      <a:endParaRPr lang="en-US" sz="2000" b="0">
                        <a:latin typeface="Times New Roman" panose="02020603050405020304" charset="0"/>
                        <a:ea typeface="Times New Roman" panose="02020603050405020304" charset="0"/>
                        <a:cs typeface="Times New Roman" panose="02020603050405020304" charset="0"/>
                      </a:endParaRPr>
                    </a:p>
                  </a:txBody>
                  <a:tcPr marL="0" marR="0" marT="0" marB="0" vert="horz" anchor="t">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9BF8E"/>
                    </a:solidFill>
                  </a:tcPr>
                </a:tc>
                <a:tc>
                  <a:txBody>
                    <a:bodyPr/>
                    <a:p>
                      <a:pPr indent="0" algn="ctr">
                        <a:buNone/>
                      </a:pPr>
                      <a:r>
                        <a:rPr lang="en-US" sz="2800" b="0">
                          <a:latin typeface="Cambria" panose="02040503050406030204" charset="0"/>
                          <a:cs typeface="Cambria" panose="02040503050406030204" charset="0"/>
                        </a:rPr>
                        <a:t> </a:t>
                      </a:r>
                      <a:r>
                        <a:rPr lang="en-US" sz="1800" b="0">
                          <a:latin typeface="Times New Roman" panose="02020603050405020304" charset="0"/>
                          <a:cs typeface="Times New Roman" panose="02020603050405020304" charset="0"/>
                        </a:rPr>
                        <a:t>175 hrs</a:t>
                      </a:r>
                      <a:endParaRPr lang="en-US" sz="1800" b="0">
                        <a:latin typeface="Times New Roman" panose="02020603050405020304" charset="0"/>
                        <a:ea typeface="Cambria" panose="02040503050406030204" charset="0"/>
                        <a:cs typeface="Times New Roman" panose="02020603050405020304" charset="0"/>
                      </a:endParaRPr>
                    </a:p>
                  </a:txBody>
                  <a:tcPr marL="0" marR="0" marT="0" marB="0" vert="horz" anchor="t">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9BF8E"/>
                    </a:solidFill>
                  </a:tcPr>
                </a:tc>
              </a:tr>
            </a:tbl>
          </a:graphicData>
        </a:graphic>
      </p:graphicFrame>
      <p:sp>
        <p:nvSpPr>
          <p:cNvPr id="2" name="Slide Number Placeholder 1"/>
          <p:cNvSpPr>
            <a:spLocks noGrp="1"/>
          </p:cNvSpPr>
          <p:nvPr>
            <p:ph type="sldNum" sz="quarter" idx="12"/>
          </p:nvPr>
        </p:nvSpPr>
        <p:spPr/>
        <p:txBody>
          <a:bodyPr/>
          <a:p>
            <a:fld id="{9B618960-8005-486C-9A75-10CB2AAC16F9}" type="slidenum">
              <a:rPr lang="en-US" smtClean="0"/>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aphicFrame>
        <p:nvGraphicFramePr>
          <p:cNvPr id="5" name="Content Placeholder 4"/>
          <p:cNvGraphicFramePr/>
          <p:nvPr>
            <p:ph idx="1"/>
          </p:nvPr>
        </p:nvGraphicFramePr>
        <p:xfrm>
          <a:off x="838200" y="493395"/>
          <a:ext cx="10651490" cy="5949950"/>
        </p:xfrm>
        <a:graphic>
          <a:graphicData uri="http://schemas.openxmlformats.org/drawingml/2006/table">
            <a:tbl>
              <a:tblPr firstRow="1" bandRow="1">
                <a:tableStyleId>{5C22544A-7EE6-4342-B048-85BDC9FD1C3A}</a:tableStyleId>
              </a:tblPr>
              <a:tblGrid>
                <a:gridCol w="5325745"/>
                <a:gridCol w="5325745"/>
              </a:tblGrid>
              <a:tr h="955675">
                <a:tc>
                  <a:txBody>
                    <a:bodyPr/>
                    <a:p>
                      <a:pPr>
                        <a:buNone/>
                      </a:pPr>
                      <a:r>
                        <a:rPr lang="en-US" sz="2400"/>
                        <a:t>ORIENTATION</a:t>
                      </a:r>
                      <a:endParaRPr lang="en-US" sz="2400"/>
                    </a:p>
                  </a:txBody>
                  <a:tcPr/>
                </a:tc>
                <a:tc rowSpan="6">
                  <a:txBody>
                    <a:bodyPr/>
                    <a:p>
                      <a:pPr>
                        <a:buNone/>
                      </a:pPr>
                      <a:endParaRPr lang="en-US"/>
                    </a:p>
                    <a:p>
                      <a:pPr>
                        <a:buNone/>
                      </a:pPr>
                      <a:endParaRPr lang="en-US"/>
                    </a:p>
                    <a:p>
                      <a:pPr>
                        <a:buNone/>
                      </a:pPr>
                      <a:endParaRPr lang="en-US"/>
                    </a:p>
                    <a:p>
                      <a:pPr algn="ctr">
                        <a:buNone/>
                      </a:pPr>
                      <a:r>
                        <a:rPr lang="en-US" sz="3600"/>
                        <a:t>SIX SEGMENTS</a:t>
                      </a:r>
                      <a:endParaRPr lang="en-US" sz="3600"/>
                    </a:p>
                    <a:p>
                      <a:pPr algn="ctr">
                        <a:buNone/>
                      </a:pPr>
                      <a:r>
                        <a:rPr lang="en-US" sz="3600"/>
                        <a:t> OF </a:t>
                      </a:r>
                      <a:endParaRPr lang="en-US" sz="3600"/>
                    </a:p>
                    <a:p>
                      <a:pPr algn="ctr">
                        <a:buNone/>
                      </a:pPr>
                      <a:r>
                        <a:rPr lang="en-US" sz="3600"/>
                        <a:t>FOUNDATION COURSE</a:t>
                      </a:r>
                      <a:endParaRPr lang="en-US" sz="3600"/>
                    </a:p>
                  </a:txBody>
                  <a:tcPr anchor="ctr" anchorCtr="0"/>
                </a:tc>
              </a:tr>
              <a:tr h="955675">
                <a:tc>
                  <a:txBody>
                    <a:bodyPr/>
                    <a:p>
                      <a:pPr>
                        <a:buNone/>
                      </a:pPr>
                      <a:r>
                        <a:rPr lang="en-US" sz="2400"/>
                        <a:t>SKILL MODULE</a:t>
                      </a:r>
                      <a:endParaRPr lang="en-US" sz="2400"/>
                    </a:p>
                  </a:txBody>
                  <a:tcPr/>
                </a:tc>
                <a:tc vMerge="1">
                  <a:tcPr/>
                </a:tc>
              </a:tr>
              <a:tr h="955675">
                <a:tc>
                  <a:txBody>
                    <a:bodyPr/>
                    <a:p>
                      <a:pPr>
                        <a:buNone/>
                      </a:pPr>
                      <a:r>
                        <a:rPr lang="en-US" sz="2400"/>
                        <a:t>PROFESSIONALISM &amp; ETHICS(AETCOM)</a:t>
                      </a:r>
                      <a:endParaRPr lang="en-US" sz="2400"/>
                    </a:p>
                  </a:txBody>
                  <a:tcPr/>
                </a:tc>
                <a:tc vMerge="1">
                  <a:tcPr/>
                </a:tc>
              </a:tr>
              <a:tr h="1171575">
                <a:tc>
                  <a:txBody>
                    <a:bodyPr/>
                    <a:p>
                      <a:pPr>
                        <a:buNone/>
                      </a:pPr>
                      <a:r>
                        <a:rPr lang="en-US" sz="2400"/>
                        <a:t>FIELD VISIT TO COMMUNITY HEALTH CENTRE</a:t>
                      </a:r>
                      <a:endParaRPr lang="en-US" sz="2400"/>
                    </a:p>
                  </a:txBody>
                  <a:tcPr/>
                </a:tc>
                <a:tc vMerge="1">
                  <a:tcPr/>
                </a:tc>
              </a:tr>
              <a:tr h="955675">
                <a:tc>
                  <a:txBody>
                    <a:bodyPr/>
                    <a:p>
                      <a:pPr>
                        <a:buNone/>
                      </a:pPr>
                      <a:r>
                        <a:rPr lang="en-US" sz="2400"/>
                        <a:t>LANGUAGE &amp; COMPUTER SKILLS</a:t>
                      </a:r>
                      <a:endParaRPr lang="en-US" sz="2400"/>
                    </a:p>
                  </a:txBody>
                  <a:tcPr/>
                </a:tc>
                <a:tc vMerge="1">
                  <a:tcPr/>
                </a:tc>
              </a:tr>
              <a:tr h="955675">
                <a:tc>
                  <a:txBody>
                    <a:bodyPr/>
                    <a:p>
                      <a:pPr>
                        <a:buNone/>
                      </a:pPr>
                      <a:r>
                        <a:rPr lang="en-US" sz="2400"/>
                        <a:t>SPORTS &amp; EXTRACURRICULAR ACTIVITIES</a:t>
                      </a:r>
                      <a:endParaRPr lang="en-US" sz="2400"/>
                    </a:p>
                  </a:txBody>
                  <a:tcPr/>
                </a:tc>
                <a:tc vMerge="1">
                  <a:tcPr/>
                </a:tc>
              </a:tr>
            </a:tbl>
          </a:graphicData>
        </a:graphic>
      </p:graphicFrame>
      <p:sp>
        <p:nvSpPr>
          <p:cNvPr id="2" name="Slide Number Placeholder 1"/>
          <p:cNvSpPr>
            <a:spLocks noGrp="1"/>
          </p:cNvSpPr>
          <p:nvPr>
            <p:ph type="sldNum" sz="quarter" idx="12"/>
          </p:nvPr>
        </p:nvSpPr>
        <p:spPr/>
        <p:txBody>
          <a:bodyPr/>
          <a:p>
            <a:fld id="{9B618960-8005-486C-9A75-10CB2AAC16F9}" type="slidenum">
              <a:rPr lang="en-US" smtClean="0"/>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normAutofit fontScale="90000"/>
          </a:bodyPr>
          <a:p>
            <a:pPr marL="571500" indent="-571500">
              <a:buFont typeface="Wingdings" panose="05000000000000000000" charset="0"/>
              <a:buChar char="v"/>
            </a:pPr>
            <a:r>
              <a:rPr lang="en-US">
                <a:solidFill>
                  <a:srgbClr val="C00000"/>
                </a:solidFill>
                <a:latin typeface="Times New Roman" panose="02020603050405020304" charset="0"/>
                <a:cs typeface="Times New Roman" panose="02020603050405020304" charset="0"/>
              </a:rPr>
              <a:t>ORIENTATION- 30 HRS</a:t>
            </a:r>
            <a:br>
              <a:rPr lang="en-US"/>
            </a:br>
            <a:r>
              <a:rPr lang="en-US"/>
              <a:t>	</a:t>
            </a:r>
            <a:r>
              <a:rPr lang="en-US">
                <a:solidFill>
                  <a:srgbClr val="0070C0"/>
                </a:solidFill>
                <a:latin typeface="Times New Roman" panose="02020603050405020304" charset="0"/>
                <a:cs typeface="Times New Roman" panose="02020603050405020304" charset="0"/>
              </a:rPr>
              <a:t>(Single block in 1st week)</a:t>
            </a:r>
            <a:endParaRPr lang="en-US">
              <a:solidFill>
                <a:srgbClr val="0070C0"/>
              </a:solidFill>
              <a:latin typeface="Times New Roman" panose="02020603050405020304" charset="0"/>
              <a:cs typeface="Times New Roman" panose="02020603050405020304" charset="0"/>
            </a:endParaRPr>
          </a:p>
        </p:txBody>
      </p:sp>
      <p:sp>
        <p:nvSpPr>
          <p:cNvPr id="3" name="Content Placeholder 2"/>
          <p:cNvSpPr>
            <a:spLocks noGrp="1"/>
          </p:cNvSpPr>
          <p:nvPr>
            <p:ph idx="1"/>
          </p:nvPr>
        </p:nvSpPr>
        <p:spPr>
          <a:xfrm>
            <a:off x="838200" y="1608455"/>
            <a:ext cx="10515600" cy="5071745"/>
          </a:xfrm>
        </p:spPr>
        <p:txBody>
          <a:bodyPr>
            <a:normAutofit fontScale="30000"/>
          </a:bodyPr>
          <a:p>
            <a:pPr>
              <a:buFont typeface="Wingdings" panose="05000000000000000000" charset="0"/>
              <a:buChar char="q"/>
            </a:pPr>
            <a:r>
              <a:rPr lang="en-US" sz="5300">
                <a:latin typeface="Times New Roman" panose="02020603050405020304" charset="0"/>
                <a:cs typeface="Times New Roman" panose="02020603050405020304" charset="0"/>
              </a:rPr>
              <a:t>The medical profession and the physicians role in society</a:t>
            </a:r>
            <a:endParaRPr lang="en-US" sz="5300">
              <a:latin typeface="Times New Roman" panose="02020603050405020304" charset="0"/>
              <a:cs typeface="Times New Roman" panose="02020603050405020304" charset="0"/>
            </a:endParaRPr>
          </a:p>
          <a:p>
            <a:pPr>
              <a:buFont typeface="Wingdings" panose="05000000000000000000" charset="0"/>
              <a:buChar char="q"/>
            </a:pPr>
            <a:endParaRPr lang="en-US" sz="5300">
              <a:latin typeface="Times New Roman" panose="02020603050405020304" charset="0"/>
              <a:cs typeface="Times New Roman" panose="02020603050405020304" charset="0"/>
            </a:endParaRPr>
          </a:p>
          <a:p>
            <a:pPr>
              <a:buFont typeface="Wingdings" panose="05000000000000000000" charset="0"/>
              <a:buChar char="q"/>
            </a:pPr>
            <a:r>
              <a:rPr lang="en-US" sz="5300">
                <a:latin typeface="Times New Roman" panose="02020603050405020304" charset="0"/>
                <a:cs typeface="Times New Roman" panose="02020603050405020304" charset="0"/>
              </a:rPr>
              <a:t>The MBBS program &amp; documents from MCI</a:t>
            </a:r>
            <a:endParaRPr lang="en-US" sz="5300">
              <a:latin typeface="Times New Roman" panose="02020603050405020304" charset="0"/>
              <a:cs typeface="Times New Roman" panose="02020603050405020304" charset="0"/>
            </a:endParaRPr>
          </a:p>
          <a:p>
            <a:pPr>
              <a:buFont typeface="Wingdings" panose="05000000000000000000" charset="0"/>
              <a:buChar char="q"/>
            </a:pPr>
            <a:endParaRPr lang="en-US" sz="5300">
              <a:latin typeface="Times New Roman" panose="02020603050405020304" charset="0"/>
              <a:cs typeface="Times New Roman" panose="02020603050405020304" charset="0"/>
            </a:endParaRPr>
          </a:p>
          <a:p>
            <a:pPr>
              <a:buFont typeface="Wingdings" panose="05000000000000000000" charset="0"/>
              <a:buChar char="q"/>
            </a:pPr>
            <a:r>
              <a:rPr lang="en-US" sz="5300">
                <a:latin typeface="Times New Roman" panose="02020603050405020304" charset="0"/>
                <a:cs typeface="Times New Roman" panose="02020603050405020304" charset="0"/>
              </a:rPr>
              <a:t>Alternate health systems in the country and history of medicine</a:t>
            </a:r>
            <a:endParaRPr lang="en-US" sz="5300">
              <a:latin typeface="Times New Roman" panose="02020603050405020304" charset="0"/>
              <a:cs typeface="Times New Roman" panose="02020603050405020304" charset="0"/>
            </a:endParaRPr>
          </a:p>
          <a:p>
            <a:pPr>
              <a:buFont typeface="Wingdings" panose="05000000000000000000" charset="0"/>
              <a:buChar char="q"/>
            </a:pPr>
            <a:endParaRPr lang="en-US" sz="5300">
              <a:latin typeface="Times New Roman" panose="02020603050405020304" charset="0"/>
              <a:cs typeface="Times New Roman" panose="02020603050405020304" charset="0"/>
            </a:endParaRPr>
          </a:p>
          <a:p>
            <a:pPr>
              <a:buFont typeface="Wingdings" panose="05000000000000000000" charset="0"/>
              <a:buChar char="q"/>
            </a:pPr>
            <a:r>
              <a:rPr lang="en-US" sz="5300">
                <a:latin typeface="Times New Roman" panose="02020603050405020304" charset="0"/>
                <a:cs typeface="Times New Roman" panose="02020603050405020304" charset="0"/>
              </a:rPr>
              <a:t>Health care system and its delivery</a:t>
            </a:r>
            <a:endParaRPr lang="en-US" sz="5300">
              <a:latin typeface="Times New Roman" panose="02020603050405020304" charset="0"/>
              <a:cs typeface="Times New Roman" panose="02020603050405020304" charset="0"/>
            </a:endParaRPr>
          </a:p>
          <a:p>
            <a:pPr>
              <a:buFont typeface="Wingdings" panose="05000000000000000000" charset="0"/>
              <a:buChar char="q"/>
            </a:pPr>
            <a:endParaRPr lang="en-US" sz="5300">
              <a:latin typeface="Times New Roman" panose="02020603050405020304" charset="0"/>
              <a:cs typeface="Times New Roman" panose="02020603050405020304" charset="0"/>
            </a:endParaRPr>
          </a:p>
          <a:p>
            <a:pPr>
              <a:buFont typeface="Wingdings" panose="05000000000000000000" charset="0"/>
              <a:buChar char="q"/>
            </a:pPr>
            <a:r>
              <a:rPr lang="en-US" sz="5300">
                <a:latin typeface="Times New Roman" panose="02020603050405020304" charset="0"/>
                <a:cs typeface="Times New Roman" panose="02020603050405020304" charset="0"/>
              </a:rPr>
              <a:t>National health priorities and policies</a:t>
            </a:r>
            <a:endParaRPr lang="en-US" sz="5300">
              <a:latin typeface="Times New Roman" panose="02020603050405020304" charset="0"/>
              <a:cs typeface="Times New Roman" panose="02020603050405020304" charset="0"/>
            </a:endParaRPr>
          </a:p>
          <a:p>
            <a:pPr>
              <a:buFont typeface="Wingdings" panose="05000000000000000000" charset="0"/>
              <a:buChar char="q"/>
            </a:pPr>
            <a:endParaRPr lang="en-US" sz="5300">
              <a:latin typeface="Times New Roman" panose="02020603050405020304" charset="0"/>
              <a:cs typeface="Times New Roman" panose="02020603050405020304" charset="0"/>
            </a:endParaRPr>
          </a:p>
          <a:p>
            <a:pPr>
              <a:buFont typeface="Wingdings" panose="05000000000000000000" charset="0"/>
              <a:buChar char="q"/>
            </a:pPr>
            <a:r>
              <a:rPr lang="en-US" sz="5300">
                <a:latin typeface="Times New Roman" panose="02020603050405020304" charset="0"/>
                <a:cs typeface="Times New Roman" panose="02020603050405020304" charset="0"/>
              </a:rPr>
              <a:t>Principals of primary care</a:t>
            </a:r>
            <a:endParaRPr lang="en-US" sz="5300">
              <a:latin typeface="Times New Roman" panose="02020603050405020304" charset="0"/>
              <a:cs typeface="Times New Roman" panose="02020603050405020304" charset="0"/>
            </a:endParaRPr>
          </a:p>
          <a:p>
            <a:pPr>
              <a:buFont typeface="Wingdings" panose="05000000000000000000" charset="0"/>
              <a:buChar char="q"/>
            </a:pPr>
            <a:endParaRPr lang="en-US" sz="5300">
              <a:latin typeface="Times New Roman" panose="02020603050405020304" charset="0"/>
              <a:cs typeface="Times New Roman" panose="02020603050405020304" charset="0"/>
            </a:endParaRPr>
          </a:p>
          <a:p>
            <a:pPr>
              <a:buFont typeface="Wingdings" panose="05000000000000000000" charset="0"/>
              <a:buChar char="q"/>
            </a:pPr>
            <a:r>
              <a:rPr lang="en-US" sz="5300">
                <a:latin typeface="Times New Roman" panose="02020603050405020304" charset="0"/>
                <a:cs typeface="Times New Roman" panose="02020603050405020304" charset="0"/>
              </a:rPr>
              <a:t>The medical college and hospital</a:t>
            </a:r>
            <a:endParaRPr lang="en-US" sz="5300">
              <a:latin typeface="Times New Roman" panose="02020603050405020304" charset="0"/>
              <a:cs typeface="Times New Roman" panose="02020603050405020304" charset="0"/>
            </a:endParaRPr>
          </a:p>
          <a:p>
            <a:pPr lvl="8">
              <a:buNone/>
            </a:pPr>
            <a:r>
              <a:rPr lang="en-US"/>
              <a:t>                                           </a:t>
            </a:r>
            <a:endParaRPr lang="en-US"/>
          </a:p>
          <a:p>
            <a:pPr marL="3657600" lvl="8" indent="0">
              <a:buNone/>
            </a:pPr>
            <a:r>
              <a:rPr lang="en-US"/>
              <a:t>                                                                          </a:t>
            </a:r>
            <a:r>
              <a:rPr lang="en-US" sz="3000"/>
              <a:t>     GMR 9.1.1</a:t>
            </a:r>
            <a:endParaRPr lang="en-US" sz="3000"/>
          </a:p>
        </p:txBody>
      </p:sp>
      <p:sp>
        <p:nvSpPr>
          <p:cNvPr id="4" name="Slide Number Placeholder 3"/>
          <p:cNvSpPr>
            <a:spLocks noGrp="1"/>
          </p:cNvSpPr>
          <p:nvPr>
            <p:ph type="sldNum" sz="quarter" idx="12"/>
          </p:nvPr>
        </p:nvSpPr>
        <p:spPr/>
        <p:txBody>
          <a:bodyPr/>
          <a:p>
            <a:fld id="{9B618960-8005-486C-9A75-10CB2AAC16F9}" type="slidenum">
              <a:rPr lang="en-US" smtClean="0"/>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Content Placeholder 2"/>
          <p:cNvSpPr>
            <a:spLocks noGrp="1"/>
          </p:cNvSpPr>
          <p:nvPr>
            <p:ph idx="1"/>
          </p:nvPr>
        </p:nvSpPr>
        <p:spPr>
          <a:xfrm>
            <a:off x="838200" y="574040"/>
            <a:ext cx="10515600" cy="6283960"/>
          </a:xfrm>
        </p:spPr>
        <p:txBody>
          <a:bodyPr/>
          <a:p>
            <a:pPr>
              <a:buFont typeface="Wingdings" panose="05000000000000000000" charset="0"/>
              <a:buChar char="q"/>
            </a:pPr>
            <a:r>
              <a:rPr lang="en-US">
                <a:latin typeface="Times New Roman" panose="02020603050405020304" charset="0"/>
                <a:cs typeface="Times New Roman" panose="02020603050405020304" charset="0"/>
              </a:rPr>
              <a:t>At the end of the session(s) the participant will be able to facilitate a small group discussion on the profession with novice students where</a:t>
            </a:r>
            <a:endParaRPr lang="en-US">
              <a:latin typeface="Times New Roman" panose="02020603050405020304" charset="0"/>
              <a:cs typeface="Times New Roman" panose="02020603050405020304" charset="0"/>
            </a:endParaRPr>
          </a:p>
          <a:p>
            <a:pPr>
              <a:buFont typeface="Wingdings" panose="05000000000000000000" charset="0"/>
              <a:buChar char="q"/>
            </a:pPr>
            <a:endParaRPr lang="en-US">
              <a:latin typeface="Times New Roman" panose="02020603050405020304" charset="0"/>
              <a:cs typeface="Times New Roman" panose="02020603050405020304" charset="0"/>
            </a:endParaRPr>
          </a:p>
          <a:p>
            <a:pPr lvl="1">
              <a:buFont typeface="Wingdings" panose="05000000000000000000" charset="0"/>
              <a:buChar char="q"/>
            </a:pPr>
            <a:r>
              <a:rPr lang="en-US">
                <a:solidFill>
                  <a:srgbClr val="0070C0"/>
                </a:solidFill>
                <a:latin typeface="Times New Roman" panose="02020603050405020304" charset="0"/>
                <a:cs typeface="Times New Roman" panose="02020603050405020304" charset="0"/>
              </a:rPr>
              <a:t>Students is introduced to the profession, its priveleges and responsibilites and its role in society</a:t>
            </a:r>
            <a:endParaRPr lang="en-US">
              <a:solidFill>
                <a:srgbClr val="0070C0"/>
              </a:solidFill>
              <a:latin typeface="Times New Roman" panose="02020603050405020304" charset="0"/>
              <a:cs typeface="Times New Roman" panose="02020603050405020304" charset="0"/>
            </a:endParaRPr>
          </a:p>
          <a:p>
            <a:pPr lvl="1">
              <a:buFont typeface="Wingdings" panose="05000000000000000000" charset="0"/>
              <a:buChar char="q"/>
            </a:pPr>
            <a:endParaRPr lang="en-US">
              <a:solidFill>
                <a:srgbClr val="0070C0"/>
              </a:solidFill>
              <a:latin typeface="Times New Roman" panose="02020603050405020304" charset="0"/>
              <a:cs typeface="Times New Roman" panose="02020603050405020304" charset="0"/>
            </a:endParaRPr>
          </a:p>
          <a:p>
            <a:pPr lvl="1">
              <a:buFont typeface="Wingdings" panose="05000000000000000000" charset="0"/>
              <a:buChar char="q"/>
            </a:pPr>
            <a:r>
              <a:rPr lang="en-US">
                <a:solidFill>
                  <a:srgbClr val="0070C0"/>
                </a:solidFill>
                <a:latin typeface="Times New Roman" panose="02020603050405020304" charset="0"/>
                <a:cs typeface="Times New Roman" panose="02020603050405020304" charset="0"/>
              </a:rPr>
              <a:t>His/her expectations are elicited</a:t>
            </a:r>
            <a:endParaRPr lang="en-US">
              <a:solidFill>
                <a:srgbClr val="0070C0"/>
              </a:solidFill>
              <a:latin typeface="Times New Roman" panose="02020603050405020304" charset="0"/>
              <a:cs typeface="Times New Roman" panose="02020603050405020304" charset="0"/>
            </a:endParaRPr>
          </a:p>
          <a:p>
            <a:pPr lvl="1">
              <a:buFont typeface="Wingdings" panose="05000000000000000000" charset="0"/>
              <a:buChar char="q"/>
            </a:pPr>
            <a:endParaRPr lang="en-US">
              <a:solidFill>
                <a:srgbClr val="0070C0"/>
              </a:solidFill>
              <a:latin typeface="Times New Roman" panose="02020603050405020304" charset="0"/>
              <a:cs typeface="Times New Roman" panose="02020603050405020304" charset="0"/>
            </a:endParaRPr>
          </a:p>
          <a:p>
            <a:pPr lvl="1">
              <a:buFont typeface="Wingdings" panose="05000000000000000000" charset="0"/>
              <a:buChar char="q"/>
            </a:pPr>
            <a:r>
              <a:rPr lang="en-US">
                <a:solidFill>
                  <a:srgbClr val="0070C0"/>
                </a:solidFill>
                <a:latin typeface="Times New Roman" panose="02020603050405020304" charset="0"/>
                <a:cs typeface="Times New Roman" panose="02020603050405020304" charset="0"/>
              </a:rPr>
              <a:t>His/her fears as assuaged</a:t>
            </a:r>
            <a:endParaRPr lang="en-US">
              <a:solidFill>
                <a:srgbClr val="0070C0"/>
              </a:solidFill>
              <a:latin typeface="Times New Roman" panose="02020603050405020304" charset="0"/>
              <a:cs typeface="Times New Roman" panose="02020603050405020304" charset="0"/>
            </a:endParaRPr>
          </a:p>
          <a:p>
            <a:pPr lvl="1">
              <a:buFont typeface="Wingdings" panose="05000000000000000000" charset="0"/>
              <a:buChar char="q"/>
            </a:pPr>
            <a:endParaRPr lang="en-US">
              <a:solidFill>
                <a:srgbClr val="0070C0"/>
              </a:solidFill>
              <a:latin typeface="Times New Roman" panose="02020603050405020304" charset="0"/>
              <a:cs typeface="Times New Roman" panose="02020603050405020304" charset="0"/>
            </a:endParaRPr>
          </a:p>
          <a:p>
            <a:pPr lvl="1">
              <a:buFont typeface="Wingdings" panose="05000000000000000000" charset="0"/>
              <a:buChar char="q"/>
            </a:pPr>
            <a:r>
              <a:rPr lang="en-US">
                <a:solidFill>
                  <a:srgbClr val="0070C0"/>
                </a:solidFill>
                <a:latin typeface="Times New Roman" panose="02020603050405020304" charset="0"/>
                <a:cs typeface="Times New Roman" panose="02020603050405020304" charset="0"/>
              </a:rPr>
              <a:t>Relates his/her learning to the care of the patient</a:t>
            </a:r>
            <a:endParaRPr lang="en-US">
              <a:solidFill>
                <a:srgbClr val="0070C0"/>
              </a:solidFill>
              <a:latin typeface="Times New Roman" panose="02020603050405020304" charset="0"/>
              <a:cs typeface="Times New Roman" panose="02020603050405020304" charset="0"/>
            </a:endParaRPr>
          </a:p>
          <a:p>
            <a:pPr lvl="1">
              <a:buFont typeface="Wingdings" panose="05000000000000000000" charset="0"/>
              <a:buChar char="q"/>
            </a:pPr>
            <a:endParaRPr lang="en-US">
              <a:solidFill>
                <a:srgbClr val="0070C0"/>
              </a:solidFill>
              <a:latin typeface="Times New Roman" panose="02020603050405020304" charset="0"/>
              <a:cs typeface="Times New Roman" panose="02020603050405020304" charset="0"/>
            </a:endParaRPr>
          </a:p>
          <a:p>
            <a:pPr lvl="1">
              <a:buFont typeface="Wingdings" panose="05000000000000000000" charset="0"/>
              <a:buChar char="q"/>
            </a:pPr>
            <a:r>
              <a:rPr lang="en-US">
                <a:solidFill>
                  <a:srgbClr val="0070C0"/>
                </a:solidFill>
                <a:latin typeface="Times New Roman" panose="02020603050405020304" charset="0"/>
                <a:cs typeface="Times New Roman" panose="02020603050405020304" charset="0"/>
              </a:rPr>
              <a:t>Opportuniies for professional and personal growth are explored</a:t>
            </a:r>
            <a:endParaRPr lang="en-US">
              <a:solidFill>
                <a:srgbClr val="0070C0"/>
              </a:solidFill>
              <a:latin typeface="Times New Roman" panose="02020603050405020304" charset="0"/>
              <a:cs typeface="Times New Roman" panose="02020603050405020304" charset="0"/>
            </a:endParaRPr>
          </a:p>
          <a:p>
            <a:endParaRPr lang="en-US">
              <a:solidFill>
                <a:srgbClr val="0070C0"/>
              </a:solidFill>
              <a:latin typeface="Times New Roman" panose="02020603050405020304" charset="0"/>
              <a:cs typeface="Times New Roman" panose="02020603050405020304" charset="0"/>
            </a:endParaRPr>
          </a:p>
        </p:txBody>
      </p:sp>
      <p:sp>
        <p:nvSpPr>
          <p:cNvPr id="2" name="Slide Number Placeholder 1"/>
          <p:cNvSpPr>
            <a:spLocks noGrp="1"/>
          </p:cNvSpPr>
          <p:nvPr>
            <p:ph type="sldNum" sz="quarter" idx="12"/>
          </p:nvPr>
        </p:nvSpPr>
        <p:spPr/>
        <p:txBody>
          <a:bodyPr/>
          <a:p>
            <a:fld id="{9B618960-8005-486C-9A75-10CB2AAC16F9}" type="slidenum">
              <a:rPr lang="en-US" smtClean="0"/>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Content Placeholder 2"/>
          <p:cNvSpPr>
            <a:spLocks noGrp="1"/>
          </p:cNvSpPr>
          <p:nvPr>
            <p:ph idx="1"/>
          </p:nvPr>
        </p:nvSpPr>
        <p:spPr>
          <a:xfrm>
            <a:off x="838200" y="642620"/>
            <a:ext cx="10515600" cy="5657215"/>
          </a:xfrm>
        </p:spPr>
        <p:txBody>
          <a:bodyPr/>
          <a:p>
            <a:pPr>
              <a:buFont typeface="Wingdings" panose="05000000000000000000" charset="0"/>
              <a:buChar char="q"/>
            </a:pPr>
            <a:r>
              <a:rPr lang="en-US">
                <a:latin typeface="Times New Roman" panose="02020603050405020304" charset="0"/>
                <a:cs typeface="Times New Roman" panose="02020603050405020304" charset="0"/>
              </a:rPr>
              <a:t>Expectations - self, family, society</a:t>
            </a:r>
            <a:endParaRPr lang="en-US">
              <a:latin typeface="Times New Roman" panose="02020603050405020304" charset="0"/>
              <a:cs typeface="Times New Roman" panose="02020603050405020304" charset="0"/>
            </a:endParaRPr>
          </a:p>
          <a:p>
            <a:pPr>
              <a:buFont typeface="Wingdings" panose="05000000000000000000" charset="0"/>
              <a:buChar char="q"/>
            </a:pPr>
            <a:endParaRPr lang="en-US">
              <a:latin typeface="Times New Roman" panose="02020603050405020304" charset="0"/>
              <a:cs typeface="Times New Roman" panose="02020603050405020304" charset="0"/>
            </a:endParaRPr>
          </a:p>
          <a:p>
            <a:pPr>
              <a:buFont typeface="Wingdings" panose="05000000000000000000" charset="0"/>
              <a:buChar char="q"/>
            </a:pPr>
            <a:r>
              <a:rPr lang="en-US">
                <a:latin typeface="Times New Roman" panose="02020603050405020304" charset="0"/>
                <a:cs typeface="Times New Roman" panose="02020603050405020304" charset="0"/>
              </a:rPr>
              <a:t>Losing out on “youth” versus hard work</a:t>
            </a:r>
            <a:endParaRPr lang="en-US">
              <a:latin typeface="Times New Roman" panose="02020603050405020304" charset="0"/>
              <a:cs typeface="Times New Roman" panose="02020603050405020304" charset="0"/>
            </a:endParaRPr>
          </a:p>
          <a:p>
            <a:pPr>
              <a:buFont typeface="Wingdings" panose="05000000000000000000" charset="0"/>
              <a:buChar char="q"/>
            </a:pPr>
            <a:endParaRPr lang="en-US">
              <a:latin typeface="Times New Roman" panose="02020603050405020304" charset="0"/>
              <a:cs typeface="Times New Roman" panose="02020603050405020304" charset="0"/>
            </a:endParaRPr>
          </a:p>
          <a:p>
            <a:pPr>
              <a:buFont typeface="Wingdings" panose="05000000000000000000" charset="0"/>
              <a:buChar char="q"/>
            </a:pPr>
            <a:r>
              <a:rPr lang="en-US">
                <a:latin typeface="Times New Roman" panose="02020603050405020304" charset="0"/>
                <a:cs typeface="Times New Roman" panose="02020603050405020304" charset="0"/>
              </a:rPr>
              <a:t>Work load</a:t>
            </a:r>
            <a:endParaRPr lang="en-US">
              <a:latin typeface="Times New Roman" panose="02020603050405020304" charset="0"/>
              <a:cs typeface="Times New Roman" panose="02020603050405020304" charset="0"/>
            </a:endParaRPr>
          </a:p>
          <a:p>
            <a:pPr>
              <a:buFont typeface="Wingdings" panose="05000000000000000000" charset="0"/>
              <a:buChar char="q"/>
            </a:pPr>
            <a:endParaRPr lang="en-US">
              <a:latin typeface="Times New Roman" panose="02020603050405020304" charset="0"/>
              <a:cs typeface="Times New Roman" panose="02020603050405020304" charset="0"/>
            </a:endParaRPr>
          </a:p>
          <a:p>
            <a:pPr>
              <a:buFont typeface="Wingdings" panose="05000000000000000000" charset="0"/>
              <a:buChar char="q"/>
            </a:pPr>
            <a:r>
              <a:rPr lang="en-US">
                <a:latin typeface="Times New Roman" panose="02020603050405020304" charset="0"/>
                <a:cs typeface="Times New Roman" panose="02020603050405020304" charset="0"/>
              </a:rPr>
              <a:t>Learning versus memorizing</a:t>
            </a:r>
            <a:endParaRPr lang="en-US">
              <a:latin typeface="Times New Roman" panose="02020603050405020304" charset="0"/>
              <a:cs typeface="Times New Roman" panose="02020603050405020304" charset="0"/>
            </a:endParaRPr>
          </a:p>
          <a:p>
            <a:pPr>
              <a:buFont typeface="Wingdings" panose="05000000000000000000" charset="0"/>
              <a:buChar char="q"/>
            </a:pPr>
            <a:endParaRPr lang="en-US">
              <a:latin typeface="Times New Roman" panose="02020603050405020304" charset="0"/>
              <a:cs typeface="Times New Roman" panose="02020603050405020304" charset="0"/>
            </a:endParaRPr>
          </a:p>
          <a:p>
            <a:pPr>
              <a:buFont typeface="Wingdings" panose="05000000000000000000" charset="0"/>
              <a:buChar char="q"/>
            </a:pPr>
            <a:r>
              <a:rPr lang="en-US">
                <a:latin typeface="Times New Roman" panose="02020603050405020304" charset="0"/>
                <a:cs typeface="Times New Roman" panose="02020603050405020304" charset="0"/>
              </a:rPr>
              <a:t>Balancing personal &amp; professional needs</a:t>
            </a:r>
            <a:endParaRPr lang="en-US">
              <a:latin typeface="Times New Roman" panose="02020603050405020304" charset="0"/>
              <a:cs typeface="Times New Roman" panose="02020603050405020304" charset="0"/>
            </a:endParaRPr>
          </a:p>
          <a:p>
            <a:pPr>
              <a:buFont typeface="Wingdings" panose="05000000000000000000" charset="0"/>
              <a:buChar char="q"/>
            </a:pPr>
            <a:endParaRPr lang="en-US">
              <a:latin typeface="Times New Roman" panose="02020603050405020304" charset="0"/>
              <a:cs typeface="Times New Roman" panose="02020603050405020304" charset="0"/>
            </a:endParaRPr>
          </a:p>
          <a:p>
            <a:pPr>
              <a:buFont typeface="Wingdings" panose="05000000000000000000" charset="0"/>
              <a:buChar char="q"/>
            </a:pPr>
            <a:r>
              <a:rPr lang="en-US">
                <a:latin typeface="Times New Roman" panose="02020603050405020304" charset="0"/>
                <a:cs typeface="Times New Roman" panose="02020603050405020304" charset="0"/>
              </a:rPr>
              <a:t>Under versus overachieving</a:t>
            </a:r>
            <a:endParaRPr lang="en-US">
              <a:latin typeface="Times New Roman" panose="02020603050405020304" charset="0"/>
              <a:cs typeface="Times New Roman" panose="02020603050405020304" charset="0"/>
            </a:endParaRPr>
          </a:p>
        </p:txBody>
      </p:sp>
      <p:sp>
        <p:nvSpPr>
          <p:cNvPr id="2" name="Slide Number Placeholder 1"/>
          <p:cNvSpPr>
            <a:spLocks noGrp="1"/>
          </p:cNvSpPr>
          <p:nvPr>
            <p:ph type="sldNum" sz="quarter" idx="12"/>
          </p:nvPr>
        </p:nvSpPr>
        <p:spPr/>
        <p:txBody>
          <a:bodyPr/>
          <a:p>
            <a:fld id="{9B618960-8005-486C-9A75-10CB2AAC16F9}" type="slidenum">
              <a:rPr lang="en-US" smtClean="0"/>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a:xfrm>
            <a:off x="838200" y="161925"/>
            <a:ext cx="10515600" cy="968375"/>
          </a:xfrm>
        </p:spPr>
        <p:txBody>
          <a:bodyPr/>
          <a:p>
            <a:pPr marL="571500" indent="-571500">
              <a:buFont typeface="Wingdings" panose="05000000000000000000" charset="0"/>
              <a:buChar char="v"/>
            </a:pPr>
            <a:r>
              <a:rPr lang="en-US">
                <a:solidFill>
                  <a:srgbClr val="C00000"/>
                </a:solidFill>
                <a:latin typeface="Times New Roman" panose="02020603050405020304" charset="0"/>
                <a:cs typeface="Times New Roman" panose="02020603050405020304" charset="0"/>
              </a:rPr>
              <a:t>SKILL MODULE - 35 HOURS</a:t>
            </a:r>
            <a:endParaRPr lang="en-US">
              <a:solidFill>
                <a:srgbClr val="C00000"/>
              </a:solidFill>
              <a:latin typeface="Times New Roman" panose="02020603050405020304" charset="0"/>
              <a:cs typeface="Times New Roman" panose="02020603050405020304" charset="0"/>
            </a:endParaRPr>
          </a:p>
        </p:txBody>
      </p:sp>
      <p:sp>
        <p:nvSpPr>
          <p:cNvPr id="3" name="Content Placeholder 2"/>
          <p:cNvSpPr>
            <a:spLocks noGrp="1"/>
          </p:cNvSpPr>
          <p:nvPr>
            <p:ph idx="1"/>
          </p:nvPr>
        </p:nvSpPr>
        <p:spPr>
          <a:xfrm>
            <a:off x="838200" y="1281430"/>
            <a:ext cx="10515600" cy="5494020"/>
          </a:xfrm>
        </p:spPr>
        <p:txBody>
          <a:bodyPr>
            <a:normAutofit/>
          </a:bodyPr>
          <a:p>
            <a:pPr>
              <a:buFont typeface="Wingdings" panose="05000000000000000000" charset="0"/>
              <a:buChar char="q"/>
            </a:pPr>
            <a:r>
              <a:rPr lang="en-US">
                <a:solidFill>
                  <a:srgbClr val="C00000"/>
                </a:solidFill>
                <a:latin typeface="Times New Roman" panose="02020603050405020304" charset="0"/>
                <a:cs typeface="Times New Roman" panose="02020603050405020304" charset="0"/>
              </a:rPr>
              <a:t>Train the student  on </a:t>
            </a:r>
            <a:endParaRPr lang="en-US">
              <a:solidFill>
                <a:srgbClr val="C00000"/>
              </a:solidFill>
              <a:latin typeface="Times New Roman" panose="02020603050405020304" charset="0"/>
              <a:cs typeface="Times New Roman" panose="02020603050405020304" charset="0"/>
            </a:endParaRPr>
          </a:p>
          <a:p>
            <a:pPr>
              <a:buFont typeface="Wingdings" panose="05000000000000000000" charset="0"/>
              <a:buChar char="q"/>
            </a:pPr>
            <a:endParaRPr lang="en-US">
              <a:solidFill>
                <a:srgbClr val="C00000"/>
              </a:solidFill>
              <a:latin typeface="Times New Roman" panose="02020603050405020304" charset="0"/>
              <a:cs typeface="Times New Roman" panose="02020603050405020304" charset="0"/>
            </a:endParaRPr>
          </a:p>
          <a:p>
            <a:pPr lvl="1">
              <a:buFont typeface="Wingdings" panose="05000000000000000000" charset="0"/>
              <a:buChar char="q"/>
            </a:pPr>
            <a:r>
              <a:rPr lang="en-US">
                <a:solidFill>
                  <a:srgbClr val="0070C0"/>
                </a:solidFill>
                <a:latin typeface="Times New Roman" panose="02020603050405020304" charset="0"/>
                <a:cs typeface="Times New Roman" panose="02020603050405020304" charset="0"/>
              </a:rPr>
              <a:t>First Aid</a:t>
            </a:r>
            <a:endParaRPr lang="en-US">
              <a:solidFill>
                <a:srgbClr val="0070C0"/>
              </a:solidFill>
              <a:latin typeface="Times New Roman" panose="02020603050405020304" charset="0"/>
              <a:cs typeface="Times New Roman" panose="02020603050405020304" charset="0"/>
            </a:endParaRPr>
          </a:p>
          <a:p>
            <a:pPr lvl="1">
              <a:buFont typeface="Wingdings" panose="05000000000000000000" charset="0"/>
              <a:buChar char="q"/>
            </a:pPr>
            <a:endParaRPr lang="en-US">
              <a:solidFill>
                <a:srgbClr val="0070C0"/>
              </a:solidFill>
              <a:latin typeface="Times New Roman" panose="02020603050405020304" charset="0"/>
              <a:cs typeface="Times New Roman" panose="02020603050405020304" charset="0"/>
            </a:endParaRPr>
          </a:p>
          <a:p>
            <a:pPr lvl="1">
              <a:buFont typeface="Wingdings" panose="05000000000000000000" charset="0"/>
              <a:buChar char="q"/>
            </a:pPr>
            <a:r>
              <a:rPr lang="en-US">
                <a:solidFill>
                  <a:srgbClr val="0070C0"/>
                </a:solidFill>
                <a:latin typeface="Times New Roman" panose="02020603050405020304" charset="0"/>
                <a:cs typeface="Times New Roman" panose="02020603050405020304" charset="0"/>
              </a:rPr>
              <a:t>Basic Life Support</a:t>
            </a:r>
            <a:endParaRPr lang="en-US">
              <a:solidFill>
                <a:srgbClr val="0070C0"/>
              </a:solidFill>
              <a:latin typeface="Times New Roman" panose="02020603050405020304" charset="0"/>
              <a:cs typeface="Times New Roman" panose="02020603050405020304" charset="0"/>
            </a:endParaRPr>
          </a:p>
          <a:p>
            <a:pPr lvl="1">
              <a:buFont typeface="Wingdings" panose="05000000000000000000" charset="0"/>
              <a:buChar char="q"/>
            </a:pPr>
            <a:endParaRPr lang="en-US">
              <a:solidFill>
                <a:srgbClr val="0070C0"/>
              </a:solidFill>
              <a:latin typeface="Times New Roman" panose="02020603050405020304" charset="0"/>
              <a:cs typeface="Times New Roman" panose="02020603050405020304" charset="0"/>
            </a:endParaRPr>
          </a:p>
          <a:p>
            <a:pPr lvl="1">
              <a:buFont typeface="Wingdings" panose="05000000000000000000" charset="0"/>
              <a:buChar char="q"/>
            </a:pPr>
            <a:r>
              <a:rPr lang="en-US">
                <a:solidFill>
                  <a:srgbClr val="0070C0"/>
                </a:solidFill>
                <a:latin typeface="Times New Roman" panose="02020603050405020304" charset="0"/>
                <a:cs typeface="Times New Roman" panose="02020603050405020304" charset="0"/>
              </a:rPr>
              <a:t>Safety</a:t>
            </a:r>
            <a:endParaRPr lang="en-US">
              <a:solidFill>
                <a:srgbClr val="0070C0"/>
              </a:solidFill>
              <a:latin typeface="Times New Roman" panose="02020603050405020304" charset="0"/>
              <a:cs typeface="Times New Roman" panose="02020603050405020304" charset="0"/>
            </a:endParaRPr>
          </a:p>
          <a:p>
            <a:pPr lvl="1">
              <a:buFont typeface="Wingdings" panose="05000000000000000000" charset="0"/>
              <a:buChar char="q"/>
            </a:pPr>
            <a:endParaRPr lang="en-US">
              <a:solidFill>
                <a:srgbClr val="0070C0"/>
              </a:solidFill>
              <a:latin typeface="Times New Roman" panose="02020603050405020304" charset="0"/>
              <a:cs typeface="Times New Roman" panose="02020603050405020304" charset="0"/>
            </a:endParaRPr>
          </a:p>
          <a:p>
            <a:pPr lvl="2">
              <a:buFont typeface="Wingdings" panose="05000000000000000000" charset="0"/>
              <a:buChar char="q"/>
            </a:pPr>
            <a:r>
              <a:rPr lang="en-US">
                <a:solidFill>
                  <a:srgbClr val="00B050"/>
                </a:solidFill>
                <a:latin typeface="Times New Roman" panose="02020603050405020304" charset="0"/>
                <a:cs typeface="Times New Roman" panose="02020603050405020304" charset="0"/>
              </a:rPr>
              <a:t>Handwashing</a:t>
            </a:r>
            <a:endParaRPr lang="en-US">
              <a:solidFill>
                <a:srgbClr val="00B050"/>
              </a:solidFill>
              <a:latin typeface="Times New Roman" panose="02020603050405020304" charset="0"/>
              <a:cs typeface="Times New Roman" panose="02020603050405020304" charset="0"/>
            </a:endParaRPr>
          </a:p>
          <a:p>
            <a:pPr lvl="2">
              <a:buFont typeface="Wingdings" panose="05000000000000000000" charset="0"/>
              <a:buChar char="q"/>
            </a:pPr>
            <a:r>
              <a:rPr lang="en-US">
                <a:solidFill>
                  <a:srgbClr val="00B050"/>
                </a:solidFill>
                <a:latin typeface="Times New Roman" panose="02020603050405020304" charset="0"/>
                <a:cs typeface="Times New Roman" panose="02020603050405020304" charset="0"/>
              </a:rPr>
              <a:t>Needle/scalpel stick injuries</a:t>
            </a:r>
            <a:endParaRPr lang="en-US">
              <a:solidFill>
                <a:srgbClr val="00B050"/>
              </a:solidFill>
              <a:latin typeface="Times New Roman" panose="02020603050405020304" charset="0"/>
              <a:cs typeface="Times New Roman" panose="02020603050405020304" charset="0"/>
            </a:endParaRPr>
          </a:p>
          <a:p>
            <a:pPr lvl="2">
              <a:buFont typeface="Wingdings" panose="05000000000000000000" charset="0"/>
              <a:buChar char="q"/>
            </a:pPr>
            <a:r>
              <a:rPr lang="en-US">
                <a:solidFill>
                  <a:srgbClr val="00B050"/>
                </a:solidFill>
                <a:latin typeface="Times New Roman" panose="02020603050405020304" charset="0"/>
                <a:cs typeface="Times New Roman" panose="02020603050405020304" charset="0"/>
              </a:rPr>
              <a:t>Immunization requirements of health care professionals</a:t>
            </a:r>
            <a:endParaRPr lang="en-US">
              <a:solidFill>
                <a:srgbClr val="00B050"/>
              </a:solidFill>
              <a:latin typeface="Times New Roman" panose="02020603050405020304" charset="0"/>
              <a:cs typeface="Times New Roman" panose="02020603050405020304" charset="0"/>
            </a:endParaRPr>
          </a:p>
          <a:p>
            <a:pPr lvl="2">
              <a:buFont typeface="Wingdings" panose="05000000000000000000" charset="0"/>
              <a:buChar char="q"/>
            </a:pPr>
            <a:r>
              <a:rPr lang="en-US">
                <a:solidFill>
                  <a:srgbClr val="00B050"/>
                </a:solidFill>
                <a:latin typeface="Times New Roman" panose="02020603050405020304" charset="0"/>
                <a:cs typeface="Times New Roman" panose="02020603050405020304" charset="0"/>
              </a:rPr>
              <a:t>Concept of biosafety</a:t>
            </a:r>
            <a:endParaRPr lang="en-US">
              <a:solidFill>
                <a:srgbClr val="00B050"/>
              </a:solidFill>
              <a:latin typeface="Times New Roman" panose="02020603050405020304" charset="0"/>
              <a:cs typeface="Times New Roman" panose="02020603050405020304" charset="0"/>
            </a:endParaRPr>
          </a:p>
          <a:p>
            <a:pPr lvl="2">
              <a:buFont typeface="Wingdings" panose="05000000000000000000" charset="0"/>
              <a:buChar char="q"/>
            </a:pPr>
            <a:r>
              <a:rPr lang="en-US">
                <a:solidFill>
                  <a:srgbClr val="00B050"/>
                </a:solidFill>
                <a:latin typeface="Times New Roman" panose="02020603050405020304" charset="0"/>
                <a:cs typeface="Times New Roman" panose="02020603050405020304" charset="0"/>
              </a:rPr>
              <a:t>Handling biomedical/ bio-waste management</a:t>
            </a:r>
            <a:endParaRPr lang="en-US">
              <a:solidFill>
                <a:srgbClr val="00B050"/>
              </a:solidFill>
              <a:latin typeface="Times New Roman" panose="02020603050405020304" charset="0"/>
              <a:cs typeface="Times New Roman" panose="02020603050405020304" charset="0"/>
            </a:endParaRPr>
          </a:p>
          <a:p>
            <a:pPr lvl="2"/>
            <a:r>
              <a:rPr lang="en-US"/>
              <a:t>GMR 9.1.1</a:t>
            </a:r>
            <a:endParaRPr lang="en-US"/>
          </a:p>
        </p:txBody>
      </p:sp>
      <p:sp>
        <p:nvSpPr>
          <p:cNvPr id="4" name="Slide Number Placeholder 3"/>
          <p:cNvSpPr>
            <a:spLocks noGrp="1"/>
          </p:cNvSpPr>
          <p:nvPr>
            <p:ph type="sldNum" sz="quarter" idx="12"/>
          </p:nvPr>
        </p:nvSpPr>
        <p:spPr/>
        <p:txBody>
          <a:bodyPr/>
          <a:p>
            <a:fld id="{9B618960-8005-486C-9A75-10CB2AAC16F9}" type="slidenum">
              <a:rPr lang="en-US" smtClean="0"/>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a:xfrm>
            <a:off x="838200" y="365125"/>
            <a:ext cx="10515600" cy="1189990"/>
          </a:xfrm>
        </p:spPr>
        <p:txBody>
          <a:bodyPr/>
          <a:p>
            <a:r>
              <a:rPr lang="en-US">
                <a:solidFill>
                  <a:srgbClr val="C00000"/>
                </a:solidFill>
                <a:latin typeface="Times New Roman" panose="02020603050405020304" charset="0"/>
                <a:cs typeface="Times New Roman" panose="02020603050405020304" charset="0"/>
              </a:rPr>
              <a:t>Sample session  - Time management</a:t>
            </a:r>
            <a:endParaRPr lang="en-US">
              <a:solidFill>
                <a:srgbClr val="C00000"/>
              </a:solidFill>
              <a:latin typeface="Times New Roman" panose="02020603050405020304" charset="0"/>
              <a:cs typeface="Times New Roman" panose="02020603050405020304" charset="0"/>
            </a:endParaRPr>
          </a:p>
        </p:txBody>
      </p:sp>
      <p:sp>
        <p:nvSpPr>
          <p:cNvPr id="3" name="Content Placeholder 2"/>
          <p:cNvSpPr>
            <a:spLocks noGrp="1"/>
          </p:cNvSpPr>
          <p:nvPr>
            <p:ph idx="1"/>
          </p:nvPr>
        </p:nvSpPr>
        <p:spPr/>
        <p:txBody>
          <a:bodyPr/>
          <a:p>
            <a:pPr>
              <a:buFont typeface="Wingdings" panose="05000000000000000000" charset="0"/>
              <a:buChar char="q"/>
            </a:pPr>
            <a:r>
              <a:rPr lang="en-US">
                <a:latin typeface="Times New Roman" panose="02020603050405020304" charset="0"/>
                <a:cs typeface="Times New Roman" panose="02020603050405020304" charset="0"/>
              </a:rPr>
              <a:t>At the end of the session(s) the participant will be able to develop and deliver exercise and experiences for the novice student in</a:t>
            </a:r>
            <a:endParaRPr lang="en-US">
              <a:latin typeface="Times New Roman" panose="02020603050405020304" charset="0"/>
              <a:cs typeface="Times New Roman" panose="02020603050405020304" charset="0"/>
            </a:endParaRPr>
          </a:p>
          <a:p>
            <a:pPr>
              <a:buFont typeface="Wingdings" panose="05000000000000000000" charset="0"/>
              <a:buChar char="q"/>
            </a:pPr>
            <a:endParaRPr lang="en-US">
              <a:latin typeface="Times New Roman" panose="02020603050405020304" charset="0"/>
              <a:cs typeface="Times New Roman" panose="02020603050405020304" charset="0"/>
            </a:endParaRPr>
          </a:p>
          <a:p>
            <a:pPr lvl="1">
              <a:buFont typeface="Wingdings" panose="05000000000000000000" charset="0"/>
              <a:buChar char="q"/>
            </a:pPr>
            <a:r>
              <a:rPr lang="en-US">
                <a:solidFill>
                  <a:srgbClr val="0070C0"/>
                </a:solidFill>
                <a:latin typeface="Times New Roman" panose="02020603050405020304" charset="0"/>
                <a:cs typeface="Times New Roman" panose="02020603050405020304" charset="0"/>
              </a:rPr>
              <a:t>Prioritization</a:t>
            </a:r>
            <a:endParaRPr lang="en-US">
              <a:solidFill>
                <a:srgbClr val="0070C0"/>
              </a:solidFill>
              <a:latin typeface="Times New Roman" panose="02020603050405020304" charset="0"/>
              <a:cs typeface="Times New Roman" panose="02020603050405020304" charset="0"/>
            </a:endParaRPr>
          </a:p>
          <a:p>
            <a:pPr lvl="1">
              <a:buFont typeface="Wingdings" panose="05000000000000000000" charset="0"/>
              <a:buChar char="q"/>
            </a:pPr>
            <a:endParaRPr lang="en-US">
              <a:solidFill>
                <a:srgbClr val="0070C0"/>
              </a:solidFill>
              <a:latin typeface="Times New Roman" panose="02020603050405020304" charset="0"/>
              <a:cs typeface="Times New Roman" panose="02020603050405020304" charset="0"/>
            </a:endParaRPr>
          </a:p>
          <a:p>
            <a:pPr lvl="1">
              <a:buFont typeface="Wingdings" panose="05000000000000000000" charset="0"/>
              <a:buChar char="q"/>
            </a:pPr>
            <a:r>
              <a:rPr lang="en-US">
                <a:solidFill>
                  <a:srgbClr val="0070C0"/>
                </a:solidFill>
                <a:latin typeface="Times New Roman" panose="02020603050405020304" charset="0"/>
                <a:cs typeface="Times New Roman" panose="02020603050405020304" charset="0"/>
              </a:rPr>
              <a:t>Time management</a:t>
            </a:r>
            <a:endParaRPr lang="en-US">
              <a:solidFill>
                <a:srgbClr val="0070C0"/>
              </a:solidFill>
              <a:latin typeface="Times New Roman" panose="02020603050405020304" charset="0"/>
              <a:cs typeface="Times New Roman" panose="02020603050405020304" charset="0"/>
            </a:endParaRPr>
          </a:p>
          <a:p>
            <a:pPr lvl="1">
              <a:buFont typeface="Wingdings" panose="05000000000000000000" charset="0"/>
              <a:buChar char="q"/>
            </a:pPr>
            <a:endParaRPr lang="en-US">
              <a:solidFill>
                <a:srgbClr val="0070C0"/>
              </a:solidFill>
              <a:latin typeface="Times New Roman" panose="02020603050405020304" charset="0"/>
              <a:cs typeface="Times New Roman" panose="02020603050405020304" charset="0"/>
            </a:endParaRPr>
          </a:p>
          <a:p>
            <a:pPr lvl="1">
              <a:buFont typeface="Wingdings" panose="05000000000000000000" charset="0"/>
              <a:buChar char="q"/>
            </a:pPr>
            <a:r>
              <a:rPr lang="en-US">
                <a:solidFill>
                  <a:srgbClr val="0070C0"/>
                </a:solidFill>
                <a:latin typeface="Times New Roman" panose="02020603050405020304" charset="0"/>
                <a:cs typeface="Times New Roman" panose="02020603050405020304" charset="0"/>
              </a:rPr>
              <a:t>Stress management</a:t>
            </a:r>
            <a:endParaRPr lang="en-US">
              <a:solidFill>
                <a:srgbClr val="0070C0"/>
              </a:solidFill>
              <a:latin typeface="Times New Roman" panose="02020603050405020304" charset="0"/>
              <a:cs typeface="Times New Roman" panose="02020603050405020304" charset="0"/>
            </a:endParaRPr>
          </a:p>
          <a:p>
            <a:pPr lvl="1">
              <a:buFont typeface="Wingdings" panose="05000000000000000000" charset="0"/>
              <a:buChar char="q"/>
            </a:pPr>
            <a:endParaRPr lang="en-US">
              <a:solidFill>
                <a:srgbClr val="0070C0"/>
              </a:solidFill>
              <a:latin typeface="Times New Roman" panose="02020603050405020304" charset="0"/>
              <a:cs typeface="Times New Roman" panose="02020603050405020304" charset="0"/>
            </a:endParaRPr>
          </a:p>
        </p:txBody>
      </p:sp>
      <p:sp>
        <p:nvSpPr>
          <p:cNvPr id="4" name="Slide Number Placeholder 3"/>
          <p:cNvSpPr>
            <a:spLocks noGrp="1"/>
          </p:cNvSpPr>
          <p:nvPr>
            <p:ph type="sldNum" sz="quarter" idx="12"/>
          </p:nvPr>
        </p:nvSpPr>
        <p:spPr/>
        <p:txBody>
          <a:bodyPr/>
          <a:p>
            <a:fld id="{9B618960-8005-486C-9A75-10CB2AAC16F9}" type="slidenum">
              <a:rPr lang="en-US" smtClean="0"/>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normAutofit fontScale="90000"/>
          </a:bodyPr>
          <a:p>
            <a:r>
              <a:rPr lang="en-US">
                <a:solidFill>
                  <a:srgbClr val="C00000"/>
                </a:solidFill>
                <a:latin typeface="Times New Roman" panose="02020603050405020304" charset="0"/>
                <a:cs typeface="Times New Roman" panose="02020603050405020304" charset="0"/>
              </a:rPr>
              <a:t>				Facilitator guide</a:t>
            </a:r>
            <a:br>
              <a:rPr lang="en-US"/>
            </a:br>
            <a:endParaRPr lang="en-US"/>
          </a:p>
        </p:txBody>
      </p:sp>
      <p:sp>
        <p:nvSpPr>
          <p:cNvPr id="3" name="Content Placeholder 2"/>
          <p:cNvSpPr>
            <a:spLocks noGrp="1"/>
          </p:cNvSpPr>
          <p:nvPr>
            <p:ph idx="1"/>
          </p:nvPr>
        </p:nvSpPr>
        <p:spPr/>
        <p:txBody>
          <a:bodyPr/>
          <a:p>
            <a:pPr>
              <a:buFont typeface="Wingdings" panose="05000000000000000000" charset="0"/>
              <a:buChar char="q"/>
            </a:pPr>
            <a:r>
              <a:rPr lang="en-US"/>
              <a:t> Create a task where participants have to chose among different time constrains but equally important things in different spheres</a:t>
            </a:r>
            <a:endParaRPr lang="en-US"/>
          </a:p>
          <a:p>
            <a:pPr>
              <a:buFont typeface="Wingdings" panose="05000000000000000000" charset="0"/>
              <a:buChar char="q"/>
            </a:pPr>
            <a:endParaRPr lang="en-US"/>
          </a:p>
          <a:p>
            <a:pPr>
              <a:buFont typeface="Wingdings" panose="05000000000000000000" charset="0"/>
              <a:buChar char="q"/>
            </a:pPr>
            <a:r>
              <a:rPr lang="en-US"/>
              <a:t> Ask participants to dicuss their choices and why </a:t>
            </a:r>
            <a:endParaRPr lang="en-US"/>
          </a:p>
          <a:p>
            <a:pPr>
              <a:buFont typeface="Wingdings" panose="05000000000000000000" charset="0"/>
              <a:buChar char="q"/>
            </a:pPr>
            <a:endParaRPr lang="en-US"/>
          </a:p>
          <a:p>
            <a:pPr>
              <a:buFont typeface="Wingdings" panose="05000000000000000000" charset="0"/>
              <a:buChar char="q"/>
            </a:pPr>
            <a:r>
              <a:rPr lang="en-US"/>
              <a:t> Initiate a discussion on how one can help students prioritize, manage time, to conflicting needs and perform better</a:t>
            </a:r>
            <a:endParaRPr lang="en-US"/>
          </a:p>
        </p:txBody>
      </p:sp>
      <p:sp>
        <p:nvSpPr>
          <p:cNvPr id="4" name="Slide Number Placeholder 3"/>
          <p:cNvSpPr>
            <a:spLocks noGrp="1"/>
          </p:cNvSpPr>
          <p:nvPr>
            <p:ph type="sldNum" sz="quarter" idx="12"/>
          </p:nvPr>
        </p:nvSpPr>
        <p:spPr/>
        <p:txBody>
          <a:bodyPr/>
          <a:p>
            <a:fld id="{9B618960-8005-486C-9A75-10CB2AAC16F9}" type="slidenum">
              <a:rPr lang="en-US" smtClean="0"/>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normAutofit fontScale="90000"/>
          </a:bodyPr>
          <a:p>
            <a:pPr marL="571500" indent="-571500">
              <a:buFont typeface="Wingdings" panose="05000000000000000000" charset="0"/>
              <a:buChar char="v"/>
            </a:pPr>
            <a:r>
              <a:rPr lang="en-US">
                <a:solidFill>
                  <a:srgbClr val="C00000"/>
                </a:solidFill>
                <a:latin typeface="Times New Roman" panose="02020603050405020304" charset="0"/>
                <a:cs typeface="Times New Roman" panose="02020603050405020304" charset="0"/>
              </a:rPr>
              <a:t>	PROFESSIONALISM &amp; ETHICS </a:t>
            </a:r>
            <a:br>
              <a:rPr lang="en-US">
                <a:solidFill>
                  <a:srgbClr val="C00000"/>
                </a:solidFill>
                <a:latin typeface="Times New Roman" panose="02020603050405020304" charset="0"/>
                <a:cs typeface="Times New Roman" panose="02020603050405020304" charset="0"/>
              </a:rPr>
            </a:br>
            <a:r>
              <a:rPr lang="en-US">
                <a:solidFill>
                  <a:srgbClr val="C00000"/>
                </a:solidFill>
                <a:latin typeface="Times New Roman" panose="02020603050405020304" charset="0"/>
                <a:cs typeface="Times New Roman" panose="02020603050405020304" charset="0"/>
              </a:rPr>
              <a:t>				( 40 HOURS)</a:t>
            </a:r>
            <a:endParaRPr lang="en-US">
              <a:solidFill>
                <a:srgbClr val="C00000"/>
              </a:solidFill>
              <a:latin typeface="Times New Roman" panose="02020603050405020304" charset="0"/>
              <a:cs typeface="Times New Roman" panose="02020603050405020304" charset="0"/>
            </a:endParaRPr>
          </a:p>
        </p:txBody>
      </p:sp>
      <p:sp>
        <p:nvSpPr>
          <p:cNvPr id="3" name="Content Placeholder 2"/>
          <p:cNvSpPr>
            <a:spLocks noGrp="1"/>
          </p:cNvSpPr>
          <p:nvPr>
            <p:ph idx="1"/>
          </p:nvPr>
        </p:nvSpPr>
        <p:spPr/>
        <p:txBody>
          <a:bodyPr>
            <a:normAutofit lnSpcReduction="20000"/>
          </a:bodyPr>
          <a:p>
            <a:pPr>
              <a:buFont typeface="Wingdings" panose="05000000000000000000" charset="0"/>
              <a:buChar char="q"/>
            </a:pPr>
            <a:r>
              <a:rPr lang="en-US">
                <a:latin typeface="Times New Roman" panose="02020603050405020304" charset="0"/>
                <a:cs typeface="Times New Roman" panose="02020603050405020304" charset="0"/>
              </a:rPr>
              <a:t>Concept of professionalism and ethics</a:t>
            </a:r>
            <a:endParaRPr lang="en-US">
              <a:latin typeface="Times New Roman" panose="02020603050405020304" charset="0"/>
              <a:cs typeface="Times New Roman" panose="02020603050405020304" charset="0"/>
            </a:endParaRPr>
          </a:p>
          <a:p>
            <a:pPr>
              <a:buFont typeface="Wingdings" panose="05000000000000000000" charset="0"/>
              <a:buChar char="q"/>
            </a:pPr>
            <a:endParaRPr lang="en-US">
              <a:latin typeface="Times New Roman" panose="02020603050405020304" charset="0"/>
              <a:cs typeface="Times New Roman" panose="02020603050405020304" charset="0"/>
            </a:endParaRPr>
          </a:p>
          <a:p>
            <a:pPr>
              <a:buFont typeface="Wingdings" panose="05000000000000000000" charset="0"/>
              <a:buChar char="q"/>
            </a:pPr>
            <a:r>
              <a:rPr lang="en-US">
                <a:latin typeface="Times New Roman" panose="02020603050405020304" charset="0"/>
                <a:cs typeface="Times New Roman" panose="02020603050405020304" charset="0"/>
              </a:rPr>
              <a:t>Consequences of unethical and unprofessional behaviour</a:t>
            </a:r>
            <a:endParaRPr lang="en-US">
              <a:latin typeface="Times New Roman" panose="02020603050405020304" charset="0"/>
              <a:cs typeface="Times New Roman" panose="02020603050405020304" charset="0"/>
            </a:endParaRPr>
          </a:p>
          <a:p>
            <a:pPr>
              <a:buFont typeface="Wingdings" panose="05000000000000000000" charset="0"/>
              <a:buChar char="q"/>
            </a:pPr>
            <a:endParaRPr lang="en-US">
              <a:latin typeface="Times New Roman" panose="02020603050405020304" charset="0"/>
              <a:cs typeface="Times New Roman" panose="02020603050405020304" charset="0"/>
            </a:endParaRPr>
          </a:p>
          <a:p>
            <a:pPr>
              <a:buFont typeface="Wingdings" panose="05000000000000000000" charset="0"/>
              <a:buChar char="q"/>
            </a:pPr>
            <a:r>
              <a:rPr lang="en-US">
                <a:latin typeface="Times New Roman" panose="02020603050405020304" charset="0"/>
                <a:cs typeface="Times New Roman" panose="02020603050405020304" charset="0"/>
              </a:rPr>
              <a:t>Value of integrity, honesty and respect during interaction with peers, friends, seniors and faculty other health care workers and patients</a:t>
            </a:r>
            <a:endParaRPr lang="en-US">
              <a:latin typeface="Times New Roman" panose="02020603050405020304" charset="0"/>
              <a:cs typeface="Times New Roman" panose="02020603050405020304" charset="0"/>
            </a:endParaRPr>
          </a:p>
          <a:p>
            <a:pPr>
              <a:buFont typeface="Wingdings" panose="05000000000000000000" charset="0"/>
              <a:buChar char="q"/>
            </a:pPr>
            <a:endParaRPr lang="en-US">
              <a:latin typeface="Times New Roman" panose="02020603050405020304" charset="0"/>
              <a:cs typeface="Times New Roman" panose="02020603050405020304" charset="0"/>
            </a:endParaRPr>
          </a:p>
          <a:p>
            <a:pPr>
              <a:buFont typeface="Wingdings" panose="05000000000000000000" charset="0"/>
              <a:buChar char="q"/>
            </a:pPr>
            <a:r>
              <a:rPr lang="en-US">
                <a:latin typeface="Times New Roman" panose="02020603050405020304" charset="0"/>
                <a:cs typeface="Times New Roman" panose="02020603050405020304" charset="0"/>
              </a:rPr>
              <a:t>Functioning as part of a health care team</a:t>
            </a:r>
            <a:endParaRPr lang="en-US">
              <a:latin typeface="Times New Roman" panose="02020603050405020304" charset="0"/>
              <a:cs typeface="Times New Roman" panose="02020603050405020304" charset="0"/>
            </a:endParaRPr>
          </a:p>
          <a:p>
            <a:pPr>
              <a:buFont typeface="Wingdings" panose="05000000000000000000" charset="0"/>
              <a:buChar char="q"/>
            </a:pPr>
            <a:endParaRPr lang="en-US">
              <a:latin typeface="Times New Roman" panose="02020603050405020304" charset="0"/>
              <a:cs typeface="Times New Roman" panose="02020603050405020304" charset="0"/>
            </a:endParaRPr>
          </a:p>
          <a:p>
            <a:pPr>
              <a:buFont typeface="Wingdings" panose="05000000000000000000" charset="0"/>
              <a:buChar char="q"/>
            </a:pPr>
            <a:r>
              <a:rPr lang="en-US">
                <a:latin typeface="Times New Roman" panose="02020603050405020304" charset="0"/>
                <a:cs typeface="Times New Roman" panose="02020603050405020304" charset="0"/>
              </a:rPr>
              <a:t>Introduction to AETCOM</a:t>
            </a:r>
            <a:endParaRPr lang="en-US">
              <a:latin typeface="Times New Roman" panose="02020603050405020304" charset="0"/>
              <a:cs typeface="Times New Roman" panose="02020603050405020304" charset="0"/>
            </a:endParaRPr>
          </a:p>
        </p:txBody>
      </p:sp>
      <p:sp>
        <p:nvSpPr>
          <p:cNvPr id="4" name="Slide Number Placeholder 3"/>
          <p:cNvSpPr>
            <a:spLocks noGrp="1"/>
          </p:cNvSpPr>
          <p:nvPr>
            <p:ph type="sldNum" sz="quarter" idx="12"/>
          </p:nvPr>
        </p:nvSpPr>
        <p:spPr/>
        <p:txBody>
          <a:bodyPr/>
          <a:p>
            <a:fld id="{9B618960-8005-486C-9A75-10CB2AAC16F9}" type="slidenum">
              <a:rPr lang="en-US" smtClean="0"/>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Content Placeholder 2"/>
          <p:cNvSpPr>
            <a:spLocks noGrp="1"/>
          </p:cNvSpPr>
          <p:nvPr>
            <p:ph idx="1"/>
          </p:nvPr>
        </p:nvSpPr>
        <p:spPr/>
        <p:txBody>
          <a:bodyPr/>
          <a:p>
            <a:pPr marL="0" indent="0">
              <a:buNone/>
            </a:pPr>
            <a:r>
              <a:rPr lang="en-US" sz="3600">
                <a:solidFill>
                  <a:srgbClr val="C00000"/>
                </a:solidFill>
                <a:latin typeface="Times New Roman" panose="02020603050405020304" charset="0"/>
                <a:cs typeface="Times New Roman" panose="02020603050405020304" charset="0"/>
              </a:rPr>
              <a:t>Professional Develpoment including Ethics- sample 						session</a:t>
            </a:r>
            <a:endParaRPr lang="en-US" sz="3600">
              <a:solidFill>
                <a:srgbClr val="C00000"/>
              </a:solidFill>
              <a:latin typeface="Times New Roman" panose="02020603050405020304" charset="0"/>
              <a:cs typeface="Times New Roman" panose="02020603050405020304" charset="0"/>
            </a:endParaRPr>
          </a:p>
          <a:p>
            <a:pPr marL="0" indent="0">
              <a:buNone/>
            </a:pPr>
            <a:endParaRPr lang="en-US" sz="3600">
              <a:solidFill>
                <a:srgbClr val="0070C0"/>
              </a:solidFill>
              <a:latin typeface="Times New Roman" panose="02020603050405020304" charset="0"/>
              <a:cs typeface="Times New Roman" panose="02020603050405020304" charset="0"/>
            </a:endParaRPr>
          </a:p>
          <a:p>
            <a:pPr>
              <a:buFont typeface="Wingdings" panose="05000000000000000000" charset="0"/>
              <a:buChar char="q"/>
            </a:pPr>
            <a:r>
              <a:rPr lang="en-US">
                <a:solidFill>
                  <a:srgbClr val="0070C0"/>
                </a:solidFill>
                <a:latin typeface="Times New Roman" panose="02020603050405020304" charset="0"/>
                <a:cs typeface="Times New Roman" panose="02020603050405020304" charset="0"/>
              </a:rPr>
              <a:t>Step 1:- </a:t>
            </a:r>
            <a:r>
              <a:rPr lang="en-US">
                <a:latin typeface="Times New Roman" panose="02020603050405020304" charset="0"/>
                <a:cs typeface="Times New Roman" panose="02020603050405020304" charset="0"/>
              </a:rPr>
              <a:t>Display a video/Role Play of an unethical behaviour and stimulate discussion</a:t>
            </a:r>
            <a:endParaRPr lang="en-US">
              <a:latin typeface="Times New Roman" panose="02020603050405020304" charset="0"/>
              <a:cs typeface="Times New Roman" panose="02020603050405020304" charset="0"/>
            </a:endParaRPr>
          </a:p>
          <a:p>
            <a:pPr>
              <a:buFont typeface="Wingdings" panose="05000000000000000000" charset="0"/>
              <a:buChar char="q"/>
            </a:pPr>
            <a:endParaRPr lang="en-US">
              <a:latin typeface="Times New Roman" panose="02020603050405020304" charset="0"/>
              <a:cs typeface="Times New Roman" panose="02020603050405020304" charset="0"/>
            </a:endParaRPr>
          </a:p>
          <a:p>
            <a:pPr>
              <a:buFont typeface="Wingdings" panose="05000000000000000000" charset="0"/>
              <a:buChar char="q"/>
            </a:pPr>
            <a:r>
              <a:rPr lang="en-US">
                <a:solidFill>
                  <a:srgbClr val="0070C0"/>
                </a:solidFill>
                <a:latin typeface="Times New Roman" panose="02020603050405020304" charset="0"/>
                <a:cs typeface="Times New Roman" panose="02020603050405020304" charset="0"/>
              </a:rPr>
              <a:t>Step 2:-</a:t>
            </a:r>
            <a:r>
              <a:rPr lang="en-US">
                <a:latin typeface="Times New Roman" panose="02020603050405020304" charset="0"/>
                <a:cs typeface="Times New Roman" panose="02020603050405020304" charset="0"/>
              </a:rPr>
              <a:t> Demonstrate the ethical behaviour</a:t>
            </a:r>
            <a:endParaRPr lang="en-US">
              <a:latin typeface="Times New Roman" panose="02020603050405020304" charset="0"/>
              <a:cs typeface="Times New Roman" panose="02020603050405020304" charset="0"/>
            </a:endParaRPr>
          </a:p>
        </p:txBody>
      </p:sp>
      <p:sp>
        <p:nvSpPr>
          <p:cNvPr id="2" name="Slide Number Placeholder 1"/>
          <p:cNvSpPr>
            <a:spLocks noGrp="1"/>
          </p:cNvSpPr>
          <p:nvPr>
            <p:ph type="sldNum" sz="quarter" idx="12"/>
          </p:nvPr>
        </p:nvSpPr>
        <p:spPr/>
        <p:txBody>
          <a:bodyPr/>
          <a:p>
            <a:fld id="{9B618960-8005-486C-9A75-10CB2AAC16F9}" type="slidenum">
              <a:rPr lang="en-US" smtClean="0"/>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a:xfrm>
            <a:off x="321310" y="120015"/>
            <a:ext cx="11345545" cy="1325880"/>
          </a:xfrm>
        </p:spPr>
        <p:txBody>
          <a:bodyPr/>
          <a:p>
            <a:r>
              <a:rPr lang="en-US" sz="3200">
                <a:solidFill>
                  <a:srgbClr val="C00000"/>
                </a:solidFill>
                <a:latin typeface="Times New Roman" panose="02020603050405020304" charset="0"/>
                <a:cs typeface="Times New Roman" panose="02020603050405020304" charset="0"/>
              </a:rPr>
              <a:t>FIELD VISIT TO COMMUNITY HEALTH CENTRE- 8 HOURS</a:t>
            </a:r>
            <a:endParaRPr lang="en-US" sz="3200">
              <a:solidFill>
                <a:srgbClr val="C00000"/>
              </a:solidFill>
              <a:latin typeface="Times New Roman" panose="02020603050405020304" charset="0"/>
              <a:cs typeface="Times New Roman" panose="02020603050405020304" charset="0"/>
            </a:endParaRPr>
          </a:p>
        </p:txBody>
      </p:sp>
      <p:sp>
        <p:nvSpPr>
          <p:cNvPr id="3" name="Content Placeholder 2"/>
          <p:cNvSpPr>
            <a:spLocks noGrp="1"/>
          </p:cNvSpPr>
          <p:nvPr>
            <p:ph idx="1"/>
          </p:nvPr>
        </p:nvSpPr>
        <p:spPr/>
        <p:txBody>
          <a:bodyPr>
            <a:normAutofit lnSpcReduction="20000"/>
          </a:bodyPr>
          <a:p>
            <a:pPr>
              <a:buFont typeface="Wingdings" panose="05000000000000000000" charset="0"/>
              <a:buChar char="q"/>
            </a:pPr>
            <a:r>
              <a:rPr lang="en-US">
                <a:solidFill>
                  <a:srgbClr val="C00000"/>
                </a:solidFill>
                <a:latin typeface="Times New Roman" panose="02020603050405020304" charset="0"/>
                <a:cs typeface="Times New Roman" panose="02020603050405020304" charset="0"/>
              </a:rPr>
              <a:t> Orientation to community</a:t>
            </a:r>
            <a:endParaRPr lang="en-US">
              <a:solidFill>
                <a:srgbClr val="C00000"/>
              </a:solidFill>
              <a:latin typeface="Times New Roman" panose="02020603050405020304" charset="0"/>
              <a:cs typeface="Times New Roman" panose="02020603050405020304" charset="0"/>
            </a:endParaRPr>
          </a:p>
          <a:p>
            <a:pPr>
              <a:buFont typeface="Wingdings" panose="05000000000000000000" charset="0"/>
              <a:buChar char="q"/>
            </a:pPr>
            <a:endParaRPr lang="en-US">
              <a:latin typeface="Times New Roman" panose="02020603050405020304" charset="0"/>
              <a:cs typeface="Times New Roman" panose="02020603050405020304" charset="0"/>
            </a:endParaRPr>
          </a:p>
          <a:p>
            <a:pPr lvl="1">
              <a:buFont typeface="Wingdings" panose="05000000000000000000" charset="0"/>
              <a:buChar char="q"/>
            </a:pPr>
            <a:r>
              <a:rPr lang="en-US">
                <a:latin typeface="Times New Roman" panose="02020603050405020304" charset="0"/>
                <a:cs typeface="Times New Roman" panose="02020603050405020304" charset="0"/>
              </a:rPr>
              <a:t> Visit to a community health center </a:t>
            </a:r>
            <a:endParaRPr lang="en-US">
              <a:latin typeface="Times New Roman" panose="02020603050405020304" charset="0"/>
              <a:cs typeface="Times New Roman" panose="02020603050405020304" charset="0"/>
            </a:endParaRPr>
          </a:p>
          <a:p>
            <a:pPr lvl="1">
              <a:buFont typeface="Wingdings" panose="05000000000000000000" charset="0"/>
              <a:buChar char="q"/>
            </a:pPr>
            <a:endParaRPr lang="en-US">
              <a:latin typeface="Times New Roman" panose="02020603050405020304" charset="0"/>
              <a:cs typeface="Times New Roman" panose="02020603050405020304" charset="0"/>
            </a:endParaRPr>
          </a:p>
          <a:p>
            <a:pPr lvl="1">
              <a:buFont typeface="Wingdings" panose="05000000000000000000" charset="0"/>
              <a:buChar char="q"/>
            </a:pPr>
            <a:r>
              <a:rPr lang="en-US">
                <a:latin typeface="Times New Roman" panose="02020603050405020304" charset="0"/>
                <a:cs typeface="Times New Roman" panose="02020603050405020304" charset="0"/>
              </a:rPr>
              <a:t> Intorduction to health care workers and their role</a:t>
            </a:r>
            <a:endParaRPr lang="en-US">
              <a:latin typeface="Times New Roman" panose="02020603050405020304" charset="0"/>
              <a:cs typeface="Times New Roman" panose="02020603050405020304" charset="0"/>
            </a:endParaRPr>
          </a:p>
          <a:p>
            <a:pPr lvl="1">
              <a:buFont typeface="Wingdings" panose="05000000000000000000" charset="0"/>
              <a:buChar char="q"/>
            </a:pPr>
            <a:endParaRPr lang="en-US">
              <a:latin typeface="Times New Roman" panose="02020603050405020304" charset="0"/>
              <a:cs typeface="Times New Roman" panose="02020603050405020304" charset="0"/>
            </a:endParaRPr>
          </a:p>
          <a:p>
            <a:pPr lvl="1">
              <a:buFont typeface="Wingdings" panose="05000000000000000000" charset="0"/>
              <a:buChar char="q"/>
            </a:pPr>
            <a:r>
              <a:rPr lang="en-US">
                <a:latin typeface="Times New Roman" panose="02020603050405020304" charset="0"/>
                <a:cs typeface="Times New Roman" panose="02020603050405020304" charset="0"/>
              </a:rPr>
              <a:t> Introduction to and interaction with patients</a:t>
            </a:r>
            <a:endParaRPr lang="en-US">
              <a:latin typeface="Times New Roman" panose="02020603050405020304" charset="0"/>
              <a:cs typeface="Times New Roman" panose="02020603050405020304" charset="0"/>
            </a:endParaRPr>
          </a:p>
          <a:p>
            <a:pPr lvl="1"/>
            <a:endParaRPr lang="en-US"/>
          </a:p>
          <a:p>
            <a:pPr lvl="1"/>
            <a:endParaRPr lang="en-US"/>
          </a:p>
          <a:p>
            <a:pPr lvl="1"/>
            <a:endParaRPr lang="en-US"/>
          </a:p>
          <a:p>
            <a:pPr lvl="1"/>
            <a:endParaRPr lang="en-US"/>
          </a:p>
          <a:p>
            <a:pPr lvl="1"/>
            <a:r>
              <a:rPr lang="en-US"/>
              <a:t>GMR 9.1.1</a:t>
            </a:r>
            <a:endParaRPr lang="en-US"/>
          </a:p>
        </p:txBody>
      </p:sp>
      <p:sp>
        <p:nvSpPr>
          <p:cNvPr id="4" name="Slide Number Placeholder 3"/>
          <p:cNvSpPr>
            <a:spLocks noGrp="1"/>
          </p:cNvSpPr>
          <p:nvPr>
            <p:ph type="sldNum" sz="quarter" idx="12"/>
          </p:nvPr>
        </p:nvSpPr>
        <p:spPr/>
        <p:txBody>
          <a:bodyPr/>
          <a:p>
            <a:fld id="{9B618960-8005-486C-9A75-10CB2AAC16F9}" type="slidenum">
              <a:rPr lang="en-US" smtClean="0"/>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a:xfrm>
            <a:off x="198755" y="365125"/>
            <a:ext cx="11155045" cy="1325880"/>
          </a:xfrm>
        </p:spPr>
        <p:txBody>
          <a:bodyPr>
            <a:normAutofit fontScale="90000"/>
          </a:bodyPr>
          <a:p>
            <a:pPr marL="571500" indent="-571500">
              <a:buFont typeface="Wingdings" panose="05000000000000000000" charset="0"/>
              <a:buChar char="v"/>
            </a:pPr>
            <a:r>
              <a:rPr lang="en-US">
                <a:solidFill>
                  <a:srgbClr val="C00000"/>
                </a:solidFill>
                <a:latin typeface="Times New Roman" panose="02020603050405020304" charset="0"/>
                <a:cs typeface="Times New Roman" panose="02020603050405020304" charset="0"/>
              </a:rPr>
              <a:t>LANGUAGE &amp; COMPUTER SKILLS </a:t>
            </a:r>
            <a:br>
              <a:rPr lang="en-US">
                <a:solidFill>
                  <a:srgbClr val="C00000"/>
                </a:solidFill>
                <a:latin typeface="Times New Roman" panose="02020603050405020304" charset="0"/>
                <a:cs typeface="Times New Roman" panose="02020603050405020304" charset="0"/>
              </a:rPr>
            </a:br>
            <a:r>
              <a:rPr lang="en-US">
                <a:solidFill>
                  <a:srgbClr val="C00000"/>
                </a:solidFill>
                <a:latin typeface="Times New Roman" panose="02020603050405020304" charset="0"/>
                <a:cs typeface="Times New Roman" panose="02020603050405020304" charset="0"/>
              </a:rPr>
              <a:t>				 (40 HOURS)</a:t>
            </a:r>
            <a:endParaRPr lang="en-US">
              <a:solidFill>
                <a:srgbClr val="C00000"/>
              </a:solidFill>
              <a:latin typeface="Times New Roman" panose="02020603050405020304" charset="0"/>
              <a:cs typeface="Times New Roman" panose="02020603050405020304" charset="0"/>
            </a:endParaRPr>
          </a:p>
        </p:txBody>
      </p:sp>
      <p:sp>
        <p:nvSpPr>
          <p:cNvPr id="3" name="Content Placeholder 2"/>
          <p:cNvSpPr>
            <a:spLocks noGrp="1"/>
          </p:cNvSpPr>
          <p:nvPr>
            <p:ph idx="1"/>
          </p:nvPr>
        </p:nvSpPr>
        <p:spPr/>
        <p:txBody>
          <a:bodyPr/>
          <a:p>
            <a:pPr>
              <a:buFont typeface="Wingdings" panose="05000000000000000000" charset="0"/>
              <a:buChar char="q"/>
            </a:pPr>
            <a:r>
              <a:rPr lang="en-US">
                <a:latin typeface="Times New Roman" panose="02020603050405020304" charset="0"/>
                <a:cs typeface="Times New Roman" panose="02020603050405020304" charset="0"/>
              </a:rPr>
              <a:t>Enable the student to acquire enhanced skills in:-</a:t>
            </a:r>
            <a:endParaRPr lang="en-US">
              <a:latin typeface="Times New Roman" panose="02020603050405020304" charset="0"/>
              <a:cs typeface="Times New Roman" panose="02020603050405020304" charset="0"/>
            </a:endParaRPr>
          </a:p>
          <a:p>
            <a:pPr>
              <a:buFont typeface="Wingdings" panose="05000000000000000000" charset="0"/>
              <a:buChar char="q"/>
            </a:pPr>
            <a:endParaRPr lang="en-US">
              <a:latin typeface="Times New Roman" panose="02020603050405020304" charset="0"/>
              <a:cs typeface="Times New Roman" panose="02020603050405020304" charset="0"/>
            </a:endParaRPr>
          </a:p>
          <a:p>
            <a:pPr lvl="1">
              <a:buFont typeface="Wingdings" panose="05000000000000000000" charset="0"/>
              <a:buChar char="q"/>
            </a:pPr>
            <a:r>
              <a:rPr lang="en-US">
                <a:solidFill>
                  <a:srgbClr val="0070C0"/>
                </a:solidFill>
                <a:latin typeface="Times New Roman" panose="02020603050405020304" charset="0"/>
                <a:cs typeface="Times New Roman" panose="02020603050405020304" charset="0"/>
              </a:rPr>
              <a:t>Language</a:t>
            </a:r>
            <a:endParaRPr lang="en-US">
              <a:solidFill>
                <a:srgbClr val="0070C0"/>
              </a:solidFill>
              <a:latin typeface="Times New Roman" panose="02020603050405020304" charset="0"/>
              <a:cs typeface="Times New Roman" panose="02020603050405020304" charset="0"/>
            </a:endParaRPr>
          </a:p>
          <a:p>
            <a:pPr>
              <a:buFont typeface="Wingdings" panose="05000000000000000000" charset="0"/>
              <a:buChar char="q"/>
            </a:pPr>
            <a:endParaRPr lang="en-US">
              <a:solidFill>
                <a:srgbClr val="0070C0"/>
              </a:solidFill>
              <a:latin typeface="Times New Roman" panose="02020603050405020304" charset="0"/>
              <a:cs typeface="Times New Roman" panose="02020603050405020304" charset="0"/>
            </a:endParaRPr>
          </a:p>
          <a:p>
            <a:pPr lvl="1">
              <a:buFont typeface="Wingdings" panose="05000000000000000000" charset="0"/>
              <a:buChar char="q"/>
            </a:pPr>
            <a:r>
              <a:rPr lang="en-US">
                <a:solidFill>
                  <a:srgbClr val="0070C0"/>
                </a:solidFill>
                <a:latin typeface="Times New Roman" panose="02020603050405020304" charset="0"/>
                <a:cs typeface="Times New Roman" panose="02020603050405020304" charset="0"/>
              </a:rPr>
              <a:t>Computer learning</a:t>
            </a:r>
            <a:endParaRPr lang="en-US">
              <a:solidFill>
                <a:srgbClr val="0070C0"/>
              </a:solidFill>
              <a:latin typeface="Times New Roman" panose="02020603050405020304" charset="0"/>
              <a:cs typeface="Times New Roman" panose="02020603050405020304" charset="0"/>
            </a:endParaRPr>
          </a:p>
          <a:p>
            <a:endParaRPr lang="en-US">
              <a:solidFill>
                <a:srgbClr val="0070C0"/>
              </a:solidFill>
              <a:latin typeface="Times New Roman" panose="02020603050405020304" charset="0"/>
              <a:cs typeface="Times New Roman" panose="02020603050405020304" charset="0"/>
            </a:endParaRPr>
          </a:p>
        </p:txBody>
      </p:sp>
      <p:sp>
        <p:nvSpPr>
          <p:cNvPr id="4" name="Slide Number Placeholder 3"/>
          <p:cNvSpPr>
            <a:spLocks noGrp="1"/>
          </p:cNvSpPr>
          <p:nvPr>
            <p:ph type="sldNum" sz="quarter" idx="12"/>
          </p:nvPr>
        </p:nvSpPr>
        <p:spPr/>
        <p:txBody>
          <a:bodyPr/>
          <a:p>
            <a:fld id="{9B618960-8005-486C-9A75-10CB2AAC16F9}" type="slidenum">
              <a:rPr lang="en-US" smtClean="0"/>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p>
            <a:r>
              <a:rPr lang="en-US">
                <a:solidFill>
                  <a:srgbClr val="0070C0"/>
                </a:solidFill>
              </a:rPr>
              <a:t>Contd.......</a:t>
            </a:r>
            <a:endParaRPr lang="en-US">
              <a:solidFill>
                <a:srgbClr val="0070C0"/>
              </a:solidFill>
            </a:endParaRPr>
          </a:p>
        </p:txBody>
      </p:sp>
      <p:sp>
        <p:nvSpPr>
          <p:cNvPr id="3" name="Content Placeholder 2"/>
          <p:cNvSpPr>
            <a:spLocks noGrp="1"/>
          </p:cNvSpPr>
          <p:nvPr>
            <p:ph idx="1"/>
          </p:nvPr>
        </p:nvSpPr>
        <p:spPr>
          <a:xfrm>
            <a:off x="838200" y="1403985"/>
            <a:ext cx="10515600" cy="4773295"/>
          </a:xfrm>
        </p:spPr>
        <p:txBody>
          <a:bodyPr/>
          <a:p>
            <a:pPr>
              <a:buFont typeface="Wingdings" panose="05000000000000000000" charset="0"/>
              <a:buChar char="q"/>
            </a:pPr>
            <a:r>
              <a:rPr lang="en-US">
                <a:latin typeface="Times New Roman" panose="02020603050405020304" charset="0"/>
                <a:cs typeface="Times New Roman" panose="02020603050405020304" charset="0"/>
              </a:rPr>
              <a:t> Learners mey be enrolled in one of the following programs which will be run concurrently:-</a:t>
            </a:r>
            <a:endParaRPr lang="en-US">
              <a:latin typeface="Times New Roman" panose="02020603050405020304" charset="0"/>
              <a:cs typeface="Times New Roman" panose="02020603050405020304" charset="0"/>
            </a:endParaRPr>
          </a:p>
          <a:p>
            <a:pPr>
              <a:buFont typeface="Wingdings" panose="05000000000000000000" charset="0"/>
              <a:buChar char="q"/>
            </a:pPr>
            <a:endParaRPr lang="en-US">
              <a:latin typeface="Times New Roman" panose="02020603050405020304" charset="0"/>
              <a:cs typeface="Times New Roman" panose="02020603050405020304" charset="0"/>
            </a:endParaRPr>
          </a:p>
          <a:p>
            <a:pPr marL="457200" lvl="1" indent="0">
              <a:buFont typeface="Wingdings" panose="05000000000000000000" charset="0"/>
              <a:buNone/>
            </a:pPr>
            <a:r>
              <a:rPr lang="en-US">
                <a:latin typeface="Times New Roman" panose="02020603050405020304" charset="0"/>
                <a:cs typeface="Times New Roman" panose="02020603050405020304" charset="0"/>
              </a:rPr>
              <a:t>	</a:t>
            </a:r>
            <a:r>
              <a:rPr lang="en-US">
                <a:solidFill>
                  <a:srgbClr val="C00000"/>
                </a:solidFill>
                <a:latin typeface="Times New Roman" panose="02020603050405020304" charset="0"/>
                <a:cs typeface="Times New Roman" panose="02020603050405020304" charset="0"/>
              </a:rPr>
              <a:t>a. Local language program</a:t>
            </a:r>
            <a:endParaRPr lang="en-US">
              <a:solidFill>
                <a:srgbClr val="C00000"/>
              </a:solidFill>
              <a:latin typeface="Times New Roman" panose="02020603050405020304" charset="0"/>
              <a:cs typeface="Times New Roman" panose="02020603050405020304" charset="0"/>
            </a:endParaRPr>
          </a:p>
          <a:p>
            <a:pPr marL="457200" lvl="1" indent="0">
              <a:buFont typeface="Wingdings" panose="05000000000000000000" charset="0"/>
              <a:buNone/>
            </a:pPr>
            <a:endParaRPr lang="en-US">
              <a:solidFill>
                <a:srgbClr val="C00000"/>
              </a:solidFill>
              <a:latin typeface="Times New Roman" panose="02020603050405020304" charset="0"/>
              <a:cs typeface="Times New Roman" panose="02020603050405020304" charset="0"/>
            </a:endParaRPr>
          </a:p>
          <a:p>
            <a:pPr marL="457200" lvl="1" indent="0">
              <a:buFont typeface="Wingdings" panose="05000000000000000000" charset="0"/>
              <a:buNone/>
            </a:pPr>
            <a:r>
              <a:rPr lang="en-US">
                <a:solidFill>
                  <a:srgbClr val="C00000"/>
                </a:solidFill>
                <a:latin typeface="Times New Roman" panose="02020603050405020304" charset="0"/>
                <a:cs typeface="Times New Roman" panose="02020603050405020304" charset="0"/>
              </a:rPr>
              <a:t>	b. English language program</a:t>
            </a:r>
            <a:endParaRPr lang="en-US">
              <a:solidFill>
                <a:srgbClr val="C00000"/>
              </a:solidFill>
              <a:latin typeface="Times New Roman" panose="02020603050405020304" charset="0"/>
              <a:cs typeface="Times New Roman" panose="02020603050405020304" charset="0"/>
            </a:endParaRPr>
          </a:p>
          <a:p>
            <a:pPr marL="457200" lvl="1" indent="0">
              <a:buFont typeface="Wingdings" panose="05000000000000000000" charset="0"/>
              <a:buNone/>
            </a:pPr>
            <a:endParaRPr lang="en-US">
              <a:solidFill>
                <a:srgbClr val="C00000"/>
              </a:solidFill>
              <a:latin typeface="Times New Roman" panose="02020603050405020304" charset="0"/>
              <a:cs typeface="Times New Roman" panose="02020603050405020304" charset="0"/>
            </a:endParaRPr>
          </a:p>
          <a:p>
            <a:pPr marL="457200" lvl="1" indent="0">
              <a:buFont typeface="Wingdings" panose="05000000000000000000" charset="0"/>
              <a:buNone/>
            </a:pPr>
            <a:r>
              <a:rPr lang="en-US">
                <a:solidFill>
                  <a:srgbClr val="C00000"/>
                </a:solidFill>
                <a:latin typeface="Times New Roman" panose="02020603050405020304" charset="0"/>
                <a:cs typeface="Times New Roman" panose="02020603050405020304" charset="0"/>
              </a:rPr>
              <a:t>	c. Computer skills</a:t>
            </a:r>
            <a:endParaRPr lang="en-US">
              <a:solidFill>
                <a:srgbClr val="C00000"/>
              </a:solidFill>
              <a:latin typeface="Times New Roman" panose="02020603050405020304" charset="0"/>
              <a:cs typeface="Times New Roman" panose="02020603050405020304" charset="0"/>
            </a:endParaRPr>
          </a:p>
          <a:p>
            <a:pPr marL="457200" lvl="1" indent="0">
              <a:buFont typeface="Wingdings" panose="05000000000000000000" charset="0"/>
              <a:buNone/>
            </a:pPr>
            <a:endParaRPr lang="en-US">
              <a:latin typeface="Times New Roman" panose="02020603050405020304" charset="0"/>
              <a:cs typeface="Times New Roman" panose="02020603050405020304" charset="0"/>
            </a:endParaRPr>
          </a:p>
          <a:p>
            <a:pPr>
              <a:buFont typeface="Wingdings" panose="05000000000000000000" charset="0"/>
              <a:buChar char="q"/>
            </a:pPr>
            <a:r>
              <a:rPr lang="en-US">
                <a:latin typeface="Times New Roman" panose="02020603050405020304" charset="0"/>
                <a:cs typeface="Times New Roman" panose="02020603050405020304" charset="0"/>
              </a:rPr>
              <a:t> These may be done in the last two hours of the day for the duration of the Foundation Course</a:t>
            </a:r>
            <a:endParaRPr lang="en-US">
              <a:latin typeface="Times New Roman" panose="02020603050405020304" charset="0"/>
              <a:cs typeface="Times New Roman" panose="02020603050405020304" charset="0"/>
            </a:endParaRPr>
          </a:p>
        </p:txBody>
      </p:sp>
      <p:sp>
        <p:nvSpPr>
          <p:cNvPr id="4" name="Slide Number Placeholder 3"/>
          <p:cNvSpPr>
            <a:spLocks noGrp="1"/>
          </p:cNvSpPr>
          <p:nvPr>
            <p:ph type="sldNum" sz="quarter" idx="12"/>
          </p:nvPr>
        </p:nvSpPr>
        <p:spPr/>
        <p:txBody>
          <a:bodyPr/>
          <a:p>
            <a:fld id="{9B618960-8005-486C-9A75-10CB2AAC16F9}" type="slidenum">
              <a:rPr lang="en-US" smtClean="0"/>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p>
            <a:r>
              <a:rPr lang="en-US">
                <a:solidFill>
                  <a:srgbClr val="C00000"/>
                </a:solidFill>
                <a:latin typeface="Times New Roman" panose="02020603050405020304" charset="0"/>
                <a:cs typeface="Times New Roman" panose="02020603050405020304" charset="0"/>
              </a:rPr>
              <a:t>	Sample session - Language Skills</a:t>
            </a:r>
            <a:endParaRPr lang="en-US">
              <a:solidFill>
                <a:srgbClr val="C00000"/>
              </a:solidFill>
              <a:latin typeface="Times New Roman" panose="02020603050405020304" charset="0"/>
              <a:cs typeface="Times New Roman" panose="02020603050405020304" charset="0"/>
            </a:endParaRPr>
          </a:p>
        </p:txBody>
      </p:sp>
      <p:sp>
        <p:nvSpPr>
          <p:cNvPr id="3" name="Content Placeholder 2"/>
          <p:cNvSpPr>
            <a:spLocks noGrp="1"/>
          </p:cNvSpPr>
          <p:nvPr>
            <p:ph idx="1"/>
          </p:nvPr>
        </p:nvSpPr>
        <p:spPr>
          <a:xfrm>
            <a:off x="729615" y="2860040"/>
            <a:ext cx="10515600" cy="2310765"/>
          </a:xfrm>
        </p:spPr>
        <p:txBody>
          <a:bodyPr/>
          <a:p>
            <a:pPr>
              <a:buFont typeface="Wingdings" panose="05000000000000000000" charset="0"/>
              <a:buChar char="q"/>
            </a:pPr>
            <a:r>
              <a:rPr lang="en-US">
                <a:latin typeface="Times New Roman" panose="02020603050405020304" charset="0"/>
                <a:cs typeface="Times New Roman" panose="02020603050405020304" charset="0"/>
              </a:rPr>
              <a:t>At the end of the session(s) the participant will be able to identify and address percieved difficulty in english and the local language, communication, use of technology etc. in students, creating awareness and provide appropriate resources and remediation</a:t>
            </a:r>
            <a:endParaRPr lang="en-US">
              <a:latin typeface="Times New Roman" panose="02020603050405020304" charset="0"/>
              <a:cs typeface="Times New Roman" panose="02020603050405020304" charset="0"/>
            </a:endParaRPr>
          </a:p>
        </p:txBody>
      </p:sp>
      <p:sp>
        <p:nvSpPr>
          <p:cNvPr id="4" name="Slide Number Placeholder 3"/>
          <p:cNvSpPr>
            <a:spLocks noGrp="1"/>
          </p:cNvSpPr>
          <p:nvPr>
            <p:ph type="sldNum" sz="quarter" idx="12"/>
          </p:nvPr>
        </p:nvSpPr>
        <p:spPr/>
        <p:txBody>
          <a:bodyPr/>
          <a:p>
            <a:fld id="{9B618960-8005-486C-9A75-10CB2AAC16F9}" type="slidenum">
              <a:rPr lang="en-US" smtClean="0"/>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a:xfrm>
            <a:off x="198755" y="161290"/>
            <a:ext cx="11155045" cy="999490"/>
          </a:xfrm>
        </p:spPr>
        <p:txBody>
          <a:bodyPr>
            <a:noAutofit/>
          </a:bodyPr>
          <a:p>
            <a:pPr marL="457200" indent="-457200">
              <a:buFont typeface="Wingdings" panose="05000000000000000000" charset="0"/>
              <a:buChar char="v"/>
            </a:pPr>
            <a:r>
              <a:rPr lang="en-US" sz="3200">
                <a:solidFill>
                  <a:srgbClr val="C00000"/>
                </a:solidFill>
                <a:latin typeface="Times New Roman" panose="02020603050405020304" charset="0"/>
                <a:cs typeface="Times New Roman" panose="02020603050405020304" charset="0"/>
              </a:rPr>
              <a:t>SPORTS &amp; EXTRACURRICULAR ACTIVITIES- 22 HOURS</a:t>
            </a:r>
            <a:endParaRPr lang="en-US" sz="3200">
              <a:solidFill>
                <a:srgbClr val="C00000"/>
              </a:solidFill>
              <a:latin typeface="Times New Roman" panose="02020603050405020304" charset="0"/>
              <a:cs typeface="Times New Roman" panose="02020603050405020304" charset="0"/>
            </a:endParaRPr>
          </a:p>
        </p:txBody>
      </p:sp>
      <p:sp>
        <p:nvSpPr>
          <p:cNvPr id="3" name="Content Placeholder 2"/>
          <p:cNvSpPr>
            <a:spLocks noGrp="1"/>
          </p:cNvSpPr>
          <p:nvPr>
            <p:ph idx="1"/>
          </p:nvPr>
        </p:nvSpPr>
        <p:spPr>
          <a:xfrm>
            <a:off x="518795" y="2030095"/>
            <a:ext cx="10515600" cy="3099435"/>
          </a:xfrm>
        </p:spPr>
        <p:txBody>
          <a:bodyPr/>
          <a:p>
            <a:pPr>
              <a:buFont typeface="Wingdings" panose="05000000000000000000" charset="0"/>
              <a:buChar char="q"/>
            </a:pPr>
            <a:r>
              <a:rPr lang="en-US">
                <a:solidFill>
                  <a:srgbClr val="0070C0"/>
                </a:solidFill>
                <a:latin typeface="Times New Roman" panose="02020603050405020304" charset="0"/>
                <a:cs typeface="Times New Roman" panose="02020603050405020304" charset="0"/>
              </a:rPr>
              <a:t> Sports</a:t>
            </a:r>
            <a:r>
              <a:rPr lang="en-US">
                <a:latin typeface="Times New Roman" panose="02020603050405020304" charset="0"/>
                <a:cs typeface="Times New Roman" panose="02020603050405020304" charset="0"/>
              </a:rPr>
              <a:t> (to be used through the foundation course as protected 04hrs/ week)</a:t>
            </a:r>
            <a:endParaRPr lang="en-US">
              <a:latin typeface="Times New Roman" panose="02020603050405020304" charset="0"/>
              <a:cs typeface="Times New Roman" panose="02020603050405020304" charset="0"/>
            </a:endParaRPr>
          </a:p>
          <a:p>
            <a:pPr>
              <a:buFont typeface="Wingdings" panose="05000000000000000000" charset="0"/>
              <a:buChar char="q"/>
            </a:pPr>
            <a:endParaRPr lang="en-US">
              <a:latin typeface="Times New Roman" panose="02020603050405020304" charset="0"/>
              <a:cs typeface="Times New Roman" panose="02020603050405020304" charset="0"/>
            </a:endParaRPr>
          </a:p>
          <a:p>
            <a:pPr>
              <a:buFont typeface="Wingdings" panose="05000000000000000000" charset="0"/>
              <a:buChar char="q"/>
            </a:pPr>
            <a:r>
              <a:rPr lang="en-US">
                <a:solidFill>
                  <a:srgbClr val="0070C0"/>
                </a:solidFill>
                <a:latin typeface="Times New Roman" panose="02020603050405020304" charset="0"/>
                <a:cs typeface="Times New Roman" panose="02020603050405020304" charset="0"/>
              </a:rPr>
              <a:t> Leisure and extracurricular activity </a:t>
            </a:r>
            <a:r>
              <a:rPr lang="en-US">
                <a:latin typeface="Times New Roman" panose="02020603050405020304" charset="0"/>
                <a:cs typeface="Times New Roman" panose="02020603050405020304" charset="0"/>
              </a:rPr>
              <a:t>(to be used through the foundation course as protected 02hrs/ week) </a:t>
            </a:r>
            <a:endParaRPr lang="en-US">
              <a:latin typeface="Times New Roman" panose="02020603050405020304" charset="0"/>
              <a:cs typeface="Times New Roman" panose="02020603050405020304" charset="0"/>
            </a:endParaRPr>
          </a:p>
        </p:txBody>
      </p:sp>
      <p:sp>
        <p:nvSpPr>
          <p:cNvPr id="4" name="Slide Number Placeholder 3"/>
          <p:cNvSpPr>
            <a:spLocks noGrp="1"/>
          </p:cNvSpPr>
          <p:nvPr>
            <p:ph type="sldNum" sz="quarter" idx="12"/>
          </p:nvPr>
        </p:nvSpPr>
        <p:spPr/>
        <p:txBody>
          <a:bodyPr/>
          <a:p>
            <a:fld id="{9B618960-8005-486C-9A75-10CB2AAC16F9}" type="slidenum">
              <a:rPr lang="en-US" smtClean="0"/>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p>
            <a:r>
              <a:rPr lang="en-US">
                <a:solidFill>
                  <a:srgbClr val="0070C0"/>
                </a:solidFill>
                <a:latin typeface="Times New Roman" panose="02020603050405020304" charset="0"/>
                <a:cs typeface="Times New Roman" panose="02020603050405020304" charset="0"/>
              </a:rPr>
              <a:t>		EXTRACT FROM GMR</a:t>
            </a:r>
            <a:endParaRPr lang="en-US">
              <a:solidFill>
                <a:srgbClr val="0070C0"/>
              </a:solidFill>
              <a:latin typeface="Times New Roman" panose="02020603050405020304" charset="0"/>
              <a:cs typeface="Times New Roman" panose="02020603050405020304" charset="0"/>
            </a:endParaRPr>
          </a:p>
        </p:txBody>
      </p:sp>
      <p:sp>
        <p:nvSpPr>
          <p:cNvPr id="3" name="Content Placeholder 2"/>
          <p:cNvSpPr>
            <a:spLocks noGrp="1"/>
          </p:cNvSpPr>
          <p:nvPr>
            <p:ph idx="1"/>
          </p:nvPr>
        </p:nvSpPr>
        <p:spPr>
          <a:xfrm>
            <a:off x="647700" y="2315210"/>
            <a:ext cx="10515600" cy="3032760"/>
          </a:xfrm>
        </p:spPr>
        <p:txBody>
          <a:bodyPr/>
          <a:p>
            <a:pPr>
              <a:buFont typeface="Wingdings" panose="05000000000000000000" charset="0"/>
              <a:buChar char="q"/>
            </a:pPr>
            <a:r>
              <a:rPr lang="en-US">
                <a:latin typeface="Times New Roman" panose="02020603050405020304" charset="0"/>
                <a:cs typeface="Times New Roman" panose="02020603050405020304" charset="0"/>
              </a:rPr>
              <a:t> 9.1.6 Institutions shall develop learning modules and identify the appropriate resource persons for their delivery</a:t>
            </a:r>
            <a:endParaRPr lang="en-US">
              <a:latin typeface="Times New Roman" panose="02020603050405020304" charset="0"/>
              <a:cs typeface="Times New Roman" panose="02020603050405020304" charset="0"/>
            </a:endParaRPr>
          </a:p>
          <a:p>
            <a:pPr>
              <a:buFont typeface="Wingdings" panose="05000000000000000000" charset="0"/>
              <a:buChar char="q"/>
            </a:pPr>
            <a:endParaRPr lang="en-US">
              <a:latin typeface="Times New Roman" panose="02020603050405020304" charset="0"/>
              <a:cs typeface="Times New Roman" panose="02020603050405020304" charset="0"/>
            </a:endParaRPr>
          </a:p>
          <a:p>
            <a:pPr>
              <a:buFont typeface="Wingdings" panose="05000000000000000000" charset="0"/>
              <a:buChar char="q"/>
            </a:pPr>
            <a:r>
              <a:rPr lang="en-US">
                <a:latin typeface="Times New Roman" panose="02020603050405020304" charset="0"/>
                <a:cs typeface="Times New Roman" panose="02020603050405020304" charset="0"/>
              </a:rPr>
              <a:t> 9.1.7 The time committed for the foundation course may not be used for any other curricular activity</a:t>
            </a:r>
            <a:endParaRPr lang="en-US">
              <a:latin typeface="Times New Roman" panose="02020603050405020304" charset="0"/>
              <a:cs typeface="Times New Roman" panose="02020603050405020304" charset="0"/>
            </a:endParaRPr>
          </a:p>
        </p:txBody>
      </p:sp>
      <p:sp>
        <p:nvSpPr>
          <p:cNvPr id="4" name="Slide Number Placeholder 3"/>
          <p:cNvSpPr>
            <a:spLocks noGrp="1"/>
          </p:cNvSpPr>
          <p:nvPr>
            <p:ph type="sldNum" sz="quarter" idx="12"/>
          </p:nvPr>
        </p:nvSpPr>
        <p:spPr/>
        <p:txBody>
          <a:bodyPr/>
          <a:p>
            <a:fld id="{9B618960-8005-486C-9A75-10CB2AAC16F9}" type="slidenum">
              <a:rPr lang="en-US" smtClean="0"/>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normAutofit/>
          </a:bodyPr>
          <a:p>
            <a:r>
              <a:rPr lang="en-US">
                <a:solidFill>
                  <a:srgbClr val="C00000"/>
                </a:solidFill>
                <a:latin typeface="Times New Roman" panose="02020603050405020304" charset="0"/>
                <a:cs typeface="Times New Roman" panose="02020603050405020304" charset="0"/>
              </a:rPr>
              <a:t>	ATTENDENCE &amp; ASSESSMENT</a:t>
            </a:r>
            <a:endParaRPr lang="en-US">
              <a:solidFill>
                <a:srgbClr val="C00000"/>
              </a:solidFill>
              <a:latin typeface="Times New Roman" panose="02020603050405020304" charset="0"/>
              <a:cs typeface="Times New Roman" panose="02020603050405020304" charset="0"/>
            </a:endParaRPr>
          </a:p>
        </p:txBody>
      </p:sp>
      <p:sp>
        <p:nvSpPr>
          <p:cNvPr id="3" name="Content Placeholder 2"/>
          <p:cNvSpPr>
            <a:spLocks noGrp="1"/>
          </p:cNvSpPr>
          <p:nvPr>
            <p:ph idx="1"/>
          </p:nvPr>
        </p:nvSpPr>
        <p:spPr/>
        <p:txBody>
          <a:bodyPr>
            <a:normAutofit fontScale="90000" lnSpcReduction="10000"/>
          </a:bodyPr>
          <a:p>
            <a:endParaRPr lang="en-US"/>
          </a:p>
          <a:p>
            <a:pPr>
              <a:buFont typeface="Wingdings" panose="05000000000000000000" charset="0"/>
              <a:buChar char="q"/>
            </a:pPr>
            <a:r>
              <a:rPr lang="en-US"/>
              <a:t> The Foundation  Course will have compulsory75% attendance</a:t>
            </a:r>
            <a:endParaRPr lang="en-US"/>
          </a:p>
          <a:p>
            <a:pPr>
              <a:buFont typeface="Wingdings" panose="05000000000000000000" charset="0"/>
              <a:buChar char="q"/>
            </a:pPr>
            <a:endParaRPr lang="en-US"/>
          </a:p>
          <a:p>
            <a:pPr marL="0" indent="0">
              <a:buFont typeface="Wingdings" panose="05000000000000000000" charset="0"/>
              <a:buNone/>
            </a:pPr>
            <a:r>
              <a:rPr lang="en-US"/>
              <a:t>		(</a:t>
            </a:r>
            <a:r>
              <a:rPr lang="en-US" i="1">
                <a:solidFill>
                  <a:srgbClr val="00B050"/>
                </a:solidFill>
              </a:rPr>
              <a:t>This will be certified by the Dean of the college</a:t>
            </a:r>
            <a:r>
              <a:rPr lang="en-US"/>
              <a:t>)</a:t>
            </a:r>
            <a:endParaRPr lang="en-US"/>
          </a:p>
          <a:p>
            <a:pPr marL="0" indent="0">
              <a:buFont typeface="Wingdings" panose="05000000000000000000" charset="0"/>
              <a:buNone/>
            </a:pPr>
            <a:endParaRPr lang="en-US"/>
          </a:p>
          <a:p>
            <a:pPr>
              <a:buFont typeface="Wingdings" panose="05000000000000000000" charset="0"/>
              <a:buChar char="q"/>
            </a:pPr>
            <a:r>
              <a:rPr lang="en-US"/>
              <a:t> Feedback,comments or grades about performence may be given</a:t>
            </a:r>
            <a:endParaRPr lang="en-US"/>
          </a:p>
          <a:p>
            <a:pPr>
              <a:buFont typeface="Wingdings" panose="05000000000000000000" charset="0"/>
              <a:buChar char="q"/>
            </a:pPr>
            <a:endParaRPr lang="en-US"/>
          </a:p>
          <a:p>
            <a:pPr>
              <a:buFont typeface="Wingdings" panose="05000000000000000000" charset="0"/>
              <a:buChar char="q"/>
            </a:pPr>
            <a:r>
              <a:rPr lang="en-US"/>
              <a:t> The performance will not contribute to IA</a:t>
            </a:r>
            <a:endParaRPr lang="en-US"/>
          </a:p>
          <a:p>
            <a:pPr>
              <a:buFont typeface="Wingdings" panose="05000000000000000000" charset="0"/>
              <a:buChar char="q"/>
            </a:pPr>
            <a:endParaRPr lang="en-US"/>
          </a:p>
          <a:p>
            <a:pPr>
              <a:buFont typeface="Wingdings" panose="05000000000000000000" charset="0"/>
              <a:buChar char="q"/>
            </a:pPr>
            <a:r>
              <a:rPr lang="en-US"/>
              <a:t> Students feedback to be taken in a structured format(program evaluation)</a:t>
            </a:r>
            <a:endParaRPr lang="en-US"/>
          </a:p>
          <a:p>
            <a:endParaRPr lang="en-US"/>
          </a:p>
          <a:p>
            <a:endParaRPr lang="en-US"/>
          </a:p>
          <a:p>
            <a:pPr marL="0" indent="0">
              <a:buNone/>
            </a:pPr>
            <a:endParaRPr lang="en-US"/>
          </a:p>
        </p:txBody>
      </p:sp>
      <p:sp>
        <p:nvSpPr>
          <p:cNvPr id="4" name="Slide Number Placeholder 3"/>
          <p:cNvSpPr>
            <a:spLocks noGrp="1"/>
          </p:cNvSpPr>
          <p:nvPr>
            <p:ph type="sldNum" sz="quarter" idx="12"/>
          </p:nvPr>
        </p:nvSpPr>
        <p:spPr/>
        <p:txBody>
          <a:bodyPr/>
          <a:p>
            <a:fld id="{9B618960-8005-486C-9A75-10CB2AAC16F9}" type="slidenum">
              <a:rPr lang="en-US" smtClean="0"/>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p>
            <a:r>
              <a:rPr lang="en-US">
                <a:solidFill>
                  <a:srgbClr val="C00000"/>
                </a:solidFill>
                <a:latin typeface="Times New Roman" panose="02020603050405020304" charset="0"/>
                <a:cs typeface="Times New Roman" panose="02020603050405020304" charset="0"/>
              </a:rPr>
              <a:t>		WHOSE RESPONSIBILITY???</a:t>
            </a:r>
            <a:endParaRPr lang="en-US">
              <a:solidFill>
                <a:srgbClr val="C00000"/>
              </a:solidFill>
              <a:latin typeface="Times New Roman" panose="02020603050405020304" charset="0"/>
              <a:cs typeface="Times New Roman" panose="02020603050405020304" charset="0"/>
            </a:endParaRPr>
          </a:p>
        </p:txBody>
      </p:sp>
      <p:sp>
        <p:nvSpPr>
          <p:cNvPr id="3" name="Content Placeholder 2"/>
          <p:cNvSpPr>
            <a:spLocks noGrp="1"/>
          </p:cNvSpPr>
          <p:nvPr>
            <p:ph idx="1"/>
          </p:nvPr>
        </p:nvSpPr>
        <p:spPr>
          <a:xfrm>
            <a:off x="838200" y="2426335"/>
            <a:ext cx="10515600" cy="2005330"/>
          </a:xfrm>
        </p:spPr>
        <p:txBody>
          <a:bodyPr/>
          <a:p>
            <a:pPr>
              <a:buFont typeface="Wingdings" panose="05000000000000000000" charset="0"/>
              <a:buChar char="q"/>
            </a:pPr>
            <a:r>
              <a:rPr lang="en-US"/>
              <a:t>Foundation course will be organized by the coordinator appointed by the dean and will be under supervision of Heads of Pre-clinical Departements</a:t>
            </a:r>
            <a:endParaRPr lang="en-US"/>
          </a:p>
        </p:txBody>
      </p:sp>
      <p:sp>
        <p:nvSpPr>
          <p:cNvPr id="4" name="Slide Number Placeholder 3"/>
          <p:cNvSpPr>
            <a:spLocks noGrp="1"/>
          </p:cNvSpPr>
          <p:nvPr>
            <p:ph type="sldNum" sz="quarter" idx="12"/>
          </p:nvPr>
        </p:nvSpPr>
        <p:spPr/>
        <p:txBody>
          <a:bodyPr/>
          <a:p>
            <a:fld id="{9B618960-8005-486C-9A75-10CB2AAC16F9}" type="slidenum">
              <a:rPr lang="en-US" smtClean="0"/>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a:xfrm>
            <a:off x="112395" y="365125"/>
            <a:ext cx="11861800" cy="1325880"/>
          </a:xfrm>
        </p:spPr>
        <p:txBody>
          <a:bodyPr/>
          <a:p>
            <a:r>
              <a:rPr lang="en-US" sz="3200">
                <a:solidFill>
                  <a:srgbClr val="C00000"/>
                </a:solidFill>
                <a:latin typeface="Times New Roman" panose="02020603050405020304" charset="0"/>
                <a:cs typeface="Times New Roman" panose="02020603050405020304" charset="0"/>
              </a:rPr>
              <a:t>	RESPOSIBILITES OF DEAN OF THE MEDICAL COLLEGE</a:t>
            </a:r>
            <a:endParaRPr lang="en-US" sz="3200">
              <a:solidFill>
                <a:srgbClr val="C00000"/>
              </a:solidFill>
              <a:latin typeface="Times New Roman" panose="02020603050405020304" charset="0"/>
              <a:cs typeface="Times New Roman" panose="02020603050405020304" charset="0"/>
            </a:endParaRPr>
          </a:p>
        </p:txBody>
      </p:sp>
      <p:sp>
        <p:nvSpPr>
          <p:cNvPr id="3" name="Content Placeholder 2"/>
          <p:cNvSpPr>
            <a:spLocks noGrp="1"/>
          </p:cNvSpPr>
          <p:nvPr>
            <p:ph idx="1"/>
          </p:nvPr>
        </p:nvSpPr>
        <p:spPr>
          <a:xfrm>
            <a:off x="838200" y="1691640"/>
            <a:ext cx="10515600" cy="4999990"/>
          </a:xfrm>
        </p:spPr>
        <p:txBody>
          <a:bodyPr>
            <a:normAutofit fontScale="90000"/>
          </a:bodyPr>
          <a:p>
            <a:pPr>
              <a:buFont typeface="Wingdings" panose="05000000000000000000" charset="0"/>
              <a:buChar char="q"/>
            </a:pPr>
            <a:endParaRPr lang="en-US">
              <a:latin typeface="Times New Roman" panose="02020603050405020304" charset="0"/>
              <a:cs typeface="Times New Roman" panose="02020603050405020304" charset="0"/>
            </a:endParaRPr>
          </a:p>
          <a:p>
            <a:pPr>
              <a:buFont typeface="Wingdings" panose="05000000000000000000" charset="0"/>
              <a:buChar char="q"/>
            </a:pPr>
            <a:r>
              <a:rPr lang="en-US">
                <a:latin typeface="Times New Roman" panose="02020603050405020304" charset="0"/>
                <a:cs typeface="Times New Roman" panose="02020603050405020304" charset="0"/>
              </a:rPr>
              <a:t> To head a committee for Foundation Course implementation with one preclinical HOD as Convener and the other three and MEU Coordinator / co-Coordinator as members</a:t>
            </a:r>
            <a:endParaRPr lang="en-US">
              <a:latin typeface="Times New Roman" panose="02020603050405020304" charset="0"/>
              <a:cs typeface="Times New Roman" panose="02020603050405020304" charset="0"/>
            </a:endParaRPr>
          </a:p>
          <a:p>
            <a:pPr>
              <a:buFont typeface="Wingdings" panose="05000000000000000000" charset="0"/>
              <a:buChar char="q"/>
            </a:pPr>
            <a:r>
              <a:rPr lang="en-US">
                <a:latin typeface="Times New Roman" panose="02020603050405020304" charset="0"/>
                <a:cs typeface="Times New Roman" panose="02020603050405020304" charset="0"/>
              </a:rPr>
              <a:t> To allocate a venue for the foundation course (preferably other than the Lecture class rooms)</a:t>
            </a:r>
            <a:endParaRPr lang="en-US">
              <a:latin typeface="Times New Roman" panose="02020603050405020304" charset="0"/>
              <a:cs typeface="Times New Roman" panose="02020603050405020304" charset="0"/>
            </a:endParaRPr>
          </a:p>
          <a:p>
            <a:pPr>
              <a:buFont typeface="Wingdings" panose="05000000000000000000" charset="0"/>
              <a:buChar char="q"/>
            </a:pPr>
            <a:r>
              <a:rPr lang="en-US">
                <a:latin typeface="Times New Roman" panose="02020603050405020304" charset="0"/>
                <a:cs typeface="Times New Roman" panose="02020603050405020304" charset="0"/>
              </a:rPr>
              <a:t> To allocate the resources for the conduct of the foundation course (including those related to community visits, external resource persons etc..)</a:t>
            </a:r>
            <a:endParaRPr lang="en-US">
              <a:latin typeface="Times New Roman" panose="02020603050405020304" charset="0"/>
              <a:cs typeface="Times New Roman" panose="02020603050405020304" charset="0"/>
            </a:endParaRPr>
          </a:p>
          <a:p>
            <a:pPr>
              <a:buFont typeface="Wingdings" panose="05000000000000000000" charset="0"/>
              <a:buChar char="q"/>
            </a:pPr>
            <a:r>
              <a:rPr lang="en-US">
                <a:latin typeface="Times New Roman" panose="02020603050405020304" charset="0"/>
                <a:cs typeface="Times New Roman" panose="02020603050405020304" charset="0"/>
              </a:rPr>
              <a:t> To conduct at least two meetings with Curriculum Committee and the committee mentioned above in the month preceding the foundation course</a:t>
            </a:r>
            <a:endParaRPr lang="en-US">
              <a:latin typeface="Times New Roman" panose="02020603050405020304" charset="0"/>
              <a:cs typeface="Times New Roman" panose="02020603050405020304" charset="0"/>
            </a:endParaRPr>
          </a:p>
          <a:p>
            <a:pPr>
              <a:buFont typeface="Wingdings" panose="05000000000000000000" charset="0"/>
              <a:buChar char="q"/>
            </a:pPr>
            <a:r>
              <a:rPr lang="en-US">
                <a:latin typeface="Times New Roman" panose="02020603050405020304" charset="0"/>
                <a:cs typeface="Times New Roman" panose="02020603050405020304" charset="0"/>
              </a:rPr>
              <a:t> To arrange the meeting with parents and faculty.</a:t>
            </a:r>
            <a:endParaRPr lang="en-US">
              <a:latin typeface="Times New Roman" panose="02020603050405020304" charset="0"/>
              <a:cs typeface="Times New Roman" panose="02020603050405020304" charset="0"/>
            </a:endParaRPr>
          </a:p>
        </p:txBody>
      </p:sp>
      <p:sp>
        <p:nvSpPr>
          <p:cNvPr id="4" name="Slide Number Placeholder 3"/>
          <p:cNvSpPr>
            <a:spLocks noGrp="1"/>
          </p:cNvSpPr>
          <p:nvPr>
            <p:ph type="sldNum" sz="quarter" idx="12"/>
          </p:nvPr>
        </p:nvSpPr>
        <p:spPr/>
        <p:txBody>
          <a:bodyPr/>
          <a:p>
            <a:fld id="{9B618960-8005-486C-9A75-10CB2AAC16F9}" type="slidenum">
              <a:rPr lang="en-US" smtClean="0"/>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a:xfrm>
            <a:off x="375920" y="365760"/>
            <a:ext cx="11438255" cy="887730"/>
          </a:xfrm>
        </p:spPr>
        <p:txBody>
          <a:bodyPr/>
          <a:p>
            <a:r>
              <a:rPr lang="en-US" sz="3200">
                <a:solidFill>
                  <a:srgbClr val="C00000"/>
                </a:solidFill>
                <a:latin typeface="Times New Roman" panose="02020603050405020304" charset="0"/>
                <a:cs typeface="Times New Roman" panose="02020603050405020304" charset="0"/>
              </a:rPr>
              <a:t>	RESPOSIBILITIES OF THE CURRICULUM COMMITTEE</a:t>
            </a:r>
            <a:endParaRPr lang="en-US" sz="3200">
              <a:solidFill>
                <a:srgbClr val="C00000"/>
              </a:solidFill>
              <a:latin typeface="Times New Roman" panose="02020603050405020304" charset="0"/>
              <a:cs typeface="Times New Roman" panose="02020603050405020304" charset="0"/>
            </a:endParaRPr>
          </a:p>
        </p:txBody>
      </p:sp>
      <p:sp>
        <p:nvSpPr>
          <p:cNvPr id="3" name="Content Placeholder 2"/>
          <p:cNvSpPr>
            <a:spLocks noGrp="1"/>
          </p:cNvSpPr>
          <p:nvPr>
            <p:ph idx="1"/>
          </p:nvPr>
        </p:nvSpPr>
        <p:spPr>
          <a:xfrm>
            <a:off x="837565" y="1253490"/>
            <a:ext cx="10515600" cy="4351338"/>
          </a:xfrm>
        </p:spPr>
        <p:txBody>
          <a:bodyPr>
            <a:normAutofit lnSpcReduction="20000"/>
          </a:bodyPr>
          <a:p>
            <a:pPr marL="0" indent="0">
              <a:buNone/>
            </a:pPr>
            <a:endParaRPr lang="en-US"/>
          </a:p>
          <a:p>
            <a:pPr>
              <a:buFont typeface="Wingdings" panose="05000000000000000000" charset="0"/>
              <a:buChar char="q"/>
            </a:pPr>
            <a:r>
              <a:rPr lang="en-US"/>
              <a:t>  To schedule the sessions for one month and allocate the sessions to the resource  persons (including external resource  persons  from outside the college, if necessary)</a:t>
            </a:r>
            <a:endParaRPr lang="en-US"/>
          </a:p>
          <a:p>
            <a:pPr>
              <a:buFont typeface="Wingdings" panose="05000000000000000000" charset="0"/>
              <a:buChar char="q"/>
            </a:pPr>
            <a:endParaRPr lang="en-US"/>
          </a:p>
          <a:p>
            <a:pPr>
              <a:buFont typeface="Wingdings" panose="05000000000000000000" charset="0"/>
              <a:buChar char="q"/>
            </a:pPr>
            <a:r>
              <a:rPr lang="en-US"/>
              <a:t>  To monitor the smooth  conduct of the program</a:t>
            </a:r>
            <a:endParaRPr lang="en-US"/>
          </a:p>
          <a:p>
            <a:pPr>
              <a:buFont typeface="Wingdings" panose="05000000000000000000" charset="0"/>
              <a:buChar char="q"/>
            </a:pPr>
            <a:endParaRPr lang="en-US"/>
          </a:p>
          <a:p>
            <a:pPr>
              <a:buFont typeface="Wingdings" panose="05000000000000000000" charset="0"/>
              <a:buChar char="q"/>
            </a:pPr>
            <a:r>
              <a:rPr lang="en-US"/>
              <a:t> To coordinate with the administration and clinical faculty</a:t>
            </a:r>
            <a:endParaRPr lang="en-US"/>
          </a:p>
          <a:p>
            <a:pPr>
              <a:buFont typeface="Wingdings" panose="05000000000000000000" charset="0"/>
              <a:buChar char="q"/>
            </a:pPr>
            <a:endParaRPr lang="en-US"/>
          </a:p>
          <a:p>
            <a:pPr>
              <a:buFont typeface="Wingdings" panose="05000000000000000000" charset="0"/>
              <a:buChar char="q"/>
            </a:pPr>
            <a:r>
              <a:rPr lang="en-US"/>
              <a:t> To monitor and submit reports  to the Dean</a:t>
            </a:r>
            <a:endParaRPr lang="en-US"/>
          </a:p>
        </p:txBody>
      </p:sp>
      <p:sp>
        <p:nvSpPr>
          <p:cNvPr id="4" name="Slide Number Placeholder 3"/>
          <p:cNvSpPr>
            <a:spLocks noGrp="1"/>
          </p:cNvSpPr>
          <p:nvPr>
            <p:ph type="sldNum" sz="quarter" idx="12"/>
          </p:nvPr>
        </p:nvSpPr>
        <p:spPr/>
        <p:txBody>
          <a:bodyPr/>
          <a:p>
            <a:fld id="{9B618960-8005-486C-9A75-10CB2AAC16F9}" type="slidenum">
              <a:rPr lang="en-US" smtClean="0"/>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p>
            <a:r>
              <a:rPr lang="en-US">
                <a:solidFill>
                  <a:srgbClr val="C00000"/>
                </a:solidFill>
                <a:latin typeface="Times New Roman" panose="02020603050405020304" charset="0"/>
                <a:cs typeface="Times New Roman" panose="02020603050405020304" charset="0"/>
              </a:rPr>
              <a:t>RESPONSIBILITIES OF THE MEU</a:t>
            </a:r>
            <a:endParaRPr lang="en-US">
              <a:solidFill>
                <a:srgbClr val="C00000"/>
              </a:solidFill>
              <a:latin typeface="Times New Roman" panose="02020603050405020304" charset="0"/>
              <a:cs typeface="Times New Roman" panose="02020603050405020304" charset="0"/>
            </a:endParaRPr>
          </a:p>
        </p:txBody>
      </p:sp>
      <p:sp>
        <p:nvSpPr>
          <p:cNvPr id="3" name="Content Placeholder 2"/>
          <p:cNvSpPr>
            <a:spLocks noGrp="1"/>
          </p:cNvSpPr>
          <p:nvPr>
            <p:ph idx="1"/>
          </p:nvPr>
        </p:nvSpPr>
        <p:spPr/>
        <p:txBody>
          <a:bodyPr>
            <a:normAutofit fontScale="90000" lnSpcReduction="20000"/>
          </a:bodyPr>
          <a:p>
            <a:pPr marL="0" indent="0">
              <a:buNone/>
            </a:pPr>
            <a:endParaRPr lang="en-US"/>
          </a:p>
          <a:p>
            <a:pPr>
              <a:buFont typeface="Wingdings" panose="05000000000000000000" charset="0"/>
              <a:buChar char="q"/>
            </a:pPr>
            <a:r>
              <a:rPr lang="en-US">
                <a:latin typeface="Times New Roman" panose="02020603050405020304" charset="0"/>
                <a:cs typeface="Times New Roman" panose="02020603050405020304" charset="0"/>
              </a:rPr>
              <a:t> To arrange  the sensitisation programs  for all faculty members (including the Dean &amp; HODs)</a:t>
            </a:r>
            <a:endParaRPr lang="en-US">
              <a:latin typeface="Times New Roman" panose="02020603050405020304" charset="0"/>
              <a:cs typeface="Times New Roman" panose="02020603050405020304" charset="0"/>
            </a:endParaRPr>
          </a:p>
          <a:p>
            <a:pPr>
              <a:buFont typeface="Wingdings" panose="05000000000000000000" charset="0"/>
              <a:buChar char="q"/>
            </a:pPr>
            <a:endParaRPr lang="en-US">
              <a:latin typeface="Times New Roman" panose="02020603050405020304" charset="0"/>
              <a:cs typeface="Times New Roman" panose="02020603050405020304" charset="0"/>
            </a:endParaRPr>
          </a:p>
          <a:p>
            <a:pPr>
              <a:buFont typeface="Wingdings" panose="05000000000000000000" charset="0"/>
              <a:buChar char="q"/>
            </a:pPr>
            <a:r>
              <a:rPr lang="en-US">
                <a:latin typeface="Times New Roman" panose="02020603050405020304" charset="0"/>
                <a:cs typeface="Times New Roman" panose="02020603050405020304" charset="0"/>
              </a:rPr>
              <a:t> To ensure  the coordination between the above two committees</a:t>
            </a:r>
            <a:endParaRPr lang="en-US">
              <a:latin typeface="Times New Roman" panose="02020603050405020304" charset="0"/>
              <a:cs typeface="Times New Roman" panose="02020603050405020304" charset="0"/>
            </a:endParaRPr>
          </a:p>
          <a:p>
            <a:pPr>
              <a:buFont typeface="Wingdings" panose="05000000000000000000" charset="0"/>
              <a:buChar char="q"/>
            </a:pPr>
            <a:endParaRPr lang="en-US">
              <a:latin typeface="Times New Roman" panose="02020603050405020304" charset="0"/>
              <a:cs typeface="Times New Roman" panose="02020603050405020304" charset="0"/>
            </a:endParaRPr>
          </a:p>
          <a:p>
            <a:pPr>
              <a:buFont typeface="Wingdings" panose="05000000000000000000" charset="0"/>
              <a:buChar char="q"/>
            </a:pPr>
            <a:r>
              <a:rPr lang="en-US">
                <a:latin typeface="Times New Roman" panose="02020603050405020304" charset="0"/>
                <a:cs typeface="Times New Roman" panose="02020603050405020304" charset="0"/>
              </a:rPr>
              <a:t>To train and orient the resource  persons</a:t>
            </a:r>
            <a:endParaRPr lang="en-US">
              <a:latin typeface="Times New Roman" panose="02020603050405020304" charset="0"/>
              <a:cs typeface="Times New Roman" panose="02020603050405020304" charset="0"/>
            </a:endParaRPr>
          </a:p>
          <a:p>
            <a:pPr>
              <a:buFont typeface="Wingdings" panose="05000000000000000000" charset="0"/>
              <a:buChar char="q"/>
            </a:pPr>
            <a:endParaRPr lang="en-US">
              <a:latin typeface="Times New Roman" panose="02020603050405020304" charset="0"/>
              <a:cs typeface="Times New Roman" panose="02020603050405020304" charset="0"/>
            </a:endParaRPr>
          </a:p>
          <a:p>
            <a:pPr>
              <a:buFont typeface="Wingdings" panose="05000000000000000000" charset="0"/>
              <a:buChar char="q"/>
            </a:pPr>
            <a:r>
              <a:rPr lang="en-US">
                <a:latin typeface="Times New Roman" panose="02020603050405020304" charset="0"/>
                <a:cs typeface="Times New Roman" panose="02020603050405020304" charset="0"/>
              </a:rPr>
              <a:t> To collect the reports  and coordinate with NC/ RC.</a:t>
            </a:r>
            <a:endParaRPr lang="en-US">
              <a:latin typeface="Times New Roman" panose="02020603050405020304" charset="0"/>
              <a:cs typeface="Times New Roman" panose="02020603050405020304" charset="0"/>
            </a:endParaRPr>
          </a:p>
          <a:p>
            <a:pPr>
              <a:buFont typeface="Wingdings" panose="05000000000000000000" charset="0"/>
              <a:buChar char="q"/>
            </a:pPr>
            <a:endParaRPr lang="en-US">
              <a:latin typeface="Times New Roman" panose="02020603050405020304" charset="0"/>
              <a:cs typeface="Times New Roman" panose="02020603050405020304" charset="0"/>
            </a:endParaRPr>
          </a:p>
          <a:p>
            <a:pPr>
              <a:buFont typeface="Wingdings" panose="05000000000000000000" charset="0"/>
              <a:buChar char="q"/>
            </a:pPr>
            <a:r>
              <a:rPr lang="en-US">
                <a:latin typeface="Times New Roman" panose="02020603050405020304" charset="0"/>
                <a:cs typeface="Times New Roman" panose="02020603050405020304" charset="0"/>
              </a:rPr>
              <a:t>To ensure  that at least one MEU faculty should be present in all sessions</a:t>
            </a:r>
            <a:r>
              <a:rPr lang="en-US"/>
              <a:t>.</a:t>
            </a:r>
            <a:endParaRPr lang="en-US"/>
          </a:p>
        </p:txBody>
      </p:sp>
      <p:sp>
        <p:nvSpPr>
          <p:cNvPr id="4" name="Slide Number Placeholder 3"/>
          <p:cNvSpPr>
            <a:spLocks noGrp="1"/>
          </p:cNvSpPr>
          <p:nvPr>
            <p:ph type="sldNum" sz="quarter" idx="12"/>
          </p:nvPr>
        </p:nvSpPr>
        <p:spPr/>
        <p:txBody>
          <a:bodyPr/>
          <a:p>
            <a:fld id="{9B618960-8005-486C-9A75-10CB2AAC16F9}" type="slidenum">
              <a:rPr lang="en-US" smtClean="0"/>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a:xfrm>
            <a:off x="2512695" y="2555240"/>
            <a:ext cx="5563235" cy="1325880"/>
          </a:xfrm>
        </p:spPr>
        <p:txBody>
          <a:bodyPr>
            <a:normAutofit fontScale="90000"/>
          </a:bodyPr>
          <a:p>
            <a:r>
              <a:rPr lang="en-US" sz="6000">
                <a:solidFill>
                  <a:srgbClr val="C00000"/>
                </a:solidFill>
                <a:latin typeface="Times New Roman" panose="02020603050405020304" charset="0"/>
                <a:cs typeface="Times New Roman" panose="02020603050405020304" charset="0"/>
              </a:rPr>
              <a:t>	THANK YOU</a:t>
            </a:r>
            <a:endParaRPr lang="en-US" sz="6000">
              <a:solidFill>
                <a:srgbClr val="C00000"/>
              </a:solidFill>
              <a:latin typeface="Times New Roman" panose="02020603050405020304" charset="0"/>
              <a:cs typeface="Times New Roman" panose="02020603050405020304" charset="0"/>
            </a:endParaRPr>
          </a:p>
        </p:txBody>
      </p:sp>
      <p:sp>
        <p:nvSpPr>
          <p:cNvPr id="3" name="Slide Number Placeholder 2"/>
          <p:cNvSpPr>
            <a:spLocks noGrp="1"/>
          </p:cNvSpPr>
          <p:nvPr>
            <p:ph type="sldNum" sz="quarter" idx="12"/>
          </p:nvPr>
        </p:nvSpPr>
        <p:spPr/>
        <p:txBody>
          <a:bodyPr/>
          <a:p>
            <a:fld id="{9B618960-8005-486C-9A75-10CB2AAC16F9}" type="slidenum">
              <a:rPr lang="en-US" smtClean="0"/>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6925</Words>
  <Application>WPS Presentation</Application>
  <PresentationFormat>Widescreen</PresentationFormat>
  <Paragraphs>351</Paragraphs>
  <Slides>25</Slides>
  <Notes>0</Notes>
  <HiddenSlides>0</HiddenSlides>
  <MMClips>0</MMClips>
  <ScaleCrop>false</ScaleCrop>
  <HeadingPairs>
    <vt:vector size="6" baseType="variant">
      <vt:variant>
        <vt:lpstr>已用的字体</vt:lpstr>
      </vt:variant>
      <vt:variant>
        <vt:i4>10</vt:i4>
      </vt:variant>
      <vt:variant>
        <vt:lpstr>主题</vt:lpstr>
      </vt:variant>
      <vt:variant>
        <vt:i4>1</vt:i4>
      </vt:variant>
      <vt:variant>
        <vt:lpstr>幻灯片标题</vt:lpstr>
      </vt:variant>
      <vt:variant>
        <vt:i4>25</vt:i4>
      </vt:variant>
    </vt:vector>
  </HeadingPairs>
  <TitlesOfParts>
    <vt:vector size="36" baseType="lpstr">
      <vt:lpstr>Arial</vt:lpstr>
      <vt:lpstr>SimSun</vt:lpstr>
      <vt:lpstr>Wingdings</vt:lpstr>
      <vt:lpstr>Times New Roman</vt:lpstr>
      <vt:lpstr>Wingdings</vt:lpstr>
      <vt:lpstr>Cambria</vt:lpstr>
      <vt:lpstr>Calibri</vt:lpstr>
      <vt:lpstr>Microsoft YaHei</vt:lpstr>
      <vt:lpstr>Arial Unicode MS</vt:lpstr>
      <vt:lpstr>Calibri Light</vt:lpstr>
      <vt:lpstr>Office Theme</vt:lpstr>
      <vt:lpstr> FOUNDATION COURSE</vt:lpstr>
      <vt:lpstr>			OBJECTIVES</vt:lpstr>
      <vt:lpstr>				INTENT</vt:lpstr>
      <vt:lpstr>			Foundation Course 				(one month)</vt:lpstr>
      <vt:lpstr>PowerPoint 演示文稿</vt:lpstr>
      <vt:lpstr>ORIENTATION- 30 HRS 	(Single block in 1st week)</vt:lpstr>
      <vt:lpstr>PowerPoint 演示文稿</vt:lpstr>
      <vt:lpstr>PowerPoint 演示文稿</vt:lpstr>
      <vt:lpstr>SKILL MODULE - 35 HOURS</vt:lpstr>
      <vt:lpstr>Sample session 3 - Time management</vt:lpstr>
      <vt:lpstr>				Facilitator guide </vt:lpstr>
      <vt:lpstr>	PROFESSIONALISM &amp; ETHICS  				( 40 HOURS)</vt:lpstr>
      <vt:lpstr>PowerPoint 演示文稿</vt:lpstr>
      <vt:lpstr>FIELD VISIT TO COMMUNITY HEALTH CENTRE- 8 HOURS</vt:lpstr>
      <vt:lpstr>LANGUAGE &amp; COMPUTER SKILLS  				 (40 HOURS)</vt:lpstr>
      <vt:lpstr>Contd.......</vt:lpstr>
      <vt:lpstr>	Sample session -4 Language Skills</vt:lpstr>
      <vt:lpstr>SPORTS &amp; EXTRACURRICULAR ACTIVITIES- 22 HOURS</vt:lpstr>
      <vt:lpstr>		EXTRACT FROM GMR</vt:lpstr>
      <vt:lpstr>	ATTENDENCE &amp; ASSESSMENT</vt:lpstr>
      <vt:lpstr>		WHOSE RESPONSIBILITY???</vt:lpstr>
      <vt:lpstr>	RESPOSIBILITES OF DEAN OF THE MEDICAL COLLEGE</vt:lpstr>
      <vt:lpstr>	RESPOSIBILITIES OF THE CURRICULUM COMMITTEE</vt:lpstr>
      <vt:lpstr>RESPONSIBILITIES OF THE MEU</vt:lpstr>
      <vt:lpstr>	THANK YOU</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WPS Presentation</dc:title>
  <dc:creator/>
  <cp:lastModifiedBy>RAKESH GUPTA</cp:lastModifiedBy>
  <cp:revision>58</cp:revision>
  <dcterms:created xsi:type="dcterms:W3CDTF">2020-09-27T03:24:00Z</dcterms:created>
  <dcterms:modified xsi:type="dcterms:W3CDTF">2020-09-28T10:04:13Z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1033-11.2.0.9684</vt:lpwstr>
  </property>
</Properties>
</file>