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75" r:id="rId7"/>
    <p:sldId id="267" r:id="rId8"/>
    <p:sldId id="261" r:id="rId9"/>
    <p:sldId id="262" r:id="rId10"/>
    <p:sldId id="263" r:id="rId11"/>
    <p:sldId id="264" r:id="rId12"/>
    <p:sldId id="265" r:id="rId13"/>
    <p:sldId id="276" r:id="rId14"/>
    <p:sldId id="277" r:id="rId15"/>
    <p:sldId id="278" r:id="rId16"/>
    <p:sldId id="279" r:id="rId17"/>
    <p:sldId id="280" r:id="rId18"/>
    <p:sldId id="266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90" r:id="rId27"/>
    <p:sldId id="291" r:id="rId28"/>
    <p:sldId id="289" r:id="rId29"/>
    <p:sldId id="29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EARLY CLINICAL EXPOSURE</a:t>
            </a:r>
            <a:endParaRPr lang="en-US" sz="44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20000"/>
          </a:bodyPr>
          <a:lstStyle/>
          <a:p>
            <a:r>
              <a:rPr lang="en-US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				DR RAKESH GUPTA</a:t>
            </a:r>
            <a:endParaRPr lang="en-US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				PROFESSOR &amp; HEAD</a:t>
            </a:r>
            <a:endParaRPr lang="en-US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				DEPARTMENT OF ANATOMY</a:t>
            </a:r>
            <a:endParaRPr lang="en-US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				RMCH</a:t>
            </a:r>
            <a:endParaRPr lang="en-US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LEARNING OBJECTIVES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1">
              <a:buFont typeface="Wingdings" panose="05000000000000000000" charset="0"/>
              <a:buChar char="q"/>
            </a:pPr>
            <a:r>
              <a:rPr lang="en-US"/>
              <a:t>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Understand the rationale of early clinical exposure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Plan teaching - learning methods around clinical scenarios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Use ECE to orient students to basic clinical methods and soft clinical skills ( communication, professionalism,ethics etc.)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None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0400"/>
            <a:ext cx="10515600" cy="5516880"/>
          </a:xfrm>
        </p:spPr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Clinical exposure:-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“Authentic human contact in a social or clinical context that enhances learning of health, illness and/or disease, and the role of a health professional”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Early:- 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The pre-clinical phase, usually the first two years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What is early clinical exposure?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64155"/>
            <a:ext cx="10515600" cy="2020570"/>
          </a:xfrm>
        </p:spPr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A teaching learning methodolgy, which exposes the medical students to the patients as early as the first phase of medical college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object 2"/>
          <p:cNvPicPr>
            <a:picLocks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1596390" y="786765"/>
            <a:ext cx="9234170" cy="528447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205" y="0"/>
            <a:ext cx="11196955" cy="1051560"/>
          </a:xfrm>
        </p:spPr>
        <p:txBody>
          <a:bodyPr>
            <a:normAutofit/>
          </a:bodyPr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OBJECTIVES OF EARLY CLINICAL EXPOSURE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Recognize the relevence of basic sciences in diagnosis, patient care &amp; treatment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Relate to experience of patients as a motivation to learn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Recognize attitude, ethics &amp; professionalism as integral to doctor patient relationship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47420"/>
            <a:ext cx="10972800" cy="582613"/>
          </a:xfrm>
        </p:spPr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		TIME ALLOTTED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1420" y="2388235"/>
            <a:ext cx="10121900" cy="2081530"/>
          </a:xfrm>
        </p:spPr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 90 hrs. in phase 1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30 hrs. each with Anatomy, Physiology &amp; Biochemistry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	ELEMENTS OF ECE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685" y="1691005"/>
            <a:ext cx="7791450" cy="4351655"/>
          </a:xfrm>
        </p:spPr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Three elements:-</a:t>
            </a: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Basic science correlation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Clinical skills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Humanites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984250"/>
          </a:xfrm>
        </p:spPr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STRUCTURE OF THE PROGRAM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pPr>
              <a:buFont typeface="Wingdings" panose="05000000000000000000" charset="0"/>
              <a:buChar char="q"/>
            </a:pPr>
            <a:r>
              <a:rPr lang="en-US">
                <a:solidFill>
                  <a:srgbClr val="0070C0"/>
                </a:solidFill>
              </a:rPr>
              <a:t> Basic science correlation:</a:t>
            </a:r>
            <a:endParaRPr lang="en-US">
              <a:solidFill>
                <a:srgbClr val="0070C0"/>
              </a:solidFill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/>
              <a:t>	(18hrs.: one 3hr session/month x 6 months)</a:t>
            </a:r>
            <a:endParaRPr lang="en-US"/>
          </a:p>
          <a:p>
            <a:pPr lvl="1"/>
            <a:endParaRPr lang="en-US"/>
          </a:p>
          <a:p>
            <a:pPr>
              <a:buFont typeface="Wingdings" panose="05000000000000000000" charset="0"/>
              <a:buChar char="q"/>
            </a:pPr>
            <a:r>
              <a:rPr lang="en-US">
                <a:solidFill>
                  <a:srgbClr val="0070C0"/>
                </a:solidFill>
              </a:rPr>
              <a:t> Clinical skills:</a:t>
            </a:r>
            <a:endParaRPr lang="en-US">
              <a:solidFill>
                <a:srgbClr val="0070C0"/>
              </a:solidFill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/>
              <a:t>	(12 hrs: one 3 hrs session/month x 4 months)</a:t>
            </a:r>
            <a:endParaRPr lang="en-US"/>
          </a:p>
          <a:p>
            <a:pPr lvl="1"/>
            <a:endParaRPr lang="en-US"/>
          </a:p>
          <a:p>
            <a:pPr>
              <a:buFont typeface="Wingdings" panose="05000000000000000000" charset="0"/>
              <a:buChar char="q"/>
            </a:pPr>
            <a:r>
              <a:rPr lang="en-US">
                <a:solidFill>
                  <a:srgbClr val="0070C0"/>
                </a:solidFill>
              </a:rPr>
              <a:t> Humanites:</a:t>
            </a:r>
            <a:endParaRPr lang="en-US">
              <a:solidFill>
                <a:srgbClr val="0070C0"/>
              </a:solidFill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/>
              <a:t>	Merged with AETCOM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45" y="1530985"/>
            <a:ext cx="11316970" cy="2748280"/>
          </a:xfrm>
        </p:spPr>
        <p:txBody>
          <a:bodyPr>
            <a:normAutofit/>
          </a:bodyPr>
          <a:p>
            <a:r>
              <a:rPr lang="en-US" sz="4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A. ECE FOR BASIC SCIENCES CORRELATION</a:t>
            </a:r>
            <a:br>
              <a:rPr lang="en-US"/>
            </a:br>
            <a:r>
              <a:rPr lang="en-US"/>
              <a:t>	</a:t>
            </a:r>
            <a:r>
              <a:rPr lang="en-US" sz="3600"/>
              <a:t>(18 hrs : one 3 hrs session/month x6 months)</a:t>
            </a:r>
            <a:endParaRPr lang="en-US" sz="36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			</a:t>
            </a:r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1.CLASSROOM SETTING</a:t>
            </a: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 descr="IMG_20200926_23380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08835" y="1691005"/>
            <a:ext cx="8414385" cy="45859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		What to take to the classroom ?</a:t>
            </a: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Paper cases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Photographs, Charts, Videos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X-rays, Laboratory reports,ECG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Patient(actual/simulated)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Role plays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  <p:pic>
        <p:nvPicPr>
          <p:cNvPr id="7" name="Content Placeholder 6" descr="IMG_20200927_13015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895340" y="1424940"/>
            <a:ext cx="5687060" cy="44164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0070C0"/>
                </a:solidFill>
              </a:rPr>
              <a:t>			Creating cases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725" y="1158875"/>
            <a:ext cx="9062720" cy="4517390"/>
          </a:xfrm>
        </p:spPr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Planning the case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Constructing the case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Formatting the case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Preparing the use of case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3670"/>
            <a:ext cx="10515600" cy="1084580"/>
          </a:xfrm>
        </p:spPr>
        <p:txBody>
          <a:bodyPr/>
          <a:p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		2.COMMUNITY SETTING</a:t>
            </a: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  <p:pic>
        <p:nvPicPr>
          <p:cNvPr id="6" name="Content Placeholder 5" descr="IMG_20200927_130910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746885" y="1468755"/>
            <a:ext cx="7938135" cy="408622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4544695" y="5086350"/>
            <a:ext cx="2037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>
              <a:buFont typeface="Wingdings" panose="05000000000000000000" charset="0"/>
              <a:buChar char="ü"/>
            </a:pPr>
            <a:r>
              <a:rPr lang="en-US" b="1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community visit</a:t>
            </a:r>
            <a:endParaRPr lang="en-US" b="1">
              <a:gradFill>
                <a:gsLst>
                  <a:gs pos="0">
                    <a:srgbClr val="FBFB11"/>
                  </a:gs>
                  <a:gs pos="100000">
                    <a:srgbClr val="838309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88160"/>
            <a:ext cx="10515600" cy="1325563"/>
          </a:xfrm>
        </p:spPr>
        <p:txBody>
          <a:bodyPr>
            <a:normAutofit fontScale="90000"/>
          </a:bodyPr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B. ECE FOR CLINICAL SKILLS</a:t>
            </a:r>
            <a:b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(12hrs : one 3hr session/month X 4 months)</a:t>
            </a:r>
            <a:endParaRPr lang="en-US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			Hospital setting</a:t>
            </a: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Content Placeholder 3" descr="IMG_20200927_12474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49220" y="1174750"/>
            <a:ext cx="6892925" cy="49530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468620" y="5161915"/>
            <a:ext cx="1700530" cy="368300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scaled="0"/>
          </a:gradFill>
        </p:spPr>
        <p:txBody>
          <a:bodyPr wrap="none" rtlCol="0">
            <a:spAutoFit/>
          </a:bodyPr>
          <a:p>
            <a:pPr marL="285750" indent="-285750">
              <a:buFont typeface="Wingdings" panose="05000000000000000000" charset="0"/>
              <a:buChar char="ü"/>
            </a:pP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Hospital visit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		Who will demonstrate &amp; where ?</a:t>
            </a: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0615" y="2416175"/>
            <a:ext cx="10515600" cy="2504440"/>
          </a:xfrm>
        </p:spPr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Preclinical faculty or clinicians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In OPDs, Wards, Demo rooms as feasible in small groups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Break up of clinical sessions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1. </a:t>
            </a:r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Introduction &amp; Instruction: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- 30 minutes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2. </a:t>
            </a:r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Actual clinical experience: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- 1 hr 30 minutes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. Summary &amp; conclusion: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- 30 minutes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4.</a:t>
            </a:r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 Reflection: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- 30 minutes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540" y="2509520"/>
            <a:ext cx="11075670" cy="1324610"/>
          </a:xfrm>
        </p:spPr>
        <p:txBody>
          <a:bodyPr/>
          <a:p>
            <a:pPr marL="0" indent="0">
              <a:buNone/>
            </a:pPr>
            <a:r>
              <a:rPr lang="en-US" sz="40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What to take along for the actual clinical experience?</a:t>
            </a:r>
            <a:endParaRPr lang="en-US" sz="400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5625" y="490220"/>
            <a:ext cx="9206865" cy="5395595"/>
          </a:xfrm>
        </p:spPr>
        <p:txBody>
          <a:bodyPr/>
          <a:p>
            <a:r>
              <a:rPr lang="en-US">
                <a:solidFill>
                  <a:srgbClr val="0070C0"/>
                </a:solidFill>
              </a:rPr>
              <a:t>Observe &amp; comment......                   </a:t>
            </a:r>
            <a:endParaRPr lang="en-US">
              <a:solidFill>
                <a:srgbClr val="0070C0"/>
              </a:solidFill>
            </a:endParaRPr>
          </a:p>
          <a:p>
            <a:endParaRPr lang="en-US">
              <a:solidFill>
                <a:srgbClr val="0070C0"/>
              </a:solidFill>
            </a:endParaRPr>
          </a:p>
          <a:p>
            <a:endParaRPr lang="en-US">
              <a:solidFill>
                <a:srgbClr val="0070C0"/>
              </a:solidFill>
            </a:endParaRPr>
          </a:p>
          <a:p>
            <a:endParaRPr lang="en-US">
              <a:solidFill>
                <a:srgbClr val="0070C0"/>
              </a:solidFill>
            </a:endParaRPr>
          </a:p>
          <a:p>
            <a:endParaRPr lang="en-US">
              <a:solidFill>
                <a:srgbClr val="0070C0"/>
              </a:solidFill>
            </a:endParaRPr>
          </a:p>
          <a:p>
            <a:pPr lvl="8"/>
            <a:r>
              <a:rPr lang="en-US">
                <a:solidFill>
                  <a:srgbClr val="0070C0"/>
                </a:solidFill>
              </a:rPr>
              <a:t>                            </a:t>
            </a:r>
            <a:r>
              <a:rPr lang="en-US" sz="240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      Observation Guide</a:t>
            </a:r>
            <a:endParaRPr lang="en-US" sz="240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Content Placeholder 5" descr="IMG_20200926_22100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020570" y="1557020"/>
            <a:ext cx="5147945" cy="417766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	Actual process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A group of students are posted to the OPD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Instruction to students: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During the consultation with a post myocardial infarction patient, observe the interaction carefully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			</a:t>
            </a: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Observation guide 1</a:t>
            </a:r>
            <a:b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		(for group 1)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63900"/>
            <a:ext cx="10515600" cy="1369060"/>
          </a:xfrm>
        </p:spPr>
        <p:txBody>
          <a:bodyPr/>
          <a:p>
            <a:r>
              <a:rPr lang="en-US"/>
              <a:t>Note down the lifestyle &amp; dietary modifications adviced by the doctor to  prevent reoccurence of MI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3515"/>
            <a:ext cx="10515600" cy="1507490"/>
          </a:xfrm>
        </p:spPr>
        <p:txBody>
          <a:bodyPr>
            <a:normAutofit fontScale="90000"/>
          </a:bodyPr>
          <a:p>
            <a:r>
              <a:rPr lang="en-US">
                <a:sym typeface="+mn-ea"/>
              </a:rPr>
              <a:t>			</a:t>
            </a: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Observation guide 2</a:t>
            </a:r>
            <a:b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				(for group 2)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Observe the communication between the doctor &amp; patient.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List all the points in the communication that helped the patient understand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Also list a few points that could have helped more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		How can we use guides???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 Can be used in a variety of ways:-</a:t>
            </a:r>
            <a:endParaRPr lang="en-US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2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Students observing same aspect &amp;comparing notes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2"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2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Students observing different aspects and sharing notes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2"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2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All summarise &amp; conclude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2"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lvl="2"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Reflection writing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		</a:t>
            </a: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DESIGNING ECE MODULE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What is setting?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State the expected competency &amp; learning objectives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Plan learning experiences(oservation guides)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How will you implement it? What are the challenges/ How will you overcome them?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Plan evaluation of the ECE curriculum/ module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			</a:t>
            </a: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ASSESSMENT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0" y="2265045"/>
            <a:ext cx="10909300" cy="3368675"/>
          </a:xfrm>
        </p:spPr>
        <p:txBody>
          <a:bodyPr/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Formative as well as summative examinations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Two questions in each paper in all assessments must be from ECE(PBQs, SAQs, MCQs,OSPE)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q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Formative assessment: logbook entries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		</a:t>
            </a:r>
            <a:r>
              <a:rPr lang="en-US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FACULTY DEVELOPMENT</a:t>
            </a:r>
            <a:endParaRPr lang="en-US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15920"/>
            <a:ext cx="10515600" cy="1807845"/>
          </a:xfrm>
        </p:spPr>
        <p:txBody>
          <a:bodyPr/>
          <a:p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Preclinical &amp; clinical faculty need to coordinate with each other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Clinical faculty must be involved in planning of the sessions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365" y="2628265"/>
            <a:ext cx="6537325" cy="582930"/>
          </a:xfrm>
        </p:spPr>
        <p:txBody>
          <a:bodyPr/>
          <a:p>
            <a:r>
              <a:rPr lang="en-US" sz="6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THANK YOU</a:t>
            </a:r>
            <a:endParaRPr lang="en-US" sz="60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3695</Words>
  <Application>WPS Presentation</Application>
  <PresentationFormat>Widescreen</PresentationFormat>
  <Paragraphs>244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Arial</vt:lpstr>
      <vt:lpstr>SimSun</vt:lpstr>
      <vt:lpstr>Wingdings</vt:lpstr>
      <vt:lpstr>Times New Roman</vt:lpstr>
      <vt:lpstr>Wingdings</vt:lpstr>
      <vt:lpstr>Microsoft YaHei</vt:lpstr>
      <vt:lpstr>Arial Unicode MS</vt:lpstr>
      <vt:lpstr>Calibri</vt:lpstr>
      <vt:lpstr>Blue Waves</vt:lpstr>
      <vt:lpstr>EARLY CLINICAL EXPOSURE</vt:lpstr>
      <vt:lpstr>		LEARNING OBJECTIVES</vt:lpstr>
      <vt:lpstr>PowerPoint 演示文稿</vt:lpstr>
      <vt:lpstr>		What is early clinical exposure?</vt:lpstr>
      <vt:lpstr>PowerPoint 演示文稿</vt:lpstr>
      <vt:lpstr>OBJECTIVES OF EARLY CLINICAL EXPOSURE</vt:lpstr>
      <vt:lpstr>				TIME ALLOTTED</vt:lpstr>
      <vt:lpstr>			ELEMENTS OF ECE</vt:lpstr>
      <vt:lpstr>		STRUCTURE OF THE PROGRAM</vt:lpstr>
      <vt:lpstr>A. ECE FOR BASIC SCIENCES CORRELATION 	(18 hrs : one 3 hrs session/month x6 months)</vt:lpstr>
      <vt:lpstr>			1.CLASSROOM SETTING</vt:lpstr>
      <vt:lpstr>		What to take to the classroom ?</vt:lpstr>
      <vt:lpstr>			Creating cases</vt:lpstr>
      <vt:lpstr>		2.COMMUNITY SETTING</vt:lpstr>
      <vt:lpstr>		B. ECE FOR CLINICAL SKILLS 	(12hrs : one 3hr session/month X 4 months)</vt:lpstr>
      <vt:lpstr>			Hospital setting</vt:lpstr>
      <vt:lpstr>		Who will demonstrate &amp; where ?</vt:lpstr>
      <vt:lpstr>		Break up of clinical sessions</vt:lpstr>
      <vt:lpstr>PowerPoint 演示文稿</vt:lpstr>
      <vt:lpstr>PowerPoint 演示文稿</vt:lpstr>
      <vt:lpstr>			Actual process</vt:lpstr>
      <vt:lpstr>			Observation guide 1 				(for group 1)</vt:lpstr>
      <vt:lpstr>			Observation guide 2 				(for group 2) </vt:lpstr>
      <vt:lpstr>		How can we use guides???</vt:lpstr>
      <vt:lpstr>		DESIGNING ECE MODULE</vt:lpstr>
      <vt:lpstr>			ASSESSMENT</vt:lpstr>
      <vt:lpstr>		FACULTY DEVELOPMENT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CLINICAL EXPOSURE</dc:title>
  <dc:creator/>
  <cp:lastModifiedBy>RAKESH GUPTA</cp:lastModifiedBy>
  <cp:revision>49</cp:revision>
  <dcterms:created xsi:type="dcterms:W3CDTF">2020-09-26T13:00:00Z</dcterms:created>
  <dcterms:modified xsi:type="dcterms:W3CDTF">2020-09-29T06:23:03Z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