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680"/>
            <a:ext cx="9144000" cy="1161415"/>
          </a:xfrm>
        </p:spPr>
        <p:txBody>
          <a:bodyPr/>
          <a:lstStyle/>
          <a:p>
            <a:r>
              <a:rPr lang="en-US" b="1" dirty="0">
                <a:solidFill>
                  <a:srgbClr val="FF0000"/>
                </a:solidFill>
              </a:rPr>
              <a:t>CARTILAGE</a:t>
            </a:r>
            <a:endParaRPr lang="en-US" b="1" dirty="0">
              <a:solidFill>
                <a:srgbClr val="FF0000"/>
              </a:solidFill>
            </a:endParaRPr>
          </a:p>
        </p:txBody>
      </p:sp>
      <p:sp>
        <p:nvSpPr>
          <p:cNvPr id="3" name="Subtitle 2"/>
          <p:cNvSpPr>
            <a:spLocks noGrp="1"/>
          </p:cNvSpPr>
          <p:nvPr>
            <p:ph type="subTitle" idx="1"/>
          </p:nvPr>
        </p:nvSpPr>
        <p:spPr>
          <a:xfrm>
            <a:off x="1524000" y="1997075"/>
            <a:ext cx="9144000" cy="4743450"/>
          </a:xfrm>
        </p:spPr>
        <p:txBody>
          <a:bodyPr>
            <a:normAutofit lnSpcReduction="20000"/>
          </a:bodyPr>
          <a:lstStyle/>
          <a:p>
            <a:pPr marL="342900" indent="-342900" algn="l">
              <a:buFont typeface="Wingdings" panose="05000000000000000000" charset="0"/>
              <a:buChar char="Ø"/>
            </a:pPr>
            <a:r>
              <a:rPr lang="en-US" sz="2800"/>
              <a:t>IT IS A SPECIALIZED CONNECTIVE TISSUE.</a:t>
            </a:r>
            <a:endParaRPr lang="en-US" sz="2800"/>
          </a:p>
          <a:p>
            <a:pPr marL="342900" indent="-342900" algn="l">
              <a:buFont typeface="Wingdings" panose="05000000000000000000" charset="0"/>
              <a:buChar char="Ø"/>
            </a:pPr>
            <a:r>
              <a:rPr lang="en-US" sz="2800"/>
              <a:t>CARTILAGE CONSISTS OF</a:t>
            </a:r>
            <a:r>
              <a:rPr lang="en-US" sz="2800" b="1"/>
              <a:t> 5% CELLS AND 95% </a:t>
            </a:r>
            <a:r>
              <a:rPr lang="en-US" sz="2800"/>
              <a:t>EXTRACELLULAR MATRIX.</a:t>
            </a:r>
            <a:endParaRPr lang="en-US" sz="2800"/>
          </a:p>
          <a:p>
            <a:pPr marL="342900" indent="-342900" algn="l">
              <a:buFont typeface="Wingdings" panose="05000000000000000000" charset="0"/>
              <a:buChar char="Ø"/>
            </a:pPr>
            <a:r>
              <a:rPr lang="en-US" sz="2800"/>
              <a:t>CELLS OF CARTILAGE ARE CALLED CHONDROCYTES.</a:t>
            </a:r>
            <a:endParaRPr lang="en-US" sz="2800"/>
          </a:p>
          <a:p>
            <a:pPr marL="342900" indent="-342900" algn="l">
              <a:buFont typeface="Wingdings" panose="05000000000000000000" charset="0"/>
              <a:buChar char="Ø"/>
            </a:pPr>
            <a:r>
              <a:rPr lang="en-US" sz="2800" b="1"/>
              <a:t>IT IS AN AVASCULAR STRUCTURE AND RECEIVES ITS NUTRITION BY DIFFUSION</a:t>
            </a:r>
            <a:r>
              <a:rPr lang="en-US" sz="2800"/>
              <a:t>.</a:t>
            </a:r>
            <a:endParaRPr lang="en-US" sz="2800"/>
          </a:p>
          <a:p>
            <a:pPr marL="342900" indent="-342900" algn="l">
              <a:buFont typeface="Wingdings" panose="05000000000000000000" charset="0"/>
              <a:buChar char="Ø"/>
            </a:pPr>
            <a:r>
              <a:rPr lang="en-US" sz="2800"/>
              <a:t>CARTILAGE ARE EXTERNALLY SUPPORTED BY A FIBROCELLULAR COVERING CALLED PERICHONDRIUM(EXCEPT FIBROCARTILAGE).</a:t>
            </a:r>
            <a:endParaRPr lang="en-US" sz="2800"/>
          </a:p>
          <a:p>
            <a:pPr marL="342900" indent="-342900" algn="l">
              <a:buFont typeface="Wingdings" panose="05000000000000000000" charset="0"/>
              <a:buChar char="Ø"/>
            </a:pPr>
            <a:r>
              <a:rPr lang="en-US" sz="2800"/>
              <a:t>AVASCULAR CARTILAGE HAS </a:t>
            </a:r>
            <a:r>
              <a:rPr lang="en-US" sz="2800" b="1">
                <a:solidFill>
                  <a:srgbClr val="00B0F0"/>
                </a:solidFill>
              </a:rPr>
              <a:t>VASCULAR CARTILAGE CANAL</a:t>
            </a:r>
            <a:r>
              <a:rPr lang="en-US" sz="2800"/>
              <a:t> CONTAINING BLOOD VESSELS.THIS HAS BEEN PROVED BY MANY STUDIES.</a:t>
            </a:r>
            <a:endParaRPr lang="en-US" sz="2800"/>
          </a:p>
          <a:p>
            <a:pPr marL="342900" indent="-342900" algn="l">
              <a:buFont typeface="Wingdings" panose="05000000000000000000" charset="0"/>
              <a:buChar char="Ø"/>
            </a:pPr>
            <a:endParaRPr 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HYALINE CARTILAGE</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 HISTOLOGICALLY, HYALINE CARTILAGE HAS</a:t>
            </a:r>
            <a:r>
              <a:rPr lang="en-US" b="1"/>
              <a:t> GLASS LIKE MATRIX</a:t>
            </a:r>
            <a:r>
              <a:rPr lang="en-US"/>
              <a:t>.</a:t>
            </a:r>
            <a:endParaRPr lang="en-US"/>
          </a:p>
          <a:p>
            <a:pPr>
              <a:buFont typeface="Wingdings" panose="05000000000000000000" charset="0"/>
              <a:buChar char="Ø"/>
            </a:pPr>
            <a:r>
              <a:rPr lang="en-US"/>
              <a:t> IT IS</a:t>
            </a:r>
            <a:r>
              <a:rPr lang="en-US" b="1"/>
              <a:t> MOST ABUNDANT</a:t>
            </a:r>
            <a:r>
              <a:rPr lang="en-US"/>
              <a:t> TYPE OF CARTILAGE.</a:t>
            </a:r>
            <a:endParaRPr lang="en-US"/>
          </a:p>
          <a:p>
            <a:pPr>
              <a:buFont typeface="Wingdings" panose="05000000000000000000" charset="0"/>
              <a:buChar char="Ø"/>
            </a:pPr>
            <a:r>
              <a:rPr lang="en-US" b="1"/>
              <a:t>LOCATIONS- ARE FETAL SKELETON,ARTICULAR CARTILAGE,NOSE CARTILAGE,COSTAL CARTILAGE,LARYNGEAL CARTILAGE(THYROID,CRICOID,ARYTENOID CARTILAGE). TRACHEA,AND BRONCHI,AND DEVELOPING BONE(EPIPHYSES).</a:t>
            </a:r>
            <a:endParaRPr lang="en-US" b="1"/>
          </a:p>
          <a:p>
            <a:pPr>
              <a:buFont typeface="Wingdings" panose="05000000000000000000" charset="0"/>
              <a:buChar char="Ø"/>
            </a:pPr>
            <a:r>
              <a:rPr lang="en-US"/>
              <a:t>PERICHONDRIUM WITH FIBROBLASTS SURROUNDS THE CARTILAGE.THE INNER CHONDROGENIC LAYER PRODUCES CHONDROBLASTS THAT DIFFERENTIATE IN TO CHONDROCYTE.</a:t>
            </a:r>
            <a:r>
              <a:rPr lang="en-US" b="1"/>
              <a:t> </a:t>
            </a:r>
            <a:endParaRPr lang="en-US" b="1"/>
          </a:p>
          <a:p>
            <a:pPr marL="457200" lvl="1" indent="0">
              <a:buFont typeface="Wingdings" panose="05000000000000000000" charset="0"/>
              <a:buNone/>
            </a:pPr>
            <a:endParaRPr lang="en-US" b="1"/>
          </a:p>
          <a:p>
            <a:pPr>
              <a:buFont typeface="Wingdings" panose="05000000000000000000" charset="0"/>
              <a:buChar char="Ø"/>
            </a:pPr>
            <a:endParaRPr lang="en-US" b="1"/>
          </a:p>
          <a:p>
            <a:pPr marL="0" indent="0">
              <a:buFont typeface="Wingdings" panose="05000000000000000000" charset="0"/>
              <a:buNone/>
            </a:pPr>
            <a:endParaRPr lang="en-US"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 CHONDROCYTES IN LACUNAE APPEAR EITHER SINGLE OR IN ISOGENOUS GROUP.</a:t>
            </a:r>
            <a:endParaRPr lang="en-US"/>
          </a:p>
          <a:p>
            <a:pPr>
              <a:buFont typeface="Wingdings" panose="05000000000000000000" charset="0"/>
              <a:buChar char="Ø"/>
            </a:pPr>
            <a:r>
              <a:rPr lang="en-US"/>
              <a:t>LACUNAE AND CHONDROCYTES IN THE MIDDLE OF THE CARTILAGE PLATE ARE LARGE AND SPHERICAL BUT BECOME FLATTER TOWARD THE PERIPHERY, WHERE THESE CELLS ARE DIFFERENTIATING IN TO CHONDROBLASTS.</a:t>
            </a:r>
            <a:endParaRPr lang="en-US"/>
          </a:p>
          <a:p>
            <a:pPr>
              <a:buFont typeface="Wingdings" panose="05000000000000000000" charset="0"/>
              <a:buChar char="Ø"/>
            </a:pPr>
            <a:r>
              <a:rPr lang="en-US"/>
              <a:t>THE INTER TERRITORIAL STAINS LIGHTER WHERE AS THE TERRITORIAL MATRIX AROUND THE LACUNAE STAINS DARKER.</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ELASTIC CARTILAGE</a:t>
            </a:r>
            <a:endParaRPr lang="en-US" b="1">
              <a:solidFill>
                <a:srgbClr val="FF0000"/>
              </a:solidFill>
            </a:endParaRPr>
          </a:p>
        </p:txBody>
      </p:sp>
      <p:sp>
        <p:nvSpPr>
          <p:cNvPr id="3" name="Content Placeholder 2"/>
          <p:cNvSpPr>
            <a:spLocks noGrp="1"/>
          </p:cNvSpPr>
          <p:nvPr>
            <p:ph idx="1"/>
          </p:nvPr>
        </p:nvSpPr>
        <p:spPr>
          <a:xfrm>
            <a:off x="838200" y="1386205"/>
            <a:ext cx="10515600" cy="5168900"/>
          </a:xfrm>
        </p:spPr>
        <p:txBody>
          <a:bodyPr>
            <a:normAutofit lnSpcReduction="10000"/>
          </a:bodyPr>
          <a:p>
            <a:pPr>
              <a:buFont typeface="Wingdings" panose="05000000000000000000" charset="0"/>
              <a:buChar char="Ø"/>
            </a:pPr>
            <a:r>
              <a:rPr lang="en-US"/>
              <a:t> ELASTIC CARTILAGE DIFFERS FROM HYALINE CARTILAGE BY THE PRESENCE OF NUMEROUS</a:t>
            </a:r>
            <a:r>
              <a:rPr lang="en-US" b="1"/>
              <a:t> ELASTIC FIBRES</a:t>
            </a:r>
            <a:r>
              <a:rPr lang="en-US"/>
              <a:t> IN ITS MATRIX.</a:t>
            </a:r>
            <a:endParaRPr lang="en-US"/>
          </a:p>
          <a:p>
            <a:pPr>
              <a:buFont typeface="Wingdings" panose="05000000000000000000" charset="0"/>
              <a:buChar char="Ø"/>
            </a:pPr>
            <a:r>
              <a:rPr lang="en-US"/>
              <a:t>ELASTIC FIBRES ENTER THE CARTILAGE MATRIX FROM THE SURROUNDING CONNECTIVE TISSUE </a:t>
            </a:r>
            <a:r>
              <a:rPr lang="en-US" b="1"/>
              <a:t>PERICHONDRIUM</a:t>
            </a:r>
            <a:r>
              <a:rPr lang="en-US"/>
              <a:t> AND ARE DISTRIBUTED AS </a:t>
            </a:r>
            <a:r>
              <a:rPr lang="en-US" b="1"/>
              <a:t>BRANCHING AND ANASTOMOSING FIBRES.</a:t>
            </a:r>
            <a:endParaRPr lang="en-US"/>
          </a:p>
          <a:p>
            <a:pPr>
              <a:buFont typeface="Wingdings" panose="05000000000000000000" charset="0"/>
              <a:buChar char="Ø"/>
            </a:pPr>
            <a:r>
              <a:rPr lang="en-US"/>
              <a:t>AS IN HYALINE CARTILAGE,LARGER CHONDROCYTES IN THE LACUNAE ARE MORE PREVALENT IN THE INTERIOR OF THE PLATE. THE SMALLER AND FLATTER CHONDROCYTES ARE LOCATED PERIPHERALLY IN THE INNER CHONDROGENIC LAYER OF THE PERICHONDRIUM,FROM WHICH CHONDROBLASTS DEVELOP TO SYNTHESIZE THE CARTILAGE MATRIX.</a:t>
            </a:r>
            <a:endParaRPr lang="en-US"/>
          </a:p>
          <a:p>
            <a:pPr>
              <a:buFont typeface="Wingdings" panose="05000000000000000000" charset="0"/>
              <a:buChar char="Ø"/>
            </a:pPr>
            <a:r>
              <a:rPr lang="en-US"/>
              <a:t>LOCATIONS-</a:t>
            </a:r>
            <a:r>
              <a:rPr lang="en-US" b="1"/>
              <a:t> EXTERNAL EAR,EUSTACHIAN TUBE,EPIGLOTTIS</a:t>
            </a:r>
            <a:r>
              <a:rPr lang="en-US"/>
              <a:t> AND A PORTION OF CUNEIFORM CARTILAGE.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FIBROCARTILAGE</a:t>
            </a:r>
            <a:endParaRPr lang="en-US" b="1">
              <a:solidFill>
                <a:srgbClr val="FF0000"/>
              </a:solidFill>
            </a:endParaRPr>
          </a:p>
        </p:txBody>
      </p:sp>
      <p:sp>
        <p:nvSpPr>
          <p:cNvPr id="3" name="Content Placeholder 2"/>
          <p:cNvSpPr>
            <a:spLocks noGrp="1"/>
          </p:cNvSpPr>
          <p:nvPr>
            <p:ph idx="1"/>
          </p:nvPr>
        </p:nvSpPr>
        <p:spPr/>
        <p:txBody>
          <a:bodyPr>
            <a:normAutofit lnSpcReduction="10000"/>
          </a:bodyPr>
          <a:p>
            <a:pPr>
              <a:buFont typeface="Wingdings" panose="05000000000000000000" charset="0"/>
              <a:buChar char="Ø"/>
            </a:pPr>
            <a:r>
              <a:rPr lang="en-US"/>
              <a:t> THE FIBROCARTILAGE MATRIX IS FILLED WITH DENSE COLLAGEN FIBRES WHICH FREQUENTLY EXHIBITS PARALLEL ARRANGEMENTS,AS SEEN IN TENDONS.</a:t>
            </a:r>
            <a:endParaRPr lang="en-US"/>
          </a:p>
          <a:p>
            <a:pPr>
              <a:buFont typeface="Wingdings" panose="05000000000000000000" charset="0"/>
              <a:buChar char="Ø"/>
            </a:pPr>
            <a:r>
              <a:rPr lang="en-US" b="1"/>
              <a:t>SMALL CHONDROCYTES IN LACUNAE ARE USUALLY DISTRIBUTED IN ROWS</a:t>
            </a:r>
            <a:r>
              <a:rPr lang="en-US"/>
              <a:t> WITH IN THE FIBROUS CARTILAGE MATRIX,RATHER THAN AT RANDOM OR IN ISOGENOUS GROUP,AS IN HYALINE OR ELASTIC CARTILAGE.</a:t>
            </a:r>
            <a:endParaRPr lang="en-US"/>
          </a:p>
          <a:p>
            <a:pPr>
              <a:buFont typeface="Wingdings" panose="05000000000000000000" charset="0"/>
              <a:buChar char="Ø"/>
            </a:pPr>
            <a:r>
              <a:rPr lang="en-US" b="1"/>
              <a:t>ALL CHONDROCYTES AND LACUNAE ARE OF SIMILAR SIZE</a:t>
            </a:r>
            <a:r>
              <a:rPr lang="en-US"/>
              <a:t>.</a:t>
            </a:r>
            <a:endParaRPr lang="en-US"/>
          </a:p>
          <a:p>
            <a:pPr>
              <a:buFont typeface="Wingdings" panose="05000000000000000000" charset="0"/>
              <a:buChar char="Ø"/>
            </a:pPr>
            <a:r>
              <a:rPr lang="en-US" b="1"/>
              <a:t> PERICHONDRIUM IS ABSENT BECAUSE FIBROUS CARTILAGE USUALLY FORMS A TRANSITIONAL AREA BETWEEN HYALINE CARTILAGE AND TENDON OR LIGAMENT.</a:t>
            </a:r>
            <a:endParaRPr lang="en-US"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BONE</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 BONE IS A SPECIAL TYPE OF CONNECTIVE TISSUE CONSISTING OF </a:t>
            </a:r>
            <a:r>
              <a:rPr lang="en-US" b="1"/>
              <a:t>CELLS,FIBRES AND EXTRA CELLULAR MATRIX.</a:t>
            </a:r>
            <a:r>
              <a:rPr lang="en-US"/>
              <a:t> IN CONTRAST TO CARTILAGE,MINERALS ACCUMULATE AND ARE DEPOSITED IN THE CARTILAGE MATRIX CAUSING CALCIFICATION OF THE DEVELOPING BONE.</a:t>
            </a:r>
            <a:endParaRPr lang="en-US"/>
          </a:p>
          <a:p>
            <a:pPr>
              <a:buFont typeface="Wingdings" panose="05000000000000000000" charset="0"/>
              <a:buChar char="Ø"/>
            </a:pPr>
            <a:r>
              <a:rPr lang="en-US"/>
              <a:t> 99% OF BODY CALSIUM IS STORED IN BONES.</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2703</Words>
  <Application>WPS Presentation</Application>
  <PresentationFormat>Widescreen</PresentationFormat>
  <Paragraphs>45</Paragraphs>
  <Slides>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vt:i4>
      </vt:variant>
    </vt:vector>
  </HeadingPairs>
  <TitlesOfParts>
    <vt:vector size="15" baseType="lpstr">
      <vt:lpstr>Arial</vt:lpstr>
      <vt:lpstr>SimSun</vt:lpstr>
      <vt:lpstr>Wingdings</vt:lpstr>
      <vt:lpstr>Wingdings</vt:lpstr>
      <vt:lpstr>Calibri Light</vt:lpstr>
      <vt:lpstr>Calibri</vt:lpstr>
      <vt:lpstr>Microsoft YaHei</vt:lpstr>
      <vt:lpstr>Arial Unicode MS</vt:lpstr>
      <vt:lpstr>Office Theme</vt:lpstr>
      <vt:lpstr>CARTILAGE</vt:lpstr>
      <vt:lpstr>			HYALINE CARTILAGE</vt:lpstr>
      <vt:lpstr>					CONT.</vt:lpstr>
      <vt:lpstr>			ELASTIC CARTILAGE</vt:lpstr>
      <vt:lpstr>				FIBROCARTILAGE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CARTILAGE</dc:title>
  <dc:creator/>
  <cp:lastModifiedBy>RAKESH GUPTA</cp:lastModifiedBy>
  <cp:revision>9</cp:revision>
  <dcterms:created xsi:type="dcterms:W3CDTF">2020-09-23T09:27:00Z</dcterms:created>
  <dcterms:modified xsi:type="dcterms:W3CDTF">2020-09-25T04:35:41Z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1033-11.2.0.9665</vt:lpwstr>
  </property>
</Properties>
</file>