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56" r:id="rId3"/>
    <p:sldId id="257" r:id="rId4"/>
    <p:sldId id="265" r:id="rId6"/>
    <p:sldId id="258" r:id="rId7"/>
    <p:sldId id="259" r:id="rId8"/>
    <p:sldId id="274" r:id="rId9"/>
    <p:sldId id="260" r:id="rId10"/>
    <p:sldId id="261"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4.xml"/><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46380"/>
            <a:ext cx="9144000" cy="1207135"/>
          </a:xfrm>
        </p:spPr>
        <p:txBody>
          <a:bodyPr/>
          <a:lstStyle/>
          <a:p>
            <a:r>
              <a:rPr lang="en-US" b="1" dirty="0">
                <a:solidFill>
                  <a:srgbClr val="FF0000"/>
                </a:solidFill>
              </a:rPr>
              <a:t>TONGUE</a:t>
            </a:r>
            <a:endParaRPr lang="en-US" b="1" dirty="0">
              <a:solidFill>
                <a:srgbClr val="FF0000"/>
              </a:solidFill>
            </a:endParaRPr>
          </a:p>
        </p:txBody>
      </p:sp>
      <p:sp>
        <p:nvSpPr>
          <p:cNvPr id="3" name="Subtitle 2"/>
          <p:cNvSpPr>
            <a:spLocks noGrp="1"/>
          </p:cNvSpPr>
          <p:nvPr>
            <p:ph type="subTitle" idx="1"/>
          </p:nvPr>
        </p:nvSpPr>
        <p:spPr>
          <a:xfrm>
            <a:off x="1524000" y="1619885"/>
            <a:ext cx="9144000" cy="4788535"/>
          </a:xfrm>
        </p:spPr>
        <p:txBody>
          <a:bodyPr>
            <a:normAutofit/>
          </a:bodyPr>
          <a:lstStyle/>
          <a:p>
            <a:pPr marL="342900" indent="-342900" algn="l">
              <a:buFont typeface="Wingdings" panose="05000000000000000000" charset="0"/>
              <a:buChar char="Ø"/>
            </a:pPr>
            <a:r>
              <a:rPr lang="en-US"/>
              <a:t>It is a muscular organ covered with the mucous membrane.</a:t>
            </a:r>
            <a:endParaRPr lang="en-US"/>
          </a:p>
          <a:p>
            <a:pPr marL="342900" indent="-342900" algn="l">
              <a:buFont typeface="Wingdings" panose="05000000000000000000" charset="0"/>
              <a:buChar char="Ø"/>
            </a:pPr>
            <a:r>
              <a:rPr lang="en-US"/>
              <a:t>The muscles attach the tongue to the styloid process and the soft palate above and to the mandible &amp;hyoid bone below.</a:t>
            </a:r>
            <a:endParaRPr lang="en-US"/>
          </a:p>
          <a:p>
            <a:pPr marL="342900" indent="-342900" algn="l">
              <a:buFont typeface="Wingdings" panose="05000000000000000000" charset="0"/>
              <a:buChar char="Ø"/>
            </a:pPr>
            <a:r>
              <a:rPr lang="en-US"/>
              <a:t>The tongue is divided in to rt &amp; lt halves by a median fibrous septum.</a:t>
            </a:r>
            <a:endParaRPr lang="en-US"/>
          </a:p>
          <a:p>
            <a:pPr marL="342900" indent="-342900" algn="l">
              <a:buFont typeface="Wingdings" panose="05000000000000000000" charset="0"/>
              <a:buChar char="Ø"/>
            </a:pPr>
            <a:r>
              <a:rPr lang="en-US" b="1">
                <a:solidFill>
                  <a:srgbClr val="00B0F0"/>
                </a:solidFill>
              </a:rPr>
              <a:t>MUCOUS MEMBRANE OF THE TONGUE-</a:t>
            </a:r>
            <a:endParaRPr lang="en-US" b="1">
              <a:solidFill>
                <a:srgbClr val="00B0F0"/>
              </a:solidFill>
            </a:endParaRPr>
          </a:p>
          <a:p>
            <a:pPr marL="342900" indent="-342900" algn="l">
              <a:buFont typeface="Arial" panose="020B0604020202020204" pitchFamily="34" charset="0"/>
              <a:buChar char="•"/>
            </a:pPr>
            <a:r>
              <a:rPr lang="en-US" b="1">
                <a:solidFill>
                  <a:schemeClr val="tx1">
                    <a:lumMod val="95000"/>
                    <a:lumOff val="5000"/>
                  </a:schemeClr>
                </a:solidFill>
              </a:rPr>
              <a:t>The mucous membrane of upper surface of tongue can be divided in to ant &amp;post part by a v-shaped sulcus,the sulcus terminalis.the apex of the sulcus projects backward and is marked by a small pit the foramen cecum.</a:t>
            </a:r>
            <a:endParaRPr lang="en-US" b="1">
              <a:solidFill>
                <a:schemeClr val="tx1">
                  <a:lumMod val="95000"/>
                  <a:lumOff val="5000"/>
                </a:schemeClr>
              </a:solidFill>
            </a:endParaRPr>
          </a:p>
          <a:p>
            <a:pPr marL="342900" indent="-342900" algn="l">
              <a:buFont typeface="Arial" panose="020B0604020202020204" pitchFamily="34" charset="0"/>
              <a:buChar char="•"/>
            </a:pPr>
            <a:r>
              <a:rPr lang="en-US" b="1">
                <a:solidFill>
                  <a:schemeClr val="tx1">
                    <a:lumMod val="95000"/>
                    <a:lumOff val="5000"/>
                  </a:schemeClr>
                </a:solidFill>
              </a:rPr>
              <a:t>The sulcus divides the tongue in to  the ant two thirds or oral part,and the post one third or pharyngeal part.</a:t>
            </a:r>
            <a:endParaRPr lang="en-US" b="1">
              <a:solidFill>
                <a:schemeClr val="tx1">
                  <a:lumMod val="95000"/>
                  <a:lumOff val="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660400"/>
          </a:xfrm>
        </p:spPr>
        <p:txBody>
          <a:bodyPr>
            <a:normAutofit fontScale="90000"/>
          </a:bodyPr>
          <a:p>
            <a:r>
              <a:rPr lang="en-US" b="1">
                <a:solidFill>
                  <a:srgbClr val="00B0F0"/>
                </a:solidFill>
              </a:rPr>
              <a:t>			MUCOUS MEMBRANE CONT-</a:t>
            </a:r>
            <a:endParaRPr lang="en-US" b="1">
              <a:solidFill>
                <a:srgbClr val="00B0F0"/>
              </a:solidFill>
            </a:endParaRPr>
          </a:p>
        </p:txBody>
      </p:sp>
      <p:sp>
        <p:nvSpPr>
          <p:cNvPr id="3" name="Content Placeholder 2"/>
          <p:cNvSpPr>
            <a:spLocks noGrp="1"/>
          </p:cNvSpPr>
          <p:nvPr>
            <p:ph sz="half" idx="1"/>
          </p:nvPr>
        </p:nvSpPr>
        <p:spPr>
          <a:xfrm>
            <a:off x="338455" y="1311275"/>
            <a:ext cx="5681345" cy="5396230"/>
          </a:xfrm>
        </p:spPr>
        <p:txBody>
          <a:bodyPr>
            <a:normAutofit/>
          </a:bodyPr>
          <a:p>
            <a:r>
              <a:rPr lang="en-US" sz="2400" i="1"/>
              <a:t>The foramen cecum</a:t>
            </a:r>
            <a:r>
              <a:rPr lang="en-US" sz="2400"/>
              <a:t> is an embryonic is an embryonic remnant and marks the site of upper end of the thyroglossal duct.</a:t>
            </a:r>
            <a:endParaRPr lang="en-US" sz="2400"/>
          </a:p>
          <a:p>
            <a:endParaRPr lang="en-US" sz="2400"/>
          </a:p>
          <a:p>
            <a:r>
              <a:rPr lang="en-US" sz="2400"/>
              <a:t>Three types of papillae are present on the upper surface of the ant two thrds of the tongue: the </a:t>
            </a:r>
            <a:r>
              <a:rPr lang="en-US" sz="2400" i="1"/>
              <a:t>filiform papillae</a:t>
            </a:r>
            <a:r>
              <a:rPr lang="en-US" sz="2400"/>
              <a:t>,the</a:t>
            </a:r>
            <a:r>
              <a:rPr lang="en-US" sz="2400" i="1"/>
              <a:t> fungiform</a:t>
            </a:r>
            <a:r>
              <a:rPr lang="en-US" sz="2400"/>
              <a:t> </a:t>
            </a:r>
            <a:r>
              <a:rPr lang="en-US" sz="2400" i="1"/>
              <a:t>papillae</a:t>
            </a:r>
            <a:r>
              <a:rPr lang="en-US" sz="2400"/>
              <a:t>,and the </a:t>
            </a:r>
            <a:r>
              <a:rPr lang="en-US" sz="2400" i="1"/>
              <a:t>vallate papillae</a:t>
            </a:r>
            <a:r>
              <a:rPr lang="en-US" sz="2400"/>
              <a:t>.</a:t>
            </a:r>
            <a:endParaRPr lang="en-US" sz="2400"/>
          </a:p>
          <a:p>
            <a:endParaRPr lang="en-US" sz="2400"/>
          </a:p>
          <a:p>
            <a:r>
              <a:rPr lang="en-US" sz="2400"/>
              <a:t>The mucous membrane covering the post third of the tongue is devoid of papillae but has an irregular surface, caused by the presence of underlying lymph nodules,the lingual</a:t>
            </a:r>
            <a:r>
              <a:rPr lang="en-US" sz="2400">
                <a:solidFill>
                  <a:srgbClr val="92D050"/>
                </a:solidFill>
              </a:rPr>
              <a:t> </a:t>
            </a:r>
            <a:r>
              <a:rPr lang="en-US" sz="2400" i="1">
                <a:solidFill>
                  <a:schemeClr val="tx1">
                    <a:lumMod val="95000"/>
                    <a:lumOff val="5000"/>
                  </a:schemeClr>
                </a:solidFill>
              </a:rPr>
              <a:t>tonsil.</a:t>
            </a:r>
            <a:endParaRPr lang="en-US" sz="2000" i="1">
              <a:solidFill>
                <a:schemeClr val="tx1">
                  <a:lumMod val="95000"/>
                  <a:lumOff val="5000"/>
                </a:schemeClr>
              </a:solidFill>
            </a:endParaRPr>
          </a:p>
          <a:p>
            <a:pPr marL="0" indent="0">
              <a:buNone/>
            </a:pPr>
            <a:endParaRPr lang="en-US"/>
          </a:p>
        </p:txBody>
      </p:sp>
      <p:pic>
        <p:nvPicPr>
          <p:cNvPr id="4" name="Content Placeholder 3"/>
          <p:cNvPicPr>
            <a:picLocks noChangeAspect="1"/>
          </p:cNvPicPr>
          <p:nvPr>
            <p:ph sz="half" idx="2"/>
          </p:nvPr>
        </p:nvPicPr>
        <p:blipFill>
          <a:blip r:embed="rId1"/>
          <a:stretch>
            <a:fillRect/>
          </a:stretch>
        </p:blipFill>
        <p:spPr>
          <a:xfrm>
            <a:off x="6640195" y="1025525"/>
            <a:ext cx="5181600" cy="3818890"/>
          </a:xfrm>
          <a:prstGeom prst="rect">
            <a:avLst/>
          </a:prstGeom>
        </p:spPr>
      </p:pic>
      <p:pic>
        <p:nvPicPr>
          <p:cNvPr id="5" name="Picture 4"/>
          <p:cNvPicPr>
            <a:picLocks noChangeAspect="1"/>
          </p:cNvPicPr>
          <p:nvPr/>
        </p:nvPicPr>
        <p:blipFill>
          <a:blip r:embed="rId2"/>
          <a:stretch>
            <a:fillRect/>
          </a:stretch>
        </p:blipFill>
        <p:spPr>
          <a:xfrm>
            <a:off x="6167755" y="4619625"/>
            <a:ext cx="5654040" cy="21907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sz="half" idx="1"/>
          </p:nvPr>
        </p:nvSpPr>
        <p:spPr>
          <a:xfrm>
            <a:off x="838200" y="1250315"/>
            <a:ext cx="5181600" cy="5229225"/>
          </a:xfrm>
        </p:spPr>
        <p:txBody>
          <a:bodyPr>
            <a:normAutofit fontScale="80000"/>
          </a:bodyPr>
          <a:p>
            <a:r>
              <a:rPr lang="en-US" i="1">
                <a:solidFill>
                  <a:schemeClr val="tx1">
                    <a:lumMod val="95000"/>
                    <a:lumOff val="5000"/>
                  </a:schemeClr>
                </a:solidFill>
                <a:sym typeface="+mn-ea"/>
              </a:rPr>
              <a:t>The mucous membrane on the inferior surface of the tongue is reflected from the tongue to the floor of the mouth.</a:t>
            </a:r>
            <a:endParaRPr lang="en-US" i="1">
              <a:solidFill>
                <a:schemeClr val="tx1">
                  <a:lumMod val="95000"/>
                  <a:lumOff val="5000"/>
                </a:schemeClr>
              </a:solidFill>
            </a:endParaRPr>
          </a:p>
          <a:p>
            <a:r>
              <a:rPr lang="en-US" i="1">
                <a:solidFill>
                  <a:schemeClr val="tx1">
                    <a:lumMod val="95000"/>
                    <a:lumOff val="5000"/>
                  </a:schemeClr>
                </a:solidFill>
                <a:sym typeface="+mn-ea"/>
              </a:rPr>
              <a:t>In the mid line anteriorly,the undersurface of the tongue is connected to the floor of the mouth by a fold of mucous membrane,the frenulum of the tongue.</a:t>
            </a:r>
            <a:endParaRPr lang="en-US" i="1">
              <a:solidFill>
                <a:schemeClr val="tx1">
                  <a:lumMod val="95000"/>
                  <a:lumOff val="5000"/>
                </a:schemeClr>
              </a:solidFill>
            </a:endParaRPr>
          </a:p>
          <a:p>
            <a:r>
              <a:rPr lang="en-US" i="1">
                <a:solidFill>
                  <a:schemeClr val="tx1">
                    <a:lumMod val="95000"/>
                    <a:lumOff val="5000"/>
                  </a:schemeClr>
                </a:solidFill>
                <a:sym typeface="+mn-ea"/>
              </a:rPr>
              <a:t>On the lateral side of the frenulum,the deep lingual vein can be seen through the mucous membrane.</a:t>
            </a:r>
            <a:endParaRPr lang="en-US" i="1">
              <a:solidFill>
                <a:schemeClr val="tx1">
                  <a:lumMod val="95000"/>
                  <a:lumOff val="5000"/>
                </a:schemeClr>
              </a:solidFill>
            </a:endParaRPr>
          </a:p>
          <a:p>
            <a:r>
              <a:rPr lang="en-US" i="1">
                <a:solidFill>
                  <a:schemeClr val="tx1">
                    <a:lumMod val="95000"/>
                    <a:lumOff val="5000"/>
                  </a:schemeClr>
                </a:solidFill>
                <a:sym typeface="+mn-ea"/>
              </a:rPr>
              <a:t>Lateral to the lingual vein,the mucous membrane forms a fringe fold called the plica fimbriata.</a:t>
            </a:r>
            <a:endParaRPr lang="en-US"/>
          </a:p>
        </p:txBody>
      </p:sp>
      <p:pic>
        <p:nvPicPr>
          <p:cNvPr id="6" name="Content Placeholder 5"/>
          <p:cNvPicPr>
            <a:picLocks noChangeAspect="1"/>
          </p:cNvPicPr>
          <p:nvPr>
            <p:ph sz="half" idx="2"/>
          </p:nvPr>
        </p:nvPicPr>
        <p:blipFill>
          <a:blip r:embed="rId1"/>
          <a:stretch>
            <a:fillRect/>
          </a:stretch>
        </p:blipFill>
        <p:spPr>
          <a:xfrm>
            <a:off x="7170420" y="1623060"/>
            <a:ext cx="4695190" cy="475678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MUSCLES OF THE TONGUE</a:t>
            </a:r>
            <a:endParaRPr lang="en-US" b="1">
              <a:solidFill>
                <a:srgbClr val="FF0000"/>
              </a:solidFill>
            </a:endParaRPr>
          </a:p>
        </p:txBody>
      </p:sp>
      <p:sp>
        <p:nvSpPr>
          <p:cNvPr id="3" name="Content Placeholder 2"/>
          <p:cNvSpPr>
            <a:spLocks noGrp="1"/>
          </p:cNvSpPr>
          <p:nvPr>
            <p:ph sz="half" idx="1"/>
          </p:nvPr>
        </p:nvSpPr>
        <p:spPr>
          <a:xfrm>
            <a:off x="838200" y="1281430"/>
            <a:ext cx="5181600" cy="5530850"/>
          </a:xfrm>
        </p:spPr>
        <p:txBody>
          <a:bodyPr>
            <a:normAutofit lnSpcReduction="10000"/>
          </a:bodyPr>
          <a:p>
            <a:pPr>
              <a:buFont typeface="Wingdings" panose="05000000000000000000" charset="0"/>
              <a:buChar char="Ø"/>
            </a:pPr>
            <a:r>
              <a:rPr lang="en-US"/>
              <a:t>The muscles of the tongue are divided in to two types: intrinsic and extrinsic.</a:t>
            </a:r>
            <a:endParaRPr lang="en-US"/>
          </a:p>
          <a:p>
            <a:pPr>
              <a:buFont typeface="Wingdings" panose="05000000000000000000" charset="0"/>
              <a:buChar char="Ø"/>
            </a:pPr>
            <a:r>
              <a:rPr lang="en-US" b="1">
                <a:solidFill>
                  <a:srgbClr val="FF0000"/>
                </a:solidFill>
              </a:rPr>
              <a:t>INTRINSIC MUSCLES-</a:t>
            </a:r>
            <a:endParaRPr lang="en-US" b="1">
              <a:solidFill>
                <a:srgbClr val="FF0000"/>
              </a:solidFill>
            </a:endParaRPr>
          </a:p>
          <a:p>
            <a:pPr>
              <a:buFont typeface="Arial" panose="020B0604020202020204" pitchFamily="34" charset="0"/>
              <a:buChar char="•"/>
            </a:pPr>
            <a:r>
              <a:rPr lang="en-US">
                <a:solidFill>
                  <a:schemeClr val="tx1">
                    <a:lumMod val="95000"/>
                    <a:lumOff val="5000"/>
                  </a:schemeClr>
                </a:solidFill>
              </a:rPr>
              <a:t>These muscles are confined to the tongue and are not attached to bone.</a:t>
            </a:r>
            <a:endParaRPr lang="en-US">
              <a:solidFill>
                <a:schemeClr val="tx1">
                  <a:lumMod val="95000"/>
                  <a:lumOff val="5000"/>
                </a:schemeClr>
              </a:solidFill>
            </a:endParaRPr>
          </a:p>
          <a:p>
            <a:pPr>
              <a:buFont typeface="Arial" panose="020B0604020202020204" pitchFamily="34" charset="0"/>
              <a:buChar char="•"/>
            </a:pPr>
            <a:r>
              <a:rPr lang="en-US">
                <a:solidFill>
                  <a:schemeClr val="tx1">
                    <a:lumMod val="95000"/>
                    <a:lumOff val="5000"/>
                  </a:schemeClr>
                </a:solidFill>
              </a:rPr>
              <a:t>They consist of longitudinal,transverse and vertical fibres.</a:t>
            </a:r>
            <a:endParaRPr lang="en-US">
              <a:solidFill>
                <a:schemeClr val="tx1">
                  <a:lumMod val="95000"/>
                  <a:lumOff val="5000"/>
                </a:schemeClr>
              </a:solidFill>
            </a:endParaRPr>
          </a:p>
          <a:p>
            <a:pPr>
              <a:buFont typeface="Arial" panose="020B0604020202020204" pitchFamily="34" charset="0"/>
              <a:buChar char="•"/>
            </a:pPr>
            <a:r>
              <a:rPr lang="en-US">
                <a:solidFill>
                  <a:schemeClr val="tx1">
                    <a:lumMod val="95000"/>
                    <a:lumOff val="5000"/>
                  </a:schemeClr>
                </a:solidFill>
              </a:rPr>
              <a:t>Nerve supply-hypoglossal nerve.</a:t>
            </a:r>
            <a:endParaRPr lang="en-US">
              <a:solidFill>
                <a:schemeClr val="tx1">
                  <a:lumMod val="95000"/>
                  <a:lumOff val="5000"/>
                </a:schemeClr>
              </a:solidFill>
            </a:endParaRPr>
          </a:p>
          <a:p>
            <a:pPr>
              <a:buFont typeface="Arial" panose="020B0604020202020204" pitchFamily="34" charset="0"/>
              <a:buChar char="•"/>
            </a:pPr>
            <a:r>
              <a:rPr lang="en-US">
                <a:solidFill>
                  <a:schemeClr val="tx1">
                    <a:lumMod val="95000"/>
                    <a:lumOff val="5000"/>
                  </a:schemeClr>
                </a:solidFill>
              </a:rPr>
              <a:t>Action-alter the shape of the tongue.</a:t>
            </a:r>
            <a:endParaRPr lang="en-US">
              <a:solidFill>
                <a:schemeClr val="tx1">
                  <a:lumMod val="95000"/>
                  <a:lumOff val="5000"/>
                </a:schemeClr>
              </a:solidFill>
            </a:endParaRPr>
          </a:p>
        </p:txBody>
      </p:sp>
      <p:pic>
        <p:nvPicPr>
          <p:cNvPr id="4" name="Content Placeholder 3"/>
          <p:cNvPicPr>
            <a:picLocks noChangeAspect="1"/>
          </p:cNvPicPr>
          <p:nvPr>
            <p:ph sz="half" idx="2"/>
          </p:nvPr>
        </p:nvPicPr>
        <p:blipFill>
          <a:blip r:embed="rId1"/>
          <a:stretch>
            <a:fillRect/>
          </a:stretch>
        </p:blipFill>
        <p:spPr>
          <a:xfrm>
            <a:off x="6019800" y="1378585"/>
            <a:ext cx="5233670" cy="480631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EXTRINSIC MUSCLES</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These muscles are attached to bones and the soft palate.</a:t>
            </a:r>
            <a:endParaRPr lang="en-US"/>
          </a:p>
          <a:p>
            <a:pPr>
              <a:buFont typeface="Wingdings" panose="05000000000000000000" charset="0"/>
              <a:buChar char="Ø"/>
            </a:pPr>
            <a:r>
              <a:rPr lang="en-US"/>
              <a:t>They are the genioglossus,the hyoglossus,the styloglossus and the palatoglossus</a:t>
            </a:r>
            <a:endParaRPr lang="en-US"/>
          </a:p>
          <a:p>
            <a:pPr>
              <a:buFont typeface="Wingdings" panose="05000000000000000000" charset="0"/>
              <a:buChar char="Ø"/>
            </a:pPr>
            <a:r>
              <a:rPr lang="en-US" b="1">
                <a:solidFill>
                  <a:srgbClr val="00B0F0"/>
                </a:solidFill>
              </a:rPr>
              <a:t>NERVE SUPPLY-</a:t>
            </a:r>
            <a:r>
              <a:rPr lang="en-US" b="1">
                <a:solidFill>
                  <a:schemeClr val="tx1">
                    <a:lumMod val="95000"/>
                    <a:lumOff val="5000"/>
                  </a:schemeClr>
                </a:solidFill>
              </a:rPr>
              <a:t>All the muscles are supplied by hypoglossal nerve except palatoglossus which is supplied by pharyngeal plexus.</a:t>
            </a:r>
            <a:endParaRPr lang="en-US" b="1">
              <a:solidFill>
                <a:srgbClr val="00B0F0"/>
              </a:solidFill>
            </a:endParaRPr>
          </a:p>
          <a:p>
            <a:pPr>
              <a:buFont typeface="Wingdings" panose="05000000000000000000" charset="0"/>
              <a:buChar char="Ø"/>
            </a:pPr>
            <a:r>
              <a:rPr lang="en-US" b="1">
                <a:solidFill>
                  <a:srgbClr val="00B0F0"/>
                </a:solidFill>
              </a:rPr>
              <a:t>BLOOD SUPPLY-</a:t>
            </a:r>
            <a:r>
              <a:rPr lang="en-US" b="1">
                <a:solidFill>
                  <a:schemeClr val="tx1">
                    <a:lumMod val="95000"/>
                    <a:lumOff val="5000"/>
                  </a:schemeClr>
                </a:solidFill>
              </a:rPr>
              <a:t>The lingual artery,the tonsillar branch of the facial artery,and the ascending pharyngeal artery supply the tongue.The veins drain in to the internal jugular vein.</a:t>
            </a:r>
            <a:endParaRPr lang="en-US" b="1">
              <a:solidFill>
                <a:schemeClr val="tx1">
                  <a:lumMod val="95000"/>
                  <a:lumOff val="5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p:txBody>
          <a:bodyPr>
            <a:normAutofit fontScale="90000"/>
          </a:bodyPr>
          <a:p>
            <a:r>
              <a:rPr lang="en-US" b="1">
                <a:solidFill>
                  <a:srgbClr val="FF0000"/>
                </a:solidFill>
                <a:sym typeface="+mn-ea"/>
              </a:rPr>
              <a:t>				BLOOD SUPPLY</a:t>
            </a:r>
            <a:br>
              <a:rPr lang="en-US" b="1">
                <a:solidFill>
                  <a:srgbClr val="FF0000"/>
                </a:solidFill>
              </a:rPr>
            </a:br>
            <a:endParaRPr lang="en-US"/>
          </a:p>
        </p:txBody>
      </p:sp>
      <p:sp>
        <p:nvSpPr>
          <p:cNvPr id="5" name="Content Placeholder 4"/>
          <p:cNvSpPr>
            <a:spLocks noGrp="1"/>
          </p:cNvSpPr>
          <p:nvPr>
            <p:ph sz="half" idx="1"/>
          </p:nvPr>
        </p:nvSpPr>
        <p:spPr>
          <a:xfrm>
            <a:off x="838200" y="1160145"/>
            <a:ext cx="5181600" cy="5017135"/>
          </a:xfrm>
        </p:spPr>
        <p:txBody>
          <a:bodyPr/>
          <a:p>
            <a:r>
              <a:rPr lang="en-US" b="1">
                <a:solidFill>
                  <a:srgbClr val="00B0F0"/>
                </a:solidFill>
                <a:sym typeface="+mn-ea"/>
              </a:rPr>
              <a:t>BLOOD SUPPLY-</a:t>
            </a:r>
            <a:endParaRPr lang="en-US" b="1">
              <a:solidFill>
                <a:srgbClr val="00B0F0"/>
              </a:solidFill>
              <a:sym typeface="+mn-ea"/>
            </a:endParaRPr>
          </a:p>
          <a:p>
            <a:r>
              <a:rPr lang="en-US">
                <a:solidFill>
                  <a:schemeClr val="tx1">
                    <a:lumMod val="95000"/>
                    <a:lumOff val="5000"/>
                  </a:schemeClr>
                </a:solidFill>
                <a:latin typeface="Times New Roman" panose="02020603050405020304" charset="0"/>
                <a:cs typeface="Times New Roman" panose="02020603050405020304" charset="0"/>
                <a:sym typeface="+mn-ea"/>
              </a:rPr>
              <a:t>The lingual artery,</a:t>
            </a:r>
            <a:endParaRPr lang="en-US">
              <a:solidFill>
                <a:schemeClr val="tx1">
                  <a:lumMod val="95000"/>
                  <a:lumOff val="5000"/>
                </a:schemeClr>
              </a:solidFill>
              <a:latin typeface="Times New Roman" panose="02020603050405020304" charset="0"/>
              <a:cs typeface="Times New Roman" panose="02020603050405020304" charset="0"/>
              <a:sym typeface="+mn-ea"/>
            </a:endParaRPr>
          </a:p>
          <a:p>
            <a:r>
              <a:rPr lang="en-US">
                <a:solidFill>
                  <a:schemeClr val="tx1">
                    <a:lumMod val="95000"/>
                    <a:lumOff val="5000"/>
                  </a:schemeClr>
                </a:solidFill>
                <a:latin typeface="Times New Roman" panose="02020603050405020304" charset="0"/>
                <a:cs typeface="Times New Roman" panose="02020603050405020304" charset="0"/>
                <a:sym typeface="+mn-ea"/>
              </a:rPr>
              <a:t>The tonsillar branch of the facial artery,and </a:t>
            </a:r>
            <a:endParaRPr lang="en-US">
              <a:solidFill>
                <a:schemeClr val="tx1">
                  <a:lumMod val="95000"/>
                  <a:lumOff val="5000"/>
                </a:schemeClr>
              </a:solidFill>
              <a:latin typeface="Times New Roman" panose="02020603050405020304" charset="0"/>
              <a:cs typeface="Times New Roman" panose="02020603050405020304" charset="0"/>
              <a:sym typeface="+mn-ea"/>
            </a:endParaRPr>
          </a:p>
          <a:p>
            <a:r>
              <a:rPr lang="en-US">
                <a:solidFill>
                  <a:schemeClr val="tx1">
                    <a:lumMod val="95000"/>
                    <a:lumOff val="5000"/>
                  </a:schemeClr>
                </a:solidFill>
                <a:latin typeface="Times New Roman" panose="02020603050405020304" charset="0"/>
                <a:cs typeface="Times New Roman" panose="02020603050405020304" charset="0"/>
                <a:sym typeface="+mn-ea"/>
              </a:rPr>
              <a:t>The ascending pharyngeal artery supply the tongue.</a:t>
            </a:r>
            <a:endParaRPr lang="en-US">
              <a:solidFill>
                <a:schemeClr val="tx1">
                  <a:lumMod val="95000"/>
                  <a:lumOff val="5000"/>
                </a:schemeClr>
              </a:solidFill>
              <a:latin typeface="Times New Roman" panose="02020603050405020304" charset="0"/>
              <a:cs typeface="Times New Roman" panose="02020603050405020304" charset="0"/>
              <a:sym typeface="+mn-ea"/>
            </a:endParaRPr>
          </a:p>
          <a:p>
            <a:r>
              <a:rPr lang="en-US">
                <a:solidFill>
                  <a:schemeClr val="tx1">
                    <a:lumMod val="95000"/>
                    <a:lumOff val="5000"/>
                  </a:schemeClr>
                </a:solidFill>
                <a:latin typeface="Times New Roman" panose="02020603050405020304" charset="0"/>
                <a:cs typeface="Times New Roman" panose="02020603050405020304" charset="0"/>
                <a:sym typeface="+mn-ea"/>
              </a:rPr>
              <a:t>The veins drain in to the internal jugular vein.</a:t>
            </a:r>
            <a:endParaRPr lang="en-US" b="1">
              <a:solidFill>
                <a:schemeClr val="tx1">
                  <a:lumMod val="95000"/>
                  <a:lumOff val="5000"/>
                </a:schemeClr>
              </a:solidFill>
            </a:endParaRPr>
          </a:p>
          <a:p>
            <a:pPr marL="0" indent="0">
              <a:buNone/>
            </a:pPr>
            <a:endParaRPr lang="en-US"/>
          </a:p>
        </p:txBody>
      </p:sp>
      <p:pic>
        <p:nvPicPr>
          <p:cNvPr id="7" name="Content Placeholder 3"/>
          <p:cNvPicPr>
            <a:picLocks noChangeAspect="1"/>
          </p:cNvPicPr>
          <p:nvPr>
            <p:ph sz="half" idx="2"/>
          </p:nvPr>
        </p:nvPicPr>
        <p:blipFill>
          <a:blip r:embed="rId1"/>
          <a:stretch>
            <a:fillRect/>
          </a:stretch>
        </p:blipFill>
        <p:spPr>
          <a:xfrm>
            <a:off x="6019800" y="1518285"/>
            <a:ext cx="5957570" cy="384429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olidFill>
                  <a:srgbClr val="FF0000"/>
                </a:solidFill>
              </a:rPr>
              <a:t>			LYMPHATIC DRAINAGE</a:t>
            </a:r>
            <a:endParaRPr lang="en-US">
              <a:solidFill>
                <a:srgbClr val="FF0000"/>
              </a:solidFill>
            </a:endParaRPr>
          </a:p>
        </p:txBody>
      </p:sp>
      <p:sp>
        <p:nvSpPr>
          <p:cNvPr id="3" name="Content Placeholder 2"/>
          <p:cNvSpPr>
            <a:spLocks noGrp="1"/>
          </p:cNvSpPr>
          <p:nvPr>
            <p:ph sz="half" idx="1"/>
          </p:nvPr>
        </p:nvSpPr>
        <p:spPr>
          <a:xfrm>
            <a:off x="838200" y="1190625"/>
            <a:ext cx="5181600" cy="4986655"/>
          </a:xfrm>
        </p:spPr>
        <p:txBody>
          <a:bodyPr>
            <a:normAutofit fontScale="80000"/>
          </a:bodyPr>
          <a:p>
            <a:pPr>
              <a:buFont typeface="Wingdings" panose="05000000000000000000" charset="0"/>
              <a:buChar char="Ø"/>
            </a:pPr>
            <a:r>
              <a:rPr lang="en-US">
                <a:latin typeface="Times New Roman" panose="02020603050405020304" charset="0"/>
                <a:cs typeface="Times New Roman" panose="02020603050405020304" charset="0"/>
              </a:rPr>
              <a:t>TIP-submental lymph nodes.</a:t>
            </a:r>
            <a:endParaRPr lang="en-US">
              <a:latin typeface="Times New Roman" panose="02020603050405020304" charset="0"/>
              <a:cs typeface="Times New Roman" panose="02020603050405020304" charset="0"/>
            </a:endParaRPr>
          </a:p>
          <a:p>
            <a:pPr>
              <a:buFont typeface="Wingdings" panose="05000000000000000000" charset="0"/>
              <a:buChar char="Ø"/>
            </a:pPr>
            <a:r>
              <a:rPr lang="en-US">
                <a:latin typeface="Times New Roman" panose="02020603050405020304" charset="0"/>
                <a:cs typeface="Times New Roman" panose="02020603050405020304" charset="0"/>
              </a:rPr>
              <a:t>sides of the ant two thirds-submandibular and deepcervical lymph nodes.</a:t>
            </a:r>
            <a:endParaRPr lang="en-US">
              <a:latin typeface="Times New Roman" panose="02020603050405020304" charset="0"/>
              <a:cs typeface="Times New Roman" panose="02020603050405020304" charset="0"/>
            </a:endParaRPr>
          </a:p>
          <a:p>
            <a:pPr>
              <a:buFont typeface="Wingdings" panose="05000000000000000000" charset="0"/>
              <a:buChar char="Ø"/>
            </a:pPr>
            <a:r>
              <a:rPr lang="en-US">
                <a:latin typeface="Times New Roman" panose="02020603050405020304" charset="0"/>
                <a:cs typeface="Times New Roman" panose="02020603050405020304" charset="0"/>
              </a:rPr>
              <a:t>posterior third: deep cervical lymph nodes.</a:t>
            </a:r>
            <a:endParaRPr lang="en-US">
              <a:latin typeface="Times New Roman" panose="02020603050405020304" charset="0"/>
              <a:cs typeface="Times New Roman" panose="02020603050405020304" charset="0"/>
            </a:endParaRPr>
          </a:p>
          <a:p>
            <a:pPr>
              <a:buFont typeface="Wingdings" panose="05000000000000000000" charset="0"/>
              <a:buChar char="Ø"/>
            </a:pPr>
            <a:r>
              <a:rPr lang="en-US">
                <a:solidFill>
                  <a:srgbClr val="00B0F0"/>
                </a:solidFill>
                <a:latin typeface="Times New Roman" panose="02020603050405020304" charset="0"/>
                <a:cs typeface="Times New Roman" panose="02020603050405020304" charset="0"/>
              </a:rPr>
              <a:t>SENSORY INNERVATION-</a:t>
            </a:r>
            <a:endParaRPr lang="en-US">
              <a:solidFill>
                <a:srgbClr val="00B0F0"/>
              </a:solidFill>
              <a:latin typeface="Times New Roman" panose="02020603050405020304" charset="0"/>
              <a:cs typeface="Times New Roman" panose="02020603050405020304" charset="0"/>
            </a:endParaRPr>
          </a:p>
          <a:p>
            <a:pPr>
              <a:buFont typeface="Wingdings" panose="05000000000000000000" charset="0"/>
              <a:buChar char="Ø"/>
            </a:pPr>
            <a:r>
              <a:rPr lang="en-US">
                <a:solidFill>
                  <a:srgbClr val="00B0F0"/>
                </a:solidFill>
                <a:latin typeface="Times New Roman" panose="02020603050405020304" charset="0"/>
                <a:cs typeface="Times New Roman" panose="02020603050405020304" charset="0"/>
              </a:rPr>
              <a:t>ANTERIOR TWO THIRDS-</a:t>
            </a:r>
            <a:r>
              <a:rPr lang="en-US" b="1">
                <a:solidFill>
                  <a:schemeClr val="tx1">
                    <a:lumMod val="95000"/>
                    <a:lumOff val="5000"/>
                  </a:schemeClr>
                </a:solidFill>
                <a:latin typeface="Times New Roman" panose="02020603050405020304" charset="0"/>
                <a:cs typeface="Times New Roman" panose="02020603050405020304" charset="0"/>
              </a:rPr>
              <a:t>Lingual nerve branch of mandibular division of trigeminal nerve(general sensation)&amp;chorda tympani branch of the facial nerve(taste)</a:t>
            </a:r>
            <a:r>
              <a:rPr lang="en-US">
                <a:solidFill>
                  <a:srgbClr val="00B0F0"/>
                </a:solidFill>
                <a:latin typeface="Times New Roman" panose="02020603050405020304" charset="0"/>
                <a:cs typeface="Times New Roman" panose="02020603050405020304" charset="0"/>
              </a:rPr>
              <a:t>.</a:t>
            </a:r>
            <a:endParaRPr lang="en-US">
              <a:solidFill>
                <a:srgbClr val="00B0F0"/>
              </a:solidFill>
              <a:latin typeface="Times New Roman" panose="02020603050405020304" charset="0"/>
              <a:cs typeface="Times New Roman" panose="02020603050405020304" charset="0"/>
            </a:endParaRPr>
          </a:p>
          <a:p>
            <a:pPr>
              <a:buFont typeface="Wingdings" panose="05000000000000000000" charset="0"/>
              <a:buChar char="Ø"/>
            </a:pPr>
            <a:r>
              <a:rPr lang="en-US">
                <a:solidFill>
                  <a:srgbClr val="00B0F0"/>
                </a:solidFill>
                <a:latin typeface="Times New Roman" panose="02020603050405020304" charset="0"/>
                <a:cs typeface="Times New Roman" panose="02020603050405020304" charset="0"/>
              </a:rPr>
              <a:t>POSTERIOR THIRD-</a:t>
            </a:r>
            <a:r>
              <a:rPr lang="en-US">
                <a:solidFill>
                  <a:schemeClr val="tx1">
                    <a:lumMod val="95000"/>
                    <a:lumOff val="5000"/>
                  </a:schemeClr>
                </a:solidFill>
                <a:latin typeface="Times New Roman" panose="02020603050405020304" charset="0"/>
                <a:cs typeface="Times New Roman" panose="02020603050405020304" charset="0"/>
              </a:rPr>
              <a:t>glossopharyngeal nerve(general sensation &amp; taste)</a:t>
            </a:r>
            <a:endParaRPr lang="en-US">
              <a:solidFill>
                <a:schemeClr val="tx1">
                  <a:lumMod val="95000"/>
                  <a:lumOff val="5000"/>
                </a:schemeClr>
              </a:solidFill>
              <a:latin typeface="Times New Roman" panose="02020603050405020304" charset="0"/>
              <a:cs typeface="Times New Roman" panose="02020603050405020304" charset="0"/>
            </a:endParaRPr>
          </a:p>
        </p:txBody>
      </p:sp>
      <p:pic>
        <p:nvPicPr>
          <p:cNvPr id="4" name="Content Placeholder 3"/>
          <p:cNvPicPr>
            <a:picLocks noChangeAspect="1"/>
          </p:cNvPicPr>
          <p:nvPr>
            <p:ph sz="half" idx="2"/>
          </p:nvPr>
        </p:nvPicPr>
        <p:blipFill>
          <a:blip r:embed="rId1"/>
          <a:stretch>
            <a:fillRect/>
          </a:stretch>
        </p:blipFill>
        <p:spPr>
          <a:xfrm>
            <a:off x="6985635" y="1190625"/>
            <a:ext cx="4519930" cy="498665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olidFill>
                  <a:srgbClr val="FF0000"/>
                </a:solidFill>
              </a:rPr>
              <a:t>		MOVEMENTS OF THE TONGUE</a:t>
            </a:r>
            <a:endParaRPr lang="en-US">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PROTRUSION-the genioglossus muscles on both sides acting together.</a:t>
            </a:r>
            <a:endParaRPr lang="en-US"/>
          </a:p>
          <a:p>
            <a:pPr>
              <a:buFont typeface="Wingdings" panose="05000000000000000000" charset="0"/>
              <a:buChar char="Ø"/>
            </a:pPr>
            <a:r>
              <a:rPr lang="en-US"/>
              <a:t>RETRACTION-styloglossus &amp;hyoglossus muscles on both sides acting together.</a:t>
            </a:r>
            <a:endParaRPr lang="en-US"/>
          </a:p>
          <a:p>
            <a:pPr>
              <a:buFont typeface="Wingdings" panose="05000000000000000000" charset="0"/>
              <a:buChar char="Ø"/>
            </a:pPr>
            <a:r>
              <a:rPr lang="en-US"/>
              <a:t>DEPRESSION-hyoglossus muscles on both sides acting together.</a:t>
            </a:r>
            <a:endParaRPr lang="en-US"/>
          </a:p>
          <a:p>
            <a:pPr>
              <a:buFont typeface="Wingdings" panose="05000000000000000000" charset="0"/>
              <a:buChar char="Ø"/>
            </a:pPr>
            <a:r>
              <a:rPr lang="en-US"/>
              <a:t>ELEVATION-styloglossus and palatoglossus muscles on both sides acting together.</a:t>
            </a: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t>		</a:t>
            </a:r>
            <a:r>
              <a:rPr lang="en-US" b="1">
                <a:solidFill>
                  <a:srgbClr val="FF0000"/>
                </a:solidFill>
              </a:rPr>
              <a:t>DEVELOPMENT OF TONGUE</a:t>
            </a:r>
            <a:endParaRPr lang="en-US" b="1">
              <a:solidFill>
                <a:srgbClr val="FF0000"/>
              </a:solidFill>
            </a:endParaRPr>
          </a:p>
        </p:txBody>
      </p:sp>
      <p:sp>
        <p:nvSpPr>
          <p:cNvPr id="3" name="Content Placeholder 2"/>
          <p:cNvSpPr>
            <a:spLocks noGrp="1"/>
          </p:cNvSpPr>
          <p:nvPr>
            <p:ph idx="1"/>
          </p:nvPr>
        </p:nvSpPr>
        <p:spPr/>
        <p:txBody>
          <a:bodyPr>
            <a:normAutofit fontScale="90000" lnSpcReduction="20000"/>
          </a:bodyPr>
          <a:p>
            <a:pPr>
              <a:buFont typeface="Wingdings" panose="05000000000000000000" charset="0"/>
              <a:buChar char="Ø"/>
            </a:pPr>
            <a:r>
              <a:rPr lang="en-US"/>
              <a:t>Tongue muscles are derived from occipital myotomes which migrates forward carrying their nerve supply with them(hypoglossal nerve).</a:t>
            </a:r>
            <a:endParaRPr lang="en-US"/>
          </a:p>
          <a:p>
            <a:pPr>
              <a:buFont typeface="Wingdings" panose="05000000000000000000" charset="0"/>
              <a:buChar char="Ø"/>
            </a:pPr>
            <a:r>
              <a:rPr lang="en-US"/>
              <a:t>The epithelium is derived from the lining of the floor of the pharynx and comes from parts of first,third and fourth arches.</a:t>
            </a:r>
            <a:endParaRPr lang="en-US"/>
          </a:p>
          <a:p>
            <a:pPr>
              <a:buFont typeface="Wingdings" panose="05000000000000000000" charset="0"/>
              <a:buChar char="Ø"/>
            </a:pPr>
            <a:r>
              <a:rPr lang="en-US"/>
              <a:t>The mucosa of the ant two thirds is from the ectodermal lining of the midline tuburculum impar and the pair of lateral lingual swellings of the first arch(lingual and chorda tympani nerve).</a:t>
            </a:r>
            <a:endParaRPr lang="en-US"/>
          </a:p>
          <a:p>
            <a:pPr>
              <a:buFont typeface="Wingdings" panose="05000000000000000000" charset="0"/>
              <a:buChar char="Ø"/>
            </a:pPr>
            <a:r>
              <a:rPr lang="en-US"/>
              <a:t>The mucosa of posterior third is derived from the endodermal lining of the midline hypobranchial eminence of the third arch(glossopharyngeal nerve),with a small contribution from the fourth arch(internal laryngeal nerve).</a:t>
            </a:r>
            <a:endParaRPr lang="en-US"/>
          </a:p>
          <a:p>
            <a:pPr>
              <a:buFont typeface="Wingdings" panose="05000000000000000000" charset="0"/>
              <a:buChar char="Ø"/>
            </a:pPr>
            <a:r>
              <a:rPr lang="en-US"/>
              <a:t>Tissue of the second arch is not represented because third arch tissue over grows it in a forward direction to meet that from the first arch.</a:t>
            </a:r>
            <a:endParaRPr lang="en-US"/>
          </a:p>
          <a:p>
            <a:pPr marL="0" indent="0">
              <a:buFont typeface="Wingdings" panose="05000000000000000000" charset="0"/>
              <a:buNone/>
            </a:pPr>
            <a:r>
              <a:rPr lang="en-US"/>
              <a:t> </a:t>
            </a: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4043</Words>
  <Application>WPS Presentation</Application>
  <PresentationFormat>Widescreen</PresentationFormat>
  <Paragraphs>73</Paragraphs>
  <Slides>9</Slides>
  <Notes>0</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9</vt:i4>
      </vt:variant>
    </vt:vector>
  </HeadingPairs>
  <TitlesOfParts>
    <vt:vector size="32" baseType="lpstr">
      <vt:lpstr>Arial</vt:lpstr>
      <vt:lpstr>SimSun</vt:lpstr>
      <vt:lpstr>Wingdings</vt:lpstr>
      <vt:lpstr>Wingdings</vt:lpstr>
      <vt:lpstr>Calibri Light</vt:lpstr>
      <vt:lpstr>Calibri</vt:lpstr>
      <vt:lpstr>Microsoft YaHei</vt:lpstr>
      <vt:lpstr>Arial Unicode MS</vt:lpstr>
      <vt:lpstr>Times New Roman</vt:lpstr>
      <vt:lpstr>Batang</vt:lpstr>
      <vt:lpstr>DFKai-SB</vt:lpstr>
      <vt:lpstr>Dotum</vt:lpstr>
      <vt:lpstr>DotumChe</vt:lpstr>
      <vt:lpstr>FangSong</vt:lpstr>
      <vt:lpstr>Gungsuh</vt:lpstr>
      <vt:lpstr>GungsuhChe</vt:lpstr>
      <vt:lpstr>GulimChe</vt:lpstr>
      <vt:lpstr>Meiryo</vt:lpstr>
      <vt:lpstr>Microsoft JhengHei Light</vt:lpstr>
      <vt:lpstr>MS Gothic</vt:lpstr>
      <vt:lpstr>SimHei</vt:lpstr>
      <vt:lpstr>Yu Gothic</vt:lpstr>
      <vt:lpstr>Office Theme</vt:lpstr>
      <vt:lpstr>TONGUE</vt:lpstr>
      <vt:lpstr>			MUCOUS MEMBRANE CONT-</vt:lpstr>
      <vt:lpstr>PowerPoint 演示文稿</vt:lpstr>
      <vt:lpstr>			MUSCLES OF THE TONGUE</vt:lpstr>
      <vt:lpstr>			EXTRINSIC MUSCLES</vt:lpstr>
      <vt:lpstr>PowerPoint 演示文稿</vt:lpstr>
      <vt:lpstr>			LYMPHATIC DRAINAGE</vt:lpstr>
      <vt:lpstr>		MOVEMENTS OF THE TONGUE</vt:lpstr>
      <vt:lpstr>		DEVELOPMENT OF TONGUE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TONGUE</dc:title>
  <dc:creator/>
  <cp:lastModifiedBy>RAKESH GUPTA</cp:lastModifiedBy>
  <cp:revision>12</cp:revision>
  <dcterms:created xsi:type="dcterms:W3CDTF">2020-05-23T04:15:00Z</dcterms:created>
  <dcterms:modified xsi:type="dcterms:W3CDTF">2020-06-05T04:56:50Z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1033-11.2.0.9363</vt:lpwstr>
  </property>
</Properties>
</file>