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1" r:id="rId7"/>
    <p:sldId id="262" r:id="rId8"/>
    <p:sldId id="263"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r>
              <a:rPr lang="en-US" b="1">
                <a:solidFill>
                  <a:srgbClr val="FF0000"/>
                </a:solidFill>
              </a:rPr>
              <a:t>OCULOMOTOR NERVE</a:t>
            </a:r>
            <a:endParaRPr lang="en-US" b="1">
              <a:solidFill>
                <a:srgbClr val="FF0000"/>
              </a:solidFill>
            </a:endParaRPr>
          </a:p>
        </p:txBody>
      </p:sp>
      <p:sp>
        <p:nvSpPr>
          <p:cNvPr id="3" name="Subtitle 2"/>
          <p:cNvSpPr>
            <a:spLocks noGrp="1"/>
          </p:cNvSpPr>
          <p:nvPr>
            <p:ph type="subTitle" idx="1"/>
          </p:nvPr>
        </p:nvSpPr>
        <p:spPr>
          <a:xfrm>
            <a:off x="1524000" y="3375660"/>
            <a:ext cx="9144000" cy="3335020"/>
          </a:xfrm>
        </p:spPr>
        <p:txBody>
          <a:bodyPr>
            <a:normAutofit fontScale="70000"/>
          </a:bodyPr>
          <a:p>
            <a:pPr marL="342900" indent="-342900" algn="l">
              <a:buFont typeface="Wingdings" panose="05000000000000000000" charset="0"/>
              <a:buChar char="Ø"/>
            </a:pPr>
            <a:r>
              <a:rPr lang="en-US" sz="2800"/>
              <a:t>The oculomotor nerve has two motor nuclei (1) the main motor nucleus (2) the accessory parasympathetic nucleus</a:t>
            </a:r>
            <a:endParaRPr lang="en-US" sz="2800"/>
          </a:p>
          <a:p>
            <a:pPr marL="342900" indent="-342900" algn="l">
              <a:buFont typeface="Wingdings" panose="05000000000000000000" charset="0"/>
              <a:buChar char="Ø"/>
            </a:pPr>
            <a:r>
              <a:rPr lang="en-US" sz="2800"/>
              <a:t>The main oculomotor nucleus is situated in the anterior part of the gray matter that surrounds the cerebral aqueduct of the mid brain.</a:t>
            </a:r>
            <a:endParaRPr lang="en-US" sz="2800"/>
          </a:p>
          <a:p>
            <a:pPr marL="342900" indent="-342900" algn="l">
              <a:buFont typeface="Wingdings" panose="05000000000000000000" charset="0"/>
              <a:buChar char="Ø"/>
            </a:pPr>
            <a:r>
              <a:rPr lang="en-US" sz="2800"/>
              <a:t>It lies at the level of the superior colliculus.</a:t>
            </a:r>
            <a:endParaRPr lang="en-US" sz="2800"/>
          </a:p>
          <a:p>
            <a:pPr marL="342900" indent="-342900" algn="l">
              <a:buFont typeface="Wingdings" panose="05000000000000000000" charset="0"/>
              <a:buChar char="Ø"/>
            </a:pPr>
            <a:r>
              <a:rPr lang="en-US" sz="2800"/>
              <a:t>The nucleus consists of groups of nerve cells that supply all the extrinsic muscles of the eye except the superior oblique and lateral rectus.</a:t>
            </a:r>
            <a:endParaRPr lang="en-US" sz="2800"/>
          </a:p>
          <a:p>
            <a:pPr marL="342900" indent="-342900" algn="l">
              <a:buFont typeface="Wingdings" panose="05000000000000000000" charset="0"/>
              <a:buChar char="Ø"/>
            </a:pPr>
            <a:r>
              <a:rPr lang="en-US" sz="2800"/>
              <a:t>The outgoing nerve fibres pass anteriorly through the red nucleus and emerge on the anterior surface of the midbrain in the interpeduncular fossa.</a:t>
            </a: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598930"/>
            <a:ext cx="10515600" cy="4956810"/>
          </a:xfrm>
        </p:spPr>
        <p:txBody>
          <a:bodyPr>
            <a:normAutofit lnSpcReduction="20000"/>
          </a:bodyPr>
          <a:p>
            <a:pPr>
              <a:buFont typeface="Wingdings" panose="05000000000000000000" charset="0"/>
              <a:buChar char="Ø"/>
            </a:pPr>
            <a:r>
              <a:rPr lang="en-US"/>
              <a:t>The main oculomotor nucleus receives corticonuclear fibres  from both cerebral hemisphere.</a:t>
            </a:r>
            <a:endParaRPr lang="en-US"/>
          </a:p>
          <a:p>
            <a:pPr>
              <a:buFont typeface="Wingdings" panose="05000000000000000000" charset="0"/>
              <a:buChar char="Ø"/>
            </a:pPr>
            <a:r>
              <a:rPr lang="en-US"/>
              <a:t>It receives tectobulbar fibres from the superior colliculus and,through this route,receives information from the visual cortex.</a:t>
            </a:r>
            <a:endParaRPr lang="en-US"/>
          </a:p>
          <a:p>
            <a:pPr>
              <a:buFont typeface="Wingdings" panose="05000000000000000000" charset="0"/>
              <a:buChar char="Ø"/>
            </a:pPr>
            <a:r>
              <a:rPr lang="en-US"/>
              <a:t>It also receives fibres from the medial longitudinal fasciculus,by which it is connected to the nuclei of the fourth,sixth,and eighth cranial nerve.</a:t>
            </a:r>
            <a:endParaRPr lang="en-US"/>
          </a:p>
          <a:p>
            <a:pPr>
              <a:buFont typeface="Wingdings" panose="05000000000000000000" charset="0"/>
              <a:buChar char="Ø"/>
            </a:pPr>
            <a:r>
              <a:rPr lang="en-US">
                <a:solidFill>
                  <a:srgbClr val="00B0F0"/>
                </a:solidFill>
              </a:rPr>
              <a:t>The accessory parasympathetic nucleus(Edinger-Westphal nucleus)-</a:t>
            </a:r>
            <a:r>
              <a:rPr lang="en-US">
                <a:solidFill>
                  <a:schemeClr val="tx1">
                    <a:lumMod val="95000"/>
                    <a:lumOff val="5000"/>
                  </a:schemeClr>
                </a:solidFill>
              </a:rPr>
              <a:t>is situated posterior to the main oculomotor nucleus.</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axons of the nerve cells,which are preganglionic,accompany the other oculomotor fibres to the orbit.here they synapse in the ciliary ganglion,and postganglionic fibres pass through the short ciliary nerves to the constictor pupillae of the iris and the ciliary muscles.</a:t>
            </a:r>
            <a:endParaRPr lang="en-US">
              <a:solidFill>
                <a:schemeClr val="tx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p:txBody>
          <a:bodyPr/>
          <a:p>
            <a:r>
              <a:rPr lang="en-US"/>
              <a:t>The accessory parasympathetic nucleus receives corticonuclear fibres for the accomodation reflex and fibres from the pretectal nucleus for the direct and consensual light reflex.</a:t>
            </a:r>
            <a:endParaRPr lang="en-US"/>
          </a:p>
        </p:txBody>
      </p:sp>
      <p:pic>
        <p:nvPicPr>
          <p:cNvPr id="4" name="Content Placeholder 3" descr="scan0009"/>
          <p:cNvPicPr>
            <a:picLocks noChangeAspect="1"/>
          </p:cNvPicPr>
          <p:nvPr>
            <p:ph sz="half" idx="2"/>
          </p:nvPr>
        </p:nvPicPr>
        <p:blipFill>
          <a:blip r:embed="rId1"/>
          <a:stretch>
            <a:fillRect/>
          </a:stretch>
        </p:blipFill>
        <p:spPr>
          <a:xfrm>
            <a:off x="5927725" y="1475105"/>
            <a:ext cx="6034405" cy="48247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COURSE OF THE OCULOMOTOR NERVE</a:t>
            </a:r>
            <a:endParaRPr lang="en-US" b="1">
              <a:solidFill>
                <a:srgbClr val="FF0000"/>
              </a:solidFill>
            </a:endParaRPr>
          </a:p>
        </p:txBody>
      </p:sp>
      <p:sp>
        <p:nvSpPr>
          <p:cNvPr id="3" name="Content Placeholder 2"/>
          <p:cNvSpPr>
            <a:spLocks noGrp="1"/>
          </p:cNvSpPr>
          <p:nvPr>
            <p:ph sz="half" idx="1"/>
          </p:nvPr>
        </p:nvSpPr>
        <p:spPr/>
        <p:txBody>
          <a:bodyPr>
            <a:normAutofit fontScale="70000"/>
          </a:bodyPr>
          <a:p>
            <a:pPr>
              <a:buFont typeface="Wingdings" panose="05000000000000000000" charset="0"/>
              <a:buChar char="Ø"/>
            </a:pPr>
            <a:r>
              <a:rPr lang="en-US"/>
              <a:t>The oculomotor nerve emerges on the anterior surface of the mid brain.</a:t>
            </a:r>
            <a:endParaRPr lang="en-US"/>
          </a:p>
          <a:p>
            <a:pPr>
              <a:buFont typeface="Wingdings" panose="05000000000000000000" charset="0"/>
              <a:buChar char="Ø"/>
            </a:pPr>
            <a:r>
              <a:rPr lang="en-US"/>
              <a:t>It passes forward between the posterior cerebral artery and superior cerebellar artery,</a:t>
            </a:r>
            <a:endParaRPr lang="en-US"/>
          </a:p>
          <a:p>
            <a:pPr>
              <a:buFont typeface="Wingdings" panose="05000000000000000000" charset="0"/>
              <a:buChar char="Ø"/>
            </a:pPr>
            <a:r>
              <a:rPr lang="en-US"/>
              <a:t>It then continues in to the middle cranial fossa in the lateral wall of the cavernous sinus.here, it divides in to a superior and an inferior ramus,which enter the orbital cavity through the superior orbital fissure.</a:t>
            </a:r>
            <a:endParaRPr lang="en-US"/>
          </a:p>
          <a:p>
            <a:pPr>
              <a:buFont typeface="Wingdings" panose="05000000000000000000" charset="0"/>
              <a:buChar char="Ø"/>
            </a:pPr>
            <a:r>
              <a:rPr lang="en-US"/>
              <a:t>The oculomotor nerve supplies the following extrinsic muscles of the eye :the levator palpebrae superioris,superior rectus,medial rectus,inferior rectus and inferior oblique. </a:t>
            </a:r>
            <a:endParaRPr lang="en-US"/>
          </a:p>
        </p:txBody>
      </p:sp>
      <p:pic>
        <p:nvPicPr>
          <p:cNvPr id="4" name="Content Placeholder 3" descr="scan0001 (1)"/>
          <p:cNvPicPr>
            <a:picLocks noChangeAspect="1"/>
          </p:cNvPicPr>
          <p:nvPr>
            <p:ph sz="half" idx="2"/>
          </p:nvPr>
        </p:nvPicPr>
        <p:blipFill>
          <a:blip r:embed="rId1"/>
          <a:stretch>
            <a:fillRect/>
          </a:stretch>
        </p:blipFill>
        <p:spPr>
          <a:xfrm>
            <a:off x="6114415" y="1584960"/>
            <a:ext cx="4903470" cy="45637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p:txBody>
          <a:bodyPr>
            <a:normAutofit fontScale="90000" lnSpcReduction="20000"/>
          </a:bodyPr>
          <a:p>
            <a:pPr>
              <a:buFont typeface="Wingdings" panose="05000000000000000000" charset="0"/>
              <a:buChar char="Ø"/>
            </a:pPr>
            <a:r>
              <a:rPr lang="en-US"/>
              <a:t>It also supplies,through its branch to the ciliary ganglion and short ciliary nerves.</a:t>
            </a:r>
            <a:endParaRPr lang="en-US"/>
          </a:p>
          <a:p>
            <a:pPr>
              <a:buFont typeface="Wingdings" panose="05000000000000000000" charset="0"/>
              <a:buChar char="Ø"/>
            </a:pPr>
            <a:r>
              <a:rPr lang="en-US"/>
              <a:t>Prasympathetic nerve fibres to the following intrinsic muscles: the constrictor pupillae of the iris and ciliary muscles.</a:t>
            </a:r>
            <a:endParaRPr lang="en-US"/>
          </a:p>
          <a:p>
            <a:pPr>
              <a:buFont typeface="Wingdings" panose="05000000000000000000" charset="0"/>
              <a:buChar char="Ø"/>
            </a:pPr>
            <a:r>
              <a:rPr lang="en-US"/>
              <a:t>Therefore,the oculomotor nerve is entirely motor and is responsible for lifting the upper eye lid;turning the eye upward ,and medially;constricting the pupil,and accomodating the eye.</a:t>
            </a:r>
            <a:endParaRPr lang="en-US"/>
          </a:p>
        </p:txBody>
      </p:sp>
      <p:pic>
        <p:nvPicPr>
          <p:cNvPr id="4" name="Content Placeholder 3" descr="scan0009 (1)"/>
          <p:cNvPicPr>
            <a:picLocks noChangeAspect="1"/>
          </p:cNvPicPr>
          <p:nvPr>
            <p:ph sz="half" idx="2"/>
          </p:nvPr>
        </p:nvPicPr>
        <p:blipFill>
          <a:blip r:embed="rId1"/>
          <a:stretch>
            <a:fillRect/>
          </a:stretch>
        </p:blipFill>
        <p:spPr>
          <a:xfrm>
            <a:off x="6019165" y="1189355"/>
            <a:ext cx="5381625" cy="52463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TROCHLEAR NERVE</a:t>
            </a:r>
            <a:endParaRPr lang="en-US" b="1">
              <a:solidFill>
                <a:srgbClr val="FF0000"/>
              </a:solidFill>
            </a:endParaRPr>
          </a:p>
        </p:txBody>
      </p:sp>
      <p:sp>
        <p:nvSpPr>
          <p:cNvPr id="3" name="Content Placeholder 2"/>
          <p:cNvSpPr>
            <a:spLocks noGrp="1"/>
          </p:cNvSpPr>
          <p:nvPr>
            <p:ph sz="half" idx="1"/>
          </p:nvPr>
        </p:nvSpPr>
        <p:spPr/>
        <p:txBody>
          <a:bodyPr>
            <a:normAutofit fontScale="70000"/>
          </a:bodyPr>
          <a:p>
            <a:pPr>
              <a:buFont typeface="Wingdings" panose="05000000000000000000" charset="0"/>
              <a:buChar char="Ø"/>
            </a:pPr>
            <a:r>
              <a:rPr lang="en-US"/>
              <a:t>The trochlear nerve is entirely motor in function.</a:t>
            </a:r>
            <a:endParaRPr lang="en-US"/>
          </a:p>
          <a:p>
            <a:pPr>
              <a:buFont typeface="Wingdings" panose="05000000000000000000" charset="0"/>
              <a:buChar char="Ø"/>
            </a:pPr>
            <a:r>
              <a:rPr lang="en-US" b="1">
                <a:solidFill>
                  <a:srgbClr val="00B0F0"/>
                </a:solidFill>
              </a:rPr>
              <a:t>Trochlear nerve nucleus-</a:t>
            </a:r>
            <a:r>
              <a:rPr lang="en-US">
                <a:solidFill>
                  <a:schemeClr val="tx1">
                    <a:lumMod val="95000"/>
                    <a:lumOff val="5000"/>
                  </a:schemeClr>
                </a:solidFill>
              </a:rPr>
              <a:t>the trochlear nucleus is situated in the anterior part of the gray matter that surrounds the cerebral aqueduct of the mid brain.</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It lies inferior to the oculomotor nucleus at the level of the inferior colliculus.</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nerve fibres,after leaving the nucleus,pass posteriorly around the central gray matter to reach the posterior surface of the mid brain . </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trochlear nucleus receives corticonuclear fibres fom both cerebral hemisphere.</a:t>
            </a:r>
            <a:endParaRPr lang="en-US">
              <a:solidFill>
                <a:schemeClr val="tx1">
                  <a:lumMod val="95000"/>
                  <a:lumOff val="5000"/>
                </a:schemeClr>
              </a:solidFill>
            </a:endParaRPr>
          </a:p>
        </p:txBody>
      </p:sp>
      <p:pic>
        <p:nvPicPr>
          <p:cNvPr id="4" name="Content Placeholder 3" descr="scan0008"/>
          <p:cNvPicPr>
            <a:picLocks noChangeAspect="1"/>
          </p:cNvPicPr>
          <p:nvPr>
            <p:ph sz="half" idx="2"/>
          </p:nvPr>
        </p:nvPicPr>
        <p:blipFill>
          <a:blip r:embed="rId1"/>
          <a:stretch>
            <a:fillRect/>
          </a:stretch>
        </p:blipFill>
        <p:spPr>
          <a:xfrm>
            <a:off x="6007735" y="1569720"/>
            <a:ext cx="5493385" cy="45053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p:txBody>
          <a:bodyPr/>
          <a:p>
            <a:pPr>
              <a:buFont typeface="Wingdings" panose="05000000000000000000" charset="0"/>
              <a:buChar char="Ø"/>
            </a:pPr>
            <a:r>
              <a:rPr lang="en-US"/>
              <a:t>It receives the tectobulbar fibres, which connects it to the visual cortex through the superior colliculus .</a:t>
            </a:r>
            <a:endParaRPr lang="en-US"/>
          </a:p>
          <a:p>
            <a:pPr>
              <a:buFont typeface="Wingdings" panose="05000000000000000000" charset="0"/>
              <a:buChar char="Ø"/>
            </a:pPr>
            <a:r>
              <a:rPr lang="en-US"/>
              <a:t>It also receives fibres from the medial longitudinal fasciculus ,by which it is connected to the nuclei of the third,sixth and eighth cranial nerves.</a:t>
            </a:r>
            <a:endParaRPr lang="en-US"/>
          </a:p>
        </p:txBody>
      </p:sp>
      <p:pic>
        <p:nvPicPr>
          <p:cNvPr id="4" name="Content Placeholder 3" descr="scan0001 (1)"/>
          <p:cNvPicPr>
            <a:picLocks noChangeAspect="1"/>
          </p:cNvPicPr>
          <p:nvPr>
            <p:ph sz="half" idx="2"/>
          </p:nvPr>
        </p:nvPicPr>
        <p:blipFill>
          <a:blip r:embed="rId1"/>
          <a:stretch>
            <a:fillRect/>
          </a:stretch>
        </p:blipFill>
        <p:spPr>
          <a:xfrm>
            <a:off x="6206490" y="1297940"/>
            <a:ext cx="4890135" cy="49168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COURSE OF THE TROCHLEAR NERVE</a:t>
            </a:r>
            <a:endParaRPr lang="en-US" b="1">
              <a:solidFill>
                <a:srgbClr val="FF0000"/>
              </a:solidFill>
            </a:endParaRPr>
          </a:p>
        </p:txBody>
      </p:sp>
      <p:sp>
        <p:nvSpPr>
          <p:cNvPr id="3" name="Content Placeholder 2"/>
          <p:cNvSpPr>
            <a:spLocks noGrp="1"/>
          </p:cNvSpPr>
          <p:nvPr>
            <p:ph sz="half" idx="1"/>
          </p:nvPr>
        </p:nvSpPr>
        <p:spPr/>
        <p:txBody>
          <a:bodyPr>
            <a:normAutofit fontScale="60000"/>
          </a:bodyPr>
          <a:p>
            <a:pPr>
              <a:buFont typeface="Wingdings" panose="05000000000000000000" charset="0"/>
              <a:buChar char="Ø"/>
            </a:pPr>
            <a:r>
              <a:rPr lang="en-US"/>
              <a:t>The trochlear nerve,the most slender of the cranial nerves and the only one to leave the posterior surface of the brain stem.</a:t>
            </a:r>
            <a:endParaRPr lang="en-US"/>
          </a:p>
          <a:p>
            <a:pPr>
              <a:buFont typeface="Wingdings" panose="05000000000000000000" charset="0"/>
              <a:buChar char="Ø"/>
            </a:pPr>
            <a:r>
              <a:rPr lang="en-US"/>
              <a:t>Emerges from the mid brain and immediately decussates with the nerve of the opposite side.</a:t>
            </a:r>
            <a:endParaRPr lang="en-US"/>
          </a:p>
          <a:p>
            <a:pPr>
              <a:buFont typeface="Wingdings" panose="05000000000000000000" charset="0"/>
              <a:buChar char="Ø"/>
            </a:pPr>
            <a:r>
              <a:rPr lang="en-US"/>
              <a:t>The trochlear nerve passes forward through the middle cranial fossa in the lateral wall of cavernous sinus and enters the orbit through the superior orbital fissure.</a:t>
            </a:r>
            <a:endParaRPr lang="en-US"/>
          </a:p>
          <a:p>
            <a:pPr>
              <a:buFont typeface="Wingdings" panose="05000000000000000000" charset="0"/>
              <a:buChar char="Ø"/>
            </a:pPr>
            <a:r>
              <a:rPr lang="en-US"/>
              <a:t>The nerve supplies the superior oblique muscle of the eye ball.</a:t>
            </a:r>
            <a:endParaRPr lang="en-US"/>
          </a:p>
          <a:p>
            <a:pPr>
              <a:buFont typeface="Wingdings" panose="05000000000000000000" charset="0"/>
              <a:buChar char="Ø"/>
            </a:pPr>
            <a:r>
              <a:rPr lang="en-US"/>
              <a:t>The trochlear nerve is entirely motor and assists in turning the eye downward and laterally. </a:t>
            </a:r>
            <a:endParaRPr lang="en-US"/>
          </a:p>
        </p:txBody>
      </p:sp>
      <p:pic>
        <p:nvPicPr>
          <p:cNvPr id="4" name="Content Placeholder 3" descr="scan0010 (1)"/>
          <p:cNvPicPr>
            <a:picLocks noChangeAspect="1"/>
          </p:cNvPicPr>
          <p:nvPr>
            <p:ph sz="half" idx="2"/>
          </p:nvPr>
        </p:nvPicPr>
        <p:blipFill>
          <a:blip r:embed="rId1"/>
          <a:stretch>
            <a:fillRect/>
          </a:stretch>
        </p:blipFill>
        <p:spPr>
          <a:xfrm>
            <a:off x="6019165" y="1508760"/>
            <a:ext cx="5531485" cy="51257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ABDUCENT NERVE</a:t>
            </a:r>
            <a:endParaRPr lang="en-US" b="1">
              <a:solidFill>
                <a:srgbClr val="FF0000"/>
              </a:solidFill>
            </a:endParaRPr>
          </a:p>
        </p:txBody>
      </p:sp>
      <p:sp>
        <p:nvSpPr>
          <p:cNvPr id="3" name="Content Placeholder 2"/>
          <p:cNvSpPr>
            <a:spLocks noGrp="1"/>
          </p:cNvSpPr>
          <p:nvPr>
            <p:ph sz="half" idx="1"/>
          </p:nvPr>
        </p:nvSpPr>
        <p:spPr/>
        <p:txBody>
          <a:bodyPr>
            <a:normAutofit fontScale="60000"/>
          </a:bodyPr>
          <a:p>
            <a:pPr>
              <a:buFont typeface="Wingdings" panose="05000000000000000000" charset="0"/>
              <a:buChar char="Ø"/>
            </a:pPr>
            <a:r>
              <a:rPr lang="en-US"/>
              <a:t>The abducent nerve is a small motor nerve that supplies the lateral rectus muscle of the eye wall.</a:t>
            </a:r>
            <a:endParaRPr lang="en-US"/>
          </a:p>
          <a:p>
            <a:pPr>
              <a:buFont typeface="Wingdings" panose="05000000000000000000" charset="0"/>
              <a:buChar char="Ø"/>
            </a:pPr>
            <a:r>
              <a:rPr lang="en-US">
                <a:solidFill>
                  <a:srgbClr val="00B0F0"/>
                </a:solidFill>
              </a:rPr>
              <a:t>Abducent nerve nucleus</a:t>
            </a:r>
            <a:r>
              <a:rPr lang="en-US"/>
              <a:t> is small motor nucleus situated beneath the floor of the upper part of the fourth ventricle,close to the midline and beneath the facial colliculus.</a:t>
            </a:r>
            <a:endParaRPr lang="en-US"/>
          </a:p>
          <a:p>
            <a:pPr>
              <a:buFont typeface="Wingdings" panose="05000000000000000000" charset="0"/>
              <a:buChar char="Ø"/>
            </a:pPr>
            <a:r>
              <a:rPr lang="en-US"/>
              <a:t>The nucleus receives afferent  corticonuclear fibres from both cerebral hemisphere.</a:t>
            </a:r>
            <a:endParaRPr lang="en-US"/>
          </a:p>
          <a:p>
            <a:pPr>
              <a:buFont typeface="Wingdings" panose="05000000000000000000" charset="0"/>
              <a:buChar char="Ø"/>
            </a:pPr>
            <a:r>
              <a:rPr lang="en-US"/>
              <a:t>It receives the tectobulbar tract from the superior colliculus,by which the visual cortex is connected to the nucleus.</a:t>
            </a:r>
            <a:endParaRPr lang="en-US"/>
          </a:p>
          <a:p>
            <a:pPr>
              <a:buFont typeface="Wingdings" panose="05000000000000000000" charset="0"/>
              <a:buChar char="Ø"/>
            </a:pPr>
            <a:r>
              <a:rPr lang="en-US"/>
              <a:t>It also receives fibres from the medial longitudinal fasciculus ,by which it is connected to the nuclei of the third,fourth,and eighth cranial nerves.  </a:t>
            </a:r>
            <a:endParaRPr lang="en-US"/>
          </a:p>
        </p:txBody>
      </p:sp>
      <p:pic>
        <p:nvPicPr>
          <p:cNvPr id="4" name="Content Placeholder 3" descr="scan0006 (1)"/>
          <p:cNvPicPr>
            <a:picLocks noChangeAspect="1"/>
          </p:cNvPicPr>
          <p:nvPr>
            <p:ph sz="half" idx="2"/>
          </p:nvPr>
        </p:nvPicPr>
        <p:blipFill>
          <a:blip r:embed="rId1"/>
          <a:stretch>
            <a:fillRect/>
          </a:stretch>
        </p:blipFill>
        <p:spPr>
          <a:xfrm>
            <a:off x="5979795" y="1313815"/>
            <a:ext cx="5660390" cy="48628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COURSE OF THE ABDUCENT NERVE</a:t>
            </a:r>
            <a:endParaRPr lang="en-US" b="1">
              <a:solidFill>
                <a:srgbClr val="FF0000"/>
              </a:solidFill>
            </a:endParaRPr>
          </a:p>
        </p:txBody>
      </p:sp>
      <p:sp>
        <p:nvSpPr>
          <p:cNvPr id="3" name="Content Placeholder 2"/>
          <p:cNvSpPr>
            <a:spLocks noGrp="1"/>
          </p:cNvSpPr>
          <p:nvPr>
            <p:ph sz="half" idx="1"/>
          </p:nvPr>
        </p:nvSpPr>
        <p:spPr/>
        <p:txBody>
          <a:bodyPr>
            <a:normAutofit fontScale="70000"/>
          </a:bodyPr>
          <a:p>
            <a:pPr>
              <a:buFont typeface="Wingdings" panose="05000000000000000000" charset="0"/>
              <a:buChar char="Ø"/>
            </a:pPr>
            <a:r>
              <a:rPr lang="en-US"/>
              <a:t>The fibres of The abducent nerve pass anteriorly through the pons and emerge in the groove between the lower border of the pons and the medulla oblongata.</a:t>
            </a:r>
            <a:endParaRPr lang="en-US"/>
          </a:p>
          <a:p>
            <a:pPr>
              <a:buFont typeface="Wingdings" panose="05000000000000000000" charset="0"/>
              <a:buChar char="Ø"/>
            </a:pPr>
            <a:r>
              <a:rPr lang="en-US"/>
              <a:t>It passes forward through the cavernous sinus lying below and lateral to the internal carotid artery.</a:t>
            </a:r>
            <a:endParaRPr lang="en-US"/>
          </a:p>
          <a:p>
            <a:pPr>
              <a:buFont typeface="Wingdings" panose="05000000000000000000" charset="0"/>
              <a:buChar char="Ø"/>
            </a:pPr>
            <a:r>
              <a:rPr lang="en-US"/>
              <a:t>The nerve then enters the orbit through the superior orbital fissure.</a:t>
            </a:r>
            <a:endParaRPr lang="en-US"/>
          </a:p>
          <a:p>
            <a:pPr>
              <a:buFont typeface="Wingdings" panose="05000000000000000000" charset="0"/>
              <a:buChar char="Ø"/>
            </a:pPr>
            <a:r>
              <a:rPr lang="en-US"/>
              <a:t>The abducent nerve is entirely a motor nerve and supplies the lateral rectus muscle and,therefore ,is responsible for turning the eye laterally. </a:t>
            </a:r>
            <a:endParaRPr lang="en-US"/>
          </a:p>
        </p:txBody>
      </p:sp>
      <p:pic>
        <p:nvPicPr>
          <p:cNvPr id="4" name="Content Placeholder 3" descr="scan0010"/>
          <p:cNvPicPr>
            <a:picLocks noChangeAspect="1"/>
          </p:cNvPicPr>
          <p:nvPr>
            <p:ph sz="half" idx="2"/>
          </p:nvPr>
        </p:nvPicPr>
        <p:blipFill>
          <a:blip r:embed="rId1"/>
          <a:stretch>
            <a:fillRect/>
          </a:stretch>
        </p:blipFill>
        <p:spPr>
          <a:xfrm>
            <a:off x="6172200" y="1525270"/>
            <a:ext cx="5468620" cy="44208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5022</Words>
  <Application>WPS Presentation</Application>
  <PresentationFormat>Widescreen</PresentationFormat>
  <Paragraphs>69</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Arial</vt:lpstr>
      <vt:lpstr>SimSun</vt:lpstr>
      <vt:lpstr>Wingdings</vt:lpstr>
      <vt:lpstr>Wingdings</vt:lpstr>
      <vt:lpstr>Calibri Light</vt:lpstr>
      <vt:lpstr>Calibri</vt:lpstr>
      <vt:lpstr>Microsoft YaHei</vt:lpstr>
      <vt:lpstr>Arial Unicode MS</vt:lpstr>
      <vt:lpstr>Office Theme</vt:lpstr>
      <vt:lpstr>OCULOMOTOR NERVE</vt:lpstr>
      <vt:lpstr>					CONT.</vt:lpstr>
      <vt:lpstr>					CONT.</vt:lpstr>
      <vt:lpstr>	COURSE OF THE OCULOMOTOR NERVE</vt:lpstr>
      <vt:lpstr>					CONT.</vt:lpstr>
      <vt:lpstr>			TROCHLEAR NERVE</vt:lpstr>
      <vt:lpstr>					CONT.</vt:lpstr>
      <vt:lpstr>	COURSE OF THE TROCHLEAR NERVE</vt:lpstr>
      <vt:lpstr>			ABDUCENT NERVE</vt:lpstr>
      <vt:lpstr>	COURSE OF THE ABDUCENT NERVE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OCULOMOTOR NERVE</dc:title>
  <dc:creator/>
  <cp:lastModifiedBy>RAKESH GUPTA</cp:lastModifiedBy>
  <cp:revision>21</cp:revision>
  <dcterms:created xsi:type="dcterms:W3CDTF">2020-06-20T10:12:00Z</dcterms:created>
  <dcterms:modified xsi:type="dcterms:W3CDTF">2020-07-11T06:27:14Z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1033-11.2.0.9453</vt:lpwstr>
  </property>
</Properties>
</file>