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51790"/>
            <a:ext cx="9144000" cy="829310"/>
          </a:xfrm>
          <a:ln>
            <a:noFill/>
          </a:ln>
        </p:spPr>
        <p:txBody>
          <a:bodyPr>
            <a:normAutofit fontScale="90000"/>
          </a:bodyPr>
          <a:lstStyle/>
          <a:p>
            <a:r>
              <a:rPr lang="en-US" b="1" dirty="0">
                <a:solidFill>
                  <a:srgbClr val="FF0000"/>
                </a:solidFill>
              </a:rPr>
              <a:t>LUMBAR PLEXUS</a:t>
            </a:r>
            <a:endParaRPr lang="en-US" b="1" dirty="0">
              <a:solidFill>
                <a:srgbClr val="FF0000"/>
              </a:solidFill>
            </a:endParaRPr>
          </a:p>
        </p:txBody>
      </p:sp>
      <p:sp>
        <p:nvSpPr>
          <p:cNvPr id="3" name="Subtitle 2"/>
          <p:cNvSpPr>
            <a:spLocks noGrp="1"/>
          </p:cNvSpPr>
          <p:nvPr>
            <p:ph type="subTitle" idx="1"/>
          </p:nvPr>
        </p:nvSpPr>
        <p:spPr>
          <a:xfrm>
            <a:off x="407670" y="1352550"/>
            <a:ext cx="5518785" cy="5227320"/>
          </a:xfrm>
        </p:spPr>
        <p:txBody>
          <a:bodyPr>
            <a:normAutofit lnSpcReduction="10000"/>
          </a:bodyPr>
          <a:lstStyle/>
          <a:p>
            <a:pPr marL="342900" indent="-342900" algn="l">
              <a:buFont typeface="Wingdings" panose="05000000000000000000" charset="0"/>
              <a:buChar char="Ø"/>
            </a:pPr>
            <a:r>
              <a:rPr lang="en-US" sz="2800"/>
              <a:t>The lumbar</a:t>
            </a:r>
            <a:r>
              <a:rPr lang="en-US"/>
              <a:t> </a:t>
            </a:r>
            <a:r>
              <a:rPr lang="en-US" sz="2800"/>
              <a:t>plexus of nerves is formed on the posterior abdominal wall in the substance of psoas major muscle.</a:t>
            </a:r>
            <a:endParaRPr lang="en-US" sz="2800"/>
          </a:p>
          <a:p>
            <a:pPr marL="342900" indent="-342900" algn="l">
              <a:buFont typeface="Wingdings" panose="05000000000000000000" charset="0"/>
              <a:buChar char="Ø"/>
            </a:pPr>
            <a:r>
              <a:rPr lang="en-US" sz="2800"/>
              <a:t>Nerves taking part in lumbar plexus:</a:t>
            </a:r>
            <a:endParaRPr lang="en-US" sz="2800"/>
          </a:p>
          <a:p>
            <a:pPr marL="457200" indent="-457200" algn="l">
              <a:buFont typeface="Arial" panose="020B0604020202020204" pitchFamily="34" charset="0"/>
              <a:buChar char="•"/>
            </a:pPr>
            <a:r>
              <a:rPr lang="en-US" sz="2800"/>
              <a:t>Ventral ramus of L1</a:t>
            </a:r>
            <a:endParaRPr lang="en-US" sz="2800"/>
          </a:p>
          <a:p>
            <a:pPr marL="457200" indent="-457200" algn="l">
              <a:buFont typeface="Arial" panose="020B0604020202020204" pitchFamily="34" charset="0"/>
              <a:buChar char="•"/>
            </a:pPr>
            <a:r>
              <a:rPr lang="en-US" sz="2800"/>
              <a:t>Ventral ramus of L2</a:t>
            </a:r>
            <a:endParaRPr lang="en-US" sz="2800"/>
          </a:p>
          <a:p>
            <a:pPr marL="457200" indent="-457200" algn="l">
              <a:buFont typeface="Arial" panose="020B0604020202020204" pitchFamily="34" charset="0"/>
              <a:buChar char="•"/>
            </a:pPr>
            <a:r>
              <a:rPr lang="en-US" sz="2800"/>
              <a:t>Ventral ramus of L3</a:t>
            </a:r>
            <a:endParaRPr lang="en-US" sz="2800"/>
          </a:p>
          <a:p>
            <a:pPr marL="457200" indent="-457200" algn="l">
              <a:buFont typeface="Arial" panose="020B0604020202020204" pitchFamily="34" charset="0"/>
              <a:buChar char="•"/>
            </a:pPr>
            <a:r>
              <a:rPr lang="en-US" sz="2800"/>
              <a:t>Ventral ramus of upper part of L4</a:t>
            </a:r>
            <a:endParaRPr lang="en-US" sz="2800"/>
          </a:p>
        </p:txBody>
      </p:sp>
      <p:pic>
        <p:nvPicPr>
          <p:cNvPr id="4" name="Picture 3" descr="l1neflpotnB-FLzhzKWQxQ"/>
          <p:cNvPicPr>
            <a:picLocks noChangeAspect="1"/>
          </p:cNvPicPr>
          <p:nvPr/>
        </p:nvPicPr>
        <p:blipFill>
          <a:blip r:embed="rId1"/>
          <a:stretch>
            <a:fillRect/>
          </a:stretch>
        </p:blipFill>
        <p:spPr>
          <a:xfrm>
            <a:off x="5822950" y="1181100"/>
            <a:ext cx="6350635" cy="51003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a:xfrm>
            <a:off x="278130" y="1209040"/>
            <a:ext cx="5504815" cy="4896485"/>
          </a:xfrm>
        </p:spPr>
        <p:txBody>
          <a:bodyPr>
            <a:normAutofit fontScale="70000"/>
          </a:bodyPr>
          <a:p>
            <a:pPr>
              <a:buFont typeface="Wingdings" panose="05000000000000000000" charset="0"/>
              <a:buChar char="Ø"/>
            </a:pPr>
            <a:r>
              <a:rPr lang="en-US"/>
              <a:t>Lower part of the fourth and the fifth ventral rami unite to form the </a:t>
            </a:r>
            <a:r>
              <a:rPr lang="en-US" b="1"/>
              <a:t>lumbosacral trunk.</a:t>
            </a:r>
            <a:endParaRPr lang="en-US"/>
          </a:p>
          <a:p>
            <a:pPr>
              <a:buFont typeface="Wingdings" panose="05000000000000000000" charset="0"/>
              <a:buChar char="Ø"/>
            </a:pPr>
            <a:r>
              <a:rPr lang="en-US"/>
              <a:t>Because the ventral ramus of fourth lumbar nerve bifurcates to take part in the lumbar plexus and the lumbosacral trunk,it is called the </a:t>
            </a:r>
            <a:r>
              <a:rPr lang="en-US" b="1"/>
              <a:t>nervus furcalis</a:t>
            </a:r>
            <a:r>
              <a:rPr lang="en-US"/>
              <a:t>.</a:t>
            </a:r>
            <a:endParaRPr lang="en-US"/>
          </a:p>
          <a:p>
            <a:pPr>
              <a:buFont typeface="Wingdings" panose="05000000000000000000" charset="0"/>
              <a:buChar char="Ø"/>
            </a:pPr>
            <a:r>
              <a:rPr lang="en-US" b="1">
                <a:solidFill>
                  <a:srgbClr val="00B0F0"/>
                </a:solidFill>
              </a:rPr>
              <a:t>Formation of lumbar plexus-</a:t>
            </a:r>
            <a:endParaRPr lang="en-US" b="1">
              <a:solidFill>
                <a:srgbClr val="00B0F0"/>
              </a:solidFill>
            </a:endParaRPr>
          </a:p>
          <a:p>
            <a:pPr>
              <a:buFont typeface="Arial" panose="020B0604020202020204" pitchFamily="34" charset="0"/>
              <a:buChar char="•"/>
            </a:pPr>
            <a:r>
              <a:rPr lang="en-US">
                <a:solidFill>
                  <a:schemeClr val="tx1">
                    <a:lumMod val="95000"/>
                    <a:lumOff val="5000"/>
                  </a:schemeClr>
                </a:solidFill>
              </a:rPr>
              <a:t>Ventral ramus of the L1 divides in to larger upper branch and smaller lower branch.the upper branch bifurcates in to iliohypogastric nerves(L1) and ilioinguinal nerve(L1).</a:t>
            </a:r>
            <a:endParaRPr lang="en-US">
              <a:solidFill>
                <a:schemeClr val="tx1">
                  <a:lumMod val="95000"/>
                  <a:lumOff val="5000"/>
                </a:schemeClr>
              </a:solidFill>
            </a:endParaRPr>
          </a:p>
          <a:p>
            <a:pPr>
              <a:buFont typeface="Arial" panose="020B0604020202020204" pitchFamily="34" charset="0"/>
              <a:buChar char="•"/>
            </a:pPr>
            <a:r>
              <a:rPr lang="en-US">
                <a:solidFill>
                  <a:schemeClr val="tx1">
                    <a:lumMod val="95000"/>
                    <a:lumOff val="5000"/>
                  </a:schemeClr>
                </a:solidFill>
              </a:rPr>
              <a:t>Lower branch unites with a branch from the second lumbar ventral ramus to form the genitofemoral nerve(L1,L2).</a:t>
            </a:r>
            <a:endParaRPr lang="en-US" b="1">
              <a:solidFill>
                <a:srgbClr val="00B0F0"/>
              </a:solidFill>
            </a:endParaRPr>
          </a:p>
          <a:p>
            <a:pPr marL="0" indent="0">
              <a:buFont typeface="Arial" panose="020B0604020202020204" pitchFamily="34" charset="0"/>
              <a:buNone/>
            </a:pPr>
            <a:r>
              <a:rPr lang="en-US" b="1">
                <a:solidFill>
                  <a:srgbClr val="00B0F0"/>
                </a:solidFill>
              </a:rPr>
              <a:t> </a:t>
            </a:r>
            <a:endParaRPr lang="en-US" b="1">
              <a:solidFill>
                <a:srgbClr val="00B0F0"/>
              </a:solidFill>
            </a:endParaRPr>
          </a:p>
          <a:p>
            <a:pPr marL="0" indent="0">
              <a:buFont typeface="Wingdings" panose="05000000000000000000" charset="0"/>
              <a:buNone/>
            </a:pPr>
            <a:endParaRPr lang="en-US" b="1">
              <a:solidFill>
                <a:srgbClr val="00B0F0"/>
              </a:solidFill>
            </a:endParaRPr>
          </a:p>
        </p:txBody>
      </p:sp>
      <p:pic>
        <p:nvPicPr>
          <p:cNvPr id="4" name="Content Placeholder 3" descr="l1neflpotnB-FLzhzKWQxQ"/>
          <p:cNvPicPr>
            <a:picLocks noChangeAspect="1"/>
          </p:cNvPicPr>
          <p:nvPr>
            <p:ph sz="half" idx="2"/>
          </p:nvPr>
        </p:nvPicPr>
        <p:blipFill>
          <a:blip r:embed="rId1"/>
          <a:stretch>
            <a:fillRect/>
          </a:stretch>
        </p:blipFill>
        <p:spPr>
          <a:xfrm>
            <a:off x="6155055" y="1209040"/>
            <a:ext cx="6117590" cy="50863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565785" y="122555"/>
            <a:ext cx="10515600" cy="749300"/>
          </a:xfrm>
        </p:spPr>
        <p:txBody>
          <a:bodyPr>
            <a:normAutofit fontScale="90000"/>
          </a:bodyPr>
          <a:p>
            <a:r>
              <a:rPr lang="en-US" b="1">
                <a:solidFill>
                  <a:srgbClr val="FF0000"/>
                </a:solidFill>
              </a:rPr>
              <a:t>					CONT.</a:t>
            </a:r>
            <a:endParaRPr lang="en-US" b="1">
              <a:solidFill>
                <a:srgbClr val="FF0000"/>
              </a:solidFill>
            </a:endParaRPr>
          </a:p>
        </p:txBody>
      </p:sp>
      <p:sp>
        <p:nvSpPr>
          <p:cNvPr id="3" name="Content Placeholder 2"/>
          <p:cNvSpPr>
            <a:spLocks noGrp="1"/>
          </p:cNvSpPr>
          <p:nvPr>
            <p:ph sz="half" idx="1"/>
          </p:nvPr>
        </p:nvSpPr>
        <p:spPr>
          <a:xfrm>
            <a:off x="838200" y="1114425"/>
            <a:ext cx="5181600" cy="5275580"/>
          </a:xfrm>
        </p:spPr>
        <p:txBody>
          <a:bodyPr>
            <a:normAutofit fontScale="80000"/>
          </a:bodyPr>
          <a:p>
            <a:r>
              <a:rPr lang="en-US"/>
              <a:t>Second,third and fourth ventral rami divide in to dorsal and ventral divisions.</a:t>
            </a:r>
            <a:endParaRPr lang="en-US"/>
          </a:p>
          <a:p>
            <a:r>
              <a:rPr lang="en-US"/>
              <a:t>Dorsal divisions of second and third give off smaller branches,which unites to form the lateral cutaneous nerve of thigh(L2,L3).</a:t>
            </a:r>
            <a:endParaRPr lang="en-US"/>
          </a:p>
          <a:p>
            <a:r>
              <a:rPr lang="en-US"/>
              <a:t>Remaining parts of dorsal divisions of second,third and the entire dorsal division of the fourth unites to form femoral nerve(L2,L3 and L4).</a:t>
            </a:r>
            <a:endParaRPr lang="en-US"/>
          </a:p>
          <a:p>
            <a:r>
              <a:rPr lang="en-US"/>
              <a:t>Ventral divisions of L2,L3 and L4 unite to form obturator nerve(L2,L3 and L4).</a:t>
            </a:r>
            <a:endParaRPr lang="en-US"/>
          </a:p>
          <a:p>
            <a:r>
              <a:rPr lang="en-US"/>
              <a:t>Accessory obturator nerve,if present,receives fibres  from third  and fourth ventral division. </a:t>
            </a:r>
            <a:endParaRPr lang="en-US"/>
          </a:p>
        </p:txBody>
      </p:sp>
      <p:pic>
        <p:nvPicPr>
          <p:cNvPr id="4" name="Content Placeholder 3" descr="l1neflpotnB-FLzhzKWQxQ"/>
          <p:cNvPicPr>
            <a:picLocks noChangeAspect="1"/>
          </p:cNvPicPr>
          <p:nvPr>
            <p:ph sz="half" idx="2"/>
          </p:nvPr>
        </p:nvPicPr>
        <p:blipFill>
          <a:blip r:embed="rId1"/>
          <a:stretch>
            <a:fillRect/>
          </a:stretch>
        </p:blipFill>
        <p:spPr>
          <a:xfrm>
            <a:off x="6019165" y="1114425"/>
            <a:ext cx="6117590" cy="50863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ILIOHYPOGASTRIC AND ILIOINGUINAL NERVE</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iliohypogastric and ilioinguinal nerve(L1) come out of the lateral margin of psoas major muscle and then descend laterally on the front of quadratus lumborum.</a:t>
            </a:r>
            <a:endParaRPr lang="en-US"/>
          </a:p>
          <a:p>
            <a:pPr>
              <a:buFont typeface="Wingdings" panose="05000000000000000000" charset="0"/>
              <a:buChar char="Ø"/>
            </a:pPr>
            <a:r>
              <a:rPr lang="en-US"/>
              <a:t>They enter the neurovascular plane of the anterior abdominal wall at the lateral border of quadratus lumborum muscle.</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GENITOFEMORAL NERVE</a:t>
            </a:r>
            <a:endParaRPr lang="en-US" b="1">
              <a:solidFill>
                <a:srgbClr val="FF0000"/>
              </a:solidFill>
            </a:endParaRPr>
          </a:p>
        </p:txBody>
      </p:sp>
      <p:sp>
        <p:nvSpPr>
          <p:cNvPr id="3" name="Content Placeholder 2"/>
          <p:cNvSpPr>
            <a:spLocks noGrp="1"/>
          </p:cNvSpPr>
          <p:nvPr>
            <p:ph idx="1"/>
          </p:nvPr>
        </p:nvSpPr>
        <p:spPr>
          <a:xfrm>
            <a:off x="838200" y="1311275"/>
            <a:ext cx="10515600" cy="4866005"/>
          </a:xfrm>
        </p:spPr>
        <p:txBody>
          <a:bodyPr>
            <a:normAutofit lnSpcReduction="10000"/>
          </a:bodyPr>
          <a:p>
            <a:pPr>
              <a:buFont typeface="Wingdings" panose="05000000000000000000" charset="0"/>
              <a:buChar char="Ø"/>
            </a:pPr>
            <a:r>
              <a:rPr lang="en-US"/>
              <a:t>The genitofemoral nerve(L1,L2) emerges from the anterior surface of the psoas major muscle.it pierces the psoas sheath and then ends by dividing in to genital and femoral branches at a variable distance above the inguinal ligament.</a:t>
            </a:r>
            <a:endParaRPr lang="en-US"/>
          </a:p>
          <a:p>
            <a:pPr>
              <a:buFont typeface="Wingdings" panose="05000000000000000000" charset="0"/>
              <a:buChar char="Ø"/>
            </a:pPr>
            <a:r>
              <a:rPr lang="en-US"/>
              <a:t>The genital branch enters the deep inguinal ring and traverses the inguinal canal to come out through the superficial inguinal ring.it supply the cremastor muscle and is sensory to scrotal skin in male and skin of mons pubis in female.</a:t>
            </a:r>
            <a:endParaRPr lang="en-US"/>
          </a:p>
          <a:p>
            <a:pPr>
              <a:buFont typeface="Wingdings" panose="05000000000000000000" charset="0"/>
              <a:buChar char="Ø"/>
            </a:pPr>
            <a:r>
              <a:rPr lang="en-US"/>
              <a:t> The femoral branch dscends posterior to the inguinal ligament and enters the femoral sheath lateral to the femoral artery.it pierces the anterior wall of the femoral sheath and fascia lata to supply the skin of the upper part of femoral triangle. </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LATERAL CUTANEOUS NERVE OF THIGH</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lateral cutaneous nerve of thigh</a:t>
            </a:r>
            <a:r>
              <a:rPr lang="en-US" b="1"/>
              <a:t>(L2,L3)</a:t>
            </a:r>
            <a:r>
              <a:rPr lang="en-US"/>
              <a:t> is also known as the lateral femoral cutaneous nerve.</a:t>
            </a:r>
            <a:endParaRPr lang="en-US"/>
          </a:p>
          <a:p>
            <a:pPr>
              <a:buFont typeface="Wingdings" panose="05000000000000000000" charset="0"/>
              <a:buChar char="Ø"/>
            </a:pPr>
            <a:r>
              <a:rPr lang="en-US"/>
              <a:t>It emerges from the</a:t>
            </a:r>
            <a:r>
              <a:rPr lang="en-US" b="1"/>
              <a:t> lateral margin of psoas major muscle and descends on the iliacus muscle.</a:t>
            </a:r>
            <a:endParaRPr lang="en-US" b="1"/>
          </a:p>
          <a:p>
            <a:pPr>
              <a:buFont typeface="Wingdings" panose="05000000000000000000" charset="0"/>
              <a:buChar char="Ø"/>
            </a:pPr>
            <a:r>
              <a:rPr lang="en-US"/>
              <a:t>In the iliac fossa it is posterior to the lower part of descending colon on left side and cecum on the right side.</a:t>
            </a:r>
            <a:endParaRPr lang="en-US"/>
          </a:p>
          <a:p>
            <a:pPr>
              <a:buFont typeface="Wingdings" panose="05000000000000000000" charset="0"/>
              <a:buChar char="Ø"/>
            </a:pPr>
            <a:r>
              <a:rPr lang="en-US"/>
              <a:t>It enters the thigh by passing </a:t>
            </a:r>
            <a:r>
              <a:rPr lang="en-US" b="1"/>
              <a:t>behind or through the lateral end of inguinal ligament.</a:t>
            </a:r>
            <a:r>
              <a:rPr lang="en-US"/>
              <a:t>at this site the nerve is vulnerable to compression,which may give rise to a condition called</a:t>
            </a:r>
            <a:r>
              <a:rPr lang="en-US" b="1"/>
              <a:t> meralgia parasthetica</a:t>
            </a:r>
            <a:r>
              <a:rPr lang="en-US"/>
              <a:t>.this nerve supplies anterolateral surface of thigh.</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OBTURATOR NERVE</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obturator nerve(L2,L3,L4) takes origin from the lumbar plexus from the ventral divisions of ventral rami of lumbar second to fourth spinal nerves.</a:t>
            </a:r>
            <a:endParaRPr lang="en-US"/>
          </a:p>
          <a:p>
            <a:pPr>
              <a:buFont typeface="Wingdings" panose="05000000000000000000" charset="0"/>
              <a:buChar char="Ø"/>
            </a:pPr>
            <a:r>
              <a:rPr lang="en-US"/>
              <a:t>It has an abdominal and intra pelvic course before it reaches the obturator foramen, through which it enters the medial compartment of thigh.</a:t>
            </a:r>
            <a:endParaRPr lang="en-US"/>
          </a:p>
          <a:p>
            <a:pPr>
              <a:buFont typeface="Wingdings" panose="05000000000000000000" charset="0"/>
              <a:buChar char="Ø"/>
            </a:pPr>
            <a:r>
              <a:rPr lang="en-US">
                <a:solidFill>
                  <a:srgbClr val="00B0F0"/>
                </a:solidFill>
              </a:rPr>
              <a:t>Abdominal course-</a:t>
            </a:r>
            <a:r>
              <a:rPr lang="en-US">
                <a:solidFill>
                  <a:schemeClr val="tx1">
                    <a:lumMod val="95000"/>
                    <a:lumOff val="5000"/>
                  </a:schemeClr>
                </a:solidFill>
              </a:rPr>
              <a:t>the obturator nerve emerges from thial border of psoas major muscle and enters the true pelvis behind the common iliac vessels and infront of the sacroiliac joint.</a:t>
            </a:r>
            <a:endParaRPr lang="en-US">
              <a:solidFill>
                <a:schemeClr val="tx1">
                  <a:lumMod val="95000"/>
                  <a:lumOff val="5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obturator nerve cont.</a:t>
            </a:r>
            <a:endParaRPr lang="en-US" b="1">
              <a:solidFill>
                <a:srgbClr val="FF0000"/>
              </a:solidFill>
            </a:endParaRPr>
          </a:p>
        </p:txBody>
      </p:sp>
      <p:sp>
        <p:nvSpPr>
          <p:cNvPr id="3" name="Content Placeholder 2"/>
          <p:cNvSpPr>
            <a:spLocks noGrp="1"/>
          </p:cNvSpPr>
          <p:nvPr>
            <p:ph idx="1"/>
          </p:nvPr>
        </p:nvSpPr>
        <p:spPr/>
        <p:txBody>
          <a:bodyPr>
            <a:normAutofit lnSpcReduction="10000"/>
          </a:bodyPr>
          <a:p>
            <a:pPr>
              <a:buFont typeface="Wingdings" panose="05000000000000000000" charset="0"/>
              <a:buChar char="Ø"/>
            </a:pPr>
            <a:r>
              <a:rPr lang="en-US" b="1">
                <a:solidFill>
                  <a:srgbClr val="00B0F0"/>
                </a:solidFill>
              </a:rPr>
              <a:t>Intrapelvic course-</a:t>
            </a:r>
            <a:r>
              <a:rPr lang="en-US">
                <a:solidFill>
                  <a:schemeClr val="tx1">
                    <a:lumMod val="95000"/>
                    <a:lumOff val="5000"/>
                  </a:schemeClr>
                </a:solidFill>
              </a:rPr>
              <a:t>The obturator nerve travels forwards on the medial surface of the obturator internus along the lateral wall of the true pelvis.the obturator vessels accompany the obturator nerve lying below it.</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The relation of obturator nerve to the ovarian fossa in female is important.the lateral surface of the ovary is in contact with the parietal peritoneum of ovarian fossa .</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The obturator nerve and vessels are retroperitoneal structures in this location.</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the inflammation of ovary irritates the obturator nerve.the patientexperiencespain along the medial side of thigh and knee.</a:t>
            </a:r>
            <a:endParaRPr lang="en-US">
              <a:solidFill>
                <a:schemeClr val="tx1">
                  <a:lumMod val="95000"/>
                  <a:lumOff val="5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OBTURATOR NERVE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b="1">
                <a:solidFill>
                  <a:srgbClr val="00B0F0"/>
                </a:solidFill>
              </a:rPr>
              <a:t>Exit from pelvis-</a:t>
            </a:r>
            <a:r>
              <a:rPr lang="en-US">
                <a:solidFill>
                  <a:schemeClr val="tx1">
                    <a:lumMod val="95000"/>
                    <a:lumOff val="5000"/>
                  </a:schemeClr>
                </a:solidFill>
              </a:rPr>
              <a:t>At the obturator foramen the obturator nerve divides in to anterior and posterior divisions,which along with obturator vessels enter the medial compartment of thigh.</a:t>
            </a:r>
            <a:endParaRPr lang="en-US" b="1">
              <a:solidFill>
                <a:srgbClr val="00B0F0"/>
              </a:solidFill>
            </a:endParaRPr>
          </a:p>
          <a:p>
            <a:pPr>
              <a:buFont typeface="Wingdings" panose="05000000000000000000" charset="0"/>
              <a:buChar char="Ø"/>
            </a:pPr>
            <a:r>
              <a:rPr lang="en-US" b="1">
                <a:solidFill>
                  <a:srgbClr val="00B0F0"/>
                </a:solidFill>
              </a:rPr>
              <a:t>Accessory obturator nerve</a:t>
            </a:r>
            <a:r>
              <a:rPr lang="en-US">
                <a:solidFill>
                  <a:schemeClr val="tx1">
                    <a:lumMod val="95000"/>
                    <a:lumOff val="5000"/>
                  </a:schemeClr>
                </a:solidFill>
              </a:rPr>
              <a:t>-in some subject accessory nerve(L2,L3) is present</a:t>
            </a:r>
            <a:r>
              <a:rPr lang="en-US" b="1">
                <a:solidFill>
                  <a:srgbClr val="00B0F0"/>
                </a:solidFill>
              </a:rPr>
              <a:t>.</a:t>
            </a:r>
            <a:endParaRPr lang="en-US" b="1">
              <a:solidFill>
                <a:srgbClr val="00B0F0"/>
              </a:solidFill>
            </a:endParaRPr>
          </a:p>
          <a:p>
            <a:pPr>
              <a:buFont typeface="Wingdings" panose="05000000000000000000" charset="0"/>
              <a:buChar char="Ø"/>
            </a:pPr>
            <a:r>
              <a:rPr lang="en-US">
                <a:solidFill>
                  <a:schemeClr val="tx1">
                    <a:lumMod val="95000"/>
                    <a:lumOff val="5000"/>
                  </a:schemeClr>
                </a:solidFill>
              </a:rPr>
              <a:t>It descends along the medial margin of psoas major muscle and follows the external iliac vessels.it passes behind the iguinal ligament to enter the thigh and supplies the pectineus and the hip joint.</a:t>
            </a:r>
            <a:endParaRPr lang="en-US">
              <a:solidFill>
                <a:schemeClr val="tx1">
                  <a:lumMod val="95000"/>
                  <a:lumOff val="5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929005" y="334645"/>
            <a:ext cx="10515600" cy="1325563"/>
          </a:xfrm>
        </p:spPr>
        <p:txBody>
          <a:bodyPr/>
          <a:p>
            <a:r>
              <a:rPr lang="en-US" b="1">
                <a:solidFill>
                  <a:srgbClr val="FF0000"/>
                </a:solidFill>
              </a:rPr>
              <a:t>			FEMORAL NERVE</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femoral nerve (L2,L3,L4) emerges from the lateral border of psoas major a little distance above the inguinal ligament.</a:t>
            </a:r>
            <a:endParaRPr lang="en-US"/>
          </a:p>
          <a:p>
            <a:pPr>
              <a:buFont typeface="Wingdings" panose="05000000000000000000" charset="0"/>
              <a:buChar char="Ø"/>
            </a:pPr>
            <a:r>
              <a:rPr lang="en-US"/>
              <a:t>At this position it is located between the iliacus laterally and psoas major medially.</a:t>
            </a:r>
            <a:endParaRPr lang="en-US"/>
          </a:p>
          <a:p>
            <a:pPr>
              <a:buFont typeface="Wingdings" panose="05000000000000000000" charset="0"/>
              <a:buChar char="Ø"/>
            </a:pPr>
            <a:r>
              <a:rPr lang="en-US"/>
              <a:t>It supplies branches to iliacus muscle and enters the femoral triangle ehind the inguinal ligament. </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4884</Words>
  <Application>WPS Presentation</Application>
  <PresentationFormat>Widescreen</PresentationFormat>
  <Paragraphs>70</Paragraphs>
  <Slides>10</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10</vt:i4>
      </vt:variant>
    </vt:vector>
  </HeadingPairs>
  <TitlesOfParts>
    <vt:vector size="19" baseType="lpstr">
      <vt:lpstr>Arial</vt:lpstr>
      <vt:lpstr>SimSun</vt:lpstr>
      <vt:lpstr>Wingdings</vt:lpstr>
      <vt:lpstr>Wingdings</vt:lpstr>
      <vt:lpstr>Calibri Light</vt:lpstr>
      <vt:lpstr>Calibri</vt:lpstr>
      <vt:lpstr>Microsoft YaHei</vt:lpstr>
      <vt:lpstr>Arial Unicode MS</vt:lpstr>
      <vt:lpstr>Office Theme</vt:lpstr>
      <vt:lpstr>LUMBAR PLEXUS</vt:lpstr>
      <vt:lpstr>					CONT.</vt:lpstr>
      <vt:lpstr>					CONT.</vt:lpstr>
      <vt:lpstr>ILIOHYPOGASTRIC AND ILIOINGUINAL NERVE</vt:lpstr>
      <vt:lpstr>			GENITOFEMORAL NERVE</vt:lpstr>
      <vt:lpstr>	LATERAL CUTANEOUS NERVE OF THIGH</vt:lpstr>
      <vt:lpstr>			OBTURATOR NERVE</vt:lpstr>
      <vt:lpstr>			obturator nerve cont.</vt:lpstr>
      <vt:lpstr>			OBTURATOR NERVE CONT.</vt:lpstr>
      <vt:lpstr>			FEMORAL NERVE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LUMBAR PLEXUS</dc:title>
  <dc:creator/>
  <cp:lastModifiedBy>RAKESH GUPTA</cp:lastModifiedBy>
  <cp:revision>14</cp:revision>
  <dcterms:created xsi:type="dcterms:W3CDTF">2020-07-10T05:47:00Z</dcterms:created>
  <dcterms:modified xsi:type="dcterms:W3CDTF">2020-07-25T05:31:14Z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1033-11.2.0.9453</vt:lpwstr>
  </property>
</Properties>
</file>