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258" r:id="rId5"/>
    <p:sldId id="259" r:id="rId6"/>
    <p:sldId id="260" r:id="rId8"/>
    <p:sldId id="261" r:id="rId9"/>
    <p:sldId id="264" r:id="rId10"/>
    <p:sldId id="265" r:id="rId11"/>
    <p:sldId id="267" r:id="rId12"/>
    <p:sldId id="269"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53415"/>
            <a:ext cx="9144000" cy="890270"/>
          </a:xfrm>
        </p:spPr>
        <p:txBody>
          <a:bodyPr>
            <a:normAutofit fontScale="90000"/>
          </a:bodyPr>
          <a:lstStyle/>
          <a:p>
            <a:r>
              <a:rPr lang="en-US" b="1" dirty="0">
                <a:solidFill>
                  <a:srgbClr val="FF0000"/>
                </a:solidFill>
              </a:rPr>
              <a:t>EYE BALL</a:t>
            </a:r>
            <a:br>
              <a:rPr lang="en-US" b="1" dirty="0">
                <a:solidFill>
                  <a:srgbClr val="FF0000"/>
                </a:solidFill>
              </a:rPr>
            </a:br>
            <a:endParaRPr lang="en-US" b="1" dirty="0">
              <a:solidFill>
                <a:srgbClr val="FF0000"/>
              </a:solidFill>
            </a:endParaRPr>
          </a:p>
        </p:txBody>
      </p:sp>
      <p:sp>
        <p:nvSpPr>
          <p:cNvPr id="3" name="Subtitle 2"/>
          <p:cNvSpPr>
            <a:spLocks noGrp="1"/>
          </p:cNvSpPr>
          <p:nvPr>
            <p:ph type="subTitle" idx="1"/>
          </p:nvPr>
        </p:nvSpPr>
        <p:spPr>
          <a:xfrm>
            <a:off x="299720" y="998855"/>
            <a:ext cx="6041390" cy="5681980"/>
          </a:xfrm>
        </p:spPr>
        <p:txBody>
          <a:bodyPr>
            <a:normAutofit fontScale="90000"/>
          </a:bodyPr>
          <a:lstStyle/>
          <a:p>
            <a:pPr marL="342900" indent="-342900" algn="l">
              <a:buFont typeface="Wingdings" panose="05000000000000000000" charset="0"/>
              <a:buChar char="Ø"/>
            </a:pPr>
            <a:r>
              <a:rPr lang="en-US"/>
              <a:t>The Eye ball is embeded in orbital fat but is separated from it by the fascial sheath of the eye ball.</a:t>
            </a:r>
            <a:endParaRPr lang="en-US"/>
          </a:p>
          <a:p>
            <a:pPr marL="342900" indent="-342900" algn="l">
              <a:buFont typeface="Wingdings" panose="05000000000000000000" charset="0"/>
              <a:buChar char="Ø"/>
            </a:pPr>
            <a:r>
              <a:rPr lang="en-US"/>
              <a:t>The eye ball consists of three coats, which,from without inward,are the fibrous coat,the vascular pigmented coat,and the nervous coat.</a:t>
            </a:r>
            <a:endParaRPr lang="en-US"/>
          </a:p>
          <a:p>
            <a:pPr marL="342900" indent="-342900" algn="l">
              <a:buFont typeface="Wingdings" panose="05000000000000000000" charset="0"/>
              <a:buChar char="Ø"/>
            </a:pPr>
            <a:r>
              <a:rPr lang="en-US" b="1">
                <a:solidFill>
                  <a:srgbClr val="FF0000"/>
                </a:solidFill>
              </a:rPr>
              <a:t>COATS OF EYE BALL-</a:t>
            </a:r>
            <a:endParaRPr lang="en-US" b="1">
              <a:solidFill>
                <a:srgbClr val="FF0000"/>
              </a:solidFill>
            </a:endParaRPr>
          </a:p>
          <a:p>
            <a:pPr marL="342900" indent="-342900" algn="l">
              <a:buFont typeface="Arial" panose="020B0604020202020204" pitchFamily="34" charset="0"/>
              <a:buChar char="•"/>
            </a:pPr>
            <a:r>
              <a:rPr lang="en-US" b="1">
                <a:solidFill>
                  <a:srgbClr val="00B0F0"/>
                </a:solidFill>
              </a:rPr>
              <a:t>FIBROUS COAT-</a:t>
            </a:r>
            <a:r>
              <a:rPr lang="en-US">
                <a:solidFill>
                  <a:schemeClr val="tx1">
                    <a:lumMod val="95000"/>
                    <a:lumOff val="5000"/>
                  </a:schemeClr>
                </a:solidFill>
              </a:rPr>
              <a:t>The fibrous coat is made up of a posterior opaque part,the sclera, and an anterior transparent part,the cornea</a:t>
            </a:r>
            <a:r>
              <a:rPr lang="en-US" b="1">
                <a:solidFill>
                  <a:schemeClr val="tx1">
                    <a:lumMod val="95000"/>
                    <a:lumOff val="5000"/>
                  </a:schemeClr>
                </a:solidFill>
              </a:rPr>
              <a:t>.</a:t>
            </a:r>
            <a:endParaRPr lang="en-US" b="1">
              <a:solidFill>
                <a:schemeClr val="tx1">
                  <a:lumMod val="95000"/>
                  <a:lumOff val="5000"/>
                </a:schemeClr>
              </a:solidFill>
            </a:endParaRPr>
          </a:p>
          <a:p>
            <a:pPr marL="342900" indent="-342900" algn="l">
              <a:buFont typeface="Arial" panose="020B0604020202020204" pitchFamily="34" charset="0"/>
              <a:buChar char="•"/>
            </a:pPr>
            <a:r>
              <a:rPr lang="en-US" b="1">
                <a:solidFill>
                  <a:schemeClr val="tx1">
                    <a:lumMod val="95000"/>
                    <a:lumOff val="5000"/>
                  </a:schemeClr>
                </a:solidFill>
              </a:rPr>
              <a:t>THE SCLERA-</a:t>
            </a:r>
            <a:r>
              <a:rPr lang="en-US">
                <a:solidFill>
                  <a:schemeClr val="tx1">
                    <a:lumMod val="95000"/>
                    <a:lumOff val="5000"/>
                  </a:schemeClr>
                </a:solidFill>
              </a:rPr>
              <a:t>The opaque sclera is composed of dense fibrous tissue and is white.posteriorly,it is pierced by the optic nerve and is fused with the dural sheath of optic nerve.</a:t>
            </a:r>
            <a:endParaRPr lang="en-US">
              <a:solidFill>
                <a:schemeClr val="tx1">
                  <a:lumMod val="95000"/>
                  <a:lumOff val="5000"/>
                </a:schemeClr>
              </a:solidFill>
            </a:endParaRPr>
          </a:p>
          <a:p>
            <a:pPr marL="342900" indent="-342900" algn="l">
              <a:buFont typeface="Arial" panose="020B0604020202020204" pitchFamily="34" charset="0"/>
              <a:buChar char="•"/>
            </a:pPr>
            <a:r>
              <a:rPr lang="en-US">
                <a:solidFill>
                  <a:schemeClr val="tx1">
                    <a:lumMod val="95000"/>
                    <a:lumOff val="5000"/>
                  </a:schemeClr>
                </a:solidFill>
              </a:rPr>
              <a:t>Lamina cribrosa is the area of the sclera that is pierced by the nerve fibres of the optic nerve</a:t>
            </a:r>
            <a:r>
              <a:rPr lang="en-US" b="1">
                <a:solidFill>
                  <a:schemeClr val="tx1">
                    <a:lumMod val="95000"/>
                    <a:lumOff val="5000"/>
                  </a:schemeClr>
                </a:solidFill>
              </a:rPr>
              <a:t>.</a:t>
            </a:r>
            <a:endParaRPr lang="en-US" b="1">
              <a:solidFill>
                <a:schemeClr val="tx1">
                  <a:lumMod val="95000"/>
                  <a:lumOff val="5000"/>
                </a:schemeClr>
              </a:solidFill>
            </a:endParaRPr>
          </a:p>
          <a:p>
            <a:pPr marL="342900" indent="-342900" algn="l">
              <a:buFont typeface="Arial" panose="020B0604020202020204" pitchFamily="34" charset="0"/>
              <a:buChar char="•"/>
            </a:pPr>
            <a:endParaRPr lang="en-US" b="1">
              <a:solidFill>
                <a:schemeClr val="tx1">
                  <a:lumMod val="95000"/>
                  <a:lumOff val="5000"/>
                </a:schemeClr>
              </a:solidFill>
            </a:endParaRPr>
          </a:p>
        </p:txBody>
      </p:sp>
      <p:pic>
        <p:nvPicPr>
          <p:cNvPr id="4" name="Picture 3"/>
          <p:cNvPicPr>
            <a:picLocks noChangeAspect="1"/>
          </p:cNvPicPr>
          <p:nvPr/>
        </p:nvPicPr>
        <p:blipFill>
          <a:blip r:embed="rId1"/>
          <a:stretch>
            <a:fillRect/>
          </a:stretch>
        </p:blipFill>
        <p:spPr>
          <a:xfrm>
            <a:off x="6707505" y="1076325"/>
            <a:ext cx="4983480" cy="54762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b="1">
                <a:solidFill>
                  <a:srgbClr val="FF0000"/>
                </a:solidFill>
              </a:rPr>
              <a:t>			FIBROUS COAT CONT.</a:t>
            </a:r>
            <a:br>
              <a:rPr lang="en-US" b="1">
                <a:solidFill>
                  <a:srgbClr val="FF0000"/>
                </a:solidFill>
              </a:rPr>
            </a:br>
            <a:endParaRPr lang="en-US" b="1">
              <a:solidFill>
                <a:srgbClr val="FF0000"/>
              </a:solidFill>
            </a:endParaRPr>
          </a:p>
        </p:txBody>
      </p:sp>
      <p:sp>
        <p:nvSpPr>
          <p:cNvPr id="3" name="Content Placeholder 2"/>
          <p:cNvSpPr>
            <a:spLocks noGrp="1"/>
          </p:cNvSpPr>
          <p:nvPr>
            <p:ph idx="1"/>
          </p:nvPr>
        </p:nvSpPr>
        <p:spPr/>
        <p:txBody>
          <a:bodyPr>
            <a:normAutofit fontScale="90000" lnSpcReduction="10000"/>
          </a:bodyPr>
          <a:p>
            <a:r>
              <a:rPr lang="en-US"/>
              <a:t>The sclera is also pierced by the ciliary arteries and nerves and their associated veins,the venae vorticosae.</a:t>
            </a:r>
            <a:endParaRPr lang="en-US"/>
          </a:p>
          <a:p>
            <a:r>
              <a:rPr lang="en-US"/>
              <a:t>The sclera is directly continuous infront with the cornea at the corneoscleral junction,or limbus.</a:t>
            </a:r>
            <a:endParaRPr lang="en-US"/>
          </a:p>
          <a:p>
            <a:r>
              <a:rPr lang="en-US">
                <a:solidFill>
                  <a:srgbClr val="00B0F0"/>
                </a:solidFill>
              </a:rPr>
              <a:t>THE CORNEA-</a:t>
            </a:r>
            <a:r>
              <a:rPr lang="en-US">
                <a:solidFill>
                  <a:schemeClr val="tx1">
                    <a:lumMod val="95000"/>
                    <a:lumOff val="5000"/>
                  </a:schemeClr>
                </a:solidFill>
              </a:rPr>
              <a:t>The transparent cornea is largely responsible for the refraction of the light entering the eye. </a:t>
            </a:r>
            <a:endParaRPr lang="en-US">
              <a:solidFill>
                <a:schemeClr val="tx1">
                  <a:lumMod val="95000"/>
                  <a:lumOff val="5000"/>
                </a:schemeClr>
              </a:solidFill>
            </a:endParaRPr>
          </a:p>
          <a:p>
            <a:r>
              <a:rPr lang="en-US">
                <a:solidFill>
                  <a:schemeClr val="tx1">
                    <a:lumMod val="95000"/>
                    <a:lumOff val="5000"/>
                  </a:schemeClr>
                </a:solidFill>
              </a:rPr>
              <a:t>It is in contact posteriorly with the aqueous humor.</a:t>
            </a:r>
            <a:endParaRPr lang="en-US">
              <a:solidFill>
                <a:schemeClr val="tx1">
                  <a:lumMod val="95000"/>
                  <a:lumOff val="5000"/>
                </a:schemeClr>
              </a:solidFill>
            </a:endParaRPr>
          </a:p>
          <a:p>
            <a:r>
              <a:rPr lang="en-US">
                <a:solidFill>
                  <a:schemeClr val="tx1">
                    <a:lumMod val="95000"/>
                    <a:lumOff val="5000"/>
                  </a:schemeClr>
                </a:solidFill>
              </a:rPr>
              <a:t>Cornea is avascular&amp;devoid of lymphatic drainage ,it is nourished by diffusion from the aqueous humor.</a:t>
            </a:r>
            <a:endParaRPr lang="en-US">
              <a:solidFill>
                <a:schemeClr val="tx1">
                  <a:lumMod val="95000"/>
                  <a:lumOff val="5000"/>
                </a:schemeClr>
              </a:solidFill>
            </a:endParaRPr>
          </a:p>
          <a:p>
            <a:r>
              <a:rPr lang="en-US">
                <a:solidFill>
                  <a:schemeClr val="tx1">
                    <a:lumMod val="95000"/>
                    <a:lumOff val="5000"/>
                  </a:schemeClr>
                </a:solidFill>
              </a:rPr>
              <a:t>supplied by long ciliary nerve from the ophthalmic division of trigeminal nerve.</a:t>
            </a:r>
            <a:endParaRPr lang="en-US">
              <a:solidFill>
                <a:schemeClr val="tx1">
                  <a:lumMod val="95000"/>
                  <a:lumOff val="5000"/>
                </a:schemeClr>
              </a:solidFill>
            </a:endParaRPr>
          </a:p>
          <a:p>
            <a:r>
              <a:rPr lang="en-US">
                <a:solidFill>
                  <a:schemeClr val="tx1">
                    <a:lumMod val="95000"/>
                    <a:lumOff val="5000"/>
                  </a:schemeClr>
                </a:solidFill>
              </a:rPr>
              <a:t>The cornea is the most important refractive medium of the eye.</a:t>
            </a:r>
            <a:endParaRPr lang="en-US">
              <a:solidFill>
                <a:schemeClr val="tx1">
                  <a:lumMod val="95000"/>
                  <a:lumOff val="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VASCULAR PIGMENTED COAT</a:t>
            </a:r>
            <a:endParaRPr lang="en-US" b="1">
              <a:solidFill>
                <a:srgbClr val="FF0000"/>
              </a:solidFill>
            </a:endParaRPr>
          </a:p>
        </p:txBody>
      </p:sp>
      <p:sp>
        <p:nvSpPr>
          <p:cNvPr id="3" name="Content Placeholder 2"/>
          <p:cNvSpPr>
            <a:spLocks noGrp="1"/>
          </p:cNvSpPr>
          <p:nvPr>
            <p:ph sz="half" idx="1"/>
          </p:nvPr>
        </p:nvSpPr>
        <p:spPr>
          <a:xfrm>
            <a:off x="354965" y="1189990"/>
            <a:ext cx="5664835" cy="5271135"/>
          </a:xfrm>
        </p:spPr>
        <p:txBody>
          <a:bodyPr>
            <a:normAutofit fontScale="70000"/>
          </a:bodyPr>
          <a:p>
            <a:pPr>
              <a:buFont typeface="Wingdings" panose="05000000000000000000" charset="0"/>
              <a:buChar char="Ø"/>
            </a:pPr>
            <a:r>
              <a:rPr lang="en-US"/>
              <a:t>The vascular pigmented coat consists ,from behind forward,of the choroid the ciliary body,and the iris.</a:t>
            </a:r>
            <a:endParaRPr lang="en-US"/>
          </a:p>
          <a:p>
            <a:pPr>
              <a:buFont typeface="Wingdings" panose="05000000000000000000" charset="0"/>
              <a:buChar char="Ø"/>
            </a:pPr>
            <a:r>
              <a:rPr lang="en-US"/>
              <a:t>The choroid is composed of an outer pigmented layer and an inner, highly vascular layer.</a:t>
            </a:r>
            <a:endParaRPr lang="en-US"/>
          </a:p>
          <a:p>
            <a:pPr>
              <a:buFont typeface="Wingdings" panose="05000000000000000000" charset="0"/>
              <a:buChar char="Ø"/>
            </a:pPr>
            <a:r>
              <a:rPr lang="en-US" b="1">
                <a:solidFill>
                  <a:srgbClr val="FF0000"/>
                </a:solidFill>
              </a:rPr>
              <a:t>THE CILIARY BODY-</a:t>
            </a:r>
            <a:r>
              <a:rPr lang="en-US">
                <a:solidFill>
                  <a:schemeClr val="tx1">
                    <a:lumMod val="95000"/>
                    <a:lumOff val="5000"/>
                  </a:schemeClr>
                </a:solidFill>
              </a:rPr>
              <a:t>The ciliary body is continuous posteriorly with the choroid,and anteriorly it lies behind the peripheral margin of the iris.it is composed of the ciliary ring,the ciliary process and the ciliary muscle.</a:t>
            </a:r>
            <a:r>
              <a:rPr lang="en-US"/>
              <a:t> </a:t>
            </a:r>
            <a:endParaRPr lang="en-US"/>
          </a:p>
          <a:p>
            <a:pPr>
              <a:buFont typeface="Wingdings" panose="05000000000000000000" charset="0"/>
              <a:buChar char="Ø"/>
            </a:pPr>
            <a:r>
              <a:rPr lang="en-US">
                <a:solidFill>
                  <a:srgbClr val="00B0F0"/>
                </a:solidFill>
              </a:rPr>
              <a:t>CILIARY RING-</a:t>
            </a:r>
            <a:r>
              <a:rPr lang="en-US">
                <a:solidFill>
                  <a:schemeClr val="tx1">
                    <a:lumMod val="95000"/>
                    <a:lumOff val="5000"/>
                  </a:schemeClr>
                </a:solidFill>
              </a:rPr>
              <a:t>is the posterior part of the body,and its surface has shallow grooves,the ciliary striae.</a:t>
            </a:r>
            <a:endParaRPr lang="en-US">
              <a:solidFill>
                <a:srgbClr val="00B0F0"/>
              </a:solidFill>
            </a:endParaRPr>
          </a:p>
          <a:p>
            <a:pPr>
              <a:buFont typeface="Wingdings" panose="05000000000000000000" charset="0"/>
              <a:buChar char="Ø"/>
            </a:pPr>
            <a:r>
              <a:rPr lang="en-US">
                <a:solidFill>
                  <a:srgbClr val="00B0F0"/>
                </a:solidFill>
              </a:rPr>
              <a:t>CILIARY PROCESS-</a:t>
            </a:r>
            <a:r>
              <a:rPr lang="en-US">
                <a:solidFill>
                  <a:schemeClr val="tx1">
                    <a:lumMod val="95000"/>
                    <a:lumOff val="5000"/>
                  </a:schemeClr>
                </a:solidFill>
              </a:rPr>
              <a:t>are radially arranged folds,or ridges,to the posterior surfaces of which are connected the suspensory ligaments of the lens.</a:t>
            </a:r>
            <a:endParaRPr lang="en-US">
              <a:solidFill>
                <a:srgbClr val="00B0F0"/>
              </a:solidFill>
            </a:endParaRPr>
          </a:p>
          <a:p>
            <a:pPr>
              <a:buFont typeface="Wingdings" panose="05000000000000000000" charset="0"/>
              <a:buChar char="Ø"/>
            </a:pPr>
            <a:endParaRPr lang="en-US">
              <a:solidFill>
                <a:srgbClr val="00B0F0"/>
              </a:solidFill>
            </a:endParaRPr>
          </a:p>
          <a:p>
            <a:pPr>
              <a:buFont typeface="Wingdings" panose="05000000000000000000" charset="0"/>
              <a:buChar char="Ø"/>
            </a:pPr>
            <a:endParaRPr lang="en-US">
              <a:solidFill>
                <a:srgbClr val="00B0F0"/>
              </a:solidFill>
            </a:endParaRPr>
          </a:p>
        </p:txBody>
      </p:sp>
      <p:pic>
        <p:nvPicPr>
          <p:cNvPr id="4" name="Content Placeholder 3"/>
          <p:cNvPicPr>
            <a:picLocks noChangeAspect="1"/>
          </p:cNvPicPr>
          <p:nvPr>
            <p:ph sz="half" idx="2"/>
          </p:nvPr>
        </p:nvPicPr>
        <p:blipFill>
          <a:blip r:embed="rId1"/>
          <a:stretch>
            <a:fillRect/>
          </a:stretch>
        </p:blipFill>
        <p:spPr>
          <a:xfrm>
            <a:off x="6652895" y="2024380"/>
            <a:ext cx="4219575" cy="39528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CILIARY MUSCLES</a:t>
            </a:r>
            <a:endParaRPr lang="en-US" b="1">
              <a:solidFill>
                <a:srgbClr val="FF0000"/>
              </a:solidFill>
            </a:endParaRPr>
          </a:p>
        </p:txBody>
      </p:sp>
      <p:sp>
        <p:nvSpPr>
          <p:cNvPr id="3" name="Content Placeholder 2"/>
          <p:cNvSpPr>
            <a:spLocks noGrp="1"/>
          </p:cNvSpPr>
          <p:nvPr>
            <p:ph idx="1"/>
          </p:nvPr>
        </p:nvSpPr>
        <p:spPr/>
        <p:txBody>
          <a:bodyPr>
            <a:normAutofit lnSpcReduction="20000"/>
          </a:bodyPr>
          <a:p>
            <a:pPr>
              <a:buFont typeface="Wingdings" panose="05000000000000000000" charset="0"/>
              <a:buChar char="Ø"/>
            </a:pPr>
            <a:r>
              <a:rPr lang="en-US"/>
              <a:t>Is composed of meridinal and circular fibres of smooth muscles.</a:t>
            </a:r>
            <a:endParaRPr lang="en-US"/>
          </a:p>
          <a:p>
            <a:pPr>
              <a:buFont typeface="Wingdings" panose="05000000000000000000" charset="0"/>
              <a:buChar char="Ø"/>
            </a:pPr>
            <a:r>
              <a:rPr lang="en-US"/>
              <a:t>The meridinal fibres run backward from the region of the corneoscleral junction to the ciliary processes.the circular fibres are fewer in number and lie  internal to the meridinal fibres.</a:t>
            </a:r>
            <a:endParaRPr lang="en-US"/>
          </a:p>
          <a:p>
            <a:pPr>
              <a:buFont typeface="Wingdings" panose="05000000000000000000" charset="0"/>
              <a:buChar char="Ø"/>
            </a:pPr>
            <a:r>
              <a:rPr lang="en-US">
                <a:solidFill>
                  <a:srgbClr val="00B0F0"/>
                </a:solidFill>
              </a:rPr>
              <a:t>NERVE SUPPLY-</a:t>
            </a:r>
            <a:r>
              <a:rPr lang="en-US">
                <a:solidFill>
                  <a:schemeClr val="tx1">
                    <a:lumMod val="95000"/>
                    <a:lumOff val="5000"/>
                  </a:schemeClr>
                </a:solidFill>
              </a:rPr>
              <a:t>The ciliary muscle is supplied by the parasympathetic fibres from the oculomotor nerve.</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After synapsing in the ciliary ganglion,the postganglionic fibres pass forward to the eye wall in the short ciliary nerves.</a:t>
            </a:r>
            <a:endParaRPr lang="en-US">
              <a:solidFill>
                <a:schemeClr val="tx1">
                  <a:lumMod val="95000"/>
                  <a:lumOff val="5000"/>
                </a:schemeClr>
              </a:solidFill>
            </a:endParaRPr>
          </a:p>
          <a:p>
            <a:pPr>
              <a:buFont typeface="Wingdings" panose="05000000000000000000" charset="0"/>
              <a:buChar char="Ø"/>
            </a:pPr>
            <a:r>
              <a:rPr lang="en-US">
                <a:solidFill>
                  <a:srgbClr val="00B0F0"/>
                </a:solidFill>
              </a:rPr>
              <a:t>ACTION-</a:t>
            </a:r>
            <a:r>
              <a:rPr lang="en-US">
                <a:solidFill>
                  <a:schemeClr val="tx1">
                    <a:lumMod val="95000"/>
                    <a:lumOff val="5000"/>
                  </a:schemeClr>
                </a:solidFill>
              </a:rPr>
              <a:t>Contraction of ciliary muscle,especially the meridinal fibres,pulls the ciliary fibres forward.this relieves the tension in the suspensory ligament,and the elastic lens becomes more convex.this increases the refractive power of the lens.</a:t>
            </a:r>
            <a:endParaRPr lang="en-US">
              <a:solidFill>
                <a:schemeClr val="tx1">
                  <a:lumMod val="95000"/>
                  <a:lumOff val="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rPr>
              <a:t>			THE IRIS &amp; PUPIL</a:t>
            </a:r>
            <a:endParaRPr lang="en-US">
              <a:solidFill>
                <a:srgbClr val="FF0000"/>
              </a:solidFill>
            </a:endParaRPr>
          </a:p>
        </p:txBody>
      </p:sp>
      <p:sp>
        <p:nvSpPr>
          <p:cNvPr id="3" name="Content Placeholder 2"/>
          <p:cNvSpPr>
            <a:spLocks noGrp="1"/>
          </p:cNvSpPr>
          <p:nvPr>
            <p:ph idx="1"/>
          </p:nvPr>
        </p:nvSpPr>
        <p:spPr>
          <a:xfrm>
            <a:off x="838200" y="1387475"/>
            <a:ext cx="10515600" cy="5228590"/>
          </a:xfrm>
        </p:spPr>
        <p:txBody>
          <a:bodyPr>
            <a:normAutofit lnSpcReduction="20000"/>
          </a:bodyPr>
          <a:p>
            <a:r>
              <a:rPr lang="en-US"/>
              <a:t>The iris is a thin, contractile,pigmented diaphragm with a central aperture,the pupil.it is suspended in the aqueous humor between the cornea and the lens.</a:t>
            </a:r>
            <a:endParaRPr lang="en-US"/>
          </a:p>
          <a:p>
            <a:r>
              <a:rPr lang="en-US"/>
              <a:t>The periphery of the iris is attached to the ant surface of the ciliary body.</a:t>
            </a:r>
            <a:endParaRPr lang="en-US"/>
          </a:p>
          <a:p>
            <a:r>
              <a:rPr lang="en-US"/>
              <a:t>It divides the space between the lens and the cornea in to an</a:t>
            </a:r>
            <a:r>
              <a:rPr lang="en-US" b="1"/>
              <a:t> ant &amp;post chamber.</a:t>
            </a:r>
            <a:endParaRPr lang="en-US" b="1"/>
          </a:p>
          <a:p>
            <a:r>
              <a:rPr lang="en-US">
                <a:solidFill>
                  <a:schemeClr val="tx1">
                    <a:lumMod val="95000"/>
                    <a:lumOff val="5000"/>
                  </a:schemeClr>
                </a:solidFill>
              </a:rPr>
              <a:t>The muscle fibres of the iris are involuntary &amp; consists of circular &amp; radial fibres.</a:t>
            </a:r>
            <a:endParaRPr lang="en-US">
              <a:solidFill>
                <a:schemeClr val="tx1">
                  <a:lumMod val="95000"/>
                  <a:lumOff val="5000"/>
                </a:schemeClr>
              </a:solidFill>
            </a:endParaRPr>
          </a:p>
          <a:p>
            <a:r>
              <a:rPr lang="en-US">
                <a:solidFill>
                  <a:schemeClr val="tx1">
                    <a:lumMod val="95000"/>
                    <a:lumOff val="5000"/>
                  </a:schemeClr>
                </a:solidFill>
              </a:rPr>
              <a:t>The circular fibres form the </a:t>
            </a:r>
            <a:r>
              <a:rPr lang="en-US" b="1">
                <a:solidFill>
                  <a:schemeClr val="tx1">
                    <a:lumMod val="95000"/>
                    <a:lumOff val="5000"/>
                  </a:schemeClr>
                </a:solidFill>
              </a:rPr>
              <a:t>sphincter pupillae</a:t>
            </a:r>
            <a:r>
              <a:rPr lang="en-US">
                <a:solidFill>
                  <a:schemeClr val="tx1">
                    <a:lumMod val="95000"/>
                    <a:lumOff val="5000"/>
                  </a:schemeClr>
                </a:solidFill>
              </a:rPr>
              <a:t> &amp; are arranged around the margin of the pupil.</a:t>
            </a:r>
            <a:endParaRPr lang="en-US">
              <a:solidFill>
                <a:schemeClr val="tx1">
                  <a:lumMod val="95000"/>
                  <a:lumOff val="5000"/>
                </a:schemeClr>
              </a:solidFill>
            </a:endParaRPr>
          </a:p>
          <a:p>
            <a:r>
              <a:rPr lang="en-US">
                <a:solidFill>
                  <a:schemeClr val="tx1">
                    <a:lumMod val="95000"/>
                    <a:lumOff val="5000"/>
                  </a:schemeClr>
                </a:solidFill>
              </a:rPr>
              <a:t>The radial fibres form the</a:t>
            </a:r>
            <a:r>
              <a:rPr lang="en-US" b="1">
                <a:solidFill>
                  <a:schemeClr val="tx1">
                    <a:lumMod val="95000"/>
                    <a:lumOff val="5000"/>
                  </a:schemeClr>
                </a:solidFill>
              </a:rPr>
              <a:t> dilator pupillae</a:t>
            </a:r>
            <a:r>
              <a:rPr lang="en-US">
                <a:solidFill>
                  <a:schemeClr val="tx1">
                    <a:lumMod val="95000"/>
                    <a:lumOff val="5000"/>
                  </a:schemeClr>
                </a:solidFill>
              </a:rPr>
              <a:t>&amp; consist of a thin sheet of radial fibres that lie close to the posterior surface</a:t>
            </a:r>
            <a:r>
              <a:rPr lang="en-US" b="1">
                <a:solidFill>
                  <a:schemeClr val="tx1">
                    <a:lumMod val="95000"/>
                    <a:lumOff val="5000"/>
                  </a:schemeClr>
                </a:solidFill>
              </a:rPr>
              <a:t>.</a:t>
            </a:r>
            <a:endParaRPr lang="en-US" b="1"/>
          </a:p>
          <a:p>
            <a:pPr marL="0" indent="0">
              <a:buNone/>
            </a:pPr>
            <a:endParaRPr lang="en-US"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rPr>
              <a:t>			NERVE SUPPLY-</a:t>
            </a:r>
            <a:endParaRPr lang="en-US">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sphincter pupillae is supplied by parasymphathetic fibres from the oculomotor nerve.after synapsing in the ciliary ganglion,the postganglionic fibres pass forward to the eye ball in the short ciliary nerves.the dilator pupillae is supplied by the sympathetic fibres,which pass forward to eye ball in the long ciliary nerves.</a:t>
            </a:r>
            <a:endParaRPr lang="en-US"/>
          </a:p>
          <a:p>
            <a:pPr>
              <a:buFont typeface="Wingdings" panose="05000000000000000000" charset="0"/>
              <a:buChar char="Ø"/>
            </a:pPr>
            <a:r>
              <a:rPr lang="en-US">
                <a:solidFill>
                  <a:srgbClr val="00B0F0"/>
                </a:solidFill>
              </a:rPr>
              <a:t>ACTION-</a:t>
            </a:r>
            <a:r>
              <a:rPr lang="en-US">
                <a:solidFill>
                  <a:schemeClr val="tx1">
                    <a:lumMod val="95000"/>
                    <a:lumOff val="5000"/>
                  </a:schemeClr>
                </a:solidFill>
              </a:rPr>
              <a:t>The sphincter pupillae constricts the pupil in the presence of bright light and during accomodation.the dilator pupillae dilates the pupil in the presence of light of low intensity or in the presence of excessive sympathetic activity such as occurs in fright.</a:t>
            </a:r>
            <a:endParaRPr lang="en-US">
              <a:solidFill>
                <a:schemeClr val="tx1">
                  <a:lumMod val="95000"/>
                  <a:lumOff val="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NERVOUS COAT:THE RETINA</a:t>
            </a:r>
            <a:endParaRPr lang="en-US" b="1">
              <a:solidFill>
                <a:srgbClr val="FF0000"/>
              </a:solidFill>
            </a:endParaRPr>
          </a:p>
        </p:txBody>
      </p:sp>
      <p:sp>
        <p:nvSpPr>
          <p:cNvPr id="3" name="Content Placeholder 2"/>
          <p:cNvSpPr>
            <a:spLocks noGrp="1"/>
          </p:cNvSpPr>
          <p:nvPr>
            <p:ph idx="1"/>
          </p:nvPr>
        </p:nvSpPr>
        <p:spPr>
          <a:xfrm>
            <a:off x="838200" y="1431925"/>
            <a:ext cx="10515600" cy="5093970"/>
          </a:xfrm>
        </p:spPr>
        <p:txBody>
          <a:bodyPr/>
          <a:p>
            <a:pPr>
              <a:buFont typeface="Wingdings" panose="05000000000000000000" charset="0"/>
              <a:buChar char="Ø"/>
            </a:pPr>
            <a:r>
              <a:rPr lang="en-US"/>
              <a:t>The retina consists of an outer pigmented layer and an inner nervous layer.</a:t>
            </a:r>
            <a:endParaRPr lang="en-US"/>
          </a:p>
          <a:p>
            <a:pPr>
              <a:buFont typeface="Wingdings" panose="05000000000000000000" charset="0"/>
              <a:buChar char="Ø"/>
            </a:pPr>
            <a:r>
              <a:rPr lang="en-US"/>
              <a:t>Its outer surface is in contact with the choroid,and its inner surface is in contact with the vitreous body.</a:t>
            </a:r>
            <a:endParaRPr lang="en-US"/>
          </a:p>
          <a:p>
            <a:pPr>
              <a:buFont typeface="Wingdings" panose="05000000000000000000" charset="0"/>
              <a:buChar char="Ø"/>
            </a:pPr>
            <a:r>
              <a:rPr lang="en-US"/>
              <a:t>The post three fourths of the retina is the receptor organ.</a:t>
            </a:r>
            <a:endParaRPr lang="en-US"/>
          </a:p>
          <a:p>
            <a:pPr>
              <a:buFont typeface="Wingdings" panose="05000000000000000000" charset="0"/>
              <a:buChar char="Ø"/>
            </a:pPr>
            <a:r>
              <a:rPr lang="en-US"/>
              <a:t>Its ant edge forms a wavy ring the orra</a:t>
            </a:r>
            <a:r>
              <a:rPr lang="en-US" b="1">
                <a:solidFill>
                  <a:schemeClr val="tx1">
                    <a:lumMod val="95000"/>
                    <a:lumOff val="5000"/>
                  </a:schemeClr>
                </a:solidFill>
              </a:rPr>
              <a:t> serrata and the nervous tissues end here.</a:t>
            </a:r>
            <a:endParaRPr lang="en-US" b="1">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ant part of the retina is nonreceptive and consists of pigment cells,with a deeper layer of columnar epithelium.</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This ant part of the retina covers the ciliary processes and the back of iris.</a:t>
            </a:r>
            <a:endParaRPr lang="en-US">
              <a:solidFill>
                <a:schemeClr val="tx1">
                  <a:lumMod val="95000"/>
                  <a:lumOff val="5000"/>
                </a:schemeClr>
              </a:solidFill>
            </a:endParaRPr>
          </a:p>
          <a:p>
            <a:pPr>
              <a:buFont typeface="Wingdings" panose="05000000000000000000" charset="0"/>
              <a:buChar char="Ø"/>
            </a:pPr>
            <a:endParaRPr lang="en-US">
              <a:solidFill>
                <a:schemeClr val="tx1">
                  <a:lumMod val="95000"/>
                  <a:lumOff val="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olidFill>
                  <a:srgbClr val="FF0000"/>
                </a:solidFill>
              </a:rPr>
              <a:t>				RETINA CONT.</a:t>
            </a:r>
            <a:endParaRPr lang="en-US">
              <a:solidFill>
                <a:srgbClr val="FF0000"/>
              </a:solidFill>
            </a:endParaRPr>
          </a:p>
        </p:txBody>
      </p:sp>
      <p:sp>
        <p:nvSpPr>
          <p:cNvPr id="3" name="Content Placeholder 2"/>
          <p:cNvSpPr>
            <a:spLocks noGrp="1"/>
          </p:cNvSpPr>
          <p:nvPr>
            <p:ph idx="1"/>
          </p:nvPr>
        </p:nvSpPr>
        <p:spPr>
          <a:xfrm>
            <a:off x="838200" y="1341120"/>
            <a:ext cx="10515600" cy="5274945"/>
          </a:xfrm>
        </p:spPr>
        <p:txBody>
          <a:bodyPr>
            <a:normAutofit lnSpcReduction="10000"/>
          </a:bodyPr>
          <a:p>
            <a:pPr>
              <a:buFont typeface="Wingdings" panose="05000000000000000000" charset="0"/>
              <a:buChar char="Ø"/>
            </a:pPr>
            <a:r>
              <a:rPr lang="en-US"/>
              <a:t>At the center of the post part of retina is an oval yellowish area,the </a:t>
            </a:r>
            <a:r>
              <a:rPr lang="en-US" b="1"/>
              <a:t>macula lutea</a:t>
            </a:r>
            <a:r>
              <a:rPr lang="en-US"/>
              <a:t>,which is the area of the retina for the most distinct vision.</a:t>
            </a:r>
            <a:endParaRPr lang="en-US"/>
          </a:p>
          <a:p>
            <a:pPr>
              <a:buFont typeface="Wingdings" panose="05000000000000000000" charset="0"/>
              <a:buChar char="Ø"/>
            </a:pPr>
            <a:r>
              <a:rPr lang="en-US"/>
              <a:t>It has a central depression the </a:t>
            </a:r>
            <a:r>
              <a:rPr lang="en-US" b="1"/>
              <a:t>fovea centralis.</a:t>
            </a:r>
            <a:endParaRPr lang="en-US"/>
          </a:p>
          <a:p>
            <a:pPr>
              <a:buFont typeface="Wingdings" panose="05000000000000000000" charset="0"/>
              <a:buChar char="Ø"/>
            </a:pPr>
            <a:r>
              <a:rPr lang="en-US"/>
              <a:t>The optic nerve leaves the retina about 3 mm to the medial side of macula lutea by the</a:t>
            </a:r>
            <a:r>
              <a:rPr lang="en-US" b="1"/>
              <a:t> optic disc.</a:t>
            </a:r>
            <a:endParaRPr lang="en-US"/>
          </a:p>
          <a:p>
            <a:pPr>
              <a:buFont typeface="Wingdings" panose="05000000000000000000" charset="0"/>
              <a:buChar char="Ø"/>
            </a:pPr>
            <a:r>
              <a:rPr lang="en-US"/>
              <a:t>The optic disc is slightly depressed at its center  where it is pierced by the central artery of the retina at the optic disc.</a:t>
            </a:r>
            <a:endParaRPr lang="en-US"/>
          </a:p>
          <a:p>
            <a:pPr>
              <a:buFont typeface="Wingdings" panose="05000000000000000000" charset="0"/>
              <a:buChar char="Ø"/>
            </a:pPr>
            <a:r>
              <a:rPr lang="en-US" b="1"/>
              <a:t>At the optic disc is a complete absence of rods and cones so that it is insenstive to light and is referred to as the blind spot.</a:t>
            </a:r>
            <a:endParaRPr lang="en-US"/>
          </a:p>
          <a:p>
            <a:pPr>
              <a:buFont typeface="Wingdings" panose="05000000000000000000" charset="0"/>
              <a:buChar char="Ø"/>
            </a:pPr>
            <a:r>
              <a:rPr lang="en-US"/>
              <a:t>On ophthalmological examination</a:t>
            </a:r>
            <a:r>
              <a:rPr lang="en-US" b="1"/>
              <a:t>,the optic disc is seen to be pale pink in colour,much paler than the surrounding retina.</a:t>
            </a:r>
            <a:endParaRPr lang="en-US"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CONTENTS OF THE EYE BALL</a:t>
            </a:r>
            <a:endParaRPr lang="en-US" b="1">
              <a:solidFill>
                <a:srgbClr val="FF0000"/>
              </a:solidFill>
            </a:endParaRPr>
          </a:p>
        </p:txBody>
      </p:sp>
      <p:sp>
        <p:nvSpPr>
          <p:cNvPr id="3" name="Content Placeholder 2"/>
          <p:cNvSpPr>
            <a:spLocks noGrp="1"/>
          </p:cNvSpPr>
          <p:nvPr>
            <p:ph idx="1"/>
          </p:nvPr>
        </p:nvSpPr>
        <p:spPr>
          <a:xfrm>
            <a:off x="838200" y="1386840"/>
            <a:ext cx="10515600" cy="5214620"/>
          </a:xfrm>
        </p:spPr>
        <p:txBody>
          <a:bodyPr>
            <a:normAutofit fontScale="90000" lnSpcReduction="10000"/>
          </a:bodyPr>
          <a:p>
            <a:pPr>
              <a:buFont typeface="Wingdings" panose="05000000000000000000" charset="0"/>
              <a:buChar char="Ø"/>
            </a:pPr>
            <a:r>
              <a:rPr lang="en-US"/>
              <a:t>The contents of the eye ball consist of the refractive media,the aqueous humor,the vitreous body,and the lens.</a:t>
            </a:r>
            <a:endParaRPr lang="en-US"/>
          </a:p>
          <a:p>
            <a:pPr>
              <a:buFont typeface="Wingdings" panose="05000000000000000000" charset="0"/>
              <a:buChar char="Ø"/>
            </a:pPr>
            <a:r>
              <a:rPr lang="en-US">
                <a:solidFill>
                  <a:srgbClr val="00B0F0"/>
                </a:solidFill>
              </a:rPr>
              <a:t>AQUEOUS HUMOR-</a:t>
            </a:r>
            <a:r>
              <a:rPr lang="en-US">
                <a:solidFill>
                  <a:schemeClr val="tx1">
                    <a:lumMod val="95000"/>
                    <a:lumOff val="5000"/>
                  </a:schemeClr>
                </a:solidFill>
              </a:rPr>
              <a:t>The aqueous humor is a clear fluid that fills the ant &amp; post chambers of the eye ball.</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It is believed to be a secretion from the ciliary process,from which it enters the post chamber.</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It then flows in to the ant chamber through the pupil and is drained away through the spaces at the irido corneal angle in to the </a:t>
            </a:r>
            <a:r>
              <a:rPr lang="en-US" b="1">
                <a:solidFill>
                  <a:schemeClr val="tx1">
                    <a:lumMod val="95000"/>
                    <a:lumOff val="5000"/>
                  </a:schemeClr>
                </a:solidFill>
              </a:rPr>
              <a:t>canal of schlemm</a:t>
            </a:r>
            <a:r>
              <a:rPr lang="en-US">
                <a:solidFill>
                  <a:schemeClr val="tx1">
                    <a:lumMod val="95000"/>
                    <a:lumOff val="5000"/>
                  </a:schemeClr>
                </a:solidFill>
              </a:rPr>
              <a:t>.</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Obstruction to the draining of the aqueous humor results in a rise in intraocular pressure called </a:t>
            </a:r>
            <a:r>
              <a:rPr lang="en-US" b="1">
                <a:solidFill>
                  <a:schemeClr val="tx1">
                    <a:lumMod val="95000"/>
                    <a:lumOff val="5000"/>
                  </a:schemeClr>
                </a:solidFill>
              </a:rPr>
              <a:t>glaucoma</a:t>
            </a:r>
            <a:r>
              <a:rPr lang="en-US">
                <a:solidFill>
                  <a:schemeClr val="tx1">
                    <a:lumMod val="95000"/>
                    <a:lumOff val="5000"/>
                  </a:schemeClr>
                </a:solidFill>
              </a:rPr>
              <a:t>.this can produce degenerative changes in the retina with consequent blindness.</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The function of the aqueous humor is to support the wall of the eye ball by exerting internal pressure and thus maintaining optical shape.</a:t>
            </a:r>
            <a:endParaRPr lang="en-US">
              <a:solidFill>
                <a:schemeClr val="tx1">
                  <a:lumMod val="95000"/>
                  <a:lumOff val="5000"/>
                </a:schemeClr>
              </a:solidFill>
            </a:endParaRPr>
          </a:p>
          <a:p>
            <a:pPr>
              <a:buFont typeface="Wingdings" panose="05000000000000000000" charset="0"/>
              <a:buChar char="Ø"/>
            </a:pPr>
            <a:r>
              <a:rPr lang="en-US">
                <a:solidFill>
                  <a:schemeClr val="tx1">
                    <a:lumMod val="95000"/>
                    <a:lumOff val="5000"/>
                  </a:schemeClr>
                </a:solidFill>
              </a:rPr>
              <a:t>It also nourishes cornea &amp; lens&amp; removes the products of metabolism.</a:t>
            </a:r>
            <a:endParaRPr lang="en-US">
              <a:solidFill>
                <a:schemeClr val="tx1">
                  <a:lumMod val="95000"/>
                  <a:lumOff val="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VITREOUS BODY</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vitreous body fills the eye ball behind the lens and is transparent gel.</a:t>
            </a:r>
            <a:endParaRPr lang="en-US"/>
          </a:p>
          <a:p>
            <a:pPr>
              <a:buFont typeface="Wingdings" panose="05000000000000000000" charset="0"/>
              <a:buChar char="Ø"/>
            </a:pPr>
            <a:r>
              <a:rPr lang="en-US" b="1"/>
              <a:t>The hyaloid canal</a:t>
            </a:r>
            <a:r>
              <a:rPr lang="en-US"/>
              <a:t> is a narrow channel that runs through the vitreous body from the optic disc to the post surface of the lens; in the fetus,it is filled by the</a:t>
            </a:r>
            <a:r>
              <a:rPr lang="en-US" b="1"/>
              <a:t> hyaloid artery,which disappears before birth</a:t>
            </a:r>
            <a:r>
              <a:rPr lang="en-US"/>
              <a:t>.</a:t>
            </a:r>
            <a:endParaRPr lang="en-US"/>
          </a:p>
          <a:p>
            <a:pPr>
              <a:buFont typeface="Wingdings" panose="05000000000000000000" charset="0"/>
              <a:buChar char="Ø"/>
            </a:pPr>
            <a:r>
              <a:rPr lang="en-US"/>
              <a:t>The function of the vitreous body is to contribute slightly to the magnifying power of the eye.</a:t>
            </a:r>
            <a:endParaRPr lang="en-US"/>
          </a:p>
          <a:p>
            <a:pPr>
              <a:buFont typeface="Wingdings" panose="05000000000000000000" charset="0"/>
              <a:buChar char="Ø"/>
            </a:pPr>
            <a:r>
              <a:rPr lang="en-US"/>
              <a:t>It supports the post surface of the lens and assists in holding the neural part of the retina against the pigmented part of the retina. </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77265"/>
          </a:xfrm>
        </p:spPr>
        <p:txBody>
          <a:bodyPr/>
          <a:p>
            <a:r>
              <a:rPr lang="en-US" b="1">
                <a:solidFill>
                  <a:srgbClr val="FF0000"/>
                </a:solidFill>
              </a:rPr>
              <a:t>				THE LENS</a:t>
            </a:r>
            <a:endParaRPr lang="en-US" b="1">
              <a:solidFill>
                <a:srgbClr val="FF0000"/>
              </a:solidFill>
            </a:endParaRPr>
          </a:p>
        </p:txBody>
      </p:sp>
      <p:sp>
        <p:nvSpPr>
          <p:cNvPr id="3" name="Content Placeholder 2"/>
          <p:cNvSpPr>
            <a:spLocks noGrp="1"/>
          </p:cNvSpPr>
          <p:nvPr>
            <p:ph idx="1"/>
          </p:nvPr>
        </p:nvSpPr>
        <p:spPr>
          <a:xfrm>
            <a:off x="838200" y="1343025"/>
            <a:ext cx="10515600" cy="5334000"/>
          </a:xfrm>
        </p:spPr>
        <p:txBody>
          <a:bodyPr>
            <a:normAutofit lnSpcReduction="10000"/>
          </a:bodyPr>
          <a:p>
            <a:pPr>
              <a:buFont typeface="Wingdings" panose="05000000000000000000" charset="0"/>
              <a:buChar char="Ø"/>
            </a:pPr>
            <a:r>
              <a:rPr lang="en-US"/>
              <a:t>The lens is a transparent ,biconvex structure,enclosed in a transparent capsule.</a:t>
            </a:r>
            <a:endParaRPr lang="en-US"/>
          </a:p>
          <a:p>
            <a:pPr>
              <a:buFont typeface="Wingdings" panose="05000000000000000000" charset="0"/>
              <a:buChar char="Ø"/>
            </a:pPr>
            <a:r>
              <a:rPr lang="en-US"/>
              <a:t>It is situated behind the iris and infront of the vitreous body and is encircled by ciliary processes.</a:t>
            </a:r>
            <a:endParaRPr lang="en-US"/>
          </a:p>
          <a:p>
            <a:pPr>
              <a:buFont typeface="Wingdings" panose="05000000000000000000" charset="0"/>
              <a:buChar char="Ø"/>
            </a:pPr>
            <a:r>
              <a:rPr lang="en-US"/>
              <a:t>The lens consists of an elastic capsule,which envelops the structure;a cuboidal epithelium,which is confined to the ant surface of the lens;and lens fibres which are formed from the cuboidal epithelium at the equator of the lens.the lens fibres make up the bulk of the lens.</a:t>
            </a:r>
            <a:endParaRPr lang="en-US"/>
          </a:p>
          <a:p>
            <a:pPr>
              <a:buFont typeface="Wingdings" panose="05000000000000000000" charset="0"/>
              <a:buChar char="Ø"/>
            </a:pPr>
            <a:r>
              <a:rPr lang="en-US"/>
              <a:t>The equatorial region or circumference of the lens is attached to the ciliary processes of the ciliary body by the suspensory ligament.the pull of the radiating fibres of the suspensory ligament tends to keep the elastic lens flattened so that the eye can be focussed on distant object. </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7327</Words>
  <Application>WPS Presentation</Application>
  <PresentationFormat>Widescreen</PresentationFormat>
  <Paragraphs>96</Paragraphs>
  <Slides>11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vt:i4>
      </vt:variant>
    </vt:vector>
  </HeadingPairs>
  <TitlesOfParts>
    <vt:vector size="20" baseType="lpstr">
      <vt:lpstr>Arial</vt:lpstr>
      <vt:lpstr>SimSun</vt:lpstr>
      <vt:lpstr>Wingdings</vt:lpstr>
      <vt:lpstr>Wingdings</vt:lpstr>
      <vt:lpstr>Calibri Light</vt:lpstr>
      <vt:lpstr>Calibri</vt:lpstr>
      <vt:lpstr>Microsoft YaHei</vt:lpstr>
      <vt:lpstr>Arial Unicode MS</vt:lpstr>
      <vt:lpstr>Office Theme</vt:lpstr>
      <vt:lpstr>EYE BALL </vt:lpstr>
      <vt:lpstr>			FIBROUS COAT CONT. </vt:lpstr>
      <vt:lpstr>		VASCULAR PIGMENTED COAT</vt:lpstr>
      <vt:lpstr>			CILIARY MUSCLES</vt:lpstr>
      <vt:lpstr>			THE IRIS &amp; PUPIL</vt:lpstr>
      <vt:lpstr>			NERVE SUPPLY-</vt:lpstr>
      <vt:lpstr>		NERVOUS COAT:THE RETINA</vt:lpstr>
      <vt:lpstr>				RETINA CONT.</vt:lpstr>
      <vt:lpstr>		CONTENTS OF THE EYE BALL</vt:lpstr>
      <vt:lpstr>				VITREOUS BODY</vt:lpstr>
      <vt:lpstr>				THE LENS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EYE BALL </dc:title>
  <dc:creator/>
  <cp:lastModifiedBy>RAKESH GUPTA</cp:lastModifiedBy>
  <cp:revision>20</cp:revision>
  <dcterms:created xsi:type="dcterms:W3CDTF">2020-05-26T06:14:00Z</dcterms:created>
  <dcterms:modified xsi:type="dcterms:W3CDTF">2020-06-05T05:07:29Z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1033-11.2.0.9363</vt:lpwstr>
  </property>
</Properties>
</file>