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71"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2"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p14:dur="500"/>
    </mc:Choice>
    <mc:Fallback>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4.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38095" y="305435"/>
            <a:ext cx="7615555" cy="859790"/>
          </a:xfrm>
        </p:spPr>
        <p:txBody>
          <a:bodyPr>
            <a:normAutofit fontScale="90000"/>
          </a:bodyPr>
          <a:lstStyle/>
          <a:p>
            <a:r>
              <a:rPr lang="en-US" b="1" dirty="0">
                <a:solidFill>
                  <a:srgbClr val="FF0000"/>
                </a:solidFill>
              </a:rPr>
              <a:t>CEREBELLUM</a:t>
            </a:r>
            <a:endParaRPr lang="en-US" b="1" dirty="0">
              <a:solidFill>
                <a:srgbClr val="FF0000"/>
              </a:solidFill>
            </a:endParaRPr>
          </a:p>
        </p:txBody>
      </p:sp>
      <p:sp>
        <p:nvSpPr>
          <p:cNvPr id="3" name="Subtitle 2"/>
          <p:cNvSpPr>
            <a:spLocks noGrp="1"/>
          </p:cNvSpPr>
          <p:nvPr>
            <p:ph type="subTitle" idx="1"/>
          </p:nvPr>
        </p:nvSpPr>
        <p:spPr>
          <a:xfrm>
            <a:off x="728345" y="2195195"/>
            <a:ext cx="10734675" cy="3531235"/>
          </a:xfrm>
        </p:spPr>
        <p:txBody>
          <a:bodyPr>
            <a:normAutofit/>
          </a:bodyPr>
          <a:lstStyle/>
          <a:p>
            <a:pPr marL="342900" indent="-342900" algn="l">
              <a:buFont typeface="Wingdings" panose="05000000000000000000" charset="0"/>
              <a:buChar char="Ø"/>
            </a:pPr>
            <a:r>
              <a:rPr lang="en-US" sz="2000">
                <a:latin typeface="Times New Roman" panose="02020603050405020304" charset="0"/>
                <a:cs typeface="Times New Roman" panose="02020603050405020304" charset="0"/>
              </a:rPr>
              <a:t>The cerebellum plays a very important role in the control of posture and voluntary movements.</a:t>
            </a:r>
            <a:endParaRPr lang="en-US" sz="2000">
              <a:latin typeface="Times New Roman" panose="02020603050405020304" charset="0"/>
              <a:cs typeface="Times New Roman" panose="02020603050405020304" charset="0"/>
            </a:endParaRPr>
          </a:p>
          <a:p>
            <a:pPr marL="342900" indent="-342900" algn="l">
              <a:buFont typeface="Wingdings" panose="05000000000000000000" charset="0"/>
              <a:buChar char="Ø"/>
            </a:pPr>
            <a:endParaRPr lang="en-US" sz="2000">
              <a:latin typeface="Times New Roman" panose="02020603050405020304" charset="0"/>
              <a:cs typeface="Times New Roman" panose="02020603050405020304" charset="0"/>
            </a:endParaRPr>
          </a:p>
          <a:p>
            <a:pPr marL="342900" indent="-342900" algn="l">
              <a:buFont typeface="Wingdings" panose="05000000000000000000" charset="0"/>
              <a:buChar char="Ø"/>
            </a:pPr>
            <a:r>
              <a:rPr lang="en-US" sz="2000">
                <a:latin typeface="Times New Roman" panose="02020603050405020304" charset="0"/>
                <a:cs typeface="Times New Roman" panose="02020603050405020304" charset="0"/>
              </a:rPr>
              <a:t>It unconsciously influences the smooth contraction of voluntary muscles and carefully coordinates their actions.</a:t>
            </a:r>
            <a:endParaRPr lang="en-US" sz="2000">
              <a:latin typeface="Times New Roman" panose="02020603050405020304" charset="0"/>
              <a:cs typeface="Times New Roman" panose="02020603050405020304" charset="0"/>
            </a:endParaRPr>
          </a:p>
          <a:p>
            <a:pPr marL="342900" indent="-342900" algn="l">
              <a:buFont typeface="Wingdings" panose="05000000000000000000" charset="0"/>
              <a:buChar char="Ø"/>
            </a:pPr>
            <a:endParaRPr lang="en-US" sz="2000">
              <a:latin typeface="Times New Roman" panose="02020603050405020304" charset="0"/>
              <a:cs typeface="Times New Roman" panose="02020603050405020304" charset="0"/>
            </a:endParaRPr>
          </a:p>
          <a:p>
            <a:pPr marL="342900" indent="-342900" algn="l">
              <a:buFont typeface="Wingdings" panose="05000000000000000000" charset="0"/>
              <a:buChar char="Ø"/>
            </a:pPr>
            <a:r>
              <a:rPr lang="en-US" sz="2000">
                <a:latin typeface="Times New Roman" panose="02020603050405020304" charset="0"/>
                <a:cs typeface="Times New Roman" panose="02020603050405020304" charset="0"/>
              </a:rPr>
              <a:t>Each cerebellar hemisphere controls muscular movements on the same side of the body and that the cerebellum has no direct pathway to the lower motor neurons but exerts its controls via the cerebral cortex and the brain stem.</a:t>
            </a:r>
            <a:r>
              <a:rPr lang="en-US"/>
              <a:t> </a:t>
            </a:r>
            <a:endParaRPr 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962025"/>
          </a:xfrm>
        </p:spPr>
        <p:txBody>
          <a:bodyPr/>
          <a:p>
            <a:r>
              <a:rPr lang="en-US" b="1">
                <a:solidFill>
                  <a:srgbClr val="FF0000"/>
                </a:solidFill>
              </a:rPr>
              <a:t>		GROSS FEATURES OF CEREBELLUM</a:t>
            </a:r>
            <a:endParaRPr lang="en-US" b="1">
              <a:solidFill>
                <a:srgbClr val="FF0000"/>
              </a:solidFill>
            </a:endParaRPr>
          </a:p>
        </p:txBody>
      </p:sp>
      <p:sp>
        <p:nvSpPr>
          <p:cNvPr id="3" name="Content Placeholder 2"/>
          <p:cNvSpPr>
            <a:spLocks noGrp="1"/>
          </p:cNvSpPr>
          <p:nvPr>
            <p:ph sz="half" idx="1"/>
          </p:nvPr>
        </p:nvSpPr>
        <p:spPr>
          <a:xfrm>
            <a:off x="838200" y="1569085"/>
            <a:ext cx="5181600" cy="4895850"/>
          </a:xfrm>
        </p:spPr>
        <p:txBody>
          <a:bodyPr>
            <a:normAutofit fontScale="70000"/>
          </a:bodyPr>
          <a:p>
            <a:pPr>
              <a:buFont typeface="Wingdings" panose="05000000000000000000" charset="0"/>
              <a:buChar char="Ø"/>
            </a:pPr>
            <a:r>
              <a:rPr lang="en-US"/>
              <a:t>The cerebellum is situated in posterior cranial fossa and is covered superiorly by the tentorium cerebelli.</a:t>
            </a:r>
            <a:endParaRPr lang="en-US"/>
          </a:p>
          <a:p>
            <a:pPr>
              <a:buFont typeface="Wingdings" panose="05000000000000000000" charset="0"/>
              <a:buChar char="Ø"/>
            </a:pPr>
            <a:r>
              <a:rPr lang="en-US"/>
              <a:t>It is the largest part of the hind brain and lies posterior to the fourth ventricle,the pons,and the medulla.</a:t>
            </a:r>
            <a:endParaRPr lang="en-US"/>
          </a:p>
          <a:p>
            <a:pPr>
              <a:buFont typeface="Wingdings" panose="05000000000000000000" charset="0"/>
              <a:buChar char="Ø"/>
            </a:pPr>
            <a:r>
              <a:rPr lang="en-US"/>
              <a:t>The cerebellum is some what ovoid in shape and constricted in its median part.</a:t>
            </a:r>
            <a:endParaRPr lang="en-US"/>
          </a:p>
          <a:p>
            <a:pPr>
              <a:buFont typeface="Wingdings" panose="05000000000000000000" charset="0"/>
              <a:buChar char="Ø"/>
            </a:pPr>
            <a:r>
              <a:rPr lang="en-US"/>
              <a:t>It consists of </a:t>
            </a:r>
            <a:r>
              <a:rPr lang="en-US" b="1"/>
              <a:t>two cerebellar hemispheres</a:t>
            </a:r>
            <a:r>
              <a:rPr lang="en-US"/>
              <a:t> joined by a narrow median </a:t>
            </a:r>
            <a:r>
              <a:rPr lang="en-US" b="1"/>
              <a:t>vermis.</a:t>
            </a:r>
            <a:endParaRPr lang="en-US" b="1"/>
          </a:p>
          <a:p>
            <a:pPr>
              <a:buFont typeface="Wingdings" panose="05000000000000000000" charset="0"/>
              <a:buChar char="Ø"/>
            </a:pPr>
            <a:r>
              <a:rPr lang="en-US"/>
              <a:t>The cerebellum is connected t the posterior aspect of the brain stem by three symmetrical bundles of nerve fibres called the </a:t>
            </a:r>
            <a:r>
              <a:rPr lang="en-US" b="1"/>
              <a:t>superior,middle,and inferior cerebellar peduncles.</a:t>
            </a:r>
            <a:endParaRPr lang="en-US" b="1"/>
          </a:p>
          <a:p>
            <a:pPr marL="0" indent="0">
              <a:buFont typeface="Wingdings" panose="05000000000000000000" charset="0"/>
              <a:buNone/>
            </a:pPr>
            <a:endParaRPr lang="en-US" b="1"/>
          </a:p>
          <a:p>
            <a:pPr>
              <a:buFont typeface="Wingdings" panose="05000000000000000000" charset="0"/>
              <a:buChar char="Ø"/>
            </a:pPr>
            <a:endParaRPr lang="en-US" b="1"/>
          </a:p>
        </p:txBody>
      </p:sp>
      <p:pic>
        <p:nvPicPr>
          <p:cNvPr id="5" name="Picture 4" descr="scan0001 (2)"/>
          <p:cNvPicPr>
            <a:picLocks noChangeAspect="1"/>
          </p:cNvPicPr>
          <p:nvPr/>
        </p:nvPicPr>
        <p:blipFill>
          <a:blip r:embed="rId1"/>
          <a:stretch>
            <a:fillRect/>
          </a:stretch>
        </p:blipFill>
        <p:spPr>
          <a:xfrm>
            <a:off x="5597525" y="1569085"/>
            <a:ext cx="6348730" cy="4485640"/>
          </a:xfrm>
          <a:prstGeom prst="rect">
            <a:avLst/>
          </a:prstGeom>
        </p:spPr>
      </p:pic>
      <p:sp>
        <p:nvSpPr>
          <p:cNvPr id="6" name="Content Placeholder 5"/>
          <p:cNvSpPr/>
          <p:nvPr>
            <p:ph sz="half" idx="2"/>
          </p:nvPr>
        </p:nvSpPr>
        <p:spPr>
          <a:xfrm>
            <a:off x="6019800" y="1569085"/>
            <a:ext cx="5334000" cy="4699635"/>
          </a:xfrm>
        </p:spPr>
        <p:txBody>
          <a:bodyPr/>
          <a:p>
            <a:endParaRPr 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sp>
        <p:nvSpPr>
          <p:cNvPr id="3" name="Content Placeholder 2"/>
          <p:cNvSpPr>
            <a:spLocks noGrp="1"/>
          </p:cNvSpPr>
          <p:nvPr>
            <p:ph idx="1"/>
          </p:nvPr>
        </p:nvSpPr>
        <p:spPr/>
        <p:txBody>
          <a:bodyPr/>
          <a:p>
            <a:endParaRPr lang="en-US"/>
          </a:p>
        </p:txBody>
      </p:sp>
      <p:pic>
        <p:nvPicPr>
          <p:cNvPr id="4" name="Picture 3" descr="scan0006 (2)"/>
          <p:cNvPicPr>
            <a:picLocks noChangeAspect="1"/>
          </p:cNvPicPr>
          <p:nvPr/>
        </p:nvPicPr>
        <p:blipFill>
          <a:blip r:embed="rId1"/>
          <a:stretch>
            <a:fillRect/>
          </a:stretch>
        </p:blipFill>
        <p:spPr>
          <a:xfrm>
            <a:off x="6104255" y="-321945"/>
            <a:ext cx="5434330" cy="646493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2487295" y="168275"/>
            <a:ext cx="4431665" cy="584835"/>
          </a:xfrm>
        </p:spPr>
        <p:txBody>
          <a:bodyPr>
            <a:normAutofit fontScale="90000"/>
          </a:bodyPr>
          <a:p>
            <a:r>
              <a:rPr lang="en-US" b="1">
                <a:solidFill>
                  <a:srgbClr val="FF0000"/>
                </a:solidFill>
              </a:rPr>
              <a:t>					cont.</a:t>
            </a:r>
            <a:endParaRPr lang="en-US" b="1">
              <a:solidFill>
                <a:srgbClr val="FF0000"/>
              </a:solidFill>
            </a:endParaRPr>
          </a:p>
        </p:txBody>
      </p:sp>
      <p:sp>
        <p:nvSpPr>
          <p:cNvPr id="3" name="Content Placeholder 2"/>
          <p:cNvSpPr>
            <a:spLocks noGrp="1"/>
          </p:cNvSpPr>
          <p:nvPr>
            <p:ph idx="1"/>
          </p:nvPr>
        </p:nvSpPr>
        <p:spPr>
          <a:xfrm>
            <a:off x="353695" y="1371600"/>
            <a:ext cx="5731510" cy="4881245"/>
          </a:xfrm>
        </p:spPr>
        <p:txBody>
          <a:bodyPr>
            <a:normAutofit fontScale="60000"/>
          </a:bodyPr>
          <a:p>
            <a:pPr>
              <a:buFont typeface="Wingdings" panose="05000000000000000000" charset="0"/>
              <a:buChar char="Ø"/>
            </a:pPr>
            <a:r>
              <a:rPr lang="en-US"/>
              <a:t>The cerebellum is divided in to three main lobes :the anterior lobe,the middle lobe and the flocculonodular lobe.</a:t>
            </a:r>
            <a:endParaRPr lang="en-US"/>
          </a:p>
          <a:p>
            <a:pPr>
              <a:buFont typeface="Wingdings" panose="05000000000000000000" charset="0"/>
              <a:buChar char="Ø"/>
            </a:pPr>
            <a:r>
              <a:rPr lang="en-US"/>
              <a:t>The anterior lobe may be seen on the superior surface of the crebellum and is separated from the middle lobe by a wide V-shaped fissure called the</a:t>
            </a:r>
            <a:r>
              <a:rPr lang="en-US" b="1"/>
              <a:t> primary fssure.</a:t>
            </a:r>
            <a:endParaRPr lang="en-US"/>
          </a:p>
          <a:p>
            <a:pPr>
              <a:buFont typeface="Wingdings" panose="05000000000000000000" charset="0"/>
              <a:buChar char="Ø"/>
            </a:pPr>
            <a:r>
              <a:rPr lang="en-US"/>
              <a:t>The middle lobe,which is the largest part of the cerebellum,is situated between the pramary and uvulonodular fissures.</a:t>
            </a:r>
            <a:endParaRPr lang="en-US"/>
          </a:p>
          <a:p>
            <a:pPr>
              <a:buFont typeface="Wingdings" panose="05000000000000000000" charset="0"/>
              <a:buChar char="Ø"/>
            </a:pPr>
            <a:r>
              <a:rPr lang="en-US"/>
              <a:t>The flocculonodular lobe is situated posterior to the uvulonodular fissure.</a:t>
            </a:r>
            <a:endParaRPr lang="en-US"/>
          </a:p>
          <a:p>
            <a:pPr>
              <a:buFont typeface="Wingdings" panose="05000000000000000000" charset="0"/>
              <a:buChar char="Ø"/>
            </a:pPr>
            <a:r>
              <a:rPr lang="en-US"/>
              <a:t>A deep horizontal fissure i.e found along margin of the cerebellum separates the superior from the inferior surface:it is of no morphologic or functional significans. </a:t>
            </a:r>
            <a:endParaRPr lang="en-US"/>
          </a:p>
        </p:txBody>
      </p:sp>
      <p:pic>
        <p:nvPicPr>
          <p:cNvPr id="4" name="Content Placeholder 3" descr="scan0002 (2)"/>
          <p:cNvPicPr>
            <a:picLocks noChangeAspect="1"/>
          </p:cNvPicPr>
          <p:nvPr>
            <p:ph sz="half" idx="2"/>
          </p:nvPr>
        </p:nvPicPr>
        <p:blipFill>
          <a:blip r:embed="rId1"/>
          <a:stretch>
            <a:fillRect/>
          </a:stretch>
        </p:blipFill>
        <p:spPr>
          <a:xfrm>
            <a:off x="6686550" y="1268095"/>
            <a:ext cx="5181600" cy="432181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STRUCTURE OF THE CEREBELLUM</a:t>
            </a:r>
            <a:endParaRPr lang="en-US" b="1">
              <a:solidFill>
                <a:srgbClr val="FF0000"/>
              </a:solidFill>
            </a:endParaRPr>
          </a:p>
        </p:txBody>
      </p:sp>
      <p:sp>
        <p:nvSpPr>
          <p:cNvPr id="3" name="Content Placeholder 2"/>
          <p:cNvSpPr>
            <a:spLocks noGrp="1"/>
          </p:cNvSpPr>
          <p:nvPr>
            <p:ph idx="1"/>
          </p:nvPr>
        </p:nvSpPr>
        <p:spPr>
          <a:xfrm>
            <a:off x="838200" y="1144905"/>
            <a:ext cx="10515600" cy="5939790"/>
          </a:xfrm>
        </p:spPr>
        <p:txBody>
          <a:bodyPr>
            <a:normAutofit/>
          </a:bodyPr>
          <a:p>
            <a:pPr>
              <a:buFont typeface="Wingdings" panose="05000000000000000000" charset="0"/>
              <a:buChar char="Ø"/>
            </a:pPr>
            <a:r>
              <a:rPr lang="en-US"/>
              <a:t>The cerebellum is composed of an outer covering of gray matter called the cortex and inner white matter.</a:t>
            </a:r>
            <a:endParaRPr lang="en-US"/>
          </a:p>
          <a:p>
            <a:pPr>
              <a:buFont typeface="Wingdings" panose="05000000000000000000" charset="0"/>
              <a:buChar char="Ø"/>
            </a:pPr>
            <a:r>
              <a:rPr lang="en-US"/>
              <a:t>Embeded in the white matter of each hemisphere are three masses of gray matter forming the intracerebellar nuclei.</a:t>
            </a:r>
            <a:endParaRPr lang="en-US"/>
          </a:p>
          <a:p>
            <a:pPr>
              <a:buFont typeface="Wingdings" panose="05000000000000000000" charset="0"/>
              <a:buChar char="Ø"/>
            </a:pPr>
            <a:r>
              <a:rPr lang="en-US">
                <a:solidFill>
                  <a:srgbClr val="00B0F0"/>
                </a:solidFill>
              </a:rPr>
              <a:t>Structure of cerebellar cortex</a:t>
            </a:r>
            <a:r>
              <a:rPr lang="en-US">
                <a:solidFill>
                  <a:schemeClr val="tx1">
                    <a:lumMod val="95000"/>
                    <a:lumOff val="5000"/>
                  </a:schemeClr>
                </a:solidFill>
              </a:rPr>
              <a:t>-the cerebellar cortex can be regarded as a large sheet with folds lying in the coronal or transverse plane.</a:t>
            </a:r>
            <a:endParaRPr lang="en-US">
              <a:solidFill>
                <a:schemeClr val="tx1">
                  <a:lumMod val="95000"/>
                  <a:lumOff val="5000"/>
                </a:schemeClr>
              </a:solidFill>
            </a:endParaRPr>
          </a:p>
          <a:p>
            <a:pPr>
              <a:buFont typeface="Wingdings" panose="05000000000000000000" charset="0"/>
              <a:buChar char="Ø"/>
            </a:pPr>
            <a:r>
              <a:rPr lang="en-US">
                <a:solidFill>
                  <a:schemeClr val="tx1">
                    <a:lumMod val="95000"/>
                    <a:lumOff val="5000"/>
                  </a:schemeClr>
                </a:solidFill>
              </a:rPr>
              <a:t>Each fold or folium contains a core of white matter covered superficially by gray matter.</a:t>
            </a:r>
            <a:endParaRPr lang="en-US">
              <a:solidFill>
                <a:schemeClr val="tx1">
                  <a:lumMod val="95000"/>
                  <a:lumOff val="5000"/>
                </a:schemeClr>
              </a:solidFill>
            </a:endParaRPr>
          </a:p>
          <a:p>
            <a:pPr>
              <a:buFont typeface="Wingdings" panose="05000000000000000000" charset="0"/>
              <a:buChar char="Ø"/>
            </a:pPr>
            <a:r>
              <a:rPr lang="en-US">
                <a:solidFill>
                  <a:schemeClr val="tx1">
                    <a:lumMod val="95000"/>
                    <a:lumOff val="5000"/>
                  </a:schemeClr>
                </a:solidFill>
              </a:rPr>
              <a:t>A section made through the cerebellum parallel with the median plane divides the folia at right angles,and cut surface has a branched appearence called the </a:t>
            </a:r>
            <a:r>
              <a:rPr lang="en-US" b="1">
                <a:solidFill>
                  <a:schemeClr val="tx1">
                    <a:lumMod val="95000"/>
                    <a:lumOff val="5000"/>
                  </a:schemeClr>
                </a:solidFill>
              </a:rPr>
              <a:t>arbor vitae.</a:t>
            </a:r>
            <a:endParaRPr lang="en-US">
              <a:solidFill>
                <a:schemeClr val="tx1">
                  <a:lumMod val="95000"/>
                  <a:lumOff val="5000"/>
                </a:schemeClr>
              </a:solidFill>
            </a:endParaRPr>
          </a:p>
          <a:p>
            <a:pPr>
              <a:buFont typeface="Wingdings" panose="05000000000000000000" charset="0"/>
              <a:buChar char="Ø"/>
            </a:pPr>
            <a:r>
              <a:rPr lang="en-US">
                <a:solidFill>
                  <a:schemeClr val="tx1">
                    <a:lumMod val="95000"/>
                    <a:lumOff val="5000"/>
                  </a:schemeClr>
                </a:solidFill>
              </a:rPr>
              <a:t>The gray matter of the cortex throught its extent has a uniform structure.</a:t>
            </a:r>
            <a:endParaRPr lang="en-US">
              <a:solidFill>
                <a:schemeClr val="tx1">
                  <a:lumMod val="95000"/>
                  <a:lumOff val="5000"/>
                </a:schemeClr>
              </a:solidFill>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CONT.</a:t>
            </a:r>
            <a:endParaRPr lang="en-US" b="1">
              <a:solidFill>
                <a:srgbClr val="FF0000"/>
              </a:solidFill>
            </a:endParaRPr>
          </a:p>
        </p:txBody>
      </p:sp>
      <p:sp>
        <p:nvSpPr>
          <p:cNvPr id="3" name="Content Placeholder 2"/>
          <p:cNvSpPr>
            <a:spLocks noGrp="1"/>
          </p:cNvSpPr>
          <p:nvPr>
            <p:ph idx="1"/>
          </p:nvPr>
        </p:nvSpPr>
        <p:spPr/>
        <p:txBody>
          <a:bodyPr/>
          <a:p>
            <a:pPr>
              <a:buFont typeface="Wingdings" panose="05000000000000000000" charset="0"/>
              <a:buChar char="Ø"/>
            </a:pPr>
            <a:r>
              <a:rPr lang="en-US"/>
              <a:t>It may be divided in to three layers </a:t>
            </a:r>
            <a:endParaRPr lang="en-US"/>
          </a:p>
          <a:p>
            <a:pPr marL="514350" indent="-514350">
              <a:buFont typeface="+mj-lt"/>
              <a:buAutoNum type="arabicPeriod"/>
            </a:pPr>
            <a:r>
              <a:rPr lang="en-US"/>
              <a:t>External, molecular layer</a:t>
            </a:r>
            <a:endParaRPr lang="en-US"/>
          </a:p>
          <a:p>
            <a:pPr marL="514350" indent="-514350">
              <a:buFont typeface="+mj-lt"/>
              <a:buAutoNum type="arabicPeriod"/>
            </a:pPr>
            <a:r>
              <a:rPr lang="en-US"/>
              <a:t>Middle, purkinje cell layer</a:t>
            </a:r>
            <a:endParaRPr lang="en-US"/>
          </a:p>
          <a:p>
            <a:pPr marL="514350" indent="-514350">
              <a:buFont typeface="+mj-lt"/>
              <a:buAutoNum type="arabicPeriod"/>
            </a:pPr>
            <a:r>
              <a:rPr lang="en-US"/>
              <a:t>Internal,granular layer</a:t>
            </a:r>
            <a:endParaRPr lang="en-US"/>
          </a:p>
          <a:p>
            <a:pPr marL="514350" indent="-514350">
              <a:buFont typeface="+mj-lt"/>
              <a:buAutoNum type="arabicPeriod"/>
            </a:pPr>
            <a:endParaRPr 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FUNCTIONAL AREAS OF CEREBELLAR CORTEX</a:t>
            </a:r>
            <a:endParaRPr lang="en-US" b="1">
              <a:solidFill>
                <a:srgbClr val="FF0000"/>
              </a:solidFill>
            </a:endParaRPr>
          </a:p>
        </p:txBody>
      </p:sp>
      <p:sp>
        <p:nvSpPr>
          <p:cNvPr id="3" name="Content Placeholder 2"/>
          <p:cNvSpPr>
            <a:spLocks noGrp="1"/>
          </p:cNvSpPr>
          <p:nvPr>
            <p:ph idx="1"/>
          </p:nvPr>
        </p:nvSpPr>
        <p:spPr/>
        <p:txBody>
          <a:bodyPr/>
          <a:p>
            <a:pPr>
              <a:buFont typeface="Wingdings" panose="05000000000000000000" charset="0"/>
              <a:buChar char="Ø"/>
            </a:pPr>
            <a:r>
              <a:rPr lang="en-US"/>
              <a:t>The cortex of the vermis influences the movements of the long axis of the body,namely,the neck,the shoulders,the thorax,the abdomen,and the hips.</a:t>
            </a:r>
            <a:endParaRPr lang="en-US"/>
          </a:p>
          <a:p>
            <a:pPr>
              <a:buFont typeface="Wingdings" panose="05000000000000000000" charset="0"/>
              <a:buChar char="Ø"/>
            </a:pPr>
            <a:r>
              <a:rPr lang="en-US"/>
              <a:t>Immediately lateral to the vermis is a so called intermediate zone of the cerebellar hemisphere.</a:t>
            </a:r>
            <a:endParaRPr lang="en-US"/>
          </a:p>
          <a:p>
            <a:pPr>
              <a:buFont typeface="Wingdings" panose="05000000000000000000" charset="0"/>
              <a:buChar char="Ø"/>
            </a:pPr>
            <a:r>
              <a:rPr lang="en-US"/>
              <a:t>This area controls the muscles of the distal parts of limb,especially hands and feet.</a:t>
            </a:r>
            <a:endParaRPr lang="en-US"/>
          </a:p>
          <a:p>
            <a:pPr>
              <a:buFont typeface="Wingdings" panose="05000000000000000000" charset="0"/>
              <a:buChar char="Ø"/>
            </a:pPr>
            <a:r>
              <a:rPr lang="en-US"/>
              <a:t>The lateral zone of each cerebellar hemisphere is concerned with the planning of sequential movements of the entire body and is involved with the conscious assessment of movement errors.</a:t>
            </a:r>
            <a:endParaRPr 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INTRA CEREBELLAR NUCLEI</a:t>
            </a:r>
            <a:endParaRPr lang="en-US" b="1">
              <a:solidFill>
                <a:srgbClr val="FF0000"/>
              </a:solidFill>
            </a:endParaRPr>
          </a:p>
        </p:txBody>
      </p:sp>
      <p:sp>
        <p:nvSpPr>
          <p:cNvPr id="3" name="Content Placeholder 2"/>
          <p:cNvSpPr>
            <a:spLocks noGrp="1"/>
          </p:cNvSpPr>
          <p:nvPr>
            <p:ph sz="half" idx="1"/>
          </p:nvPr>
        </p:nvSpPr>
        <p:spPr>
          <a:xfrm>
            <a:off x="838200" y="1598930"/>
            <a:ext cx="5181600" cy="4124325"/>
          </a:xfrm>
        </p:spPr>
        <p:txBody>
          <a:bodyPr>
            <a:normAutofit fontScale="60000"/>
          </a:bodyPr>
          <a:p>
            <a:pPr>
              <a:buFont typeface="Wingdings" panose="05000000000000000000" charset="0"/>
              <a:buChar char="Ø"/>
            </a:pPr>
            <a:r>
              <a:rPr lang="en-US"/>
              <a:t>Four masses of gray matter are embeded in the white matter of the cerebellum on each side of the midline.</a:t>
            </a:r>
            <a:endParaRPr lang="en-US"/>
          </a:p>
          <a:p>
            <a:pPr>
              <a:buFont typeface="Wingdings" panose="05000000000000000000" charset="0"/>
              <a:buChar char="Ø"/>
            </a:pPr>
            <a:r>
              <a:rPr lang="en-US"/>
              <a:t>From lateral to medial these are the </a:t>
            </a:r>
            <a:r>
              <a:rPr lang="en-US" b="1"/>
              <a:t>dentate,the emboliform,the globose,and the fastigial.</a:t>
            </a:r>
            <a:endParaRPr lang="en-US" b="1"/>
          </a:p>
          <a:p>
            <a:pPr>
              <a:buFont typeface="Wingdings" panose="05000000000000000000" charset="0"/>
              <a:buChar char="Ø"/>
            </a:pPr>
            <a:r>
              <a:rPr lang="en-US" b="1">
                <a:solidFill>
                  <a:srgbClr val="00B0F0"/>
                </a:solidFill>
              </a:rPr>
              <a:t>Dentate nucleus-</a:t>
            </a:r>
            <a:r>
              <a:rPr lang="en-US">
                <a:solidFill>
                  <a:schemeClr val="tx1">
                    <a:lumMod val="95000"/>
                    <a:lumOff val="5000"/>
                  </a:schemeClr>
                </a:solidFill>
              </a:rPr>
              <a:t>is the largest of the cerebellar nuclei.it has a shape of crumpled bag with the opening facing medially.the interior of the bag is filled with the white matter made up of efferent fibres that leave the nucleus through the opening to form a large part of the superior cerebellar peduncle.</a:t>
            </a:r>
            <a:endParaRPr lang="en-US">
              <a:solidFill>
                <a:schemeClr val="tx1">
                  <a:lumMod val="95000"/>
                  <a:lumOff val="5000"/>
                </a:schemeClr>
              </a:solidFill>
            </a:endParaRPr>
          </a:p>
          <a:p>
            <a:pPr>
              <a:buFont typeface="Wingdings" panose="05000000000000000000" charset="0"/>
              <a:buChar char="Ø"/>
            </a:pPr>
            <a:r>
              <a:rPr lang="en-US" b="1">
                <a:solidFill>
                  <a:srgbClr val="00B0F0"/>
                </a:solidFill>
              </a:rPr>
              <a:t>Emboliform nucleus-</a:t>
            </a:r>
            <a:r>
              <a:rPr lang="en-US">
                <a:solidFill>
                  <a:schemeClr val="tx1">
                    <a:lumMod val="95000"/>
                    <a:lumOff val="5000"/>
                  </a:schemeClr>
                </a:solidFill>
              </a:rPr>
              <a:t>is ovoid and is situated medial to the dentate nucleus,partially covering its hilus.</a:t>
            </a:r>
            <a:endParaRPr lang="en-US">
              <a:solidFill>
                <a:schemeClr val="tx1">
                  <a:lumMod val="95000"/>
                  <a:lumOff val="5000"/>
                </a:schemeClr>
              </a:solidFill>
            </a:endParaRPr>
          </a:p>
        </p:txBody>
      </p:sp>
      <p:pic>
        <p:nvPicPr>
          <p:cNvPr id="4" name="Content Placeholder 3" descr="scan0003 (2)"/>
          <p:cNvPicPr>
            <a:picLocks noChangeAspect="1"/>
          </p:cNvPicPr>
          <p:nvPr>
            <p:ph sz="half" idx="2"/>
          </p:nvPr>
        </p:nvPicPr>
        <p:blipFill>
          <a:blip r:embed="rId1"/>
          <a:stretch>
            <a:fillRect/>
          </a:stretch>
        </p:blipFill>
        <p:spPr>
          <a:xfrm>
            <a:off x="6171565" y="1852295"/>
            <a:ext cx="5588635" cy="373697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CONT.</a:t>
            </a:r>
            <a:endParaRPr lang="en-US" b="1">
              <a:solidFill>
                <a:srgbClr val="FF0000"/>
              </a:solidFill>
            </a:endParaRPr>
          </a:p>
        </p:txBody>
      </p:sp>
      <p:sp>
        <p:nvSpPr>
          <p:cNvPr id="3" name="Content Placeholder 2"/>
          <p:cNvSpPr>
            <a:spLocks noGrp="1"/>
          </p:cNvSpPr>
          <p:nvPr>
            <p:ph idx="1"/>
          </p:nvPr>
        </p:nvSpPr>
        <p:spPr/>
        <p:txBody>
          <a:bodyPr/>
          <a:p>
            <a:pPr>
              <a:buFont typeface="Wingdings" panose="05000000000000000000" charset="0"/>
              <a:buChar char="Ø"/>
            </a:pPr>
            <a:r>
              <a:rPr lang="en-US">
                <a:solidFill>
                  <a:srgbClr val="00B0F0"/>
                </a:solidFill>
              </a:rPr>
              <a:t>Globose nucleus-</a:t>
            </a:r>
            <a:r>
              <a:rPr lang="en-US">
                <a:solidFill>
                  <a:schemeClr val="tx1">
                    <a:lumMod val="95000"/>
                    <a:lumOff val="5000"/>
                  </a:schemeClr>
                </a:solidFill>
              </a:rPr>
              <a:t>consists of one or more rounded cell groups that lie medial to the emboliform nucleus.</a:t>
            </a:r>
            <a:endParaRPr lang="en-US">
              <a:solidFill>
                <a:srgbClr val="00B0F0"/>
              </a:solidFill>
            </a:endParaRPr>
          </a:p>
          <a:p>
            <a:pPr>
              <a:buFont typeface="Wingdings" panose="05000000000000000000" charset="0"/>
              <a:buChar char="Ø"/>
            </a:pPr>
            <a:r>
              <a:rPr lang="en-US">
                <a:solidFill>
                  <a:srgbClr val="00B0F0"/>
                </a:solidFill>
              </a:rPr>
              <a:t>The fastigial nucleus-</a:t>
            </a:r>
            <a:r>
              <a:rPr lang="en-US">
                <a:solidFill>
                  <a:schemeClr val="tx1">
                    <a:lumMod val="95000"/>
                    <a:lumOff val="5000"/>
                  </a:schemeClr>
                </a:solidFill>
              </a:rPr>
              <a:t>lies near the midline in the vermis and close to the roof of the fourth ventricle;it is larger than the globose nucleus</a:t>
            </a:r>
            <a:r>
              <a:rPr lang="en-US">
                <a:solidFill>
                  <a:srgbClr val="00B0F0"/>
                </a:solidFill>
              </a:rPr>
              <a:t>.</a:t>
            </a:r>
            <a:endParaRPr lang="en-US">
              <a:solidFill>
                <a:srgbClr val="00B0F0"/>
              </a:solidFill>
            </a:endParaRPr>
          </a:p>
          <a:p>
            <a:pPr>
              <a:buFont typeface="Wingdings" panose="05000000000000000000" charset="0"/>
              <a:buChar char="Ø"/>
            </a:pPr>
            <a:r>
              <a:rPr lang="en-US">
                <a:solidFill>
                  <a:schemeClr val="tx1">
                    <a:lumMod val="95000"/>
                    <a:lumOff val="5000"/>
                  </a:schemeClr>
                </a:solidFill>
              </a:rPr>
              <a:t>The intra cerebellar nuclei are composed of large,multipolar neurons with simple branching dendrites.the axons form the cerebellar outflow in the superior and inferior cerebellar peduncles</a:t>
            </a:r>
            <a:r>
              <a:rPr lang="en-US" b="1">
                <a:solidFill>
                  <a:schemeClr val="tx1">
                    <a:lumMod val="95000"/>
                    <a:lumOff val="5000"/>
                  </a:schemeClr>
                </a:solidFill>
              </a:rPr>
              <a:t>.</a:t>
            </a:r>
            <a:r>
              <a:rPr lang="en-US">
                <a:solidFill>
                  <a:srgbClr val="00B0F0"/>
                </a:solidFill>
              </a:rPr>
              <a:t>  </a:t>
            </a:r>
            <a:endParaRPr lang="en-US">
              <a:solidFill>
                <a:srgbClr val="00B0F0"/>
              </a:solidFill>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WHITE MATTER OF CEREBELLUM</a:t>
            </a:r>
            <a:endParaRPr lang="en-US" b="1">
              <a:solidFill>
                <a:srgbClr val="FF0000"/>
              </a:solidFill>
            </a:endParaRPr>
          </a:p>
        </p:txBody>
      </p:sp>
      <p:sp>
        <p:nvSpPr>
          <p:cNvPr id="3" name="Content Placeholder 2"/>
          <p:cNvSpPr>
            <a:spLocks noGrp="1"/>
          </p:cNvSpPr>
          <p:nvPr>
            <p:ph idx="1"/>
          </p:nvPr>
        </p:nvSpPr>
        <p:spPr/>
        <p:txBody>
          <a:bodyPr>
            <a:normAutofit fontScale="90000"/>
          </a:bodyPr>
          <a:p>
            <a:r>
              <a:rPr lang="en-US"/>
              <a:t>There is a </a:t>
            </a:r>
            <a:r>
              <a:rPr lang="en-US" b="1"/>
              <a:t>small amount of white matter in the vermis;</a:t>
            </a:r>
            <a:r>
              <a:rPr lang="en-US"/>
              <a:t>it closely resembles the trunk and branches of a tree and thus is termed the arbor vitae</a:t>
            </a:r>
            <a:r>
              <a:rPr lang="en-US" b="1"/>
              <a:t>.there is large amount of white matter in each cerebellar hemisphere.</a:t>
            </a:r>
            <a:endParaRPr lang="en-US" b="1"/>
          </a:p>
          <a:p>
            <a:r>
              <a:rPr lang="en-US"/>
              <a:t>The white matter is made up of three groups of fibres.</a:t>
            </a:r>
            <a:endParaRPr lang="en-US"/>
          </a:p>
          <a:p>
            <a:pPr marL="514350" indent="-514350">
              <a:buFont typeface="+mj-lt"/>
              <a:buAutoNum type="arabicParenR"/>
            </a:pPr>
            <a:r>
              <a:rPr lang="en-US"/>
              <a:t>Intrinsic fibres</a:t>
            </a:r>
            <a:endParaRPr lang="en-US"/>
          </a:p>
          <a:p>
            <a:pPr marL="514350" indent="-514350">
              <a:buFont typeface="+mj-lt"/>
              <a:buAutoNum type="arabicParenR"/>
            </a:pPr>
            <a:r>
              <a:rPr lang="en-US"/>
              <a:t>Afferent fibres</a:t>
            </a:r>
            <a:endParaRPr lang="en-US"/>
          </a:p>
          <a:p>
            <a:pPr marL="514350" indent="-514350">
              <a:buFont typeface="+mj-lt"/>
              <a:buAutoNum type="arabicParenR"/>
            </a:pPr>
            <a:r>
              <a:rPr lang="en-US"/>
              <a:t>Efferent fibres</a:t>
            </a:r>
            <a:endParaRPr lang="en-US"/>
          </a:p>
          <a:p>
            <a:pPr>
              <a:buFont typeface="Wingdings" panose="05000000000000000000" charset="0"/>
              <a:buChar char="Ø"/>
            </a:pPr>
            <a:r>
              <a:rPr lang="en-US"/>
              <a:t>Intrinsic fibres do not leave the cerebellum but connect the different regions of the organ.some interconnect folia of the cerebllar cortex and vermis on the same side;others connect the two cerebellar hemisphere together.</a:t>
            </a:r>
            <a:endParaRPr 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CONT.</a:t>
            </a:r>
            <a:endParaRPr lang="en-US" b="1">
              <a:solidFill>
                <a:srgbClr val="FF0000"/>
              </a:solidFill>
            </a:endParaRPr>
          </a:p>
        </p:txBody>
      </p:sp>
      <p:sp>
        <p:nvSpPr>
          <p:cNvPr id="3" name="Content Placeholder 2"/>
          <p:cNvSpPr>
            <a:spLocks noGrp="1"/>
          </p:cNvSpPr>
          <p:nvPr>
            <p:ph sz="half" idx="1"/>
          </p:nvPr>
        </p:nvSpPr>
        <p:spPr>
          <a:xfrm>
            <a:off x="838200" y="1340485"/>
            <a:ext cx="10515600" cy="5017770"/>
          </a:xfrm>
        </p:spPr>
        <p:txBody>
          <a:bodyPr>
            <a:normAutofit/>
          </a:bodyPr>
          <a:p>
            <a:pPr>
              <a:buFont typeface="Wingdings" panose="05000000000000000000" charset="0"/>
              <a:buChar char="Ø"/>
            </a:pPr>
            <a:r>
              <a:rPr lang="en-US" sz="2000"/>
              <a:t>The afferent fibres form the greater part of the white matter and proceed to the cerebellar cortex.they enter the cerebellum mainly through the inferior and middle cerebellar peduncle.</a:t>
            </a:r>
            <a:endParaRPr lang="en-US" sz="2000"/>
          </a:p>
          <a:p>
            <a:pPr>
              <a:buFont typeface="Wingdings" panose="05000000000000000000" charset="0"/>
              <a:buChar char="Ø"/>
            </a:pPr>
            <a:r>
              <a:rPr lang="en-US" sz="2000"/>
              <a:t>Efferent fibres constitute the out put of the cerebellum and commence as the axons of the purkinje cells of the cerebellar cortex.</a:t>
            </a:r>
            <a:endParaRPr lang="en-US" sz="2000"/>
          </a:p>
          <a:p>
            <a:pPr>
              <a:buFont typeface="Wingdings" panose="05000000000000000000" charset="0"/>
              <a:buChar char="Ø"/>
            </a:pPr>
            <a:r>
              <a:rPr lang="en-US" sz="2000"/>
              <a:t>The great majority of the purkinje cell axons pass to and synapse with the neurons of the cerebellar nuclei.</a:t>
            </a:r>
            <a:endParaRPr lang="en-US" sz="2000"/>
          </a:p>
          <a:p>
            <a:pPr>
              <a:buFont typeface="Wingdings" panose="05000000000000000000" charset="0"/>
              <a:buChar char="Ø"/>
            </a:pPr>
            <a:r>
              <a:rPr lang="en-US" sz="2000"/>
              <a:t>The axons of the neurons then leave the cerebellum.a few purkinje cell axons in the flocculonodular lobe and in parts of vermis bypass the cerebellar nuclei and leave the cerbellum without synapsing.</a:t>
            </a:r>
            <a:r>
              <a:rPr lang="en-US"/>
              <a:t> </a:t>
            </a:r>
            <a:endParaRPr 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CONT.</a:t>
            </a:r>
            <a:endParaRPr lang="en-US" b="1">
              <a:solidFill>
                <a:srgbClr val="FF0000"/>
              </a:solidFill>
            </a:endParaRPr>
          </a:p>
        </p:txBody>
      </p:sp>
      <p:sp>
        <p:nvSpPr>
          <p:cNvPr id="3" name="Content Placeholder 2"/>
          <p:cNvSpPr>
            <a:spLocks noGrp="1"/>
          </p:cNvSpPr>
          <p:nvPr>
            <p:ph sz="half" idx="1"/>
          </p:nvPr>
        </p:nvSpPr>
        <p:spPr>
          <a:xfrm>
            <a:off x="838200" y="1825625"/>
            <a:ext cx="10177145" cy="4351655"/>
          </a:xfrm>
        </p:spPr>
        <p:txBody>
          <a:bodyPr/>
          <a:p>
            <a:pPr>
              <a:buFont typeface="Wingdings" panose="05000000000000000000" charset="0"/>
              <a:buChar char="Ø"/>
            </a:pPr>
            <a:r>
              <a:rPr lang="en-US"/>
              <a:t>Fibres from the dentate,emboliform,and globose nuclei leave the cerebellum through the superior cerebellar peduncle.</a:t>
            </a:r>
            <a:endParaRPr lang="en-US"/>
          </a:p>
          <a:p>
            <a:pPr>
              <a:buFont typeface="Wingdings" panose="05000000000000000000" charset="0"/>
              <a:buChar char="Ø"/>
            </a:pPr>
            <a:r>
              <a:rPr lang="en-US"/>
              <a:t>Fibres from fastigial nucleus leave through the inferior cerebellar peduncle.</a:t>
            </a:r>
            <a:endParaRPr 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CEREBELLAR AFFERENT FIBRES</a:t>
            </a:r>
            <a:endParaRPr lang="en-US" b="1">
              <a:solidFill>
                <a:srgbClr val="FF0000"/>
              </a:solidFill>
            </a:endParaRPr>
          </a:p>
        </p:txBody>
      </p:sp>
      <p:sp>
        <p:nvSpPr>
          <p:cNvPr id="3" name="Content Placeholder 2"/>
          <p:cNvSpPr>
            <a:spLocks noGrp="1"/>
          </p:cNvSpPr>
          <p:nvPr>
            <p:ph idx="1"/>
          </p:nvPr>
        </p:nvSpPr>
        <p:spPr>
          <a:xfrm>
            <a:off x="838200" y="1204595"/>
            <a:ext cx="5520690" cy="5290820"/>
          </a:xfrm>
        </p:spPr>
        <p:txBody>
          <a:bodyPr>
            <a:normAutofit fontScale="90000"/>
          </a:bodyPr>
          <a:p>
            <a:pPr>
              <a:buFont typeface="Wingdings" panose="05000000000000000000" charset="0"/>
              <a:buChar char="Ø"/>
            </a:pPr>
            <a:r>
              <a:rPr lang="en-US" b="1">
                <a:solidFill>
                  <a:srgbClr val="00B0F0"/>
                </a:solidFill>
              </a:rPr>
              <a:t>FR0M CEREBRUM-</a:t>
            </a:r>
            <a:r>
              <a:rPr lang="en-US">
                <a:solidFill>
                  <a:schemeClr val="tx1">
                    <a:lumMod val="95000"/>
                    <a:lumOff val="5000"/>
                  </a:schemeClr>
                </a:solidFill>
              </a:rPr>
              <a:t>sends information to the cerebellum by three pathways.</a:t>
            </a:r>
            <a:endParaRPr lang="en-US">
              <a:solidFill>
                <a:schemeClr val="tx1">
                  <a:lumMod val="95000"/>
                  <a:lumOff val="5000"/>
                </a:schemeClr>
              </a:solidFill>
            </a:endParaRPr>
          </a:p>
          <a:p>
            <a:pPr marL="571500" indent="-571500">
              <a:buFont typeface="+mj-lt"/>
              <a:buAutoNum type="romanUcPeriod"/>
            </a:pPr>
            <a:r>
              <a:rPr lang="en-US">
                <a:solidFill>
                  <a:schemeClr val="tx1">
                    <a:lumMod val="95000"/>
                    <a:lumOff val="5000"/>
                  </a:schemeClr>
                </a:solidFill>
              </a:rPr>
              <a:t>cortico ponto cerebellar pathway</a:t>
            </a:r>
            <a:endParaRPr lang="en-US">
              <a:solidFill>
                <a:schemeClr val="tx1">
                  <a:lumMod val="95000"/>
                  <a:lumOff val="5000"/>
                </a:schemeClr>
              </a:solidFill>
            </a:endParaRPr>
          </a:p>
          <a:p>
            <a:pPr marL="571500" indent="-571500">
              <a:buFont typeface="+mj-lt"/>
              <a:buAutoNum type="romanUcPeriod"/>
            </a:pPr>
            <a:r>
              <a:rPr lang="en-US">
                <a:solidFill>
                  <a:schemeClr val="tx1">
                    <a:lumMod val="95000"/>
                    <a:lumOff val="5000"/>
                  </a:schemeClr>
                </a:solidFill>
              </a:rPr>
              <a:t>cerebro-olivo cerebellar pathway</a:t>
            </a:r>
            <a:endParaRPr lang="en-US">
              <a:solidFill>
                <a:schemeClr val="tx1">
                  <a:lumMod val="95000"/>
                  <a:lumOff val="5000"/>
                </a:schemeClr>
              </a:solidFill>
            </a:endParaRPr>
          </a:p>
          <a:p>
            <a:pPr marL="571500" indent="-571500">
              <a:buFont typeface="+mj-lt"/>
              <a:buAutoNum type="romanUcPeriod"/>
            </a:pPr>
            <a:r>
              <a:rPr lang="en-US">
                <a:solidFill>
                  <a:schemeClr val="tx1">
                    <a:lumMod val="95000"/>
                    <a:lumOff val="5000"/>
                  </a:schemeClr>
                </a:solidFill>
              </a:rPr>
              <a:t>cerebro reticulo cerebellar pathway </a:t>
            </a:r>
            <a:endParaRPr lang="en-US">
              <a:solidFill>
                <a:schemeClr val="tx1">
                  <a:lumMod val="95000"/>
                  <a:lumOff val="5000"/>
                </a:schemeClr>
              </a:solidFill>
            </a:endParaRPr>
          </a:p>
          <a:p>
            <a:pPr marL="0" indent="0">
              <a:buFont typeface="+mj-lt"/>
              <a:buNone/>
            </a:pPr>
            <a:r>
              <a:rPr lang="en-US">
                <a:solidFill>
                  <a:schemeClr val="tx1">
                    <a:lumMod val="95000"/>
                    <a:lumOff val="5000"/>
                  </a:schemeClr>
                </a:solidFill>
              </a:rPr>
              <a:t>This connection between the cerebrum and the cerebellum is important in the control of voluntary movements.</a:t>
            </a:r>
            <a:endParaRPr lang="en-US">
              <a:solidFill>
                <a:schemeClr val="tx1">
                  <a:lumMod val="95000"/>
                  <a:lumOff val="5000"/>
                </a:schemeClr>
              </a:solidFill>
            </a:endParaRPr>
          </a:p>
          <a:p>
            <a:pPr>
              <a:buFont typeface="Wingdings" panose="05000000000000000000" charset="0"/>
              <a:buChar char="Ø"/>
            </a:pPr>
            <a:r>
              <a:rPr lang="en-US" b="1">
                <a:solidFill>
                  <a:srgbClr val="00B0F0"/>
                </a:solidFill>
              </a:rPr>
              <a:t>FROM SPINAL CORD-</a:t>
            </a:r>
            <a:r>
              <a:rPr lang="en-US">
                <a:solidFill>
                  <a:schemeClr val="tx1">
                    <a:lumMod val="95000"/>
                    <a:lumOff val="5000"/>
                  </a:schemeClr>
                </a:solidFill>
              </a:rPr>
              <a:t>The spinal cord sends information to the cerebellum from somatosensory receptors by three pathways</a:t>
            </a:r>
            <a:endParaRPr lang="en-US">
              <a:solidFill>
                <a:schemeClr val="tx1">
                  <a:lumMod val="95000"/>
                  <a:lumOff val="5000"/>
                </a:schemeClr>
              </a:solidFill>
            </a:endParaRPr>
          </a:p>
        </p:txBody>
      </p:sp>
      <p:pic>
        <p:nvPicPr>
          <p:cNvPr id="6" name="Content Placeholder 5" descr="scan0005 (2)"/>
          <p:cNvPicPr>
            <a:picLocks noChangeAspect="1"/>
          </p:cNvPicPr>
          <p:nvPr>
            <p:ph sz="half" idx="2"/>
          </p:nvPr>
        </p:nvPicPr>
        <p:blipFill>
          <a:blip r:embed="rId1"/>
          <a:stretch>
            <a:fillRect/>
          </a:stretch>
        </p:blipFill>
        <p:spPr>
          <a:xfrm>
            <a:off x="6553835" y="1328420"/>
            <a:ext cx="5367020" cy="535051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CONT.</a:t>
            </a:r>
            <a:endParaRPr lang="en-US" b="1">
              <a:solidFill>
                <a:srgbClr val="FF0000"/>
              </a:solidFill>
            </a:endParaRPr>
          </a:p>
        </p:txBody>
      </p:sp>
      <p:sp>
        <p:nvSpPr>
          <p:cNvPr id="3" name="Content Placeholder 2"/>
          <p:cNvSpPr>
            <a:spLocks noGrp="1"/>
          </p:cNvSpPr>
          <p:nvPr>
            <p:ph idx="1"/>
          </p:nvPr>
        </p:nvSpPr>
        <p:spPr>
          <a:xfrm>
            <a:off x="838200" y="1280795"/>
            <a:ext cx="6170930" cy="4896485"/>
          </a:xfrm>
        </p:spPr>
        <p:txBody>
          <a:bodyPr>
            <a:normAutofit fontScale="80000"/>
          </a:bodyPr>
          <a:p>
            <a:pPr marL="571500" indent="-571500">
              <a:buFont typeface="+mj-lt"/>
              <a:buAutoNum type="romanUcPeriod"/>
            </a:pPr>
            <a:r>
              <a:rPr lang="en-US"/>
              <a:t>The anterior spinocerebellar tract</a:t>
            </a:r>
            <a:endParaRPr lang="en-US"/>
          </a:p>
          <a:p>
            <a:pPr marL="571500" indent="-571500">
              <a:buFont typeface="+mj-lt"/>
              <a:buAutoNum type="romanUcPeriod"/>
            </a:pPr>
            <a:r>
              <a:rPr lang="en-US"/>
              <a:t>The posterior spinocerebellar tract</a:t>
            </a:r>
            <a:endParaRPr lang="en-US"/>
          </a:p>
          <a:p>
            <a:pPr marL="571500" indent="-571500">
              <a:buFont typeface="+mj-lt"/>
              <a:buAutoNum type="romanUcPeriod"/>
            </a:pPr>
            <a:r>
              <a:rPr lang="en-US"/>
              <a:t>cuneo cerebellar tract</a:t>
            </a:r>
            <a:endParaRPr lang="en-US"/>
          </a:p>
          <a:p>
            <a:pPr>
              <a:buFont typeface="Wingdings" panose="05000000000000000000" charset="0"/>
              <a:buChar char="Ø"/>
            </a:pPr>
            <a:r>
              <a:rPr lang="en-US" b="1">
                <a:solidFill>
                  <a:srgbClr val="00B0F0"/>
                </a:solidFill>
              </a:rPr>
              <a:t>FROM VESTIBULAR NERVE</a:t>
            </a:r>
            <a:r>
              <a:rPr lang="en-US"/>
              <a:t>-to flocculonodular lobe</a:t>
            </a:r>
            <a:endParaRPr lang="en-US"/>
          </a:p>
          <a:p>
            <a:pPr>
              <a:buFont typeface="Wingdings" panose="05000000000000000000" charset="0"/>
              <a:buChar char="Ø"/>
            </a:pPr>
            <a:r>
              <a:rPr lang="en-US" b="1">
                <a:solidFill>
                  <a:srgbClr val="00B0F0"/>
                </a:solidFill>
              </a:rPr>
              <a:t>FROM RED NUCLEUS AND THE TECTUM</a:t>
            </a:r>
            <a:endParaRPr lang="en-US" b="1">
              <a:solidFill>
                <a:srgbClr val="00B0F0"/>
              </a:solidFill>
            </a:endParaRPr>
          </a:p>
          <a:p>
            <a:pPr>
              <a:buFont typeface="Wingdings" panose="05000000000000000000" charset="0"/>
              <a:buChar char="Ø"/>
            </a:pPr>
            <a:r>
              <a:rPr lang="en-US" b="1">
                <a:solidFill>
                  <a:srgbClr val="FF0000"/>
                </a:solidFill>
              </a:rPr>
              <a:t>CEREBELLAR EFFERENT FIBRES-</a:t>
            </a:r>
            <a:endParaRPr lang="en-US" b="1">
              <a:solidFill>
                <a:srgbClr val="FF0000"/>
              </a:solidFill>
            </a:endParaRPr>
          </a:p>
          <a:p>
            <a:pPr marL="571500" indent="-571500">
              <a:buFont typeface="+mj-lt"/>
              <a:buAutoNum type="romanUcPeriod"/>
            </a:pPr>
            <a:r>
              <a:rPr lang="en-US">
                <a:solidFill>
                  <a:schemeClr val="tx1">
                    <a:lumMod val="95000"/>
                    <a:lumOff val="5000"/>
                  </a:schemeClr>
                </a:solidFill>
              </a:rPr>
              <a:t>globose-emboliform-rubral pathway-influence motor activity on the same side of the body</a:t>
            </a:r>
            <a:endParaRPr lang="en-US">
              <a:solidFill>
                <a:schemeClr val="tx1">
                  <a:lumMod val="95000"/>
                  <a:lumOff val="5000"/>
                </a:schemeClr>
              </a:solidFill>
            </a:endParaRPr>
          </a:p>
          <a:p>
            <a:pPr marL="571500" indent="-571500">
              <a:buFont typeface="+mj-lt"/>
              <a:buAutoNum type="romanUcPeriod"/>
            </a:pPr>
            <a:r>
              <a:rPr lang="en-US">
                <a:solidFill>
                  <a:schemeClr val="tx1">
                    <a:lumMod val="95000"/>
                    <a:lumOff val="5000"/>
                  </a:schemeClr>
                </a:solidFill>
              </a:rPr>
              <a:t>dento thalamic pathway-cordinates muscle activity on the same side of the body</a:t>
            </a:r>
            <a:endParaRPr lang="en-US">
              <a:solidFill>
                <a:schemeClr val="tx1">
                  <a:lumMod val="95000"/>
                  <a:lumOff val="5000"/>
                </a:schemeClr>
              </a:solidFill>
            </a:endParaRPr>
          </a:p>
        </p:txBody>
      </p:sp>
      <p:pic>
        <p:nvPicPr>
          <p:cNvPr id="5" name="Content Placeholder 4" descr="scan0004 (2)"/>
          <p:cNvPicPr>
            <a:picLocks noChangeAspect="1"/>
          </p:cNvPicPr>
          <p:nvPr>
            <p:ph sz="half" idx="2"/>
          </p:nvPr>
        </p:nvPicPr>
        <p:blipFill>
          <a:blip r:embed="rId1"/>
          <a:stretch>
            <a:fillRect/>
          </a:stretch>
        </p:blipFill>
        <p:spPr>
          <a:xfrm>
            <a:off x="6693535" y="902335"/>
            <a:ext cx="5005705" cy="550100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cont.</a:t>
            </a:r>
            <a:endParaRPr lang="en-US" b="1">
              <a:solidFill>
                <a:srgbClr val="FF0000"/>
              </a:solidFill>
            </a:endParaRPr>
          </a:p>
        </p:txBody>
      </p:sp>
      <p:sp>
        <p:nvSpPr>
          <p:cNvPr id="3" name="Content Placeholder 2"/>
          <p:cNvSpPr>
            <a:spLocks noGrp="1"/>
          </p:cNvSpPr>
          <p:nvPr>
            <p:ph sz="half" idx="1"/>
          </p:nvPr>
        </p:nvSpPr>
        <p:spPr/>
        <p:txBody>
          <a:bodyPr/>
          <a:p>
            <a:pPr marL="0" indent="0">
              <a:buFont typeface="+mj-lt"/>
              <a:buNone/>
            </a:pPr>
            <a:r>
              <a:rPr lang="en-US"/>
              <a:t>III. fastigial vestibular pathway-influence ipsilateral extensor muscle tone</a:t>
            </a:r>
            <a:endParaRPr lang="en-US"/>
          </a:p>
          <a:p>
            <a:pPr marL="0" indent="0">
              <a:buFont typeface="+mj-lt"/>
              <a:buNone/>
            </a:pPr>
            <a:r>
              <a:rPr lang="en-US"/>
              <a:t>IV. fastigial reticular pathway</a:t>
            </a:r>
            <a:endParaRPr lang="en-US"/>
          </a:p>
          <a:p>
            <a:pPr marL="0" indent="0">
              <a:buFont typeface="+mj-lt"/>
              <a:buNone/>
            </a:pPr>
            <a:r>
              <a:rPr lang="en-US" b="1">
                <a:solidFill>
                  <a:srgbClr val="FF0000"/>
                </a:solidFill>
              </a:rPr>
              <a:t>FUCTIONS OF CEREBELLUM-</a:t>
            </a:r>
            <a:endParaRPr lang="en-US" b="1">
              <a:solidFill>
                <a:srgbClr val="FF0000"/>
              </a:solidFill>
            </a:endParaRPr>
          </a:p>
          <a:p>
            <a:pPr marL="514350" indent="-514350">
              <a:buFont typeface="+mj-lt"/>
              <a:buAutoNum type="arabicParenR"/>
            </a:pPr>
            <a:r>
              <a:rPr lang="en-US">
                <a:solidFill>
                  <a:schemeClr val="tx1">
                    <a:lumMod val="95000"/>
                    <a:lumOff val="5000"/>
                  </a:schemeClr>
                </a:solidFill>
              </a:rPr>
              <a:t>Maintaining equilibrium and tone of muscles</a:t>
            </a:r>
            <a:endParaRPr lang="en-US">
              <a:solidFill>
                <a:schemeClr val="tx1">
                  <a:lumMod val="95000"/>
                  <a:lumOff val="5000"/>
                </a:schemeClr>
              </a:solidFill>
            </a:endParaRPr>
          </a:p>
          <a:p>
            <a:pPr marL="514350" indent="-514350">
              <a:buFont typeface="+mj-lt"/>
              <a:buAutoNum type="arabicParenR"/>
            </a:pPr>
            <a:r>
              <a:rPr lang="en-US">
                <a:solidFill>
                  <a:schemeClr val="tx1">
                    <a:lumMod val="95000"/>
                    <a:lumOff val="5000"/>
                  </a:schemeClr>
                </a:solidFill>
              </a:rPr>
              <a:t>Co-ordination of movements</a:t>
            </a:r>
            <a:endParaRPr lang="en-US">
              <a:solidFill>
                <a:schemeClr val="tx1">
                  <a:lumMod val="95000"/>
                  <a:lumOff val="5000"/>
                </a:schemeClr>
              </a:solidFill>
            </a:endParaRPr>
          </a:p>
          <a:p>
            <a:pPr marL="514350" indent="-514350">
              <a:buFont typeface="+mj-lt"/>
              <a:buAutoNum type="arabicParenR"/>
            </a:pPr>
            <a:r>
              <a:rPr lang="en-US">
                <a:solidFill>
                  <a:schemeClr val="tx1">
                    <a:lumMod val="95000"/>
                    <a:lumOff val="5000"/>
                  </a:schemeClr>
                </a:solidFill>
              </a:rPr>
              <a:t>Fine tunning of the motor skills</a:t>
            </a:r>
            <a:endParaRPr lang="en-US">
              <a:solidFill>
                <a:schemeClr val="tx1">
                  <a:lumMod val="95000"/>
                  <a:lumOff val="5000"/>
                </a:schemeClr>
              </a:solidFill>
            </a:endParaRPr>
          </a:p>
        </p:txBody>
      </p:sp>
      <p:pic>
        <p:nvPicPr>
          <p:cNvPr id="4" name="Content Placeholder 3" descr="scan0006 (2)"/>
          <p:cNvPicPr>
            <a:picLocks noChangeAspect="1"/>
          </p:cNvPicPr>
          <p:nvPr>
            <p:ph sz="half" idx="2"/>
          </p:nvPr>
        </p:nvPicPr>
        <p:blipFill>
          <a:blip r:embed="rId1"/>
          <a:stretch>
            <a:fillRect/>
          </a:stretch>
        </p:blipFill>
        <p:spPr>
          <a:xfrm>
            <a:off x="6675755" y="1417320"/>
            <a:ext cx="4258310" cy="506666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CEREBELLAR SYNDROME</a:t>
            </a:r>
            <a:endParaRPr lang="en-US" b="1">
              <a:solidFill>
                <a:srgbClr val="FF0000"/>
              </a:solidFill>
            </a:endParaRPr>
          </a:p>
        </p:txBody>
      </p:sp>
      <p:sp>
        <p:nvSpPr>
          <p:cNvPr id="3" name="Content Placeholder 2"/>
          <p:cNvSpPr>
            <a:spLocks noGrp="1"/>
          </p:cNvSpPr>
          <p:nvPr>
            <p:ph idx="1"/>
          </p:nvPr>
        </p:nvSpPr>
        <p:spPr>
          <a:xfrm>
            <a:off x="838200" y="1598930"/>
            <a:ext cx="10515600" cy="5153660"/>
          </a:xfrm>
        </p:spPr>
        <p:txBody>
          <a:bodyPr/>
          <a:p>
            <a:r>
              <a:rPr lang="en-US"/>
              <a:t>A condition produced by dysfunction of cerebellar hemispheres and giving rise to typical signs and symptoms,which manifest on the side of the lesion.</a:t>
            </a:r>
            <a:endParaRPr lang="en-US"/>
          </a:p>
          <a:p>
            <a:pPr marL="514350" indent="-514350">
              <a:buFont typeface="+mj-lt"/>
              <a:buAutoNum type="arabicParenR"/>
            </a:pPr>
            <a:r>
              <a:rPr lang="en-US"/>
              <a:t>Generalized muscular hypotonia leading to staggering gait and ataxia and swaying towards the side of lesion</a:t>
            </a:r>
            <a:endParaRPr lang="en-US"/>
          </a:p>
          <a:p>
            <a:pPr marL="514350" indent="-514350">
              <a:buFont typeface="+mj-lt"/>
              <a:buAutoNum type="arabicParenR"/>
            </a:pPr>
            <a:r>
              <a:rPr lang="en-US"/>
              <a:t>Intention tremors only during movements(which disappear at rest)</a:t>
            </a:r>
            <a:endParaRPr lang="en-US"/>
          </a:p>
          <a:p>
            <a:pPr marL="514350" indent="-514350">
              <a:buFont typeface="+mj-lt"/>
              <a:buAutoNum type="arabicParenR"/>
            </a:pPr>
            <a:r>
              <a:rPr lang="en-US"/>
              <a:t>Dysmetria or loss of control over the voluntary act</a:t>
            </a:r>
            <a:endParaRPr lang="en-US"/>
          </a:p>
          <a:p>
            <a:pPr marL="514350" indent="-514350">
              <a:buFont typeface="+mj-lt"/>
              <a:buAutoNum type="arabicParenR"/>
            </a:pPr>
            <a:r>
              <a:rPr lang="en-US"/>
              <a:t>Dysdiadochokinesis or inability to perform rapidly alternating opposite movements like pronation and supination</a:t>
            </a:r>
            <a:endParaRPr lang="en-US"/>
          </a:p>
          <a:p>
            <a:pPr marL="514350" indent="-514350">
              <a:buFont typeface="+mj-lt"/>
              <a:buAutoNum type="arabicParenR"/>
            </a:pPr>
            <a:r>
              <a:rPr lang="en-US"/>
              <a:t>Speech defect like dysarthria</a:t>
            </a:r>
            <a:endParaRPr lang="en-US"/>
          </a:p>
          <a:p>
            <a:pPr marL="514350" indent="-514350">
              <a:buFont typeface="+mj-lt"/>
              <a:buAutoNum type="arabicParenR"/>
            </a:pPr>
            <a:r>
              <a:rPr lang="en-US"/>
              <a:t>Jerky nystagmus</a:t>
            </a:r>
            <a:endParaRPr lang="en-US"/>
          </a:p>
          <a:p>
            <a:pPr marL="514350" indent="-514350">
              <a:buFont typeface="+mj-lt"/>
              <a:buAutoNum type="arabicParenR"/>
            </a:pPr>
            <a:endParaRPr 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7089</Words>
  <Application>WPS Presentation</Application>
  <PresentationFormat>Widescreen</PresentationFormat>
  <Paragraphs>124</Paragraphs>
  <Slides>16</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16</vt:i4>
      </vt:variant>
    </vt:vector>
  </HeadingPairs>
  <TitlesOfParts>
    <vt:vector size="26" baseType="lpstr">
      <vt:lpstr>Arial</vt:lpstr>
      <vt:lpstr>SimSun</vt:lpstr>
      <vt:lpstr>Wingdings</vt:lpstr>
      <vt:lpstr>Wingdings</vt:lpstr>
      <vt:lpstr>Calibri Light</vt:lpstr>
      <vt:lpstr>Calibri</vt:lpstr>
      <vt:lpstr>Microsoft YaHei</vt:lpstr>
      <vt:lpstr>Arial Unicode MS</vt:lpstr>
      <vt:lpstr>Times New Roman</vt:lpstr>
      <vt:lpstr>Office Theme</vt:lpstr>
      <vt:lpstr>CEREBELLUM</vt:lpstr>
      <vt:lpstr>		GROSS FEATURES OF CEREBELLUM</vt:lpstr>
      <vt:lpstr>PowerPoint 演示文稿</vt:lpstr>
      <vt:lpstr>					cont.</vt:lpstr>
      <vt:lpstr>		STRUCTURE OF THE CEREBELLUM</vt:lpstr>
      <vt:lpstr>					CONT.</vt:lpstr>
      <vt:lpstr>FUNCTIONAL AREAS OF CEREBELLAR CORTEX</vt:lpstr>
      <vt:lpstr>		INTRA CEREBELLAR NUCLEI</vt:lpstr>
      <vt:lpstr>					CONT.</vt:lpstr>
      <vt:lpstr>		WHITE MATTER OF CEREBELLUM</vt:lpstr>
      <vt:lpstr>					CONT.</vt:lpstr>
      <vt:lpstr>					CONT.</vt:lpstr>
      <vt:lpstr>		CEREBELLAR AFFERENT FIBRES</vt:lpstr>
      <vt:lpstr>					CONT.</vt:lpstr>
      <vt:lpstr>					cont.</vt:lpstr>
      <vt:lpstr>			CEREBELLAR SYNDROME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CEREBELLUM</dc:title>
  <dc:creator/>
  <cp:lastModifiedBy>RAKESH GUPTA</cp:lastModifiedBy>
  <cp:revision>24</cp:revision>
  <dcterms:created xsi:type="dcterms:W3CDTF">2020-06-26T05:34:00Z</dcterms:created>
  <dcterms:modified xsi:type="dcterms:W3CDTF">2020-07-04T05:25:25Z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1033-11.2.0.9431</vt:lpwstr>
  </property>
</Properties>
</file>