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94" r:id="rId20"/>
    <p:sldId id="295" r:id="rId21"/>
    <p:sldId id="273" r:id="rId22"/>
    <p:sldId id="274" r:id="rId24"/>
    <p:sldId id="275" r:id="rId25"/>
    <p:sldId id="276" r:id="rId26"/>
    <p:sldId id="277" r:id="rId27"/>
    <p:sldId id="278" r:id="rId28"/>
    <p:sldId id="279" r:id="rId29"/>
    <p:sldId id="280" r:id="rId30"/>
    <p:sldId id="315" r:id="rId31"/>
    <p:sldId id="327" r:id="rId32"/>
    <p:sldId id="281" r:id="rId33"/>
    <p:sldId id="282" r:id="rId34"/>
    <p:sldId id="283" r:id="rId35"/>
    <p:sldId id="284" r:id="rId36"/>
    <p:sldId id="285" r:id="rId37"/>
    <p:sldId id="286" r:id="rId38"/>
    <p:sldId id="287" r:id="rId39"/>
    <p:sldId id="288" r:id="rId40"/>
    <p:sldId id="289" r:id="rId41"/>
    <p:sldId id="290" r:id="rId42"/>
    <p:sldId id="291" r:id="rId43"/>
    <p:sldId id="339" r:id="rId44"/>
    <p:sldId id="340"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6570" y="502285"/>
            <a:ext cx="9144000" cy="1161415"/>
          </a:xfrm>
        </p:spPr>
        <p:txBody>
          <a:bodyPr/>
          <a:lstStyle/>
          <a:p>
            <a:r>
              <a:rPr lang="en-US" b="1" dirty="0">
                <a:solidFill>
                  <a:srgbClr val="FF0000"/>
                </a:solidFill>
              </a:rPr>
              <a:t>BRAIN STEM</a:t>
            </a:r>
            <a:endParaRPr lang="en-US" b="1" dirty="0">
              <a:solidFill>
                <a:srgbClr val="FF0000"/>
              </a:solidFill>
            </a:endParaRPr>
          </a:p>
        </p:txBody>
      </p:sp>
      <p:sp>
        <p:nvSpPr>
          <p:cNvPr id="3" name="Subtitle 2"/>
          <p:cNvSpPr>
            <a:spLocks noGrp="1"/>
          </p:cNvSpPr>
          <p:nvPr>
            <p:ph type="subTitle" idx="1"/>
          </p:nvPr>
        </p:nvSpPr>
        <p:spPr>
          <a:xfrm>
            <a:off x="1524000" y="1663700"/>
            <a:ext cx="9144000" cy="4926330"/>
          </a:xfrm>
        </p:spPr>
        <p:txBody>
          <a:bodyPr/>
          <a:lstStyle/>
          <a:p>
            <a:pPr marL="342900" indent="-342900" algn="l">
              <a:buFont typeface="Wingdings" panose="05000000000000000000" charset="0"/>
              <a:buChar char="Ø"/>
            </a:pPr>
            <a:r>
              <a:rPr lang="en-US"/>
              <a:t>The brain stem is made up of the medulla oblongata,the pons,and the mid brain and occupies the posterior cranial fossa of the skull.</a:t>
            </a:r>
            <a:endParaRPr lang="en-US"/>
          </a:p>
          <a:p>
            <a:pPr marL="342900" indent="-342900" algn="l">
              <a:buFont typeface="Wingdings" panose="05000000000000000000" charset="0"/>
              <a:buChar char="Ø"/>
            </a:pPr>
            <a:r>
              <a:rPr lang="en-US"/>
              <a:t>It is stalk like in shape and connects the narrow spinal cord with the expanded forebrain.</a:t>
            </a:r>
            <a:endParaRPr lang="en-US"/>
          </a:p>
          <a:p>
            <a:pPr marL="342900" indent="-342900" algn="l">
              <a:buFont typeface="Wingdings" panose="05000000000000000000" charset="0"/>
              <a:buChar char="Ø"/>
            </a:pPr>
            <a:r>
              <a:rPr lang="en-US"/>
              <a:t>The brain stem has three main functions-</a:t>
            </a:r>
            <a:endParaRPr lang="en-US"/>
          </a:p>
          <a:p>
            <a:pPr marL="342900" indent="-342900" algn="l">
              <a:buFont typeface="Arial" panose="020B0604020202020204" pitchFamily="34" charset="0"/>
              <a:buChar char="•"/>
            </a:pPr>
            <a:r>
              <a:rPr lang="en-US"/>
              <a:t>It serves as a conduit for the ascending tracts and descending tracts connecting the spinal cord to the different parts of the higher centers in the fore brain.</a:t>
            </a:r>
            <a:endParaRPr lang="en-US"/>
          </a:p>
          <a:p>
            <a:pPr marL="342900" indent="-342900" algn="l">
              <a:buFont typeface="Arial" panose="020B0604020202020204" pitchFamily="34" charset="0"/>
              <a:buChar char="•"/>
            </a:pPr>
            <a:r>
              <a:rPr lang="en-US"/>
              <a:t>It contains  important reflex centers associated with the control of respiration and the cardiovascular system and with the control consciousness.</a:t>
            </a:r>
            <a:endParaRPr lang="en-US"/>
          </a:p>
          <a:p>
            <a:pPr marL="342900" indent="-342900" algn="l">
              <a:buFont typeface="Arial" panose="020B0604020202020204" pitchFamily="34" charset="0"/>
              <a:buChar char="•"/>
            </a:pPr>
            <a:r>
              <a:rPr lang="en-US"/>
              <a:t>It contains the important nuclei of cranial nerves III toXII.</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GROSS FEATURES OF MEDULLA</a:t>
            </a:r>
            <a:endParaRPr lang="en-US" b="1">
              <a:solidFill>
                <a:srgbClr val="FF0000"/>
              </a:solidFill>
            </a:endParaRPr>
          </a:p>
        </p:txBody>
      </p:sp>
      <p:sp>
        <p:nvSpPr>
          <p:cNvPr id="3" name="Content Placeholder 2"/>
          <p:cNvSpPr>
            <a:spLocks noGrp="1"/>
          </p:cNvSpPr>
          <p:nvPr>
            <p:ph sz="half" idx="1"/>
          </p:nvPr>
        </p:nvSpPr>
        <p:spPr>
          <a:xfrm>
            <a:off x="838200" y="1326515"/>
            <a:ext cx="5181600" cy="4850765"/>
          </a:xfrm>
        </p:spPr>
        <p:txBody>
          <a:bodyPr>
            <a:normAutofit fontScale="80000"/>
          </a:bodyPr>
          <a:p>
            <a:pPr>
              <a:buFont typeface="Wingdings" panose="05000000000000000000" charset="0"/>
              <a:buChar char="Ø"/>
            </a:pPr>
            <a:r>
              <a:rPr lang="en-US"/>
              <a:t>The medulla connects the pons superiorly with the spinal cord inferiorly.</a:t>
            </a:r>
            <a:endParaRPr lang="en-US"/>
          </a:p>
          <a:p>
            <a:pPr>
              <a:buFont typeface="Wingdings" panose="05000000000000000000" charset="0"/>
              <a:buChar char="Ø"/>
            </a:pPr>
            <a:r>
              <a:rPr lang="en-US"/>
              <a:t>The junction of the medulla and spinal cord is at the </a:t>
            </a:r>
            <a:r>
              <a:rPr lang="en-US" b="1"/>
              <a:t>origin of the ant and post roots of the first cervical spinal nerves which corresponds approximately to the level of the foramen magnum.</a:t>
            </a:r>
            <a:endParaRPr lang="en-US"/>
          </a:p>
          <a:p>
            <a:pPr>
              <a:buFont typeface="Wingdings" panose="05000000000000000000" charset="0"/>
              <a:buChar char="Ø"/>
            </a:pPr>
            <a:r>
              <a:rPr lang="en-US"/>
              <a:t>The medulla is conical in shape,its broad extremity being directed superiorly.</a:t>
            </a:r>
            <a:endParaRPr lang="en-US"/>
          </a:p>
          <a:p>
            <a:pPr>
              <a:buFont typeface="Wingdings" panose="05000000000000000000" charset="0"/>
              <a:buChar char="Ø"/>
            </a:pPr>
            <a:r>
              <a:rPr lang="en-US"/>
              <a:t>The central canal of the spinal cord continues upward in to the lower half of the medulla;in the upper half of medulla,it expands as the cavity of the fourth ventricle.</a:t>
            </a:r>
            <a:endParaRPr lang="en-US"/>
          </a:p>
        </p:txBody>
      </p:sp>
      <p:pic>
        <p:nvPicPr>
          <p:cNvPr id="4" name="Content Placeholder 3"/>
          <p:cNvPicPr>
            <a:picLocks noChangeAspect="1"/>
          </p:cNvPicPr>
          <p:nvPr>
            <p:ph sz="half" idx="2"/>
          </p:nvPr>
        </p:nvPicPr>
        <p:blipFill>
          <a:blip r:embed="rId1"/>
          <a:stretch>
            <a:fillRect/>
          </a:stretch>
        </p:blipFill>
        <p:spPr>
          <a:xfrm>
            <a:off x="6435090" y="1825625"/>
            <a:ext cx="4655185" cy="43516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MEDULLA CONT.</a:t>
            </a:r>
            <a:endParaRPr lang="en-US" b="1">
              <a:solidFill>
                <a:srgbClr val="FF0000"/>
              </a:solidFill>
            </a:endParaRPr>
          </a:p>
        </p:txBody>
      </p:sp>
      <p:sp>
        <p:nvSpPr>
          <p:cNvPr id="3" name="Content Placeholder 2"/>
          <p:cNvSpPr>
            <a:spLocks noGrp="1"/>
          </p:cNvSpPr>
          <p:nvPr>
            <p:ph sz="half" idx="1"/>
          </p:nvPr>
        </p:nvSpPr>
        <p:spPr>
          <a:xfrm>
            <a:off x="838200" y="1462405"/>
            <a:ext cx="5181600" cy="5002530"/>
          </a:xfrm>
        </p:spPr>
        <p:txBody>
          <a:bodyPr>
            <a:normAutofit fontScale="60000"/>
          </a:bodyPr>
          <a:p>
            <a:pPr>
              <a:buFont typeface="Wingdings" panose="05000000000000000000" charset="0"/>
              <a:buChar char="Ø"/>
            </a:pPr>
            <a:r>
              <a:rPr lang="en-US"/>
              <a:t>On the ant surface of medulla is the ant median fissure,which is continuous inferiorly with the ant median fissure of the spinal cord.</a:t>
            </a:r>
            <a:endParaRPr lang="en-US"/>
          </a:p>
          <a:p>
            <a:pPr>
              <a:buFont typeface="Wingdings" panose="05000000000000000000" charset="0"/>
              <a:buChar char="Ø"/>
            </a:pPr>
            <a:r>
              <a:rPr lang="en-US"/>
              <a:t>On each side of the median fissure,there is a swelling called the </a:t>
            </a:r>
            <a:r>
              <a:rPr lang="en-US" b="1"/>
              <a:t>pyramid</a:t>
            </a:r>
            <a:r>
              <a:rPr lang="en-US"/>
              <a:t>.</a:t>
            </a:r>
            <a:endParaRPr lang="en-US"/>
          </a:p>
          <a:p>
            <a:pPr>
              <a:buFont typeface="Wingdings" panose="05000000000000000000" charset="0"/>
              <a:buChar char="Ø"/>
            </a:pPr>
            <a:r>
              <a:rPr lang="en-US"/>
              <a:t>The pyramids are due to</a:t>
            </a:r>
            <a:r>
              <a:rPr lang="en-US" b="1"/>
              <a:t> underlying corticospinal fibres</a:t>
            </a:r>
            <a:r>
              <a:rPr lang="en-US"/>
              <a:t>, which originate in </a:t>
            </a:r>
            <a:r>
              <a:rPr lang="en-US" b="1"/>
              <a:t>precentral gyrus </a:t>
            </a:r>
            <a:r>
              <a:rPr lang="en-US"/>
              <a:t>of cerebral cortex.</a:t>
            </a:r>
            <a:endParaRPr lang="en-US"/>
          </a:p>
          <a:p>
            <a:pPr>
              <a:buFont typeface="Wingdings" panose="05000000000000000000" charset="0"/>
              <a:buChar char="Ø"/>
            </a:pPr>
            <a:r>
              <a:rPr lang="en-US"/>
              <a:t>The pyramids taper inferiorly,and it is here that the majority of the descending fibres cross over to the opposite side,forming the </a:t>
            </a:r>
            <a:r>
              <a:rPr lang="en-US" b="1"/>
              <a:t>decussation of fibres</a:t>
            </a:r>
            <a:r>
              <a:rPr lang="en-US"/>
              <a:t>.</a:t>
            </a:r>
            <a:endParaRPr lang="en-US"/>
          </a:p>
          <a:p>
            <a:pPr>
              <a:buFont typeface="Wingdings" panose="05000000000000000000" charset="0"/>
              <a:buChar char="Ø"/>
            </a:pPr>
            <a:r>
              <a:rPr lang="en-US"/>
              <a:t>The </a:t>
            </a:r>
            <a:r>
              <a:rPr lang="en-US" b="1"/>
              <a:t>ant external arcuate fibres</a:t>
            </a:r>
            <a:r>
              <a:rPr lang="en-US"/>
              <a:t> are a few nerve fibres that emerge from the ant median fissure above the decussation and pass laterally over the surface of the medulla to enter the cerebellum.</a:t>
            </a:r>
            <a:endParaRPr lang="en-US"/>
          </a:p>
          <a:p>
            <a:pPr>
              <a:buFont typeface="Wingdings" panose="05000000000000000000" charset="0"/>
              <a:buChar char="Ø"/>
            </a:pPr>
            <a:endParaRPr lang="en-US"/>
          </a:p>
        </p:txBody>
      </p:sp>
      <p:pic>
        <p:nvPicPr>
          <p:cNvPr id="4" name="Content Placeholder 3" descr="scan0011"/>
          <p:cNvPicPr>
            <a:picLocks noChangeAspect="1"/>
          </p:cNvPicPr>
          <p:nvPr>
            <p:ph sz="half" idx="2"/>
          </p:nvPr>
        </p:nvPicPr>
        <p:blipFill>
          <a:blip r:embed="rId1"/>
          <a:stretch>
            <a:fillRect/>
          </a:stretch>
        </p:blipFill>
        <p:spPr>
          <a:xfrm>
            <a:off x="5734050" y="1825625"/>
            <a:ext cx="6059170" cy="50457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735330"/>
          </a:xfrm>
        </p:spPr>
        <p:txBody>
          <a:bodyPr>
            <a:normAutofit fontScale="90000"/>
          </a:bodyPr>
          <a:p>
            <a:r>
              <a:rPr lang="en-US" b="1">
                <a:solidFill>
                  <a:srgbClr val="FF0000"/>
                </a:solidFill>
              </a:rPr>
              <a:t>			MEDULLA CONT.</a:t>
            </a:r>
            <a:endParaRPr lang="en-US" b="1">
              <a:solidFill>
                <a:srgbClr val="FF0000"/>
              </a:solidFill>
            </a:endParaRPr>
          </a:p>
        </p:txBody>
      </p:sp>
      <p:sp>
        <p:nvSpPr>
          <p:cNvPr id="3" name="Content Placeholder 2"/>
          <p:cNvSpPr>
            <a:spLocks noGrp="1"/>
          </p:cNvSpPr>
          <p:nvPr>
            <p:ph idx="1"/>
          </p:nvPr>
        </p:nvSpPr>
        <p:spPr>
          <a:xfrm>
            <a:off x="838200" y="1100455"/>
            <a:ext cx="10515600" cy="5076825"/>
          </a:xfrm>
        </p:spPr>
        <p:txBody>
          <a:bodyPr/>
          <a:p>
            <a:pPr>
              <a:buFont typeface="Wingdings" panose="05000000000000000000" charset="0"/>
              <a:buChar char="Ø"/>
            </a:pPr>
            <a:r>
              <a:rPr lang="en-US"/>
              <a:t>Posterolateral to the pyramid are the</a:t>
            </a:r>
            <a:r>
              <a:rPr lang="en-US" b="1"/>
              <a:t> olives</a:t>
            </a:r>
            <a:r>
              <a:rPr lang="en-US"/>
              <a:t>,which are oval elevations produced by the underlying inferior olivary nucleus.</a:t>
            </a:r>
            <a:endParaRPr lang="en-US"/>
          </a:p>
          <a:p>
            <a:pPr>
              <a:buFont typeface="Wingdings" panose="05000000000000000000" charset="0"/>
              <a:buChar char="Ø"/>
            </a:pPr>
            <a:r>
              <a:rPr lang="en-US"/>
              <a:t>In the groove between the pyramid and olive emerge</a:t>
            </a:r>
            <a:r>
              <a:rPr lang="en-US" b="1"/>
              <a:t> the rootlets of hypoglossal nerve</a:t>
            </a:r>
            <a:r>
              <a:rPr lang="en-US"/>
              <a:t>.</a:t>
            </a:r>
            <a:endParaRPr lang="en-US"/>
          </a:p>
          <a:p>
            <a:pPr>
              <a:buFont typeface="Wingdings" panose="05000000000000000000" charset="0"/>
              <a:buChar char="Ø"/>
            </a:pPr>
            <a:r>
              <a:rPr lang="en-US"/>
              <a:t>Post to the olives are the inferior cerebellar peduncle,which connects the medulla to the cerebellum.</a:t>
            </a:r>
            <a:endParaRPr lang="en-US"/>
          </a:p>
          <a:p>
            <a:pPr>
              <a:buFont typeface="Wingdings" panose="05000000000000000000" charset="0"/>
              <a:buChar char="Ø"/>
            </a:pPr>
            <a:r>
              <a:rPr lang="en-US"/>
              <a:t>In the groove between the olive and the inferior cerebellar peduncle emerge the </a:t>
            </a:r>
            <a:r>
              <a:rPr lang="en-US" b="1"/>
              <a:t>roots of the glossopharyngeal and vagus nerves and the cranial roots of accessory nerve.</a:t>
            </a:r>
            <a:endParaRPr lang="en-US" b="1"/>
          </a:p>
          <a:p>
            <a:pPr>
              <a:buFont typeface="Wingdings" panose="05000000000000000000" charset="0"/>
              <a:buChar char="Ø"/>
            </a:pPr>
            <a:r>
              <a:rPr lang="en-US"/>
              <a:t>The post surface of sup half of the medulla forms the lower part of the</a:t>
            </a:r>
            <a:r>
              <a:rPr lang="en-US" b="1"/>
              <a:t> floor of the fourth ventricle</a:t>
            </a:r>
            <a:r>
              <a:rPr lang="en-US"/>
              <a:t>. </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MEDULLA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post surface of the inf half of medulla is continuous with the post aspect of the spinal cord and possesses a post median sulcus.</a:t>
            </a:r>
            <a:endParaRPr lang="en-US"/>
          </a:p>
          <a:p>
            <a:pPr>
              <a:buFont typeface="Wingdings" panose="05000000000000000000" charset="0"/>
              <a:buChar char="Ø"/>
            </a:pPr>
            <a:r>
              <a:rPr lang="en-US"/>
              <a:t>On each side of post median sulcus there is an elongated swelling,the </a:t>
            </a:r>
            <a:r>
              <a:rPr lang="en-US" b="1"/>
              <a:t>gracile tubercle,</a:t>
            </a:r>
            <a:r>
              <a:rPr lang="en-US"/>
              <a:t>produced by the underlying </a:t>
            </a:r>
            <a:r>
              <a:rPr lang="en-US" b="1"/>
              <a:t>gracile nucleus.</a:t>
            </a:r>
            <a:endParaRPr lang="en-US"/>
          </a:p>
          <a:p>
            <a:pPr>
              <a:buFont typeface="Wingdings" panose="05000000000000000000" charset="0"/>
              <a:buChar char="Ø"/>
            </a:pPr>
            <a:r>
              <a:rPr lang="en-US"/>
              <a:t>Lateral to the gracile tuburcle is a similar swelling,</a:t>
            </a:r>
            <a:r>
              <a:rPr lang="en-US" b="1"/>
              <a:t>the cuneate tubercle</a:t>
            </a:r>
            <a:r>
              <a:rPr lang="en-US"/>
              <a:t>,is produced by the underlying </a:t>
            </a:r>
            <a:r>
              <a:rPr lang="en-US" b="1"/>
              <a:t>cuneate nucleus.</a:t>
            </a:r>
            <a:endParaRPr lang="en-US"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INTERNAL STRUCTURE OF MEDULLA</a:t>
            </a:r>
            <a:endParaRPr lang="en-US" b="1">
              <a:solidFill>
                <a:srgbClr val="FF0000"/>
              </a:solidFill>
            </a:endParaRPr>
          </a:p>
        </p:txBody>
      </p:sp>
      <p:sp>
        <p:nvSpPr>
          <p:cNvPr id="3" name="Content Placeholder 2"/>
          <p:cNvSpPr>
            <a:spLocks noGrp="1"/>
          </p:cNvSpPr>
          <p:nvPr>
            <p:ph sz="half" idx="1"/>
          </p:nvPr>
        </p:nvSpPr>
        <p:spPr>
          <a:xfrm>
            <a:off x="838200" y="1825625"/>
            <a:ext cx="10515600" cy="4351655"/>
          </a:xfrm>
        </p:spPr>
        <p:txBody>
          <a:bodyPr/>
          <a:p>
            <a:pPr>
              <a:buFont typeface="Wingdings" panose="05000000000000000000" charset="0"/>
              <a:buChar char="Ø"/>
            </a:pPr>
            <a:r>
              <a:rPr lang="en-US"/>
              <a:t>The transverse section of medulla have been extensively rearranged.</a:t>
            </a:r>
            <a:endParaRPr lang="en-US"/>
          </a:p>
          <a:p>
            <a:pPr>
              <a:buFont typeface="Wingdings" panose="05000000000000000000" charset="0"/>
              <a:buChar char="Ø"/>
            </a:pPr>
            <a:r>
              <a:rPr lang="en-US"/>
              <a:t>This arrangement can be explained embryologically by the expansion of the neural tube to form the hind brain vesicle,which becomes the fourth ventricle.</a:t>
            </a:r>
            <a:endParaRPr lang="en-US"/>
          </a:p>
          <a:p>
            <a:pPr>
              <a:buFont typeface="Wingdings" panose="05000000000000000000" charset="0"/>
              <a:buChar char="Ø"/>
            </a:pPr>
            <a:r>
              <a:rPr lang="en-US"/>
              <a:t>The extensive lateral spread of the fourth ventricle results in an alteration in the position of the derivatives of the alar and basal plates of the embryo.</a:t>
            </a:r>
            <a:endParaRPr lang="en-US"/>
          </a:p>
          <a:p>
            <a:pPr>
              <a:buFont typeface="Wingdings" panose="05000000000000000000" charset="0"/>
              <a:buChar char="Ø"/>
            </a:pPr>
            <a:r>
              <a:rPr lang="en-US"/>
              <a:t>In spinal cord the derivatives of alar and basal plates are situated post and ant to the sulcus limitans and in case of medulla they are situated lateral and medial to the sulcus limitans respectively.</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MEDULLA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internal structure of medulla can be studied at three level.</a:t>
            </a:r>
            <a:endParaRPr lang="en-US"/>
          </a:p>
          <a:p>
            <a:pPr marL="514350" indent="-514350">
              <a:buFont typeface="+mj-lt"/>
              <a:buAutoNum type="arabicPeriod"/>
            </a:pPr>
            <a:r>
              <a:rPr lang="en-US"/>
              <a:t>At the level of pyramidal decussation.</a:t>
            </a:r>
            <a:endParaRPr lang="en-US"/>
          </a:p>
          <a:p>
            <a:pPr marL="514350" indent="-514350">
              <a:buFont typeface="+mj-lt"/>
              <a:buAutoNum type="arabicPeriod"/>
            </a:pPr>
            <a:r>
              <a:rPr lang="en-US"/>
              <a:t>At the level of dcussation of lemnisci.</a:t>
            </a:r>
            <a:endParaRPr lang="en-US"/>
          </a:p>
          <a:p>
            <a:pPr marL="514350" indent="-514350">
              <a:buFont typeface="+mj-lt"/>
              <a:buAutoNum type="arabicPeriod"/>
            </a:pPr>
            <a:r>
              <a:rPr lang="en-US"/>
              <a:t>At the level of olives.</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b="1">
                <a:solidFill>
                  <a:srgbClr val="FF0000"/>
                </a:solidFill>
              </a:rPr>
              <a:t>	TS OF MEDULLA AT THE LEVEL OF PYRAMIDAL 				DECUSSATION</a:t>
            </a:r>
            <a:r>
              <a:rPr lang="en-US"/>
              <a:t> </a:t>
            </a:r>
            <a:endParaRPr lang="en-US"/>
          </a:p>
        </p:txBody>
      </p:sp>
      <p:sp>
        <p:nvSpPr>
          <p:cNvPr id="3" name="Content Placeholder 2"/>
          <p:cNvSpPr>
            <a:spLocks noGrp="1"/>
          </p:cNvSpPr>
          <p:nvPr>
            <p:ph idx="1"/>
          </p:nvPr>
        </p:nvSpPr>
        <p:spPr>
          <a:xfrm>
            <a:off x="838200" y="1825625"/>
            <a:ext cx="5735320" cy="4351655"/>
          </a:xfrm>
        </p:spPr>
        <p:txBody>
          <a:bodyPr>
            <a:normAutofit fontScale="60000"/>
          </a:bodyPr>
          <a:p>
            <a:pPr>
              <a:buFont typeface="Wingdings" panose="05000000000000000000" charset="0"/>
              <a:buChar char="Ø"/>
            </a:pPr>
            <a:r>
              <a:rPr lang="en-US"/>
              <a:t>In the superior part of the medulla,the corticospinal fibres occupy and form the pyramid,but inferiorly about three fourths of the fibres cross the median plane and continue down the spinal cord in the lateral white column as the lateral corticospinal tract.</a:t>
            </a:r>
            <a:endParaRPr lang="en-US"/>
          </a:p>
          <a:p>
            <a:pPr>
              <a:buFont typeface="Wingdings" panose="05000000000000000000" charset="0"/>
              <a:buChar char="Ø"/>
            </a:pPr>
            <a:r>
              <a:rPr lang="en-US"/>
              <a:t>As these fibres cross the midline,they sever the continuity between the ant column of the gray matter of the spinal cord and the gray matter that surrounds the central canal.</a:t>
            </a:r>
            <a:endParaRPr lang="en-US"/>
          </a:p>
          <a:p>
            <a:pPr>
              <a:buFont typeface="Wingdings" panose="05000000000000000000" charset="0"/>
              <a:buChar char="Ø"/>
            </a:pPr>
            <a:r>
              <a:rPr lang="en-US"/>
              <a:t>The fasciculus gracillis and the fasciculus cuneatus continue to ascend superiorly post to the central gray matter.</a:t>
            </a:r>
            <a:endParaRPr lang="en-US"/>
          </a:p>
          <a:p>
            <a:pPr>
              <a:buFont typeface="Wingdings" panose="05000000000000000000" charset="0"/>
              <a:buChar char="Ø"/>
            </a:pPr>
            <a:r>
              <a:rPr lang="en-US"/>
              <a:t>The nucleus gracilis and the nucleus cuneatus appear as post extensions of the central gray matter. </a:t>
            </a:r>
            <a:endParaRPr lang="en-US"/>
          </a:p>
        </p:txBody>
      </p:sp>
      <p:pic>
        <p:nvPicPr>
          <p:cNvPr id="6" name="Content Placeholder 5" descr="scan0002 (1)"/>
          <p:cNvPicPr>
            <a:picLocks noChangeAspect="1"/>
          </p:cNvPicPr>
          <p:nvPr>
            <p:ph sz="half" idx="2"/>
          </p:nvPr>
        </p:nvPicPr>
        <p:blipFill>
          <a:blip r:embed="rId1"/>
          <a:stretch>
            <a:fillRect/>
          </a:stretch>
        </p:blipFill>
        <p:spPr>
          <a:xfrm>
            <a:off x="6332855" y="1512570"/>
            <a:ext cx="5728335" cy="52311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MEDULLA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substantia gelatinosa in the post gray column of the spinal cord becomes continuous with with the inferior end of the nucleus of the spinal tract of trigeminal nerve.</a:t>
            </a:r>
            <a:endParaRPr lang="en-US"/>
          </a:p>
          <a:p>
            <a:pPr>
              <a:buFont typeface="Wingdings" panose="05000000000000000000" charset="0"/>
              <a:buChar char="Ø"/>
            </a:pPr>
            <a:r>
              <a:rPr lang="en-US"/>
              <a:t>The fibres of the tract of the nucleus are situated between he nucleus and the surface of the medulla oblongata.</a:t>
            </a:r>
            <a:endParaRPr lang="en-US"/>
          </a:p>
          <a:p>
            <a:pPr>
              <a:buFont typeface="Wingdings" panose="05000000000000000000" charset="0"/>
              <a:buChar char="Ø"/>
            </a:pPr>
            <a:r>
              <a:rPr lang="en-US"/>
              <a:t>The lateral and ant white columns of the spinal cord are easily identified in these sections and their fibre arrangement is unchanged.</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b="1">
                <a:solidFill>
                  <a:srgbClr val="FF0000"/>
                </a:solidFill>
              </a:rPr>
              <a:t>		TS OF MEDULLA AT THE LEVEL OF 				DECUSSATION OF LEMNISCI</a:t>
            </a:r>
            <a:endParaRPr lang="en-US" b="1">
              <a:solidFill>
                <a:srgbClr val="FF0000"/>
              </a:solidFill>
            </a:endParaRPr>
          </a:p>
        </p:txBody>
      </p:sp>
      <p:sp>
        <p:nvSpPr>
          <p:cNvPr id="3" name="Content Placeholder 2"/>
          <p:cNvSpPr>
            <a:spLocks noGrp="1"/>
          </p:cNvSpPr>
          <p:nvPr>
            <p:ph sz="half" idx="1"/>
          </p:nvPr>
        </p:nvSpPr>
        <p:spPr>
          <a:xfrm>
            <a:off x="838200" y="1825625"/>
            <a:ext cx="5181600" cy="4503420"/>
          </a:xfrm>
        </p:spPr>
        <p:txBody>
          <a:bodyPr>
            <a:normAutofit fontScale="60000"/>
          </a:bodyPr>
          <a:p>
            <a:pPr>
              <a:buFont typeface="Wingdings" panose="05000000000000000000" charset="0"/>
              <a:buChar char="Ø"/>
            </a:pPr>
            <a:r>
              <a:rPr lang="en-US"/>
              <a:t>A transverse section through the inferior half of the medulla,a short distance above the level of the decussation of the pyramid,passes through the decussation of lemnisci,the great sensory decussation.</a:t>
            </a:r>
            <a:endParaRPr lang="en-US"/>
          </a:p>
          <a:p>
            <a:pPr>
              <a:buFont typeface="Wingdings" panose="05000000000000000000" charset="0"/>
              <a:buChar char="Ø"/>
            </a:pPr>
            <a:r>
              <a:rPr lang="en-US"/>
              <a:t>The decussation of the lemnisci takes place ant to the central gray matter and posterior to the pyramid.</a:t>
            </a:r>
            <a:endParaRPr lang="en-US"/>
          </a:p>
          <a:p>
            <a:pPr>
              <a:buFont typeface="Wingdings" panose="05000000000000000000" charset="0"/>
              <a:buChar char="Ø"/>
            </a:pPr>
            <a:r>
              <a:rPr lang="en-US"/>
              <a:t>The lemnisci are formed from the internal arcuate fibres,which have emerged from the ant aspect of the nucleus gracilis and nucleus cuneatus.</a:t>
            </a:r>
            <a:endParaRPr lang="en-US"/>
          </a:p>
          <a:p>
            <a:pPr>
              <a:buFont typeface="Wingdings" panose="05000000000000000000" charset="0"/>
              <a:buChar char="Ø"/>
            </a:pPr>
            <a:r>
              <a:rPr lang="en-US"/>
              <a:t>The internal arcuate fibres first travel anteriorly and laterally around the central gray matter.they then curve medially toward the midline where they decussate with the corresponding fibres of the opposite side.</a:t>
            </a:r>
            <a:endParaRPr lang="en-US"/>
          </a:p>
        </p:txBody>
      </p:sp>
      <p:pic>
        <p:nvPicPr>
          <p:cNvPr id="4" name="Content Placeholder 3" descr="scan0003 (1)"/>
          <p:cNvPicPr>
            <a:picLocks noChangeAspect="1"/>
          </p:cNvPicPr>
          <p:nvPr>
            <p:ph sz="half" idx="2"/>
          </p:nvPr>
        </p:nvPicPr>
        <p:blipFill>
          <a:blip r:embed="rId1"/>
          <a:stretch>
            <a:fillRect/>
          </a:stretch>
        </p:blipFill>
        <p:spPr>
          <a:xfrm>
            <a:off x="6019800" y="1720850"/>
            <a:ext cx="6090285" cy="497141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nucleus of the spinal tract of trigeminal nerve lies lateral to the internal arcuate fibres.</a:t>
            </a:r>
            <a:endParaRPr lang="en-US"/>
          </a:p>
          <a:p>
            <a:pPr>
              <a:buFont typeface="Wingdings" panose="05000000000000000000" charset="0"/>
              <a:buChar char="Ø"/>
            </a:pPr>
            <a:r>
              <a:rPr lang="en-US"/>
              <a:t>The spinal tract of trigeminal nerve lies lateral to the nucleus.</a:t>
            </a:r>
            <a:endParaRPr lang="en-US"/>
          </a:p>
          <a:p>
            <a:pPr>
              <a:buFont typeface="Wingdings" panose="05000000000000000000" charset="0"/>
              <a:buChar char="Ø"/>
            </a:pPr>
            <a:r>
              <a:rPr lang="en-US"/>
              <a:t>The lateral and anterior spinothalamic tracts and the spinotectal tracts occupy an area lateral to the decussation of the lemnisci.</a:t>
            </a:r>
            <a:endParaRPr lang="en-US"/>
          </a:p>
          <a:p>
            <a:pPr>
              <a:buFont typeface="Wingdings" panose="05000000000000000000" charset="0"/>
              <a:buChar char="Ø"/>
            </a:pPr>
            <a:r>
              <a:rPr lang="en-US"/>
              <a:t>They are very close to each other and collectively are known as the spinal lemniscus.</a:t>
            </a:r>
            <a:endParaRPr lang="en-US"/>
          </a:p>
          <a:p>
            <a:pPr>
              <a:buFont typeface="Wingdings" panose="05000000000000000000" charset="0"/>
              <a:buChar char="Ø"/>
            </a:pPr>
            <a:r>
              <a:rPr lang="en-US"/>
              <a:t>The spinocerebellar,vestibulospinal and the rubrospinal tract are situated in the anterolateral region of the medulla oblongata.</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TS OF MEDULLA AT THE LEVEL OF OLIVE</a:t>
            </a:r>
            <a:r>
              <a:rPr lang="en-US"/>
              <a:t> </a:t>
            </a:r>
            <a:endParaRPr lang="en-US"/>
          </a:p>
        </p:txBody>
      </p:sp>
      <p:sp>
        <p:nvSpPr>
          <p:cNvPr id="3" name="Content Placeholder 2"/>
          <p:cNvSpPr>
            <a:spLocks noGrp="1"/>
          </p:cNvSpPr>
          <p:nvPr>
            <p:ph sz="half" idx="1"/>
          </p:nvPr>
        </p:nvSpPr>
        <p:spPr>
          <a:xfrm>
            <a:off x="838200" y="1504315"/>
            <a:ext cx="5181600" cy="4490720"/>
          </a:xfrm>
        </p:spPr>
        <p:txBody>
          <a:bodyPr>
            <a:normAutofit fontScale="60000"/>
          </a:bodyPr>
          <a:p>
            <a:pPr>
              <a:buFont typeface="Wingdings" panose="05000000000000000000" charset="0"/>
              <a:buChar char="Ø"/>
            </a:pPr>
            <a:r>
              <a:rPr lang="en-US"/>
              <a:t>A ts through the olives passes across the inferior part of fourth ventricle.</a:t>
            </a:r>
            <a:endParaRPr lang="en-US"/>
          </a:p>
          <a:p>
            <a:pPr>
              <a:buFont typeface="Wingdings" panose="05000000000000000000" charset="0"/>
              <a:buChar char="Ø"/>
            </a:pPr>
            <a:r>
              <a:rPr lang="en-US"/>
              <a:t>The amount of gray matter has increased at this level owing to the presence of  the olivary nuclear complex;the nuclei of the vestibulocochlear,glossopharyngeal,vagus,accessory,and hypoglossal nerves,and the arcuate nuclei.</a:t>
            </a:r>
            <a:endParaRPr lang="en-US"/>
          </a:p>
          <a:p>
            <a:pPr>
              <a:buFont typeface="Wingdings" panose="05000000000000000000" charset="0"/>
              <a:buChar char="Ø"/>
            </a:pPr>
            <a:r>
              <a:rPr lang="en-US" b="1">
                <a:solidFill>
                  <a:srgbClr val="FF0000"/>
                </a:solidFill>
              </a:rPr>
              <a:t>OLIVARY NUCLEAR COMPLEX-</a:t>
            </a:r>
            <a:r>
              <a:rPr lang="en-US">
                <a:solidFill>
                  <a:schemeClr val="tx1">
                    <a:lumMod val="95000"/>
                    <a:lumOff val="5000"/>
                  </a:schemeClr>
                </a:solidFill>
              </a:rPr>
              <a:t>The largest nucleus of this complex is the inferior olivary nucleus.</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The gray matter is shaped like a crumpled bag with its mouth directed medially;it is responsible for the elevation on the surface of the medulla called the olive.</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Smaller dorsal and medial accessory olivary nucleus also are present.</a:t>
            </a:r>
            <a:endParaRPr lang="en-US">
              <a:solidFill>
                <a:schemeClr val="tx1">
                  <a:lumMod val="95000"/>
                  <a:lumOff val="5000"/>
                </a:schemeClr>
              </a:solidFill>
            </a:endParaRPr>
          </a:p>
        </p:txBody>
      </p:sp>
      <p:pic>
        <p:nvPicPr>
          <p:cNvPr id="4" name="Content Placeholder 3" descr="scan0005 (1)"/>
          <p:cNvPicPr>
            <a:picLocks noChangeAspect="1"/>
          </p:cNvPicPr>
          <p:nvPr>
            <p:ph sz="half" idx="2"/>
          </p:nvPr>
        </p:nvPicPr>
        <p:blipFill>
          <a:blip r:embed="rId1"/>
          <a:stretch>
            <a:fillRect/>
          </a:stretch>
        </p:blipFill>
        <p:spPr>
          <a:xfrm>
            <a:off x="5824855" y="1504315"/>
            <a:ext cx="5892165" cy="47656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a:xfrm>
            <a:off x="838200" y="1325880"/>
            <a:ext cx="10515600" cy="5260340"/>
          </a:xfrm>
        </p:spPr>
        <p:txBody>
          <a:bodyPr>
            <a:normAutofit lnSpcReduction="20000"/>
          </a:bodyPr>
          <a:p>
            <a:pPr>
              <a:buFont typeface="Wingdings" panose="05000000000000000000" charset="0"/>
              <a:buChar char="Ø"/>
            </a:pPr>
            <a:r>
              <a:rPr lang="en-US"/>
              <a:t>The cells of The inferior olivary nucleus sends fibres medially across the midline to enter the cerebellum through the inferior cerebellar peduncle.</a:t>
            </a:r>
            <a:endParaRPr lang="en-US"/>
          </a:p>
          <a:p>
            <a:pPr>
              <a:buFont typeface="Wingdings" panose="05000000000000000000" charset="0"/>
              <a:buChar char="Ø"/>
            </a:pPr>
            <a:r>
              <a:rPr lang="en-US"/>
              <a:t>The afferent fibres reach the inferior olivary nucleus from the spinal cord(spino-olivary tract) and from the cerebellum and cerebral cortex.</a:t>
            </a:r>
            <a:endParaRPr lang="en-US"/>
          </a:p>
          <a:p>
            <a:pPr>
              <a:buFont typeface="Wingdings" panose="05000000000000000000" charset="0"/>
              <a:buChar char="Ø"/>
            </a:pPr>
            <a:r>
              <a:rPr lang="en-US"/>
              <a:t>The function of the olivary nuclei is associated with voluntary muscle movement.</a:t>
            </a:r>
            <a:endParaRPr lang="en-US"/>
          </a:p>
          <a:p>
            <a:pPr>
              <a:buFont typeface="Wingdings" panose="05000000000000000000" charset="0"/>
              <a:buChar char="Ø"/>
            </a:pPr>
            <a:r>
              <a:rPr lang="en-US" b="1">
                <a:solidFill>
                  <a:srgbClr val="FF0000"/>
                </a:solidFill>
              </a:rPr>
              <a:t>VESTIBULOCOCHLEAR NUCLEI-The vestibulocochlear nuclear complex is made up of the following nuclei.</a:t>
            </a:r>
            <a:endParaRPr lang="en-US" b="1">
              <a:solidFill>
                <a:srgbClr val="FF0000"/>
              </a:solidFill>
            </a:endParaRPr>
          </a:p>
          <a:p>
            <a:pPr marL="514350" indent="-514350">
              <a:buFont typeface="+mj-lt"/>
              <a:buAutoNum type="arabicPeriod"/>
            </a:pPr>
            <a:r>
              <a:rPr lang="en-US"/>
              <a:t>Medial vestibular nucleus.</a:t>
            </a:r>
            <a:endParaRPr lang="en-US"/>
          </a:p>
          <a:p>
            <a:pPr marL="514350" indent="-514350">
              <a:buFont typeface="+mj-lt"/>
              <a:buAutoNum type="arabicPeriod"/>
            </a:pPr>
            <a:r>
              <a:rPr lang="en-US"/>
              <a:t>Inferior vestibular nucleus.</a:t>
            </a:r>
            <a:endParaRPr lang="en-US"/>
          </a:p>
          <a:p>
            <a:pPr marL="514350" indent="-514350">
              <a:buFont typeface="+mj-lt"/>
              <a:buAutoNum type="arabicPeriod"/>
            </a:pPr>
            <a:r>
              <a:rPr lang="en-US"/>
              <a:t>Lateral vestibular nucleus.</a:t>
            </a:r>
            <a:endParaRPr lang="en-US"/>
          </a:p>
          <a:p>
            <a:pPr marL="514350" indent="-514350">
              <a:buFont typeface="+mj-lt"/>
              <a:buAutoNum type="arabicPeriod"/>
            </a:pPr>
            <a:r>
              <a:rPr lang="en-US"/>
              <a:t>Superior vestibular nucleus. </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p:txBody>
          <a:bodyPr>
            <a:normAutofit lnSpcReduction="20000"/>
          </a:bodyPr>
          <a:p>
            <a:pPr>
              <a:buFont typeface="Wingdings" panose="05000000000000000000" charset="0"/>
              <a:buChar char="Ø"/>
            </a:pPr>
            <a:r>
              <a:rPr lang="en-US"/>
              <a:t>The medial and inferior vestibular nuclei can be seen on section at this level.</a:t>
            </a:r>
            <a:endParaRPr lang="en-US"/>
          </a:p>
          <a:p>
            <a:pPr>
              <a:buFont typeface="Wingdings" panose="05000000000000000000" charset="0"/>
              <a:buChar char="Ø"/>
            </a:pPr>
            <a:r>
              <a:rPr lang="en-US"/>
              <a:t>There are two cochlear nuclei.</a:t>
            </a:r>
            <a:endParaRPr lang="en-US"/>
          </a:p>
          <a:p>
            <a:pPr>
              <a:buFont typeface="Wingdings" panose="05000000000000000000" charset="0"/>
              <a:buChar char="Ø"/>
            </a:pPr>
            <a:r>
              <a:rPr lang="en-US"/>
              <a:t>The ant cochlear nucleus is situated on the anterolateral aspect of the inferior cerebellar peduncle,and the post cochlear nucleus is situated on the post aspect of the peduncle lateral to the floor of the fourth ventricle.</a:t>
            </a:r>
            <a:endParaRPr lang="en-US"/>
          </a:p>
          <a:p>
            <a:pPr>
              <a:buFont typeface="Wingdings" panose="05000000000000000000" charset="0"/>
              <a:buChar char="Ø"/>
            </a:pPr>
            <a:r>
              <a:rPr lang="en-US" b="1">
                <a:solidFill>
                  <a:srgbClr val="FF0000"/>
                </a:solidFill>
              </a:rPr>
              <a:t>THE NUCLEUS AMBIGUUS-</a:t>
            </a:r>
            <a:r>
              <a:rPr lang="en-US">
                <a:solidFill>
                  <a:schemeClr val="tx1">
                    <a:lumMod val="95000"/>
                    <a:lumOff val="5000"/>
                  </a:schemeClr>
                </a:solidFill>
              </a:rPr>
              <a:t>The nucleus ambiguus consists of large motor neurons and is situated deep with in the reticular formation.</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The emerging nerve fibres join the glossopharyngeal,vagus,and cranial part of the accessory nerve and are distributed to voluntary skeletal muscle.</a:t>
            </a:r>
            <a:endParaRPr lang="en-US">
              <a:solidFill>
                <a:schemeClr val="tx1">
                  <a:lumMod val="95000"/>
                  <a:lumOff val="5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CENTRAL GRAY MATTER</a:t>
            </a:r>
            <a:endParaRPr lang="en-US" b="1">
              <a:solidFill>
                <a:srgbClr val="FF0000"/>
              </a:solidFill>
            </a:endParaRPr>
          </a:p>
        </p:txBody>
      </p:sp>
      <p:sp>
        <p:nvSpPr>
          <p:cNvPr id="3" name="Content Placeholder 2"/>
          <p:cNvSpPr>
            <a:spLocks noGrp="1"/>
          </p:cNvSpPr>
          <p:nvPr>
            <p:ph idx="1"/>
          </p:nvPr>
        </p:nvSpPr>
        <p:spPr>
          <a:xfrm>
            <a:off x="838200" y="1325880"/>
            <a:ext cx="10515600" cy="5380355"/>
          </a:xfrm>
        </p:spPr>
        <p:txBody>
          <a:bodyPr>
            <a:normAutofit lnSpcReduction="10000"/>
          </a:bodyPr>
          <a:p>
            <a:pPr>
              <a:buFont typeface="Wingdings" panose="05000000000000000000" charset="0"/>
              <a:buChar char="Ø"/>
            </a:pPr>
            <a:r>
              <a:rPr lang="en-US"/>
              <a:t>The central gray matter lies beneath the floor of the fourth ventricle at this level.</a:t>
            </a:r>
            <a:endParaRPr lang="en-US"/>
          </a:p>
          <a:p>
            <a:pPr>
              <a:buFont typeface="Wingdings" panose="05000000000000000000" charset="0"/>
              <a:buChar char="Ø"/>
            </a:pPr>
            <a:r>
              <a:rPr lang="en-US"/>
              <a:t>Passing from medial to lateral the following important structures may be recognised.</a:t>
            </a:r>
            <a:endParaRPr lang="en-US"/>
          </a:p>
          <a:p>
            <a:pPr marL="514350" indent="-514350">
              <a:buFont typeface="+mj-lt"/>
              <a:buAutoNum type="arabicPeriod"/>
            </a:pPr>
            <a:r>
              <a:rPr lang="en-US"/>
              <a:t>The hypoglossal nucleus.</a:t>
            </a:r>
            <a:endParaRPr lang="en-US"/>
          </a:p>
          <a:p>
            <a:pPr marL="514350" indent="-514350">
              <a:buFont typeface="+mj-lt"/>
              <a:buAutoNum type="arabicPeriod"/>
            </a:pPr>
            <a:r>
              <a:rPr lang="en-US"/>
              <a:t>The dorsal nucleus of vagus.</a:t>
            </a:r>
            <a:endParaRPr lang="en-US"/>
          </a:p>
          <a:p>
            <a:pPr marL="514350" indent="-514350">
              <a:buFont typeface="+mj-lt"/>
              <a:buAutoNum type="arabicPeriod"/>
            </a:pPr>
            <a:r>
              <a:rPr lang="en-US"/>
              <a:t>The nucleus of the tractus solitarius.</a:t>
            </a:r>
            <a:endParaRPr lang="en-US"/>
          </a:p>
          <a:p>
            <a:pPr marL="514350" indent="-514350">
              <a:buFont typeface="+mj-lt"/>
              <a:buAutoNum type="arabicPeriod"/>
            </a:pPr>
            <a:r>
              <a:rPr lang="en-US"/>
              <a:t>The medial and the inferior vestibular nucleus.</a:t>
            </a:r>
            <a:endParaRPr lang="en-US"/>
          </a:p>
          <a:p>
            <a:pPr>
              <a:buFont typeface="+mj-lt"/>
              <a:buAutoNum type="arabicPeriod"/>
            </a:pPr>
            <a:r>
              <a:rPr lang="en-US"/>
              <a:t>The arcuate nuclei are thought to be inferiorly displaced pontine nuclei and are situated on the ant surface of the pyramids.they receive nerve fibres from the cerebral cortex and send efferent fibres to the cerebellum through the ant external arcuate fibres.</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a:xfrm>
            <a:off x="989330" y="1205230"/>
            <a:ext cx="10515600" cy="5440680"/>
          </a:xfrm>
        </p:spPr>
        <p:txBody>
          <a:bodyPr>
            <a:normAutofit fontScale="90000" lnSpcReduction="20000"/>
          </a:bodyPr>
          <a:p>
            <a:pPr>
              <a:buFont typeface="Wingdings" panose="05000000000000000000" charset="0"/>
              <a:buChar char="Ø"/>
            </a:pPr>
            <a:r>
              <a:rPr lang="en-US"/>
              <a:t>The </a:t>
            </a:r>
            <a:r>
              <a:rPr lang="en-US" b="1">
                <a:solidFill>
                  <a:srgbClr val="00B0F0"/>
                </a:solidFill>
              </a:rPr>
              <a:t>pyramids</a:t>
            </a:r>
            <a:r>
              <a:rPr lang="en-US"/>
              <a:t> containing the corticospinal and some corticonuclear fibres are situated in the ant part of the medulla  separated by the ant median fissure; the corticospinal fibres descend to the spinal cord,and the corticonuclear fibres are distributed to the motor nuclei of the cranial nerves situated with in the medulla.</a:t>
            </a:r>
            <a:endParaRPr lang="en-US"/>
          </a:p>
          <a:p>
            <a:pPr>
              <a:buFont typeface="Wingdings" panose="05000000000000000000" charset="0"/>
              <a:buChar char="Ø"/>
            </a:pPr>
            <a:r>
              <a:rPr lang="en-US"/>
              <a:t>The </a:t>
            </a:r>
            <a:r>
              <a:rPr lang="en-US" b="1">
                <a:solidFill>
                  <a:srgbClr val="00B0F0"/>
                </a:solidFill>
              </a:rPr>
              <a:t>medial lemniscus</a:t>
            </a:r>
            <a:r>
              <a:rPr lang="en-US" b="1">
                <a:solidFill>
                  <a:schemeClr val="tx1">
                    <a:lumMod val="95000"/>
                    <a:lumOff val="5000"/>
                  </a:schemeClr>
                </a:solidFill>
              </a:rPr>
              <a:t> </a:t>
            </a:r>
            <a:r>
              <a:rPr lang="en-US">
                <a:solidFill>
                  <a:schemeClr val="tx1">
                    <a:lumMod val="95000"/>
                    <a:lumOff val="5000"/>
                  </a:schemeClr>
                </a:solidFill>
              </a:rPr>
              <a:t>forms a flattened tract on each side of the midline post to the pyramid.these fibres emerge from the decussation of the lemnisci and convey sensory information to the thalamus.it is main ascending pathway of the brain stem for touch,begins in the lower medulla formed by the axons of the gracile and cuneate nuclei of the opposite side.</a:t>
            </a:r>
            <a:endParaRPr lang="en-US" b="1">
              <a:solidFill>
                <a:schemeClr val="tx1">
                  <a:lumMod val="95000"/>
                  <a:lumOff val="5000"/>
                </a:schemeClr>
              </a:solidFill>
            </a:endParaRPr>
          </a:p>
          <a:p>
            <a:pPr>
              <a:buFont typeface="Wingdings" panose="05000000000000000000" charset="0"/>
              <a:buChar char="Ø"/>
            </a:pPr>
            <a:r>
              <a:rPr lang="en-US" b="1">
                <a:solidFill>
                  <a:srgbClr val="00B0F0"/>
                </a:solidFill>
              </a:rPr>
              <a:t>The medial longitudinal fasciculus </a:t>
            </a:r>
            <a:r>
              <a:rPr lang="en-US">
                <a:solidFill>
                  <a:schemeClr val="tx1">
                    <a:lumMod val="95000"/>
                    <a:lumOff val="5000"/>
                  </a:schemeClr>
                </a:solidFill>
              </a:rPr>
              <a:t>forms a small tract of nerve fibres situated on each side of the midline posterior to the medial lemniscus and anterior to the hypoglossal nucleus. it consists of ascending and descending fibres.it extends from the upper border of the midbrain to the upper cervical part of the spinal cord.it links the vestibular nucleus  with the third,fourth,sixth,eleventh and reticular nuclei,to help cordinate head and eye movements.</a:t>
            </a:r>
            <a:endParaRPr lang="en-US">
              <a:solidFill>
                <a:schemeClr val="tx1">
                  <a:lumMod val="95000"/>
                  <a:lumOff val="5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a:xfrm>
            <a:off x="838200" y="1507490"/>
            <a:ext cx="10515600" cy="5168900"/>
          </a:xfrm>
        </p:spPr>
        <p:txBody>
          <a:bodyPr>
            <a:normAutofit lnSpcReduction="10000"/>
          </a:bodyPr>
          <a:p>
            <a:pPr>
              <a:buFont typeface="Wingdings" panose="05000000000000000000" charset="0"/>
              <a:buChar char="Ø"/>
            </a:pPr>
            <a:r>
              <a:rPr lang="en-US" b="1">
                <a:solidFill>
                  <a:srgbClr val="00B0F0"/>
                </a:solidFill>
              </a:rPr>
              <a:t>Inferior cerebellar peduncle</a:t>
            </a:r>
            <a:r>
              <a:rPr lang="en-US"/>
              <a:t> is situated in the posterolateral corner of the section on the lateral side of the fourth ventricle.</a:t>
            </a:r>
            <a:endParaRPr lang="en-US"/>
          </a:p>
          <a:p>
            <a:pPr>
              <a:buFont typeface="Wingdings" panose="05000000000000000000" charset="0"/>
              <a:buChar char="Ø"/>
            </a:pPr>
            <a:r>
              <a:rPr lang="en-US" b="1">
                <a:solidFill>
                  <a:srgbClr val="00B0F0"/>
                </a:solidFill>
              </a:rPr>
              <a:t>The spinal tract of trigeminal nerve and its nucleus</a:t>
            </a:r>
            <a:r>
              <a:rPr lang="en-US"/>
              <a:t> are situated on the antero medial aspect of the inferior cerebellar peduncle.</a:t>
            </a:r>
            <a:endParaRPr lang="en-US"/>
          </a:p>
          <a:p>
            <a:pPr>
              <a:buFont typeface="Wingdings" panose="05000000000000000000" charset="0"/>
              <a:buChar char="Ø"/>
            </a:pPr>
            <a:r>
              <a:rPr lang="en-US" b="1">
                <a:solidFill>
                  <a:srgbClr val="00B0F0"/>
                </a:solidFill>
              </a:rPr>
              <a:t>Anterior spinocerebellar tract</a:t>
            </a:r>
            <a:r>
              <a:rPr lang="en-US"/>
              <a:t> is situated near the surface in the interval between the inferior olivary nucleus and the nucleus of the spinal tract of the trigeminal nerve.The spinal lemnisus,consisting of the ant spinothalamic,the lateral spinothalamic,and spinotectal tract is deeply placed.</a:t>
            </a:r>
            <a:endParaRPr lang="en-US"/>
          </a:p>
          <a:p>
            <a:pPr>
              <a:buFont typeface="Wingdings" panose="05000000000000000000" charset="0"/>
              <a:buChar char="Ø"/>
            </a:pPr>
            <a:r>
              <a:rPr lang="en-US" b="1">
                <a:solidFill>
                  <a:srgbClr val="00B0F0"/>
                </a:solidFill>
              </a:rPr>
              <a:t>Reticular formation</a:t>
            </a:r>
            <a:r>
              <a:rPr lang="en-US"/>
              <a:t> consisting of a diffuse mixture of nerve fibres and groups of nerve cells,is deeply placed posterior to the olivary nucleus.the reticular formation represents,at this level,only a small part of this system,which is also present in the pons and midbrain.</a:t>
            </a:r>
            <a:endParaRPr lang="en-US"/>
          </a:p>
          <a:p>
            <a:pPr>
              <a:buFont typeface="Wingdings" panose="05000000000000000000" charset="0"/>
              <a:buChar char="Ø"/>
            </a:pP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BLOOD SUPPLY OF MEDULLA</a:t>
            </a:r>
            <a:endParaRPr lang="en-US" b="1">
              <a:solidFill>
                <a:srgbClr val="FF0000"/>
              </a:solidFill>
            </a:endParaRPr>
          </a:p>
        </p:txBody>
      </p:sp>
      <p:sp>
        <p:nvSpPr>
          <p:cNvPr id="3" name="Content Placeholder 2"/>
          <p:cNvSpPr>
            <a:spLocks noGrp="1"/>
          </p:cNvSpPr>
          <p:nvPr>
            <p:ph idx="1"/>
          </p:nvPr>
        </p:nvSpPr>
        <p:spPr/>
        <p:txBody>
          <a:bodyPr>
            <a:normAutofit lnSpcReduction="10000"/>
          </a:bodyPr>
          <a:p>
            <a:pPr>
              <a:buFont typeface="Wingdings" panose="05000000000000000000" charset="0"/>
              <a:buChar char="Ø"/>
            </a:pPr>
            <a:r>
              <a:rPr lang="en-US"/>
              <a:t>The medulla is supplied ventrally by branches of the vertebral and basilar arteries.</a:t>
            </a:r>
            <a:endParaRPr lang="en-US"/>
          </a:p>
          <a:p>
            <a:pPr>
              <a:buFont typeface="Wingdings" panose="05000000000000000000" charset="0"/>
              <a:buChar char="Ø"/>
            </a:pPr>
            <a:r>
              <a:rPr lang="en-US"/>
              <a:t>Laterally and dorsally it is supplied by the posterior inferior cerebellar artery.</a:t>
            </a:r>
            <a:endParaRPr lang="en-US"/>
          </a:p>
          <a:p>
            <a:pPr>
              <a:buFont typeface="Wingdings" panose="05000000000000000000" charset="0"/>
              <a:buChar char="Ø"/>
            </a:pPr>
            <a:r>
              <a:rPr lang="en-US"/>
              <a:t>The anterior spinal branch of the vertebral artery supply the region next to the midline ,i.e. the part containing the pyramid,medial lemniscus,and hypoglossal nucleus.</a:t>
            </a:r>
            <a:endParaRPr lang="en-US"/>
          </a:p>
          <a:p>
            <a:pPr>
              <a:buFont typeface="Wingdings" panose="05000000000000000000" charset="0"/>
              <a:buChar char="Ø"/>
            </a:pPr>
            <a:r>
              <a:rPr lang="en-US"/>
              <a:t>Damage to these vessels produces the medial medullary syndrome.this includes paralysis of the tongue on the same side and hemiplegia with loss of touch and kinesthetic sense on opposite side.</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MEDULLA CONT.</a:t>
            </a:r>
            <a:endParaRPr lang="en-US" b="1">
              <a:solidFill>
                <a:srgbClr val="FF0000"/>
              </a:solidFill>
            </a:endParaRPr>
          </a:p>
        </p:txBody>
      </p:sp>
      <p:sp>
        <p:nvSpPr>
          <p:cNvPr id="3" name="Content Placeholder 2"/>
          <p:cNvSpPr>
            <a:spLocks noGrp="1"/>
          </p:cNvSpPr>
          <p:nvPr>
            <p:ph idx="1"/>
          </p:nvPr>
        </p:nvSpPr>
        <p:spPr>
          <a:xfrm>
            <a:off x="838200" y="1371600"/>
            <a:ext cx="10515600" cy="5198745"/>
          </a:xfrm>
        </p:spPr>
        <p:txBody>
          <a:bodyPr>
            <a:normAutofit lnSpcReduction="20000"/>
          </a:bodyPr>
          <a:p>
            <a:pPr>
              <a:buFont typeface="Wingdings" panose="05000000000000000000" charset="0"/>
              <a:buChar char="Ø"/>
            </a:pPr>
            <a:r>
              <a:rPr lang="en-US"/>
              <a:t>Damage to the vessels of the lateral and dorsal part gives rise to the lateral medullary syndrome or the syndrome of posterior inferior cerebellar artery.</a:t>
            </a:r>
            <a:endParaRPr lang="en-US"/>
          </a:p>
          <a:p>
            <a:pPr>
              <a:buFont typeface="Wingdings" panose="05000000000000000000" charset="0"/>
              <a:buChar char="Ø"/>
            </a:pPr>
            <a:r>
              <a:rPr lang="en-US"/>
              <a:t> The loss of nucleus ambiguus function paralyses,laryngeal,palatal and pharyngeal muscles on that side,causing dysphonia and dysphagia.loss of the uncrossed spinal tract of the trigeminal and of the crossed spinal lemniscus results in loss of pain and temperature sensation on the same side of face and opposite side of the body.there will also be a horners syndrome on the ipsilateral side  due to interruption of descending hypothalamospinal fibres of the sympathetic pathway.involvement of the vestibular nuclei causes vertigo and nystagmus with nausea and vomiting.</a:t>
            </a:r>
            <a:endParaRPr lang="en-US"/>
          </a:p>
          <a:p>
            <a:pPr>
              <a:buFont typeface="Wingdings" panose="05000000000000000000" charset="0"/>
              <a:buChar char="Ø"/>
            </a:pPr>
            <a:r>
              <a:rPr lang="en-US"/>
              <a:t>The veins drain dorsally to the occipital sinus and ventrally in to the basilar plexus of veins and the inferior petrosal sinus.the medullary veins communicate with the spinal veins.  </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765810"/>
          </a:xfrm>
        </p:spPr>
        <p:txBody>
          <a:bodyPr>
            <a:normAutofit fontScale="90000"/>
          </a:bodyPr>
          <a:p>
            <a:r>
              <a:rPr lang="en-US" b="1">
                <a:solidFill>
                  <a:srgbClr val="FF0000"/>
                </a:solidFill>
              </a:rPr>
              <a:t>					PONS</a:t>
            </a:r>
            <a:br>
              <a:rPr lang="en-US" b="1">
                <a:solidFill>
                  <a:srgbClr val="FF0000"/>
                </a:solidFill>
              </a:rPr>
            </a:br>
            <a:endParaRPr lang="en-US" b="1">
              <a:solidFill>
                <a:srgbClr val="FF0000"/>
              </a:solidFill>
            </a:endParaRPr>
          </a:p>
        </p:txBody>
      </p:sp>
      <p:sp>
        <p:nvSpPr>
          <p:cNvPr id="3" name="Content Placeholder 2"/>
          <p:cNvSpPr>
            <a:spLocks noGrp="1"/>
          </p:cNvSpPr>
          <p:nvPr>
            <p:ph idx="1"/>
          </p:nvPr>
        </p:nvSpPr>
        <p:spPr>
          <a:xfrm>
            <a:off x="838200" y="796925"/>
            <a:ext cx="10515600" cy="5803900"/>
          </a:xfrm>
        </p:spPr>
        <p:txBody>
          <a:bodyPr>
            <a:normAutofit lnSpcReduction="20000"/>
          </a:bodyPr>
          <a:p>
            <a:r>
              <a:rPr lang="en-US" b="1">
                <a:solidFill>
                  <a:srgbClr val="00B0F0"/>
                </a:solidFill>
              </a:rPr>
              <a:t>GROSS FEATURES OF PONS-</a:t>
            </a:r>
            <a:r>
              <a:rPr lang="en-US">
                <a:solidFill>
                  <a:schemeClr val="tx1">
                    <a:lumMod val="95000"/>
                    <a:lumOff val="5000"/>
                  </a:schemeClr>
                </a:solidFill>
              </a:rPr>
              <a:t>The pons is anterior to the cerebellum&amp;connects the medulla to the midbrain.it is about 1 inch long and owes its name due to the appearence presented on the ant surface,which is that of a bridge,connecting the right&amp;lt cerebellar hemisphere.</a:t>
            </a:r>
            <a:endParaRPr lang="en-US">
              <a:solidFill>
                <a:schemeClr val="tx1">
                  <a:lumMod val="95000"/>
                  <a:lumOff val="5000"/>
                </a:schemeClr>
              </a:solidFill>
            </a:endParaRPr>
          </a:p>
          <a:p>
            <a:r>
              <a:rPr lang="en-US">
                <a:solidFill>
                  <a:schemeClr val="tx1">
                    <a:lumMod val="95000"/>
                    <a:lumOff val="5000"/>
                  </a:schemeClr>
                </a:solidFill>
              </a:rPr>
              <a:t>The ant surface is convex from side to side and shows many transverse fibres that converge on each side to form the middle cerebellar peduncle.</a:t>
            </a:r>
            <a:endParaRPr lang="en-US">
              <a:solidFill>
                <a:schemeClr val="tx1">
                  <a:lumMod val="95000"/>
                  <a:lumOff val="5000"/>
                </a:schemeClr>
              </a:solidFill>
            </a:endParaRPr>
          </a:p>
          <a:p>
            <a:r>
              <a:rPr lang="en-US">
                <a:solidFill>
                  <a:schemeClr val="tx1">
                    <a:lumMod val="95000"/>
                    <a:lumOff val="5000"/>
                  </a:schemeClr>
                </a:solidFill>
              </a:rPr>
              <a:t>There is a shallow groove in the midline ,the basilar groove,which lodges the basilar artery.</a:t>
            </a:r>
            <a:endParaRPr lang="en-US">
              <a:solidFill>
                <a:schemeClr val="tx1">
                  <a:lumMod val="95000"/>
                  <a:lumOff val="5000"/>
                </a:schemeClr>
              </a:solidFill>
            </a:endParaRPr>
          </a:p>
          <a:p>
            <a:r>
              <a:rPr lang="en-US">
                <a:solidFill>
                  <a:schemeClr val="tx1">
                    <a:lumMod val="95000"/>
                    <a:lumOff val="5000"/>
                  </a:schemeClr>
                </a:solidFill>
              </a:rPr>
              <a:t>On the anterolateral surface of the pons,the trigeminal nerve emerges on each side.</a:t>
            </a:r>
            <a:endParaRPr lang="en-US">
              <a:solidFill>
                <a:schemeClr val="tx1">
                  <a:lumMod val="95000"/>
                  <a:lumOff val="5000"/>
                </a:schemeClr>
              </a:solidFill>
            </a:endParaRPr>
          </a:p>
          <a:p>
            <a:r>
              <a:rPr lang="en-US">
                <a:solidFill>
                  <a:schemeClr val="tx1">
                    <a:lumMod val="95000"/>
                    <a:lumOff val="5000"/>
                  </a:schemeClr>
                </a:solidFill>
              </a:rPr>
              <a:t>Each nerve consists of a smaller,medial part known as</a:t>
            </a:r>
            <a:r>
              <a:rPr lang="en-US" b="1">
                <a:solidFill>
                  <a:schemeClr val="tx1">
                    <a:lumMod val="95000"/>
                    <a:lumOff val="5000"/>
                  </a:schemeClr>
                </a:solidFill>
              </a:rPr>
              <a:t> motor root</a:t>
            </a:r>
            <a:r>
              <a:rPr lang="en-US">
                <a:solidFill>
                  <a:schemeClr val="tx1">
                    <a:lumMod val="95000"/>
                    <a:lumOff val="5000"/>
                  </a:schemeClr>
                </a:solidFill>
              </a:rPr>
              <a:t> and a larger lateral part known as </a:t>
            </a:r>
            <a:r>
              <a:rPr lang="en-US" b="1">
                <a:solidFill>
                  <a:schemeClr val="tx1">
                    <a:lumMod val="95000"/>
                    <a:lumOff val="5000"/>
                  </a:schemeClr>
                </a:solidFill>
              </a:rPr>
              <a:t>sensory root</a:t>
            </a:r>
            <a:r>
              <a:rPr lang="en-US">
                <a:solidFill>
                  <a:schemeClr val="tx1">
                    <a:lumMod val="95000"/>
                    <a:lumOff val="5000"/>
                  </a:schemeClr>
                </a:solidFill>
              </a:rPr>
              <a:t>.</a:t>
            </a:r>
            <a:endParaRPr lang="en-US">
              <a:solidFill>
                <a:schemeClr val="tx1">
                  <a:lumMod val="95000"/>
                  <a:lumOff val="5000"/>
                </a:schemeClr>
              </a:solidFill>
            </a:endParaRPr>
          </a:p>
          <a:p>
            <a:r>
              <a:rPr lang="en-US">
                <a:solidFill>
                  <a:schemeClr val="tx1">
                    <a:lumMod val="95000"/>
                    <a:lumOff val="5000"/>
                  </a:schemeClr>
                </a:solidFill>
              </a:rPr>
              <a:t>In the groove between the pons and medulla there emerge from medial to lateral,</a:t>
            </a:r>
            <a:r>
              <a:rPr lang="en-US" b="1">
                <a:solidFill>
                  <a:schemeClr val="tx1">
                    <a:lumMod val="95000"/>
                    <a:lumOff val="5000"/>
                  </a:schemeClr>
                </a:solidFill>
              </a:rPr>
              <a:t>the abducent,facial,and vestibulocochlear nerve.</a:t>
            </a:r>
            <a:endParaRPr lang="en-US" b="1">
              <a:solidFill>
                <a:schemeClr val="tx1">
                  <a:lumMod val="95000"/>
                  <a:lumOff val="5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a:xfrm>
            <a:off x="838200" y="1265555"/>
            <a:ext cx="10515600" cy="5396230"/>
          </a:xfrm>
        </p:spPr>
        <p:txBody>
          <a:bodyPr>
            <a:normAutofit lnSpcReduction="20000"/>
          </a:bodyPr>
          <a:p>
            <a:pPr>
              <a:buFont typeface="Wingdings" panose="05000000000000000000" charset="0"/>
              <a:buChar char="Ø"/>
            </a:pPr>
            <a:r>
              <a:rPr lang="en-US"/>
              <a:t>The post surface of pons is hidden from view by the cerebellum.it forms the upper half of the floor of the fourth ventricle and is triangular in shape.</a:t>
            </a:r>
            <a:endParaRPr lang="en-US"/>
          </a:p>
          <a:p>
            <a:pPr>
              <a:buFont typeface="Wingdings" panose="05000000000000000000" charset="0"/>
              <a:buChar char="Ø"/>
            </a:pPr>
            <a:r>
              <a:rPr lang="en-US"/>
              <a:t>The post surface is limited laterally by the sup cerebellar peduncles and is divided in to symmetrical halves by </a:t>
            </a:r>
            <a:r>
              <a:rPr lang="en-US" b="1"/>
              <a:t>a median sulcus</a:t>
            </a:r>
            <a:endParaRPr lang="en-US"/>
          </a:p>
          <a:p>
            <a:pPr>
              <a:buFont typeface="Wingdings" panose="05000000000000000000" charset="0"/>
              <a:buChar char="Ø"/>
            </a:pPr>
            <a:r>
              <a:rPr lang="en-US"/>
              <a:t>Lateral to this sulcus is an elongated elevation,the medial eminence,which is bounded laterally by a sulcus the </a:t>
            </a:r>
            <a:r>
              <a:rPr lang="en-US" b="1"/>
              <a:t>sulcus limitans.</a:t>
            </a:r>
            <a:endParaRPr lang="en-US"/>
          </a:p>
          <a:p>
            <a:pPr>
              <a:buFont typeface="Wingdings" panose="05000000000000000000" charset="0"/>
              <a:buChar char="Ø"/>
            </a:pPr>
            <a:r>
              <a:rPr lang="en-US"/>
              <a:t>The inferior end of the medial eminence is slightly expanded to form </a:t>
            </a:r>
            <a:r>
              <a:rPr lang="en-US" b="1"/>
              <a:t>the facial colliculus</a:t>
            </a:r>
            <a:r>
              <a:rPr lang="en-US"/>
              <a:t>,which is produced by the root of the facial nerve winding around the  nucleus of the abducent nerve.</a:t>
            </a:r>
            <a:endParaRPr lang="en-US"/>
          </a:p>
          <a:p>
            <a:pPr>
              <a:buFont typeface="Wingdings" panose="05000000000000000000" charset="0"/>
              <a:buChar char="Ø"/>
            </a:pPr>
            <a:r>
              <a:rPr lang="en-US"/>
              <a:t>the floor of the sup part of the sulcus limitans is bluish gray in colour and is called the </a:t>
            </a:r>
            <a:r>
              <a:rPr lang="en-US" b="1"/>
              <a:t>substantia ferruginea;it owes its colour to a group of deeply pigmented nerve cells.</a:t>
            </a:r>
            <a:endParaRPr lang="en-US" b="1"/>
          </a:p>
          <a:p>
            <a:pPr>
              <a:buFont typeface="Wingdings" panose="05000000000000000000" charset="0"/>
              <a:buChar char="Ø"/>
            </a:pPr>
            <a:r>
              <a:rPr lang="en-US"/>
              <a:t>Lateral to the sulcus limitans is the</a:t>
            </a:r>
            <a:r>
              <a:rPr lang="en-US" b="1"/>
              <a:t> area vestibuli</a:t>
            </a:r>
            <a:r>
              <a:rPr lang="en-US"/>
              <a:t> produced by the underlying vestibular nuclei.</a:t>
            </a: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INTERNAL STRUCTURE OF THE PONS</a:t>
            </a:r>
            <a:endParaRPr lang="en-US" b="1">
              <a:solidFill>
                <a:srgbClr val="FF0000"/>
              </a:solidFill>
            </a:endParaRPr>
          </a:p>
        </p:txBody>
      </p:sp>
      <p:sp>
        <p:nvSpPr>
          <p:cNvPr id="3" name="Content Placeholder 2"/>
          <p:cNvSpPr>
            <a:spLocks noGrp="1"/>
          </p:cNvSpPr>
          <p:nvPr>
            <p:ph sz="half" idx="1"/>
          </p:nvPr>
        </p:nvSpPr>
        <p:spPr>
          <a:xfrm>
            <a:off x="838200" y="1492885"/>
            <a:ext cx="10373360" cy="4502785"/>
          </a:xfrm>
        </p:spPr>
        <p:txBody>
          <a:bodyPr>
            <a:normAutofit/>
          </a:bodyPr>
          <a:p>
            <a:pPr>
              <a:buFont typeface="Wingdings" panose="05000000000000000000" charset="0"/>
              <a:buChar char="Ø"/>
            </a:pPr>
            <a:r>
              <a:rPr lang="en-US"/>
              <a:t>Pons is divided in to a Post part,the tegmentum and an ant basal part by the transversely running fibres of the trapezoid body.</a:t>
            </a:r>
            <a:endParaRPr lang="en-US"/>
          </a:p>
          <a:p>
            <a:pPr>
              <a:buFont typeface="Wingdings" panose="05000000000000000000" charset="0"/>
              <a:buChar char="Ø"/>
            </a:pPr>
            <a:r>
              <a:rPr lang="en-US"/>
              <a:t>The structure of the pons can be studied at two level.</a:t>
            </a:r>
            <a:endParaRPr lang="en-US"/>
          </a:p>
          <a:p>
            <a:pPr marL="514350" indent="-514350">
              <a:buFont typeface="+mj-lt"/>
              <a:buAutoNum type="arabicPeriod"/>
            </a:pPr>
            <a:r>
              <a:rPr lang="en-US"/>
              <a:t>TS of the pons through the caudal part,passing through the facial colliculus.</a:t>
            </a:r>
            <a:endParaRPr lang="en-US"/>
          </a:p>
          <a:p>
            <a:pPr marL="514350" indent="-514350">
              <a:buFont typeface="+mj-lt"/>
              <a:buAutoNum type="arabicPeriod"/>
            </a:pPr>
            <a:r>
              <a:rPr lang="en-US"/>
              <a:t>TS of the pons through the cranial part ,passing through the tigeminal nuclei</a:t>
            </a: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TS THROUGH THE CAUDAL PART</a:t>
            </a:r>
            <a:endParaRPr lang="en-US" b="1">
              <a:solidFill>
                <a:srgbClr val="FF0000"/>
              </a:solidFill>
            </a:endParaRPr>
          </a:p>
        </p:txBody>
      </p:sp>
      <p:sp>
        <p:nvSpPr>
          <p:cNvPr id="3" name="Content Placeholder 2"/>
          <p:cNvSpPr>
            <a:spLocks noGrp="1"/>
          </p:cNvSpPr>
          <p:nvPr>
            <p:ph sz="half" idx="1"/>
          </p:nvPr>
        </p:nvSpPr>
        <p:spPr>
          <a:xfrm>
            <a:off x="838200" y="1477010"/>
            <a:ext cx="5181600" cy="4836795"/>
          </a:xfrm>
        </p:spPr>
        <p:txBody>
          <a:bodyPr>
            <a:normAutofit fontScale="60000"/>
          </a:bodyPr>
          <a:p>
            <a:pPr>
              <a:buFont typeface="Wingdings" panose="05000000000000000000" charset="0"/>
              <a:buChar char="Ø"/>
            </a:pPr>
            <a:r>
              <a:rPr lang="en-US" b="1">
                <a:solidFill>
                  <a:srgbClr val="00B0F0"/>
                </a:solidFill>
              </a:rPr>
              <a:t>The medial lemniscus rotates as</a:t>
            </a:r>
            <a:r>
              <a:rPr lang="en-US"/>
              <a:t> it passes from the medulla in to the pons.it is situated in the most ant part.</a:t>
            </a:r>
            <a:endParaRPr lang="en-US"/>
          </a:p>
          <a:p>
            <a:pPr>
              <a:buFont typeface="Wingdings" panose="05000000000000000000" charset="0"/>
              <a:buChar char="Ø"/>
            </a:pPr>
            <a:r>
              <a:rPr lang="en-US"/>
              <a:t>The medial lemniscus is accompanied by the</a:t>
            </a:r>
            <a:r>
              <a:rPr lang="en-US" b="1">
                <a:solidFill>
                  <a:srgbClr val="00B0F0"/>
                </a:solidFill>
              </a:rPr>
              <a:t> spinal and lateral lemnisci.</a:t>
            </a:r>
            <a:endParaRPr lang="en-US"/>
          </a:p>
          <a:p>
            <a:pPr>
              <a:buFont typeface="Wingdings" panose="05000000000000000000" charset="0"/>
              <a:buChar char="Ø"/>
            </a:pPr>
            <a:r>
              <a:rPr lang="en-US"/>
              <a:t>The facial nucleus lies post to the lateral part of the medial lemniscus.the fibres of the facial nerve </a:t>
            </a:r>
            <a:r>
              <a:rPr lang="en-US" b="1">
                <a:solidFill>
                  <a:srgbClr val="00B0F0"/>
                </a:solidFill>
              </a:rPr>
              <a:t>wind around the nucleus of the abducent nerve,producing the facial colliculus.</a:t>
            </a:r>
            <a:endParaRPr lang="en-US" b="1">
              <a:solidFill>
                <a:srgbClr val="00B0F0"/>
              </a:solidFill>
            </a:endParaRPr>
          </a:p>
          <a:p>
            <a:pPr>
              <a:buFont typeface="Wingdings" panose="05000000000000000000" charset="0"/>
              <a:buChar char="Ø"/>
            </a:pPr>
            <a:r>
              <a:rPr lang="en-US"/>
              <a:t>The fibres of the facial nerve then pass anteriorly between the facial nucleus and the superior end of the nucleus of the spinal tract of the trigeminal nerve.</a:t>
            </a:r>
            <a:endParaRPr lang="en-US"/>
          </a:p>
          <a:p>
            <a:pPr>
              <a:buFont typeface="Wingdings" panose="05000000000000000000" charset="0"/>
              <a:buChar char="Ø"/>
            </a:pPr>
            <a:r>
              <a:rPr lang="en-US" b="1">
                <a:solidFill>
                  <a:srgbClr val="00B0F0"/>
                </a:solidFill>
              </a:rPr>
              <a:t>The medial longitudinal fasciculus</a:t>
            </a:r>
            <a:r>
              <a:rPr lang="en-US"/>
              <a:t> is situated beneath the floor of the fourth ventricle on either side of the midline.</a:t>
            </a:r>
            <a:r>
              <a:rPr lang="en-US" b="1">
                <a:solidFill>
                  <a:srgbClr val="00B0F0"/>
                </a:solidFill>
              </a:rPr>
              <a:t>the medial longitudinal fasciculus is the main pathway that connects the vestibular and cochlear nuclei with the nuclei controlling the extraocular muscles</a:t>
            </a:r>
            <a:r>
              <a:rPr lang="en-US"/>
              <a:t>.</a:t>
            </a:r>
            <a:endParaRPr lang="en-US"/>
          </a:p>
          <a:p>
            <a:pPr marL="0" indent="0">
              <a:buFont typeface="Wingdings" panose="05000000000000000000" charset="0"/>
              <a:buNone/>
            </a:pPr>
            <a:endParaRPr lang="en-US"/>
          </a:p>
        </p:txBody>
      </p:sp>
      <p:pic>
        <p:nvPicPr>
          <p:cNvPr id="9" name="Content Placeholder 8" descr="scan0006 (1)"/>
          <p:cNvPicPr>
            <a:picLocks noChangeAspect="1"/>
          </p:cNvPicPr>
          <p:nvPr>
            <p:ph sz="half" idx="2"/>
          </p:nvPr>
        </p:nvPicPr>
        <p:blipFill>
          <a:blip r:embed="rId1"/>
          <a:stretch>
            <a:fillRect/>
          </a:stretch>
        </p:blipFill>
        <p:spPr>
          <a:xfrm>
            <a:off x="6172200" y="1477010"/>
            <a:ext cx="5181600" cy="475107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a:xfrm>
            <a:off x="838200" y="1235075"/>
            <a:ext cx="10515600" cy="5502275"/>
          </a:xfrm>
        </p:spPr>
        <p:txBody>
          <a:bodyPr/>
          <a:p>
            <a:pPr>
              <a:buFont typeface="Wingdings" panose="05000000000000000000" charset="0"/>
              <a:buChar char="Ø"/>
            </a:pPr>
            <a:r>
              <a:rPr lang="en-US">
                <a:solidFill>
                  <a:srgbClr val="00B0F0"/>
                </a:solidFill>
              </a:rPr>
              <a:t>MEDIAL VESTIBULAR NUCLEI-</a:t>
            </a:r>
            <a:r>
              <a:rPr lang="en-US">
                <a:solidFill>
                  <a:schemeClr val="tx1">
                    <a:lumMod val="95000"/>
                    <a:lumOff val="5000"/>
                  </a:schemeClr>
                </a:solidFill>
              </a:rPr>
              <a:t>i</a:t>
            </a:r>
            <a:r>
              <a:rPr lang="en-US">
                <a:solidFill>
                  <a:schemeClr val="tx1">
                    <a:lumMod val="95000"/>
                    <a:lumOff val="5000"/>
                  </a:schemeClr>
                </a:solidFill>
              </a:rPr>
              <a:t>s situated lateral to the abducent nucleus and is in close relationship to the inferior cerebellar peduncle.the sup part of the lateral and the inferior part of the sup vestibular nucleus are found at this level.the post and ant cochlear nuclei are also found at this level.</a:t>
            </a:r>
            <a:endParaRPr lang="en-US">
              <a:solidFill>
                <a:schemeClr val="tx1">
                  <a:lumMod val="95000"/>
                  <a:lumOff val="5000"/>
                </a:schemeClr>
              </a:solidFill>
            </a:endParaRPr>
          </a:p>
          <a:p>
            <a:pPr>
              <a:buFont typeface="Wingdings" panose="05000000000000000000" charset="0"/>
              <a:buChar char="Ø"/>
            </a:pPr>
            <a:r>
              <a:rPr lang="en-US" b="1">
                <a:solidFill>
                  <a:srgbClr val="00B0F0"/>
                </a:solidFill>
              </a:rPr>
              <a:t>THE SPINAL NUCLEUS OF THE TRIGEMINAL NERVE AND ITS TRACT-</a:t>
            </a:r>
            <a:r>
              <a:rPr lang="en-US">
                <a:solidFill>
                  <a:schemeClr val="tx1">
                    <a:lumMod val="95000"/>
                    <a:lumOff val="5000"/>
                  </a:schemeClr>
                </a:solidFill>
              </a:rPr>
              <a:t>LIE ON THE ANTEROMEDIAL ASPECT OF THE INFERIOR CEREBELLAR PEDUNCLE.</a:t>
            </a:r>
            <a:endParaRPr lang="en-US">
              <a:solidFill>
                <a:schemeClr val="tx1">
                  <a:lumMod val="95000"/>
                  <a:lumOff val="5000"/>
                </a:schemeClr>
              </a:solidFill>
            </a:endParaRPr>
          </a:p>
          <a:p>
            <a:pPr>
              <a:buFont typeface="Wingdings" panose="05000000000000000000" charset="0"/>
              <a:buChar char="Ø"/>
            </a:pPr>
            <a:r>
              <a:rPr lang="en-US" b="1">
                <a:solidFill>
                  <a:srgbClr val="00B0F0"/>
                </a:solidFill>
              </a:rPr>
              <a:t>THE TRAPEZOID BODY-</a:t>
            </a:r>
            <a:r>
              <a:rPr lang="en-US">
                <a:solidFill>
                  <a:schemeClr val="tx1">
                    <a:lumMod val="95000"/>
                    <a:lumOff val="5000"/>
                  </a:schemeClr>
                </a:solidFill>
              </a:rPr>
              <a:t>is made up of fibres derived from the cochlear nuclei and the nuclei of trapezoid body.they run transversely in the ant part of the tegmentum.</a:t>
            </a:r>
            <a:endParaRPr lang="en-US">
              <a:solidFill>
                <a:schemeClr val="tx1">
                  <a:lumMod val="95000"/>
                  <a:lumOff val="5000"/>
                </a:schemeClr>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basilar part of the pons ,at this level,contains small masses of nerve cells called pontine nuclei.the corticopontine fibres of the crus cerebri of the midbrain terminate in the pontine nuclei.the axons of these give origin to the transverse fibres of the pons,which cross the midline and intersect the corticospinal and cortico nuclear tracts.breaking them up in to small bundles.the transverse fibres of the pons enter the middle cerebellar peduncle and are distributed to the cerebellar hemisphere.this connection form the main pathway linking the cerebral cortex to the cerebellum.</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b="1">
                <a:solidFill>
                  <a:srgbClr val="FF0000"/>
                </a:solidFill>
              </a:rPr>
              <a:t>	TS THROUGH THE CRANIAL PART OF PONS</a:t>
            </a:r>
            <a:endParaRPr lang="en-US" b="1">
              <a:solidFill>
                <a:srgbClr val="FF0000"/>
              </a:solidFill>
            </a:endParaRPr>
          </a:p>
        </p:txBody>
      </p:sp>
      <p:sp>
        <p:nvSpPr>
          <p:cNvPr id="3" name="Content Placeholder 2"/>
          <p:cNvSpPr>
            <a:spLocks noGrp="1"/>
          </p:cNvSpPr>
          <p:nvPr>
            <p:ph sz="half" idx="1"/>
          </p:nvPr>
        </p:nvSpPr>
        <p:spPr>
          <a:xfrm>
            <a:off x="838200" y="1204595"/>
            <a:ext cx="5181600" cy="5430520"/>
          </a:xfrm>
        </p:spPr>
        <p:txBody>
          <a:bodyPr>
            <a:normAutofit fontScale="70000"/>
          </a:bodyPr>
          <a:p>
            <a:pPr>
              <a:buFont typeface="Wingdings" panose="05000000000000000000" charset="0"/>
              <a:buChar char="Ø"/>
            </a:pPr>
            <a:r>
              <a:rPr lang="en-US"/>
              <a:t>The internal structure of the cranial part of the pons is similar to that seen at the caudal level.but it now contains the motor and principal sensory nuclei of the trigeminal nerve.</a:t>
            </a:r>
            <a:endParaRPr lang="en-US"/>
          </a:p>
          <a:p>
            <a:pPr>
              <a:buFont typeface="Wingdings" panose="05000000000000000000" charset="0"/>
              <a:buChar char="Ø"/>
            </a:pPr>
            <a:r>
              <a:rPr lang="en-US" b="1">
                <a:solidFill>
                  <a:srgbClr val="00B0F0"/>
                </a:solidFill>
              </a:rPr>
              <a:t>The motor nucleus of trigeminal nerve</a:t>
            </a:r>
            <a:r>
              <a:rPr lang="en-US"/>
              <a:t> is situated beneath the lateral part of the fourth ventricle with in the reticular formation.the emerging motor fibres travel anteriorly through the substance of the pons and exit on its anterior surface.</a:t>
            </a:r>
            <a:endParaRPr lang="en-US"/>
          </a:p>
          <a:p>
            <a:pPr>
              <a:buFont typeface="Wingdings" panose="05000000000000000000" charset="0"/>
              <a:buChar char="Ø"/>
            </a:pPr>
            <a:r>
              <a:rPr lang="en-US" b="1">
                <a:solidFill>
                  <a:srgbClr val="00B0F0"/>
                </a:solidFill>
              </a:rPr>
              <a:t>The principal sensory nucleus of the trigeminal nerve </a:t>
            </a:r>
            <a:r>
              <a:rPr lang="en-US"/>
              <a:t>is situated on the lateral side of the motor nucleus;it is continuous inferiorly with the nucleus of the spinal tract.the entering sensory fibres travel through the substance of the pons and lie lateral to the motor fibres.</a:t>
            </a:r>
            <a:endParaRPr lang="en-US"/>
          </a:p>
        </p:txBody>
      </p:sp>
      <p:pic>
        <p:nvPicPr>
          <p:cNvPr id="4" name="Content Placeholder 3" descr="scan0007"/>
          <p:cNvPicPr>
            <a:picLocks noChangeAspect="1"/>
          </p:cNvPicPr>
          <p:nvPr>
            <p:ph sz="half" idx="2"/>
          </p:nvPr>
        </p:nvPicPr>
        <p:blipFill>
          <a:blip r:embed="rId1"/>
          <a:stretch>
            <a:fillRect/>
          </a:stretch>
        </p:blipFill>
        <p:spPr>
          <a:xfrm>
            <a:off x="6172200" y="1514475"/>
            <a:ext cx="5181600" cy="481012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b="1">
                <a:solidFill>
                  <a:srgbClr val="00B0F0"/>
                </a:solidFill>
              </a:rPr>
              <a:t>The superior cerebellar peduncle</a:t>
            </a:r>
            <a:r>
              <a:rPr lang="en-US"/>
              <a:t> is situated posterolateral to the motor nucleus of the trigeminal nerve.it is joined by the anterior spinocerebellar tract.</a:t>
            </a:r>
            <a:endParaRPr lang="en-US"/>
          </a:p>
          <a:p>
            <a:pPr>
              <a:buFont typeface="Wingdings" panose="05000000000000000000" charset="0"/>
              <a:buChar char="Ø"/>
            </a:pPr>
            <a:r>
              <a:rPr lang="en-US"/>
              <a:t>The </a:t>
            </a:r>
            <a:r>
              <a:rPr lang="en-US" b="1">
                <a:solidFill>
                  <a:srgbClr val="00B0F0"/>
                </a:solidFill>
              </a:rPr>
              <a:t>trapezoid body</a:t>
            </a:r>
            <a:r>
              <a:rPr lang="en-US"/>
              <a:t> and the </a:t>
            </a:r>
            <a:r>
              <a:rPr lang="en-US" b="1">
                <a:solidFill>
                  <a:srgbClr val="00B0F0"/>
                </a:solidFill>
              </a:rPr>
              <a:t>medial lemniscus</a:t>
            </a:r>
            <a:r>
              <a:rPr lang="en-US"/>
              <a:t> are situated in the same position. </a:t>
            </a:r>
            <a:endParaRPr lang="en-US"/>
          </a:p>
          <a:p>
            <a:pPr>
              <a:buFont typeface="Wingdings" panose="05000000000000000000" charset="0"/>
              <a:buChar char="Ø"/>
            </a:pPr>
            <a:r>
              <a:rPr lang="en-US"/>
              <a:t>The </a:t>
            </a:r>
            <a:r>
              <a:rPr lang="en-US" b="1">
                <a:solidFill>
                  <a:srgbClr val="00B0F0"/>
                </a:solidFill>
              </a:rPr>
              <a:t>lateral and spinal lemnisci</a:t>
            </a:r>
            <a:r>
              <a:rPr lang="en-US"/>
              <a:t> lie at the lateral extremity of the medial lemniscus.</a:t>
            </a: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BLOOD SUPPLY OF PONS</a:t>
            </a:r>
            <a:endParaRPr lang="en-US" b="1">
              <a:solidFill>
                <a:srgbClr val="FF0000"/>
              </a:solidFill>
            </a:endParaRPr>
          </a:p>
        </p:txBody>
      </p:sp>
      <p:sp>
        <p:nvSpPr>
          <p:cNvPr id="3" name="Content Placeholder 2"/>
          <p:cNvSpPr>
            <a:spLocks noGrp="1"/>
          </p:cNvSpPr>
          <p:nvPr>
            <p:ph idx="1"/>
          </p:nvPr>
        </p:nvSpPr>
        <p:spPr>
          <a:xfrm>
            <a:off x="838200" y="1508125"/>
            <a:ext cx="10515600" cy="5046980"/>
          </a:xfrm>
        </p:spPr>
        <p:txBody>
          <a:bodyPr/>
          <a:p>
            <a:pPr>
              <a:buFont typeface="Wingdings" panose="05000000000000000000" charset="0"/>
              <a:buChar char="Ø"/>
            </a:pPr>
            <a:r>
              <a:rPr lang="en-US"/>
              <a:t>The pons is supplied mainly by pontine branches from the basilar artery,with contributions from the superior cerebellar and anterior inferior cerebellar vessels.</a:t>
            </a:r>
            <a:endParaRPr lang="en-US"/>
          </a:p>
          <a:p>
            <a:pPr>
              <a:buFont typeface="Wingdings" panose="05000000000000000000" charset="0"/>
              <a:buChar char="Ø"/>
            </a:pPr>
            <a:r>
              <a:rPr lang="en-US"/>
              <a:t>Venous return is in to the inferior petrosal sinuses and the basilar plexus. </a:t>
            </a:r>
            <a:endParaRPr lang="en-US"/>
          </a:p>
          <a:p>
            <a:pPr>
              <a:buFont typeface="Wingdings" panose="05000000000000000000" charset="0"/>
              <a:buChar char="Ø"/>
            </a:pPr>
            <a:r>
              <a:rPr lang="en-US" b="1"/>
              <a:t>Pontine hemorrhage</a:t>
            </a:r>
            <a:r>
              <a:rPr lang="en-US"/>
              <a:t>-the rupture of arteries supplying the pons leads to intra pontine bleeding.if massive it is invariably fatal .the patient </a:t>
            </a:r>
            <a:r>
              <a:rPr lang="en-US" b="1"/>
              <a:t>goes in to coma,has pinpoint pupils and hyperpyrexia.</a:t>
            </a:r>
            <a:endParaRPr lang="en-US"/>
          </a:p>
          <a:p>
            <a:pPr>
              <a:buFont typeface="Wingdings" panose="05000000000000000000" charset="0"/>
              <a:buChar char="Ø"/>
            </a:pPr>
            <a:r>
              <a:rPr lang="en-US" b="1"/>
              <a:t>Milard Gubler syndrome-</a:t>
            </a:r>
            <a:r>
              <a:rPr lang="en-US"/>
              <a:t>this is the lesion of pons in which abducent and facial nerves are involved along with corticospinal fibres.</a:t>
            </a:r>
            <a:endParaRPr lang="en-US"/>
          </a:p>
          <a:p>
            <a:pPr>
              <a:buFont typeface="Wingdings" panose="05000000000000000000" charset="0"/>
              <a:buChar char="Ø"/>
            </a:pPr>
            <a:r>
              <a:rPr lang="en-US"/>
              <a:t>Effects of lesion are as follows.</a:t>
            </a: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PONS CONT.</a:t>
            </a:r>
            <a:endParaRPr lang="en-US" b="1">
              <a:solidFill>
                <a:srgbClr val="FF0000"/>
              </a:solidFill>
            </a:endParaRPr>
          </a:p>
        </p:txBody>
      </p:sp>
      <p:sp>
        <p:nvSpPr>
          <p:cNvPr id="3" name="Content Placeholder 2"/>
          <p:cNvSpPr>
            <a:spLocks noGrp="1"/>
          </p:cNvSpPr>
          <p:nvPr>
            <p:ph idx="1"/>
          </p:nvPr>
        </p:nvSpPr>
        <p:spPr/>
        <p:txBody>
          <a:bodyPr/>
          <a:p>
            <a:pPr marL="514350" indent="-514350">
              <a:buFont typeface="+mj-lt"/>
              <a:buAutoNum type="arabicParenR"/>
            </a:pPr>
            <a:r>
              <a:rPr lang="en-US"/>
              <a:t>Ipsilateral lower motor neuron paralysis(involving entire face) due to damage to facial nucleus.</a:t>
            </a:r>
            <a:endParaRPr lang="en-US"/>
          </a:p>
          <a:p>
            <a:pPr marL="514350" indent="-514350">
              <a:buFont typeface="+mj-lt"/>
              <a:buAutoNum type="arabicParenR"/>
            </a:pPr>
            <a:r>
              <a:rPr lang="en-US"/>
              <a:t>Medial squint due to damage to abducent nucleus on the side of the lesion.</a:t>
            </a:r>
            <a:endParaRPr lang="en-US"/>
          </a:p>
          <a:p>
            <a:pPr marL="514350" indent="-514350">
              <a:buFont typeface="+mj-lt"/>
              <a:buAutoNum type="arabicParenR"/>
            </a:pPr>
            <a:r>
              <a:rPr lang="en-US"/>
              <a:t>Contralateral hemiplegia(upper motor neuron paralysis  of opposite half of body)</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GROSS APPEARENCE OF MID BRAIN</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Length of the mid brain is 2cm.</a:t>
            </a:r>
            <a:endParaRPr lang="en-US"/>
          </a:p>
          <a:p>
            <a:pPr>
              <a:buFont typeface="Wingdings" panose="05000000000000000000" charset="0"/>
              <a:buChar char="Ø"/>
            </a:pPr>
            <a:r>
              <a:rPr lang="en-US"/>
              <a:t>Mid brain connects the pons and cerebellum with the fore brain.</a:t>
            </a:r>
            <a:endParaRPr lang="en-US"/>
          </a:p>
          <a:p>
            <a:pPr>
              <a:buFont typeface="Wingdings" panose="05000000000000000000" charset="0"/>
              <a:buChar char="Ø"/>
            </a:pPr>
            <a:r>
              <a:rPr lang="en-US"/>
              <a:t>Its long axis inclines anteriorly as it ascends through the opening in the tentorium cerebellum.</a:t>
            </a:r>
            <a:endParaRPr lang="en-US"/>
          </a:p>
          <a:p>
            <a:pPr>
              <a:buFont typeface="Wingdings" panose="05000000000000000000" charset="0"/>
              <a:buChar char="Ø"/>
            </a:pPr>
            <a:r>
              <a:rPr lang="en-US"/>
              <a:t>The midbrain is traversed by a narrow channel,the cerebral aqueduct, which is filled with the CSF.</a:t>
            </a:r>
            <a:endParaRPr lang="en-US"/>
          </a:p>
          <a:p>
            <a:pPr>
              <a:buFont typeface="Wingdings" panose="05000000000000000000" charset="0"/>
              <a:buChar char="Ø"/>
            </a:pPr>
            <a:r>
              <a:rPr lang="en-US"/>
              <a:t>On the posteior surface are four colliculi(corpora quadrigemina).</a:t>
            </a:r>
            <a:endParaRPr lang="en-US"/>
          </a:p>
          <a:p>
            <a:pPr>
              <a:buFont typeface="Wingdings" panose="05000000000000000000" charset="0"/>
              <a:buChar char="Ø"/>
            </a:pPr>
            <a:r>
              <a:rPr lang="en-US"/>
              <a:t>These are rounded eminences that are divided in to superior and inferior pairs by a vertical and transverse groove.</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MID BRAIN CONT.</a:t>
            </a:r>
            <a:endParaRPr lang="en-US" b="1">
              <a:solidFill>
                <a:srgbClr val="FF0000"/>
              </a:solidFill>
            </a:endParaRPr>
          </a:p>
        </p:txBody>
      </p:sp>
      <p:sp>
        <p:nvSpPr>
          <p:cNvPr id="3" name="Content Placeholder 2"/>
          <p:cNvSpPr>
            <a:spLocks noGrp="1"/>
          </p:cNvSpPr>
          <p:nvPr>
            <p:ph idx="1"/>
          </p:nvPr>
        </p:nvSpPr>
        <p:spPr>
          <a:xfrm>
            <a:off x="838200" y="1371600"/>
            <a:ext cx="10515600" cy="5184140"/>
          </a:xfrm>
        </p:spPr>
        <p:txBody>
          <a:bodyPr>
            <a:normAutofit lnSpcReduction="10000"/>
          </a:bodyPr>
          <a:p>
            <a:pPr>
              <a:buFont typeface="Wingdings" panose="05000000000000000000" charset="0"/>
              <a:buChar char="Ø"/>
            </a:pPr>
            <a:r>
              <a:rPr lang="en-US"/>
              <a:t>The superior colliculi are the centers for visual reflexes,and inferior colliculi are lower auditory centers.</a:t>
            </a:r>
            <a:endParaRPr lang="en-US"/>
          </a:p>
          <a:p>
            <a:pPr>
              <a:buFont typeface="Wingdings" panose="05000000000000000000" charset="0"/>
              <a:buChar char="Ø"/>
            </a:pPr>
            <a:r>
              <a:rPr lang="en-US"/>
              <a:t>In the midline below the inferior colliculi,the trochlear nerves emerge.</a:t>
            </a:r>
            <a:endParaRPr lang="en-US"/>
          </a:p>
          <a:p>
            <a:pPr>
              <a:buFont typeface="Wingdings" panose="05000000000000000000" charset="0"/>
              <a:buChar char="Ø"/>
            </a:pPr>
            <a:r>
              <a:rPr lang="en-US"/>
              <a:t>the trochlear nerves are small diameter nerves that wind around the lateral aspect of the mid brain to enter the lateral wall of the cavernous sinus.</a:t>
            </a:r>
            <a:endParaRPr lang="en-US"/>
          </a:p>
          <a:p>
            <a:pPr>
              <a:buFont typeface="Wingdings" panose="05000000000000000000" charset="0"/>
              <a:buChar char="Ø"/>
            </a:pPr>
            <a:r>
              <a:rPr lang="en-US"/>
              <a:t>On the lateral aspect of the mid brain ,the superior  and inferior brachia ascend in an anterolateral direction.</a:t>
            </a:r>
            <a:endParaRPr lang="en-US"/>
          </a:p>
          <a:p>
            <a:pPr>
              <a:buFont typeface="Wingdings" panose="05000000000000000000" charset="0"/>
              <a:buChar char="Ø"/>
            </a:pPr>
            <a:r>
              <a:rPr lang="en-US"/>
              <a:t>The superior brachium passes from the superior colliculus to the lateral geniculate body and the optic tract.</a:t>
            </a:r>
            <a:endParaRPr lang="en-US"/>
          </a:p>
          <a:p>
            <a:pPr>
              <a:buFont typeface="Wingdings" panose="05000000000000000000" charset="0"/>
              <a:buChar char="Ø"/>
            </a:pPr>
            <a:r>
              <a:rPr lang="en-US"/>
              <a:t>The inferior brachium connects the inferior colliculus to the medial geniculate body.</a:t>
            </a: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MID BRAIN CON.</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On the anterior aspect of the midbrain ,there is a deep depression in the midline ,the interpeduncular fossa,which is bounded on either side by the crus cerebri.many small blood vessels perforates the floor of the interpeduncular fossa and this region is known as posterior perforated substance.</a:t>
            </a:r>
            <a:endParaRPr lang="en-US"/>
          </a:p>
          <a:p>
            <a:pPr>
              <a:buFont typeface="Wingdings" panose="05000000000000000000" charset="0"/>
              <a:buChar char="Ø"/>
            </a:pPr>
            <a:r>
              <a:rPr lang="en-US"/>
              <a:t>The oculomotor nerve  emerges from a groove on the medial side of the crus cerebri and passes forward in the lateral wall of the cavernous sinus. </a:t>
            </a: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INTERNAL STRUCTURE OF MID BRAIN</a:t>
            </a:r>
            <a:endParaRPr lang="en-US" b="1">
              <a:solidFill>
                <a:srgbClr val="FF0000"/>
              </a:solidFill>
            </a:endParaRPr>
          </a:p>
        </p:txBody>
      </p:sp>
      <p:sp>
        <p:nvSpPr>
          <p:cNvPr id="3" name="Content Placeholder 2"/>
          <p:cNvSpPr>
            <a:spLocks noGrp="1"/>
          </p:cNvSpPr>
          <p:nvPr>
            <p:ph sz="half" idx="1"/>
          </p:nvPr>
        </p:nvSpPr>
        <p:spPr>
          <a:xfrm>
            <a:off x="838200" y="1569085"/>
            <a:ext cx="5181600" cy="4897120"/>
          </a:xfrm>
        </p:spPr>
        <p:txBody>
          <a:bodyPr>
            <a:normAutofit fontScale="60000"/>
          </a:bodyPr>
          <a:p>
            <a:pPr>
              <a:buFont typeface="Wingdings" panose="05000000000000000000" charset="0"/>
              <a:buChar char="Ø"/>
            </a:pPr>
            <a:r>
              <a:rPr lang="en-US"/>
              <a:t>The mid brain comprises two lateral halves, called the </a:t>
            </a:r>
            <a:r>
              <a:rPr lang="en-US" b="1"/>
              <a:t>cerebral</a:t>
            </a:r>
            <a:r>
              <a:rPr lang="en-US"/>
              <a:t> </a:t>
            </a:r>
            <a:r>
              <a:rPr lang="en-US" b="1"/>
              <a:t>peduncles</a:t>
            </a:r>
            <a:r>
              <a:rPr lang="en-US"/>
              <a:t>;each of these is divided in to an anterior part ,</a:t>
            </a:r>
            <a:r>
              <a:rPr lang="en-US" b="1"/>
              <a:t>the crus</a:t>
            </a:r>
            <a:r>
              <a:rPr lang="en-US"/>
              <a:t> </a:t>
            </a:r>
            <a:r>
              <a:rPr lang="en-US" b="1"/>
              <a:t>cerebri</a:t>
            </a:r>
            <a:r>
              <a:rPr lang="en-US"/>
              <a:t>,and a posterior part,the</a:t>
            </a:r>
            <a:r>
              <a:rPr lang="en-US" b="1"/>
              <a:t> tegmentum</a:t>
            </a:r>
            <a:r>
              <a:rPr lang="en-US"/>
              <a:t>,by a pigmented band of gray,the </a:t>
            </a:r>
            <a:r>
              <a:rPr lang="en-US" b="1"/>
              <a:t>substantia nigra.</a:t>
            </a:r>
            <a:r>
              <a:rPr lang="en-US"/>
              <a:t> </a:t>
            </a:r>
            <a:endParaRPr lang="en-US"/>
          </a:p>
          <a:p>
            <a:pPr>
              <a:buFont typeface="Wingdings" panose="05000000000000000000" charset="0"/>
              <a:buChar char="Ø"/>
            </a:pPr>
            <a:r>
              <a:rPr lang="en-US"/>
              <a:t>The narrow cavity of the mid brain is the cerebral aqueduct,which connects the third and fourth ventricles.</a:t>
            </a:r>
            <a:endParaRPr lang="en-US"/>
          </a:p>
          <a:p>
            <a:pPr>
              <a:buFont typeface="Wingdings" panose="05000000000000000000" charset="0"/>
              <a:buChar char="Ø"/>
            </a:pPr>
            <a:r>
              <a:rPr lang="en-US"/>
              <a:t>The tectum is the part of the mid brain posterior to the cerebral aqueduct;it has four small surface swellings;these are  the two superior and two inferior colliculi.</a:t>
            </a:r>
            <a:endParaRPr lang="en-US"/>
          </a:p>
          <a:p>
            <a:pPr>
              <a:buFont typeface="Wingdings" panose="05000000000000000000" charset="0"/>
              <a:buChar char="Ø"/>
            </a:pPr>
            <a:r>
              <a:rPr lang="en-US"/>
              <a:t> The cerebral aqueduct is lined by ependyma and is surrounded by the central gray matter.</a:t>
            </a:r>
            <a:endParaRPr lang="en-US"/>
          </a:p>
          <a:p>
            <a:pPr>
              <a:buFont typeface="Wingdings" panose="05000000000000000000" charset="0"/>
              <a:buChar char="Ø"/>
            </a:pPr>
            <a:r>
              <a:rPr lang="en-US"/>
              <a:t>On transverse sections of the mid brain,the interpeduncular fossa can be seen to separate the crura cerebri,whereas the tegmentum is continuous across the median plane. </a:t>
            </a:r>
            <a:endParaRPr lang="en-US"/>
          </a:p>
        </p:txBody>
      </p:sp>
      <p:pic>
        <p:nvPicPr>
          <p:cNvPr id="4" name="Content Placeholder 3" descr="scan0008"/>
          <p:cNvPicPr>
            <a:picLocks noChangeAspect="1"/>
          </p:cNvPicPr>
          <p:nvPr>
            <p:ph sz="half" idx="2"/>
          </p:nvPr>
        </p:nvPicPr>
        <p:blipFill>
          <a:blip r:embed="rId1"/>
          <a:stretch>
            <a:fillRect/>
          </a:stretch>
        </p:blipFill>
        <p:spPr>
          <a:xfrm>
            <a:off x="6156960" y="1569085"/>
            <a:ext cx="5529580" cy="462597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b="1">
                <a:solidFill>
                  <a:srgbClr val="FF0000"/>
                </a:solidFill>
              </a:rPr>
              <a:t>	TS OF MIDBRAIN AT THE LEVEL OF INFERIOR 						COLLICULI</a:t>
            </a:r>
            <a:endParaRPr lang="en-US" b="1">
              <a:solidFill>
                <a:srgbClr val="FF0000"/>
              </a:solidFill>
            </a:endParaRPr>
          </a:p>
        </p:txBody>
      </p:sp>
      <p:sp>
        <p:nvSpPr>
          <p:cNvPr id="3" name="Content Placeholder 2"/>
          <p:cNvSpPr>
            <a:spLocks noGrp="1"/>
          </p:cNvSpPr>
          <p:nvPr>
            <p:ph idx="1"/>
          </p:nvPr>
        </p:nvSpPr>
        <p:spPr>
          <a:xfrm>
            <a:off x="838200" y="1691005"/>
            <a:ext cx="10515600" cy="4893945"/>
          </a:xfrm>
        </p:spPr>
        <p:txBody>
          <a:bodyPr>
            <a:normAutofit lnSpcReduction="20000"/>
          </a:bodyPr>
          <a:p>
            <a:pPr>
              <a:buFont typeface="Wingdings" panose="05000000000000000000" charset="0"/>
              <a:buChar char="Ø"/>
            </a:pPr>
            <a:r>
              <a:rPr lang="en-US" b="1"/>
              <a:t>The inferior colliculus</a:t>
            </a:r>
            <a:r>
              <a:rPr lang="en-US"/>
              <a:t>,consisting of a large nucleus of gray matter,lies beneath the corresponding surface elevation and forms part of the auditory pathway.</a:t>
            </a:r>
            <a:endParaRPr lang="en-US"/>
          </a:p>
          <a:p>
            <a:pPr>
              <a:buFont typeface="Wingdings" panose="05000000000000000000" charset="0"/>
              <a:buChar char="Ø"/>
            </a:pPr>
            <a:r>
              <a:rPr lang="en-US" b="1"/>
              <a:t>It receives many of the terminal fibres of the lateral lemniscus.the pathway then continues through the inferior brachium to the medial geniculate body.</a:t>
            </a:r>
            <a:endParaRPr lang="en-US"/>
          </a:p>
          <a:p>
            <a:pPr>
              <a:buFont typeface="Wingdings" panose="05000000000000000000" charset="0"/>
              <a:buChar char="Ø"/>
            </a:pPr>
            <a:r>
              <a:rPr lang="en-US"/>
              <a:t>The trochlear nucleus is situated in the central gray matter close to the median plane just posterior to the medial longitudinal fasciculus.</a:t>
            </a:r>
            <a:endParaRPr lang="en-US"/>
          </a:p>
          <a:p>
            <a:pPr>
              <a:buFont typeface="Wingdings" panose="05000000000000000000" charset="0"/>
              <a:buChar char="Ø"/>
            </a:pPr>
            <a:r>
              <a:rPr lang="en-US"/>
              <a:t>The emerging fibres of trochlear nucleus pass laterally and posteriorly around the central gray matter and leave the midbrain just below the inferior colliculi.</a:t>
            </a:r>
            <a:endParaRPr lang="en-US"/>
          </a:p>
          <a:p>
            <a:pPr>
              <a:buFont typeface="Wingdings" panose="05000000000000000000" charset="0"/>
              <a:buChar char="Ø"/>
            </a:pPr>
            <a:r>
              <a:rPr lang="en-US" b="1"/>
              <a:t>The fibres of the trochlear nerve now decussate completely in the superior medullary velum</a:t>
            </a:r>
            <a:r>
              <a:rPr lang="en-US"/>
              <a:t>.</a:t>
            </a:r>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TS OF MIDBRAIN CONT.</a:t>
            </a:r>
            <a:endParaRPr lang="en-US" b="1">
              <a:solidFill>
                <a:srgbClr val="FF0000"/>
              </a:solidFill>
            </a:endParaRPr>
          </a:p>
        </p:txBody>
      </p:sp>
      <p:sp>
        <p:nvSpPr>
          <p:cNvPr id="3" name="Content Placeholder 2"/>
          <p:cNvSpPr>
            <a:spLocks noGrp="1"/>
          </p:cNvSpPr>
          <p:nvPr>
            <p:ph idx="1"/>
          </p:nvPr>
        </p:nvSpPr>
        <p:spPr>
          <a:xfrm>
            <a:off x="838200" y="1175385"/>
            <a:ext cx="10515600" cy="5001895"/>
          </a:xfrm>
        </p:spPr>
        <p:txBody>
          <a:bodyPr/>
          <a:p>
            <a:pPr>
              <a:buFont typeface="Wingdings" panose="05000000000000000000" charset="0"/>
              <a:buChar char="Ø"/>
            </a:pPr>
            <a:r>
              <a:rPr lang="en-US" b="1"/>
              <a:t>The mesencephalic nuclei</a:t>
            </a:r>
            <a:r>
              <a:rPr lang="en-US"/>
              <a:t> of the trigeminal nerve are lateral to the cerebral aqueduct.</a:t>
            </a:r>
            <a:endParaRPr lang="en-US"/>
          </a:p>
          <a:p>
            <a:pPr>
              <a:buFont typeface="Wingdings" panose="05000000000000000000" charset="0"/>
              <a:buChar char="Ø"/>
            </a:pPr>
            <a:r>
              <a:rPr lang="en-US"/>
              <a:t>The decussation of the superior crebellar peduncles occupies the central part of the tegmentum anterior to the cerebral aqueduct.</a:t>
            </a:r>
            <a:endParaRPr lang="en-US"/>
          </a:p>
          <a:p>
            <a:pPr>
              <a:buFont typeface="Wingdings" panose="05000000000000000000" charset="0"/>
              <a:buChar char="Ø"/>
            </a:pPr>
            <a:r>
              <a:rPr lang="en-US" b="1"/>
              <a:t>The reticular formation</a:t>
            </a:r>
            <a:r>
              <a:rPr lang="en-US"/>
              <a:t> is smaller than that of the pons and is situated lateral to the decussation.</a:t>
            </a:r>
            <a:endParaRPr lang="en-US"/>
          </a:p>
          <a:p>
            <a:pPr>
              <a:buFont typeface="Wingdings" panose="05000000000000000000" charset="0"/>
              <a:buChar char="Ø"/>
            </a:pPr>
            <a:r>
              <a:rPr lang="en-US" b="1"/>
              <a:t>The medial lemniscus</a:t>
            </a:r>
            <a:r>
              <a:rPr lang="en-US"/>
              <a:t> ascends posterior to the substantia nigra ;the spinal and trigeminal lemnisci are situated lateral to the medial lemniscus.</a:t>
            </a:r>
            <a:endParaRPr lang="en-US"/>
          </a:p>
          <a:p>
            <a:pPr>
              <a:buFont typeface="Wingdings" panose="05000000000000000000" charset="0"/>
              <a:buChar char="Ø"/>
            </a:pPr>
            <a:r>
              <a:rPr lang="en-US" b="1"/>
              <a:t>The substantia nigra</a:t>
            </a:r>
            <a:r>
              <a:rPr lang="en-US"/>
              <a:t> is a large motor nucleus situated between the tegmentum,and the crus cerebri and is found throught the mid brain.</a:t>
            </a: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TS OF MID BRAIN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crus cerebri contains important descending tracts and is separated from the tegmentum by the substantia nigra.</a:t>
            </a:r>
            <a:endParaRPr lang="en-US"/>
          </a:p>
          <a:p>
            <a:pPr>
              <a:buFont typeface="Wingdings" panose="05000000000000000000" charset="0"/>
              <a:buChar char="Ø"/>
            </a:pPr>
            <a:r>
              <a:rPr lang="en-US"/>
              <a:t>The coricospinal and corticonuclear fibres occupy the middle two thirds of the crus.</a:t>
            </a:r>
            <a:endParaRPr lang="en-US"/>
          </a:p>
          <a:p>
            <a:pPr>
              <a:buFont typeface="Wingdings" panose="05000000000000000000" charset="0"/>
              <a:buChar char="Ø"/>
            </a:pPr>
            <a:r>
              <a:rPr lang="en-US"/>
              <a:t>The frontopontine fibres occupy the medial part of the crus,and the temporopontine fibres occupies the lateral part of the crus.</a:t>
            </a:r>
            <a:endParaRPr lang="en-US"/>
          </a:p>
          <a:p>
            <a:pPr>
              <a:buFont typeface="Wingdings" panose="05000000000000000000" charset="0"/>
              <a:buChar char="Ø"/>
            </a:pPr>
            <a:r>
              <a:rPr lang="en-US"/>
              <a:t>These descending tracts connect the cerebral cortex to the anterior gray column cells of the spinal cord ,the cranial nerve nclei,the pons ,and the cerebellum. </a:t>
            </a: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b="1">
                <a:solidFill>
                  <a:srgbClr val="FF0000"/>
                </a:solidFill>
              </a:rPr>
              <a:t>		TS OF MIDBRAIN AT THE LEVEL OF THE 					SUPERIOR COLLICULUI</a:t>
            </a:r>
            <a:endParaRPr lang="en-US" b="1">
              <a:solidFill>
                <a:srgbClr val="FF0000"/>
              </a:solidFill>
            </a:endParaRPr>
          </a:p>
        </p:txBody>
      </p:sp>
      <p:sp>
        <p:nvSpPr>
          <p:cNvPr id="3" name="Content Placeholder 2"/>
          <p:cNvSpPr>
            <a:spLocks noGrp="1"/>
          </p:cNvSpPr>
          <p:nvPr>
            <p:ph sz="half" idx="1"/>
          </p:nvPr>
        </p:nvSpPr>
        <p:spPr>
          <a:xfrm>
            <a:off x="838200" y="1553845"/>
            <a:ext cx="5181600" cy="5001260"/>
          </a:xfrm>
        </p:spPr>
        <p:txBody>
          <a:bodyPr>
            <a:normAutofit fontScale="70000"/>
          </a:bodyPr>
          <a:p>
            <a:pPr>
              <a:buFont typeface="Wingdings" panose="05000000000000000000" charset="0"/>
              <a:buChar char="Ø"/>
            </a:pPr>
            <a:r>
              <a:rPr lang="en-US"/>
              <a:t>The superior colliculus,a large nucleus of gray matter that lies beneath the corresponding surface elevation,forms part of the visual reflex.</a:t>
            </a:r>
            <a:endParaRPr lang="en-US"/>
          </a:p>
          <a:p>
            <a:pPr>
              <a:buFont typeface="Wingdings" panose="05000000000000000000" charset="0"/>
              <a:buChar char="Ø"/>
            </a:pPr>
            <a:r>
              <a:rPr lang="en-US"/>
              <a:t>It is connected to the lateral geniculate body by the superior brachium.</a:t>
            </a:r>
            <a:endParaRPr lang="en-US"/>
          </a:p>
          <a:p>
            <a:pPr>
              <a:buFont typeface="Wingdings" panose="05000000000000000000" charset="0"/>
              <a:buChar char="Ø"/>
            </a:pPr>
            <a:r>
              <a:rPr lang="en-US"/>
              <a:t>It receives afferent fibres from the optic nerve,the visual cortex,and the spinotectal tract.</a:t>
            </a:r>
            <a:endParaRPr lang="en-US"/>
          </a:p>
          <a:p>
            <a:pPr>
              <a:buFont typeface="Wingdings" panose="05000000000000000000" charset="0"/>
              <a:buChar char="Ø"/>
            </a:pPr>
            <a:r>
              <a:rPr lang="en-US"/>
              <a:t>The efferent fibres form the tectospinal and tectobulbar tracts,which are responsible for the reflex movements of the eyes,head,and neck in response to visual stimuli.</a:t>
            </a:r>
            <a:endParaRPr lang="en-US"/>
          </a:p>
          <a:p>
            <a:pPr>
              <a:buFont typeface="Wingdings" panose="05000000000000000000" charset="0"/>
              <a:buChar char="Ø"/>
            </a:pPr>
            <a:r>
              <a:rPr lang="en-US"/>
              <a:t>The afferent pathway for the light reflex ends in the pretectal nucleus.</a:t>
            </a:r>
            <a:endParaRPr lang="en-US"/>
          </a:p>
        </p:txBody>
      </p:sp>
      <p:pic>
        <p:nvPicPr>
          <p:cNvPr id="4" name="Content Placeholder 3" descr="scan0009"/>
          <p:cNvPicPr>
            <a:picLocks noChangeAspect="1"/>
          </p:cNvPicPr>
          <p:nvPr>
            <p:ph sz="half" idx="2"/>
          </p:nvPr>
        </p:nvPicPr>
        <p:blipFill>
          <a:blip r:embed="rId1"/>
          <a:stretch>
            <a:fillRect/>
          </a:stretch>
        </p:blipFill>
        <p:spPr>
          <a:xfrm>
            <a:off x="6172200" y="1809750"/>
            <a:ext cx="5483860" cy="448945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MID BRAIN CONT.</a:t>
            </a:r>
            <a:endParaRPr lang="en-US" b="1">
              <a:solidFill>
                <a:srgbClr val="FF0000"/>
              </a:solidFill>
            </a:endParaRPr>
          </a:p>
        </p:txBody>
      </p:sp>
      <p:sp>
        <p:nvSpPr>
          <p:cNvPr id="3" name="Content Placeholder 2"/>
          <p:cNvSpPr>
            <a:spLocks noGrp="1"/>
          </p:cNvSpPr>
          <p:nvPr>
            <p:ph idx="1"/>
          </p:nvPr>
        </p:nvSpPr>
        <p:spPr/>
        <p:txBody>
          <a:bodyPr>
            <a:normAutofit fontScale="90000"/>
          </a:bodyPr>
          <a:p>
            <a:pPr>
              <a:buFont typeface="Wingdings" panose="05000000000000000000" charset="0"/>
              <a:buChar char="Ø"/>
            </a:pPr>
            <a:r>
              <a:rPr lang="en-US"/>
              <a:t>Pretectal nucleus is a small group of neurons situated close to the lateral part of the superior colliculus.</a:t>
            </a:r>
            <a:endParaRPr lang="en-US"/>
          </a:p>
          <a:p>
            <a:pPr>
              <a:buFont typeface="Wingdings" panose="05000000000000000000" charset="0"/>
              <a:buChar char="Ø"/>
            </a:pPr>
            <a:r>
              <a:rPr lang="en-US"/>
              <a:t>After relaying in the in the pretectal nucleus,the fibres pass to the parasympathetic nucleus of the oculomotor nerve (Edinger-Westphal nucleus).</a:t>
            </a:r>
            <a:endParaRPr lang="en-US"/>
          </a:p>
          <a:p>
            <a:pPr>
              <a:buFont typeface="Wingdings" panose="05000000000000000000" charset="0"/>
              <a:buChar char="Ø"/>
            </a:pPr>
            <a:r>
              <a:rPr lang="en-US"/>
              <a:t>The emerging fibres then pass to the oculomotor nerve.</a:t>
            </a:r>
            <a:endParaRPr lang="en-US"/>
          </a:p>
          <a:p>
            <a:pPr>
              <a:buFont typeface="Wingdings" panose="05000000000000000000" charset="0"/>
              <a:buChar char="Ø"/>
            </a:pPr>
            <a:r>
              <a:rPr lang="en-US"/>
              <a:t>The oculomotor nucleus is situated in the central gray matter close to the median plane just posterior to the medial longitudinal fasciculus.</a:t>
            </a:r>
            <a:endParaRPr lang="en-US"/>
          </a:p>
          <a:p>
            <a:pPr>
              <a:buFont typeface="Wingdings" panose="05000000000000000000" charset="0"/>
              <a:buChar char="Ø"/>
            </a:pPr>
            <a:r>
              <a:rPr lang="en-US"/>
              <a:t>The of the oculomotor nucleus pass anteriorly through the red nucleus to emerge on the medial side of the crus cerebri in the interpeduncular fossa.</a:t>
            </a:r>
            <a:endParaRPr lang="en-US"/>
          </a:p>
          <a:p>
            <a:pPr>
              <a:buFont typeface="Wingdings" panose="05000000000000000000" charset="0"/>
              <a:buChar char="Ø"/>
            </a:pPr>
            <a:r>
              <a:rPr lang="en-US"/>
              <a:t>The nucleus of the oculomotor nerve is divisible in to a number of cell groups.</a:t>
            </a: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MID BRAIN CONT.</a:t>
            </a:r>
            <a:endParaRPr lang="en-US" b="1">
              <a:solidFill>
                <a:srgbClr val="FF0000"/>
              </a:solidFill>
            </a:endParaRPr>
          </a:p>
        </p:txBody>
      </p:sp>
      <p:sp>
        <p:nvSpPr>
          <p:cNvPr id="3" name="Content Placeholder 2"/>
          <p:cNvSpPr>
            <a:spLocks noGrp="1"/>
          </p:cNvSpPr>
          <p:nvPr>
            <p:ph idx="1"/>
          </p:nvPr>
        </p:nvSpPr>
        <p:spPr>
          <a:xfrm>
            <a:off x="838200" y="1341120"/>
            <a:ext cx="10515600" cy="5350510"/>
          </a:xfrm>
        </p:spPr>
        <p:txBody>
          <a:bodyPr>
            <a:normAutofit lnSpcReduction="20000"/>
          </a:bodyPr>
          <a:p>
            <a:pPr>
              <a:buFont typeface="Wingdings" panose="05000000000000000000" charset="0"/>
              <a:buChar char="Ø"/>
            </a:pPr>
            <a:r>
              <a:rPr lang="en-US"/>
              <a:t>The medial,spinal and trigeminal lemnisci form a curved band posterior to the substantia nigra,but the lateral lemniscus does not extend superiorly to this level.</a:t>
            </a:r>
            <a:endParaRPr lang="en-US"/>
          </a:p>
          <a:p>
            <a:pPr>
              <a:buFont typeface="Wingdings" panose="05000000000000000000" charset="0"/>
              <a:buChar char="Ø"/>
            </a:pPr>
            <a:r>
              <a:rPr lang="en-US"/>
              <a:t>The red nucleus is a rounded mass of gray matter situated betbeen the cerebral aqueduct and the substantia nigra.</a:t>
            </a:r>
            <a:endParaRPr lang="en-US"/>
          </a:p>
          <a:p>
            <a:pPr>
              <a:buFont typeface="Wingdings" panose="05000000000000000000" charset="0"/>
              <a:buChar char="Ø"/>
            </a:pPr>
            <a:r>
              <a:rPr lang="en-US"/>
              <a:t>Its reddish hue,seen in fresh specimen,is due to its vascularity and the presence of an iron containing pigment in the cytoplasm of many of its neurons.</a:t>
            </a:r>
            <a:endParaRPr lang="en-US"/>
          </a:p>
          <a:p>
            <a:pPr>
              <a:buFont typeface="Wingdings" panose="05000000000000000000" charset="0"/>
              <a:buChar char="Ø"/>
            </a:pPr>
            <a:r>
              <a:rPr lang="en-US"/>
              <a:t>Afferent fibres reach the red nucleus from</a:t>
            </a:r>
            <a:endParaRPr lang="en-US"/>
          </a:p>
          <a:p>
            <a:pPr marL="514350" indent="-514350">
              <a:buFont typeface="+mj-lt"/>
              <a:buAutoNum type="arabicParenR"/>
            </a:pPr>
            <a:r>
              <a:rPr lang="en-US"/>
              <a:t> The cerebral cortex through the corticospinal fibres.</a:t>
            </a:r>
            <a:endParaRPr lang="en-US"/>
          </a:p>
          <a:p>
            <a:pPr marL="514350" indent="-514350">
              <a:buFont typeface="+mj-lt"/>
              <a:buAutoNum type="arabicParenR"/>
            </a:pPr>
            <a:r>
              <a:rPr lang="en-US"/>
              <a:t>The cerebellum through the superior cerebellar peduncle.</a:t>
            </a:r>
            <a:endParaRPr lang="en-US"/>
          </a:p>
          <a:p>
            <a:pPr marL="514350" indent="-514350">
              <a:buFont typeface="+mj-lt"/>
              <a:buAutoNum type="arabicParenR"/>
            </a:pPr>
            <a:r>
              <a:rPr lang="en-US"/>
              <a:t>The lentiform nucleus,subthalamic and hypothalamic nuclei,substantia nigra,and spinal cord.</a:t>
            </a:r>
            <a:endParaRPr lang="en-US"/>
          </a:p>
          <a:p>
            <a:pPr marL="514350" indent="-514350">
              <a:buFont typeface="+mj-lt"/>
              <a:buAutoNum type="arabicParenR"/>
            </a:pPr>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MID BRAIN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Efferent fibres leave the red nucleus and pass to </a:t>
            </a:r>
            <a:endParaRPr lang="en-US"/>
          </a:p>
          <a:p>
            <a:pPr marL="514350" indent="-514350">
              <a:buFont typeface="+mj-lt"/>
              <a:buAutoNum type="arabicParenR"/>
            </a:pPr>
            <a:r>
              <a:rPr lang="en-US"/>
              <a:t>Spinal cord  through the rubrospinal tract.</a:t>
            </a:r>
            <a:endParaRPr lang="en-US"/>
          </a:p>
          <a:p>
            <a:pPr marL="514350" indent="-514350">
              <a:buFont typeface="+mj-lt"/>
              <a:buAutoNum type="arabicParenR"/>
            </a:pPr>
            <a:r>
              <a:rPr lang="en-US"/>
              <a:t>The reticular formation through the rubro reticular tract.</a:t>
            </a:r>
            <a:endParaRPr lang="en-US"/>
          </a:p>
          <a:p>
            <a:pPr marL="514350" indent="-514350">
              <a:buFont typeface="+mj-lt"/>
              <a:buAutoNum type="arabicParenR"/>
            </a:pPr>
            <a:r>
              <a:rPr lang="en-US"/>
              <a:t>The thalamus.</a:t>
            </a:r>
            <a:endParaRPr lang="en-US"/>
          </a:p>
          <a:p>
            <a:pPr marL="514350" indent="-514350">
              <a:buFont typeface="+mj-lt"/>
              <a:buAutoNum type="arabicParenR"/>
            </a:pPr>
            <a:r>
              <a:rPr lang="en-US"/>
              <a:t>The substantia nigra.</a:t>
            </a:r>
            <a:endParaRPr lang="en-US"/>
          </a:p>
          <a:p>
            <a:pPr>
              <a:buFont typeface="Wingdings" panose="05000000000000000000" charset="0"/>
              <a:buChar char="Ø"/>
            </a:pPr>
            <a:r>
              <a:rPr lang="en-US"/>
              <a:t>The reticular formation is situated in the tegmentum lateral and posterior to the red nucleus.</a:t>
            </a:r>
            <a:endParaRPr lang="en-US"/>
          </a:p>
          <a:p>
            <a:pPr>
              <a:buFont typeface="Wingdings" panose="05000000000000000000" charset="0"/>
              <a:buChar char="Ø"/>
            </a:pPr>
            <a:r>
              <a:rPr lang="en-US"/>
              <a:t>The crus cerebri contains the identical important descending tracts -the corticospinal, corticonuclear and corticopontine fibres.</a:t>
            </a:r>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MID BRAIN CONT.</a:t>
            </a:r>
            <a:endParaRPr lang="en-US" b="1">
              <a:solidFill>
                <a:srgbClr val="FF0000"/>
              </a:solidFill>
            </a:endParaRPr>
          </a:p>
        </p:txBody>
      </p:sp>
      <p:sp>
        <p:nvSpPr>
          <p:cNvPr id="3" name="Content Placeholder 2"/>
          <p:cNvSpPr>
            <a:spLocks noGrp="1"/>
          </p:cNvSpPr>
          <p:nvPr>
            <p:ph idx="1"/>
          </p:nvPr>
        </p:nvSpPr>
        <p:spPr/>
        <p:txBody>
          <a:bodyPr>
            <a:normAutofit fontScale="90000" lnSpcReduction="10000"/>
          </a:bodyPr>
          <a:p>
            <a:pPr marL="514350" indent="-514350">
              <a:buFont typeface="+mj-lt"/>
              <a:buAutoNum type="arabicParenR"/>
            </a:pPr>
            <a:r>
              <a:rPr lang="en-US" b="1"/>
              <a:t>Weber's syndrome-</a:t>
            </a:r>
            <a:r>
              <a:rPr lang="en-US"/>
              <a:t>due to infarction in basal region of cerebral peduncle following occulusion of a branch of posterior cerebral artery involving corticospinal fibres in crus cerebri and intra tegmental fibres of oculomotor nerve.this causes contralateral hemiplegia and ipsilateral paralysis of extra ocular muscles supplied by oculomotor nerve(down and out eye with dilated and fixed pupil).</a:t>
            </a:r>
            <a:endParaRPr lang="en-US" b="1"/>
          </a:p>
          <a:p>
            <a:pPr marL="514350" indent="-514350">
              <a:buFont typeface="+mj-lt"/>
              <a:buAutoNum type="arabicParenR"/>
            </a:pPr>
            <a:r>
              <a:rPr lang="en-US" b="1"/>
              <a:t>Benedict's syndrome-</a:t>
            </a:r>
            <a:r>
              <a:rPr lang="en-US"/>
              <a:t>due to lesion of the tegmentum involving red nucleus,fibres of third nerve and medial lemniscus.this syndrome consists of ipsilateral paralysis of muscles supplied by third nerve,contra lateral hemianaestesia(loss of proprioception,discreminative touch and vibration sense).and involuantry movements like chorea and athetosis on the side of lesion.</a:t>
            </a: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MID BRAIN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b="1"/>
              <a:t>Perinaud' syndrome-</a:t>
            </a:r>
            <a:r>
              <a:rPr lang="en-US"/>
              <a:t>due to compression of the upper dorsal region of the midbrain including the superior colliculi by the pineal tumour.it presents as a combination of impaired upward or downward gaze(due to compression of vertical gaze center) and pupillary abnormality.</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25728</Words>
  <Application>WPS Presentation</Application>
  <PresentationFormat>Widescreen</PresentationFormat>
  <Paragraphs>316</Paragraphs>
  <Slides>42</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42</vt:i4>
      </vt:variant>
    </vt:vector>
  </HeadingPairs>
  <TitlesOfParts>
    <vt:vector size="51" baseType="lpstr">
      <vt:lpstr>Arial</vt:lpstr>
      <vt:lpstr>SimSun</vt:lpstr>
      <vt:lpstr>Wingdings</vt:lpstr>
      <vt:lpstr>Wingdings</vt:lpstr>
      <vt:lpstr>Calibri Light</vt:lpstr>
      <vt:lpstr>Calibri</vt:lpstr>
      <vt:lpstr>Microsoft YaHei</vt:lpstr>
      <vt:lpstr>Arial Unicode MS</vt:lpstr>
      <vt:lpstr>Office Theme</vt:lpstr>
      <vt:lpstr>BRAIN STEM</vt:lpstr>
      <vt:lpstr>		GROSS FEATURES OF MEDULLA</vt:lpstr>
      <vt:lpstr>			MEDULLA CONT.</vt:lpstr>
      <vt:lpstr>			MEDULLA CONT.</vt:lpstr>
      <vt:lpstr>				MEDULLA CONT.</vt:lpstr>
      <vt:lpstr> INTERNAL STRUCTURE OF MEDULLA</vt:lpstr>
      <vt:lpstr>				MEDULLA CONT.</vt:lpstr>
      <vt:lpstr>	TS OF MEDULLA AT THE LEVEL OF PYRAMIDAL 				DECUSSATION </vt:lpstr>
      <vt:lpstr>			MEDULLA CONT.</vt:lpstr>
      <vt:lpstr>		TS OF MEDULLA AT THE LEVEL OF 				DECUSSATION OF LEMNISCI</vt:lpstr>
      <vt:lpstr>					CONT.</vt:lpstr>
      <vt:lpstr>	TS OF MEDULLA AT THE LEVEL OF OLIVE </vt:lpstr>
      <vt:lpstr>					CONT.</vt:lpstr>
      <vt:lpstr>					CONT.</vt:lpstr>
      <vt:lpstr>			CENTRAL GRAY MATTER</vt:lpstr>
      <vt:lpstr>					CONT.</vt:lpstr>
      <vt:lpstr>					CONT.</vt:lpstr>
      <vt:lpstr>		BLOOD SUPPLY OF MEDULLA</vt:lpstr>
      <vt:lpstr>			MEDULLA CONT.</vt:lpstr>
      <vt:lpstr>					PONS </vt:lpstr>
      <vt:lpstr>					CONT.</vt:lpstr>
      <vt:lpstr>		INTERNAL STRUCTURE OF THE PONS</vt:lpstr>
      <vt:lpstr>		TS THROUGH THE CAUDAL PART</vt:lpstr>
      <vt:lpstr>					CONT.</vt:lpstr>
      <vt:lpstr>					CONT.</vt:lpstr>
      <vt:lpstr>	TS THROUGH THE CRANIAL PART OF PONS</vt:lpstr>
      <vt:lpstr>					CONT.</vt:lpstr>
      <vt:lpstr>		BLOOD SUPPLY OF PONS</vt:lpstr>
      <vt:lpstr>				PONS CONT.</vt:lpstr>
      <vt:lpstr>		GROSS APPEARENCE OF MID BRAIN</vt:lpstr>
      <vt:lpstr>			MID BRAIN CONT.</vt:lpstr>
      <vt:lpstr>				MID BRAIN CON.</vt:lpstr>
      <vt:lpstr>	INTERNAL STRUCTURE OF MID BRAIN</vt:lpstr>
      <vt:lpstr>	TS OF MIDBRAIN AT THE LEVEL OF INFERIOR 						COLLICULI</vt:lpstr>
      <vt:lpstr>			TS OF MIDBRAIN CONT.</vt:lpstr>
      <vt:lpstr>			TS OF MID BRAIN CONT.</vt:lpstr>
      <vt:lpstr>		TS OF MIDBRAIN AT THE LEVEL OF THE 					SUPERIOR COLLICULUI</vt:lpstr>
      <vt:lpstr>			MID BRAIN CONT.</vt:lpstr>
      <vt:lpstr>			MID BRAIN CONT.</vt:lpstr>
      <vt:lpstr>				MID BRAIN CONT.</vt:lpstr>
      <vt:lpstr>			MID BRAIN CONT.</vt:lpstr>
      <vt:lpstr>			MID BRAIN 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 STEM</dc:title>
  <dc:creator/>
  <cp:lastModifiedBy>RAKESH GUPTA</cp:lastModifiedBy>
  <cp:revision>84</cp:revision>
  <dcterms:created xsi:type="dcterms:W3CDTF">2020-05-29T05:42:00Z</dcterms:created>
  <dcterms:modified xsi:type="dcterms:W3CDTF">2020-06-25T10:20:02Z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1033-11.2.0.9431</vt:lpwstr>
  </property>
</Properties>
</file>