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3195" y="274320"/>
            <a:ext cx="9144000" cy="1177290"/>
          </a:xfrm>
        </p:spPr>
        <p:txBody>
          <a:bodyPr/>
          <a:lstStyle/>
          <a:p>
            <a:pPr algn="l"/>
            <a:r>
              <a:rPr lang="en-US" b="1" dirty="0">
                <a:solidFill>
                  <a:srgbClr val="FF0000"/>
                </a:solidFill>
              </a:rPr>
              <a:t>		</a:t>
            </a:r>
            <a:r>
              <a:rPr lang="en-US" sz="4000" b="1" dirty="0">
                <a:solidFill>
                  <a:srgbClr val="FF0000"/>
                </a:solidFill>
              </a:rPr>
              <a:t>BASAL GANGLIA</a:t>
            </a:r>
            <a:endParaRPr lang="en-US" sz="4000" b="1" dirty="0">
              <a:solidFill>
                <a:srgbClr val="FF0000"/>
              </a:solidFill>
            </a:endParaRPr>
          </a:p>
        </p:txBody>
      </p:sp>
      <p:sp>
        <p:nvSpPr>
          <p:cNvPr id="3" name="Subtitle 2"/>
          <p:cNvSpPr>
            <a:spLocks noGrp="1"/>
          </p:cNvSpPr>
          <p:nvPr>
            <p:ph type="subTitle" idx="1"/>
          </p:nvPr>
        </p:nvSpPr>
        <p:spPr>
          <a:xfrm>
            <a:off x="934085" y="1451610"/>
            <a:ext cx="9733915" cy="5198745"/>
          </a:xfrm>
        </p:spPr>
        <p:txBody>
          <a:bodyPr>
            <a:normAutofit fontScale="90000"/>
          </a:bodyPr>
          <a:lstStyle/>
          <a:p>
            <a:pPr marL="342900" indent="-342900" algn="l">
              <a:buFont typeface="Wingdings" panose="05000000000000000000" charset="0"/>
              <a:buChar char="Ø"/>
            </a:pPr>
            <a:r>
              <a:rPr lang="en-US" sz="2800"/>
              <a:t>Basal ganglia or the basal nuclei are the collections of grey matter situated inside the cerebral hemisphere.</a:t>
            </a:r>
            <a:endParaRPr lang="en-US" sz="2800"/>
          </a:p>
          <a:p>
            <a:pPr marL="342900" indent="-342900" algn="l">
              <a:buFont typeface="Wingdings" panose="05000000000000000000" charset="0"/>
              <a:buChar char="Ø"/>
            </a:pPr>
            <a:r>
              <a:rPr lang="en-US" sz="2800"/>
              <a:t>The basal ganglia belong to the extra-pyramidal system and their lesion results in movement disorders in the body.</a:t>
            </a:r>
            <a:endParaRPr lang="en-US" sz="2800"/>
          </a:p>
          <a:p>
            <a:pPr marL="342900" indent="-342900" algn="l">
              <a:buFont typeface="Wingdings" panose="05000000000000000000" charset="0"/>
              <a:buChar char="Ø"/>
            </a:pPr>
            <a:r>
              <a:rPr lang="en-US" sz="2800" b="1">
                <a:solidFill>
                  <a:srgbClr val="00B0F0"/>
                </a:solidFill>
              </a:rPr>
              <a:t>Component of basal ganglion-</a:t>
            </a:r>
            <a:r>
              <a:rPr lang="en-US" sz="2800">
                <a:solidFill>
                  <a:schemeClr val="tx1">
                    <a:lumMod val="95000"/>
                    <a:lumOff val="5000"/>
                  </a:schemeClr>
                </a:solidFill>
              </a:rPr>
              <a:t>basal ganglia consist of five nuclei</a:t>
            </a:r>
            <a:endParaRPr lang="en-US" sz="2800">
              <a:solidFill>
                <a:schemeClr val="tx1">
                  <a:lumMod val="95000"/>
                  <a:lumOff val="5000"/>
                </a:schemeClr>
              </a:solidFill>
            </a:endParaRPr>
          </a:p>
          <a:p>
            <a:pPr marL="514350" indent="-514350" algn="l">
              <a:buFont typeface="+mj-lt"/>
              <a:buAutoNum type="arabicPeriod"/>
            </a:pPr>
            <a:r>
              <a:rPr lang="en-US" sz="2800">
                <a:solidFill>
                  <a:schemeClr val="tx1">
                    <a:lumMod val="95000"/>
                    <a:lumOff val="5000"/>
                  </a:schemeClr>
                </a:solidFill>
              </a:rPr>
              <a:t>Caudate nucleus</a:t>
            </a:r>
            <a:endParaRPr lang="en-US" sz="2800">
              <a:solidFill>
                <a:schemeClr val="tx1">
                  <a:lumMod val="95000"/>
                  <a:lumOff val="5000"/>
                </a:schemeClr>
              </a:solidFill>
            </a:endParaRPr>
          </a:p>
          <a:p>
            <a:pPr marL="514350" indent="-514350" algn="l">
              <a:buFont typeface="+mj-lt"/>
              <a:buAutoNum type="arabicPeriod"/>
            </a:pPr>
            <a:r>
              <a:rPr lang="en-US" sz="2800">
                <a:solidFill>
                  <a:schemeClr val="tx1">
                    <a:lumMod val="95000"/>
                    <a:lumOff val="5000"/>
                  </a:schemeClr>
                </a:solidFill>
              </a:rPr>
              <a:t>lentiform nucleus</a:t>
            </a:r>
            <a:endParaRPr lang="en-US" sz="2800">
              <a:solidFill>
                <a:schemeClr val="tx1">
                  <a:lumMod val="95000"/>
                  <a:lumOff val="5000"/>
                </a:schemeClr>
              </a:solidFill>
            </a:endParaRPr>
          </a:p>
          <a:p>
            <a:pPr marL="514350" indent="-514350" algn="l">
              <a:buFont typeface="+mj-lt"/>
              <a:buAutoNum type="arabicPeriod"/>
            </a:pPr>
            <a:r>
              <a:rPr lang="en-US" sz="2800">
                <a:solidFill>
                  <a:schemeClr val="tx1">
                    <a:lumMod val="95000"/>
                    <a:lumOff val="5000"/>
                  </a:schemeClr>
                </a:solidFill>
              </a:rPr>
              <a:t>Claustrum</a:t>
            </a:r>
            <a:endParaRPr lang="en-US" sz="2800">
              <a:solidFill>
                <a:schemeClr val="tx1">
                  <a:lumMod val="95000"/>
                  <a:lumOff val="5000"/>
                </a:schemeClr>
              </a:solidFill>
            </a:endParaRPr>
          </a:p>
          <a:p>
            <a:pPr marL="514350" indent="-514350" algn="l">
              <a:buFont typeface="+mj-lt"/>
              <a:buAutoNum type="arabicPeriod"/>
            </a:pPr>
            <a:r>
              <a:rPr lang="en-US" sz="2800">
                <a:solidFill>
                  <a:schemeClr val="tx1">
                    <a:lumMod val="95000"/>
                    <a:lumOff val="5000"/>
                  </a:schemeClr>
                </a:solidFill>
              </a:rPr>
              <a:t>Amygdaloid nucleus</a:t>
            </a:r>
            <a:endParaRPr lang="en-US" sz="2800">
              <a:solidFill>
                <a:schemeClr val="tx1">
                  <a:lumMod val="95000"/>
                  <a:lumOff val="5000"/>
                </a:schemeClr>
              </a:solidFill>
            </a:endParaRPr>
          </a:p>
          <a:p>
            <a:pPr marL="514350" indent="-514350" algn="l">
              <a:buFont typeface="+mj-lt"/>
              <a:buAutoNum type="arabicPeriod"/>
            </a:pPr>
            <a:r>
              <a:rPr lang="en-US" sz="2800">
                <a:solidFill>
                  <a:schemeClr val="tx1">
                    <a:lumMod val="95000"/>
                    <a:lumOff val="5000"/>
                  </a:schemeClr>
                </a:solidFill>
              </a:rPr>
              <a:t>Subthalamic nucleus</a:t>
            </a:r>
            <a:endParaRPr lang="en-US" sz="2800" b="1">
              <a:solidFill>
                <a:srgbClr val="00B0F0"/>
              </a:solidFill>
            </a:endParaRPr>
          </a:p>
          <a:p>
            <a:pPr marL="514350" indent="-514350" algn="l">
              <a:buFont typeface="+mj-lt"/>
              <a:buAutoNum type="arabicPeriod"/>
            </a:pPr>
            <a:endParaRPr lang="en-US" sz="2800" b="1">
              <a:solidFill>
                <a:srgbClr val="00B0F0"/>
              </a:solidFill>
            </a:endParaRPr>
          </a:p>
          <a:p>
            <a:pPr marL="514350" indent="-514350" algn="l">
              <a:buFont typeface="+mj-lt"/>
              <a:buAutoNum type="arabicPeriod"/>
            </a:pPr>
            <a:endParaRPr lang="en-US" sz="2800" b="1">
              <a:solidFill>
                <a:srgbClr val="00B0F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31445"/>
            <a:ext cx="10515600" cy="916940"/>
          </a:xfrm>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143510" y="1169035"/>
            <a:ext cx="5919470" cy="5343525"/>
          </a:xfrm>
        </p:spPr>
        <p:txBody>
          <a:bodyPr/>
          <a:p>
            <a:pPr>
              <a:buFont typeface="Wingdings" panose="05000000000000000000" charset="0"/>
              <a:buChar char="Ø"/>
            </a:pPr>
            <a:r>
              <a:rPr lang="en-US" sz="2400"/>
              <a:t>The lentiform nucleus consists of the lateral part called putamen and the medial part called the globus pallidus.</a:t>
            </a:r>
            <a:endParaRPr lang="en-US" sz="2400"/>
          </a:p>
          <a:p>
            <a:pPr>
              <a:buFont typeface="Wingdings" panose="05000000000000000000" charset="0"/>
              <a:buChar char="Ø"/>
            </a:pPr>
            <a:r>
              <a:rPr lang="en-US" sz="2400"/>
              <a:t>The structure and functions of the putamen and globus pallidus are different.</a:t>
            </a:r>
            <a:endParaRPr lang="en-US" sz="2400"/>
          </a:p>
          <a:p>
            <a:pPr>
              <a:buFont typeface="Wingdings" panose="05000000000000000000" charset="0"/>
              <a:buChar char="Ø"/>
            </a:pPr>
            <a:r>
              <a:rPr lang="en-US" sz="2400" b="1">
                <a:solidFill>
                  <a:srgbClr val="00B0F0"/>
                </a:solidFill>
              </a:rPr>
              <a:t>Corpus striatum-</a:t>
            </a:r>
            <a:r>
              <a:rPr lang="en-US" sz="2400">
                <a:solidFill>
                  <a:schemeClr val="tx1">
                    <a:lumMod val="95000"/>
                    <a:lumOff val="5000"/>
                  </a:schemeClr>
                </a:solidFill>
              </a:rPr>
              <a:t>it includes the caudate nucleus and the lentiform nucleus.</a:t>
            </a:r>
            <a:endParaRPr lang="en-US" sz="2400">
              <a:solidFill>
                <a:schemeClr val="tx1">
                  <a:lumMod val="95000"/>
                  <a:lumOff val="5000"/>
                </a:schemeClr>
              </a:solidFill>
            </a:endParaRPr>
          </a:p>
          <a:p>
            <a:pPr>
              <a:buFont typeface="Wingdings" panose="05000000000000000000" charset="0"/>
              <a:buChar char="Ø"/>
            </a:pPr>
            <a:r>
              <a:rPr lang="en-US" sz="2400" b="1">
                <a:solidFill>
                  <a:srgbClr val="00B0F0"/>
                </a:solidFill>
              </a:rPr>
              <a:t>Striatum-</a:t>
            </a:r>
            <a:r>
              <a:rPr lang="en-US" sz="2400">
                <a:solidFill>
                  <a:schemeClr val="tx1">
                    <a:lumMod val="95000"/>
                    <a:lumOff val="5000"/>
                  </a:schemeClr>
                </a:solidFill>
              </a:rPr>
              <a:t>the caudate nucleus and the putamen of the lentiform nucleus are similar in structure and connections.therefore together they are called the striatum.</a:t>
            </a:r>
            <a:endParaRPr lang="en-US" sz="2400">
              <a:solidFill>
                <a:schemeClr val="tx1">
                  <a:lumMod val="95000"/>
                  <a:lumOff val="5000"/>
                </a:schemeClr>
              </a:solidFill>
            </a:endParaRPr>
          </a:p>
        </p:txBody>
      </p:sp>
      <p:pic>
        <p:nvPicPr>
          <p:cNvPr id="5" name="Picture 4" descr="scan0007 (1)"/>
          <p:cNvPicPr>
            <a:picLocks noChangeAspect="1"/>
          </p:cNvPicPr>
          <p:nvPr/>
        </p:nvPicPr>
        <p:blipFill>
          <a:blip r:embed="rId1"/>
          <a:stretch>
            <a:fillRect/>
          </a:stretch>
        </p:blipFill>
        <p:spPr>
          <a:xfrm>
            <a:off x="6062980" y="1168400"/>
            <a:ext cx="5796280" cy="53441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PALLIDUM</a:t>
            </a:r>
            <a:endParaRPr lang="en-US" b="1">
              <a:solidFill>
                <a:srgbClr val="FF0000"/>
              </a:solidFill>
            </a:endParaRPr>
          </a:p>
        </p:txBody>
      </p:sp>
      <p:sp>
        <p:nvSpPr>
          <p:cNvPr id="3" name="Content Placeholder 2"/>
          <p:cNvSpPr>
            <a:spLocks noGrp="1"/>
          </p:cNvSpPr>
          <p:nvPr>
            <p:ph idx="1"/>
          </p:nvPr>
        </p:nvSpPr>
        <p:spPr>
          <a:xfrm>
            <a:off x="838200" y="1598930"/>
            <a:ext cx="10515600" cy="4926330"/>
          </a:xfrm>
        </p:spPr>
        <p:txBody>
          <a:bodyPr>
            <a:normAutofit/>
          </a:bodyPr>
          <a:p>
            <a:pPr>
              <a:buFont typeface="Wingdings" panose="05000000000000000000" charset="0"/>
              <a:buChar char="Ø"/>
            </a:pPr>
            <a:r>
              <a:rPr lang="en-US" sz="2400"/>
              <a:t>The globus pallidus is known as the pallidum.</a:t>
            </a:r>
            <a:endParaRPr lang="en-US" sz="2400"/>
          </a:p>
          <a:p>
            <a:pPr>
              <a:buFont typeface="Wingdings" panose="05000000000000000000" charset="0"/>
              <a:buChar char="Ø"/>
            </a:pPr>
            <a:endParaRPr lang="en-US" sz="2400"/>
          </a:p>
          <a:p>
            <a:pPr>
              <a:buFont typeface="Wingdings" panose="05000000000000000000" charset="0"/>
              <a:buChar char="Ø"/>
            </a:pPr>
            <a:r>
              <a:rPr lang="en-US" sz="2400" b="1"/>
              <a:t>The main receiving station of the corpus striatum is the striatum but its main output station is the pallidum.</a:t>
            </a:r>
            <a:endParaRPr lang="en-US" sz="2400" b="1"/>
          </a:p>
          <a:p>
            <a:pPr>
              <a:buFont typeface="Wingdings" panose="05000000000000000000" charset="0"/>
              <a:buChar char="Ø"/>
            </a:pPr>
            <a:endParaRPr lang="en-US" sz="2400" b="1"/>
          </a:p>
          <a:p>
            <a:pPr>
              <a:buFont typeface="Wingdings" panose="05000000000000000000" charset="0"/>
              <a:buChar char="Ø"/>
            </a:pPr>
            <a:r>
              <a:rPr lang="en-US" sz="2400"/>
              <a:t>Caudate nucleus is a comma shaped nucleus having three parts ,the head,body and tail.</a:t>
            </a:r>
            <a:endParaRPr lang="en-US" sz="2400"/>
          </a:p>
          <a:p>
            <a:pPr>
              <a:buFont typeface="Wingdings" panose="05000000000000000000" charset="0"/>
              <a:buChar char="Ø"/>
            </a:pPr>
            <a:endParaRPr lang="en-US" sz="2400"/>
          </a:p>
          <a:p>
            <a:pPr>
              <a:buFont typeface="Wingdings" panose="05000000000000000000" charset="0"/>
              <a:buChar char="Ø"/>
            </a:pPr>
            <a:r>
              <a:rPr lang="en-US" sz="2400"/>
              <a:t>Lentiform nucleus has the shape of a biconvex lens.</a:t>
            </a:r>
            <a:endParaRPr lang="en-US" sz="2400"/>
          </a:p>
          <a:p>
            <a:pPr>
              <a:buFont typeface="Wingdings" panose="05000000000000000000" charset="0"/>
              <a:buChar char="Ø"/>
            </a:pPr>
            <a:endParaRPr lang="en-US" sz="2400"/>
          </a:p>
          <a:p>
            <a:pPr>
              <a:buFont typeface="Wingdings" panose="05000000000000000000" charset="0"/>
              <a:buChar char="Ø"/>
            </a:pPr>
            <a:r>
              <a:rPr lang="en-US" sz="2400"/>
              <a:t>The lentiform nucleus has a highly convex medial surface and a lateral surface.</a:t>
            </a:r>
            <a:endParaRPr 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a:xfrm>
            <a:off x="838200" y="1462405"/>
            <a:ext cx="10515600" cy="5243830"/>
          </a:xfrm>
        </p:spPr>
        <p:txBody>
          <a:bodyPr/>
          <a:p>
            <a:pPr>
              <a:buFont typeface="Wingdings" panose="05000000000000000000" charset="0"/>
              <a:buChar char="Ø"/>
            </a:pPr>
            <a:r>
              <a:rPr lang="en-US" sz="2400" b="1">
                <a:solidFill>
                  <a:srgbClr val="00B0F0"/>
                </a:solidFill>
              </a:rPr>
              <a:t>The lateral surface-</a:t>
            </a:r>
            <a:r>
              <a:rPr lang="en-US" sz="2400">
                <a:solidFill>
                  <a:schemeClr val="tx1">
                    <a:lumMod val="95000"/>
                    <a:lumOff val="5000"/>
                  </a:schemeClr>
                </a:solidFill>
              </a:rPr>
              <a:t>is related in succession to the external capsule ,claustrum,extreme capsule and insular cortex(from medial to lateral side).the lateral striate arteries pierce the lateral surface and pass through the substance of lentiform nucleus</a:t>
            </a:r>
            <a:r>
              <a:rPr lang="en-US" sz="2400" b="1">
                <a:solidFill>
                  <a:schemeClr val="tx1">
                    <a:lumMod val="95000"/>
                    <a:lumOff val="5000"/>
                  </a:schemeClr>
                </a:solidFill>
              </a:rPr>
              <a:t>.</a:t>
            </a:r>
            <a:endParaRPr lang="en-US" sz="2400" b="1">
              <a:solidFill>
                <a:schemeClr val="tx1">
                  <a:lumMod val="95000"/>
                  <a:lumOff val="5000"/>
                </a:schemeClr>
              </a:solidFill>
            </a:endParaRPr>
          </a:p>
          <a:p>
            <a:pPr marL="0" indent="0">
              <a:buFont typeface="Wingdings" panose="05000000000000000000" charset="0"/>
              <a:buNone/>
            </a:pPr>
            <a:endParaRPr lang="en-US" sz="2400" b="1">
              <a:solidFill>
                <a:schemeClr val="tx1">
                  <a:lumMod val="95000"/>
                  <a:lumOff val="5000"/>
                </a:schemeClr>
              </a:solidFill>
            </a:endParaRPr>
          </a:p>
          <a:p>
            <a:pPr>
              <a:buFont typeface="Wingdings" panose="05000000000000000000" charset="0"/>
              <a:buChar char="Ø"/>
            </a:pPr>
            <a:r>
              <a:rPr lang="en-US" sz="2400" b="1">
                <a:solidFill>
                  <a:srgbClr val="00B0F0"/>
                </a:solidFill>
              </a:rPr>
              <a:t>The medial surface-</a:t>
            </a:r>
            <a:r>
              <a:rPr lang="en-US" sz="2400">
                <a:solidFill>
                  <a:schemeClr val="tx1">
                    <a:lumMod val="95000"/>
                    <a:lumOff val="5000"/>
                  </a:schemeClr>
                </a:solidFill>
              </a:rPr>
              <a:t>is intimately related to the anterior limb of internal capsule anteriorly and the posterior limb of internal capsule posteriorly(the genu being in contact with the apex).</a:t>
            </a:r>
            <a:endParaRPr lang="en-US" sz="2400">
              <a:solidFill>
                <a:schemeClr val="tx1">
                  <a:lumMod val="95000"/>
                  <a:lumOff val="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37795"/>
            <a:ext cx="10515600" cy="902335"/>
          </a:xfrm>
        </p:spPr>
        <p:txBody>
          <a:bodyPr/>
          <a:p>
            <a:r>
              <a:rPr lang="en-US" b="1">
                <a:solidFill>
                  <a:srgbClr val="FF0000"/>
                </a:solidFill>
              </a:rPr>
              <a:t>			CAUDATE NUCLEUS</a:t>
            </a:r>
            <a:endParaRPr lang="en-US" b="1">
              <a:solidFill>
                <a:srgbClr val="FF0000"/>
              </a:solidFill>
            </a:endParaRPr>
          </a:p>
        </p:txBody>
      </p:sp>
      <p:sp>
        <p:nvSpPr>
          <p:cNvPr id="3" name="Content Placeholder 2"/>
          <p:cNvSpPr>
            <a:spLocks noGrp="1"/>
          </p:cNvSpPr>
          <p:nvPr>
            <p:ph sz="half" idx="1"/>
          </p:nvPr>
        </p:nvSpPr>
        <p:spPr>
          <a:xfrm>
            <a:off x="172085" y="1160780"/>
            <a:ext cx="5181600" cy="5379720"/>
          </a:xfrm>
        </p:spPr>
        <p:txBody>
          <a:bodyPr>
            <a:noAutofit/>
          </a:bodyPr>
          <a:p>
            <a:pPr>
              <a:buFont typeface="Wingdings" panose="05000000000000000000" charset="0"/>
              <a:buChar char="Ø"/>
            </a:pPr>
            <a:r>
              <a:rPr lang="en-US" sz="2000"/>
              <a:t>The caudate nucleus is large c-shaped mass of gray matter that is closely related to the lateral ventricle and lies lateral to the thalamus.</a:t>
            </a:r>
            <a:endParaRPr lang="en-US" sz="2000"/>
          </a:p>
          <a:p>
            <a:pPr>
              <a:buFont typeface="Wingdings" panose="05000000000000000000" charset="0"/>
              <a:buChar char="Ø"/>
            </a:pPr>
            <a:r>
              <a:rPr lang="en-US" sz="2000"/>
              <a:t>The lateral surface of the nucleus is related to the internal capsule,which separates it from the lentiform nucleus.te caudate nucleus can be divided in to head,body and tail.</a:t>
            </a:r>
            <a:endParaRPr lang="en-US" sz="2000"/>
          </a:p>
          <a:p>
            <a:pPr>
              <a:buFont typeface="Wingdings" panose="05000000000000000000" charset="0"/>
              <a:buChar char="Ø"/>
            </a:pPr>
            <a:r>
              <a:rPr lang="en-US" sz="2000"/>
              <a:t>The head of the caudate nucleus is large and rounded and forms the lateral wall of the anterior horn of the lateral ventricle.</a:t>
            </a:r>
            <a:endParaRPr lang="en-US" sz="2000"/>
          </a:p>
          <a:p>
            <a:pPr>
              <a:buFont typeface="Wingdings" panose="05000000000000000000" charset="0"/>
              <a:buChar char="Ø"/>
            </a:pPr>
            <a:r>
              <a:rPr lang="en-US" sz="2000"/>
              <a:t>The head is continuous inferiorly with the putamen of the lentiform nucleus.</a:t>
            </a:r>
            <a:endParaRPr lang="en-US" sz="2000"/>
          </a:p>
          <a:p>
            <a:pPr>
              <a:buFont typeface="Wingdings" panose="05000000000000000000" charset="0"/>
              <a:buChar char="Ø"/>
            </a:pPr>
            <a:r>
              <a:rPr lang="en-US" sz="2000"/>
              <a:t>The body is long and narrow and is continuous with the head in the region of the interventricular foramen.the body of the caudate nucleus forms part of the floor of the body of the lateral ventricle. </a:t>
            </a:r>
            <a:endParaRPr lang="en-US" sz="2000"/>
          </a:p>
        </p:txBody>
      </p:sp>
      <p:pic>
        <p:nvPicPr>
          <p:cNvPr id="4" name="Content Placeholder 3" descr="scan0008 (1)"/>
          <p:cNvPicPr>
            <a:picLocks noChangeAspect="1"/>
          </p:cNvPicPr>
          <p:nvPr>
            <p:ph sz="half" idx="2"/>
          </p:nvPr>
        </p:nvPicPr>
        <p:blipFill>
          <a:blip r:embed="rId1"/>
          <a:stretch>
            <a:fillRect/>
          </a:stretch>
        </p:blipFill>
        <p:spPr>
          <a:xfrm>
            <a:off x="5353685" y="1336675"/>
            <a:ext cx="6751955" cy="50272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AMYGDALOID NUCLEUS</a:t>
            </a:r>
            <a:endParaRPr lang="en-US" b="1">
              <a:solidFill>
                <a:srgbClr val="FF0000"/>
              </a:solidFill>
            </a:endParaRPr>
          </a:p>
        </p:txBody>
      </p:sp>
      <p:sp>
        <p:nvSpPr>
          <p:cNvPr id="3" name="Content Placeholder 2"/>
          <p:cNvSpPr>
            <a:spLocks noGrp="1"/>
          </p:cNvSpPr>
          <p:nvPr>
            <p:ph idx="1"/>
          </p:nvPr>
        </p:nvSpPr>
        <p:spPr/>
        <p:txBody>
          <a:bodyPr>
            <a:normAutofit lnSpcReduction="10000"/>
          </a:bodyPr>
          <a:p>
            <a:pPr>
              <a:buFont typeface="Wingdings" panose="05000000000000000000" charset="0"/>
              <a:buChar char="Ø"/>
            </a:pPr>
            <a:r>
              <a:rPr lang="en-US"/>
              <a:t>The amygdaloid nucleus is situated in the temporal lobe close to the uncus.the amygdaloid nucleus is considered to be part of limbic system.</a:t>
            </a:r>
            <a:endParaRPr lang="en-US"/>
          </a:p>
          <a:p>
            <a:pPr>
              <a:buFont typeface="Wingdings" panose="05000000000000000000" charset="0"/>
              <a:buChar char="Ø"/>
            </a:pPr>
            <a:r>
              <a:rPr lang="en-US"/>
              <a:t>Through its connections,it can influence the body</a:t>
            </a:r>
            <a:r>
              <a:rPr lang="en-US" baseline="30000"/>
              <a:t>'</a:t>
            </a:r>
            <a:r>
              <a:rPr lang="en-US"/>
              <a:t>s response to environmental changes.</a:t>
            </a:r>
            <a:endParaRPr lang="en-US"/>
          </a:p>
          <a:p>
            <a:pPr>
              <a:buFont typeface="Wingdings" panose="05000000000000000000" charset="0"/>
              <a:buChar char="Ø"/>
            </a:pPr>
            <a:r>
              <a:rPr lang="en-US"/>
              <a:t>In the sense of fear ,for example it can change the heart rate, blood pressure,skin colour and rate of respiration.</a:t>
            </a:r>
            <a:endParaRPr lang="en-US"/>
          </a:p>
          <a:p>
            <a:pPr>
              <a:buFont typeface="Wingdings" panose="05000000000000000000" charset="0"/>
              <a:buChar char="Ø"/>
            </a:pPr>
            <a:r>
              <a:rPr lang="en-US" b="1">
                <a:solidFill>
                  <a:srgbClr val="FF0000"/>
                </a:solidFill>
              </a:rPr>
              <a:t>Claustrum</a:t>
            </a:r>
            <a:r>
              <a:rPr lang="en-US"/>
              <a:t> -the claustrum is a thin sheet of gray matter that is separated from the lateral surface of the lentiform nucleus by the external capsule.lateral to the claustrum is the subcortical white matter of the insula.the function of claustrum is unknown.</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SUBTHALAMIC NUCLEI</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substantia nigra of mid brain and the subthalamic nuclei of diencephalon are functionally closely related to the activities of the basal nuclei.</a:t>
            </a:r>
            <a:endParaRPr lang="en-US"/>
          </a:p>
          <a:p>
            <a:pPr>
              <a:buFont typeface="Wingdings" panose="05000000000000000000" charset="0"/>
              <a:buChar char="Ø"/>
            </a:pPr>
            <a:r>
              <a:rPr lang="en-US"/>
              <a:t>The neurons of the substantia nigra are dopaminergic and inhibitory and have many connections to the corpus striatum.</a:t>
            </a:r>
            <a:endParaRPr lang="en-US"/>
          </a:p>
          <a:p>
            <a:pPr>
              <a:buFont typeface="Wingdings" panose="05000000000000000000" charset="0"/>
              <a:buChar char="Ø"/>
            </a:pPr>
            <a:r>
              <a:rPr lang="en-US"/>
              <a:t>The neurons of the subthalamic nuclei are glutaminergic and excitatory and have many connections to the globus pallidus and substantia nigra. </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FUNCTIONS OF BASAL GANGLIA</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basal nuclei control muscular movements by influencing the cerebral cortex and have no direct control through descending pathways to the brain stem and spinal cord.in this way ,the basal nuclei assist in the regulation of voluntary movement and the learning of motor skills.</a:t>
            </a:r>
            <a:endParaRPr lang="en-US"/>
          </a:p>
          <a:p>
            <a:pPr>
              <a:buFont typeface="Wingdings" panose="05000000000000000000" charset="0"/>
              <a:buChar char="Ø"/>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CLINICAL CORRELATION</a:t>
            </a:r>
            <a:endParaRPr lang="en-US" b="1">
              <a:solidFill>
                <a:srgbClr val="FF0000"/>
              </a:solidFill>
            </a:endParaRPr>
          </a:p>
        </p:txBody>
      </p:sp>
      <p:sp>
        <p:nvSpPr>
          <p:cNvPr id="3" name="Content Placeholder 2"/>
          <p:cNvSpPr>
            <a:spLocks noGrp="1"/>
          </p:cNvSpPr>
          <p:nvPr>
            <p:ph idx="1"/>
          </p:nvPr>
        </p:nvSpPr>
        <p:spPr/>
        <p:txBody>
          <a:bodyPr>
            <a:normAutofit fontScale="90000" lnSpcReduction="10000"/>
          </a:bodyPr>
          <a:p>
            <a:pPr>
              <a:buFont typeface="Wingdings" panose="05000000000000000000" charset="0"/>
              <a:buChar char="Ø"/>
            </a:pPr>
            <a:r>
              <a:rPr lang="en-US"/>
              <a:t>Lesions in the corpus striatum cause disturbances in the initiation and cessation of a motor event,which results in various kinds of abnormal movements.</a:t>
            </a:r>
            <a:endParaRPr lang="en-US"/>
          </a:p>
          <a:p>
            <a:pPr>
              <a:buFont typeface="Wingdings" panose="05000000000000000000" charset="0"/>
              <a:buChar char="Ø"/>
            </a:pPr>
            <a:r>
              <a:rPr lang="en-US" b="1">
                <a:solidFill>
                  <a:srgbClr val="00B0F0"/>
                </a:solidFill>
              </a:rPr>
              <a:t>Parkinsons disease-</a:t>
            </a:r>
            <a:r>
              <a:rPr lang="en-US">
                <a:solidFill>
                  <a:schemeClr val="tx1">
                    <a:lumMod val="95000"/>
                    <a:lumOff val="5000"/>
                  </a:schemeClr>
                </a:solidFill>
              </a:rPr>
              <a:t>occurs due to deficiency of dopamine in corpus striatum due to degeneration of neurons of substantia nigra or of the nigrostriate fibres(dopamine is secreted by pigmented neurons of substantia nigra and transported to corpus striatum via nigrostriate fibres).</a:t>
            </a:r>
            <a:endParaRPr lang="en-US" b="1">
              <a:solidFill>
                <a:srgbClr val="00B0F0"/>
              </a:solidFill>
            </a:endParaRPr>
          </a:p>
          <a:p>
            <a:pPr>
              <a:buFont typeface="Wingdings" panose="05000000000000000000" charset="0"/>
              <a:buChar char="Ø"/>
            </a:pPr>
            <a:r>
              <a:rPr lang="en-US">
                <a:solidFill>
                  <a:schemeClr val="tx1">
                    <a:lumMod val="95000"/>
                    <a:lumOff val="5000"/>
                  </a:schemeClr>
                </a:solidFill>
              </a:rPr>
              <a:t>Since dopamine causes inhibition of cells of corpus striatum, its depletion manifests as increased muscle tone(rigidity,tremors),and slow movements(akinesia)</a:t>
            </a:r>
            <a:r>
              <a:rPr lang="en-US">
                <a:solidFill>
                  <a:schemeClr val="tx1">
                    <a:lumMod val="95000"/>
                    <a:lumOff val="5000"/>
                  </a:schemeClr>
                </a:solidFill>
              </a:rPr>
              <a:t>.</a:t>
            </a:r>
            <a:endParaRPr lang="en-US" b="1">
              <a:solidFill>
                <a:srgbClr val="00B0F0"/>
              </a:solidFill>
            </a:endParaRPr>
          </a:p>
          <a:p>
            <a:pPr marL="0" indent="0">
              <a:buFont typeface="Wingdings" panose="05000000000000000000" charset="0"/>
              <a:buNone/>
            </a:pPr>
            <a:endParaRPr lang="en-US" b="1">
              <a:solidFill>
                <a:srgbClr val="00B0F0"/>
              </a:solidFill>
            </a:endParaRPr>
          </a:p>
          <a:p>
            <a:pPr marL="0" indent="0">
              <a:buFont typeface="Wingdings" panose="05000000000000000000" charset="0"/>
              <a:buNone/>
            </a:pPr>
            <a:r>
              <a:rPr lang="en-US" b="1">
                <a:solidFill>
                  <a:srgbClr val="00B0F0"/>
                </a:solidFill>
              </a:rPr>
              <a:t> </a:t>
            </a:r>
            <a:endParaRPr lang="en-US" b="1">
              <a:solidFill>
                <a:srgbClr val="00B0F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The characterstic features of parkinsonism are cogwheel or lead pipe rigidity,resting tremor(pill-rolling tremor) mask like face with no emotional response and shuffling gait and stooped posture.</a:t>
            </a:r>
            <a:endParaRPr lang="en-US"/>
          </a:p>
          <a:p>
            <a:pPr>
              <a:buFont typeface="Wingdings" panose="05000000000000000000" charset="0"/>
              <a:buChar char="Ø"/>
            </a:pPr>
            <a:r>
              <a:rPr lang="en-US"/>
              <a:t>Huntington's chorea is an autosomal dominant disorder,which occurs in adults.the basic pathology is severe degeneration of neurons in caudate nucleus and putamen.the disease is characterised by brisk,jerky and purposeless movements.</a:t>
            </a:r>
            <a:endParaRPr lang="en-US"/>
          </a:p>
          <a:p>
            <a:pPr>
              <a:buFont typeface="Wingdings" panose="05000000000000000000" charset="0"/>
              <a:buChar char="Ø"/>
            </a:pPr>
            <a:r>
              <a:rPr lang="en-US"/>
              <a:t>Sydenhems choreaor st.vitus dance occurs in younger age(more in girls)</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					CONT.</a:t>
            </a:r>
            <a:endParaRPr lang="en-US" b="1">
              <a:solidFill>
                <a:srgbClr val="FF0000"/>
              </a:solidFill>
            </a:endParaRPr>
          </a:p>
        </p:txBody>
      </p:sp>
      <p:sp>
        <p:nvSpPr>
          <p:cNvPr id="3" name="Content Placeholder 2"/>
          <p:cNvSpPr>
            <a:spLocks noGrp="1"/>
          </p:cNvSpPr>
          <p:nvPr>
            <p:ph idx="1"/>
          </p:nvPr>
        </p:nvSpPr>
        <p:spPr/>
        <p:txBody>
          <a:bodyPr/>
          <a:p>
            <a:pPr>
              <a:buFont typeface="Wingdings" panose="05000000000000000000" charset="0"/>
              <a:buChar char="Ø"/>
            </a:pPr>
            <a:r>
              <a:rPr lang="en-US"/>
              <a:t>It occurs due to micro hemorrhages in corpus striatum.</a:t>
            </a:r>
            <a:endParaRPr lang="en-US"/>
          </a:p>
          <a:p>
            <a:pPr>
              <a:buFont typeface="Wingdings" panose="05000000000000000000" charset="0"/>
              <a:buChar char="Ø"/>
            </a:pPr>
            <a:r>
              <a:rPr lang="en-US"/>
              <a:t>The abnormal movements are relatively less rapid and jerky.</a:t>
            </a:r>
            <a:endParaRPr lang="en-US"/>
          </a:p>
          <a:p>
            <a:pPr>
              <a:buFont typeface="Wingdings" panose="05000000000000000000" charset="0"/>
              <a:buChar char="Ø"/>
            </a:pPr>
            <a:r>
              <a:rPr lang="en-US"/>
              <a:t>The lesion of the subthalamic nucleus produces abnormal movements called hemiballismus in the opposite side.the involuntary and violent movements (of throwing the limb in all directions or flinging movements of limbs) affect usually the proximal parts of te upper limbs. </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5243</Words>
  <Application>WPS Presentation</Application>
  <PresentationFormat>Widescreen</PresentationFormat>
  <Paragraphs>84</Paragraphs>
  <Slides>11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Arial</vt:lpstr>
      <vt:lpstr>SimSun</vt:lpstr>
      <vt:lpstr>Wingdings</vt:lpstr>
      <vt:lpstr>Wingdings</vt:lpstr>
      <vt:lpstr>Calibri Light</vt:lpstr>
      <vt:lpstr>Calibri</vt:lpstr>
      <vt:lpstr>Microsoft YaHei</vt:lpstr>
      <vt:lpstr>Arial Unicode MS</vt:lpstr>
      <vt:lpstr>Office Theme</vt:lpstr>
      <vt:lpstr>		BASAL GANGLIA</vt:lpstr>
      <vt:lpstr>					CONT.</vt:lpstr>
      <vt:lpstr>				PALLIDUM</vt:lpstr>
      <vt:lpstr>					CONT.</vt:lpstr>
      <vt:lpstr>			CAUDATE NUCLEUS</vt:lpstr>
      <vt:lpstr>			AMYGDALOID NUCLEUS</vt:lpstr>
      <vt:lpstr>			SUBTHALAMIC NUCLEI</vt:lpstr>
      <vt:lpstr>FUNCTIONS OF BASAL GANGLIA</vt:lpstr>
      <vt:lpstr>		CLINICAL CORRELATION</vt:lpstr>
      <vt:lpstr>					CONT.</vt:lpstr>
      <vt:lpstr>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BASAL GANGLIA</dc:title>
  <dc:creator/>
  <cp:lastModifiedBy>RAKESH GUPTA</cp:lastModifiedBy>
  <cp:revision>21</cp:revision>
  <dcterms:created xsi:type="dcterms:W3CDTF">2020-07-01T04:30:00Z</dcterms:created>
  <dcterms:modified xsi:type="dcterms:W3CDTF">2020-07-06T09:26:16Z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1033-11.2.0.9431</vt:lpwstr>
  </property>
</Properties>
</file>