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101A7-9F48-4CF5-B7E5-B7A6E4B068FF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CB3FB-47F5-4FCA-A4D8-E47DD43DD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48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CB3FB-47F5-4FCA-A4D8-E47DD43DD1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52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8353E-FBC3-4EF3-B291-80BA1547A78B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E2E18-444A-4B3F-B363-A8D9BE301F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THYROID GLAND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00200"/>
            <a:ext cx="8229600" cy="51054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Highly vascular endocrine gland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Situated in the lower part of front of neck in close relation to larynx and trachea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Secretes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T3, T4 </a:t>
            </a:r>
            <a:r>
              <a:rPr lang="en-US" dirty="0" smtClean="0">
                <a:solidFill>
                  <a:schemeClr val="tx1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calcitonin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hormones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Weight is around </a:t>
            </a:r>
            <a:r>
              <a:rPr lang="en-US" dirty="0" smtClean="0">
                <a:solidFill>
                  <a:srgbClr val="0070C0"/>
                </a:solidFill>
              </a:rPr>
              <a:t>25 gm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Consists of </a:t>
            </a:r>
            <a:r>
              <a:rPr lang="en-US" dirty="0" err="1" smtClean="0">
                <a:solidFill>
                  <a:srgbClr val="0070C0"/>
                </a:solidFill>
              </a:rPr>
              <a:t>Rt</a:t>
            </a:r>
            <a:r>
              <a:rPr lang="en-US" dirty="0" smtClean="0">
                <a:solidFill>
                  <a:srgbClr val="0070C0"/>
                </a:solidFill>
              </a:rPr>
              <a:t> &amp; Lt lobes</a:t>
            </a:r>
            <a:r>
              <a:rPr lang="en-US" dirty="0" smtClean="0">
                <a:solidFill>
                  <a:schemeClr val="tx1"/>
                </a:solidFill>
              </a:rPr>
              <a:t> which are connected by an </a:t>
            </a:r>
            <a:r>
              <a:rPr lang="en-US" dirty="0" smtClean="0">
                <a:solidFill>
                  <a:srgbClr val="0070C0"/>
                </a:solidFill>
              </a:rPr>
              <a:t>isthmus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Each lobe is around </a:t>
            </a:r>
            <a:r>
              <a:rPr lang="en-US" dirty="0" smtClean="0">
                <a:solidFill>
                  <a:srgbClr val="0070C0"/>
                </a:solidFill>
              </a:rPr>
              <a:t>5cm </a:t>
            </a:r>
            <a:r>
              <a:rPr lang="en-US" dirty="0" smtClean="0">
                <a:solidFill>
                  <a:schemeClr val="tx1"/>
                </a:solidFill>
              </a:rPr>
              <a:t>in length 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3cm</a:t>
            </a:r>
            <a:r>
              <a:rPr lang="en-US" dirty="0" smtClean="0">
                <a:solidFill>
                  <a:schemeClr val="tx1"/>
                </a:solidFill>
              </a:rPr>
              <a:t> in breadth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&amp; </a:t>
            </a:r>
            <a:r>
              <a:rPr lang="en-US" dirty="0" smtClean="0">
                <a:solidFill>
                  <a:srgbClr val="0070C0"/>
                </a:solidFill>
              </a:rPr>
              <a:t>2cm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in thickness</a:t>
            </a:r>
          </a:p>
          <a:p>
            <a:pPr algn="l"/>
            <a:endParaRPr lang="en-US" dirty="0" smtClean="0"/>
          </a:p>
          <a:p>
            <a:pPr algn="l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324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lobes extend from the oblique line of thyroid cartilage to the level of 5</a:t>
            </a:r>
            <a:r>
              <a:rPr lang="en-US" baseline="30000" dirty="0" smtClean="0"/>
              <a:t>th</a:t>
            </a:r>
            <a:r>
              <a:rPr lang="en-US" dirty="0" smtClean="0"/>
              <a:t> or 6</a:t>
            </a:r>
            <a:r>
              <a:rPr lang="en-US" baseline="30000" dirty="0" smtClean="0"/>
              <a:t>th</a:t>
            </a:r>
            <a:r>
              <a:rPr lang="en-US" dirty="0" smtClean="0"/>
              <a:t> tracheal ring and correspond to C5-T1 vertebrae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isthmus lies against the 2</a:t>
            </a:r>
            <a:r>
              <a:rPr lang="en-US" baseline="30000" dirty="0" smtClean="0"/>
              <a:t>nd</a:t>
            </a:r>
            <a:r>
              <a:rPr lang="en-US" dirty="0" smtClean="0"/>
              <a:t> to 4</a:t>
            </a:r>
            <a:r>
              <a:rPr lang="en-US" baseline="30000" dirty="0" smtClean="0"/>
              <a:t>th</a:t>
            </a:r>
            <a:r>
              <a:rPr lang="en-US" dirty="0" smtClean="0"/>
              <a:t> tracheal rings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small pyramidal lobe usually extends from the upper margin of the isthmus on the Lt side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may be attached to the hyoid bone by a slip of a muscle called </a:t>
            </a:r>
            <a:r>
              <a:rPr lang="en-US" dirty="0" err="1" smtClean="0"/>
              <a:t>levator</a:t>
            </a:r>
            <a:r>
              <a:rPr lang="en-US" dirty="0" smtClean="0"/>
              <a:t> </a:t>
            </a:r>
            <a:r>
              <a:rPr lang="en-US" dirty="0" err="1" smtClean="0"/>
              <a:t>glandulae</a:t>
            </a:r>
            <a:r>
              <a:rPr lang="en-US" dirty="0" smtClean="0"/>
              <a:t> </a:t>
            </a:r>
            <a:r>
              <a:rPr lang="en-US" dirty="0" err="1" smtClean="0"/>
              <a:t>thyroideae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495800" y="685800"/>
            <a:ext cx="4495800" cy="5440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419600" cy="6553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rgbClr val="00B0F0"/>
                </a:solidFill>
              </a:rPr>
              <a:t>CAPSULE OF THYROID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has a true &amp; false capsule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True capsule </a:t>
            </a:r>
            <a:r>
              <a:rPr lang="en-US" dirty="0" smtClean="0"/>
              <a:t>is the condensation of the connective tissue </a:t>
            </a:r>
            <a:r>
              <a:rPr lang="en-US" dirty="0" err="1" smtClean="0"/>
              <a:t>stroma</a:t>
            </a:r>
            <a:r>
              <a:rPr lang="en-US" dirty="0" smtClean="0"/>
              <a:t> at the periphery of the gland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False capsule </a:t>
            </a:r>
            <a:r>
              <a:rPr lang="en-US" dirty="0" smtClean="0"/>
              <a:t>is derived from the </a:t>
            </a:r>
            <a:r>
              <a:rPr lang="en-US" dirty="0" err="1" smtClean="0"/>
              <a:t>pretracheal</a:t>
            </a:r>
            <a:r>
              <a:rPr lang="en-US" dirty="0" smtClean="0"/>
              <a:t> fascia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At the </a:t>
            </a:r>
            <a:r>
              <a:rPr lang="en-US" dirty="0" err="1" smtClean="0"/>
              <a:t>posteromedial</a:t>
            </a:r>
            <a:r>
              <a:rPr lang="en-US" dirty="0" smtClean="0"/>
              <a:t> aspect of the lobe the false capsule is thickened to form the </a:t>
            </a:r>
            <a:r>
              <a:rPr lang="en-US" dirty="0" err="1" smtClean="0">
                <a:solidFill>
                  <a:srgbClr val="FF0000"/>
                </a:solidFill>
              </a:rPr>
              <a:t>suspensory</a:t>
            </a:r>
            <a:r>
              <a:rPr lang="en-US" dirty="0" smtClean="0">
                <a:solidFill>
                  <a:srgbClr val="FF0000"/>
                </a:solidFill>
              </a:rPr>
              <a:t> ligament of Berry </a:t>
            </a:r>
            <a:r>
              <a:rPr lang="en-US" dirty="0" smtClean="0"/>
              <a:t>which is attached to the </a:t>
            </a:r>
            <a:r>
              <a:rPr lang="en-US" dirty="0" err="1" smtClean="0"/>
              <a:t>cricoid</a:t>
            </a:r>
            <a:r>
              <a:rPr lang="en-US" dirty="0" smtClean="0"/>
              <a:t> cartilage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 err="1" smtClean="0"/>
              <a:t>pretracheal</a:t>
            </a:r>
            <a:r>
              <a:rPr lang="en-US" dirty="0" smtClean="0"/>
              <a:t> fascia encloses the thyroid gland and is attached to the oblique line of thyroid cartilage and to the hyoid bone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572000" y="609601"/>
            <a:ext cx="45720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4343400" cy="6324600"/>
          </a:xfrm>
          <a:noFill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close relation of </a:t>
            </a:r>
            <a:r>
              <a:rPr lang="en-US" dirty="0" err="1" smtClean="0"/>
              <a:t>pretracheal</a:t>
            </a:r>
            <a:r>
              <a:rPr lang="en-US" dirty="0" smtClean="0"/>
              <a:t> fascia to the thyroid gland and its attachments to hyoid </a:t>
            </a:r>
            <a:r>
              <a:rPr lang="en-US" dirty="0" err="1" smtClean="0"/>
              <a:t>bone,cricoid</a:t>
            </a:r>
            <a:r>
              <a:rPr lang="en-US" dirty="0" smtClean="0"/>
              <a:t> cartilage and thyroid cartilage are responsible for movements of the thyroid gland during swallowing and speech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Venous plexus lies deep to true capsule 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495800" y="609601"/>
            <a:ext cx="4419600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8600"/>
            <a:ext cx="4495800" cy="6400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FEATURES &amp; RELATIONS OF LOBES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Each lateral lobe of thyroid presents </a:t>
            </a:r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surfaces,</a:t>
            </a:r>
            <a:r>
              <a:rPr lang="en-US" dirty="0" smtClean="0">
                <a:solidFill>
                  <a:srgbClr val="FF0000"/>
                </a:solidFill>
              </a:rPr>
              <a:t> two </a:t>
            </a:r>
            <a:r>
              <a:rPr lang="en-US" dirty="0" smtClean="0"/>
              <a:t>borders and</a:t>
            </a:r>
            <a:r>
              <a:rPr lang="en-US" dirty="0" smtClean="0">
                <a:solidFill>
                  <a:srgbClr val="FF0000"/>
                </a:solidFill>
              </a:rPr>
              <a:t> two </a:t>
            </a:r>
            <a:r>
              <a:rPr lang="en-US" dirty="0" smtClean="0"/>
              <a:t>poles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Surfaces</a:t>
            </a:r>
            <a:r>
              <a:rPr lang="en-US" dirty="0" smtClean="0"/>
              <a:t>- </a:t>
            </a:r>
            <a:r>
              <a:rPr lang="en-US" dirty="0" err="1" smtClean="0"/>
              <a:t>Superficial,Medial</a:t>
            </a:r>
            <a:r>
              <a:rPr lang="en-US" dirty="0" smtClean="0"/>
              <a:t> and Posterior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Borders-</a:t>
            </a:r>
            <a:r>
              <a:rPr lang="en-US" dirty="0" smtClean="0"/>
              <a:t> Anterior&amp; Posterior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Poles</a:t>
            </a:r>
            <a:r>
              <a:rPr lang="en-US" dirty="0" smtClean="0"/>
              <a:t>-Apex &amp; Base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Superficial surface - </a:t>
            </a:r>
            <a:r>
              <a:rPr lang="en-US" dirty="0" smtClean="0"/>
              <a:t>is related to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dirty="0" err="1" smtClean="0">
                <a:solidFill>
                  <a:srgbClr val="00B050"/>
                </a:solidFill>
              </a:rPr>
              <a:t>Sternothyroid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B050"/>
                </a:solidFill>
              </a:rPr>
              <a:t>Sternohyoid</a:t>
            </a:r>
            <a:endParaRPr lang="en-US" dirty="0" smtClean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Sup.belly</a:t>
            </a:r>
            <a:r>
              <a:rPr lang="en-US" dirty="0" smtClean="0">
                <a:solidFill>
                  <a:srgbClr val="00B050"/>
                </a:solidFill>
              </a:rPr>
              <a:t> of </a:t>
            </a:r>
            <a:r>
              <a:rPr lang="en-US" dirty="0" err="1" smtClean="0">
                <a:solidFill>
                  <a:srgbClr val="00B050"/>
                </a:solidFill>
              </a:rPr>
              <a:t>omohyoid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00B050"/>
                </a:solidFill>
              </a:rPr>
              <a:t>Sternocleidomastoid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/>
          </a:blip>
          <a:srcRect l="36719" t="26042" r="3125" b="12500"/>
          <a:stretch>
            <a:fillRect/>
          </a:stretch>
        </p:blipFill>
        <p:spPr bwMode="auto">
          <a:xfrm>
            <a:off x="4495800" y="1447800"/>
            <a:ext cx="4572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8600"/>
            <a:ext cx="8839200" cy="6400800"/>
          </a:xfrm>
        </p:spPr>
        <p:txBody>
          <a:bodyPr>
            <a:normAutofit fontScale="92500"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Medial surface</a:t>
            </a:r>
            <a:r>
              <a:rPr lang="en-US" dirty="0" smtClean="0">
                <a:solidFill>
                  <a:srgbClr val="FF0000"/>
                </a:solidFill>
              </a:rPr>
              <a:t>- </a:t>
            </a:r>
            <a:r>
              <a:rPr lang="en-US" dirty="0" smtClean="0"/>
              <a:t>is related to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Two tubes 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00B050"/>
                </a:solidFill>
              </a:rPr>
              <a:t>Larynx and pharynx </a:t>
            </a:r>
            <a:r>
              <a:rPr lang="en-US" dirty="0" err="1" smtClean="0">
                <a:solidFill>
                  <a:srgbClr val="00B050"/>
                </a:solidFill>
              </a:rPr>
              <a:t>above&amp;Trachea&amp;oesophagus</a:t>
            </a:r>
            <a:r>
              <a:rPr lang="en-US" dirty="0" smtClean="0">
                <a:solidFill>
                  <a:srgbClr val="00B050"/>
                </a:solidFill>
              </a:rPr>
              <a:t> below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Two Muscles 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00B050"/>
                </a:solidFill>
              </a:rPr>
              <a:t>Inferior constrictor and </a:t>
            </a:r>
            <a:r>
              <a:rPr lang="en-US" dirty="0" err="1" smtClean="0">
                <a:solidFill>
                  <a:srgbClr val="00B050"/>
                </a:solidFill>
              </a:rPr>
              <a:t>cricothyroid</a:t>
            </a:r>
            <a:endParaRPr lang="en-US" dirty="0" smtClean="0">
              <a:solidFill>
                <a:srgbClr val="00B050"/>
              </a:solidFill>
            </a:endParaRP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Two cartilages </a:t>
            </a:r>
            <a:r>
              <a:rPr lang="en-US" dirty="0" smtClean="0"/>
              <a:t>- </a:t>
            </a:r>
            <a:r>
              <a:rPr lang="en-US" dirty="0" err="1" smtClean="0">
                <a:solidFill>
                  <a:srgbClr val="00B050"/>
                </a:solidFill>
              </a:rPr>
              <a:t>Cricoid</a:t>
            </a:r>
            <a:r>
              <a:rPr lang="en-US" dirty="0" smtClean="0">
                <a:solidFill>
                  <a:srgbClr val="00B050"/>
                </a:solidFill>
              </a:rPr>
              <a:t>&amp; Thyroid</a:t>
            </a:r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Two nerves 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00B050"/>
                </a:solidFill>
              </a:rPr>
              <a:t>External </a:t>
            </a:r>
            <a:r>
              <a:rPr lang="en-US" dirty="0" err="1" smtClean="0">
                <a:solidFill>
                  <a:srgbClr val="00B050"/>
                </a:solidFill>
              </a:rPr>
              <a:t>laryngeal&amp;Recurrent</a:t>
            </a:r>
            <a:r>
              <a:rPr lang="en-US" dirty="0" smtClean="0">
                <a:solidFill>
                  <a:srgbClr val="00B050"/>
                </a:solidFill>
              </a:rPr>
              <a:t> laryngeal nerve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FF0000"/>
                </a:solidFill>
              </a:rPr>
              <a:t>Posterolateral</a:t>
            </a:r>
            <a:r>
              <a:rPr lang="en-US" sz="2800" dirty="0" smtClean="0">
                <a:solidFill>
                  <a:srgbClr val="FF0000"/>
                </a:solidFill>
              </a:rPr>
              <a:t> Surface- </a:t>
            </a:r>
            <a:r>
              <a:rPr lang="en-US" dirty="0" smtClean="0"/>
              <a:t>is related to</a:t>
            </a:r>
          </a:p>
          <a:p>
            <a:pPr lvl="1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Carotid sheath &amp; Its contents</a:t>
            </a:r>
          </a:p>
          <a:p>
            <a:pPr lvl="1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Sympathetic chain behind the carotid sheath</a:t>
            </a:r>
          </a:p>
          <a:p>
            <a:pPr lvl="1">
              <a:buFont typeface="Wingdings" pitchFamily="2" charset="2"/>
              <a:buChar char="Ø"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US" sz="2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229600" cy="6096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Relations of isthmus-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70C0"/>
                </a:solidFill>
              </a:rPr>
              <a:t>Anteriorly</a:t>
            </a:r>
            <a:r>
              <a:rPr lang="en-US" dirty="0" smtClean="0">
                <a:solidFill>
                  <a:srgbClr val="0070C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From within outward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B050"/>
                </a:solidFill>
              </a:rPr>
              <a:t>Pretracheal</a:t>
            </a:r>
            <a:r>
              <a:rPr lang="en-US" dirty="0" smtClean="0">
                <a:solidFill>
                  <a:srgbClr val="00B050"/>
                </a:solidFill>
              </a:rPr>
              <a:t> fascia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Strap muscles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Investing layer of deep cervical fascia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Superficial fascia with ant jugular vein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Skin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70C0"/>
                </a:solidFill>
              </a:rPr>
              <a:t>Posteriorly</a:t>
            </a:r>
            <a:r>
              <a:rPr lang="en-US" dirty="0" smtClean="0"/>
              <a:t>- 2</a:t>
            </a:r>
            <a:r>
              <a:rPr lang="en-US" baseline="30000" dirty="0" smtClean="0"/>
              <a:t>nd</a:t>
            </a:r>
            <a:r>
              <a:rPr lang="en-US" dirty="0" smtClean="0"/>
              <a:t> to 3</a:t>
            </a:r>
            <a:r>
              <a:rPr lang="en-US" baseline="30000" dirty="0" smtClean="0"/>
              <a:t>rd</a:t>
            </a:r>
            <a:r>
              <a:rPr lang="en-US" dirty="0" smtClean="0"/>
              <a:t> or 4</a:t>
            </a:r>
            <a:r>
              <a:rPr lang="en-US" baseline="30000" dirty="0" smtClean="0"/>
              <a:t>th</a:t>
            </a:r>
            <a:r>
              <a:rPr lang="en-US" dirty="0" smtClean="0"/>
              <a:t> tracheal ring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Along its upper margin- </a:t>
            </a:r>
            <a:r>
              <a:rPr lang="en-US" dirty="0" smtClean="0"/>
              <a:t>Anastomoses between anterior branch of superior thyroid artery of both sides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Along its lower margin- </a:t>
            </a:r>
            <a:r>
              <a:rPr lang="en-US" dirty="0" smtClean="0"/>
              <a:t>Inferior thyroid veins emerge and </a:t>
            </a:r>
            <a:r>
              <a:rPr lang="en-US" dirty="0" err="1" smtClean="0"/>
              <a:t>thyroidea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artery enters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6096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Relations of borders-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Anterior border-</a:t>
            </a:r>
            <a:r>
              <a:rPr lang="en-US" dirty="0" smtClean="0"/>
              <a:t>is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related to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Anterior branch of superior thyroid artery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Posterior border- </a:t>
            </a:r>
            <a:r>
              <a:rPr lang="en-US" dirty="0" smtClean="0"/>
              <a:t>is related to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Parathyroid gland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00B050"/>
                </a:solidFill>
              </a:rPr>
              <a:t>Anastomoses between posterior branch of superior thyroid artery and ascending branch of inferior thyroid artery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Relations of poles-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Apex-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Superior thyroid artery&amp; External laryngeal nerve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0070C0"/>
                </a:solidFill>
              </a:rPr>
              <a:t>Base-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Inferior thyroid artery and recurrent laryngeal nerve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ARTERIAL SUPPLY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 pair of superior thyroid artery and inferior thyroid artery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Occasionally </a:t>
            </a:r>
            <a:r>
              <a:rPr lang="en-US" dirty="0" err="1" smtClean="0"/>
              <a:t>thyroidea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artery</a:t>
            </a:r>
            <a:endParaRPr lang="en-US" dirty="0"/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648200" y="1143001"/>
            <a:ext cx="40386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object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27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04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VENOUS DRAINAGE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SUPERIOR THYROID VEIN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INFERIOR THYROID VEIN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MIDDLE THYROID VEIN</a:t>
            </a:r>
            <a:endParaRPr lang="en-US" dirty="0"/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495800" y="1143000"/>
            <a:ext cx="4419600" cy="49831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LYMPHATIC DRAINAGE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Upper part of thyroid-</a:t>
            </a:r>
            <a:r>
              <a:rPr lang="en-US" dirty="0" err="1" smtClean="0"/>
              <a:t>jugulodigastric</a:t>
            </a:r>
            <a:r>
              <a:rPr lang="en-US" dirty="0" smtClean="0"/>
              <a:t>  node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Lower part of thyroid-</a:t>
            </a:r>
            <a:r>
              <a:rPr lang="en-US" dirty="0" err="1" smtClean="0"/>
              <a:t>jugulo</a:t>
            </a:r>
            <a:r>
              <a:rPr lang="en-US" dirty="0" smtClean="0"/>
              <a:t>-</a:t>
            </a:r>
            <a:r>
              <a:rPr lang="en-US" dirty="0" err="1" smtClean="0"/>
              <a:t>omohyoid</a:t>
            </a:r>
            <a:r>
              <a:rPr lang="en-US" dirty="0" smtClean="0"/>
              <a:t> node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Few vessels drain in to </a:t>
            </a:r>
            <a:r>
              <a:rPr lang="en-US" dirty="0" err="1" smtClean="0"/>
              <a:t>brachiocephalic</a:t>
            </a:r>
            <a:r>
              <a:rPr lang="en-US" dirty="0" smtClean="0"/>
              <a:t> nodes</a:t>
            </a:r>
            <a:endParaRPr lang="en-US" dirty="0"/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xfrm>
            <a:off x="4495800" y="1600201"/>
            <a:ext cx="4419600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APPLIED ANATOMY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Non specific and </a:t>
            </a:r>
            <a:r>
              <a:rPr lang="en-US" dirty="0" err="1" smtClean="0"/>
              <a:t>noninflammatory</a:t>
            </a:r>
            <a:r>
              <a:rPr lang="en-US" dirty="0" smtClean="0"/>
              <a:t> swelling </a:t>
            </a:r>
            <a:r>
              <a:rPr lang="en-US" dirty="0" err="1" smtClean="0"/>
              <a:t>swelling</a:t>
            </a:r>
            <a:r>
              <a:rPr lang="en-US" dirty="0" smtClean="0"/>
              <a:t> of thyroid –Goiter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thyroid swelling moves with deglutition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Deficiency of </a:t>
            </a:r>
            <a:r>
              <a:rPr lang="en-US" dirty="0" err="1" smtClean="0"/>
              <a:t>thyroxine</a:t>
            </a:r>
            <a:r>
              <a:rPr lang="en-US" dirty="0" smtClean="0"/>
              <a:t>  in adult-</a:t>
            </a:r>
            <a:r>
              <a:rPr lang="en-US" dirty="0" err="1" smtClean="0"/>
              <a:t>myxedema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Dficiency</a:t>
            </a:r>
            <a:r>
              <a:rPr lang="en-US" dirty="0" smtClean="0"/>
              <a:t> of </a:t>
            </a:r>
            <a:r>
              <a:rPr lang="en-US" dirty="0" err="1" smtClean="0"/>
              <a:t>thyroxine</a:t>
            </a:r>
            <a:r>
              <a:rPr lang="en-US" dirty="0" smtClean="0"/>
              <a:t> in  children-cretinism ,which is </a:t>
            </a:r>
            <a:r>
              <a:rPr lang="en-US" dirty="0" err="1" smtClean="0"/>
              <a:t>charracterised</a:t>
            </a:r>
            <a:r>
              <a:rPr lang="en-US" dirty="0" smtClean="0"/>
              <a:t> by  stunted physical and mental growth</a:t>
            </a:r>
            <a:endParaRPr lang="en-US" dirty="0"/>
          </a:p>
        </p:txBody>
      </p:sp>
      <p:sp>
        <p:nvSpPr>
          <p:cNvPr id="5" name="object 2"/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PRESSURE EFFECTS OF THYROID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Trachea-</a:t>
            </a:r>
            <a:r>
              <a:rPr lang="en-US" dirty="0" err="1" smtClean="0"/>
              <a:t>dyspnea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Oesophagus-Dysphagia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Recurrent laryngeal nerve- hoarseness of voice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Sympathetic chain-</a:t>
            </a:r>
            <a:r>
              <a:rPr lang="en-US" dirty="0" err="1" smtClean="0"/>
              <a:t>Horners</a:t>
            </a:r>
            <a:r>
              <a:rPr lang="en-US" dirty="0" smtClean="0"/>
              <a:t> syndrome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518</Words>
  <Application>Microsoft Office PowerPoint</Application>
  <PresentationFormat>On-screen Show (4:3)</PresentationFormat>
  <Paragraphs>88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THYROID GLAND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ARTERIAL SUPPLY</vt:lpstr>
      <vt:lpstr>PowerPoint Presentation</vt:lpstr>
      <vt:lpstr>VENOUS DRAINAGE</vt:lpstr>
      <vt:lpstr>LYMPHATIC DRAINAGE</vt:lpstr>
      <vt:lpstr>APPLIED ANATOMY</vt:lpstr>
      <vt:lpstr>PRESSURE EFFECTS OF THYROID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GLAND</dc:title>
  <dc:creator>anatomy</dc:creator>
  <cp:lastModifiedBy>Suresh Kottapalli</cp:lastModifiedBy>
  <cp:revision>37</cp:revision>
  <dcterms:created xsi:type="dcterms:W3CDTF">2020-04-17T03:26:49Z</dcterms:created>
  <dcterms:modified xsi:type="dcterms:W3CDTF">2020-04-23T05:12:31Z</dcterms:modified>
</cp:coreProperties>
</file>