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 id="262" r:id="rId7"/>
    <p:sldId id="263" r:id="rId8"/>
    <p:sldId id="264" r:id="rId9"/>
    <p:sldId id="270"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Content Placeholder 4"/>
          <p:cNvSpPr>
            <a:spLocks noGrp="1"/>
          </p:cNvSpPr>
          <p:nvPr>
            <p:ph sz="half" idx="1"/>
          </p:nvPr>
        </p:nvSpPr>
        <p:spPr>
          <a:xfrm>
            <a:off x="377190" y="1089025"/>
            <a:ext cx="5642610" cy="5441950"/>
          </a:xfrm>
        </p:spPr>
        <p:txBody>
          <a:bodyPr>
            <a:normAutofit lnSpcReduction="10000"/>
          </a:bodyPr>
          <a:p>
            <a:pPr marL="457200" indent="-457200" algn="l">
              <a:buFont typeface="Wingdings" panose="05000000000000000000" charset="0"/>
              <a:buChar char="Ø"/>
            </a:pPr>
            <a:r>
              <a:rPr lang="en-US" sz="1800">
                <a:sym typeface="+mn-ea"/>
              </a:rPr>
              <a:t>This region includes the area between the mandible and the hyoid bone</a:t>
            </a:r>
            <a:endParaRPr lang="en-US" sz="1800"/>
          </a:p>
          <a:p>
            <a:pPr marL="457200" indent="-457200" algn="l">
              <a:buFont typeface="Wingdings" panose="05000000000000000000" charset="0"/>
              <a:buChar char="Ø"/>
            </a:pPr>
            <a:endParaRPr lang="en-US" sz="1800"/>
          </a:p>
          <a:p>
            <a:pPr marL="457200" indent="-457200" algn="l">
              <a:buFont typeface="Wingdings" panose="05000000000000000000" charset="0"/>
              <a:buChar char="Ø"/>
            </a:pPr>
            <a:r>
              <a:rPr lang="en-US" sz="1800">
                <a:sym typeface="+mn-ea"/>
              </a:rPr>
              <a:t>Submandibular region contains the suprahyoid muscles,submandibular and submandibular salivary glands and submandibular ganglion</a:t>
            </a:r>
            <a:endParaRPr lang="en-US" sz="1800"/>
          </a:p>
          <a:p>
            <a:pPr marL="457200" indent="-457200" algn="l">
              <a:buFont typeface="Wingdings" panose="05000000000000000000" charset="0"/>
              <a:buChar char="Ø"/>
            </a:pPr>
            <a:endParaRPr lang="en-US" sz="1800"/>
          </a:p>
          <a:p>
            <a:pPr marL="457200" indent="-457200" algn="l">
              <a:buFont typeface="Wingdings" panose="05000000000000000000" charset="0"/>
              <a:buChar char="Ø"/>
            </a:pPr>
            <a:r>
              <a:rPr lang="en-US" sz="1800" b="1">
                <a:solidFill>
                  <a:srgbClr val="0070C0"/>
                </a:solidFill>
                <a:sym typeface="+mn-ea"/>
              </a:rPr>
              <a:t>Suprahyoid muscles</a:t>
            </a:r>
            <a:r>
              <a:rPr lang="en-US" sz="1800">
                <a:sym typeface="+mn-ea"/>
              </a:rPr>
              <a:t> are the</a:t>
            </a:r>
            <a:r>
              <a:rPr lang="en-US" sz="1800" i="1">
                <a:solidFill>
                  <a:srgbClr val="FF0000"/>
                </a:solidFill>
                <a:sym typeface="+mn-ea"/>
              </a:rPr>
              <a:t> digastric</a:t>
            </a:r>
            <a:r>
              <a:rPr lang="en-US" sz="1800">
                <a:sym typeface="+mn-ea"/>
              </a:rPr>
              <a:t>,the</a:t>
            </a:r>
            <a:r>
              <a:rPr lang="en-US" sz="1800" i="1">
                <a:sym typeface="+mn-ea"/>
              </a:rPr>
              <a:t> </a:t>
            </a:r>
            <a:r>
              <a:rPr lang="en-US" sz="1800" i="1">
                <a:solidFill>
                  <a:srgbClr val="FF0000"/>
                </a:solidFill>
                <a:sym typeface="+mn-ea"/>
              </a:rPr>
              <a:t>stylohyoid</a:t>
            </a:r>
            <a:r>
              <a:rPr lang="en-US" sz="1800">
                <a:sym typeface="+mn-ea"/>
              </a:rPr>
              <a:t>,the</a:t>
            </a:r>
            <a:r>
              <a:rPr lang="en-US" sz="1800">
                <a:solidFill>
                  <a:srgbClr val="FF0000"/>
                </a:solidFill>
                <a:sym typeface="+mn-ea"/>
              </a:rPr>
              <a:t> </a:t>
            </a:r>
            <a:r>
              <a:rPr lang="en-US" sz="1800" i="1">
                <a:solidFill>
                  <a:srgbClr val="FF0000"/>
                </a:solidFill>
                <a:sym typeface="+mn-ea"/>
              </a:rPr>
              <a:t>mylohyoid</a:t>
            </a:r>
            <a:r>
              <a:rPr lang="en-US" sz="1800">
                <a:sym typeface="+mn-ea"/>
              </a:rPr>
              <a:t>,and the</a:t>
            </a:r>
            <a:r>
              <a:rPr lang="en-US" sz="1800" i="1">
                <a:sym typeface="+mn-ea"/>
              </a:rPr>
              <a:t> </a:t>
            </a:r>
            <a:r>
              <a:rPr lang="en-US" sz="1800" i="1">
                <a:solidFill>
                  <a:srgbClr val="FF0000"/>
                </a:solidFill>
                <a:sym typeface="+mn-ea"/>
              </a:rPr>
              <a:t>geniohyoid</a:t>
            </a:r>
            <a:endParaRPr lang="en-US" sz="1800"/>
          </a:p>
          <a:p>
            <a:pPr marL="457200" indent="-457200" algn="l">
              <a:buFont typeface="Wingdings" panose="05000000000000000000" charset="0"/>
              <a:buChar char="Ø"/>
            </a:pPr>
            <a:endParaRPr lang="en-US" sz="1800"/>
          </a:p>
          <a:p>
            <a:pPr marL="457200" indent="-457200" algn="l">
              <a:buFont typeface="Wingdings" panose="05000000000000000000" charset="0"/>
              <a:buChar char="Ø"/>
            </a:pPr>
            <a:r>
              <a:rPr lang="en-US" sz="1800" b="1">
                <a:solidFill>
                  <a:srgbClr val="0070C0"/>
                </a:solidFill>
                <a:sym typeface="+mn-ea"/>
              </a:rPr>
              <a:t>First layer</a:t>
            </a:r>
            <a:r>
              <a:rPr lang="en-US" sz="1800">
                <a:sym typeface="+mn-ea"/>
              </a:rPr>
              <a:t> formed by digastric and styloid</a:t>
            </a:r>
            <a:endParaRPr lang="en-US" sz="1800"/>
          </a:p>
          <a:p>
            <a:pPr marL="457200" indent="-457200" algn="l">
              <a:buFont typeface="Wingdings" panose="05000000000000000000" charset="0"/>
              <a:buChar char="Ø"/>
            </a:pPr>
            <a:endParaRPr lang="en-US" sz="1800"/>
          </a:p>
          <a:p>
            <a:pPr marL="457200" indent="-457200" algn="l">
              <a:buFont typeface="Wingdings" panose="05000000000000000000" charset="0"/>
              <a:buChar char="Ø"/>
            </a:pPr>
            <a:r>
              <a:rPr lang="en-US" sz="1800" b="1">
                <a:solidFill>
                  <a:srgbClr val="0070C0"/>
                </a:solidFill>
                <a:sym typeface="+mn-ea"/>
              </a:rPr>
              <a:t>Second layer</a:t>
            </a:r>
            <a:r>
              <a:rPr lang="en-US" sz="1800">
                <a:sym typeface="+mn-ea"/>
              </a:rPr>
              <a:t> formed by mylohyoid</a:t>
            </a:r>
            <a:endParaRPr lang="en-US" sz="1800"/>
          </a:p>
          <a:p>
            <a:pPr marL="457200" indent="-457200" algn="l">
              <a:buFont typeface="Wingdings" panose="05000000000000000000" charset="0"/>
              <a:buChar char="Ø"/>
            </a:pPr>
            <a:endParaRPr lang="en-US" sz="1800" b="1"/>
          </a:p>
          <a:p>
            <a:pPr marL="457200" indent="-457200" algn="l">
              <a:buFont typeface="Wingdings" panose="05000000000000000000" charset="0"/>
              <a:buChar char="Ø"/>
            </a:pPr>
            <a:r>
              <a:rPr lang="en-US" sz="1800" b="1">
                <a:solidFill>
                  <a:srgbClr val="0070C0"/>
                </a:solidFill>
                <a:sym typeface="+mn-ea"/>
              </a:rPr>
              <a:t>Third layer</a:t>
            </a:r>
            <a:r>
              <a:rPr lang="en-US" sz="1800">
                <a:sym typeface="+mn-ea"/>
              </a:rPr>
              <a:t> formed by geniohyoid and hyoglossus</a:t>
            </a:r>
            <a:endParaRPr lang="en-US" sz="1800"/>
          </a:p>
          <a:p>
            <a:pPr marL="457200" indent="-457200" algn="l">
              <a:buFont typeface="Wingdings" panose="05000000000000000000" charset="0"/>
              <a:buChar char="Ø"/>
            </a:pPr>
            <a:endParaRPr lang="en-US" sz="1800"/>
          </a:p>
          <a:p>
            <a:pPr marL="457200" indent="-457200" algn="l">
              <a:buFont typeface="Wingdings" panose="05000000000000000000" charset="0"/>
              <a:buChar char="Ø"/>
            </a:pPr>
            <a:r>
              <a:rPr lang="en-US" sz="1800" b="1">
                <a:solidFill>
                  <a:srgbClr val="0070C0"/>
                </a:solidFill>
                <a:sym typeface="+mn-ea"/>
              </a:rPr>
              <a:t>Fourth layer</a:t>
            </a:r>
            <a:r>
              <a:rPr lang="en-US" sz="1800">
                <a:sym typeface="+mn-ea"/>
              </a:rPr>
              <a:t> formed by genioglossus</a:t>
            </a:r>
            <a:endParaRPr lang="en-US" sz="1800"/>
          </a:p>
        </p:txBody>
      </p:sp>
      <p:sp>
        <p:nvSpPr>
          <p:cNvPr id="7" name="Text Box 6"/>
          <p:cNvSpPr txBox="1"/>
          <p:nvPr/>
        </p:nvSpPr>
        <p:spPr>
          <a:xfrm>
            <a:off x="3131820" y="237490"/>
            <a:ext cx="5381625" cy="645160"/>
          </a:xfrm>
          <a:prstGeom prst="rect">
            <a:avLst/>
          </a:prstGeom>
          <a:noFill/>
        </p:spPr>
        <p:txBody>
          <a:bodyPr wrap="square" rtlCol="0" anchor="t">
            <a:spAutoFit/>
          </a:bodyPr>
          <a:p>
            <a:r>
              <a:rPr lang="en-US" sz="3600" b="1" i="1" u="sng" dirty="0">
                <a:ln w="22225">
                  <a:solidFill>
                    <a:schemeClr val="accent2"/>
                  </a:solidFill>
                  <a:prstDash val="solid"/>
                </a:ln>
                <a:solidFill>
                  <a:srgbClr val="C00000"/>
                </a:solidFill>
                <a:effectLst/>
                <a:cs typeface="+mj-lt"/>
                <a:sym typeface="+mn-ea"/>
              </a:rPr>
              <a:t>SUBMANDIBULAR REGION</a:t>
            </a:r>
            <a:endParaRPr lang="en-US" sz="3600" i="1" u="sng"/>
          </a:p>
        </p:txBody>
      </p:sp>
      <p:pic>
        <p:nvPicPr>
          <p:cNvPr id="2" name="Content Placeholder 1"/>
          <p:cNvPicPr>
            <a:picLocks noChangeAspect="1"/>
          </p:cNvPicPr>
          <p:nvPr>
            <p:ph sz="half" idx="2"/>
          </p:nvPr>
        </p:nvPicPr>
        <p:blipFill>
          <a:blip r:embed="rId1"/>
          <a:stretch>
            <a:fillRect/>
          </a:stretch>
        </p:blipFill>
        <p:spPr>
          <a:xfrm rot="5400000">
            <a:off x="6360160" y="825500"/>
            <a:ext cx="4979670" cy="5943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972435" y="113030"/>
            <a:ext cx="7491095" cy="663575"/>
          </a:xfrm>
        </p:spPr>
        <p:txBody>
          <a:bodyPr>
            <a:normAutofit/>
          </a:bodyPr>
          <a:p>
            <a:r>
              <a:rPr lang="en-US" sz="3600" b="1">
                <a:solidFill>
                  <a:srgbClr val="C00000"/>
                </a:solidFill>
              </a:rPr>
              <a:t>SUBMANDIBULAR SALIVARY GLAND</a:t>
            </a:r>
            <a:endParaRPr lang="en-US" sz="3600" b="1">
              <a:solidFill>
                <a:srgbClr val="C00000"/>
              </a:solidFill>
            </a:endParaRPr>
          </a:p>
        </p:txBody>
      </p:sp>
      <p:sp>
        <p:nvSpPr>
          <p:cNvPr id="3" name="Content Placeholder 2"/>
          <p:cNvSpPr>
            <a:spLocks noGrp="1"/>
          </p:cNvSpPr>
          <p:nvPr>
            <p:ph sz="half" idx="1"/>
          </p:nvPr>
        </p:nvSpPr>
        <p:spPr>
          <a:xfrm>
            <a:off x="253365" y="905510"/>
            <a:ext cx="5365750" cy="5656580"/>
          </a:xfrm>
        </p:spPr>
        <p:txBody>
          <a:bodyPr/>
          <a:p>
            <a:pPr>
              <a:buFont typeface="Wingdings" panose="05000000000000000000" charset="0"/>
              <a:buChar char="Ø"/>
            </a:pPr>
            <a:endParaRPr lang="en-US" sz="2000"/>
          </a:p>
          <a:p>
            <a:pPr>
              <a:buFont typeface="Wingdings" panose="05000000000000000000" charset="0"/>
              <a:buChar char="Ø"/>
            </a:pPr>
            <a:r>
              <a:rPr lang="en-US" sz="2000"/>
              <a:t>This is a large salivary gland ,situated in the anterior part of the digastric triangle</a:t>
            </a:r>
            <a:endParaRPr lang="en-US" sz="2000"/>
          </a:p>
          <a:p>
            <a:pPr>
              <a:buFont typeface="Wingdings" panose="05000000000000000000" charset="0"/>
              <a:buChar char="Ø"/>
            </a:pPr>
            <a:endParaRPr lang="en-US" sz="2000"/>
          </a:p>
          <a:p>
            <a:pPr>
              <a:buFont typeface="Wingdings" panose="05000000000000000000" charset="0"/>
              <a:buChar char="Ø"/>
            </a:pPr>
            <a:r>
              <a:rPr lang="en-US" sz="2000">
                <a:solidFill>
                  <a:srgbClr val="C00000"/>
                </a:solidFill>
              </a:rPr>
              <a:t>The </a:t>
            </a:r>
            <a:r>
              <a:rPr lang="en-US" sz="2000">
                <a:solidFill>
                  <a:srgbClr val="C00000"/>
                </a:solidFill>
              </a:rPr>
              <a:t>wt of the gland is 15-20 gms</a:t>
            </a:r>
            <a:endParaRPr lang="en-US" sz="2000"/>
          </a:p>
          <a:p>
            <a:pPr>
              <a:buFont typeface="Wingdings" panose="05000000000000000000" charset="0"/>
              <a:buChar char="Ø"/>
            </a:pPr>
            <a:endParaRPr lang="en-US" sz="2000"/>
          </a:p>
          <a:p>
            <a:pPr>
              <a:buFont typeface="Wingdings" panose="05000000000000000000" charset="0"/>
              <a:buChar char="Ø"/>
            </a:pPr>
            <a:r>
              <a:rPr lang="en-US" sz="2000"/>
              <a:t>roughly</a:t>
            </a:r>
            <a:r>
              <a:rPr lang="en-US" sz="2000" b="1">
                <a:solidFill>
                  <a:srgbClr val="C00000"/>
                </a:solidFill>
              </a:rPr>
              <a:t> j-shaped</a:t>
            </a:r>
            <a:r>
              <a:rPr lang="en-US" sz="2000"/>
              <a:t>,indented by posterior border of mylohoid which divides it in to a larger part superficial to the muscle,and a smaller part lying deep to the muscle</a:t>
            </a:r>
            <a:endParaRPr lang="en-US" sz="2000"/>
          </a:p>
          <a:p>
            <a:pPr>
              <a:buFont typeface="Wingdings" panose="05000000000000000000" charset="0"/>
              <a:buChar char="Ø"/>
            </a:pPr>
            <a:endParaRPr lang="en-US" sz="2000"/>
          </a:p>
          <a:p>
            <a:pPr>
              <a:buFont typeface="Wingdings" panose="05000000000000000000" charset="0"/>
              <a:buChar char="Ø"/>
            </a:pPr>
            <a:r>
              <a:rPr lang="en-US" sz="2000" b="1" u="sng">
                <a:solidFill>
                  <a:srgbClr val="00B050"/>
                </a:solidFill>
              </a:rPr>
              <a:t>Coverings-</a:t>
            </a:r>
            <a:r>
              <a:rPr lang="en-US" sz="2000"/>
              <a:t>The gland is partially enclosed between two layers of deep cervical fascia </a:t>
            </a:r>
            <a:endParaRPr lang="en-US" sz="2000"/>
          </a:p>
        </p:txBody>
      </p:sp>
      <p:pic>
        <p:nvPicPr>
          <p:cNvPr id="9" name="Content Placeholder 4"/>
          <p:cNvPicPr>
            <a:picLocks noChangeAspect="1"/>
          </p:cNvPicPr>
          <p:nvPr>
            <p:ph sz="half" idx="2"/>
          </p:nvPr>
        </p:nvPicPr>
        <p:blipFill>
          <a:blip r:embed="rId1"/>
          <a:stretch>
            <a:fillRect/>
          </a:stretch>
        </p:blipFill>
        <p:spPr>
          <a:xfrm rot="5400000">
            <a:off x="5958840" y="963295"/>
            <a:ext cx="5748020" cy="58788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69900" y="161925"/>
            <a:ext cx="3548380" cy="635000"/>
          </a:xfrm>
        </p:spPr>
        <p:txBody>
          <a:bodyPr>
            <a:normAutofit fontScale="90000"/>
          </a:bodyPr>
          <a:p>
            <a:r>
              <a:rPr lang="en-US" sz="3600" b="1">
                <a:solidFill>
                  <a:srgbClr val="C00000"/>
                </a:solidFill>
                <a:latin typeface="+mn-lt"/>
                <a:cs typeface="+mn-lt"/>
              </a:rPr>
              <a:t>SUPERFICIAL PART</a:t>
            </a:r>
            <a:endParaRPr lang="en-US" sz="3600" b="1">
              <a:solidFill>
                <a:srgbClr val="C00000"/>
              </a:solidFill>
              <a:latin typeface="+mn-lt"/>
              <a:cs typeface="+mn-lt"/>
            </a:endParaRPr>
          </a:p>
        </p:txBody>
      </p:sp>
      <p:sp>
        <p:nvSpPr>
          <p:cNvPr id="3" name="Content Placeholder 2"/>
          <p:cNvSpPr>
            <a:spLocks noGrp="1"/>
          </p:cNvSpPr>
          <p:nvPr>
            <p:ph sz="half" idx="1"/>
          </p:nvPr>
        </p:nvSpPr>
        <p:spPr>
          <a:xfrm>
            <a:off x="176530" y="891540"/>
            <a:ext cx="5181600" cy="5748020"/>
          </a:xfrm>
        </p:spPr>
        <p:txBody>
          <a:bodyPr>
            <a:noAutofit/>
          </a:bodyPr>
          <a:p>
            <a:pPr>
              <a:buFont typeface="Wingdings" panose="05000000000000000000" charset="0"/>
              <a:buChar char="Ø"/>
            </a:pPr>
            <a:r>
              <a:rPr lang="en-US" sz="2400"/>
              <a:t>This part of the gland fills the digastric triangle</a:t>
            </a:r>
            <a:endParaRPr lang="en-US" sz="2400"/>
          </a:p>
          <a:p>
            <a:pPr>
              <a:buFont typeface="Wingdings" panose="05000000000000000000" charset="0"/>
              <a:buChar char="Ø"/>
            </a:pPr>
            <a:r>
              <a:rPr lang="en-US" sz="2400"/>
              <a:t>It extends</a:t>
            </a:r>
            <a:r>
              <a:rPr lang="en-US" sz="2400" u="sng"/>
              <a:t> </a:t>
            </a:r>
            <a:r>
              <a:rPr lang="en-US" sz="2400" u="sng">
                <a:solidFill>
                  <a:srgbClr val="C00000"/>
                </a:solidFill>
              </a:rPr>
              <a:t>superiorly</a:t>
            </a:r>
            <a:r>
              <a:rPr lang="en-US" sz="2400">
                <a:solidFill>
                  <a:srgbClr val="C00000"/>
                </a:solidFill>
              </a:rPr>
              <a:t> </a:t>
            </a:r>
            <a:r>
              <a:rPr lang="en-US" sz="2400"/>
              <a:t>deep to the mandible up to the mylohyoid line</a:t>
            </a:r>
            <a:endParaRPr lang="en-US" sz="2400"/>
          </a:p>
          <a:p>
            <a:pPr>
              <a:buFont typeface="Wingdings" panose="05000000000000000000" charset="0"/>
              <a:buChar char="Ø"/>
            </a:pPr>
            <a:r>
              <a:rPr lang="en-US" sz="2400" u="sng">
                <a:solidFill>
                  <a:srgbClr val="C00000"/>
                </a:solidFill>
              </a:rPr>
              <a:t>Inferiorly</a:t>
            </a:r>
            <a:r>
              <a:rPr lang="en-US" sz="2400"/>
              <a:t>-it overlaps stylohyoid and the posterior belly of digastric.</a:t>
            </a:r>
            <a:endParaRPr lang="en-US" sz="2400"/>
          </a:p>
          <a:p>
            <a:pPr>
              <a:buFont typeface="Wingdings" panose="05000000000000000000" charset="0"/>
              <a:buChar char="Ø"/>
            </a:pPr>
            <a:r>
              <a:rPr lang="en-US" sz="2400"/>
              <a:t>It has</a:t>
            </a:r>
            <a:r>
              <a:rPr lang="en-US" sz="2400" b="1" u="sng">
                <a:solidFill>
                  <a:srgbClr val="C00000"/>
                </a:solidFill>
              </a:rPr>
              <a:t> three surfaces</a:t>
            </a:r>
            <a:r>
              <a:rPr lang="en-US" sz="2400" b="1"/>
              <a:t>-</a:t>
            </a:r>
            <a:endParaRPr lang="en-US" sz="2400"/>
          </a:p>
          <a:p>
            <a:pPr lvl="3">
              <a:buFont typeface="Wingdings" panose="05000000000000000000" charset="0"/>
              <a:buChar char="Ø"/>
            </a:pPr>
            <a:r>
              <a:rPr lang="en-US" sz="2000" b="1">
                <a:solidFill>
                  <a:srgbClr val="C00000"/>
                </a:solidFill>
                <a:latin typeface="+mj-ea"/>
                <a:cs typeface="+mj-ea"/>
              </a:rPr>
              <a:t>Inferior</a:t>
            </a:r>
            <a:endParaRPr lang="en-US" sz="2000" b="1">
              <a:solidFill>
                <a:srgbClr val="C00000"/>
              </a:solidFill>
              <a:latin typeface="+mj-ea"/>
              <a:cs typeface="+mj-ea"/>
            </a:endParaRPr>
          </a:p>
          <a:p>
            <a:pPr lvl="3">
              <a:buFont typeface="Wingdings" panose="05000000000000000000" charset="0"/>
              <a:buChar char="Ø"/>
            </a:pPr>
            <a:r>
              <a:rPr lang="en-US" sz="2000" b="1">
                <a:solidFill>
                  <a:srgbClr val="C00000"/>
                </a:solidFill>
                <a:latin typeface="+mj-ea"/>
                <a:cs typeface="+mj-ea"/>
              </a:rPr>
              <a:t>Lateral</a:t>
            </a:r>
            <a:endParaRPr lang="en-US" sz="2000" b="1">
              <a:solidFill>
                <a:srgbClr val="C00000"/>
              </a:solidFill>
              <a:latin typeface="+mj-ea"/>
              <a:cs typeface="+mj-ea"/>
            </a:endParaRPr>
          </a:p>
          <a:p>
            <a:pPr lvl="3">
              <a:buFont typeface="Wingdings" panose="05000000000000000000" charset="0"/>
              <a:buChar char="Ø"/>
            </a:pPr>
            <a:r>
              <a:rPr lang="en-US" sz="2000" b="1">
                <a:solidFill>
                  <a:srgbClr val="C00000"/>
                </a:solidFill>
                <a:latin typeface="+mj-ea"/>
                <a:cs typeface="+mj-ea"/>
              </a:rPr>
              <a:t>Medial</a:t>
            </a:r>
            <a:endParaRPr lang="en-US" sz="2400"/>
          </a:p>
          <a:p>
            <a:pPr>
              <a:buFont typeface="Wingdings" panose="05000000000000000000" charset="0"/>
              <a:buChar char="Ø"/>
            </a:pPr>
            <a:r>
              <a:rPr lang="en-US" sz="2400" b="1" u="sng">
                <a:solidFill>
                  <a:srgbClr val="0070C0"/>
                </a:solidFill>
                <a:cs typeface="+mn-lt"/>
              </a:rPr>
              <a:t>Relations-</a:t>
            </a:r>
            <a:r>
              <a:rPr lang="en-US" sz="2400">
                <a:cs typeface="+mn-lt"/>
              </a:rPr>
              <a:t>the</a:t>
            </a:r>
            <a:r>
              <a:rPr lang="en-US" sz="2400">
                <a:solidFill>
                  <a:srgbClr val="C00000"/>
                </a:solidFill>
                <a:cs typeface="+mn-lt"/>
              </a:rPr>
              <a:t> </a:t>
            </a:r>
            <a:r>
              <a:rPr lang="en-US" sz="2400" u="sng">
                <a:solidFill>
                  <a:srgbClr val="C00000"/>
                </a:solidFill>
                <a:cs typeface="+mn-lt"/>
              </a:rPr>
              <a:t>inferior surface</a:t>
            </a:r>
            <a:r>
              <a:rPr lang="en-US" sz="2400">
                <a:solidFill>
                  <a:srgbClr val="C00000"/>
                </a:solidFill>
                <a:cs typeface="+mn-lt"/>
              </a:rPr>
              <a:t> </a:t>
            </a:r>
            <a:r>
              <a:rPr lang="en-US" sz="2400">
                <a:cs typeface="+mn-lt"/>
              </a:rPr>
              <a:t>is covered by -skin,platysma,cervical branch of the facial nerve and deep fascia,facial vein,and submandibular lymph nodes</a:t>
            </a:r>
            <a:endParaRPr lang="en-US" sz="2400">
              <a:cs typeface="+mn-lt"/>
            </a:endParaRPr>
          </a:p>
        </p:txBody>
      </p:sp>
      <p:pic>
        <p:nvPicPr>
          <p:cNvPr id="9" name="Content Placeholder 4"/>
          <p:cNvPicPr>
            <a:picLocks noChangeAspect="1"/>
          </p:cNvPicPr>
          <p:nvPr>
            <p:ph sz="half" idx="2"/>
          </p:nvPr>
        </p:nvPicPr>
        <p:blipFill>
          <a:blip r:embed="rId1"/>
          <a:stretch>
            <a:fillRect/>
          </a:stretch>
        </p:blipFill>
        <p:spPr>
          <a:xfrm rot="5400000">
            <a:off x="6450330" y="421640"/>
            <a:ext cx="4719955" cy="66878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269240" y="582930"/>
            <a:ext cx="5750560" cy="6010275"/>
          </a:xfrm>
        </p:spPr>
        <p:txBody>
          <a:bodyPr/>
          <a:p>
            <a:pPr>
              <a:buFont typeface="Wingdings" panose="05000000000000000000" charset="0"/>
              <a:buChar char="Ø"/>
            </a:pPr>
            <a:r>
              <a:rPr lang="en-US" sz="2000" b="1">
                <a:solidFill>
                  <a:srgbClr val="FF0000"/>
                </a:solidFill>
              </a:rPr>
              <a:t>LATERAL SURFACE</a:t>
            </a:r>
            <a:r>
              <a:rPr lang="en-US" sz="2000"/>
              <a:t>-Is related to submandibular fossa on the mandible,insertion of medial pterygoid and facial artery</a:t>
            </a:r>
            <a:endParaRPr lang="en-US" sz="2000"/>
          </a:p>
          <a:p>
            <a:pPr>
              <a:buFont typeface="Wingdings" panose="05000000000000000000" charset="0"/>
              <a:buChar char="Ø"/>
            </a:pPr>
            <a:endParaRPr lang="en-US" sz="2000"/>
          </a:p>
          <a:p>
            <a:pPr>
              <a:buFont typeface="Wingdings" panose="05000000000000000000" charset="0"/>
              <a:buChar char="Ø"/>
            </a:pPr>
            <a:r>
              <a:rPr lang="en-US" sz="2000" b="1">
                <a:solidFill>
                  <a:srgbClr val="FF0000"/>
                </a:solidFill>
              </a:rPr>
              <a:t>MEDIAL SURFACE</a:t>
            </a:r>
            <a:r>
              <a:rPr lang="en-US" sz="2000"/>
              <a:t>-Is related to</a:t>
            </a:r>
            <a:endParaRPr lang="en-US" sz="2000"/>
          </a:p>
          <a:p>
            <a:pPr>
              <a:buFont typeface="Wingdings" panose="05000000000000000000" charset="0"/>
              <a:buChar char="Ø"/>
            </a:pPr>
            <a:endParaRPr lang="en-US" sz="2000"/>
          </a:p>
          <a:p>
            <a:pPr>
              <a:buFont typeface="Wingdings" panose="05000000000000000000" charset="0"/>
              <a:buChar char="Ø"/>
            </a:pPr>
            <a:r>
              <a:rPr lang="en-US" sz="2000" b="1">
                <a:solidFill>
                  <a:srgbClr val="0070C0"/>
                </a:solidFill>
              </a:rPr>
              <a:t>Anterior part-</a:t>
            </a:r>
            <a:r>
              <a:rPr lang="en-US" sz="2000"/>
              <a:t>mylohyoid,submental branch of facial artery,mylohyoid nerve and vessels</a:t>
            </a:r>
            <a:endParaRPr lang="en-US" sz="2000"/>
          </a:p>
          <a:p>
            <a:pPr>
              <a:buFont typeface="Wingdings" panose="05000000000000000000" charset="0"/>
              <a:buChar char="Ø"/>
            </a:pPr>
            <a:endParaRPr lang="en-US" sz="2000"/>
          </a:p>
          <a:p>
            <a:pPr>
              <a:buFont typeface="Wingdings" panose="05000000000000000000" charset="0"/>
              <a:buChar char="Ø"/>
            </a:pPr>
            <a:r>
              <a:rPr lang="en-US" sz="2000" b="1">
                <a:solidFill>
                  <a:srgbClr val="0070C0"/>
                </a:solidFill>
              </a:rPr>
              <a:t>Middle part</a:t>
            </a:r>
            <a:r>
              <a:rPr lang="en-US" sz="2000" b="1">
                <a:solidFill>
                  <a:schemeClr val="accent1"/>
                </a:solidFill>
              </a:rPr>
              <a:t>-</a:t>
            </a:r>
            <a:r>
              <a:rPr lang="en-US" sz="2000"/>
              <a:t>hyoglossus,styloglossus,lingual artery,XII cranial nerve</a:t>
            </a:r>
            <a:endParaRPr lang="en-US" sz="2000"/>
          </a:p>
          <a:p>
            <a:pPr>
              <a:buFont typeface="Wingdings" panose="05000000000000000000" charset="0"/>
              <a:buChar char="Ø"/>
            </a:pPr>
            <a:endParaRPr lang="en-US" sz="2000"/>
          </a:p>
          <a:p>
            <a:pPr>
              <a:buFont typeface="Wingdings" panose="05000000000000000000" charset="0"/>
              <a:buChar char="Ø"/>
            </a:pPr>
            <a:r>
              <a:rPr lang="en-US" sz="2000" b="1">
                <a:solidFill>
                  <a:srgbClr val="0070C0"/>
                </a:solidFill>
              </a:rPr>
              <a:t>Posterior part</a:t>
            </a:r>
            <a:r>
              <a:rPr lang="en-US" sz="2000" b="1">
                <a:solidFill>
                  <a:schemeClr val="accent1"/>
                </a:solidFill>
              </a:rPr>
              <a:t>-</a:t>
            </a:r>
            <a:r>
              <a:rPr lang="en-US" sz="2000"/>
              <a:t>stylohyoid,styloglossus,IX cranial nerve</a:t>
            </a:r>
            <a:endParaRPr lang="en-US" sz="2000"/>
          </a:p>
        </p:txBody>
      </p:sp>
      <p:pic>
        <p:nvPicPr>
          <p:cNvPr id="2" name="Content Placeholder 1"/>
          <p:cNvPicPr>
            <a:picLocks noChangeAspect="1"/>
          </p:cNvPicPr>
          <p:nvPr>
            <p:ph sz="half" idx="2"/>
          </p:nvPr>
        </p:nvPicPr>
        <p:blipFill>
          <a:blip r:embed="rId1"/>
          <a:stretch>
            <a:fillRect/>
          </a:stretch>
        </p:blipFill>
        <p:spPr>
          <a:xfrm rot="5400000">
            <a:off x="6372860" y="422275"/>
            <a:ext cx="5016500" cy="57238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r>
              <a:rPr lang="en-US" sz="3200" b="1">
                <a:solidFill>
                  <a:srgbClr val="C00000"/>
                </a:solidFill>
                <a:latin typeface="+mn-ea"/>
                <a:cs typeface="+mn-ea"/>
              </a:rPr>
              <a:t>DEEP PART</a:t>
            </a:r>
            <a:endParaRPr lang="en-US" sz="3200" b="1">
              <a:solidFill>
                <a:srgbClr val="C00000"/>
              </a:solidFill>
              <a:latin typeface="+mn-ea"/>
              <a:cs typeface="+mn-ea"/>
            </a:endParaRPr>
          </a:p>
        </p:txBody>
      </p:sp>
      <p:sp>
        <p:nvSpPr>
          <p:cNvPr id="6" name="Content Placeholder 5"/>
          <p:cNvSpPr>
            <a:spLocks noGrp="1"/>
          </p:cNvSpPr>
          <p:nvPr>
            <p:ph sz="half" idx="1"/>
          </p:nvPr>
        </p:nvSpPr>
        <p:spPr>
          <a:xfrm>
            <a:off x="80645" y="1257935"/>
            <a:ext cx="6491605" cy="5535295"/>
          </a:xfrm>
        </p:spPr>
        <p:txBody>
          <a:bodyPr>
            <a:normAutofit fontScale="80000"/>
          </a:bodyPr>
          <a:p>
            <a:pPr>
              <a:buFont typeface="Wingdings" panose="05000000000000000000" charset="0"/>
              <a:buChar char="Ø"/>
            </a:pPr>
            <a:r>
              <a:rPr lang="en-US"/>
              <a:t>This part is small in size</a:t>
            </a:r>
            <a:endParaRPr lang="en-US"/>
          </a:p>
          <a:p>
            <a:pPr>
              <a:buFont typeface="Wingdings" panose="05000000000000000000" charset="0"/>
              <a:buChar char="Ø"/>
            </a:pPr>
            <a:r>
              <a:rPr lang="en-US"/>
              <a:t>It lies deep to the mylohyoid, and superficial to the hyoglossus and the styloglossus</a:t>
            </a:r>
            <a:endParaRPr lang="en-US"/>
          </a:p>
          <a:p>
            <a:pPr>
              <a:buFont typeface="Wingdings" panose="05000000000000000000" charset="0"/>
              <a:buChar char="Ø"/>
            </a:pPr>
            <a:r>
              <a:rPr lang="en-US"/>
              <a:t>Posteriorly,it is continuous with the superficial part around the posterior border of the mylohyoid</a:t>
            </a:r>
            <a:endParaRPr lang="en-US"/>
          </a:p>
          <a:p>
            <a:pPr>
              <a:buFont typeface="Wingdings" panose="05000000000000000000" charset="0"/>
              <a:buChar char="Ø"/>
            </a:pPr>
            <a:r>
              <a:rPr lang="en-US"/>
              <a:t>Anteriorly, it extends up to the posterior end of the sublingual gland</a:t>
            </a:r>
            <a:endParaRPr lang="en-US"/>
          </a:p>
          <a:p>
            <a:pPr>
              <a:buFont typeface="Wingdings" panose="05000000000000000000" charset="0"/>
              <a:buChar char="Ø"/>
            </a:pPr>
            <a:r>
              <a:rPr lang="en-US" b="1">
                <a:solidFill>
                  <a:srgbClr val="0070C0"/>
                </a:solidFill>
              </a:rPr>
              <a:t>RELATIONS-</a:t>
            </a:r>
            <a:endParaRPr lang="en-US">
              <a:solidFill>
                <a:srgbClr val="FF0000"/>
              </a:solidFill>
            </a:endParaRPr>
          </a:p>
          <a:p>
            <a:pPr>
              <a:buFont typeface="Wingdings" panose="05000000000000000000" charset="0"/>
              <a:buChar char="Ø"/>
            </a:pPr>
            <a:r>
              <a:rPr lang="en-US">
                <a:solidFill>
                  <a:srgbClr val="00B050"/>
                </a:solidFill>
              </a:rPr>
              <a:t>Laterally</a:t>
            </a:r>
            <a:r>
              <a:rPr lang="en-US"/>
              <a:t>-mylohyoid</a:t>
            </a:r>
            <a:endParaRPr lang="en-US"/>
          </a:p>
          <a:p>
            <a:pPr>
              <a:buFont typeface="Wingdings" panose="05000000000000000000" charset="0"/>
              <a:buChar char="Ø"/>
            </a:pPr>
            <a:r>
              <a:rPr lang="en-US">
                <a:solidFill>
                  <a:srgbClr val="00B050"/>
                </a:solidFill>
              </a:rPr>
              <a:t>Medially-</a:t>
            </a:r>
            <a:r>
              <a:rPr lang="en-US"/>
              <a:t>hyoglossus</a:t>
            </a:r>
            <a:endParaRPr lang="en-US"/>
          </a:p>
          <a:p>
            <a:pPr>
              <a:buFont typeface="Wingdings" panose="05000000000000000000" charset="0"/>
              <a:buChar char="Ø"/>
            </a:pPr>
            <a:r>
              <a:rPr lang="en-US">
                <a:solidFill>
                  <a:srgbClr val="00B050"/>
                </a:solidFill>
              </a:rPr>
              <a:t>Above</a:t>
            </a:r>
            <a:r>
              <a:rPr lang="en-US"/>
              <a:t>-lingual nerve and submandibular ganglion</a:t>
            </a:r>
            <a:endParaRPr lang="en-US"/>
          </a:p>
          <a:p>
            <a:pPr>
              <a:buFont typeface="Wingdings" panose="05000000000000000000" charset="0"/>
              <a:buChar char="Ø"/>
            </a:pPr>
            <a:r>
              <a:rPr lang="en-US">
                <a:solidFill>
                  <a:srgbClr val="00B050"/>
                </a:solidFill>
              </a:rPr>
              <a:t>Below</a:t>
            </a:r>
            <a:r>
              <a:rPr lang="en-US"/>
              <a:t>-hypoglossal nerve</a:t>
            </a:r>
            <a:endParaRPr lang="en-US"/>
          </a:p>
          <a:p>
            <a:pPr marL="0" indent="0">
              <a:buFont typeface="Wingdings" panose="05000000000000000000" charset="0"/>
              <a:buNone/>
            </a:pPr>
            <a:endParaRPr lang="en-US"/>
          </a:p>
        </p:txBody>
      </p:sp>
      <p:pic>
        <p:nvPicPr>
          <p:cNvPr id="4" name="Content Placeholder 3"/>
          <p:cNvPicPr>
            <a:picLocks noChangeAspect="1"/>
          </p:cNvPicPr>
          <p:nvPr>
            <p:ph sz="half" idx="2"/>
          </p:nvPr>
        </p:nvPicPr>
        <p:blipFill>
          <a:blip r:embed="rId1"/>
          <a:stretch>
            <a:fillRect/>
          </a:stretch>
        </p:blipFill>
        <p:spPr>
          <a:xfrm rot="5400000">
            <a:off x="6666230" y="873125"/>
            <a:ext cx="5299075" cy="54870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13385" y="200025"/>
            <a:ext cx="10515600" cy="1042670"/>
          </a:xfrm>
        </p:spPr>
        <p:txBody>
          <a:bodyPr/>
          <a:p>
            <a:r>
              <a:rPr lang="en-US" sz="3600" b="1">
                <a:ln w="22225">
                  <a:solidFill>
                    <a:schemeClr val="accent2"/>
                  </a:solidFill>
                  <a:prstDash val="solid"/>
                </a:ln>
                <a:solidFill>
                  <a:schemeClr val="accent2">
                    <a:lumMod val="40000"/>
                    <a:lumOff val="60000"/>
                  </a:schemeClr>
                </a:solidFill>
                <a:effectLst/>
              </a:rPr>
              <a:t>	</a:t>
            </a:r>
            <a:r>
              <a:rPr lang="en-US" sz="3600" b="1">
                <a:solidFill>
                  <a:srgbClr val="C00000"/>
                </a:solidFill>
              </a:rPr>
              <a:t>		BLOOD SUPPLY &amp; LYMPHATIC DRAINAGE</a:t>
            </a:r>
            <a:endParaRPr lang="en-US" sz="3600" b="1">
              <a:solidFill>
                <a:srgbClr val="C00000"/>
              </a:solidFill>
            </a:endParaRPr>
          </a:p>
        </p:txBody>
      </p:sp>
      <p:sp>
        <p:nvSpPr>
          <p:cNvPr id="3" name="Content Placeholder 2"/>
          <p:cNvSpPr>
            <a:spLocks noGrp="1"/>
          </p:cNvSpPr>
          <p:nvPr>
            <p:ph idx="1"/>
          </p:nvPr>
        </p:nvSpPr>
        <p:spPr>
          <a:xfrm>
            <a:off x="838200" y="1243330"/>
            <a:ext cx="5642610" cy="5328285"/>
          </a:xfrm>
        </p:spPr>
        <p:txBody>
          <a:bodyPr>
            <a:normAutofit fontScale="70000"/>
          </a:bodyPr>
          <a:p>
            <a:pPr>
              <a:buFont typeface="Wingdings" panose="05000000000000000000" charset="0"/>
              <a:buChar char="Ø"/>
            </a:pPr>
            <a:r>
              <a:rPr lang="en-US"/>
              <a:t>Submandibular gland is supplied by facial artery</a:t>
            </a:r>
            <a:endParaRPr lang="en-US"/>
          </a:p>
          <a:p>
            <a:pPr>
              <a:buFont typeface="Wingdings" panose="05000000000000000000" charset="0"/>
              <a:buChar char="Ø"/>
            </a:pPr>
            <a:r>
              <a:rPr lang="en-US"/>
              <a:t>The veins drain in to the common facial or lingual vein</a:t>
            </a:r>
            <a:endParaRPr lang="en-US"/>
          </a:p>
          <a:p>
            <a:pPr>
              <a:buFont typeface="Wingdings" panose="05000000000000000000" charset="0"/>
              <a:buChar char="Ø"/>
            </a:pPr>
            <a:r>
              <a:rPr lang="en-US"/>
              <a:t>Lymph passes to submandibular lymph nodes</a:t>
            </a:r>
            <a:endParaRPr lang="en-US"/>
          </a:p>
          <a:p>
            <a:pPr>
              <a:buFont typeface="Wingdings" panose="05000000000000000000" charset="0"/>
              <a:buChar char="q"/>
            </a:pPr>
            <a:r>
              <a:rPr lang="en-US" b="1">
                <a:solidFill>
                  <a:srgbClr val="00B050"/>
                </a:solidFill>
                <a:effectLst>
                  <a:outerShdw blurRad="38100" dist="25400" dir="5400000" algn="ctr" rotWithShape="0">
                    <a:srgbClr val="6E747A">
                      <a:alpha val="43000"/>
                    </a:srgbClr>
                  </a:outerShdw>
                </a:effectLst>
              </a:rPr>
              <a:t> SUBMANDIBULAR DUCT/WHARTONS DUCT</a:t>
            </a:r>
            <a:endParaRPr lang="en-US" b="1">
              <a:solidFill>
                <a:schemeClr val="accent1"/>
              </a:solidFill>
              <a:effectLst>
                <a:outerShdw blurRad="38100" dist="25400" dir="5400000" algn="ctr" rotWithShape="0">
                  <a:srgbClr val="6E747A">
                    <a:alpha val="43000"/>
                  </a:srgbClr>
                </a:outerShdw>
              </a:effectLst>
            </a:endParaRPr>
          </a:p>
          <a:p>
            <a:pPr>
              <a:buFont typeface="Wingdings" panose="05000000000000000000" charset="0"/>
              <a:buChar char="Ø"/>
            </a:pPr>
            <a:r>
              <a:rPr lang="en-US">
                <a:solidFill>
                  <a:schemeClr val="tx1"/>
                </a:solidFill>
                <a:effectLst/>
              </a:rPr>
              <a:t>It is thin walled,</a:t>
            </a:r>
            <a:r>
              <a:rPr lang="en-US">
                <a:solidFill>
                  <a:srgbClr val="C00000"/>
                </a:solidFill>
                <a:effectLst/>
              </a:rPr>
              <a:t> </a:t>
            </a:r>
            <a:r>
              <a:rPr lang="en-US" b="1">
                <a:solidFill>
                  <a:srgbClr val="C00000"/>
                </a:solidFill>
                <a:effectLst/>
              </a:rPr>
              <a:t>5cm long</a:t>
            </a:r>
            <a:endParaRPr lang="en-US">
              <a:solidFill>
                <a:schemeClr val="tx1"/>
              </a:solidFill>
              <a:effectLst/>
            </a:endParaRPr>
          </a:p>
          <a:p>
            <a:pPr>
              <a:buFont typeface="Wingdings" panose="05000000000000000000" charset="0"/>
              <a:buChar char="Ø"/>
            </a:pPr>
            <a:r>
              <a:rPr lang="en-US">
                <a:solidFill>
                  <a:schemeClr val="tx1"/>
                </a:solidFill>
                <a:effectLst/>
              </a:rPr>
              <a:t>It emerges at the ant end of deep part of gland and runs upward&amp; forward on the hyoglossus,between the hypoglossal&amp; lingual nerve</a:t>
            </a:r>
            <a:endParaRPr lang="en-US">
              <a:solidFill>
                <a:schemeClr val="tx1"/>
              </a:solidFill>
              <a:effectLst/>
            </a:endParaRPr>
          </a:p>
          <a:p>
            <a:pPr>
              <a:buFont typeface="Wingdings" panose="05000000000000000000" charset="0"/>
              <a:buChar char="Ø"/>
            </a:pPr>
            <a:r>
              <a:rPr lang="en-US">
                <a:solidFill>
                  <a:schemeClr val="tx1"/>
                </a:solidFill>
                <a:effectLst/>
              </a:rPr>
              <a:t>At the ant border of the hyoglossus,the duct is crossed by the lingual nerve</a:t>
            </a:r>
            <a:endParaRPr lang="en-US">
              <a:solidFill>
                <a:schemeClr val="tx1"/>
              </a:solidFill>
              <a:effectLst/>
            </a:endParaRPr>
          </a:p>
          <a:p>
            <a:pPr>
              <a:buFont typeface="Wingdings" panose="05000000000000000000" charset="0"/>
              <a:buChar char="Ø"/>
            </a:pPr>
            <a:r>
              <a:rPr lang="en-US">
                <a:solidFill>
                  <a:schemeClr val="tx1"/>
                </a:solidFill>
                <a:effectLst/>
              </a:rPr>
              <a:t>It opens on the floor of the mouth,on the summit of the sublingual papilla,at the side of the frenulum of the tongue</a:t>
            </a:r>
            <a:r>
              <a:rPr lang="en-US">
                <a:solidFill>
                  <a:schemeClr val="accent1"/>
                </a:solidFill>
                <a:effectLst/>
              </a:rPr>
              <a:t> </a:t>
            </a:r>
            <a:endParaRPr lang="en-US" b="1">
              <a:solidFill>
                <a:schemeClr val="accent1"/>
              </a:solidFill>
              <a:effectLst>
                <a:outerShdw blurRad="38100" dist="25400" dir="5400000" algn="ctr" rotWithShape="0">
                  <a:srgbClr val="6E747A">
                    <a:alpha val="43000"/>
                  </a:srgbClr>
                </a:outerShdw>
              </a:effectLst>
            </a:endParaRPr>
          </a:p>
          <a:p>
            <a:pPr marL="0" indent="0">
              <a:buNone/>
            </a:pPr>
            <a:endParaRPr lang="en-US" b="1">
              <a:solidFill>
                <a:schemeClr val="accent1"/>
              </a:solidFill>
              <a:effectLst>
                <a:outerShdw blurRad="38100" dist="25400" dir="5400000" algn="ctr" rotWithShape="0">
                  <a:srgbClr val="6E747A">
                    <a:alpha val="43000"/>
                  </a:srgbClr>
                </a:outerShdw>
              </a:effectLst>
            </a:endParaRPr>
          </a:p>
          <a:p>
            <a:endParaRPr lang="en-US" b="1">
              <a:solidFill>
                <a:schemeClr val="accent1"/>
              </a:solidFill>
              <a:effectLst>
                <a:outerShdw blurRad="38100" dist="25400" dir="5400000" algn="ctr" rotWithShape="0">
                  <a:srgbClr val="6E747A">
                    <a:alpha val="43000"/>
                  </a:srgbClr>
                </a:outerShdw>
              </a:effectLst>
            </a:endParaRPr>
          </a:p>
        </p:txBody>
      </p:sp>
      <p:pic>
        <p:nvPicPr>
          <p:cNvPr id="4" name="Content Placeholder 3"/>
          <p:cNvPicPr>
            <a:picLocks noChangeAspect="1"/>
          </p:cNvPicPr>
          <p:nvPr>
            <p:ph sz="half" idx="2"/>
          </p:nvPr>
        </p:nvPicPr>
        <p:blipFill>
          <a:blip r:embed="rId1"/>
          <a:stretch>
            <a:fillRect/>
          </a:stretch>
        </p:blipFill>
        <p:spPr>
          <a:xfrm rot="5400000">
            <a:off x="6871335" y="1078230"/>
            <a:ext cx="5299075" cy="50774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69010"/>
          </a:xfrm>
        </p:spPr>
        <p:txBody>
          <a:bodyPr/>
          <a:p>
            <a:r>
              <a:rPr lang="en-US" b="1">
                <a:solidFill>
                  <a:srgbClr val="C00000"/>
                </a:solidFill>
              </a:rPr>
              <a:t>		</a:t>
            </a:r>
            <a:r>
              <a:rPr lang="en-US" sz="4000" b="1">
                <a:solidFill>
                  <a:srgbClr val="C00000"/>
                </a:solidFill>
                <a:latin typeface="+mn-ea"/>
                <a:cs typeface="+mn-ea"/>
              </a:rPr>
              <a:t>SUBMANDIBULAR GANGLION</a:t>
            </a:r>
            <a:endParaRPr lang="en-US" sz="4000" b="1">
              <a:solidFill>
                <a:srgbClr val="C00000"/>
              </a:solidFill>
              <a:latin typeface="+mn-ea"/>
              <a:cs typeface="+mn-ea"/>
            </a:endParaRPr>
          </a:p>
        </p:txBody>
      </p:sp>
      <p:sp>
        <p:nvSpPr>
          <p:cNvPr id="3" name="Content Placeholder 2"/>
          <p:cNvSpPr>
            <a:spLocks noGrp="1"/>
          </p:cNvSpPr>
          <p:nvPr>
            <p:ph sz="half" idx="1"/>
          </p:nvPr>
        </p:nvSpPr>
        <p:spPr>
          <a:xfrm>
            <a:off x="97155" y="1462405"/>
            <a:ext cx="6522085" cy="4714875"/>
          </a:xfrm>
        </p:spPr>
        <p:txBody>
          <a:bodyPr>
            <a:normAutofit fontScale="90000" lnSpcReduction="20000"/>
          </a:bodyPr>
          <a:p>
            <a:pPr>
              <a:buFont typeface="Wingdings" panose="05000000000000000000" charset="0"/>
              <a:buChar char="Ø"/>
            </a:pPr>
            <a:r>
              <a:rPr lang="en-US">
                <a:solidFill>
                  <a:srgbClr val="00B050"/>
                </a:solidFill>
              </a:rPr>
              <a:t>This is peripheral parasympathetic ganglion</a:t>
            </a:r>
            <a:endParaRPr lang="en-US"/>
          </a:p>
          <a:p>
            <a:pPr>
              <a:buFont typeface="Wingdings" panose="05000000000000000000" charset="0"/>
              <a:buChar char="Ø"/>
            </a:pPr>
            <a:endParaRPr lang="en-US"/>
          </a:p>
          <a:p>
            <a:pPr>
              <a:buFont typeface="Wingdings" panose="05000000000000000000" charset="0"/>
              <a:buChar char="Ø"/>
            </a:pPr>
            <a:r>
              <a:rPr lang="en-US"/>
              <a:t>It is a relay station for secretomotor fibers to the submandibular &amp; sublingual salivary glands</a:t>
            </a:r>
            <a:endParaRPr lang="en-US"/>
          </a:p>
          <a:p>
            <a:pPr>
              <a:buFont typeface="Wingdings" panose="05000000000000000000" charset="0"/>
              <a:buChar char="Ø"/>
            </a:pPr>
            <a:endParaRPr lang="en-US"/>
          </a:p>
          <a:p>
            <a:pPr>
              <a:buFont typeface="Wingdings" panose="05000000000000000000" charset="0"/>
              <a:buChar char="Ø"/>
            </a:pPr>
            <a:r>
              <a:rPr lang="en-US">
                <a:solidFill>
                  <a:srgbClr val="C00000"/>
                </a:solidFill>
              </a:rPr>
              <a:t>Topographically </a:t>
            </a:r>
            <a:r>
              <a:rPr lang="en-US"/>
              <a:t>it is related to the lingual nerve, bu</a:t>
            </a:r>
            <a:r>
              <a:rPr lang="en-US">
                <a:solidFill>
                  <a:srgbClr val="C00000"/>
                </a:solidFill>
              </a:rPr>
              <a:t>t functionally</a:t>
            </a:r>
            <a:r>
              <a:rPr lang="en-US"/>
              <a:t> it is connected to the chorda tympani branch of the facial nerve</a:t>
            </a:r>
            <a:endParaRPr lang="en-US"/>
          </a:p>
          <a:p>
            <a:pPr>
              <a:buFont typeface="Wingdings" panose="05000000000000000000" charset="0"/>
              <a:buChar char="Ø"/>
            </a:pPr>
            <a:endParaRPr lang="en-US"/>
          </a:p>
          <a:p>
            <a:pPr>
              <a:buFont typeface="Wingdings" panose="05000000000000000000" charset="0"/>
              <a:buChar char="Ø"/>
            </a:pPr>
            <a:r>
              <a:rPr lang="en-US"/>
              <a:t>This ganglion lies on the hyoglossus muscle just above the deep part of the submandibular salivary gland,suspended from the lingual nerve by two roots </a:t>
            </a:r>
            <a:endParaRPr lang="en-US"/>
          </a:p>
          <a:p>
            <a:endParaRPr lang="en-US"/>
          </a:p>
        </p:txBody>
      </p:sp>
      <p:pic>
        <p:nvPicPr>
          <p:cNvPr id="4" name="Content Placeholder 3"/>
          <p:cNvPicPr>
            <a:picLocks noChangeAspect="1"/>
          </p:cNvPicPr>
          <p:nvPr>
            <p:ph sz="half" idx="2"/>
          </p:nvPr>
        </p:nvPicPr>
        <p:blipFill>
          <a:blip r:embed="rId1"/>
          <a:stretch>
            <a:fillRect/>
          </a:stretch>
        </p:blipFill>
        <p:spPr>
          <a:xfrm rot="5400000">
            <a:off x="6969125" y="1110615"/>
            <a:ext cx="4708525" cy="51555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normAutofit fontScale="90000"/>
          </a:bodyPr>
          <a:p>
            <a:r>
              <a:rPr lang="en-US" b="1">
                <a:solidFill>
                  <a:srgbClr val="C00000"/>
                </a:solidFill>
                <a:sym typeface="+mn-ea"/>
              </a:rPr>
              <a:t>CONNECTIONS &amp; BRANCHES</a:t>
            </a:r>
            <a:br>
              <a:rPr lang="en-US">
                <a:solidFill>
                  <a:srgbClr val="FF0000"/>
                </a:solidFill>
              </a:rPr>
            </a:br>
            <a:endParaRPr lang="en-US"/>
          </a:p>
        </p:txBody>
      </p:sp>
      <p:sp>
        <p:nvSpPr>
          <p:cNvPr id="3" name="Content Placeholder 2"/>
          <p:cNvSpPr>
            <a:spLocks noGrp="1"/>
          </p:cNvSpPr>
          <p:nvPr>
            <p:ph sz="half" idx="1"/>
          </p:nvPr>
        </p:nvSpPr>
        <p:spPr>
          <a:xfrm>
            <a:off x="271145" y="1385570"/>
            <a:ext cx="6473190" cy="5769610"/>
          </a:xfrm>
        </p:spPr>
        <p:txBody>
          <a:bodyPr>
            <a:normAutofit lnSpcReduction="10000"/>
          </a:bodyPr>
          <a:p>
            <a:pPr>
              <a:buFont typeface="Wingdings" panose="05000000000000000000" charset="0"/>
              <a:buChar char="Ø"/>
            </a:pPr>
            <a:r>
              <a:rPr lang="en-US" sz="2000">
                <a:solidFill>
                  <a:srgbClr val="C00000"/>
                </a:solidFill>
                <a:sym typeface="+mn-ea"/>
              </a:rPr>
              <a:t>The secretomotor fibres</a:t>
            </a:r>
            <a:r>
              <a:rPr lang="en-US" sz="2000">
                <a:sym typeface="+mn-ea"/>
              </a:rPr>
              <a:t> pass from the lingual nerve to the ganglion through the posterior root.These are para sympathetic preganglionic fibres that</a:t>
            </a:r>
            <a:r>
              <a:rPr lang="en-US" sz="2000">
                <a:solidFill>
                  <a:srgbClr val="00B050"/>
                </a:solidFill>
                <a:sym typeface="+mn-ea"/>
              </a:rPr>
              <a:t> arise in the sup salivatory nucleus </a:t>
            </a:r>
            <a:r>
              <a:rPr lang="en-US" sz="2000">
                <a:sym typeface="+mn-ea"/>
              </a:rPr>
              <a:t>and pass through nervus intermedius till the facial nerve,the chorda tympani and the lingual nerve to reach the ganglion for relay. post ganglionic fibres for the submandibular gland reach the gland through 5or 6 branches from the ganglion</a:t>
            </a:r>
            <a:endParaRPr lang="en-US" sz="2000"/>
          </a:p>
          <a:p>
            <a:pPr>
              <a:buFont typeface="Wingdings" panose="05000000000000000000" charset="0"/>
              <a:buChar char="Ø"/>
            </a:pPr>
            <a:r>
              <a:rPr lang="en-US" sz="2000">
                <a:sym typeface="+mn-ea"/>
              </a:rPr>
              <a:t>Post ganglionic fibres for the sublingual glands re-enter the lingual nerve through the ant root and travel to the gland through the distal part of the lingual nerve</a:t>
            </a:r>
            <a:endParaRPr lang="en-US" sz="2000"/>
          </a:p>
          <a:p>
            <a:pPr>
              <a:buFont typeface="Wingdings" panose="05000000000000000000" charset="0"/>
              <a:buChar char="Ø"/>
            </a:pPr>
            <a:r>
              <a:rPr lang="en-US" sz="2000">
                <a:solidFill>
                  <a:srgbClr val="C00000"/>
                </a:solidFill>
                <a:sym typeface="+mn-ea"/>
              </a:rPr>
              <a:t>The sympathetic fibres</a:t>
            </a:r>
            <a:r>
              <a:rPr lang="en-US" sz="2000">
                <a:sym typeface="+mn-ea"/>
              </a:rPr>
              <a:t> are derived from the plexus around the facial artery.It contains postganglionic fibres </a:t>
            </a:r>
            <a:r>
              <a:rPr lang="en-US" sz="2000">
                <a:solidFill>
                  <a:srgbClr val="00B050"/>
                </a:solidFill>
                <a:sym typeface="+mn-ea"/>
              </a:rPr>
              <a:t>arising in the sup cervical sympathetic ganglion</a:t>
            </a:r>
            <a:r>
              <a:rPr lang="en-US" sz="2000">
                <a:sym typeface="+mn-ea"/>
              </a:rPr>
              <a:t>.They pass through submandibular ganglion without relay and supply vasomotor fibres to the submandibular and sub lingual glands</a:t>
            </a:r>
            <a:endParaRPr lang="en-US" sz="2000"/>
          </a:p>
          <a:p>
            <a:pPr>
              <a:buFont typeface="Wingdings" panose="05000000000000000000" charset="0"/>
              <a:buChar char="Ø"/>
            </a:pPr>
            <a:r>
              <a:rPr lang="en-US" sz="2000">
                <a:solidFill>
                  <a:srgbClr val="C00000"/>
                </a:solidFill>
                <a:sym typeface="+mn-ea"/>
              </a:rPr>
              <a:t>Sensory fibres</a:t>
            </a:r>
            <a:r>
              <a:rPr lang="en-US" sz="2000">
                <a:sym typeface="+mn-ea"/>
              </a:rPr>
              <a:t> reach the ganglion through the lingual erve. </a:t>
            </a:r>
            <a:endParaRPr lang="en-US" sz="2000"/>
          </a:p>
          <a:p>
            <a:pPr marL="0" indent="0">
              <a:buNone/>
            </a:pPr>
            <a:r>
              <a:rPr lang="en-US" sz="2000">
                <a:sym typeface="+mn-ea"/>
              </a:rPr>
              <a:t> </a:t>
            </a:r>
            <a:endParaRPr lang="en-US" sz="2000"/>
          </a:p>
        </p:txBody>
      </p:sp>
      <p:pic>
        <p:nvPicPr>
          <p:cNvPr id="4" name="Content Placeholder 3"/>
          <p:cNvPicPr>
            <a:picLocks noChangeAspect="1"/>
          </p:cNvPicPr>
          <p:nvPr>
            <p:ph sz="half" idx="2"/>
          </p:nvPr>
        </p:nvPicPr>
        <p:blipFill>
          <a:blip r:embed="rId1"/>
          <a:stretch>
            <a:fillRect/>
          </a:stretch>
        </p:blipFill>
        <p:spPr>
          <a:xfrm rot="5400000">
            <a:off x="6854190" y="958215"/>
            <a:ext cx="5046345" cy="52660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p:cNvPicPr>
            <a:picLocks noChangeAspect="1"/>
          </p:cNvPicPr>
          <p:nvPr>
            <p:ph idx="1"/>
          </p:nvPr>
        </p:nvPicPr>
        <p:blipFill>
          <a:blip r:embed="rId1"/>
          <a:stretch>
            <a:fillRect/>
          </a:stretch>
        </p:blipFill>
        <p:spPr>
          <a:xfrm rot="5400000">
            <a:off x="2791460" y="675640"/>
            <a:ext cx="6104890" cy="548703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3975</Words>
  <Application>WPS Presentation</Application>
  <PresentationFormat>Widescreen</PresentationFormat>
  <Paragraphs>92</Paragraphs>
  <Slides>9</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9</vt:i4>
      </vt:variant>
    </vt:vector>
  </HeadingPairs>
  <TitlesOfParts>
    <vt:vector size="18" baseType="lpstr">
      <vt:lpstr>Arial</vt:lpstr>
      <vt:lpstr>SimSun</vt:lpstr>
      <vt:lpstr>Wingdings</vt:lpstr>
      <vt:lpstr>Wingdings</vt:lpstr>
      <vt:lpstr>Calibri</vt:lpstr>
      <vt:lpstr>Microsoft YaHei</vt:lpstr>
      <vt:lpstr>Arial Unicode MS</vt:lpstr>
      <vt:lpstr>Calibri Light</vt:lpstr>
      <vt:lpstr>Office Theme</vt:lpstr>
      <vt:lpstr>PowerPoint 演示文稿</vt:lpstr>
      <vt:lpstr>SUBMANDIBULAR SALIVARY GLAND</vt:lpstr>
      <vt:lpstr>SUPERFICIAL PART</vt:lpstr>
      <vt:lpstr>PowerPoint 演示文稿</vt:lpstr>
      <vt:lpstr>DEEP PART</vt:lpstr>
      <vt:lpstr>			BLOOD SUPPLY &amp; LYMPHATIC DRAINAGE</vt:lpstr>
      <vt:lpstr>		SUBMANDIBULAR GANGLION</vt:lpstr>
      <vt:lpstr>CONNECTIONS &amp; BRANCHES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RAKESH GUPTA</cp:lastModifiedBy>
  <cp:revision>25</cp:revision>
  <dcterms:created xsi:type="dcterms:W3CDTF">2020-05-13T04:53:00Z</dcterms:created>
  <dcterms:modified xsi:type="dcterms:W3CDTF">2020-05-15T09:40:41Z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1033-11.2.0.9327</vt:lpwstr>
  </property>
</Properties>
</file>