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60" r:id="rId4"/>
    <p:sldId id="261" r:id="rId5"/>
    <p:sldId id="262" r:id="rId6"/>
    <p:sldId id="264" r:id="rId7"/>
    <p:sldId id="269" r:id="rId9"/>
    <p:sldId id="270" r:id="rId10"/>
    <p:sldId id="263" r:id="rId11"/>
    <p:sldId id="277" r:id="rId12"/>
    <p:sldId id="272" r:id="rId13"/>
    <p:sldId id="273" r:id="rId14"/>
    <p:sldId id="278" r:id="rId15"/>
    <p:sldId id="274" r:id="rId16"/>
    <p:sldId id="275"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6940" y="219710"/>
            <a:ext cx="9144000" cy="908685"/>
          </a:xfrm>
        </p:spPr>
        <p:txBody>
          <a:bodyPr/>
          <a:lstStyle/>
          <a:p>
            <a:r>
              <a:rPr lang="en-US" sz="3600" b="1" dirty="0">
                <a:solidFill>
                  <a:srgbClr val="C00000"/>
                </a:solidFill>
                <a:latin typeface="+mn-ea"/>
                <a:cs typeface="+mn-ea"/>
              </a:rPr>
              <a:t>SOFT PALATE</a:t>
            </a:r>
            <a:endParaRPr lang="en-US" sz="3600" b="1" dirty="0">
              <a:solidFill>
                <a:srgbClr val="C00000"/>
              </a:solidFill>
              <a:latin typeface="+mn-ea"/>
              <a:cs typeface="+mn-ea"/>
            </a:endParaRPr>
          </a:p>
        </p:txBody>
      </p:sp>
      <p:sp>
        <p:nvSpPr>
          <p:cNvPr id="3" name="Subtitle 2"/>
          <p:cNvSpPr>
            <a:spLocks noGrp="1"/>
          </p:cNvSpPr>
          <p:nvPr>
            <p:ph type="subTitle" idx="1"/>
          </p:nvPr>
        </p:nvSpPr>
        <p:spPr>
          <a:xfrm>
            <a:off x="1057275" y="1735455"/>
            <a:ext cx="9144000" cy="5353050"/>
          </a:xfrm>
        </p:spPr>
        <p:txBody>
          <a:bodyPr>
            <a:normAutofit fontScale="80000"/>
          </a:bodyPr>
          <a:lstStyle/>
          <a:p>
            <a:pPr marL="342900" indent="-342900" algn="l">
              <a:buFont typeface="Wingdings" panose="05000000000000000000" charset="0"/>
              <a:buChar char="Ø"/>
            </a:pPr>
            <a:r>
              <a:rPr lang="en-US">
                <a:latin typeface="Times New Roman" panose="02020603050405020304" charset="0"/>
                <a:cs typeface="Times New Roman" panose="02020603050405020304" charset="0"/>
              </a:rPr>
              <a:t>It is a movable,muscular fold suspended from the posterior border of  the hard palate</a:t>
            </a: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a:latin typeface="Times New Roman" panose="02020603050405020304" charset="0"/>
                <a:cs typeface="Times New Roman" panose="02020603050405020304" charset="0"/>
              </a:rPr>
              <a:t>It separates the nasopharynx from the oropharynx,the cross road between the food and air passages</a:t>
            </a: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a:latin typeface="Times New Roman" panose="02020603050405020304" charset="0"/>
                <a:cs typeface="Times New Roman" panose="02020603050405020304" charset="0"/>
              </a:rPr>
              <a:t>The soft palate has </a:t>
            </a:r>
            <a:r>
              <a:rPr lang="en-US" b="1">
                <a:solidFill>
                  <a:srgbClr val="0070C0"/>
                </a:solidFill>
                <a:latin typeface="Times New Roman" panose="02020603050405020304" charset="0"/>
                <a:cs typeface="Times New Roman" panose="02020603050405020304" charset="0"/>
              </a:rPr>
              <a:t>two surfaces</a:t>
            </a:r>
            <a:r>
              <a:rPr lang="en-US">
                <a:latin typeface="Times New Roman" panose="02020603050405020304" charset="0"/>
                <a:cs typeface="Times New Roman" panose="02020603050405020304" charset="0"/>
              </a:rPr>
              <a:t>-</a:t>
            </a:r>
            <a:r>
              <a:rPr lang="en-US">
                <a:solidFill>
                  <a:srgbClr val="00B050"/>
                </a:solidFill>
                <a:latin typeface="Times New Roman" panose="02020603050405020304" charset="0"/>
                <a:cs typeface="Times New Roman" panose="02020603050405020304" charset="0"/>
              </a:rPr>
              <a:t>ANTERIOR</a:t>
            </a:r>
            <a:r>
              <a:rPr lang="en-US">
                <a:latin typeface="Times New Roman" panose="02020603050405020304" charset="0"/>
                <a:cs typeface="Times New Roman" panose="02020603050405020304" charset="0"/>
              </a:rPr>
              <a:t> &amp; </a:t>
            </a:r>
            <a:r>
              <a:rPr lang="en-US">
                <a:solidFill>
                  <a:srgbClr val="00B050"/>
                </a:solidFill>
                <a:latin typeface="Times New Roman" panose="02020603050405020304" charset="0"/>
                <a:cs typeface="Times New Roman" panose="02020603050405020304" charset="0"/>
              </a:rPr>
              <a:t>POSTERIOR</a:t>
            </a: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a:latin typeface="Times New Roman" panose="02020603050405020304" charset="0"/>
                <a:cs typeface="Times New Roman" panose="02020603050405020304" charset="0"/>
              </a:rPr>
              <a:t>The soft palate has</a:t>
            </a:r>
            <a:r>
              <a:rPr lang="en-US" b="1">
                <a:solidFill>
                  <a:srgbClr val="0070C0"/>
                </a:solidFill>
                <a:latin typeface="Times New Roman" panose="02020603050405020304" charset="0"/>
                <a:cs typeface="Times New Roman" panose="02020603050405020304" charset="0"/>
              </a:rPr>
              <a:t> two borders-</a:t>
            </a:r>
            <a:r>
              <a:rPr lang="en-US">
                <a:latin typeface="Times New Roman" panose="02020603050405020304" charset="0"/>
                <a:cs typeface="Times New Roman" panose="02020603050405020304" charset="0"/>
              </a:rPr>
              <a:t> </a:t>
            </a:r>
            <a:r>
              <a:rPr lang="en-US">
                <a:solidFill>
                  <a:srgbClr val="00B050"/>
                </a:solidFill>
                <a:latin typeface="Times New Roman" panose="02020603050405020304" charset="0"/>
                <a:cs typeface="Times New Roman" panose="02020603050405020304" charset="0"/>
              </a:rPr>
              <a:t>SUPERIOR </a:t>
            </a:r>
            <a:r>
              <a:rPr lang="en-US">
                <a:latin typeface="Times New Roman" panose="02020603050405020304" charset="0"/>
                <a:cs typeface="Times New Roman" panose="02020603050405020304" charset="0"/>
              </a:rPr>
              <a:t>&amp; </a:t>
            </a:r>
            <a:r>
              <a:rPr lang="en-US">
                <a:solidFill>
                  <a:srgbClr val="00B050"/>
                </a:solidFill>
                <a:latin typeface="Times New Roman" panose="02020603050405020304" charset="0"/>
                <a:cs typeface="Times New Roman" panose="02020603050405020304" charset="0"/>
              </a:rPr>
              <a:t>INFERIOR</a:t>
            </a: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a:latin typeface="Times New Roman" panose="02020603050405020304" charset="0"/>
                <a:cs typeface="Times New Roman" panose="02020603050405020304" charset="0"/>
              </a:rPr>
              <a:t>The ant surface is concave and is marked by a median raphe</a:t>
            </a: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endParaRPr lang="en-US">
              <a:latin typeface="Times New Roman" panose="02020603050405020304" charset="0"/>
              <a:cs typeface="Times New Roman" panose="02020603050405020304" charset="0"/>
            </a:endParaRPr>
          </a:p>
          <a:p>
            <a:pPr marL="342900" indent="-342900" algn="l">
              <a:buFont typeface="Wingdings" panose="05000000000000000000" charset="0"/>
              <a:buChar char="Ø"/>
            </a:pPr>
            <a:r>
              <a:rPr lang="en-US">
                <a:latin typeface="Times New Roman" panose="02020603050405020304" charset="0"/>
                <a:cs typeface="Times New Roman" panose="02020603050405020304" charset="0"/>
              </a:rPr>
              <a:t>The post surface is convex,and is continuous superiorly with the floor of the nasal cavity</a:t>
            </a:r>
            <a:endParaRPr lang="en-US"/>
          </a:p>
          <a:p>
            <a:pPr algn="l">
              <a:buFont typeface="Wingdings" panose="05000000000000000000" charset="0"/>
            </a:pPr>
            <a:endParaRPr lang="en-US"/>
          </a:p>
          <a:p>
            <a:pPr marL="342900" indent="-342900" algn="l">
              <a:buFont typeface="Wingdings" panose="05000000000000000000" charset="0"/>
              <a:buChar char="Ø"/>
            </a:pPr>
            <a:endParaRPr lang="en-US"/>
          </a:p>
          <a:p>
            <a:pPr marL="342900" indent="-342900" algn="l">
              <a:buFont typeface="Wingdings" panose="05000000000000000000" charset="0"/>
              <a:buChar char="Ø"/>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28905"/>
            <a:ext cx="5280025" cy="649605"/>
          </a:xfrm>
        </p:spPr>
        <p:txBody>
          <a:bodyPr>
            <a:normAutofit fontScale="90000"/>
          </a:bodyPr>
          <a:p>
            <a:r>
              <a:rPr lang="en-US" b="1">
                <a:solidFill>
                  <a:srgbClr val="FF0000"/>
                </a:solidFill>
              </a:rPr>
              <a:t>	</a:t>
            </a:r>
            <a:r>
              <a:rPr lang="en-US" sz="2800" b="1">
                <a:solidFill>
                  <a:srgbClr val="C00000"/>
                </a:solidFill>
                <a:latin typeface="+mn-ea"/>
                <a:cs typeface="+mn-ea"/>
              </a:rPr>
              <a:t>FEATURES</a:t>
            </a:r>
            <a:endParaRPr lang="en-US" sz="2800" b="1">
              <a:solidFill>
                <a:srgbClr val="C00000"/>
              </a:solidFill>
              <a:latin typeface="+mn-ea"/>
              <a:cs typeface="+mn-ea"/>
            </a:endParaRPr>
          </a:p>
        </p:txBody>
      </p:sp>
      <p:sp>
        <p:nvSpPr>
          <p:cNvPr id="3" name="Content Placeholder 2"/>
          <p:cNvSpPr>
            <a:spLocks noGrp="1"/>
          </p:cNvSpPr>
          <p:nvPr>
            <p:ph sz="half" idx="1"/>
          </p:nvPr>
        </p:nvSpPr>
        <p:spPr>
          <a:xfrm>
            <a:off x="176530" y="652780"/>
            <a:ext cx="5941695" cy="6091555"/>
          </a:xfrm>
        </p:spPr>
        <p:txBody>
          <a:bodyPr>
            <a:noAutofit/>
          </a:bodyPr>
          <a:p>
            <a:pPr>
              <a:buFont typeface="Wingdings" panose="05000000000000000000" charset="0"/>
              <a:buChar char="Ø"/>
            </a:pPr>
            <a:r>
              <a:rPr lang="en-US" sz="1800" b="1">
                <a:solidFill>
                  <a:srgbClr val="0070C0"/>
                </a:solidFill>
                <a:latin typeface="Times New Roman" panose="02020603050405020304" charset="0"/>
                <a:cs typeface="Times New Roman" panose="02020603050405020304" charset="0"/>
              </a:rPr>
              <a:t>Superior border</a:t>
            </a:r>
            <a:r>
              <a:rPr lang="en-US" sz="1800">
                <a:latin typeface="Times New Roman" panose="02020603050405020304" charset="0"/>
                <a:cs typeface="Times New Roman" panose="02020603050405020304" charset="0"/>
              </a:rPr>
              <a:t> is attached to the posterior borders of the hard palate,blending on each side with the pharynx</a:t>
            </a:r>
            <a:endParaRPr lang="en-US" sz="1800">
              <a:latin typeface="Times New Roman" panose="02020603050405020304" charset="0"/>
              <a:cs typeface="Times New Roman" panose="02020603050405020304" charset="0"/>
            </a:endParaRPr>
          </a:p>
          <a:p>
            <a:pPr>
              <a:buFont typeface="Wingdings" panose="05000000000000000000" charset="0"/>
              <a:buChar char="Ø"/>
            </a:pPr>
            <a:endParaRPr lang="en-US" sz="1800">
              <a:latin typeface="Times New Roman" panose="02020603050405020304" charset="0"/>
              <a:cs typeface="Times New Roman" panose="02020603050405020304" charset="0"/>
            </a:endParaRPr>
          </a:p>
          <a:p>
            <a:pPr>
              <a:buFont typeface="Wingdings" panose="05000000000000000000" charset="0"/>
              <a:buChar char="Ø"/>
            </a:pPr>
            <a:r>
              <a:rPr lang="en-US" sz="1800">
                <a:latin typeface="Times New Roman" panose="02020603050405020304" charset="0"/>
                <a:cs typeface="Times New Roman" panose="02020603050405020304" charset="0"/>
              </a:rPr>
              <a:t>The</a:t>
            </a:r>
            <a:r>
              <a:rPr lang="en-US" sz="1800" b="1">
                <a:solidFill>
                  <a:srgbClr val="0070C0"/>
                </a:solidFill>
                <a:latin typeface="Times New Roman" panose="02020603050405020304" charset="0"/>
                <a:cs typeface="Times New Roman" panose="02020603050405020304" charset="0"/>
              </a:rPr>
              <a:t> inferior borde</a:t>
            </a:r>
            <a:r>
              <a:rPr lang="en-US" sz="1800">
                <a:solidFill>
                  <a:srgbClr val="0070C0"/>
                </a:solidFill>
                <a:latin typeface="Times New Roman" panose="02020603050405020304" charset="0"/>
                <a:cs typeface="Times New Roman" panose="02020603050405020304" charset="0"/>
              </a:rPr>
              <a:t>r</a:t>
            </a:r>
            <a:r>
              <a:rPr lang="en-US" sz="1800">
                <a:latin typeface="Times New Roman" panose="02020603050405020304" charset="0"/>
                <a:cs typeface="Times New Roman" panose="02020603050405020304" charset="0"/>
              </a:rPr>
              <a:t> is free and bounds the pharyngeal isthmus</a:t>
            </a:r>
            <a:endParaRPr lang="en-US" sz="1800">
              <a:latin typeface="Times New Roman" panose="02020603050405020304" charset="0"/>
              <a:cs typeface="Times New Roman" panose="02020603050405020304" charset="0"/>
            </a:endParaRPr>
          </a:p>
          <a:p>
            <a:pPr>
              <a:buFont typeface="Wingdings" panose="05000000000000000000" charset="0"/>
              <a:buChar char="Ø"/>
            </a:pPr>
            <a:endParaRPr lang="en-US" sz="1800">
              <a:latin typeface="Times New Roman" panose="02020603050405020304" charset="0"/>
              <a:cs typeface="Times New Roman" panose="02020603050405020304" charset="0"/>
            </a:endParaRPr>
          </a:p>
          <a:p>
            <a:pPr>
              <a:buFont typeface="Wingdings" panose="05000000000000000000" charset="0"/>
              <a:buChar char="Ø"/>
            </a:pPr>
            <a:r>
              <a:rPr lang="en-US" sz="1800">
                <a:latin typeface="Times New Roman" panose="02020603050405020304" charset="0"/>
                <a:cs typeface="Times New Roman" panose="02020603050405020304" charset="0"/>
              </a:rPr>
              <a:t>From its middle,there hangs a </a:t>
            </a:r>
            <a:r>
              <a:rPr lang="en-US" sz="1800">
                <a:solidFill>
                  <a:srgbClr val="00B050"/>
                </a:solidFill>
                <a:latin typeface="Times New Roman" panose="02020603050405020304" charset="0"/>
                <a:cs typeface="Times New Roman" panose="02020603050405020304" charset="0"/>
              </a:rPr>
              <a:t>conical projection</a:t>
            </a:r>
            <a:r>
              <a:rPr lang="en-US" sz="1800">
                <a:latin typeface="Times New Roman" panose="02020603050405020304" charset="0"/>
                <a:cs typeface="Times New Roman" panose="02020603050405020304" charset="0"/>
              </a:rPr>
              <a:t> called the</a:t>
            </a:r>
            <a:r>
              <a:rPr lang="en-US" sz="1800" i="1">
                <a:solidFill>
                  <a:srgbClr val="00B050"/>
                </a:solidFill>
                <a:latin typeface="Times New Roman" panose="02020603050405020304" charset="0"/>
                <a:cs typeface="Times New Roman" panose="02020603050405020304" charset="0"/>
              </a:rPr>
              <a:t> </a:t>
            </a:r>
            <a:r>
              <a:rPr lang="en-US" sz="1800" b="1" i="1">
                <a:solidFill>
                  <a:srgbClr val="00B050"/>
                </a:solidFill>
                <a:latin typeface="Times New Roman" panose="02020603050405020304" charset="0"/>
                <a:cs typeface="Times New Roman" panose="02020603050405020304" charset="0"/>
              </a:rPr>
              <a:t>uvula</a:t>
            </a:r>
            <a:endParaRPr lang="en-US" sz="1800" b="1" i="1">
              <a:solidFill>
                <a:srgbClr val="00B050"/>
              </a:solidFill>
              <a:latin typeface="Times New Roman" panose="02020603050405020304" charset="0"/>
              <a:cs typeface="Times New Roman" panose="02020603050405020304" charset="0"/>
            </a:endParaRPr>
          </a:p>
          <a:p>
            <a:pPr>
              <a:buFont typeface="Wingdings" panose="05000000000000000000" charset="0"/>
              <a:buChar char="Ø"/>
            </a:pPr>
            <a:endParaRPr lang="en-US" sz="1800">
              <a:latin typeface="Times New Roman" panose="02020603050405020304" charset="0"/>
              <a:cs typeface="Times New Roman" panose="02020603050405020304" charset="0"/>
            </a:endParaRPr>
          </a:p>
          <a:p>
            <a:pPr>
              <a:buFont typeface="Wingdings" panose="05000000000000000000" charset="0"/>
              <a:buChar char="Ø"/>
            </a:pPr>
            <a:r>
              <a:rPr lang="en-US" sz="1800">
                <a:latin typeface="Times New Roman" panose="02020603050405020304" charset="0"/>
                <a:cs typeface="Times New Roman" panose="02020603050405020304" charset="0"/>
              </a:rPr>
              <a:t>From each side of base of the uvula </a:t>
            </a:r>
            <a:r>
              <a:rPr lang="en-US" sz="1800" b="1">
                <a:solidFill>
                  <a:srgbClr val="0070C0"/>
                </a:solidFill>
                <a:latin typeface="Times New Roman" panose="02020603050405020304" charset="0"/>
                <a:cs typeface="Times New Roman" panose="02020603050405020304" charset="0"/>
              </a:rPr>
              <a:t>two curved fold</a:t>
            </a:r>
            <a:r>
              <a:rPr lang="en-US" sz="1800">
                <a:latin typeface="Times New Roman" panose="02020603050405020304" charset="0"/>
                <a:cs typeface="Times New Roman" panose="02020603050405020304" charset="0"/>
              </a:rPr>
              <a:t> of mucous membrane extend laterally and downwards</a:t>
            </a:r>
            <a:endParaRPr lang="en-US" sz="1800">
              <a:latin typeface="Times New Roman" panose="02020603050405020304" charset="0"/>
              <a:cs typeface="Times New Roman" panose="02020603050405020304" charset="0"/>
            </a:endParaRPr>
          </a:p>
          <a:p>
            <a:pPr>
              <a:buFont typeface="Wingdings" panose="05000000000000000000" charset="0"/>
              <a:buChar char="Ø"/>
            </a:pPr>
            <a:endParaRPr lang="en-US" sz="1800">
              <a:latin typeface="Times New Roman" panose="02020603050405020304" charset="0"/>
              <a:cs typeface="Times New Roman" panose="02020603050405020304" charset="0"/>
            </a:endParaRPr>
          </a:p>
          <a:p>
            <a:pPr>
              <a:buFont typeface="Wingdings" panose="05000000000000000000" charset="0"/>
              <a:buChar char="Ø"/>
            </a:pPr>
            <a:r>
              <a:rPr lang="en-US" sz="1800">
                <a:solidFill>
                  <a:srgbClr val="00B050"/>
                </a:solidFill>
                <a:latin typeface="Times New Roman" panose="02020603050405020304" charset="0"/>
                <a:cs typeface="Times New Roman" panose="02020603050405020304" charset="0"/>
              </a:rPr>
              <a:t>The anterior fold is called th</a:t>
            </a:r>
            <a:r>
              <a:rPr lang="en-US" sz="1800" b="1">
                <a:solidFill>
                  <a:srgbClr val="00B050"/>
                </a:solidFill>
                <a:latin typeface="Times New Roman" panose="02020603050405020304" charset="0"/>
                <a:cs typeface="Times New Roman" panose="02020603050405020304" charset="0"/>
              </a:rPr>
              <a:t>e palatoglossal arch</a:t>
            </a:r>
            <a:r>
              <a:rPr lang="en-US" sz="1800">
                <a:latin typeface="Times New Roman" panose="02020603050405020304" charset="0"/>
                <a:cs typeface="Times New Roman" panose="02020603050405020304" charset="0"/>
              </a:rPr>
              <a:t>.it contains the palatoglossus muscle and reaches the side of the tongue at the junction of its oral and pharyngeal parts.</a:t>
            </a:r>
            <a:endParaRPr lang="en-US" sz="1800">
              <a:latin typeface="Times New Roman" panose="02020603050405020304" charset="0"/>
              <a:cs typeface="Times New Roman" panose="02020603050405020304" charset="0"/>
            </a:endParaRPr>
          </a:p>
          <a:p>
            <a:pPr>
              <a:buFont typeface="Wingdings" panose="05000000000000000000" charset="0"/>
              <a:buChar char="Ø"/>
            </a:pPr>
            <a:endParaRPr lang="en-US" sz="1800">
              <a:latin typeface="Times New Roman" panose="02020603050405020304" charset="0"/>
              <a:cs typeface="Times New Roman" panose="02020603050405020304" charset="0"/>
            </a:endParaRPr>
          </a:p>
          <a:p>
            <a:pPr>
              <a:buFont typeface="Wingdings" panose="05000000000000000000" charset="0"/>
              <a:buChar char="Ø"/>
            </a:pPr>
            <a:r>
              <a:rPr lang="en-US" sz="1800">
                <a:solidFill>
                  <a:srgbClr val="00B050"/>
                </a:solidFill>
                <a:latin typeface="Times New Roman" panose="02020603050405020304" charset="0"/>
                <a:cs typeface="Times New Roman" panose="02020603050405020304" charset="0"/>
              </a:rPr>
              <a:t>The posterior fold is called the</a:t>
            </a:r>
            <a:r>
              <a:rPr lang="en-US" sz="1800" b="1">
                <a:solidFill>
                  <a:srgbClr val="00B050"/>
                </a:solidFill>
                <a:latin typeface="Times New Roman" panose="02020603050405020304" charset="0"/>
                <a:cs typeface="Times New Roman" panose="02020603050405020304" charset="0"/>
              </a:rPr>
              <a:t> palatopharyngeal arch</a:t>
            </a:r>
            <a:r>
              <a:rPr lang="en-US" sz="1800">
                <a:latin typeface="Times New Roman" panose="02020603050405020304" charset="0"/>
                <a:cs typeface="Times New Roman" panose="02020603050405020304" charset="0"/>
              </a:rPr>
              <a:t>. it contains the palatopharyngeus muscle.it forms the post boundary of tonsillar fossa</a:t>
            </a:r>
            <a:endParaRPr lang="en-US" sz="1800">
              <a:latin typeface="Times New Roman" panose="02020603050405020304" charset="0"/>
              <a:cs typeface="Times New Roman" panose="02020603050405020304" charset="0"/>
            </a:endParaRPr>
          </a:p>
        </p:txBody>
      </p:sp>
      <p:pic>
        <p:nvPicPr>
          <p:cNvPr id="4" name="Content Placeholder 3"/>
          <p:cNvPicPr>
            <a:picLocks noChangeAspect="1"/>
          </p:cNvPicPr>
          <p:nvPr>
            <p:ph sz="half" idx="2"/>
          </p:nvPr>
        </p:nvPicPr>
        <p:blipFill>
          <a:blip r:embed="rId1"/>
          <a:stretch>
            <a:fillRect/>
          </a:stretch>
        </p:blipFill>
        <p:spPr>
          <a:xfrm rot="5400000">
            <a:off x="6841490" y="664210"/>
            <a:ext cx="4558665" cy="53187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11200"/>
          </a:xfrm>
        </p:spPr>
        <p:txBody>
          <a:bodyPr>
            <a:normAutofit fontScale="90000"/>
          </a:bodyPr>
          <a:p>
            <a:r>
              <a:rPr lang="en-US" b="1">
                <a:solidFill>
                  <a:srgbClr val="FF0000"/>
                </a:solidFill>
              </a:rPr>
              <a:t>				</a:t>
            </a:r>
            <a:r>
              <a:rPr lang="en-US" sz="3600" b="1">
                <a:solidFill>
                  <a:srgbClr val="C00000"/>
                </a:solidFill>
                <a:latin typeface="+mn-ea"/>
                <a:cs typeface="+mn-ea"/>
              </a:rPr>
              <a:t>STRUCTURE</a:t>
            </a:r>
            <a:endParaRPr lang="en-US" sz="3600" b="1">
              <a:solidFill>
                <a:srgbClr val="C00000"/>
              </a:solidFill>
              <a:latin typeface="+mn-ea"/>
              <a:cs typeface="+mn-ea"/>
            </a:endParaRPr>
          </a:p>
        </p:txBody>
      </p:sp>
      <p:sp>
        <p:nvSpPr>
          <p:cNvPr id="3" name="Content Placeholder 2"/>
          <p:cNvSpPr>
            <a:spLocks noGrp="1"/>
          </p:cNvSpPr>
          <p:nvPr>
            <p:ph idx="1"/>
          </p:nvPr>
        </p:nvSpPr>
        <p:spPr>
          <a:xfrm>
            <a:off x="838200" y="1336675"/>
            <a:ext cx="10515600" cy="5266055"/>
          </a:xfrm>
        </p:spPr>
        <p:txBody>
          <a:bodyPr/>
          <a:p>
            <a:pPr>
              <a:buFont typeface="Wingdings" panose="05000000000000000000" charset="0"/>
              <a:buChar char="o"/>
            </a:pPr>
            <a:r>
              <a:rPr lang="en-US" sz="2400" b="1">
                <a:solidFill>
                  <a:srgbClr val="0070C0"/>
                </a:solidFill>
                <a:latin typeface="Times New Roman" panose="02020603050405020304" charset="0"/>
                <a:cs typeface="Times New Roman" panose="02020603050405020304" charset="0"/>
              </a:rPr>
              <a:t>The soft palate is a fold of mucous membrane containing the following parts</a:t>
            </a:r>
            <a:endParaRPr lang="en-US" sz="2000">
              <a:latin typeface="Times New Roman" panose="02020603050405020304" charset="0"/>
              <a:cs typeface="Times New Roman" panose="02020603050405020304" charset="0"/>
            </a:endParaRPr>
          </a:p>
          <a:p>
            <a:pPr>
              <a:buFont typeface="Wingdings" panose="05000000000000000000" charset="0"/>
              <a:buChar char="Ø"/>
            </a:pPr>
            <a:r>
              <a:rPr lang="en-US" sz="2000" b="1">
                <a:solidFill>
                  <a:srgbClr val="00B050"/>
                </a:solidFill>
                <a:latin typeface="Times New Roman" panose="02020603050405020304" charset="0"/>
                <a:cs typeface="Times New Roman" panose="02020603050405020304" charset="0"/>
              </a:rPr>
              <a:t>The palatine aponeurosis</a:t>
            </a:r>
            <a:r>
              <a:rPr lang="en-US" sz="2000">
                <a:latin typeface="Times New Roman" panose="02020603050405020304" charset="0"/>
                <a:cs typeface="Times New Roman" panose="02020603050405020304" charset="0"/>
              </a:rPr>
              <a:t> which is the flattened tendon of the tensor veli palatini forms the fibrous basis of the palate. near the median plane,the aponeurosis splits to enclose the musculus uvulae</a:t>
            </a:r>
            <a:endParaRPr lang="en-US" sz="2000">
              <a:latin typeface="Times New Roman" panose="02020603050405020304" charset="0"/>
              <a:cs typeface="Times New Roman" panose="02020603050405020304" charset="0"/>
            </a:endParaRPr>
          </a:p>
          <a:p>
            <a:pPr>
              <a:buFont typeface="Wingdings" panose="05000000000000000000" charset="0"/>
              <a:buChar char="Ø"/>
            </a:pPr>
            <a:endParaRPr lang="en-US" sz="2000">
              <a:latin typeface="Times New Roman" panose="02020603050405020304" charset="0"/>
              <a:cs typeface="Times New Roman" panose="02020603050405020304" charset="0"/>
            </a:endParaRPr>
          </a:p>
          <a:p>
            <a:pPr>
              <a:buFont typeface="Wingdings" panose="05000000000000000000" charset="0"/>
              <a:buChar char="Ø"/>
            </a:pPr>
            <a:r>
              <a:rPr lang="en-US" sz="2000" b="1">
                <a:solidFill>
                  <a:srgbClr val="00B050"/>
                </a:solidFill>
                <a:latin typeface="Times New Roman" panose="02020603050405020304" charset="0"/>
                <a:cs typeface="Times New Roman" panose="02020603050405020304" charset="0"/>
              </a:rPr>
              <a:t>The levator veli palatini</a:t>
            </a:r>
            <a:r>
              <a:rPr lang="en-US" sz="2000">
                <a:latin typeface="Times New Roman" panose="02020603050405020304" charset="0"/>
                <a:cs typeface="Times New Roman" panose="02020603050405020304" charset="0"/>
              </a:rPr>
              <a:t> and the palatopharyngeus lie on the superior surface of the palatine aponeurosis</a:t>
            </a:r>
            <a:endParaRPr lang="en-US" sz="2000">
              <a:latin typeface="Times New Roman" panose="02020603050405020304" charset="0"/>
              <a:cs typeface="Times New Roman" panose="02020603050405020304" charset="0"/>
            </a:endParaRPr>
          </a:p>
          <a:p>
            <a:pPr>
              <a:buFont typeface="Wingdings" panose="05000000000000000000" charset="0"/>
              <a:buChar char="Ø"/>
            </a:pPr>
            <a:endParaRPr lang="en-US" sz="2000">
              <a:latin typeface="Times New Roman" panose="02020603050405020304" charset="0"/>
              <a:cs typeface="Times New Roman" panose="02020603050405020304" charset="0"/>
            </a:endParaRPr>
          </a:p>
          <a:p>
            <a:pPr>
              <a:buFont typeface="Wingdings" panose="05000000000000000000" charset="0"/>
              <a:buChar char="Ø"/>
            </a:pPr>
            <a:r>
              <a:rPr lang="en-US" sz="2000" b="1">
                <a:solidFill>
                  <a:srgbClr val="00B050"/>
                </a:solidFill>
                <a:latin typeface="Times New Roman" panose="02020603050405020304" charset="0"/>
                <a:cs typeface="Times New Roman" panose="02020603050405020304" charset="0"/>
              </a:rPr>
              <a:t>The palatoglossus</a:t>
            </a:r>
            <a:r>
              <a:rPr lang="en-US" sz="2000">
                <a:latin typeface="Times New Roman" panose="02020603050405020304" charset="0"/>
                <a:cs typeface="Times New Roman" panose="02020603050405020304" charset="0"/>
              </a:rPr>
              <a:t> lies on the inferior or anterior surface of the palatine aponeurosis</a:t>
            </a:r>
            <a:endParaRPr lang="en-US" sz="2000">
              <a:latin typeface="Times New Roman" panose="02020603050405020304" charset="0"/>
              <a:cs typeface="Times New Roman" panose="02020603050405020304" charset="0"/>
            </a:endParaRPr>
          </a:p>
          <a:p>
            <a:pPr>
              <a:buFont typeface="Wingdings" panose="05000000000000000000" charset="0"/>
              <a:buChar char="Ø"/>
            </a:pPr>
            <a:endParaRPr lang="en-US" sz="2000">
              <a:latin typeface="Times New Roman" panose="02020603050405020304" charset="0"/>
              <a:cs typeface="Times New Roman" panose="02020603050405020304" charset="0"/>
            </a:endParaRPr>
          </a:p>
          <a:p>
            <a:pPr>
              <a:buFont typeface="Wingdings" panose="05000000000000000000" charset="0"/>
              <a:buChar char="Ø"/>
            </a:pPr>
            <a:r>
              <a:rPr lang="en-US" sz="2000" b="1">
                <a:solidFill>
                  <a:srgbClr val="00B050"/>
                </a:solidFill>
                <a:latin typeface="Times New Roman" panose="02020603050405020304" charset="0"/>
                <a:cs typeface="Times New Roman" panose="02020603050405020304" charset="0"/>
              </a:rPr>
              <a:t>Neumerous mucous glands</a:t>
            </a:r>
            <a:r>
              <a:rPr lang="en-US" sz="2000">
                <a:latin typeface="Times New Roman" panose="02020603050405020304" charset="0"/>
                <a:cs typeface="Times New Roman" panose="02020603050405020304" charset="0"/>
              </a:rPr>
              <a:t>, and some taste buds are present</a:t>
            </a:r>
            <a:endParaRPr lang="en-US" sz="2000">
              <a:latin typeface="Times New Roman" panose="02020603050405020304" charset="0"/>
              <a:cs typeface="Times New Roman" panose="02020603050405020304" charset="0"/>
            </a:endParaRPr>
          </a:p>
          <a:p>
            <a:pPr>
              <a:buFont typeface="Wingdings" panose="05000000000000000000" charset="0"/>
              <a:buChar char="Ø"/>
            </a:pPr>
            <a:endParaRPr lang="en-US" sz="2000">
              <a:latin typeface="Times New Roman" panose="02020603050405020304" charset="0"/>
              <a:cs typeface="Times New Roman" panose="02020603050405020304" charset="0"/>
            </a:endParaRPr>
          </a:p>
          <a:p>
            <a:pPr>
              <a:buFont typeface="Wingdings" panose="05000000000000000000" charset="0"/>
              <a:buChar char="Ø"/>
            </a:pPr>
            <a:r>
              <a:rPr lang="en-US" sz="2000" b="1">
                <a:solidFill>
                  <a:srgbClr val="C00000"/>
                </a:solidFill>
                <a:latin typeface="Times New Roman" panose="02020603050405020304" charset="0"/>
                <a:cs typeface="Times New Roman" panose="02020603050405020304" charset="0"/>
              </a:rPr>
              <a:t> Note- </a:t>
            </a:r>
            <a:r>
              <a:rPr lang="en-US" sz="2000">
                <a:solidFill>
                  <a:srgbClr val="0070C0"/>
                </a:solidFill>
                <a:latin typeface="Times New Roman" panose="02020603050405020304" charset="0"/>
                <a:cs typeface="Times New Roman" panose="02020603050405020304" charset="0"/>
              </a:rPr>
              <a:t>The muscles of the soft palate are derived from </a:t>
            </a:r>
            <a:r>
              <a:rPr lang="en-US" sz="2000" b="1" i="1" u="sng">
                <a:solidFill>
                  <a:srgbClr val="C00000"/>
                </a:solidFill>
                <a:latin typeface="Times New Roman" panose="02020603050405020304" charset="0"/>
                <a:cs typeface="Times New Roman" panose="02020603050405020304" charset="0"/>
              </a:rPr>
              <a:t>1st, 4th, </a:t>
            </a:r>
            <a:r>
              <a:rPr lang="en-US" sz="2000">
                <a:solidFill>
                  <a:srgbClr val="0070C0"/>
                </a:solidFill>
                <a:latin typeface="Times New Roman" panose="02020603050405020304" charset="0"/>
                <a:cs typeface="Times New Roman" panose="02020603050405020304" charset="0"/>
              </a:rPr>
              <a:t>and</a:t>
            </a:r>
            <a:r>
              <a:rPr lang="en-US" sz="2000" i="1">
                <a:solidFill>
                  <a:srgbClr val="C00000"/>
                </a:solidFill>
                <a:latin typeface="Times New Roman" panose="02020603050405020304" charset="0"/>
                <a:cs typeface="Times New Roman" panose="02020603050405020304" charset="0"/>
              </a:rPr>
              <a:t> </a:t>
            </a:r>
            <a:r>
              <a:rPr lang="en-US" sz="2000" b="1" i="1" u="sng">
                <a:solidFill>
                  <a:srgbClr val="C00000"/>
                </a:solidFill>
                <a:latin typeface="Times New Roman" panose="02020603050405020304" charset="0"/>
                <a:cs typeface="Times New Roman" panose="02020603050405020304" charset="0"/>
              </a:rPr>
              <a:t>6th</a:t>
            </a:r>
            <a:r>
              <a:rPr lang="en-US" sz="2000" i="1">
                <a:solidFill>
                  <a:srgbClr val="C00000"/>
                </a:solidFill>
                <a:latin typeface="Times New Roman" panose="02020603050405020304" charset="0"/>
                <a:cs typeface="Times New Roman" panose="02020603050405020304" charset="0"/>
              </a:rPr>
              <a:t> </a:t>
            </a:r>
            <a:r>
              <a:rPr lang="en-US" sz="2000">
                <a:solidFill>
                  <a:srgbClr val="0070C0"/>
                </a:solidFill>
                <a:latin typeface="Times New Roman" panose="02020603050405020304" charset="0"/>
                <a:cs typeface="Times New Roman" panose="02020603050405020304" charset="0"/>
              </a:rPr>
              <a:t>branchial arches and are supplied by mandibular and vagoaccessory complex</a:t>
            </a:r>
            <a:endParaRPr lang="en-US" sz="2000">
              <a:latin typeface="Times New Roman" panose="02020603050405020304" charset="0"/>
              <a:cs typeface="Times New Roman" panose="02020603050405020304" charset="0"/>
            </a:endParaRPr>
          </a:p>
          <a:p>
            <a:pPr marL="0" indent="0">
              <a:buFont typeface="Wingdings" panose="05000000000000000000" charset="0"/>
              <a:buNone/>
            </a:pPr>
            <a:endParaRPr lang="en-US" sz="2000">
              <a:latin typeface="Times New Roman" panose="02020603050405020304" charset="0"/>
              <a:cs typeface="Times New Roman"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3600" b="1">
                <a:solidFill>
                  <a:srgbClr val="C00000"/>
                </a:solidFill>
                <a:latin typeface="Times New Roman" panose="02020603050405020304" charset="0"/>
                <a:cs typeface="Times New Roman" panose="02020603050405020304" charset="0"/>
              </a:rPr>
              <a:t>			</a:t>
            </a:r>
            <a:r>
              <a:rPr lang="en-US" sz="3200" b="1">
                <a:solidFill>
                  <a:srgbClr val="C00000"/>
                </a:solidFill>
                <a:latin typeface="Times New Roman" panose="02020603050405020304" charset="0"/>
                <a:cs typeface="Times New Roman" panose="02020603050405020304" charset="0"/>
              </a:rPr>
              <a:t>MUSCLES OF SOFT PALATE</a:t>
            </a:r>
            <a:endParaRPr lang="en-US" sz="3200" b="1">
              <a:solidFill>
                <a:srgbClr val="C00000"/>
              </a:solidFill>
              <a:latin typeface="Times New Roman" panose="02020603050405020304" charset="0"/>
              <a:cs typeface="Times New Roman" panose="02020603050405020304" charset="0"/>
            </a:endParaRPr>
          </a:p>
        </p:txBody>
      </p:sp>
      <p:sp>
        <p:nvSpPr>
          <p:cNvPr id="3" name="Content Placeholder 2"/>
          <p:cNvSpPr>
            <a:spLocks noGrp="1"/>
          </p:cNvSpPr>
          <p:nvPr>
            <p:ph sz="half" idx="1"/>
          </p:nvPr>
        </p:nvSpPr>
        <p:spPr>
          <a:xfrm>
            <a:off x="112395" y="1691005"/>
            <a:ext cx="5181600" cy="4351338"/>
          </a:xfrm>
        </p:spPr>
        <p:txBody>
          <a:bodyPr/>
          <a:p>
            <a:pPr>
              <a:buFont typeface="Wingdings" panose="05000000000000000000" charset="0"/>
              <a:buChar char="Ø"/>
            </a:pPr>
            <a:r>
              <a:rPr lang="en-US" sz="2400" b="1">
                <a:solidFill>
                  <a:srgbClr val="0070C0"/>
                </a:solidFill>
                <a:latin typeface="Times New Roman" panose="02020603050405020304" charset="0"/>
                <a:cs typeface="Times New Roman" panose="02020603050405020304" charset="0"/>
              </a:rPr>
              <a:t>Tensor palati (tensor veli palatini)</a:t>
            </a: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r>
              <a:rPr lang="en-US" sz="2400" b="1">
                <a:solidFill>
                  <a:srgbClr val="0070C0"/>
                </a:solidFill>
                <a:latin typeface="Times New Roman" panose="02020603050405020304" charset="0"/>
                <a:cs typeface="Times New Roman" panose="02020603050405020304" charset="0"/>
              </a:rPr>
              <a:t>Levator palati (levator veli palatini)</a:t>
            </a: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r>
              <a:rPr lang="en-US" sz="2400" b="1">
                <a:solidFill>
                  <a:srgbClr val="0070C0"/>
                </a:solidFill>
                <a:latin typeface="Times New Roman" panose="02020603050405020304" charset="0"/>
                <a:cs typeface="Times New Roman" panose="02020603050405020304" charset="0"/>
              </a:rPr>
              <a:t>Musculus uvulae</a:t>
            </a: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r>
              <a:rPr lang="en-US" sz="2400" b="1">
                <a:solidFill>
                  <a:srgbClr val="0070C0"/>
                </a:solidFill>
                <a:latin typeface="Times New Roman" panose="02020603050405020304" charset="0"/>
                <a:cs typeface="Times New Roman" panose="02020603050405020304" charset="0"/>
              </a:rPr>
              <a:t>Palatoglossus</a:t>
            </a: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endParaRPr lang="en-US" sz="2400" b="1">
              <a:solidFill>
                <a:srgbClr val="0070C0"/>
              </a:solidFill>
              <a:latin typeface="Times New Roman" panose="02020603050405020304" charset="0"/>
              <a:cs typeface="Times New Roman" panose="02020603050405020304" charset="0"/>
            </a:endParaRPr>
          </a:p>
          <a:p>
            <a:pPr>
              <a:buFont typeface="Wingdings" panose="05000000000000000000" charset="0"/>
              <a:buChar char="Ø"/>
            </a:pPr>
            <a:r>
              <a:rPr lang="en-US" sz="2400" b="1">
                <a:solidFill>
                  <a:srgbClr val="0070C0"/>
                </a:solidFill>
                <a:latin typeface="Times New Roman" panose="02020603050405020304" charset="0"/>
                <a:cs typeface="Times New Roman" panose="02020603050405020304" charset="0"/>
              </a:rPr>
              <a:t>Palatopharyngeus</a:t>
            </a:r>
            <a:endParaRPr lang="en-US" sz="2400" b="1">
              <a:solidFill>
                <a:srgbClr val="0070C0"/>
              </a:solidFill>
              <a:latin typeface="Times New Roman" panose="02020603050405020304" charset="0"/>
              <a:cs typeface="Times New Roman" panose="02020603050405020304" charset="0"/>
            </a:endParaRPr>
          </a:p>
        </p:txBody>
      </p:sp>
      <p:pic>
        <p:nvPicPr>
          <p:cNvPr id="4" name="Content Placeholder 3"/>
          <p:cNvPicPr>
            <a:picLocks noChangeAspect="1"/>
          </p:cNvPicPr>
          <p:nvPr>
            <p:ph sz="half" idx="2"/>
          </p:nvPr>
        </p:nvPicPr>
        <p:blipFill>
          <a:blip r:embed="rId1"/>
          <a:stretch>
            <a:fillRect/>
          </a:stretch>
        </p:blipFill>
        <p:spPr>
          <a:xfrm>
            <a:off x="5074285" y="1543050"/>
            <a:ext cx="7035800" cy="46977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NERVE SUPPLY</a:t>
            </a:r>
            <a:endParaRPr lang="en-US" b="1">
              <a:solidFill>
                <a:srgbClr val="FF0000"/>
              </a:solidFill>
            </a:endParaRPr>
          </a:p>
        </p:txBody>
      </p:sp>
      <p:sp>
        <p:nvSpPr>
          <p:cNvPr id="3" name="Content Placeholder 2"/>
          <p:cNvSpPr>
            <a:spLocks noGrp="1"/>
          </p:cNvSpPr>
          <p:nvPr>
            <p:ph idx="1"/>
          </p:nvPr>
        </p:nvSpPr>
        <p:spPr>
          <a:xfrm>
            <a:off x="523240" y="1573530"/>
            <a:ext cx="11239500" cy="4825365"/>
          </a:xfrm>
        </p:spPr>
        <p:txBody>
          <a:bodyPr>
            <a:normAutofit fontScale="80000"/>
          </a:bodyPr>
          <a:p>
            <a:r>
              <a:rPr lang="en-US"/>
              <a:t>MOTOR NERVES-all muscles of the soft palate except tensor palati are supplied by pharyngeal plexus.the fibres of this plexus are derived from the cranial part of the accessory nerve through the vagus.the tensor palati is supplied by mandibular nerve</a:t>
            </a:r>
            <a:endParaRPr lang="en-US"/>
          </a:p>
          <a:p>
            <a:r>
              <a:rPr lang="en-US"/>
              <a:t>GENERAL SENSORY NERVES-are derived from the </a:t>
            </a:r>
            <a:endParaRPr lang="en-US"/>
          </a:p>
          <a:p>
            <a:r>
              <a:rPr lang="en-US"/>
              <a:t>middle and posterior lesser palatine nerves, which are branches of the maxillary nerve through the pterygopalatine ganglion</a:t>
            </a:r>
            <a:endParaRPr lang="en-US"/>
          </a:p>
          <a:p>
            <a:r>
              <a:rPr lang="en-US"/>
              <a:t>The glossopharyngeal nerve</a:t>
            </a:r>
            <a:endParaRPr lang="en-US"/>
          </a:p>
          <a:p>
            <a:r>
              <a:rPr lang="en-US"/>
              <a:t>Special sensory-carrying taste sensations from the oral surface are contained in the lesser palatine nerves. the fibres travel through the greater petrosal nerve to the geniculate ganglion of the facial nerve and from there to the nucleus of the tractus solitarius.</a:t>
            </a:r>
            <a:endParaRPr lang="en-US"/>
          </a:p>
          <a:p>
            <a:r>
              <a:rPr lang="en-US"/>
              <a:t>Secretomotor nerves are also contained in the lesser palatine.they are derived from the sup salivatory nucleus and travel through the greater petrosal nerve </a:t>
            </a:r>
            <a:endParaRPr lang="en-US"/>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BLOOD SUPPLY &amp; LYMPHATIC DRAINAGE</a:t>
            </a:r>
            <a:endParaRPr lang="en-US" b="1">
              <a:solidFill>
                <a:srgbClr val="FF0000"/>
              </a:solidFill>
            </a:endParaRPr>
          </a:p>
        </p:txBody>
      </p:sp>
      <p:sp>
        <p:nvSpPr>
          <p:cNvPr id="3" name="Content Placeholder 2"/>
          <p:cNvSpPr>
            <a:spLocks noGrp="1"/>
          </p:cNvSpPr>
          <p:nvPr>
            <p:ph idx="1"/>
          </p:nvPr>
        </p:nvSpPr>
        <p:spPr/>
        <p:txBody>
          <a:bodyPr/>
          <a:p>
            <a:r>
              <a:rPr lang="en-US"/>
              <a:t>Arteries-greater palatine Branch of maxillary artery,ascending palatine branch of facial artery,palatine branch of ascending pharyngeal artery</a:t>
            </a:r>
            <a:endParaRPr lang="en-US"/>
          </a:p>
          <a:p>
            <a:r>
              <a:rPr lang="en-US"/>
              <a:t>Veins-they pass to the pterygoid &amp; tonsillar plexuses of veins</a:t>
            </a:r>
            <a:endParaRPr lang="en-US"/>
          </a:p>
          <a:p>
            <a:r>
              <a:rPr lang="en-US"/>
              <a:t>Lymphatics-drain in to the upper deepcervical&amp; retropharyngeal lymph nodes </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CLINICAL ANTOMY</a:t>
            </a:r>
            <a:endParaRPr lang="en-US" b="1">
              <a:solidFill>
                <a:srgbClr val="FF0000"/>
              </a:solidFill>
            </a:endParaRPr>
          </a:p>
        </p:txBody>
      </p:sp>
      <p:sp>
        <p:nvSpPr>
          <p:cNvPr id="3" name="Content Placeholder 2"/>
          <p:cNvSpPr>
            <a:spLocks noGrp="1"/>
          </p:cNvSpPr>
          <p:nvPr>
            <p:ph idx="1"/>
          </p:nvPr>
        </p:nvSpPr>
        <p:spPr/>
        <p:txBody>
          <a:bodyPr/>
          <a:p>
            <a:r>
              <a:rPr lang="en-US"/>
              <a:t>Paralysis of soft palate in lesions of the vagus produces- nasal regurgitation of liquids, nasal twang in voice, flattening of the palatal arch, deviation of uvula to normal side</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PALATINE TONSIL</a:t>
            </a:r>
            <a:endParaRPr lang="en-US" b="1">
              <a:solidFill>
                <a:srgbClr val="FF0000"/>
              </a:solidFill>
            </a:endParaRPr>
          </a:p>
        </p:txBody>
      </p:sp>
      <p:sp>
        <p:nvSpPr>
          <p:cNvPr id="3" name="Content Placeholder 2"/>
          <p:cNvSpPr>
            <a:spLocks noGrp="1"/>
          </p:cNvSpPr>
          <p:nvPr>
            <p:ph idx="1"/>
          </p:nvPr>
        </p:nvSpPr>
        <p:spPr>
          <a:xfrm>
            <a:off x="287020" y="1447165"/>
            <a:ext cx="11571605" cy="5236210"/>
          </a:xfrm>
        </p:spPr>
        <p:txBody>
          <a:bodyPr>
            <a:normAutofit fontScale="25000"/>
          </a:bodyPr>
          <a:p>
            <a:pPr algn="l"/>
            <a:r>
              <a:rPr lang="en-US" sz="9600">
                <a:latin typeface="Times New Roman" panose="02020603050405020304" charset="0"/>
                <a:cs typeface="Times New Roman" panose="02020603050405020304" charset="0"/>
              </a:rPr>
              <a:t>Paltine tonsil occupies tonsillar sinus or fossa between palatoglossal and palatopharyngeal arches</a:t>
            </a:r>
            <a:endParaRPr lang="en-US" sz="9600">
              <a:latin typeface="Times New Roman" panose="02020603050405020304" charset="0"/>
              <a:cs typeface="Times New Roman" panose="02020603050405020304" charset="0"/>
            </a:endParaRPr>
          </a:p>
          <a:p>
            <a:pPr algn="l"/>
            <a:r>
              <a:rPr lang="en-US" sz="9600">
                <a:latin typeface="Times New Roman" panose="02020603050405020304" charset="0"/>
                <a:cs typeface="Times New Roman" panose="02020603050405020304" charset="0"/>
              </a:rPr>
              <a:t>The tonsil is almond shaped and has two surfaces- medial &amp; lateral,two borders- ant&amp; post and two poles- upper&amp; lower</a:t>
            </a:r>
            <a:endParaRPr lang="en-US" sz="9600">
              <a:latin typeface="Times New Roman" panose="02020603050405020304" charset="0"/>
              <a:cs typeface="Times New Roman" panose="02020603050405020304" charset="0"/>
            </a:endParaRPr>
          </a:p>
          <a:p>
            <a:pPr algn="l"/>
            <a:r>
              <a:rPr lang="en-US" sz="9600">
                <a:latin typeface="Times New Roman" panose="02020603050405020304" charset="0"/>
                <a:cs typeface="Times New Roman" panose="02020603050405020304" charset="0"/>
              </a:rPr>
              <a:t>The medial surface is covered by stratified squamous epithelium continuous with that of the mouth. this surface has 12 to 15 crypts. the largest of these is called the intra tonsillar cleft</a:t>
            </a:r>
            <a:endParaRPr lang="en-US" sz="9600">
              <a:latin typeface="Times New Roman" panose="02020603050405020304" charset="0"/>
              <a:cs typeface="Times New Roman" panose="02020603050405020304" charset="0"/>
            </a:endParaRPr>
          </a:p>
          <a:p>
            <a:pPr algn="l"/>
            <a:r>
              <a:rPr lang="en-US" sz="9600">
                <a:latin typeface="Times New Roman" panose="02020603050405020304" charset="0"/>
                <a:cs typeface="Times New Roman" panose="02020603050405020304" charset="0"/>
              </a:rPr>
              <a:t>The lateral surface is covered by a sheet of fascia which forms the hemi capsule of the tonsil.the capsule is is an extension of the pharyngobasilar fascia</a:t>
            </a:r>
            <a:endParaRPr lang="en-US" sz="9600">
              <a:latin typeface="Times New Roman" panose="02020603050405020304" charset="0"/>
              <a:cs typeface="Times New Roman" panose="02020603050405020304" charset="0"/>
            </a:endParaRPr>
          </a:p>
          <a:p>
            <a:pPr algn="l"/>
            <a:r>
              <a:rPr lang="en-US" sz="9600">
                <a:latin typeface="Times New Roman" panose="02020603050405020304" charset="0"/>
                <a:cs typeface="Times New Roman" panose="02020603050405020304" charset="0"/>
              </a:rPr>
              <a:t>The tonsillar artery enters the tonsil by piercing the sup constrictor muscle of pharynx.</a:t>
            </a:r>
            <a:endParaRPr lang="en-US" sz="9600">
              <a:latin typeface="Times New Roman" panose="02020603050405020304" charset="0"/>
              <a:cs typeface="Times New Roman" panose="02020603050405020304" charset="0"/>
            </a:endParaRPr>
          </a:p>
          <a:p>
            <a:pPr algn="l"/>
            <a:r>
              <a:rPr lang="en-US" sz="9600">
                <a:latin typeface="Times New Roman" panose="02020603050405020304" charset="0"/>
                <a:cs typeface="Times New Roman" panose="02020603050405020304" charset="0"/>
              </a:rPr>
              <a:t>Palatine vein descends on the lateral surface of the pharynx, and crosses the tonsil before piercing he wall of pharynx. the vein may be injured during removal of the tonsil or tonsiliectomy</a:t>
            </a:r>
            <a:endParaRPr lang="en-US" sz="9600">
              <a:latin typeface="Times New Roman" panose="02020603050405020304" charset="0"/>
              <a:cs typeface="Times New Roman" panose="02020603050405020304" charset="0"/>
            </a:endParaRPr>
          </a:p>
          <a:p>
            <a:pPr marL="0" indent="0" algn="l">
              <a:buNone/>
            </a:pPr>
            <a:endParaRPr lang="en-US" sz="9600">
              <a:latin typeface="Times New Roman" panose="02020603050405020304" charset="0"/>
              <a:cs typeface="Times New Roman" panose="02020603050405020304" charset="0"/>
            </a:endParaRPr>
          </a:p>
          <a:p>
            <a:pPr marL="0" indent="0" algn="l">
              <a:buNone/>
            </a:pPr>
            <a:endParaRPr lang="en-US"/>
          </a:p>
          <a:p>
            <a:pPr marL="0" indent="0" algn="l">
              <a:buNone/>
            </a:pPr>
            <a:r>
              <a:rPr lang="en-US"/>
              <a:t> </a:t>
            </a:r>
            <a:endParaRPr lang="en-US"/>
          </a:p>
          <a:p>
            <a:pPr algn="l"/>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sp>
        <p:nvSpPr>
          <p:cNvPr id="3" name="Content Placeholder 2"/>
          <p:cNvSpPr>
            <a:spLocks noGrp="1"/>
          </p:cNvSpPr>
          <p:nvPr>
            <p:ph sz="half" idx="1"/>
          </p:nvPr>
        </p:nvSpPr>
        <p:spPr/>
        <p:txBody>
          <a:bodyPr/>
          <a:p>
            <a:endParaRPr lang="en-US"/>
          </a:p>
          <a:p>
            <a:endParaRPr lang="en-US"/>
          </a:p>
        </p:txBody>
      </p:sp>
      <p:pic>
        <p:nvPicPr>
          <p:cNvPr id="4" name="Content Placeholder 3"/>
          <p:cNvPicPr>
            <a:picLocks noChangeAspect="1"/>
          </p:cNvPicPr>
          <p:nvPr>
            <p:ph sz="half" idx="2"/>
          </p:nvPr>
        </p:nvPicPr>
        <p:blipFill>
          <a:blip r:embed="rId1"/>
          <a:stretch>
            <a:fillRect/>
          </a:stretch>
        </p:blipFill>
        <p:spPr>
          <a:xfrm rot="5400000">
            <a:off x="3273425" y="-1915795"/>
            <a:ext cx="5798185" cy="1066736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TONSILLAR BED</a:t>
            </a:r>
            <a:endParaRPr lang="en-US" b="1">
              <a:solidFill>
                <a:srgbClr val="FF0000"/>
              </a:solidFill>
            </a:endParaRPr>
          </a:p>
        </p:txBody>
      </p:sp>
      <p:sp>
        <p:nvSpPr>
          <p:cNvPr id="3" name="Content Placeholder 2"/>
          <p:cNvSpPr>
            <a:spLocks noGrp="1"/>
          </p:cNvSpPr>
          <p:nvPr>
            <p:ph idx="1"/>
          </p:nvPr>
        </p:nvSpPr>
        <p:spPr/>
        <p:txBody>
          <a:bodyPr/>
          <a:p>
            <a:r>
              <a:rPr lang="en-US"/>
              <a:t>the bed of the tonsil is formed from with in outward by</a:t>
            </a:r>
            <a:endParaRPr lang="en-US"/>
          </a:p>
          <a:p>
            <a:pPr marL="0" indent="0">
              <a:buNone/>
            </a:pPr>
            <a:r>
              <a:rPr lang="en-US"/>
              <a:t>a) The pharyngobasilar fascia</a:t>
            </a:r>
            <a:endParaRPr lang="en-US"/>
          </a:p>
          <a:p>
            <a:pPr marL="0" indent="0">
              <a:buNone/>
            </a:pPr>
            <a:r>
              <a:rPr lang="en-US"/>
              <a:t>b) Sup constrictor and palatopharyngeus muscle</a:t>
            </a:r>
            <a:endParaRPr lang="en-US"/>
          </a:p>
          <a:p>
            <a:pPr marL="0" indent="0">
              <a:buNone/>
            </a:pPr>
            <a:r>
              <a:rPr lang="en-US"/>
              <a:t>c) The buccopharyngeal fascia</a:t>
            </a:r>
            <a:endParaRPr lang="en-US"/>
          </a:p>
          <a:p>
            <a:pPr marL="0" indent="0">
              <a:buNone/>
            </a:pPr>
            <a:r>
              <a:rPr lang="en-US"/>
              <a:t>d) In the lower part, the styloglossus</a:t>
            </a:r>
            <a:endParaRPr lang="en-US"/>
          </a:p>
          <a:p>
            <a:pPr marL="0" indent="0">
              <a:buNone/>
            </a:pPr>
            <a:r>
              <a:rPr lang="en-US"/>
              <a:t>e) The glossopharyngeal nerve</a:t>
            </a:r>
            <a:endParaRPr lang="en-US"/>
          </a:p>
          <a:p>
            <a:pPr marL="0" indent="0">
              <a:buNone/>
            </a:pPr>
            <a:r>
              <a:rPr lang="en-US"/>
              <a:t>Still more laterally,there are the facial artery with its tonsillar and ascending palatine branches</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RELATIONS</a:t>
            </a:r>
            <a:endParaRPr lang="en-US" b="1">
              <a:solidFill>
                <a:srgbClr val="FF0000"/>
              </a:solidFill>
            </a:endParaRPr>
          </a:p>
        </p:txBody>
      </p:sp>
      <p:sp>
        <p:nvSpPr>
          <p:cNvPr id="3" name="Content Placeholder 2"/>
          <p:cNvSpPr>
            <a:spLocks noGrp="1"/>
          </p:cNvSpPr>
          <p:nvPr>
            <p:ph sz="half" idx="1"/>
          </p:nvPr>
        </p:nvSpPr>
        <p:spPr/>
        <p:txBody>
          <a:bodyPr/>
          <a:p>
            <a:r>
              <a:rPr lang="en-US"/>
              <a:t>The ant border is related to the palatoglossal arch with its muscle</a:t>
            </a:r>
            <a:endParaRPr lang="en-US"/>
          </a:p>
          <a:p>
            <a:r>
              <a:rPr lang="en-US"/>
              <a:t>The post border is related to the palatopharyngeal arch with its muscle</a:t>
            </a:r>
            <a:endParaRPr lang="en-US"/>
          </a:p>
          <a:p>
            <a:r>
              <a:rPr lang="en-US"/>
              <a:t>upper pole is related to the soft palate</a:t>
            </a:r>
            <a:endParaRPr lang="en-US"/>
          </a:p>
          <a:p>
            <a:r>
              <a:rPr lang="en-US"/>
              <a:t>Lower pole is related to the tongue</a:t>
            </a:r>
            <a:endParaRPr lang="en-US"/>
          </a:p>
        </p:txBody>
      </p:sp>
      <p:pic>
        <p:nvPicPr>
          <p:cNvPr id="4" name="Content Placeholder 3"/>
          <p:cNvPicPr>
            <a:picLocks noChangeAspect="1"/>
          </p:cNvPicPr>
          <p:nvPr>
            <p:ph sz="half" idx="2"/>
          </p:nvPr>
        </p:nvPicPr>
        <p:blipFill>
          <a:blip r:embed="rId1"/>
          <a:stretch>
            <a:fillRect/>
          </a:stretch>
        </p:blipFill>
        <p:spPr>
          <a:xfrm rot="5400000">
            <a:off x="6344920" y="1006475"/>
            <a:ext cx="5056505" cy="57073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4" name="Content Placeholder 3"/>
          <p:cNvSpPr>
            <a:spLocks noGrp="1"/>
          </p:cNvSpPr>
          <p:nvPr>
            <p:ph sz="half" idx="2"/>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rot="5400000">
            <a:off x="2859405" y="-1970405"/>
            <a:ext cx="6256655" cy="10731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ARTERIAL SUPPLY</a:t>
            </a:r>
            <a:endParaRPr lang="en-US" b="1">
              <a:solidFill>
                <a:srgbClr val="FF0000"/>
              </a:solidFill>
              <a:sym typeface="+mn-ea"/>
            </a:endParaRPr>
          </a:p>
        </p:txBody>
      </p:sp>
      <p:sp>
        <p:nvSpPr>
          <p:cNvPr id="3" name="Content Placeholder 2"/>
          <p:cNvSpPr>
            <a:spLocks noGrp="1"/>
          </p:cNvSpPr>
          <p:nvPr>
            <p:ph sz="half" idx="1"/>
          </p:nvPr>
        </p:nvSpPr>
        <p:spPr>
          <a:xfrm>
            <a:off x="838200" y="1447165"/>
            <a:ext cx="5181600" cy="4730115"/>
          </a:xfrm>
        </p:spPr>
        <p:txBody>
          <a:bodyPr>
            <a:normAutofit lnSpcReduction="10000"/>
          </a:bodyPr>
          <a:p>
            <a:r>
              <a:rPr lang="en-US"/>
              <a:t>Main supply is by tonsillar branch of facial artery</a:t>
            </a:r>
            <a:endParaRPr lang="en-US"/>
          </a:p>
          <a:p>
            <a:r>
              <a:rPr lang="en-US"/>
              <a:t>Additional supply by</a:t>
            </a:r>
            <a:endParaRPr lang="en-US"/>
          </a:p>
          <a:p>
            <a:r>
              <a:rPr lang="en-US"/>
              <a:t>ascending palatine branch of facial artery</a:t>
            </a:r>
            <a:endParaRPr lang="en-US"/>
          </a:p>
          <a:p>
            <a:r>
              <a:rPr lang="en-US"/>
              <a:t>dorsal lingual branch of lingual artery</a:t>
            </a:r>
            <a:endParaRPr lang="en-US"/>
          </a:p>
          <a:p>
            <a:r>
              <a:rPr lang="en-US"/>
              <a:t>Ascending pharyngeal branch of the external carotid artery</a:t>
            </a:r>
            <a:endParaRPr lang="en-US"/>
          </a:p>
          <a:p>
            <a:r>
              <a:rPr lang="en-US"/>
              <a:t>The greater palatine branch of the maxillary artery</a:t>
            </a:r>
            <a:endParaRPr lang="en-US"/>
          </a:p>
        </p:txBody>
      </p:sp>
      <p:pic>
        <p:nvPicPr>
          <p:cNvPr id="4" name="Content Placeholder 3"/>
          <p:cNvPicPr>
            <a:picLocks noChangeAspect="1"/>
          </p:cNvPicPr>
          <p:nvPr>
            <p:ph sz="half" idx="2"/>
          </p:nvPr>
        </p:nvPicPr>
        <p:blipFill>
          <a:blip r:embed="rId1"/>
          <a:stretch>
            <a:fillRect/>
          </a:stretch>
        </p:blipFill>
        <p:spPr>
          <a:xfrm rot="5400000">
            <a:off x="6366510" y="1007110"/>
            <a:ext cx="4890770" cy="59601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VENOUS DRAINAGE &amp; LYMPHATIC DRAINAGE</a:t>
            </a:r>
            <a:endParaRPr lang="en-US" b="1">
              <a:solidFill>
                <a:srgbClr val="FF0000"/>
              </a:solidFill>
            </a:endParaRPr>
          </a:p>
        </p:txBody>
      </p:sp>
      <p:sp>
        <p:nvSpPr>
          <p:cNvPr id="3" name="Content Placeholder 2"/>
          <p:cNvSpPr>
            <a:spLocks noGrp="1"/>
          </p:cNvSpPr>
          <p:nvPr>
            <p:ph idx="1"/>
          </p:nvPr>
        </p:nvSpPr>
        <p:spPr/>
        <p:txBody>
          <a:bodyPr/>
          <a:p>
            <a:r>
              <a:rPr lang="en-US"/>
              <a:t>One or more veins leave the lower part of deep urface of the tonsil,pierce thesup constrictor,and join the palatine ,pharyngeal,or facial veins</a:t>
            </a:r>
            <a:endParaRPr lang="en-US"/>
          </a:p>
          <a:p>
            <a:r>
              <a:rPr lang="en-US"/>
              <a:t>Lymphatic drainage-Lymphatics pass to jugulodigastric node</a:t>
            </a:r>
            <a:endParaRPr lang="en-US"/>
          </a:p>
          <a:p>
            <a:r>
              <a:rPr lang="en-US"/>
              <a:t>There are no afferent lymphatics to the tonsil</a:t>
            </a:r>
            <a:endParaRPr lang="en-US"/>
          </a:p>
          <a:p>
            <a:r>
              <a:rPr lang="en-US"/>
              <a:t>NERVE SUPPLY-Glossopharyngeal and lesser palatine nerves</a:t>
            </a:r>
            <a:endParaRPr lang="en-US"/>
          </a:p>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CLINICAL ANATOMY</a:t>
            </a:r>
            <a:endParaRPr lang="en-US" b="1">
              <a:solidFill>
                <a:srgbClr val="FF0000"/>
              </a:solidFill>
            </a:endParaRPr>
          </a:p>
        </p:txBody>
      </p:sp>
      <p:sp>
        <p:nvSpPr>
          <p:cNvPr id="3" name="Content Placeholder 2"/>
          <p:cNvSpPr>
            <a:spLocks noGrp="1"/>
          </p:cNvSpPr>
          <p:nvPr>
            <p:ph idx="1"/>
          </p:nvPr>
        </p:nvSpPr>
        <p:spPr/>
        <p:txBody>
          <a:bodyPr/>
          <a:p>
            <a:r>
              <a:rPr lang="en-US"/>
              <a:t>The tonsils are large in children. they retrogress after puberty.</a:t>
            </a:r>
            <a:endParaRPr lang="en-US"/>
          </a:p>
          <a:p>
            <a:r>
              <a:rPr lang="en-US"/>
              <a:t>The tonsils are frequently sites of infection,especially in children.infection may spread to surrounding tissue forming a peritonsillar abscess.</a:t>
            </a:r>
            <a:endParaRPr lang="en-US"/>
          </a:p>
          <a:p>
            <a:r>
              <a:rPr lang="en-US"/>
              <a:t>enlarged and infected tonsils often require surgical removal.the operation is called tonsillectomy</a:t>
            </a:r>
            <a:endParaRPr lang="en-US"/>
          </a:p>
          <a:p>
            <a:r>
              <a:rPr lang="en-US"/>
              <a:t>Tonsillitis may cause referred pain in the ear as glossopharyngeal nerve supplies both these area</a:t>
            </a:r>
            <a:endParaRPr lang="en-US"/>
          </a:p>
          <a:p>
            <a:r>
              <a:rPr lang="en-US"/>
              <a:t>Suppuration in the peritonsillar area is called quinsy.</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5838</Words>
  <Application>WPS Presentation</Application>
  <PresentationFormat>Widescreen</PresentationFormat>
  <Paragraphs>134</Paragraphs>
  <Slides>15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SimSun</vt:lpstr>
      <vt:lpstr>Wingdings</vt:lpstr>
      <vt:lpstr>Wingdings</vt:lpstr>
      <vt:lpstr>Times New Roman</vt:lpstr>
      <vt:lpstr>Calibri</vt:lpstr>
      <vt:lpstr>Microsoft YaHei</vt:lpstr>
      <vt:lpstr>Arial Unicode MS</vt:lpstr>
      <vt:lpstr>Calibri Light</vt:lpstr>
      <vt:lpstr>Office Theme</vt:lpstr>
      <vt:lpstr>SOFT PALATE</vt:lpstr>
      <vt:lpstr>	FEATURES</vt:lpstr>
      <vt:lpstr>				STRUCTURE</vt:lpstr>
      <vt:lpstr>			MUSCLES OF SOFT PALATE</vt:lpstr>
      <vt:lpstr>				NERVE SUPPLY</vt:lpstr>
      <vt:lpstr>BLOOD SUPPLY &amp; LYMPHATIC DRAINAGE</vt:lpstr>
      <vt:lpstr>			CLINICAL ANTOMY</vt:lpstr>
      <vt:lpstr>				PALATINE TONSIL</vt:lpstr>
      <vt:lpstr>PowerPoint 演示文稿</vt:lpstr>
      <vt:lpstr>				TONSILLAR BED</vt:lpstr>
      <vt:lpstr>					RELATIONS</vt:lpstr>
      <vt:lpstr>PowerPoint 演示文稿</vt:lpstr>
      <vt:lpstr>			ARTERIAL SUPPLY</vt:lpstr>
      <vt:lpstr>VENOUS DRAINAGE &amp; LYMPHATIC DRAINAGE</vt:lpstr>
      <vt:lpstr>			CLINICAL ANATOMY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 PALATE</dc:title>
  <dc:creator/>
  <cp:lastModifiedBy>RAKESH GUPTA</cp:lastModifiedBy>
  <cp:revision>16</cp:revision>
  <dcterms:created xsi:type="dcterms:W3CDTF">2020-05-14T06:24:00Z</dcterms:created>
  <dcterms:modified xsi:type="dcterms:W3CDTF">2020-05-16T10:17:32Z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1033-11.2.0.9327</vt:lpwstr>
  </property>
</Properties>
</file>