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7" r:id="rId9"/>
    <p:sldId id="274" r:id="rId10"/>
    <p:sldId id="275" r:id="rId11"/>
    <p:sldId id="286" r:id="rId12"/>
    <p:sldId id="262" r:id="rId13"/>
    <p:sldId id="264" r:id="rId14"/>
    <p:sldId id="265" r:id="rId15"/>
    <p:sldId id="266" r:id="rId16"/>
    <p:sldId id="271" r:id="rId17"/>
    <p:sldId id="272" r:id="rId18"/>
    <p:sldId id="273" r:id="rId19"/>
    <p:sldId id="29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solidFill>
                  <a:srgbClr val="FF0000"/>
                </a:solidFill>
              </a:rPr>
              <a:t>NOSE&amp;NASAL CAVITY</a:t>
            </a:r>
            <a:endParaRPr lang="en-US" b="1" dirty="0">
              <a:solidFill>
                <a:srgbClr val="FF0000"/>
              </a:solidFill>
            </a:endParaRPr>
          </a:p>
        </p:txBody>
      </p:sp>
      <p:sp>
        <p:nvSpPr>
          <p:cNvPr id="3" name="Subtitle 2"/>
          <p:cNvSpPr>
            <a:spLocks noGrp="1"/>
          </p:cNvSpPr>
          <p:nvPr>
            <p:ph type="subTitle" idx="1"/>
          </p:nvPr>
        </p:nvSpPr>
        <p:spPr>
          <a:xfrm>
            <a:off x="1653540" y="3416300"/>
            <a:ext cx="9144000" cy="2862580"/>
          </a:xfrm>
        </p:spPr>
        <p:txBody>
          <a:bodyPr>
            <a:normAutofit lnSpcReduction="20000"/>
          </a:bodyPr>
          <a:lstStyle/>
          <a:p>
            <a:pPr marL="342900" indent="-342900">
              <a:buFont typeface="Wingdings" panose="05000000000000000000" charset="0"/>
              <a:buChar char="Ø"/>
            </a:pPr>
            <a:r>
              <a:rPr lang="en-US"/>
              <a:t>The nose consists of the external nose and the nasal cavity,both of which are divided by a septum in to rt&amp;lt halves</a:t>
            </a:r>
            <a:endParaRPr lang="en-US"/>
          </a:p>
          <a:p>
            <a:pPr marL="342900" indent="-342900">
              <a:buFont typeface="Wingdings" panose="05000000000000000000" charset="0"/>
              <a:buChar char="Ø"/>
            </a:pPr>
            <a:r>
              <a:rPr lang="en-US"/>
              <a:t>The External nose has two elliptical orifices called the nostrils which are separated from each other by the nasal septumThe lateral margin,the ala nasi is rounded&amp;mobile.</a:t>
            </a:r>
            <a:endParaRPr lang="en-US"/>
          </a:p>
          <a:p>
            <a:pPr marL="342900" indent="-342900">
              <a:buFont typeface="Wingdings" panose="05000000000000000000" charset="0"/>
              <a:buChar char="Ø"/>
            </a:pPr>
            <a:r>
              <a:rPr lang="en-US"/>
              <a:t>The framework of the external nose is made up above by the nasal bone,the frontal process of maxilla,and nasal part of the frontal bone</a:t>
            </a:r>
            <a:endParaRPr lang="en-US"/>
          </a:p>
          <a:p>
            <a:pPr marL="342900" indent="-342900">
              <a:buFont typeface="Wingdings" panose="05000000000000000000" charset="0"/>
              <a:buChar char="Ø"/>
            </a:pPr>
            <a:r>
              <a:rPr lang="en-US"/>
              <a:t>Below the frame work is formed of plates of hyaline cartilage</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BLOOD SUPPLY OF EXTERNAL NOSE</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skin of the external nose is supplied by branches of the ophthalmic &amp; maxillary artery</a:t>
            </a:r>
            <a:endParaRPr lang="en-US"/>
          </a:p>
          <a:p>
            <a:pPr>
              <a:buFont typeface="Wingdings" panose="05000000000000000000" charset="0"/>
              <a:buChar char="Ø"/>
            </a:pPr>
            <a:r>
              <a:rPr lang="en-US"/>
              <a:t>The skin of ala&amp;the lower part of septum are supplied by branches from the facial artery</a:t>
            </a:r>
            <a:endParaRPr lang="en-US"/>
          </a:p>
          <a:p>
            <a:pPr>
              <a:buFont typeface="Wingdings" panose="05000000000000000000" charset="0"/>
              <a:buChar char="Ø"/>
            </a:pPr>
            <a:r>
              <a:rPr lang="en-US" b="1">
                <a:solidFill>
                  <a:srgbClr val="FF0000"/>
                </a:solidFill>
              </a:rPr>
              <a:t>NERVE SUPPLY OF EXTERNAL NOSE</a:t>
            </a:r>
            <a:r>
              <a:rPr lang="en-US" b="1">
                <a:solidFill>
                  <a:schemeClr val="tx1"/>
                </a:solidFill>
              </a:rPr>
              <a:t>-the infratrochlear&amp;external nasal branches of the maxillary nerve</a:t>
            </a:r>
            <a:endParaRPr lang="en-US" b="1">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NASAL CAVITY</a:t>
            </a:r>
            <a:endParaRPr lang="en-US" b="1">
              <a:solidFill>
                <a:srgbClr val="FF0000"/>
              </a:solidFill>
            </a:endParaRPr>
          </a:p>
        </p:txBody>
      </p:sp>
      <p:sp>
        <p:nvSpPr>
          <p:cNvPr id="3" name="Content Placeholder 2"/>
          <p:cNvSpPr>
            <a:spLocks noGrp="1"/>
          </p:cNvSpPr>
          <p:nvPr>
            <p:ph idx="1"/>
          </p:nvPr>
        </p:nvSpPr>
        <p:spPr/>
        <p:txBody>
          <a:bodyPr/>
          <a:p>
            <a:pPr algn="l">
              <a:buFont typeface="Wingdings" panose="05000000000000000000" charset="0"/>
              <a:buChar char="Ø"/>
            </a:pPr>
            <a:r>
              <a:rPr lang="en-US"/>
              <a:t>The nasal cavity extends from the nostrils in front to the posterior nasal apertures or choanae behind,where the nose opens in to the nasopharynx.</a:t>
            </a:r>
            <a:endParaRPr lang="en-US"/>
          </a:p>
          <a:p>
            <a:pPr algn="l">
              <a:buFont typeface="Wingdings" panose="05000000000000000000" charset="0"/>
              <a:buChar char="Ø"/>
            </a:pPr>
            <a:r>
              <a:rPr lang="en-US"/>
              <a:t>The nasal vestibule is the area of the nasal cavity lying just inside the nostril</a:t>
            </a:r>
            <a:endParaRPr lang="en-US"/>
          </a:p>
          <a:p>
            <a:pPr algn="l">
              <a:buFont typeface="Wingdings" panose="05000000000000000000" charset="0"/>
              <a:buChar char="Ø"/>
            </a:pPr>
            <a:r>
              <a:rPr lang="en-US"/>
              <a:t>The nasal cavity is divided in to right &amp; lt halves by the nasal septum</a:t>
            </a:r>
            <a:endParaRPr lang="en-US"/>
          </a:p>
          <a:p>
            <a:pPr algn="l">
              <a:buFont typeface="Wingdings" panose="05000000000000000000" charset="0"/>
              <a:buChar char="Ø"/>
            </a:pPr>
            <a:r>
              <a:rPr lang="en-US"/>
              <a:t>The septum is made up of the septal cartilage,the vertical plate of ethmoid,and the vomer</a:t>
            </a:r>
            <a:endParaRPr lang="en-US"/>
          </a:p>
          <a:p>
            <a:pPr algn="l">
              <a:buFont typeface="Wingdings" panose="05000000000000000000" charset="0"/>
              <a:buChar char="Ø"/>
            </a:pP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WALLS OF THE NASAL CAVITY</a:t>
            </a:r>
            <a:endParaRPr lang="en-US" b="1">
              <a:solidFill>
                <a:srgbClr val="FF0000"/>
              </a:solidFill>
            </a:endParaRPr>
          </a:p>
        </p:txBody>
      </p:sp>
      <p:sp>
        <p:nvSpPr>
          <p:cNvPr id="3" name="Content Placeholder 2"/>
          <p:cNvSpPr>
            <a:spLocks noGrp="1"/>
          </p:cNvSpPr>
          <p:nvPr>
            <p:ph idx="1"/>
          </p:nvPr>
        </p:nvSpPr>
        <p:spPr/>
        <p:txBody>
          <a:bodyPr>
            <a:normAutofit fontScale="90000" lnSpcReduction="10000"/>
          </a:bodyPr>
          <a:p>
            <a:pPr>
              <a:buFont typeface="Wingdings" panose="05000000000000000000" charset="0"/>
              <a:buChar char="Ø"/>
            </a:pPr>
            <a:r>
              <a:rPr lang="en-US"/>
              <a:t>Each half of the nasal cavity has a floor,a roof,a lateral wall,and a medial or septal wall</a:t>
            </a:r>
            <a:endParaRPr lang="en-US"/>
          </a:p>
          <a:p>
            <a:pPr>
              <a:buFont typeface="Wingdings" panose="05000000000000000000" charset="0"/>
              <a:buChar char="Ø"/>
            </a:pPr>
            <a:r>
              <a:rPr lang="en-US"/>
              <a:t>FLOOR-is formed by the palatine process of the maxilla and the horizontal plate of the palatine bone</a:t>
            </a:r>
            <a:endParaRPr lang="en-US"/>
          </a:p>
          <a:p>
            <a:pPr>
              <a:buFont typeface="Wingdings" panose="05000000000000000000" charset="0"/>
              <a:buChar char="Ø"/>
            </a:pPr>
            <a:r>
              <a:rPr lang="en-US"/>
              <a:t>ROOF-the roof is narrow and is formed anteriorly beneath the bridge of the nose by the nasal and frontal bone,in the middle by the cribriform plate of the ethmoid,located beneath the ant cranial fossa,and post by the downward sloping body of the sphenoid.</a:t>
            </a:r>
            <a:endParaRPr lang="en-US"/>
          </a:p>
          <a:p>
            <a:pPr>
              <a:buFont typeface="Wingdings" panose="05000000000000000000" charset="0"/>
              <a:buChar char="Ø"/>
            </a:pPr>
            <a:r>
              <a:rPr lang="en-US"/>
              <a:t>LATERAL WALL-has three projections of bone called the superior,middle and inferior conchae. the space below each conchae is called a meatus.</a:t>
            </a:r>
            <a:endParaRPr lang="en-US"/>
          </a:p>
          <a:p>
            <a:pPr>
              <a:buFont typeface="Wingdings" panose="05000000000000000000" charset="0"/>
              <a:buChar char="Ø"/>
            </a:pPr>
            <a:r>
              <a:rPr lang="en-US"/>
              <a:t>Spheno ethmoidal recess-the sphenoethmoidal recess is a small area above the superior concha.it receives the opening of the sphenoid air sinus. </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408940"/>
            <a:ext cx="10515600" cy="1325563"/>
          </a:xfrm>
        </p:spPr>
        <p:txBody>
          <a:bodyPr/>
          <a:p>
            <a:r>
              <a:rPr lang="en-US" b="1">
                <a:solidFill>
                  <a:srgbClr val="FF0000"/>
                </a:solidFill>
              </a:rPr>
              <a:t>		FEATURES OF LATERAL WALL</a:t>
            </a:r>
            <a:endParaRPr lang="en-US" b="1">
              <a:solidFill>
                <a:srgbClr val="FF0000"/>
              </a:solidFill>
            </a:endParaRPr>
          </a:p>
        </p:txBody>
      </p:sp>
      <p:sp>
        <p:nvSpPr>
          <p:cNvPr id="3" name="Content Placeholder 2"/>
          <p:cNvSpPr>
            <a:spLocks noGrp="1"/>
          </p:cNvSpPr>
          <p:nvPr>
            <p:ph sz="half" idx="1"/>
          </p:nvPr>
        </p:nvSpPr>
        <p:spPr/>
        <p:txBody>
          <a:bodyPr>
            <a:normAutofit fontScale="60000"/>
          </a:bodyPr>
          <a:p>
            <a:pPr>
              <a:buFont typeface="Wingdings" panose="05000000000000000000" charset="0"/>
              <a:buChar char="Ø"/>
            </a:pPr>
            <a:r>
              <a:rPr lang="en-US"/>
              <a:t>Superior meatus-the superior meatus lies below the sup concha.it receives the openings of posterior ethmoidal sinuses.</a:t>
            </a:r>
            <a:endParaRPr lang="en-US"/>
          </a:p>
          <a:p>
            <a:pPr>
              <a:buFont typeface="Wingdings" panose="05000000000000000000" charset="0"/>
              <a:buChar char="Ø"/>
            </a:pPr>
            <a:r>
              <a:rPr lang="en-US"/>
              <a:t>Middle meatus-the middle meatus lies below the middle concha.it has a round swelling called the bulla ethmoidalis that is formed by the middle ethmoidalis air sinuses,which open on its upper border.a curved opening,the hiatus semilunaris,lies just below the bulla. the anterior end of the hiatus leads in to a funnel shaped channel called the infundibulum, which is continuous with the frontal sinus. the maxillary sinus opens in to the middle meatus through the hiatus semilunaris.</a:t>
            </a:r>
            <a:endParaRPr lang="en-US"/>
          </a:p>
          <a:p>
            <a:pPr>
              <a:buFont typeface="Wingdings" panose="05000000000000000000" charset="0"/>
              <a:buChar char="Ø"/>
            </a:pPr>
            <a:r>
              <a:rPr lang="en-US"/>
              <a:t>INFERIOR MEATUS-the inferior meatus lies below the inferior concha and receives the opening of the lower end of the nasolacrimal duct, which is guarded by a fold of mucous membrane</a:t>
            </a:r>
            <a:endParaRPr lang="en-US"/>
          </a:p>
          <a:p>
            <a:pPr>
              <a:buFont typeface="Wingdings" panose="05000000000000000000" charset="0"/>
              <a:buChar char="Ø"/>
            </a:pPr>
            <a:endParaRPr lang="en-US"/>
          </a:p>
        </p:txBody>
      </p:sp>
      <p:pic>
        <p:nvPicPr>
          <p:cNvPr id="4" name="Content Placeholder 3" descr="scan0004"/>
          <p:cNvPicPr>
            <a:picLocks noChangeAspect="1"/>
          </p:cNvPicPr>
          <p:nvPr>
            <p:ph sz="half" idx="2"/>
          </p:nvPr>
        </p:nvPicPr>
        <p:blipFill>
          <a:blip r:embed="rId1"/>
          <a:stretch>
            <a:fillRect/>
          </a:stretch>
        </p:blipFill>
        <p:spPr>
          <a:xfrm>
            <a:off x="6172200" y="1899285"/>
            <a:ext cx="5936615" cy="46259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MEDIAL WALL</a:t>
            </a:r>
            <a:endParaRPr lang="en-US" b="1">
              <a:solidFill>
                <a:srgbClr val="FF0000"/>
              </a:solidFill>
            </a:endParaRPr>
          </a:p>
        </p:txBody>
      </p:sp>
      <p:sp>
        <p:nvSpPr>
          <p:cNvPr id="3" name="Content Placeholder 2"/>
          <p:cNvSpPr>
            <a:spLocks noGrp="1"/>
          </p:cNvSpPr>
          <p:nvPr>
            <p:ph idx="1"/>
          </p:nvPr>
        </p:nvSpPr>
        <p:spPr/>
        <p:txBody>
          <a:bodyPr>
            <a:normAutofit fontScale="70000"/>
          </a:bodyPr>
          <a:p>
            <a:pPr algn="l">
              <a:buFont typeface="Wingdings" panose="05000000000000000000" charset="0"/>
              <a:buChar char="Ø"/>
            </a:pPr>
            <a:r>
              <a:rPr lang="en-US"/>
              <a:t>The medial wall is formed by the nasal septum.the upper part is formed by the vertical plate of ethmoid and the vomer.</a:t>
            </a:r>
            <a:endParaRPr lang="en-US"/>
          </a:p>
          <a:p>
            <a:pPr algn="l">
              <a:buFont typeface="Wingdings" panose="05000000000000000000" charset="0"/>
              <a:buChar char="Ø"/>
            </a:pPr>
            <a:r>
              <a:rPr lang="en-US"/>
              <a:t>The anterior part is formed by the septal cartilage.</a:t>
            </a:r>
            <a:endParaRPr lang="en-US"/>
          </a:p>
          <a:p>
            <a:pPr algn="l">
              <a:buFont typeface="Wingdings" panose="05000000000000000000" charset="0"/>
              <a:buChar char="Ø"/>
            </a:pPr>
            <a:r>
              <a:rPr lang="en-US"/>
              <a:t>The septum rarely lies in the midline, thus increasing the size of one half of the nasal cavity and decreasing the size of the other.</a:t>
            </a:r>
            <a:endParaRPr lang="en-US"/>
          </a:p>
          <a:p>
            <a:pPr algn="l">
              <a:buFont typeface="Wingdings" panose="05000000000000000000" charset="0"/>
              <a:buChar char="Ø"/>
            </a:pPr>
            <a:r>
              <a:rPr lang="en-US" b="1">
                <a:solidFill>
                  <a:schemeClr val="accent1"/>
                </a:solidFill>
              </a:rPr>
              <a:t>MUCOUS MEMBRANE OF NASAL CAVITY</a:t>
            </a:r>
            <a:r>
              <a:rPr lang="en-US" b="1">
                <a:solidFill>
                  <a:schemeClr val="tx1"/>
                </a:solidFill>
              </a:rPr>
              <a:t>- The vestibule is lined with with modified skin and has coarse hairs.</a:t>
            </a:r>
            <a:endParaRPr lang="en-US" b="1">
              <a:solidFill>
                <a:schemeClr val="tx1"/>
              </a:solidFill>
            </a:endParaRPr>
          </a:p>
          <a:p>
            <a:pPr algn="l">
              <a:buFont typeface="Wingdings" panose="05000000000000000000" charset="0"/>
              <a:buChar char="Ø"/>
            </a:pPr>
            <a:r>
              <a:rPr lang="en-US" b="1">
                <a:solidFill>
                  <a:schemeClr val="tx1"/>
                </a:solidFill>
              </a:rPr>
              <a:t>The area above the superior concha is lined with olfactory mucous membrane and contains nerve endings senstive to the reception of smell.</a:t>
            </a:r>
            <a:endParaRPr lang="en-US" b="1">
              <a:solidFill>
                <a:schemeClr val="tx1"/>
              </a:solidFill>
            </a:endParaRPr>
          </a:p>
          <a:p>
            <a:pPr algn="l">
              <a:buFont typeface="Wingdings" panose="05000000000000000000" charset="0"/>
              <a:buChar char="Ø"/>
            </a:pPr>
            <a:r>
              <a:rPr lang="en-US" b="1">
                <a:solidFill>
                  <a:schemeClr val="tx1"/>
                </a:solidFill>
              </a:rPr>
              <a:t>The lower part of the nasal cavity is lined with respiratory mucous membrane.</a:t>
            </a:r>
            <a:endParaRPr lang="en-US" b="1">
              <a:solidFill>
                <a:schemeClr val="tx1"/>
              </a:solidFill>
            </a:endParaRPr>
          </a:p>
          <a:p>
            <a:pPr algn="l">
              <a:buFont typeface="Wingdings" panose="05000000000000000000" charset="0"/>
              <a:buChar char="Ø"/>
            </a:pPr>
            <a:r>
              <a:rPr lang="en-US" b="1">
                <a:solidFill>
                  <a:schemeClr val="tx1"/>
                </a:solidFill>
              </a:rPr>
              <a:t>A large plexus of veins in the submucous connective tissue is present in the respiratory region.</a:t>
            </a:r>
            <a:endParaRPr lang="en-US" b="1">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NASAL SEPTUM</a:t>
            </a:r>
            <a:endParaRPr lang="en-US" b="1">
              <a:solidFill>
                <a:srgbClr val="FF0000"/>
              </a:solidFill>
            </a:endParaRPr>
          </a:p>
        </p:txBody>
      </p:sp>
      <p:sp>
        <p:nvSpPr>
          <p:cNvPr id="3" name="Content Placeholder 2"/>
          <p:cNvSpPr>
            <a:spLocks noGrp="1"/>
          </p:cNvSpPr>
          <p:nvPr>
            <p:ph idx="1"/>
          </p:nvPr>
        </p:nvSpPr>
        <p:spPr>
          <a:xfrm>
            <a:off x="838200" y="1825625"/>
            <a:ext cx="4866005" cy="4351655"/>
          </a:xfrm>
        </p:spPr>
        <p:txBody>
          <a:bodyPr>
            <a:normAutofit fontScale="50000"/>
          </a:bodyPr>
          <a:p>
            <a:pPr>
              <a:buFont typeface="Wingdings" panose="05000000000000000000" charset="0"/>
              <a:buChar char="Ø"/>
            </a:pPr>
            <a:r>
              <a:rPr lang="en-US"/>
              <a:t>Upper part is formed by the vertical plate of the ethmoid and the vomer.</a:t>
            </a:r>
            <a:endParaRPr lang="en-US"/>
          </a:p>
          <a:p>
            <a:pPr>
              <a:buFont typeface="Wingdings" panose="05000000000000000000" charset="0"/>
              <a:buChar char="Ø"/>
            </a:pPr>
            <a:r>
              <a:rPr lang="en-US"/>
              <a:t>The ant part is formed by the septal cartilage.the septum rarely lies in the midline.thus increasing the size of one half of the nasal cavity and decreasing the size of the other.</a:t>
            </a:r>
            <a:endParaRPr lang="en-US"/>
          </a:p>
          <a:p>
            <a:pPr>
              <a:buFont typeface="Wingdings" panose="05000000000000000000" charset="0"/>
              <a:buChar char="Ø"/>
            </a:pPr>
            <a:r>
              <a:rPr lang="en-US"/>
              <a:t>The cuticular part or lower end is formed by fibrofatty issue covered by skin.the lower margin of the septum is called the columella.</a:t>
            </a:r>
            <a:endParaRPr lang="en-US"/>
          </a:p>
          <a:p>
            <a:pPr>
              <a:buFont typeface="Wingdings" panose="05000000000000000000" charset="0"/>
              <a:buChar char="Ø"/>
            </a:pPr>
            <a:r>
              <a:rPr lang="en-US">
                <a:solidFill>
                  <a:srgbClr val="FF0000"/>
                </a:solidFill>
              </a:rPr>
              <a:t>ARTERIAL SUPPLY-</a:t>
            </a:r>
            <a:endParaRPr lang="en-US">
              <a:solidFill>
                <a:srgbClr val="FF0000"/>
              </a:solidFill>
            </a:endParaRPr>
          </a:p>
          <a:p>
            <a:pPr>
              <a:buFont typeface="Wingdings" panose="05000000000000000000" charset="0"/>
              <a:buChar char="Ø"/>
            </a:pPr>
            <a:r>
              <a:rPr lang="en-US">
                <a:solidFill>
                  <a:schemeClr val="bg2">
                    <a:lumMod val="10000"/>
                  </a:schemeClr>
                </a:solidFill>
              </a:rPr>
              <a:t>Antero superior part-ant &amp; post ethmoidal artery</a:t>
            </a:r>
            <a:endParaRPr lang="en-US">
              <a:solidFill>
                <a:schemeClr val="bg2">
                  <a:lumMod val="10000"/>
                </a:schemeClr>
              </a:solidFill>
            </a:endParaRPr>
          </a:p>
          <a:p>
            <a:pPr>
              <a:buFont typeface="Wingdings" panose="05000000000000000000" charset="0"/>
              <a:buChar char="Ø"/>
            </a:pPr>
            <a:r>
              <a:rPr lang="en-US">
                <a:solidFill>
                  <a:schemeClr val="bg2">
                    <a:lumMod val="10000"/>
                  </a:schemeClr>
                </a:solidFill>
              </a:rPr>
              <a:t>Antero inferior part-septal branch of sup labial branch of facial artery</a:t>
            </a:r>
            <a:endParaRPr lang="en-US">
              <a:solidFill>
                <a:schemeClr val="bg2">
                  <a:lumMod val="10000"/>
                </a:schemeClr>
              </a:solidFill>
            </a:endParaRPr>
          </a:p>
          <a:p>
            <a:pPr>
              <a:buFont typeface="Wingdings" panose="05000000000000000000" charset="0"/>
              <a:buChar char="Ø"/>
            </a:pPr>
            <a:r>
              <a:rPr lang="en-US">
                <a:solidFill>
                  <a:schemeClr val="bg2">
                    <a:lumMod val="10000"/>
                  </a:schemeClr>
                </a:solidFill>
              </a:rPr>
              <a:t>Posterosuperior part-sphenopalatine artery.it is main artery</a:t>
            </a:r>
            <a:endParaRPr lang="en-US">
              <a:solidFill>
                <a:schemeClr val="bg2">
                  <a:lumMod val="10000"/>
                </a:schemeClr>
              </a:solidFill>
            </a:endParaRPr>
          </a:p>
        </p:txBody>
      </p:sp>
      <p:pic>
        <p:nvPicPr>
          <p:cNvPr id="4" name="Content Placeholder 3" descr="scan0001"/>
          <p:cNvPicPr>
            <a:picLocks noChangeAspect="1"/>
          </p:cNvPicPr>
          <p:nvPr>
            <p:ph sz="half" idx="2"/>
          </p:nvPr>
        </p:nvPicPr>
        <p:blipFill>
          <a:blip r:embed="rId1"/>
          <a:stretch>
            <a:fillRect/>
          </a:stretch>
        </p:blipFill>
        <p:spPr>
          <a:xfrm>
            <a:off x="6351905" y="1411605"/>
            <a:ext cx="5380990" cy="445325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NASAL SEPTUM CONT.</a:t>
            </a:r>
            <a:endParaRPr lang="en-US" b="1">
              <a:solidFill>
                <a:srgbClr val="FF0000"/>
              </a:solidFill>
            </a:endParaRPr>
          </a:p>
        </p:txBody>
      </p:sp>
      <p:sp>
        <p:nvSpPr>
          <p:cNvPr id="3" name="Content Placeholder 2"/>
          <p:cNvSpPr>
            <a:spLocks noGrp="1"/>
          </p:cNvSpPr>
          <p:nvPr>
            <p:ph sz="half" idx="1"/>
          </p:nvPr>
        </p:nvSpPr>
        <p:spPr/>
        <p:txBody>
          <a:bodyPr>
            <a:normAutofit fontScale="60000"/>
          </a:bodyPr>
          <a:p>
            <a:r>
              <a:rPr lang="en-US"/>
              <a:t>The anteroinferior part or vestibule of the septum contains anastomoses between all branches,e.g.the septal branch of the superior lbial branch of the facial artery,sphenopalatine artery,and ant ethmoidal artery.these form a large capillary network called the kiesselbachs plexus.this is a common site of bleeding from the nose or epitaxis,and is known as</a:t>
            </a:r>
            <a:r>
              <a:rPr lang="en-US" i="1">
                <a:solidFill>
                  <a:srgbClr val="00B0F0"/>
                </a:solidFill>
              </a:rPr>
              <a:t> littles area.</a:t>
            </a:r>
            <a:endParaRPr lang="en-US" i="1">
              <a:solidFill>
                <a:srgbClr val="00B0F0"/>
              </a:solidFill>
            </a:endParaRPr>
          </a:p>
          <a:p>
            <a:r>
              <a:rPr lang="en-US">
                <a:solidFill>
                  <a:srgbClr val="FF0000"/>
                </a:solidFill>
              </a:rPr>
              <a:t>VENOUS DRAINAGE</a:t>
            </a:r>
            <a:r>
              <a:rPr lang="en-US">
                <a:solidFill>
                  <a:schemeClr val="tx1">
                    <a:lumMod val="95000"/>
                    <a:lumOff val="5000"/>
                  </a:schemeClr>
                </a:solidFill>
              </a:rPr>
              <a:t>-The veins form a plexus which is more marked in the lower part of septum or littles areaThe plexus drains anteriorly in to the facial vein,and posteriorly through  sphenopalatine vein to pterygoid venous plexus.</a:t>
            </a:r>
            <a:endParaRPr lang="en-US">
              <a:solidFill>
                <a:schemeClr val="tx1">
                  <a:lumMod val="95000"/>
                  <a:lumOff val="5000"/>
                </a:schemeClr>
              </a:solidFill>
            </a:endParaRPr>
          </a:p>
        </p:txBody>
      </p:sp>
      <p:pic>
        <p:nvPicPr>
          <p:cNvPr id="6" name="Content Placeholder 5" descr="scan0002"/>
          <p:cNvPicPr>
            <a:picLocks noChangeAspect="1"/>
          </p:cNvPicPr>
          <p:nvPr>
            <p:ph sz="half" idx="2"/>
          </p:nvPr>
        </p:nvPicPr>
        <p:blipFill>
          <a:blip r:embed="rId1"/>
          <a:stretch>
            <a:fillRect/>
          </a:stretch>
        </p:blipFill>
        <p:spPr>
          <a:xfrm>
            <a:off x="6019165" y="1374140"/>
            <a:ext cx="4623435" cy="38976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NASAL SEPTUM CONT.</a:t>
            </a:r>
            <a:endParaRPr lang="en-US" b="1">
              <a:solidFill>
                <a:srgbClr val="FF0000"/>
              </a:solidFill>
            </a:endParaRPr>
          </a:p>
        </p:txBody>
      </p:sp>
      <p:sp>
        <p:nvSpPr>
          <p:cNvPr id="3" name="Content Placeholder 2"/>
          <p:cNvSpPr>
            <a:spLocks noGrp="1"/>
          </p:cNvSpPr>
          <p:nvPr>
            <p:ph sz="half" idx="1"/>
          </p:nvPr>
        </p:nvSpPr>
        <p:spPr/>
        <p:txBody>
          <a:bodyPr>
            <a:normAutofit fontScale="70000"/>
          </a:bodyPr>
          <a:p>
            <a:pPr>
              <a:buFont typeface="Wingdings" panose="05000000000000000000" charset="0"/>
              <a:buChar char="Ø"/>
            </a:pPr>
            <a:r>
              <a:rPr lang="en-US" b="1">
                <a:solidFill>
                  <a:srgbClr val="FF0000"/>
                </a:solidFill>
              </a:rPr>
              <a:t>NERVE SUPPLY-</a:t>
            </a:r>
            <a:r>
              <a:rPr lang="en-US" b="1">
                <a:solidFill>
                  <a:schemeClr val="tx1">
                    <a:lumMod val="95000"/>
                    <a:lumOff val="5000"/>
                  </a:schemeClr>
                </a:solidFill>
              </a:rPr>
              <a:t>The antero superior part of the septum is supplied by the internal nasal branches of the ant ethmoidal nerve.</a:t>
            </a:r>
            <a:endParaRPr lang="en-US" b="1">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The posteroinferior part is supplied by the nasopalatine branch of the pterygopalatine ganglion. it is the main nerve.</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Special sensory nerves or olfactory nerves are confined to the upper part or olfactory area.</a:t>
            </a:r>
            <a:endParaRPr lang="en-US">
              <a:solidFill>
                <a:schemeClr val="tx1">
                  <a:lumMod val="95000"/>
                  <a:lumOff val="5000"/>
                </a:schemeClr>
              </a:solidFill>
            </a:endParaRPr>
          </a:p>
          <a:p>
            <a:pPr>
              <a:buFont typeface="Wingdings" panose="05000000000000000000" charset="0"/>
              <a:buChar char="Ø"/>
            </a:pPr>
            <a:r>
              <a:rPr lang="en-US" b="1">
                <a:solidFill>
                  <a:srgbClr val="FF0000"/>
                </a:solidFill>
              </a:rPr>
              <a:t>LYMPHATIC DRAINAGE-</a:t>
            </a:r>
            <a:r>
              <a:rPr lang="en-US" b="1">
                <a:solidFill>
                  <a:schemeClr val="tx1">
                    <a:lumMod val="95000"/>
                    <a:lumOff val="5000"/>
                  </a:schemeClr>
                </a:solidFill>
              </a:rPr>
              <a:t>Ant half to submandibular nodes,Posterior half to the retropharyngeal node &amp; deep cervical nodes</a:t>
            </a:r>
            <a:endParaRPr lang="en-US" b="1">
              <a:solidFill>
                <a:schemeClr val="tx1">
                  <a:lumMod val="95000"/>
                  <a:lumOff val="5000"/>
                </a:schemeClr>
              </a:solidFill>
            </a:endParaRPr>
          </a:p>
        </p:txBody>
      </p:sp>
      <p:pic>
        <p:nvPicPr>
          <p:cNvPr id="6" name="Content Placeholder 5" descr="scan0003"/>
          <p:cNvPicPr>
            <a:picLocks noChangeAspect="1"/>
          </p:cNvPicPr>
          <p:nvPr>
            <p:ph sz="half" idx="2"/>
          </p:nvPr>
        </p:nvPicPr>
        <p:blipFill>
          <a:blip r:embed="rId1"/>
          <a:stretch>
            <a:fillRect/>
          </a:stretch>
        </p:blipFill>
        <p:spPr>
          <a:xfrm>
            <a:off x="6019800" y="1953260"/>
            <a:ext cx="6098540" cy="34772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CLINICAL ANATOMY</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Sphenopalatine artery is the artery of epistaxis.</a:t>
            </a:r>
            <a:endParaRPr lang="en-US"/>
          </a:p>
          <a:p>
            <a:pPr>
              <a:buFont typeface="Wingdings" panose="05000000000000000000" charset="0"/>
              <a:buChar char="Ø"/>
            </a:pPr>
            <a:r>
              <a:rPr lang="en-US"/>
              <a:t>Littles area on the septum is a common site of bleeding from the nose or epistaxis</a:t>
            </a:r>
            <a:endParaRPr lang="en-US"/>
          </a:p>
          <a:p>
            <a:pPr>
              <a:buFont typeface="Wingdings" panose="05000000000000000000" charset="0"/>
              <a:buChar char="Ø"/>
            </a:pPr>
            <a:r>
              <a:rPr lang="en-US"/>
              <a:t>Pathological deviation of the nasal septum is often responsible for repeated attacks of common cold,allergic rhinitis,sinusitis etc. it requires surgical correction.</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b="1">
                <a:solidFill>
                  <a:srgbClr val="FF0000"/>
                </a:solidFill>
              </a:rPr>
              <a:t>	FUNCTION OF WARM BLOOD&amp;MUCUS OF 	MUCUS MEMBRANE</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presence of warm blood in the venous plexuses serves to heat up the inspired air as it enters the respiratory system.</a:t>
            </a:r>
            <a:endParaRPr lang="en-US"/>
          </a:p>
          <a:p>
            <a:pPr>
              <a:buFont typeface="Wingdings" panose="05000000000000000000" charset="0"/>
              <a:buChar char="Ø"/>
            </a:pPr>
            <a:r>
              <a:rPr lang="en-US"/>
              <a:t>The presence of mucus on the surfaces of the conchae traps foreign particle and organisms in the inspired air,which are then swallowed and destroyed by by gastric acid.</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NERVE SUPPLY OF THE NASAL CAVITY</a:t>
            </a:r>
            <a:endParaRPr lang="en-US" b="1">
              <a:solidFill>
                <a:srgbClr val="FF0000"/>
              </a:solidFill>
            </a:endParaRPr>
          </a:p>
        </p:txBody>
      </p:sp>
      <p:sp>
        <p:nvSpPr>
          <p:cNvPr id="3" name="Content Placeholder 2"/>
          <p:cNvSpPr>
            <a:spLocks noGrp="1"/>
          </p:cNvSpPr>
          <p:nvPr>
            <p:ph sz="half" idx="1"/>
          </p:nvPr>
        </p:nvSpPr>
        <p:spPr/>
        <p:txBody>
          <a:bodyPr/>
          <a:p>
            <a:pPr>
              <a:buFont typeface="Wingdings" panose="05000000000000000000" charset="0"/>
              <a:buChar char="Ø"/>
            </a:pPr>
            <a:r>
              <a:rPr lang="en-US"/>
              <a:t>The olfactory nerves from the olfactory mucous membrane ascend through the cribriform plate of the ethmoid bone to the olfactory bulbs</a:t>
            </a:r>
            <a:endParaRPr lang="en-US"/>
          </a:p>
          <a:p>
            <a:pPr>
              <a:buFont typeface="Wingdings" panose="05000000000000000000" charset="0"/>
              <a:buChar char="Ø"/>
            </a:pPr>
            <a:r>
              <a:rPr lang="en-US"/>
              <a:t>The nerves of ordinary sensation are branches of the ophthalmic division and the maxillary division of the trigeminal nerve</a:t>
            </a:r>
            <a:endParaRPr lang="en-US"/>
          </a:p>
        </p:txBody>
      </p:sp>
      <p:pic>
        <p:nvPicPr>
          <p:cNvPr id="4" name="Content Placeholder 3" descr="scan0005"/>
          <p:cNvPicPr>
            <a:picLocks noChangeAspect="1"/>
          </p:cNvPicPr>
          <p:nvPr>
            <p:ph sz="half" idx="2"/>
          </p:nvPr>
        </p:nvPicPr>
        <p:blipFill>
          <a:blip r:embed="rId1"/>
          <a:stretch>
            <a:fillRect/>
          </a:stretch>
        </p:blipFill>
        <p:spPr>
          <a:xfrm>
            <a:off x="6020435" y="1778000"/>
            <a:ext cx="5150485" cy="46005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BLOOD SUPPLY OF THE NASAL CAVITY</a:t>
            </a:r>
            <a:endParaRPr lang="en-US" b="1">
              <a:solidFill>
                <a:srgbClr val="FF0000"/>
              </a:solidFill>
            </a:endParaRPr>
          </a:p>
        </p:txBody>
      </p:sp>
      <p:sp>
        <p:nvSpPr>
          <p:cNvPr id="3" name="Content Placeholder 2"/>
          <p:cNvSpPr>
            <a:spLocks noGrp="1"/>
          </p:cNvSpPr>
          <p:nvPr>
            <p:ph sz="half" idx="1"/>
          </p:nvPr>
        </p:nvSpPr>
        <p:spPr/>
        <p:txBody>
          <a:bodyPr>
            <a:normAutofit fontScale="90000" lnSpcReduction="20000"/>
          </a:bodyPr>
          <a:p>
            <a:pPr>
              <a:buFont typeface="Wingdings" panose="05000000000000000000" charset="0"/>
              <a:buChar char="Ø"/>
            </a:pPr>
            <a:r>
              <a:rPr lang="en-US"/>
              <a:t>The arterial supply to the nasal cavity is from branches of the maxillary artery,one of the terminal branches of the external carotid artery</a:t>
            </a:r>
            <a:endParaRPr lang="en-US"/>
          </a:p>
          <a:p>
            <a:pPr>
              <a:buFont typeface="Wingdings" panose="05000000000000000000" charset="0"/>
              <a:buChar char="Ø"/>
            </a:pPr>
            <a:r>
              <a:rPr lang="en-US"/>
              <a:t>The most important branch is the sphenopalatine artery</a:t>
            </a:r>
            <a:endParaRPr lang="en-US"/>
          </a:p>
          <a:p>
            <a:pPr>
              <a:buFont typeface="Wingdings" panose="05000000000000000000" charset="0"/>
              <a:buChar char="Ø"/>
            </a:pPr>
            <a:r>
              <a:rPr lang="en-US"/>
              <a:t>The sphenopalatine artery anastomoses with the septal branch of the facial artery in the region of the vestibule</a:t>
            </a:r>
            <a:endParaRPr lang="en-US"/>
          </a:p>
          <a:p>
            <a:pPr>
              <a:buFont typeface="Wingdings" panose="05000000000000000000" charset="0"/>
              <a:buChar char="Ø"/>
            </a:pPr>
            <a:r>
              <a:rPr lang="en-US"/>
              <a:t>The submucous venous plexus is drained by veins that accompany the areries </a:t>
            </a:r>
            <a:endParaRPr lang="en-US"/>
          </a:p>
        </p:txBody>
      </p:sp>
      <p:pic>
        <p:nvPicPr>
          <p:cNvPr id="4" name="Content Placeholder 3" descr="scan0006"/>
          <p:cNvPicPr>
            <a:picLocks noChangeAspect="1"/>
          </p:cNvPicPr>
          <p:nvPr>
            <p:ph sz="half" idx="2"/>
          </p:nvPr>
        </p:nvPicPr>
        <p:blipFill>
          <a:blip r:embed="rId1"/>
          <a:stretch>
            <a:fillRect/>
          </a:stretch>
        </p:blipFill>
        <p:spPr>
          <a:xfrm>
            <a:off x="6019800" y="1407795"/>
            <a:ext cx="4920615" cy="418719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LYMPHATIC DRAINAGE OF THE NASAL CAVITY</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lymph vessels draining the vestibule end in the submandibular lymph nodes.</a:t>
            </a:r>
            <a:endParaRPr lang="en-US"/>
          </a:p>
          <a:p>
            <a:pPr>
              <a:buFont typeface="Wingdings" panose="05000000000000000000" charset="0"/>
              <a:buChar char="Ø"/>
            </a:pPr>
            <a:r>
              <a:rPr lang="en-US"/>
              <a:t>The remainder of the nasal cavity is drained by vessels that pass to the upper deep cervical nodes</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THE PARANASAL SINUSES</a:t>
            </a:r>
            <a:endParaRPr lang="en-US" b="1">
              <a:solidFill>
                <a:srgbClr val="FF0000"/>
              </a:solidFill>
            </a:endParaRPr>
          </a:p>
        </p:txBody>
      </p:sp>
      <p:sp>
        <p:nvSpPr>
          <p:cNvPr id="3" name="Content Placeholder 2"/>
          <p:cNvSpPr>
            <a:spLocks noGrp="1"/>
          </p:cNvSpPr>
          <p:nvPr>
            <p:ph idx="1"/>
          </p:nvPr>
        </p:nvSpPr>
        <p:spPr/>
        <p:txBody>
          <a:bodyPr>
            <a:normAutofit fontScale="90000" lnSpcReduction="20000"/>
          </a:bodyPr>
          <a:p>
            <a:r>
              <a:rPr lang="en-US"/>
              <a:t>The paranasal sinuses are cavities found in the interior of the maxilla,frontal,ethmoid &amp; sphenoid bones</a:t>
            </a:r>
            <a:endParaRPr lang="en-US"/>
          </a:p>
          <a:p>
            <a:r>
              <a:rPr lang="en-US"/>
              <a:t>they are lined with mucoperiosteum,and filled with air</a:t>
            </a:r>
            <a:endParaRPr lang="en-US"/>
          </a:p>
          <a:p>
            <a:r>
              <a:rPr lang="en-US"/>
              <a:t>they communicate with with the nasal cavity through relatively small apertures</a:t>
            </a:r>
            <a:endParaRPr lang="en-US"/>
          </a:p>
          <a:p>
            <a:r>
              <a:rPr lang="en-US"/>
              <a:t>The maxillary &amp;sphenoidal air sinus are present in a rudimentary form at birth;they enlarge appriciably after the 8 years and become fully formed in adolescence.</a:t>
            </a:r>
            <a:endParaRPr lang="en-US"/>
          </a:p>
          <a:p>
            <a:r>
              <a:rPr lang="en-US"/>
              <a:t>The function of the sinuses is to act as resonators to the voice</a:t>
            </a:r>
            <a:endParaRPr lang="en-US"/>
          </a:p>
          <a:p>
            <a:r>
              <a:rPr lang="en-US"/>
              <a:t>They also reduce the weight of the skull</a:t>
            </a:r>
            <a:endParaRPr lang="en-US"/>
          </a:p>
          <a:p>
            <a:r>
              <a:rPr lang="en-US"/>
              <a:t>When the apertures of sinuses or they become filled with fluid,the quality of the voice is markedly changed.</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MAXILLARY SINUS</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maxillary sinus is pyramidal in shape and located with in the body of the maxilla.</a:t>
            </a:r>
            <a:endParaRPr lang="en-US"/>
          </a:p>
          <a:p>
            <a:pPr>
              <a:buFont typeface="Wingdings" panose="05000000000000000000" charset="0"/>
              <a:buChar char="Ø"/>
            </a:pPr>
            <a:r>
              <a:rPr lang="en-US"/>
              <a:t>The roof is formed by the floor of the orbit.</a:t>
            </a:r>
            <a:endParaRPr lang="en-US"/>
          </a:p>
          <a:p>
            <a:pPr>
              <a:buFont typeface="Wingdings" panose="05000000000000000000" charset="0"/>
              <a:buChar char="Ø"/>
            </a:pPr>
            <a:r>
              <a:rPr lang="en-US"/>
              <a:t>The floor is related to the to the roots of the premolars and molar teeth</a:t>
            </a:r>
            <a:endParaRPr lang="en-US"/>
          </a:p>
          <a:p>
            <a:pPr>
              <a:buFont typeface="Wingdings" panose="05000000000000000000" charset="0"/>
              <a:buChar char="Ø"/>
            </a:pPr>
            <a:r>
              <a:rPr lang="en-US"/>
              <a:t>The maxillary sinus is opens in to the middle meatus of the nose through the hiatus semilunaris.</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49885"/>
            <a:ext cx="10515600" cy="1325563"/>
          </a:xfrm>
        </p:spPr>
        <p:txBody>
          <a:bodyPr/>
          <a:p>
            <a:r>
              <a:rPr lang="en-US" b="1">
                <a:solidFill>
                  <a:srgbClr val="FF0000"/>
                </a:solidFill>
              </a:rPr>
              <a:t>				FRONTAL SINUSES</a:t>
            </a:r>
            <a:endParaRPr lang="en-US" b="1">
              <a:solidFill>
                <a:srgbClr val="FF0000"/>
              </a:solidFill>
            </a:endParaRPr>
          </a:p>
        </p:txBody>
      </p:sp>
      <p:sp>
        <p:nvSpPr>
          <p:cNvPr id="3" name="Content Placeholder 2"/>
          <p:cNvSpPr>
            <a:spLocks noGrp="1"/>
          </p:cNvSpPr>
          <p:nvPr>
            <p:ph idx="1"/>
          </p:nvPr>
        </p:nvSpPr>
        <p:spPr/>
        <p:txBody>
          <a:bodyPr>
            <a:normAutofit lnSpcReduction="10000"/>
          </a:bodyPr>
          <a:p>
            <a:pPr>
              <a:buFont typeface="Wingdings" panose="05000000000000000000" charset="0"/>
              <a:buChar char="Ø"/>
            </a:pPr>
            <a:r>
              <a:rPr lang="en-US"/>
              <a:t>Two frontal sinuses are contained with in the </a:t>
            </a:r>
            <a:endParaRPr lang="en-US"/>
          </a:p>
          <a:p>
            <a:pPr>
              <a:buFont typeface="Wingdings" panose="05000000000000000000" charset="0"/>
              <a:buChar char="Ø"/>
            </a:pPr>
            <a:r>
              <a:rPr lang="en-US"/>
              <a:t>They are separated from each other by a bony septum.</a:t>
            </a:r>
            <a:endParaRPr lang="en-US"/>
          </a:p>
          <a:p>
            <a:pPr>
              <a:buFont typeface="Wingdings" panose="05000000000000000000" charset="0"/>
              <a:buChar char="Ø"/>
            </a:pPr>
            <a:r>
              <a:rPr lang="en-US"/>
              <a:t>Each sinus is roughly triangular, extending upward above the medial end of the eye brow and backward in to the medial part of the roof of the orbit.</a:t>
            </a:r>
            <a:endParaRPr lang="en-US"/>
          </a:p>
          <a:p>
            <a:pPr>
              <a:buFont typeface="Wingdings" panose="05000000000000000000" charset="0"/>
              <a:buChar char="Ø"/>
            </a:pPr>
            <a:r>
              <a:rPr lang="en-US"/>
              <a:t>Each frontal sinus opens in to the middle meatus of nose through the infundibulum.</a:t>
            </a:r>
            <a:endParaRPr lang="en-US"/>
          </a:p>
          <a:p>
            <a:pPr>
              <a:buFont typeface="Wingdings" panose="05000000000000000000" charset="0"/>
              <a:buChar char="Ø"/>
            </a:pPr>
            <a:r>
              <a:rPr lang="en-US" b="1">
                <a:solidFill>
                  <a:srgbClr val="FF0000"/>
                </a:solidFill>
              </a:rPr>
              <a:t>SPHENOIDAL SINUSES-</a:t>
            </a:r>
            <a:r>
              <a:rPr lang="en-US">
                <a:solidFill>
                  <a:schemeClr val="tx1">
                    <a:lumMod val="95000"/>
                    <a:lumOff val="5000"/>
                  </a:schemeClr>
                </a:solidFill>
              </a:rPr>
              <a:t>The two sphenoidal air sinuses lie with in the body of the sphenoid bone.each sinus opens in to the sphenoethmoidal recess above the superior concha</a:t>
            </a:r>
            <a:endParaRPr lang="en-US">
              <a:solidFill>
                <a:schemeClr val="tx1">
                  <a:lumMod val="95000"/>
                  <a:lumOff val="5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US" b="1">
                <a:solidFill>
                  <a:srgbClr val="FF0000"/>
                </a:solidFill>
              </a:rPr>
              <a:t>				ETHMOID SINUS</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ethmoid sinuses are ant, middle,and posterior and they are contained with in the ethmoid bone between the nose and the orbit.</a:t>
            </a:r>
            <a:endParaRPr lang="en-US"/>
          </a:p>
          <a:p>
            <a:pPr>
              <a:buFont typeface="Wingdings" panose="05000000000000000000" charset="0"/>
              <a:buChar char="Ø"/>
            </a:pPr>
            <a:r>
              <a:rPr lang="en-US"/>
              <a:t>They are separated from the orbit by a thin plate of bone so that infection can readily spread from the sinuses in to the orbit.the ant sinuses open in to the infundibulum,the middle sinuses open in to the middle meatus,on or above the bulla ethmoidalis;and the posterior sinuses open in to e superior meatus.</a:t>
            </a:r>
            <a:endParaRPr lang="en-US"/>
          </a:p>
          <a:p>
            <a:pPr marL="0" indent="0">
              <a:buFont typeface="Wingdings" panose="05000000000000000000" charset="0"/>
              <a:buNone/>
            </a:pP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8666</Words>
  <Application>WPS Presentation</Application>
  <PresentationFormat>Widescreen</PresentationFormat>
  <Paragraphs>127</Paragraphs>
  <Slides>18</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18</vt:i4>
      </vt:variant>
    </vt:vector>
  </HeadingPairs>
  <TitlesOfParts>
    <vt:vector size="27" baseType="lpstr">
      <vt:lpstr>Arial</vt:lpstr>
      <vt:lpstr>SimSun</vt:lpstr>
      <vt:lpstr>Wingdings</vt:lpstr>
      <vt:lpstr>Wingdings</vt:lpstr>
      <vt:lpstr>Calibri Light</vt:lpstr>
      <vt:lpstr>Calibri</vt:lpstr>
      <vt:lpstr>Microsoft YaHei</vt:lpstr>
      <vt:lpstr>Arial Unicode MS</vt:lpstr>
      <vt:lpstr>Office Theme</vt:lpstr>
      <vt:lpstr>NOSE&amp;NASAL CAVITY</vt:lpstr>
      <vt:lpstr>BLOOD SUPPLY OF EXTERNAL NOSE</vt:lpstr>
      <vt:lpstr>				NASAL CAVITY</vt:lpstr>
      <vt:lpstr>		WALLS OF THE NASAL CAVITY</vt:lpstr>
      <vt:lpstr>		FEATURES OF LATERAL WALL</vt:lpstr>
      <vt:lpstr>				MEDIAL WALL</vt:lpstr>
      <vt:lpstr>				NASAL SEPTUM</vt:lpstr>
      <vt:lpstr>NASAL SEPTUM CONT.</vt:lpstr>
      <vt:lpstr>			NASAL SEPTUM CONT.</vt:lpstr>
      <vt:lpstr>			CLINICAL ANATOMY</vt:lpstr>
      <vt:lpstr>	FUNCTION OF WARM BLOOD&amp;MUCUS OF 	MUCUS MEMBRANE</vt:lpstr>
      <vt:lpstr>	NERVE SUPPLY OF THE NASAL CAVITY</vt:lpstr>
      <vt:lpstr>	BLOOD SUPPLY OF THE NASAL CAVITY</vt:lpstr>
      <vt:lpstr>LYMPHATIC DRAINAGE OF THE NASAL CAVITY</vt:lpstr>
      <vt:lpstr>			THE PARANASAL SINUSES</vt:lpstr>
      <vt:lpstr>				MAXILLARY SINUS</vt:lpstr>
      <vt:lpstr>				FRONTAL SINUSES</vt:lpstr>
      <vt:lpstr>				ETHMOID SINUS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NOSE&amp;NASAL CAVITY</dc:title>
  <dc:creator/>
  <cp:lastModifiedBy>RAKESH GUPTA</cp:lastModifiedBy>
  <cp:revision>17</cp:revision>
  <dcterms:created xsi:type="dcterms:W3CDTF">2020-05-18T09:38:00Z</dcterms:created>
  <dcterms:modified xsi:type="dcterms:W3CDTF">2020-05-21T10:24:01Z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1033-11.2.0.9327</vt:lpwstr>
  </property>
</Properties>
</file>