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85" r:id="rId3"/>
    <p:sldId id="286" r:id="rId4"/>
    <p:sldId id="336" r:id="rId5"/>
    <p:sldId id="292" r:id="rId6"/>
    <p:sldId id="325" r:id="rId7"/>
    <p:sldId id="293" r:id="rId8"/>
    <p:sldId id="342" r:id="rId9"/>
    <p:sldId id="343" r:id="rId10"/>
    <p:sldId id="326" r:id="rId11"/>
    <p:sldId id="327" r:id="rId12"/>
    <p:sldId id="337" r:id="rId13"/>
    <p:sldId id="264" r:id="rId14"/>
    <p:sldId id="328" r:id="rId15"/>
    <p:sldId id="284" r:id="rId16"/>
    <p:sldId id="329" r:id="rId17"/>
    <p:sldId id="330" r:id="rId18"/>
    <p:sldId id="331" r:id="rId19"/>
    <p:sldId id="332" r:id="rId20"/>
    <p:sldId id="333" r:id="rId21"/>
    <p:sldId id="257" r:id="rId22"/>
    <p:sldId id="341" r:id="rId23"/>
    <p:sldId id="334" r:id="rId24"/>
    <p:sldId id="335" r:id="rId25"/>
    <p:sldId id="339" r:id="rId26"/>
    <p:sldId id="340" r:id="rId27"/>
    <p:sldId id="324"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15"/>
    <p:restoredTop sz="94673"/>
  </p:normalViewPr>
  <p:slideViewPr>
    <p:cSldViewPr>
      <p:cViewPr varScale="1">
        <p:scale>
          <a:sx n="107" d="100"/>
          <a:sy n="107" d="100"/>
        </p:scale>
        <p:origin x="17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9B3908-FDFC-D94F-9318-92855DC26BEC}" type="datetimeFigureOut">
              <a:rPr lang="en-US" smtClean="0"/>
              <a:t>1/31/21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0C3BEA-8EF4-7046-A156-F68136DC4D6E}" type="slidenum">
              <a:rPr lang="en-US" smtClean="0"/>
              <a:t>‹#›</a:t>
            </a:fld>
            <a:endParaRPr lang="en-US"/>
          </a:p>
        </p:txBody>
      </p:sp>
    </p:spTree>
    <p:extLst>
      <p:ext uri="{BB962C8B-B14F-4D97-AF65-F5344CB8AC3E}">
        <p14:creationId xmlns:p14="http://schemas.microsoft.com/office/powerpoint/2010/main" val="4004755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0C36077-E4BF-4E87-AB78-C91459657B31}" type="datetimeFigureOut">
              <a:rPr lang="en-US" smtClean="0"/>
              <a:pPr/>
              <a:t>1/31/21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9A4443-2296-461D-8DAE-3CB08E780C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C36077-E4BF-4E87-AB78-C91459657B31}" type="datetimeFigureOut">
              <a:rPr lang="en-US" smtClean="0"/>
              <a:pPr/>
              <a:t>1/31/21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9A4443-2296-461D-8DAE-3CB08E780C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C36077-E4BF-4E87-AB78-C91459657B31}" type="datetimeFigureOut">
              <a:rPr lang="en-US" smtClean="0"/>
              <a:pPr/>
              <a:t>1/31/21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9A4443-2296-461D-8DAE-3CB08E780C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C36077-E4BF-4E87-AB78-C91459657B31}" type="datetimeFigureOut">
              <a:rPr lang="en-US" smtClean="0"/>
              <a:pPr/>
              <a:t>1/31/21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9A4443-2296-461D-8DAE-3CB08E780C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C36077-E4BF-4E87-AB78-C91459657B31}" type="datetimeFigureOut">
              <a:rPr lang="en-US" smtClean="0"/>
              <a:pPr/>
              <a:t>1/31/21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9A4443-2296-461D-8DAE-3CB08E780C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C36077-E4BF-4E87-AB78-C91459657B31}" type="datetimeFigureOut">
              <a:rPr lang="en-US" smtClean="0"/>
              <a:pPr/>
              <a:t>1/31/21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9A4443-2296-461D-8DAE-3CB08E780C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C36077-E4BF-4E87-AB78-C91459657B31}" type="datetimeFigureOut">
              <a:rPr lang="en-US" smtClean="0"/>
              <a:pPr/>
              <a:t>1/31/21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9A4443-2296-461D-8DAE-3CB08E780C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C36077-E4BF-4E87-AB78-C91459657B31}" type="datetimeFigureOut">
              <a:rPr lang="en-US" smtClean="0"/>
              <a:pPr/>
              <a:t>1/31/21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9A4443-2296-461D-8DAE-3CB08E780C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C36077-E4BF-4E87-AB78-C91459657B31}" type="datetimeFigureOut">
              <a:rPr lang="en-US" smtClean="0"/>
              <a:pPr/>
              <a:t>1/31/21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9A4443-2296-461D-8DAE-3CB08E780C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C36077-E4BF-4E87-AB78-C91459657B31}" type="datetimeFigureOut">
              <a:rPr lang="en-US" smtClean="0"/>
              <a:pPr/>
              <a:t>1/31/21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9A4443-2296-461D-8DAE-3CB08E780C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C36077-E4BF-4E87-AB78-C91459657B31}" type="datetimeFigureOut">
              <a:rPr lang="en-US" smtClean="0"/>
              <a:pPr/>
              <a:t>1/31/21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9A4443-2296-461D-8DAE-3CB08E780C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C36077-E4BF-4E87-AB78-C91459657B31}" type="datetimeFigureOut">
              <a:rPr lang="en-US" smtClean="0"/>
              <a:pPr/>
              <a:t>1/31/21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9A4443-2296-461D-8DAE-3CB08E780C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593975"/>
          </a:xfrm>
          <a:solidFill>
            <a:schemeClr val="accent4">
              <a:lumMod val="40000"/>
              <a:lumOff val="60000"/>
            </a:schemeClr>
          </a:solidFill>
        </p:spPr>
        <p:txBody>
          <a:bodyPr>
            <a:normAutofit/>
          </a:bodyPr>
          <a:lstStyle/>
          <a:p>
            <a:r>
              <a:rPr lang="en-US" b="1" dirty="0">
                <a:solidFill>
                  <a:srgbClr val="C00000"/>
                </a:solidFill>
                <a:latin typeface="Times New Roman" pitchFamily="18" charset="0"/>
                <a:cs typeface="Times New Roman" pitchFamily="18" charset="0"/>
              </a:rPr>
              <a:t>PH1.1-Define and describe the principles of pharmacology and pharmacotherapeutics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CAA61-317D-45FB-A4B9-B5EAF00D9EE3}"/>
              </a:ext>
            </a:extLst>
          </p:cNvPr>
          <p:cNvSpPr>
            <a:spLocks noGrp="1"/>
          </p:cNvSpPr>
          <p:nvPr>
            <p:ph type="title"/>
          </p:nvPr>
        </p:nvSpPr>
        <p:spPr>
          <a:xfrm>
            <a:off x="457200" y="223838"/>
            <a:ext cx="8229600" cy="1143000"/>
          </a:xfrm>
          <a:solidFill>
            <a:schemeClr val="accent4">
              <a:lumMod val="40000"/>
              <a:lumOff val="60000"/>
            </a:schemeClr>
          </a:solidFill>
        </p:spPr>
        <p:txBody>
          <a:bodyPr>
            <a:noAutofit/>
          </a:bodyPr>
          <a:lstStyle/>
          <a:p>
            <a:r>
              <a:rPr lang="en-IN" sz="3600" b="1" dirty="0">
                <a:solidFill>
                  <a:srgbClr val="FF0000"/>
                </a:solidFill>
              </a:rPr>
              <a:t>Specific learning objectives</a:t>
            </a:r>
            <a:br>
              <a:rPr lang="en-IN" sz="3600" b="1" dirty="0">
                <a:solidFill>
                  <a:srgbClr val="FF0000"/>
                </a:solidFill>
              </a:rPr>
            </a:br>
            <a:r>
              <a:rPr lang="en-IN" sz="3600" b="1" dirty="0">
                <a:solidFill>
                  <a:srgbClr val="FF0000"/>
                </a:solidFill>
              </a:rPr>
              <a:t>(SLOs)</a:t>
            </a:r>
          </a:p>
        </p:txBody>
      </p:sp>
      <p:sp>
        <p:nvSpPr>
          <p:cNvPr id="5" name="Content Placeholder 2">
            <a:extLst>
              <a:ext uri="{FF2B5EF4-FFF2-40B4-BE49-F238E27FC236}">
                <a16:creationId xmlns:a16="http://schemas.microsoft.com/office/drawing/2014/main" id="{4E277C38-E1B1-6744-862D-F96281334DC6}"/>
              </a:ext>
            </a:extLst>
          </p:cNvPr>
          <p:cNvSpPr>
            <a:spLocks noGrp="1"/>
          </p:cNvSpPr>
          <p:nvPr>
            <p:ph idx="1"/>
          </p:nvPr>
        </p:nvSpPr>
        <p:spPr>
          <a:xfrm>
            <a:off x="685800" y="1676400"/>
            <a:ext cx="8229600" cy="4525963"/>
          </a:xfrm>
          <a:noFill/>
        </p:spPr>
        <p:txBody>
          <a:bodyPr>
            <a:normAutofit/>
          </a:bodyPr>
          <a:lstStyle/>
          <a:p>
            <a:pPr marL="0" indent="0">
              <a:buNone/>
            </a:pPr>
            <a:r>
              <a:rPr lang="en-US" sz="2400" dirty="0">
                <a:latin typeface="Times New Roman" pitchFamily="18" charset="0"/>
                <a:cs typeface="Times New Roman" pitchFamily="18" charset="0"/>
              </a:rPr>
              <a:t>At the end of the teaching learning session, the M.B.B.S Phase II student shall be able to</a:t>
            </a:r>
          </a:p>
          <a:p>
            <a:r>
              <a:rPr lang="en-US" sz="2600" dirty="0">
                <a:latin typeface="Times New Roman" pitchFamily="18" charset="0"/>
                <a:cs typeface="Times New Roman" pitchFamily="18" charset="0"/>
              </a:rPr>
              <a:t>Develop positive attitude towards pharmacology</a:t>
            </a:r>
          </a:p>
          <a:p>
            <a:r>
              <a:rPr lang="en-US" sz="2600" dirty="0">
                <a:latin typeface="Times New Roman" pitchFamily="18" charset="0"/>
                <a:cs typeface="Times New Roman" pitchFamily="18" charset="0"/>
              </a:rPr>
              <a:t>Define various terms and branches of pharmacology</a:t>
            </a:r>
          </a:p>
          <a:p>
            <a:r>
              <a:rPr lang="en-US" sz="2600" dirty="0">
                <a:latin typeface="Times New Roman" pitchFamily="18" charset="0"/>
                <a:cs typeface="Times New Roman" pitchFamily="18" charset="0"/>
              </a:rPr>
              <a:t>Enumerate sources of drugs</a:t>
            </a:r>
          </a:p>
          <a:p>
            <a:r>
              <a:rPr lang="en-US" sz="2600" dirty="0">
                <a:latin typeface="Times New Roman" pitchFamily="18" charset="0"/>
                <a:cs typeface="Times New Roman" pitchFamily="18" charset="0"/>
              </a:rPr>
              <a:t>Enumerate various therapeutic goals that can be achieved by drug use</a:t>
            </a:r>
          </a:p>
          <a:p>
            <a:r>
              <a:rPr lang="en-US" sz="2600" dirty="0">
                <a:latin typeface="Times New Roman" pitchFamily="18" charset="0"/>
                <a:cs typeface="Times New Roman" pitchFamily="18" charset="0"/>
              </a:rPr>
              <a:t>Be aware of contribution a pharmacologist can give in patient care</a:t>
            </a:r>
          </a:p>
        </p:txBody>
      </p:sp>
    </p:spTree>
    <p:extLst>
      <p:ext uri="{BB962C8B-B14F-4D97-AF65-F5344CB8AC3E}">
        <p14:creationId xmlns:p14="http://schemas.microsoft.com/office/powerpoint/2010/main" val="820163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32DC-A972-4B87-BC47-15F1D3B8C3D3}"/>
              </a:ext>
            </a:extLst>
          </p:cNvPr>
          <p:cNvSpPr>
            <a:spLocks noGrp="1"/>
          </p:cNvSpPr>
          <p:nvPr>
            <p:ph type="title"/>
          </p:nvPr>
        </p:nvSpPr>
        <p:spPr>
          <a:xfrm>
            <a:off x="457200" y="223838"/>
            <a:ext cx="8229600" cy="1143000"/>
          </a:xfrm>
          <a:solidFill>
            <a:schemeClr val="accent4">
              <a:lumMod val="40000"/>
              <a:lumOff val="60000"/>
            </a:schemeClr>
          </a:solidFill>
        </p:spPr>
        <p:txBody>
          <a:bodyPr>
            <a:normAutofit/>
          </a:bodyPr>
          <a:lstStyle/>
          <a:p>
            <a:r>
              <a:rPr lang="en-IN" sz="4000" dirty="0"/>
              <a:t>Pharmacology</a:t>
            </a:r>
          </a:p>
        </p:txBody>
      </p:sp>
      <p:sp>
        <p:nvSpPr>
          <p:cNvPr id="3" name="Content Placeholder 2">
            <a:extLst>
              <a:ext uri="{FF2B5EF4-FFF2-40B4-BE49-F238E27FC236}">
                <a16:creationId xmlns:a16="http://schemas.microsoft.com/office/drawing/2014/main" id="{3B33B254-4CBA-48DD-90EB-802328209880}"/>
              </a:ext>
            </a:extLst>
          </p:cNvPr>
          <p:cNvSpPr>
            <a:spLocks noGrp="1"/>
          </p:cNvSpPr>
          <p:nvPr>
            <p:ph idx="1"/>
          </p:nvPr>
        </p:nvSpPr>
        <p:spPr>
          <a:ln>
            <a:solidFill>
              <a:schemeClr val="tx2"/>
            </a:solidFill>
          </a:ln>
        </p:spPr>
        <p:txBody>
          <a:bodyPr/>
          <a:lstStyle/>
          <a:p>
            <a:pPr marL="0" indent="0">
              <a:buNone/>
            </a:pPr>
            <a:r>
              <a:rPr lang="en-IN" dirty="0"/>
              <a:t>Derived from two Greek words</a:t>
            </a:r>
          </a:p>
          <a:p>
            <a:pPr algn="just">
              <a:buFont typeface="Courier New" panose="02070309020205020404" pitchFamily="49" charset="0"/>
              <a:buChar char="o"/>
            </a:pPr>
            <a:r>
              <a:rPr lang="en-IN" b="1" dirty="0">
                <a:solidFill>
                  <a:srgbClr val="FF0000"/>
                </a:solidFill>
              </a:rPr>
              <a:t>Pharmakon</a:t>
            </a:r>
            <a:r>
              <a:rPr lang="en-IN" dirty="0"/>
              <a:t>= Active principle/active ingredient or equal to drug, medicine or poison and..</a:t>
            </a:r>
          </a:p>
          <a:p>
            <a:pPr algn="just">
              <a:buFont typeface="Courier New" panose="02070309020205020404" pitchFamily="49" charset="0"/>
              <a:buChar char="o"/>
            </a:pPr>
            <a:r>
              <a:rPr lang="en-IN" b="1" dirty="0">
                <a:solidFill>
                  <a:srgbClr val="FF0000"/>
                </a:solidFill>
              </a:rPr>
              <a:t>Logos</a:t>
            </a:r>
            <a:r>
              <a:rPr lang="en-IN" dirty="0"/>
              <a:t>=study ( a discourse or treatise)</a:t>
            </a:r>
          </a:p>
          <a:p>
            <a:pPr marL="0" indent="0">
              <a:buNone/>
            </a:pPr>
            <a:endParaRPr lang="en-IN" dirty="0"/>
          </a:p>
          <a:p>
            <a:pPr marL="0" indent="0" algn="ctr">
              <a:buNone/>
            </a:pPr>
            <a:r>
              <a:rPr lang="en-IN" b="1" dirty="0">
                <a:solidFill>
                  <a:srgbClr val="7030A0"/>
                </a:solidFill>
              </a:rPr>
              <a:t>It is the science that deals with the study of drugs and their interaction with the living system</a:t>
            </a:r>
          </a:p>
        </p:txBody>
      </p:sp>
    </p:spTree>
    <p:extLst>
      <p:ext uri="{BB962C8B-B14F-4D97-AF65-F5344CB8AC3E}">
        <p14:creationId xmlns:p14="http://schemas.microsoft.com/office/powerpoint/2010/main" val="365984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32DC-A972-4B87-BC47-15F1D3B8C3D3}"/>
              </a:ext>
            </a:extLst>
          </p:cNvPr>
          <p:cNvSpPr>
            <a:spLocks noGrp="1"/>
          </p:cNvSpPr>
          <p:nvPr>
            <p:ph type="title"/>
          </p:nvPr>
        </p:nvSpPr>
        <p:spPr>
          <a:xfrm>
            <a:off x="457200" y="223838"/>
            <a:ext cx="8229600" cy="1143000"/>
          </a:xfrm>
          <a:solidFill>
            <a:schemeClr val="accent4">
              <a:lumMod val="40000"/>
              <a:lumOff val="60000"/>
            </a:schemeClr>
          </a:solidFill>
        </p:spPr>
        <p:txBody>
          <a:bodyPr>
            <a:normAutofit/>
          </a:bodyPr>
          <a:lstStyle/>
          <a:p>
            <a:r>
              <a:rPr lang="en-IN" sz="4000" dirty="0"/>
              <a:t>Pharmacology</a:t>
            </a:r>
          </a:p>
        </p:txBody>
      </p:sp>
      <p:sp>
        <p:nvSpPr>
          <p:cNvPr id="3" name="Content Placeholder 2">
            <a:extLst>
              <a:ext uri="{FF2B5EF4-FFF2-40B4-BE49-F238E27FC236}">
                <a16:creationId xmlns:a16="http://schemas.microsoft.com/office/drawing/2014/main" id="{3B33B254-4CBA-48DD-90EB-802328209880}"/>
              </a:ext>
            </a:extLst>
          </p:cNvPr>
          <p:cNvSpPr>
            <a:spLocks noGrp="1"/>
          </p:cNvSpPr>
          <p:nvPr>
            <p:ph idx="1"/>
          </p:nvPr>
        </p:nvSpPr>
        <p:spPr>
          <a:ln>
            <a:solidFill>
              <a:schemeClr val="tx2"/>
            </a:solidFill>
          </a:ln>
        </p:spPr>
        <p:txBody>
          <a:bodyPr>
            <a:normAutofit fontScale="92500"/>
          </a:bodyPr>
          <a:lstStyle/>
          <a:p>
            <a:pPr marL="0" indent="0" algn="just">
              <a:lnSpc>
                <a:spcPct val="150000"/>
              </a:lnSpc>
              <a:buNone/>
            </a:pPr>
            <a:r>
              <a:rPr lang="en-IN" b="1" dirty="0">
                <a:solidFill>
                  <a:srgbClr val="7030A0"/>
                </a:solidFill>
              </a:rPr>
              <a:t>Oswald Schmiedeberg - </a:t>
            </a:r>
            <a:r>
              <a:rPr lang="en-IN" dirty="0"/>
              <a:t>Father of Pharmacology, conducted extensive research on drugs</a:t>
            </a:r>
          </a:p>
          <a:p>
            <a:pPr marL="0" indent="0" algn="just">
              <a:lnSpc>
                <a:spcPct val="150000"/>
              </a:lnSpc>
              <a:buNone/>
            </a:pPr>
            <a:r>
              <a:rPr lang="en-IN" b="1" dirty="0">
                <a:solidFill>
                  <a:srgbClr val="7030A0"/>
                </a:solidFill>
              </a:rPr>
              <a:t>Sir Ram Nath Chopra-</a:t>
            </a:r>
            <a:r>
              <a:rPr lang="en-IN" dirty="0"/>
              <a:t>Father of Indian Pharmacology; Doyen of science ad medicine</a:t>
            </a:r>
          </a:p>
          <a:p>
            <a:pPr marL="0" indent="0" algn="just">
              <a:lnSpc>
                <a:spcPct val="150000"/>
              </a:lnSpc>
              <a:buNone/>
            </a:pPr>
            <a:r>
              <a:rPr lang="en-IN" b="1" dirty="0">
                <a:solidFill>
                  <a:srgbClr val="7030A0"/>
                </a:solidFill>
              </a:rPr>
              <a:t>Francois Megendie and Claude Bernard- </a:t>
            </a:r>
            <a:r>
              <a:rPr lang="en-IN" dirty="0"/>
              <a:t>use of animal experiments to understand effect of drugs</a:t>
            </a:r>
          </a:p>
        </p:txBody>
      </p:sp>
    </p:spTree>
    <p:extLst>
      <p:ext uri="{BB962C8B-B14F-4D97-AF65-F5344CB8AC3E}">
        <p14:creationId xmlns:p14="http://schemas.microsoft.com/office/powerpoint/2010/main" val="1285312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32DC-A972-4B87-BC47-15F1D3B8C3D3}"/>
              </a:ext>
            </a:extLst>
          </p:cNvPr>
          <p:cNvSpPr>
            <a:spLocks noGrp="1"/>
          </p:cNvSpPr>
          <p:nvPr>
            <p:ph type="title"/>
          </p:nvPr>
        </p:nvSpPr>
        <p:spPr>
          <a:xfrm>
            <a:off x="457200" y="223838"/>
            <a:ext cx="8229600" cy="766762"/>
          </a:xfrm>
          <a:solidFill>
            <a:schemeClr val="accent4">
              <a:lumMod val="40000"/>
              <a:lumOff val="60000"/>
            </a:schemeClr>
          </a:solidFill>
        </p:spPr>
        <p:txBody>
          <a:bodyPr>
            <a:normAutofit/>
          </a:bodyPr>
          <a:lstStyle/>
          <a:p>
            <a:r>
              <a:rPr lang="en-IN" sz="4000" dirty="0"/>
              <a:t>Drug</a:t>
            </a:r>
          </a:p>
        </p:txBody>
      </p:sp>
      <p:sp>
        <p:nvSpPr>
          <p:cNvPr id="3" name="Content Placeholder 2">
            <a:extLst>
              <a:ext uri="{FF2B5EF4-FFF2-40B4-BE49-F238E27FC236}">
                <a16:creationId xmlns:a16="http://schemas.microsoft.com/office/drawing/2014/main" id="{3B33B254-4CBA-48DD-90EB-802328209880}"/>
              </a:ext>
            </a:extLst>
          </p:cNvPr>
          <p:cNvSpPr>
            <a:spLocks noGrp="1"/>
          </p:cNvSpPr>
          <p:nvPr>
            <p:ph idx="1"/>
          </p:nvPr>
        </p:nvSpPr>
        <p:spPr>
          <a:xfrm>
            <a:off x="457200" y="1219200"/>
            <a:ext cx="8229600" cy="4906963"/>
          </a:xfrm>
          <a:ln>
            <a:solidFill>
              <a:schemeClr val="tx2"/>
            </a:solidFill>
          </a:ln>
        </p:spPr>
        <p:txBody>
          <a:bodyPr>
            <a:noAutofit/>
          </a:bodyPr>
          <a:lstStyle/>
          <a:p>
            <a:pPr algn="just">
              <a:lnSpc>
                <a:spcPct val="150000"/>
              </a:lnSpc>
            </a:pPr>
            <a:r>
              <a:rPr lang="en-IN" sz="2600" dirty="0"/>
              <a:t>A French word “</a:t>
            </a:r>
            <a:r>
              <a:rPr lang="en-IN" sz="2600" dirty="0">
                <a:solidFill>
                  <a:srgbClr val="FF0000"/>
                </a:solidFill>
              </a:rPr>
              <a:t>Drogue</a:t>
            </a:r>
            <a:r>
              <a:rPr lang="en-IN" sz="2600" dirty="0"/>
              <a:t>” which means </a:t>
            </a:r>
            <a:r>
              <a:rPr lang="en-IN" sz="2600" dirty="0">
                <a:solidFill>
                  <a:srgbClr val="FF0000"/>
                </a:solidFill>
              </a:rPr>
              <a:t>dry herb.</a:t>
            </a:r>
          </a:p>
          <a:p>
            <a:pPr algn="just">
              <a:lnSpc>
                <a:spcPct val="150000"/>
              </a:lnSpc>
            </a:pPr>
            <a:r>
              <a:rPr lang="en-IN" sz="2600" dirty="0"/>
              <a:t>Defined as ”any substance used for the purpose of diagnosis, prevention, relief or cure of a disease in man or animals.</a:t>
            </a:r>
          </a:p>
          <a:p>
            <a:pPr algn="just">
              <a:lnSpc>
                <a:spcPct val="150000"/>
              </a:lnSpc>
            </a:pPr>
            <a:r>
              <a:rPr lang="en-IN" sz="2600" dirty="0"/>
              <a:t>According to WHO,” A drug is any substance or product that is used or intended to be used to modify or explore physiological systems or pathological states for the benefit of the recipient”.</a:t>
            </a:r>
          </a:p>
        </p:txBody>
      </p:sp>
    </p:spTree>
    <p:extLst>
      <p:ext uri="{BB962C8B-B14F-4D97-AF65-F5344CB8AC3E}">
        <p14:creationId xmlns:p14="http://schemas.microsoft.com/office/powerpoint/2010/main" val="3827608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32DC-A972-4B87-BC47-15F1D3B8C3D3}"/>
              </a:ext>
            </a:extLst>
          </p:cNvPr>
          <p:cNvSpPr>
            <a:spLocks noGrp="1"/>
          </p:cNvSpPr>
          <p:nvPr>
            <p:ph type="title"/>
          </p:nvPr>
        </p:nvSpPr>
        <p:spPr>
          <a:xfrm>
            <a:off x="457200" y="223838"/>
            <a:ext cx="8229600" cy="766762"/>
          </a:xfrm>
          <a:solidFill>
            <a:schemeClr val="accent4">
              <a:lumMod val="40000"/>
              <a:lumOff val="60000"/>
            </a:schemeClr>
          </a:solidFill>
        </p:spPr>
        <p:txBody>
          <a:bodyPr>
            <a:normAutofit/>
          </a:bodyPr>
          <a:lstStyle/>
          <a:p>
            <a:r>
              <a:rPr lang="en-IN" sz="4000" dirty="0"/>
              <a:t>Drug</a:t>
            </a:r>
          </a:p>
        </p:txBody>
      </p:sp>
      <p:sp>
        <p:nvSpPr>
          <p:cNvPr id="3" name="Content Placeholder 2">
            <a:extLst>
              <a:ext uri="{FF2B5EF4-FFF2-40B4-BE49-F238E27FC236}">
                <a16:creationId xmlns:a16="http://schemas.microsoft.com/office/drawing/2014/main" id="{3B33B254-4CBA-48DD-90EB-802328209880}"/>
              </a:ext>
            </a:extLst>
          </p:cNvPr>
          <p:cNvSpPr>
            <a:spLocks noGrp="1"/>
          </p:cNvSpPr>
          <p:nvPr>
            <p:ph idx="1"/>
          </p:nvPr>
        </p:nvSpPr>
        <p:spPr>
          <a:xfrm>
            <a:off x="457200" y="1219200"/>
            <a:ext cx="8229600" cy="4906963"/>
          </a:xfrm>
          <a:ln>
            <a:solidFill>
              <a:schemeClr val="tx2"/>
            </a:solidFill>
          </a:ln>
        </p:spPr>
        <p:txBody>
          <a:bodyPr>
            <a:noAutofit/>
          </a:bodyPr>
          <a:lstStyle/>
          <a:p>
            <a:pPr algn="just">
              <a:lnSpc>
                <a:spcPct val="150000"/>
              </a:lnSpc>
            </a:pPr>
            <a:r>
              <a:rPr lang="en-IN" sz="2600" dirty="0"/>
              <a:t>Alters state of body: can’t create new function but alter existing function.</a:t>
            </a:r>
          </a:p>
          <a:p>
            <a:pPr algn="just">
              <a:lnSpc>
                <a:spcPct val="150000"/>
              </a:lnSpc>
            </a:pPr>
            <a:r>
              <a:rPr lang="en-IN" sz="2600" dirty="0"/>
              <a:t>The actions may be beneficial or harmful.</a:t>
            </a:r>
          </a:p>
          <a:p>
            <a:pPr algn="just">
              <a:lnSpc>
                <a:spcPct val="150000"/>
              </a:lnSpc>
            </a:pPr>
            <a:r>
              <a:rPr lang="en-IN" sz="2600" dirty="0"/>
              <a:t>Drugs are poisons if used irrationally.</a:t>
            </a:r>
          </a:p>
        </p:txBody>
      </p:sp>
    </p:spTree>
    <p:extLst>
      <p:ext uri="{BB962C8B-B14F-4D97-AF65-F5344CB8AC3E}">
        <p14:creationId xmlns:p14="http://schemas.microsoft.com/office/powerpoint/2010/main" val="2776825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32DC-A972-4B87-BC47-15F1D3B8C3D3}"/>
              </a:ext>
            </a:extLst>
          </p:cNvPr>
          <p:cNvSpPr>
            <a:spLocks noGrp="1"/>
          </p:cNvSpPr>
          <p:nvPr>
            <p:ph type="title"/>
          </p:nvPr>
        </p:nvSpPr>
        <p:spPr>
          <a:xfrm>
            <a:off x="457200" y="223838"/>
            <a:ext cx="8229600" cy="919162"/>
          </a:xfrm>
          <a:solidFill>
            <a:schemeClr val="accent4">
              <a:lumMod val="40000"/>
              <a:lumOff val="60000"/>
            </a:schemeClr>
          </a:solidFill>
        </p:spPr>
        <p:txBody>
          <a:bodyPr>
            <a:normAutofit/>
          </a:bodyPr>
          <a:lstStyle/>
          <a:p>
            <a:r>
              <a:rPr lang="en-IN" sz="4000" dirty="0"/>
              <a:t>Broad areas of Pharmacology</a:t>
            </a:r>
          </a:p>
        </p:txBody>
      </p:sp>
      <p:sp>
        <p:nvSpPr>
          <p:cNvPr id="3" name="Content Placeholder 2">
            <a:extLst>
              <a:ext uri="{FF2B5EF4-FFF2-40B4-BE49-F238E27FC236}">
                <a16:creationId xmlns:a16="http://schemas.microsoft.com/office/drawing/2014/main" id="{3B33B254-4CBA-48DD-90EB-802328209880}"/>
              </a:ext>
            </a:extLst>
          </p:cNvPr>
          <p:cNvSpPr>
            <a:spLocks noGrp="1"/>
          </p:cNvSpPr>
          <p:nvPr>
            <p:ph idx="1"/>
          </p:nvPr>
        </p:nvSpPr>
        <p:spPr>
          <a:xfrm>
            <a:off x="457200" y="1371600"/>
            <a:ext cx="8229600" cy="4754563"/>
          </a:xfrm>
          <a:ln>
            <a:solidFill>
              <a:schemeClr val="tx2"/>
            </a:solidFill>
          </a:ln>
        </p:spPr>
        <p:txBody>
          <a:bodyPr>
            <a:normAutofit/>
          </a:bodyPr>
          <a:lstStyle/>
          <a:p>
            <a:pPr algn="just">
              <a:lnSpc>
                <a:spcPct val="150000"/>
              </a:lnSpc>
            </a:pPr>
            <a:r>
              <a:rPr lang="en-IN" sz="2600" b="1" dirty="0">
                <a:solidFill>
                  <a:srgbClr val="7030A0"/>
                </a:solidFill>
              </a:rPr>
              <a:t>Pharmacokinetics: </a:t>
            </a:r>
            <a:r>
              <a:rPr lang="en-IN" sz="2600" dirty="0"/>
              <a:t>deals with absorption, distribution, metabolism and excretion of drugs </a:t>
            </a:r>
            <a:r>
              <a:rPr lang="en-IN" sz="2600" dirty="0">
                <a:solidFill>
                  <a:srgbClr val="FF0000"/>
                </a:solidFill>
              </a:rPr>
              <a:t>(what body does to drug).</a:t>
            </a:r>
          </a:p>
          <a:p>
            <a:pPr algn="just">
              <a:lnSpc>
                <a:spcPct val="150000"/>
              </a:lnSpc>
            </a:pPr>
            <a:r>
              <a:rPr lang="en-IN" sz="2600" b="1" dirty="0">
                <a:solidFill>
                  <a:srgbClr val="7030A0"/>
                </a:solidFill>
              </a:rPr>
              <a:t>Pharmacodynamics: </a:t>
            </a:r>
            <a:r>
              <a:rPr lang="en-IN" sz="2600" dirty="0"/>
              <a:t>quantitative study of effects of drugs including site and mechanism of action</a:t>
            </a:r>
            <a:r>
              <a:rPr lang="en-IN" sz="2600" dirty="0">
                <a:solidFill>
                  <a:srgbClr val="FF0000"/>
                </a:solidFill>
              </a:rPr>
              <a:t>(what the drug does to the body).</a:t>
            </a:r>
          </a:p>
        </p:txBody>
      </p:sp>
    </p:spTree>
    <p:extLst>
      <p:ext uri="{BB962C8B-B14F-4D97-AF65-F5344CB8AC3E}">
        <p14:creationId xmlns:p14="http://schemas.microsoft.com/office/powerpoint/2010/main" val="4246878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32DC-A972-4B87-BC47-15F1D3B8C3D3}"/>
              </a:ext>
            </a:extLst>
          </p:cNvPr>
          <p:cNvSpPr>
            <a:spLocks noGrp="1"/>
          </p:cNvSpPr>
          <p:nvPr>
            <p:ph type="title"/>
          </p:nvPr>
        </p:nvSpPr>
        <p:spPr>
          <a:xfrm>
            <a:off x="457200" y="223838"/>
            <a:ext cx="8229600" cy="919162"/>
          </a:xfrm>
          <a:solidFill>
            <a:schemeClr val="accent4">
              <a:lumMod val="40000"/>
              <a:lumOff val="60000"/>
            </a:schemeClr>
          </a:solidFill>
        </p:spPr>
        <p:txBody>
          <a:bodyPr>
            <a:normAutofit/>
          </a:bodyPr>
          <a:lstStyle/>
          <a:p>
            <a:r>
              <a:rPr lang="en-IN" sz="4000" dirty="0"/>
              <a:t>Broad areas of Pharmacology</a:t>
            </a:r>
          </a:p>
        </p:txBody>
      </p:sp>
      <p:sp>
        <p:nvSpPr>
          <p:cNvPr id="3" name="Content Placeholder 2">
            <a:extLst>
              <a:ext uri="{FF2B5EF4-FFF2-40B4-BE49-F238E27FC236}">
                <a16:creationId xmlns:a16="http://schemas.microsoft.com/office/drawing/2014/main" id="{3B33B254-4CBA-48DD-90EB-802328209880}"/>
              </a:ext>
            </a:extLst>
          </p:cNvPr>
          <p:cNvSpPr>
            <a:spLocks noGrp="1"/>
          </p:cNvSpPr>
          <p:nvPr>
            <p:ph idx="1"/>
          </p:nvPr>
        </p:nvSpPr>
        <p:spPr>
          <a:xfrm>
            <a:off x="457200" y="1371600"/>
            <a:ext cx="8229600" cy="4754563"/>
          </a:xfrm>
          <a:ln>
            <a:solidFill>
              <a:schemeClr val="tx2"/>
            </a:solidFill>
          </a:ln>
        </p:spPr>
        <p:txBody>
          <a:bodyPr>
            <a:normAutofit/>
          </a:bodyPr>
          <a:lstStyle/>
          <a:p>
            <a:pPr marL="0" indent="0" algn="just">
              <a:lnSpc>
                <a:spcPct val="150000"/>
              </a:lnSpc>
              <a:buNone/>
            </a:pPr>
            <a:endParaRPr lang="en-IN" sz="2600" dirty="0"/>
          </a:p>
        </p:txBody>
      </p:sp>
      <p:sp>
        <p:nvSpPr>
          <p:cNvPr id="4" name="Rounded Rectangle 3">
            <a:extLst>
              <a:ext uri="{FF2B5EF4-FFF2-40B4-BE49-F238E27FC236}">
                <a16:creationId xmlns:a16="http://schemas.microsoft.com/office/drawing/2014/main" id="{C5EA2C95-E37F-7248-B911-C4FDC0F9625A}"/>
              </a:ext>
            </a:extLst>
          </p:cNvPr>
          <p:cNvSpPr/>
          <p:nvPr/>
        </p:nvSpPr>
        <p:spPr>
          <a:xfrm>
            <a:off x="609599" y="2209800"/>
            <a:ext cx="2423159" cy="4572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Pharmacokinetics</a:t>
            </a:r>
          </a:p>
        </p:txBody>
      </p:sp>
      <p:sp>
        <p:nvSpPr>
          <p:cNvPr id="5" name="Rounded Rectangle 4">
            <a:extLst>
              <a:ext uri="{FF2B5EF4-FFF2-40B4-BE49-F238E27FC236}">
                <a16:creationId xmlns:a16="http://schemas.microsoft.com/office/drawing/2014/main" id="{21F17307-0ECB-AD41-B341-59E7546BB3C8}"/>
              </a:ext>
            </a:extLst>
          </p:cNvPr>
          <p:cNvSpPr/>
          <p:nvPr/>
        </p:nvSpPr>
        <p:spPr>
          <a:xfrm>
            <a:off x="609599" y="4757057"/>
            <a:ext cx="2423159" cy="4572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Pharmacodynamics</a:t>
            </a:r>
          </a:p>
        </p:txBody>
      </p:sp>
      <p:sp>
        <p:nvSpPr>
          <p:cNvPr id="6" name="Rounded Rectangle 5">
            <a:extLst>
              <a:ext uri="{FF2B5EF4-FFF2-40B4-BE49-F238E27FC236}">
                <a16:creationId xmlns:a16="http://schemas.microsoft.com/office/drawing/2014/main" id="{64B77026-10C5-8140-961A-85B455D1A81B}"/>
              </a:ext>
            </a:extLst>
          </p:cNvPr>
          <p:cNvSpPr/>
          <p:nvPr/>
        </p:nvSpPr>
        <p:spPr>
          <a:xfrm>
            <a:off x="3276600" y="1449779"/>
            <a:ext cx="2438400" cy="457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Dosing regimen</a:t>
            </a:r>
          </a:p>
        </p:txBody>
      </p:sp>
      <p:sp>
        <p:nvSpPr>
          <p:cNvPr id="7" name="Rounded Rectangle 6">
            <a:extLst>
              <a:ext uri="{FF2B5EF4-FFF2-40B4-BE49-F238E27FC236}">
                <a16:creationId xmlns:a16="http://schemas.microsoft.com/office/drawing/2014/main" id="{59F08F76-3EF6-4645-88CA-D37293CB3862}"/>
              </a:ext>
            </a:extLst>
          </p:cNvPr>
          <p:cNvSpPr/>
          <p:nvPr/>
        </p:nvSpPr>
        <p:spPr>
          <a:xfrm>
            <a:off x="3238500" y="2897579"/>
            <a:ext cx="2438400" cy="457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Conc. In plasma</a:t>
            </a:r>
          </a:p>
        </p:txBody>
      </p:sp>
      <p:sp>
        <p:nvSpPr>
          <p:cNvPr id="8" name="Rounded Rectangle 7">
            <a:extLst>
              <a:ext uri="{FF2B5EF4-FFF2-40B4-BE49-F238E27FC236}">
                <a16:creationId xmlns:a16="http://schemas.microsoft.com/office/drawing/2014/main" id="{DFCD4F7A-3124-C949-B78F-C35D6AE4BE6D}"/>
              </a:ext>
            </a:extLst>
          </p:cNvPr>
          <p:cNvSpPr/>
          <p:nvPr/>
        </p:nvSpPr>
        <p:spPr>
          <a:xfrm>
            <a:off x="3276600" y="5536860"/>
            <a:ext cx="2438400" cy="457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Effects observed</a:t>
            </a:r>
          </a:p>
        </p:txBody>
      </p:sp>
      <p:sp>
        <p:nvSpPr>
          <p:cNvPr id="9" name="Rounded Rectangle 8">
            <a:extLst>
              <a:ext uri="{FF2B5EF4-FFF2-40B4-BE49-F238E27FC236}">
                <a16:creationId xmlns:a16="http://schemas.microsoft.com/office/drawing/2014/main" id="{0B82FED0-DDAC-A244-B01C-017EC588D8A0}"/>
              </a:ext>
            </a:extLst>
          </p:cNvPr>
          <p:cNvSpPr/>
          <p:nvPr/>
        </p:nvSpPr>
        <p:spPr>
          <a:xfrm>
            <a:off x="3276600" y="4038600"/>
            <a:ext cx="2438400" cy="457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Conc. at site of action</a:t>
            </a:r>
          </a:p>
        </p:txBody>
      </p:sp>
      <p:sp>
        <p:nvSpPr>
          <p:cNvPr id="10" name="Rounded Rectangle 9">
            <a:extLst>
              <a:ext uri="{FF2B5EF4-FFF2-40B4-BE49-F238E27FC236}">
                <a16:creationId xmlns:a16="http://schemas.microsoft.com/office/drawing/2014/main" id="{05312150-5B99-374C-9601-AABB6ABF89D5}"/>
              </a:ext>
            </a:extLst>
          </p:cNvPr>
          <p:cNvSpPr/>
          <p:nvPr/>
        </p:nvSpPr>
        <p:spPr>
          <a:xfrm>
            <a:off x="5715000" y="1874837"/>
            <a:ext cx="2209800" cy="121373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Absorption</a:t>
            </a:r>
          </a:p>
          <a:p>
            <a:pPr algn="ctr"/>
            <a:r>
              <a:rPr lang="en-US" b="1" dirty="0">
                <a:solidFill>
                  <a:schemeClr val="tx1"/>
                </a:solidFill>
              </a:rPr>
              <a:t>Distribution</a:t>
            </a:r>
          </a:p>
          <a:p>
            <a:pPr algn="ctr"/>
            <a:r>
              <a:rPr lang="en-US" b="1" dirty="0">
                <a:solidFill>
                  <a:schemeClr val="tx1"/>
                </a:solidFill>
              </a:rPr>
              <a:t>Metabolism</a:t>
            </a:r>
          </a:p>
          <a:p>
            <a:pPr algn="ctr"/>
            <a:r>
              <a:rPr lang="en-US" b="1" dirty="0">
                <a:solidFill>
                  <a:schemeClr val="tx1"/>
                </a:solidFill>
              </a:rPr>
              <a:t>Elimination</a:t>
            </a:r>
          </a:p>
        </p:txBody>
      </p:sp>
      <p:sp>
        <p:nvSpPr>
          <p:cNvPr id="11" name="Rounded Rectangle 10">
            <a:extLst>
              <a:ext uri="{FF2B5EF4-FFF2-40B4-BE49-F238E27FC236}">
                <a16:creationId xmlns:a16="http://schemas.microsoft.com/office/drawing/2014/main" id="{A7BE3512-3615-C746-9444-C714ABBF0578}"/>
              </a:ext>
            </a:extLst>
          </p:cNvPr>
          <p:cNvSpPr/>
          <p:nvPr/>
        </p:nvSpPr>
        <p:spPr>
          <a:xfrm>
            <a:off x="6004559" y="4488378"/>
            <a:ext cx="1676400" cy="9144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Action</a:t>
            </a:r>
          </a:p>
        </p:txBody>
      </p:sp>
      <p:sp>
        <p:nvSpPr>
          <p:cNvPr id="12" name="Down Arrow 11">
            <a:extLst>
              <a:ext uri="{FF2B5EF4-FFF2-40B4-BE49-F238E27FC236}">
                <a16:creationId xmlns:a16="http://schemas.microsoft.com/office/drawing/2014/main" id="{656F5ACA-6838-8F47-ADC2-0986786671FB}"/>
              </a:ext>
            </a:extLst>
          </p:cNvPr>
          <p:cNvSpPr/>
          <p:nvPr/>
        </p:nvSpPr>
        <p:spPr>
          <a:xfrm>
            <a:off x="4419600" y="1981200"/>
            <a:ext cx="762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a:extLst>
              <a:ext uri="{FF2B5EF4-FFF2-40B4-BE49-F238E27FC236}">
                <a16:creationId xmlns:a16="http://schemas.microsoft.com/office/drawing/2014/main" id="{F680C2EB-81B5-6747-B410-C20BBC54C564}"/>
              </a:ext>
            </a:extLst>
          </p:cNvPr>
          <p:cNvSpPr/>
          <p:nvPr/>
        </p:nvSpPr>
        <p:spPr>
          <a:xfrm flipH="1">
            <a:off x="4495800" y="3496294"/>
            <a:ext cx="45719" cy="4764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a:extLst>
              <a:ext uri="{FF2B5EF4-FFF2-40B4-BE49-F238E27FC236}">
                <a16:creationId xmlns:a16="http://schemas.microsoft.com/office/drawing/2014/main" id="{DA84D885-4E0C-5748-A55C-7445FFC852EB}"/>
              </a:ext>
            </a:extLst>
          </p:cNvPr>
          <p:cNvSpPr/>
          <p:nvPr/>
        </p:nvSpPr>
        <p:spPr>
          <a:xfrm>
            <a:off x="4480559" y="4566557"/>
            <a:ext cx="762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185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32DC-A972-4B87-BC47-15F1D3B8C3D3}"/>
              </a:ext>
            </a:extLst>
          </p:cNvPr>
          <p:cNvSpPr>
            <a:spLocks noGrp="1"/>
          </p:cNvSpPr>
          <p:nvPr>
            <p:ph type="title"/>
          </p:nvPr>
        </p:nvSpPr>
        <p:spPr>
          <a:xfrm>
            <a:off x="457200" y="223838"/>
            <a:ext cx="8229600" cy="919162"/>
          </a:xfrm>
          <a:solidFill>
            <a:schemeClr val="accent4">
              <a:lumMod val="40000"/>
              <a:lumOff val="60000"/>
            </a:schemeClr>
          </a:solidFill>
        </p:spPr>
        <p:txBody>
          <a:bodyPr>
            <a:normAutofit/>
          </a:bodyPr>
          <a:lstStyle/>
          <a:p>
            <a:r>
              <a:rPr lang="en-IN" sz="4000" dirty="0"/>
              <a:t>Broad areas of Pharmacology</a:t>
            </a:r>
          </a:p>
        </p:txBody>
      </p:sp>
      <p:sp>
        <p:nvSpPr>
          <p:cNvPr id="3" name="Content Placeholder 2">
            <a:extLst>
              <a:ext uri="{FF2B5EF4-FFF2-40B4-BE49-F238E27FC236}">
                <a16:creationId xmlns:a16="http://schemas.microsoft.com/office/drawing/2014/main" id="{3B33B254-4CBA-48DD-90EB-802328209880}"/>
              </a:ext>
            </a:extLst>
          </p:cNvPr>
          <p:cNvSpPr>
            <a:spLocks noGrp="1"/>
          </p:cNvSpPr>
          <p:nvPr>
            <p:ph idx="1"/>
          </p:nvPr>
        </p:nvSpPr>
        <p:spPr>
          <a:xfrm>
            <a:off x="457200" y="1371600"/>
            <a:ext cx="8229600" cy="4754563"/>
          </a:xfrm>
          <a:ln>
            <a:solidFill>
              <a:schemeClr val="tx2"/>
            </a:solidFill>
          </a:ln>
        </p:spPr>
        <p:txBody>
          <a:bodyPr>
            <a:normAutofit fontScale="92500"/>
          </a:bodyPr>
          <a:lstStyle/>
          <a:p>
            <a:pPr algn="just">
              <a:lnSpc>
                <a:spcPct val="150000"/>
              </a:lnSpc>
            </a:pPr>
            <a:r>
              <a:rPr lang="en-IN" sz="2600" b="1" dirty="0">
                <a:solidFill>
                  <a:srgbClr val="7030A0"/>
                </a:solidFill>
              </a:rPr>
              <a:t>Pharmacotherapeutics: </a:t>
            </a:r>
            <a:r>
              <a:rPr lang="en-IN" sz="2600" dirty="0"/>
              <a:t>use of drugs in prevention and treatment of diseases.</a:t>
            </a:r>
          </a:p>
          <a:p>
            <a:pPr algn="just">
              <a:lnSpc>
                <a:spcPct val="150000"/>
              </a:lnSpc>
            </a:pPr>
            <a:r>
              <a:rPr lang="en-IN" sz="2600" b="1" dirty="0">
                <a:solidFill>
                  <a:srgbClr val="7030A0"/>
                </a:solidFill>
              </a:rPr>
              <a:t>Toxicology: </a:t>
            </a:r>
            <a:r>
              <a:rPr lang="en-IN" sz="2600" dirty="0"/>
              <a:t>science of poisons.</a:t>
            </a:r>
          </a:p>
          <a:p>
            <a:pPr algn="just">
              <a:lnSpc>
                <a:spcPct val="150000"/>
              </a:lnSpc>
            </a:pPr>
            <a:r>
              <a:rPr lang="en-IN" sz="2600" b="1" dirty="0">
                <a:solidFill>
                  <a:srgbClr val="7030A0"/>
                </a:solidFill>
              </a:rPr>
              <a:t>Chemotherapy: </a:t>
            </a:r>
            <a:r>
              <a:rPr lang="en-IN" sz="2600" dirty="0"/>
              <a:t>effect of drugs upon microorganisms, parasites and neoplastic cells living and multiplying in Iiving organisms (cancer treatment).</a:t>
            </a:r>
          </a:p>
          <a:p>
            <a:pPr algn="just">
              <a:lnSpc>
                <a:spcPct val="150000"/>
              </a:lnSpc>
            </a:pPr>
            <a:r>
              <a:rPr lang="en-IN" sz="2600" b="1" dirty="0">
                <a:solidFill>
                  <a:srgbClr val="7030A0"/>
                </a:solidFill>
              </a:rPr>
              <a:t>Pharmacoepidemiology: </a:t>
            </a:r>
            <a:r>
              <a:rPr lang="en-IN" sz="2600" dirty="0"/>
              <a:t>use and effect of drugs in large number of people.</a:t>
            </a:r>
          </a:p>
          <a:p>
            <a:pPr algn="just">
              <a:lnSpc>
                <a:spcPct val="150000"/>
              </a:lnSpc>
            </a:pPr>
            <a:endParaRPr lang="en-IN" sz="2600" dirty="0"/>
          </a:p>
        </p:txBody>
      </p:sp>
    </p:spTree>
    <p:extLst>
      <p:ext uri="{BB962C8B-B14F-4D97-AF65-F5344CB8AC3E}">
        <p14:creationId xmlns:p14="http://schemas.microsoft.com/office/powerpoint/2010/main" val="427989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32DC-A972-4B87-BC47-15F1D3B8C3D3}"/>
              </a:ext>
            </a:extLst>
          </p:cNvPr>
          <p:cNvSpPr>
            <a:spLocks noGrp="1"/>
          </p:cNvSpPr>
          <p:nvPr>
            <p:ph type="title"/>
          </p:nvPr>
        </p:nvSpPr>
        <p:spPr>
          <a:xfrm>
            <a:off x="457200" y="223838"/>
            <a:ext cx="8229600" cy="919162"/>
          </a:xfrm>
          <a:solidFill>
            <a:schemeClr val="accent4">
              <a:lumMod val="40000"/>
              <a:lumOff val="60000"/>
            </a:schemeClr>
          </a:solidFill>
        </p:spPr>
        <p:txBody>
          <a:bodyPr>
            <a:normAutofit/>
          </a:bodyPr>
          <a:lstStyle/>
          <a:p>
            <a:r>
              <a:rPr lang="en-IN" sz="4000" dirty="0"/>
              <a:t>Broad areas of Pharmacology</a:t>
            </a:r>
          </a:p>
        </p:txBody>
      </p:sp>
      <p:sp>
        <p:nvSpPr>
          <p:cNvPr id="3" name="Content Placeholder 2">
            <a:extLst>
              <a:ext uri="{FF2B5EF4-FFF2-40B4-BE49-F238E27FC236}">
                <a16:creationId xmlns:a16="http://schemas.microsoft.com/office/drawing/2014/main" id="{3B33B254-4CBA-48DD-90EB-802328209880}"/>
              </a:ext>
            </a:extLst>
          </p:cNvPr>
          <p:cNvSpPr>
            <a:spLocks noGrp="1"/>
          </p:cNvSpPr>
          <p:nvPr>
            <p:ph idx="1"/>
          </p:nvPr>
        </p:nvSpPr>
        <p:spPr>
          <a:xfrm>
            <a:off x="457200" y="1295400"/>
            <a:ext cx="8229600" cy="5257800"/>
          </a:xfrm>
          <a:ln>
            <a:solidFill>
              <a:schemeClr val="tx2"/>
            </a:solidFill>
          </a:ln>
        </p:spPr>
        <p:txBody>
          <a:bodyPr>
            <a:normAutofit fontScale="92500"/>
          </a:bodyPr>
          <a:lstStyle/>
          <a:p>
            <a:pPr algn="just">
              <a:lnSpc>
                <a:spcPct val="150000"/>
              </a:lnSpc>
            </a:pPr>
            <a:r>
              <a:rPr lang="en-IN" sz="2600" b="1" dirty="0">
                <a:solidFill>
                  <a:srgbClr val="7030A0"/>
                </a:solidFill>
              </a:rPr>
              <a:t>Pharmacoeconomics: </a:t>
            </a:r>
            <a:r>
              <a:rPr lang="en-IN" sz="2600" dirty="0"/>
              <a:t>analysis of the cost of drug therapy and its benefits to the society</a:t>
            </a:r>
          </a:p>
          <a:p>
            <a:pPr algn="just">
              <a:lnSpc>
                <a:spcPct val="150000"/>
              </a:lnSpc>
            </a:pPr>
            <a:r>
              <a:rPr lang="en-IN" sz="2600" b="1" dirty="0">
                <a:solidFill>
                  <a:srgbClr val="7030A0"/>
                </a:solidFill>
              </a:rPr>
              <a:t>Pharmacovigilance:</a:t>
            </a:r>
            <a:r>
              <a:rPr lang="en-IN" sz="2600" dirty="0"/>
              <a:t>detection,assessment, understanding and prevention of adverse effects or any other drug related problem</a:t>
            </a:r>
          </a:p>
          <a:p>
            <a:pPr algn="just">
              <a:lnSpc>
                <a:spcPct val="150000"/>
              </a:lnSpc>
            </a:pPr>
            <a:r>
              <a:rPr lang="en-IN" sz="2600" b="1" dirty="0">
                <a:solidFill>
                  <a:srgbClr val="7030A0"/>
                </a:solidFill>
              </a:rPr>
              <a:t>Pharmacogenetics: </a:t>
            </a:r>
            <a:r>
              <a:rPr lang="en-IN" sz="2600" dirty="0"/>
              <a:t>genetic basis for variations in drug metabolism and response to humans.</a:t>
            </a:r>
          </a:p>
          <a:p>
            <a:pPr algn="just">
              <a:lnSpc>
                <a:spcPct val="150000"/>
              </a:lnSpc>
            </a:pPr>
            <a:r>
              <a:rPr lang="en-IN" sz="2600" b="1" dirty="0">
                <a:solidFill>
                  <a:srgbClr val="7030A0"/>
                </a:solidFill>
              </a:rPr>
              <a:t>Pharmacogenomics:  </a:t>
            </a:r>
            <a:r>
              <a:rPr lang="en-IN" sz="2600" dirty="0"/>
              <a:t>genomic variability to assess its effects on the drug response of humans.</a:t>
            </a:r>
          </a:p>
          <a:p>
            <a:pPr algn="just">
              <a:lnSpc>
                <a:spcPct val="150000"/>
              </a:lnSpc>
            </a:pPr>
            <a:endParaRPr lang="en-IN" sz="2600" dirty="0"/>
          </a:p>
        </p:txBody>
      </p:sp>
    </p:spTree>
    <p:extLst>
      <p:ext uri="{BB962C8B-B14F-4D97-AF65-F5344CB8AC3E}">
        <p14:creationId xmlns:p14="http://schemas.microsoft.com/office/powerpoint/2010/main" val="413825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32DC-A972-4B87-BC47-15F1D3B8C3D3}"/>
              </a:ext>
            </a:extLst>
          </p:cNvPr>
          <p:cNvSpPr>
            <a:spLocks noGrp="1"/>
          </p:cNvSpPr>
          <p:nvPr>
            <p:ph type="title"/>
          </p:nvPr>
        </p:nvSpPr>
        <p:spPr>
          <a:xfrm>
            <a:off x="457200" y="223838"/>
            <a:ext cx="8229600" cy="919162"/>
          </a:xfrm>
          <a:solidFill>
            <a:schemeClr val="accent4">
              <a:lumMod val="40000"/>
              <a:lumOff val="60000"/>
            </a:schemeClr>
          </a:solidFill>
        </p:spPr>
        <p:txBody>
          <a:bodyPr>
            <a:normAutofit/>
          </a:bodyPr>
          <a:lstStyle/>
          <a:p>
            <a:r>
              <a:rPr lang="en-IN" sz="4000" dirty="0"/>
              <a:t>Broad areas of Pharmacology</a:t>
            </a:r>
          </a:p>
        </p:txBody>
      </p:sp>
      <p:sp>
        <p:nvSpPr>
          <p:cNvPr id="3" name="Content Placeholder 2">
            <a:extLst>
              <a:ext uri="{FF2B5EF4-FFF2-40B4-BE49-F238E27FC236}">
                <a16:creationId xmlns:a16="http://schemas.microsoft.com/office/drawing/2014/main" id="{3B33B254-4CBA-48DD-90EB-802328209880}"/>
              </a:ext>
            </a:extLst>
          </p:cNvPr>
          <p:cNvSpPr>
            <a:spLocks noGrp="1"/>
          </p:cNvSpPr>
          <p:nvPr>
            <p:ph idx="1"/>
          </p:nvPr>
        </p:nvSpPr>
        <p:spPr>
          <a:xfrm>
            <a:off x="457200" y="1295400"/>
            <a:ext cx="8229600" cy="5257800"/>
          </a:xfrm>
          <a:ln>
            <a:solidFill>
              <a:schemeClr val="tx2"/>
            </a:solidFill>
          </a:ln>
        </p:spPr>
        <p:txBody>
          <a:bodyPr>
            <a:normAutofit fontScale="92500"/>
          </a:bodyPr>
          <a:lstStyle/>
          <a:p>
            <a:pPr algn="just">
              <a:lnSpc>
                <a:spcPct val="150000"/>
              </a:lnSpc>
            </a:pPr>
            <a:r>
              <a:rPr lang="en-IN" sz="2600" b="1" dirty="0">
                <a:solidFill>
                  <a:srgbClr val="7030A0"/>
                </a:solidFill>
              </a:rPr>
              <a:t>Pharmacometrics: </a:t>
            </a:r>
            <a:r>
              <a:rPr lang="en-IN" sz="2600" dirty="0"/>
              <a:t>quantitative relationship between exposure to the drug (PK) and its response (PD)</a:t>
            </a:r>
          </a:p>
          <a:p>
            <a:pPr algn="just">
              <a:lnSpc>
                <a:spcPct val="150000"/>
              </a:lnSpc>
            </a:pPr>
            <a:r>
              <a:rPr lang="en-IN" sz="2600" b="1" dirty="0">
                <a:solidFill>
                  <a:srgbClr val="7030A0"/>
                </a:solidFill>
              </a:rPr>
              <a:t>Essential medicines:</a:t>
            </a:r>
            <a:r>
              <a:rPr lang="en-IN" sz="2600" dirty="0"/>
              <a:t> those drugs that satisfy the healthcare needs of majority of population and should be available all time in adequate amounts and in appropriate dosage forms.</a:t>
            </a:r>
          </a:p>
          <a:p>
            <a:pPr algn="just">
              <a:lnSpc>
                <a:spcPct val="150000"/>
              </a:lnSpc>
            </a:pPr>
            <a:r>
              <a:rPr lang="en-IN" sz="2600" b="1" dirty="0">
                <a:solidFill>
                  <a:srgbClr val="7030A0"/>
                </a:solidFill>
              </a:rPr>
              <a:t>Orphan drugs: </a:t>
            </a:r>
            <a:r>
              <a:rPr lang="en-IN" sz="2600" dirty="0"/>
              <a:t>drugs used for prevention and treatment of rare diseases.</a:t>
            </a:r>
          </a:p>
          <a:p>
            <a:pPr algn="just">
              <a:lnSpc>
                <a:spcPct val="150000"/>
              </a:lnSpc>
            </a:pPr>
            <a:r>
              <a:rPr lang="en-IN" sz="2600" b="1" dirty="0">
                <a:solidFill>
                  <a:srgbClr val="7030A0"/>
                </a:solidFill>
              </a:rPr>
              <a:t>Pharmacopoeia: </a:t>
            </a:r>
            <a:r>
              <a:rPr lang="en-IN" sz="2600" dirty="0"/>
              <a:t>the official publication containing information about drugs.</a:t>
            </a:r>
          </a:p>
          <a:p>
            <a:pPr algn="just">
              <a:lnSpc>
                <a:spcPct val="150000"/>
              </a:lnSpc>
            </a:pPr>
            <a:endParaRPr lang="en-IN" sz="2600" b="1" dirty="0">
              <a:solidFill>
                <a:srgbClr val="7030A0"/>
              </a:solidFill>
            </a:endParaRPr>
          </a:p>
          <a:p>
            <a:pPr algn="just">
              <a:lnSpc>
                <a:spcPct val="150000"/>
              </a:lnSpc>
            </a:pPr>
            <a:endParaRPr lang="en-IN" sz="2600" dirty="0"/>
          </a:p>
        </p:txBody>
      </p:sp>
    </p:spTree>
    <p:extLst>
      <p:ext uri="{BB962C8B-B14F-4D97-AF65-F5344CB8AC3E}">
        <p14:creationId xmlns:p14="http://schemas.microsoft.com/office/powerpoint/2010/main" val="708413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32DC-A972-4B87-BC47-15F1D3B8C3D3}"/>
              </a:ext>
            </a:extLst>
          </p:cNvPr>
          <p:cNvSpPr>
            <a:spLocks noGrp="1"/>
          </p:cNvSpPr>
          <p:nvPr>
            <p:ph type="title"/>
          </p:nvPr>
        </p:nvSpPr>
        <p:spPr>
          <a:xfrm>
            <a:off x="457200" y="223838"/>
            <a:ext cx="8229600" cy="919162"/>
          </a:xfrm>
          <a:solidFill>
            <a:schemeClr val="accent4">
              <a:lumMod val="40000"/>
              <a:lumOff val="60000"/>
            </a:schemeClr>
          </a:solidFill>
        </p:spPr>
        <p:txBody>
          <a:bodyPr>
            <a:normAutofit/>
          </a:bodyPr>
          <a:lstStyle/>
          <a:p>
            <a:r>
              <a:rPr lang="en-IN" sz="4000" dirty="0"/>
              <a:t>Broad areas of Pharmacology</a:t>
            </a:r>
          </a:p>
        </p:txBody>
      </p:sp>
      <p:sp>
        <p:nvSpPr>
          <p:cNvPr id="3" name="Content Placeholder 2">
            <a:extLst>
              <a:ext uri="{FF2B5EF4-FFF2-40B4-BE49-F238E27FC236}">
                <a16:creationId xmlns:a16="http://schemas.microsoft.com/office/drawing/2014/main" id="{3B33B254-4CBA-48DD-90EB-802328209880}"/>
              </a:ext>
            </a:extLst>
          </p:cNvPr>
          <p:cNvSpPr>
            <a:spLocks noGrp="1"/>
          </p:cNvSpPr>
          <p:nvPr>
            <p:ph idx="1"/>
          </p:nvPr>
        </p:nvSpPr>
        <p:spPr>
          <a:xfrm>
            <a:off x="457200" y="1295400"/>
            <a:ext cx="8229600" cy="5257800"/>
          </a:xfrm>
          <a:ln>
            <a:solidFill>
              <a:schemeClr val="tx2"/>
            </a:solidFill>
          </a:ln>
        </p:spPr>
        <p:txBody>
          <a:bodyPr>
            <a:normAutofit lnSpcReduction="10000"/>
          </a:bodyPr>
          <a:lstStyle/>
          <a:p>
            <a:pPr algn="just">
              <a:lnSpc>
                <a:spcPct val="150000"/>
              </a:lnSpc>
            </a:pPr>
            <a:r>
              <a:rPr lang="en-IN" sz="2600" b="1" dirty="0">
                <a:solidFill>
                  <a:srgbClr val="7030A0"/>
                </a:solidFill>
              </a:rPr>
              <a:t>Chrono pharmacology: </a:t>
            </a:r>
            <a:r>
              <a:rPr lang="en-IN" sz="2600" dirty="0"/>
              <a:t>correlation of drug effects to the circadium rhythm to obtain optimum therapeutic effects and minimal adverse effects. </a:t>
            </a:r>
            <a:r>
              <a:rPr lang="en-IN" sz="2600" dirty="0" err="1"/>
              <a:t>e.g</a:t>
            </a:r>
            <a:r>
              <a:rPr lang="en-IN" sz="2600" dirty="0"/>
              <a:t> bronchospasm usually occurs at night. BP rises at dawn and dusk and minimal at midnight.</a:t>
            </a:r>
          </a:p>
          <a:p>
            <a:pPr algn="just">
              <a:lnSpc>
                <a:spcPct val="150000"/>
              </a:lnSpc>
            </a:pPr>
            <a:r>
              <a:rPr lang="en-IN" sz="2600" b="1" dirty="0">
                <a:solidFill>
                  <a:srgbClr val="7030A0"/>
                </a:solidFill>
              </a:rPr>
              <a:t>Chronotherapy: </a:t>
            </a:r>
            <a:r>
              <a:rPr lang="en-IN" sz="2600" dirty="0"/>
              <a:t>Administration of drugs to match the circadian rhythm</a:t>
            </a:r>
          </a:p>
          <a:p>
            <a:pPr algn="just">
              <a:lnSpc>
                <a:spcPct val="150000"/>
              </a:lnSpc>
            </a:pPr>
            <a:r>
              <a:rPr lang="en-IN" sz="2600" b="1" dirty="0">
                <a:solidFill>
                  <a:srgbClr val="7030A0"/>
                </a:solidFill>
              </a:rPr>
              <a:t>Chronobiotics: </a:t>
            </a:r>
            <a:r>
              <a:rPr lang="en-IN" sz="2600" dirty="0"/>
              <a:t>drugs that used to modify or meet the </a:t>
            </a:r>
            <a:r>
              <a:rPr lang="en-IN" sz="2600" dirty="0" err="1"/>
              <a:t>circadium</a:t>
            </a:r>
            <a:r>
              <a:rPr lang="en-IN" sz="2600" dirty="0"/>
              <a:t> rhythm.</a:t>
            </a:r>
          </a:p>
          <a:p>
            <a:pPr algn="just">
              <a:lnSpc>
                <a:spcPct val="150000"/>
              </a:lnSpc>
            </a:pPr>
            <a:endParaRPr lang="en-IN" sz="2600" dirty="0"/>
          </a:p>
          <a:p>
            <a:pPr algn="just">
              <a:lnSpc>
                <a:spcPct val="150000"/>
              </a:lnSpc>
            </a:pPr>
            <a:endParaRPr lang="en-IN" sz="2600" dirty="0"/>
          </a:p>
        </p:txBody>
      </p:sp>
    </p:spTree>
    <p:extLst>
      <p:ext uri="{BB962C8B-B14F-4D97-AF65-F5344CB8AC3E}">
        <p14:creationId xmlns:p14="http://schemas.microsoft.com/office/powerpoint/2010/main" val="1168567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heckerboard(across)">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3838"/>
            <a:ext cx="8229600" cy="614362"/>
          </a:xfrm>
          <a:solidFill>
            <a:schemeClr val="accent4">
              <a:lumMod val="40000"/>
              <a:lumOff val="60000"/>
            </a:schemeClr>
          </a:solidFill>
        </p:spPr>
        <p:txBody>
          <a:bodyPr>
            <a:normAutofit fontScale="90000"/>
          </a:bodyPr>
          <a:lstStyle/>
          <a:p>
            <a:br>
              <a:rPr lang="en-US" sz="4000" dirty="0">
                <a:latin typeface="Times New Roman" pitchFamily="18" charset="0"/>
                <a:cs typeface="Times New Roman" pitchFamily="18" charset="0"/>
              </a:rPr>
            </a:br>
            <a:r>
              <a:rPr lang="en-US" sz="4000" dirty="0">
                <a:latin typeface="Times New Roman" pitchFamily="18" charset="0"/>
                <a:cs typeface="Times New Roman" pitchFamily="18" charset="0"/>
              </a:rPr>
              <a:t>Nature and sources of drugs (for SDL)</a:t>
            </a:r>
            <a:br>
              <a:rPr lang="en-US"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457200" y="990600"/>
            <a:ext cx="8229600" cy="5410200"/>
          </a:xfrm>
          <a:ln>
            <a:solidFill>
              <a:schemeClr val="tx2"/>
            </a:solidFill>
          </a:ln>
        </p:spPr>
        <p:txBody>
          <a:bodyPr>
            <a:noAutofit/>
          </a:bodyPr>
          <a:lstStyle/>
          <a:p>
            <a:pPr marL="0" indent="0">
              <a:lnSpc>
                <a:spcPct val="160000"/>
              </a:lnSpc>
              <a:buNone/>
            </a:pPr>
            <a:r>
              <a:rPr lang="en-US" sz="2400" dirty="0"/>
              <a:t>According to sources they are:</a:t>
            </a:r>
          </a:p>
          <a:p>
            <a:pPr marL="514350" indent="-514350">
              <a:lnSpc>
                <a:spcPct val="160000"/>
              </a:lnSpc>
              <a:buFont typeface="+mj-lt"/>
              <a:buAutoNum type="arabicPeriod"/>
            </a:pPr>
            <a:r>
              <a:rPr lang="en-US" sz="2300" b="1" dirty="0">
                <a:solidFill>
                  <a:srgbClr val="7030A0"/>
                </a:solidFill>
              </a:rPr>
              <a:t>Natural drugs</a:t>
            </a:r>
          </a:p>
          <a:p>
            <a:pPr marL="514350" indent="-514350">
              <a:lnSpc>
                <a:spcPct val="160000"/>
              </a:lnSpc>
              <a:buFont typeface="+mj-lt"/>
              <a:buAutoNum type="alphaUcPeriod"/>
            </a:pPr>
            <a:r>
              <a:rPr lang="en-US" sz="2300" dirty="0">
                <a:solidFill>
                  <a:srgbClr val="7030A0"/>
                </a:solidFill>
              </a:rPr>
              <a:t>Plants:  </a:t>
            </a:r>
            <a:r>
              <a:rPr lang="en-US" sz="2300" dirty="0"/>
              <a:t>Digoxin from Digitalis </a:t>
            </a:r>
            <a:r>
              <a:rPr lang="en-US" sz="2300" dirty="0" err="1"/>
              <a:t>purpurea</a:t>
            </a:r>
            <a:r>
              <a:rPr lang="en-US" sz="2300" dirty="0"/>
              <a:t>, Atropine from </a:t>
            </a:r>
            <a:r>
              <a:rPr lang="en-US" sz="2300" dirty="0" err="1"/>
              <a:t>Atropa</a:t>
            </a:r>
            <a:r>
              <a:rPr lang="en-US" sz="2300" dirty="0"/>
              <a:t> belladonna</a:t>
            </a:r>
          </a:p>
          <a:p>
            <a:pPr marL="514350" indent="-514350">
              <a:lnSpc>
                <a:spcPct val="160000"/>
              </a:lnSpc>
              <a:buFont typeface="+mj-lt"/>
              <a:buAutoNum type="alphaUcPeriod"/>
            </a:pPr>
            <a:r>
              <a:rPr lang="en-US" sz="2300" dirty="0">
                <a:solidFill>
                  <a:srgbClr val="7030A0"/>
                </a:solidFill>
              </a:rPr>
              <a:t>Animals: </a:t>
            </a:r>
            <a:r>
              <a:rPr lang="en-US" sz="2300" dirty="0"/>
              <a:t>Insulin from pork/beef, cod liver oil from cod liver fish</a:t>
            </a:r>
          </a:p>
          <a:p>
            <a:pPr marL="514350" indent="-514350">
              <a:lnSpc>
                <a:spcPct val="160000"/>
              </a:lnSpc>
              <a:buFont typeface="+mj-lt"/>
              <a:buAutoNum type="alphaUcPeriod"/>
            </a:pPr>
            <a:r>
              <a:rPr lang="en-US" sz="2300" dirty="0">
                <a:solidFill>
                  <a:srgbClr val="7030A0"/>
                </a:solidFill>
              </a:rPr>
              <a:t>Minerals: </a:t>
            </a:r>
            <a:r>
              <a:rPr lang="en-US" sz="2300" dirty="0"/>
              <a:t>Iron, iodine, potassium salts </a:t>
            </a:r>
            <a:r>
              <a:rPr lang="en-US" sz="2300" dirty="0" err="1"/>
              <a:t>etc</a:t>
            </a:r>
            <a:endParaRPr lang="en-US" sz="2300" dirty="0"/>
          </a:p>
          <a:p>
            <a:pPr marL="514350" indent="-514350">
              <a:lnSpc>
                <a:spcPct val="160000"/>
              </a:lnSpc>
              <a:buFont typeface="+mj-lt"/>
              <a:buAutoNum type="alphaUcPeriod"/>
            </a:pPr>
            <a:r>
              <a:rPr lang="en-US" sz="2300" dirty="0">
                <a:solidFill>
                  <a:srgbClr val="7030A0"/>
                </a:solidFill>
              </a:rPr>
              <a:t>Microorganisms: </a:t>
            </a:r>
            <a:r>
              <a:rPr lang="en-US" sz="2300" dirty="0"/>
              <a:t>Penicillin from penicillium notatum, Chloramphenicol from Streptomyces </a:t>
            </a:r>
            <a:r>
              <a:rPr lang="en-US" sz="2300" dirty="0" err="1"/>
              <a:t>venezuelae</a:t>
            </a:r>
            <a:endParaRPr lang="en-US" sz="2300" dirty="0"/>
          </a:p>
          <a:p>
            <a:pPr marL="0" indent="0">
              <a:lnSpc>
                <a:spcPct val="160000"/>
              </a:lnSpc>
              <a:buNone/>
            </a:pPr>
            <a:r>
              <a:rPr lang="en-US" sz="2400" dirty="0"/>
              <a:t>                  </a:t>
            </a:r>
          </a:p>
          <a:p>
            <a:pPr marL="0" indent="0">
              <a:buNone/>
            </a:pPr>
            <a:r>
              <a:rPr lang="en-US" sz="2400" dirty="0"/>
              <a:t>    </a:t>
            </a:r>
          </a:p>
          <a:p>
            <a:pPr marL="0" indent="0">
              <a:buNone/>
            </a:pP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3838"/>
            <a:ext cx="8229600" cy="614362"/>
          </a:xfrm>
          <a:solidFill>
            <a:schemeClr val="accent4">
              <a:lumMod val="40000"/>
              <a:lumOff val="60000"/>
            </a:schemeClr>
          </a:solidFill>
        </p:spPr>
        <p:txBody>
          <a:bodyPr>
            <a:normAutofit fontScale="90000"/>
          </a:bodyPr>
          <a:lstStyle/>
          <a:p>
            <a:br>
              <a:rPr lang="en-US" sz="4000" dirty="0">
                <a:latin typeface="Times New Roman" pitchFamily="18" charset="0"/>
                <a:cs typeface="Times New Roman" pitchFamily="18" charset="0"/>
              </a:rPr>
            </a:br>
            <a:r>
              <a:rPr lang="en-US" sz="4000" dirty="0">
                <a:latin typeface="Times New Roman" pitchFamily="18" charset="0"/>
                <a:cs typeface="Times New Roman" pitchFamily="18" charset="0"/>
              </a:rPr>
              <a:t>Nature and sources of drugs</a:t>
            </a:r>
            <a:br>
              <a:rPr lang="en-US"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457200" y="990600"/>
            <a:ext cx="8229600" cy="5410200"/>
          </a:xfrm>
          <a:ln>
            <a:solidFill>
              <a:schemeClr val="tx2"/>
            </a:solidFill>
          </a:ln>
        </p:spPr>
        <p:txBody>
          <a:bodyPr>
            <a:noAutofit/>
          </a:bodyPr>
          <a:lstStyle/>
          <a:p>
            <a:pPr marL="0" indent="0">
              <a:lnSpc>
                <a:spcPct val="160000"/>
              </a:lnSpc>
              <a:buNone/>
            </a:pPr>
            <a:r>
              <a:rPr lang="en-US" sz="2300" b="1" dirty="0">
                <a:solidFill>
                  <a:srgbClr val="7030A0"/>
                </a:solidFill>
              </a:rPr>
              <a:t>2.Synthetic drugs: </a:t>
            </a:r>
            <a:r>
              <a:rPr lang="en-US" sz="2300" dirty="0"/>
              <a:t>prepared by chemical synthesis in pharmaceutical laboratories. </a:t>
            </a:r>
            <a:r>
              <a:rPr lang="en-US" sz="2300" dirty="0" err="1"/>
              <a:t>e.g</a:t>
            </a:r>
            <a:r>
              <a:rPr lang="en-US" sz="2300" dirty="0"/>
              <a:t> </a:t>
            </a:r>
            <a:r>
              <a:rPr lang="en-US" sz="2300" dirty="0" err="1"/>
              <a:t>Sulphonamides</a:t>
            </a:r>
            <a:r>
              <a:rPr lang="en-US" sz="2300" dirty="0"/>
              <a:t>, quinolones, barbiturates.</a:t>
            </a:r>
          </a:p>
          <a:p>
            <a:pPr marL="0" indent="0">
              <a:lnSpc>
                <a:spcPct val="160000"/>
              </a:lnSpc>
              <a:buNone/>
            </a:pPr>
            <a:r>
              <a:rPr lang="en-US" sz="2300" b="1" dirty="0">
                <a:solidFill>
                  <a:srgbClr val="7030A0"/>
                </a:solidFill>
              </a:rPr>
              <a:t>3.Semi-synthetic drugs: </a:t>
            </a:r>
            <a:r>
              <a:rPr lang="en-US" sz="2300" dirty="0"/>
              <a:t>prepared by chemical modification of natural drugs. E.g Ampicillin from penicillin G, </a:t>
            </a:r>
            <a:r>
              <a:rPr lang="en-US" sz="2300" dirty="0" err="1"/>
              <a:t>Dihydroergometrine</a:t>
            </a:r>
            <a:r>
              <a:rPr lang="en-US" sz="2300" dirty="0"/>
              <a:t> from ergometrine.</a:t>
            </a:r>
          </a:p>
          <a:p>
            <a:pPr marL="0" indent="0">
              <a:lnSpc>
                <a:spcPct val="160000"/>
              </a:lnSpc>
              <a:buNone/>
            </a:pPr>
            <a:r>
              <a:rPr lang="en-US" sz="2300" b="1" dirty="0">
                <a:solidFill>
                  <a:srgbClr val="7030A0"/>
                </a:solidFill>
              </a:rPr>
              <a:t>4.Biosynthetic drugs: </a:t>
            </a:r>
            <a:r>
              <a:rPr lang="en-US" sz="2300" dirty="0"/>
              <a:t>prepared by cloning of human DNA in to the bacteria like E. Coli e.g Human insulin ( Humulin), human GH.</a:t>
            </a:r>
          </a:p>
          <a:p>
            <a:pPr marL="0" indent="0">
              <a:lnSpc>
                <a:spcPct val="160000"/>
              </a:lnSpc>
              <a:buNone/>
            </a:pPr>
            <a:r>
              <a:rPr lang="en-US" sz="2400" dirty="0"/>
              <a:t>                  </a:t>
            </a:r>
          </a:p>
          <a:p>
            <a:pPr marL="0" indent="0">
              <a:buNone/>
            </a:pPr>
            <a:r>
              <a:rPr lang="en-US" sz="2400" dirty="0"/>
              <a:t>    </a:t>
            </a:r>
          </a:p>
          <a:p>
            <a:pPr marL="0" indent="0">
              <a:buNone/>
            </a:pPr>
            <a:endParaRPr lang="en-US" sz="2400" dirty="0"/>
          </a:p>
        </p:txBody>
      </p:sp>
    </p:spTree>
    <p:extLst>
      <p:ext uri="{BB962C8B-B14F-4D97-AF65-F5344CB8AC3E}">
        <p14:creationId xmlns:p14="http://schemas.microsoft.com/office/powerpoint/2010/main" val="2931595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1624C-885C-4CB6-8107-BA0DE4A3F01F}"/>
              </a:ext>
            </a:extLst>
          </p:cNvPr>
          <p:cNvSpPr>
            <a:spLocks noGrp="1"/>
          </p:cNvSpPr>
          <p:nvPr>
            <p:ph type="title"/>
          </p:nvPr>
        </p:nvSpPr>
        <p:spPr>
          <a:xfrm>
            <a:off x="457200" y="223838"/>
            <a:ext cx="8229600" cy="919162"/>
          </a:xfrm>
          <a:solidFill>
            <a:schemeClr val="accent4">
              <a:lumMod val="40000"/>
              <a:lumOff val="60000"/>
            </a:schemeClr>
          </a:solidFill>
        </p:spPr>
        <p:txBody>
          <a:bodyPr>
            <a:normAutofit fontScale="90000"/>
          </a:bodyPr>
          <a:lstStyle/>
          <a:p>
            <a:r>
              <a:rPr lang="en-IN" sz="3600" dirty="0"/>
              <a:t>Drug compendia</a:t>
            </a:r>
            <a:br>
              <a:rPr lang="en-IN" sz="3600" dirty="0"/>
            </a:br>
            <a:r>
              <a:rPr lang="en-IN" sz="3600" dirty="0"/>
              <a:t>(Sources of drug information)</a:t>
            </a:r>
          </a:p>
        </p:txBody>
      </p:sp>
      <p:sp>
        <p:nvSpPr>
          <p:cNvPr id="3" name="Content Placeholder 2">
            <a:extLst>
              <a:ext uri="{FF2B5EF4-FFF2-40B4-BE49-F238E27FC236}">
                <a16:creationId xmlns:a16="http://schemas.microsoft.com/office/drawing/2014/main" id="{366D447A-411D-4197-AF3F-EAC459C65E1E}"/>
              </a:ext>
            </a:extLst>
          </p:cNvPr>
          <p:cNvSpPr>
            <a:spLocks noGrp="1"/>
          </p:cNvSpPr>
          <p:nvPr>
            <p:ph idx="1"/>
          </p:nvPr>
        </p:nvSpPr>
        <p:spPr>
          <a:xfrm>
            <a:off x="457200" y="1295400"/>
            <a:ext cx="8229600" cy="4830763"/>
          </a:xfrm>
          <a:ln>
            <a:solidFill>
              <a:schemeClr val="tx2"/>
            </a:solidFill>
          </a:ln>
        </p:spPr>
        <p:txBody>
          <a:bodyPr>
            <a:normAutofit fontScale="92500" lnSpcReduction="10000"/>
          </a:bodyPr>
          <a:lstStyle/>
          <a:p>
            <a:pPr algn="just">
              <a:lnSpc>
                <a:spcPct val="150000"/>
              </a:lnSpc>
            </a:pPr>
            <a:r>
              <a:rPr lang="en-IN" sz="2600" b="1" dirty="0">
                <a:solidFill>
                  <a:srgbClr val="7030A0"/>
                </a:solidFill>
                <a:latin typeface="+mj-lt"/>
              </a:rPr>
              <a:t>Primary information: </a:t>
            </a:r>
            <a:r>
              <a:rPr lang="en-IN" sz="2600" dirty="0">
                <a:latin typeface="+mj-lt"/>
              </a:rPr>
              <a:t>original research publication in journals and reports of clinical drug trial</a:t>
            </a:r>
          </a:p>
          <a:p>
            <a:pPr algn="just">
              <a:lnSpc>
                <a:spcPct val="150000"/>
              </a:lnSpc>
            </a:pPr>
            <a:r>
              <a:rPr lang="en-IN" sz="2600" b="1" dirty="0">
                <a:solidFill>
                  <a:srgbClr val="7030A0"/>
                </a:solidFill>
                <a:latin typeface="+mj-lt"/>
              </a:rPr>
              <a:t>Secondary information: </a:t>
            </a:r>
            <a:r>
              <a:rPr lang="en-IN" sz="2600" dirty="0">
                <a:latin typeface="+mj-lt"/>
              </a:rPr>
              <a:t>derived from primary sources. </a:t>
            </a:r>
            <a:r>
              <a:rPr lang="en-IN" sz="2600" dirty="0" err="1">
                <a:latin typeface="+mj-lt"/>
              </a:rPr>
              <a:t>E.g</a:t>
            </a:r>
            <a:r>
              <a:rPr lang="en-IN" sz="2600" dirty="0">
                <a:latin typeface="+mj-lt"/>
              </a:rPr>
              <a:t> review articles, meta-analyses or indexing services like Medline Index medicus etc.</a:t>
            </a:r>
          </a:p>
          <a:p>
            <a:pPr algn="just">
              <a:lnSpc>
                <a:spcPct val="150000"/>
              </a:lnSpc>
            </a:pPr>
            <a:r>
              <a:rPr lang="en-IN" sz="2600" b="1" dirty="0">
                <a:solidFill>
                  <a:srgbClr val="7030A0"/>
                </a:solidFill>
                <a:latin typeface="+mj-lt"/>
              </a:rPr>
              <a:t>Tertiary information: </a:t>
            </a:r>
            <a:r>
              <a:rPr lang="en-IN" sz="2600" dirty="0">
                <a:latin typeface="+mj-lt"/>
              </a:rPr>
              <a:t>documents written by individuals or groups. </a:t>
            </a:r>
            <a:r>
              <a:rPr lang="en-IN" sz="2600" dirty="0" err="1">
                <a:latin typeface="+mj-lt"/>
              </a:rPr>
              <a:t>E.g</a:t>
            </a:r>
            <a:r>
              <a:rPr lang="en-IN" sz="2600" dirty="0">
                <a:latin typeface="+mj-lt"/>
              </a:rPr>
              <a:t>  textbooks, formularies, standard treatment guidelines, drug bulletins, National list of essential medicines (NLEM) and drug compendia.</a:t>
            </a:r>
          </a:p>
        </p:txBody>
      </p:sp>
    </p:spTree>
    <p:extLst>
      <p:ext uri="{BB962C8B-B14F-4D97-AF65-F5344CB8AC3E}">
        <p14:creationId xmlns:p14="http://schemas.microsoft.com/office/powerpoint/2010/main" val="2272097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1624C-885C-4CB6-8107-BA0DE4A3F01F}"/>
              </a:ext>
            </a:extLst>
          </p:cNvPr>
          <p:cNvSpPr>
            <a:spLocks noGrp="1"/>
          </p:cNvSpPr>
          <p:nvPr>
            <p:ph type="title"/>
          </p:nvPr>
        </p:nvSpPr>
        <p:spPr>
          <a:xfrm>
            <a:off x="457200" y="223838"/>
            <a:ext cx="8229600" cy="919162"/>
          </a:xfrm>
          <a:solidFill>
            <a:schemeClr val="accent4">
              <a:lumMod val="40000"/>
              <a:lumOff val="60000"/>
            </a:schemeClr>
          </a:solidFill>
        </p:spPr>
        <p:txBody>
          <a:bodyPr>
            <a:normAutofit/>
          </a:bodyPr>
          <a:lstStyle/>
          <a:p>
            <a:r>
              <a:rPr lang="en-IN" sz="3600" dirty="0"/>
              <a:t>Sources of drug information</a:t>
            </a:r>
          </a:p>
        </p:txBody>
      </p:sp>
      <p:sp>
        <p:nvSpPr>
          <p:cNvPr id="3" name="Content Placeholder 2">
            <a:extLst>
              <a:ext uri="{FF2B5EF4-FFF2-40B4-BE49-F238E27FC236}">
                <a16:creationId xmlns:a16="http://schemas.microsoft.com/office/drawing/2014/main" id="{366D447A-411D-4197-AF3F-EAC459C65E1E}"/>
              </a:ext>
            </a:extLst>
          </p:cNvPr>
          <p:cNvSpPr>
            <a:spLocks noGrp="1"/>
          </p:cNvSpPr>
          <p:nvPr>
            <p:ph idx="1"/>
          </p:nvPr>
        </p:nvSpPr>
        <p:spPr>
          <a:xfrm>
            <a:off x="457200" y="1295400"/>
            <a:ext cx="8229600" cy="4830763"/>
          </a:xfrm>
          <a:ln>
            <a:solidFill>
              <a:schemeClr val="tx2"/>
            </a:solidFill>
          </a:ln>
        </p:spPr>
        <p:txBody>
          <a:bodyPr>
            <a:normAutofit fontScale="85000" lnSpcReduction="10000"/>
          </a:bodyPr>
          <a:lstStyle/>
          <a:p>
            <a:pPr marL="0" indent="0" algn="just">
              <a:lnSpc>
                <a:spcPct val="150000"/>
              </a:lnSpc>
              <a:buNone/>
            </a:pPr>
            <a:r>
              <a:rPr lang="en-IN" sz="2600" b="1" dirty="0">
                <a:solidFill>
                  <a:srgbClr val="7030A0"/>
                </a:solidFill>
                <a:latin typeface="+mj-lt"/>
              </a:rPr>
              <a:t>  Pharmacopoeia: </a:t>
            </a:r>
          </a:p>
          <a:p>
            <a:pPr algn="just">
              <a:lnSpc>
                <a:spcPct val="150000"/>
              </a:lnSpc>
            </a:pPr>
            <a:r>
              <a:rPr lang="en-IN" sz="2600" dirty="0">
                <a:latin typeface="+mj-lt"/>
              </a:rPr>
              <a:t>an </a:t>
            </a:r>
            <a:r>
              <a:rPr lang="en-IN" sz="2600" b="1" dirty="0">
                <a:latin typeface="+mj-lt"/>
              </a:rPr>
              <a:t>official code </a:t>
            </a:r>
            <a:r>
              <a:rPr lang="en-IN" sz="2600" dirty="0">
                <a:latin typeface="+mj-lt"/>
              </a:rPr>
              <a:t>containing selected list of established drugs and medicinal preparations with descriptions of their physical/chemical property and tests for their identity, purity, average adult doses and potency of official approved drugs in a country. They are useful to drug manufacturers and regulatory authorities.</a:t>
            </a:r>
          </a:p>
          <a:p>
            <a:pPr algn="just">
              <a:lnSpc>
                <a:spcPct val="150000"/>
              </a:lnSpc>
            </a:pPr>
            <a:r>
              <a:rPr lang="en-IN" sz="2600" dirty="0" err="1">
                <a:latin typeface="+mj-lt"/>
              </a:rPr>
              <a:t>E.g</a:t>
            </a:r>
            <a:r>
              <a:rPr lang="en-IN" sz="2600" dirty="0">
                <a:latin typeface="+mj-lt"/>
              </a:rPr>
              <a:t> the Indian Pharmacopoeia (IP), the British </a:t>
            </a:r>
            <a:r>
              <a:rPr lang="en-IN" sz="2600" dirty="0"/>
              <a:t>Pharmacopoeia(BP), the United States Pharmacopoeia(USP), European Pharmacopoeia</a:t>
            </a:r>
          </a:p>
          <a:p>
            <a:pPr algn="just">
              <a:lnSpc>
                <a:spcPct val="150000"/>
              </a:lnSpc>
            </a:pPr>
            <a:r>
              <a:rPr lang="en-IN" sz="2600" dirty="0"/>
              <a:t>Legal aspect from the point of view of drug regulatory authority.</a:t>
            </a:r>
          </a:p>
        </p:txBody>
      </p:sp>
      <p:sp>
        <p:nvSpPr>
          <p:cNvPr id="4" name="Title 1">
            <a:extLst>
              <a:ext uri="{FF2B5EF4-FFF2-40B4-BE49-F238E27FC236}">
                <a16:creationId xmlns:a16="http://schemas.microsoft.com/office/drawing/2014/main" id="{7BDCF386-6EE4-F246-8E00-959427AD6AAA}"/>
              </a:ext>
            </a:extLst>
          </p:cNvPr>
          <p:cNvSpPr txBox="1">
            <a:spLocks/>
          </p:cNvSpPr>
          <p:nvPr/>
        </p:nvSpPr>
        <p:spPr>
          <a:xfrm>
            <a:off x="457200" y="228600"/>
            <a:ext cx="8229600" cy="919162"/>
          </a:xfrm>
          <a:prstGeom prst="rect">
            <a:avLst/>
          </a:prstGeom>
          <a:solidFill>
            <a:schemeClr val="accent4">
              <a:lumMod val="40000"/>
              <a:lumOff val="60000"/>
            </a:schemeClr>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3600" dirty="0"/>
              <a:t>Drug compendia</a:t>
            </a:r>
          </a:p>
          <a:p>
            <a:r>
              <a:rPr lang="en-IN" sz="3600" dirty="0"/>
              <a:t>(Sources of drug information)</a:t>
            </a:r>
          </a:p>
        </p:txBody>
      </p:sp>
    </p:spTree>
    <p:extLst>
      <p:ext uri="{BB962C8B-B14F-4D97-AF65-F5344CB8AC3E}">
        <p14:creationId xmlns:p14="http://schemas.microsoft.com/office/powerpoint/2010/main" val="203006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1624C-885C-4CB6-8107-BA0DE4A3F01F}"/>
              </a:ext>
            </a:extLst>
          </p:cNvPr>
          <p:cNvSpPr>
            <a:spLocks noGrp="1"/>
          </p:cNvSpPr>
          <p:nvPr>
            <p:ph type="title"/>
          </p:nvPr>
        </p:nvSpPr>
        <p:spPr>
          <a:xfrm>
            <a:off x="457200" y="223838"/>
            <a:ext cx="8229600" cy="919162"/>
          </a:xfrm>
          <a:solidFill>
            <a:schemeClr val="accent4">
              <a:lumMod val="40000"/>
              <a:lumOff val="60000"/>
            </a:schemeClr>
          </a:solidFill>
        </p:spPr>
        <p:txBody>
          <a:bodyPr>
            <a:normAutofit/>
          </a:bodyPr>
          <a:lstStyle/>
          <a:p>
            <a:r>
              <a:rPr lang="en-IN" sz="3600" dirty="0"/>
              <a:t>Drug compendia</a:t>
            </a:r>
          </a:p>
        </p:txBody>
      </p:sp>
      <p:sp>
        <p:nvSpPr>
          <p:cNvPr id="3" name="Content Placeholder 2">
            <a:extLst>
              <a:ext uri="{FF2B5EF4-FFF2-40B4-BE49-F238E27FC236}">
                <a16:creationId xmlns:a16="http://schemas.microsoft.com/office/drawing/2014/main" id="{366D447A-411D-4197-AF3F-EAC459C65E1E}"/>
              </a:ext>
            </a:extLst>
          </p:cNvPr>
          <p:cNvSpPr>
            <a:spLocks noGrp="1"/>
          </p:cNvSpPr>
          <p:nvPr>
            <p:ph idx="1"/>
          </p:nvPr>
        </p:nvSpPr>
        <p:spPr>
          <a:xfrm>
            <a:off x="457200" y="1295400"/>
            <a:ext cx="8229600" cy="4830763"/>
          </a:xfrm>
          <a:ln>
            <a:solidFill>
              <a:schemeClr val="tx2"/>
            </a:solidFill>
          </a:ln>
        </p:spPr>
        <p:txBody>
          <a:bodyPr>
            <a:normAutofit fontScale="92500" lnSpcReduction="20000"/>
          </a:bodyPr>
          <a:lstStyle/>
          <a:p>
            <a:pPr algn="just">
              <a:lnSpc>
                <a:spcPct val="150000"/>
              </a:lnSpc>
            </a:pPr>
            <a:r>
              <a:rPr lang="en-IN" sz="2600" b="1" dirty="0">
                <a:solidFill>
                  <a:srgbClr val="7030A0"/>
                </a:solidFill>
              </a:rPr>
              <a:t>Formularies:</a:t>
            </a:r>
          </a:p>
          <a:p>
            <a:pPr algn="just">
              <a:lnSpc>
                <a:spcPct val="150000"/>
              </a:lnSpc>
            </a:pPr>
            <a:r>
              <a:rPr lang="en-IN" sz="2600" dirty="0"/>
              <a:t> not a regulatory document</a:t>
            </a:r>
          </a:p>
          <a:p>
            <a:pPr algn="just">
              <a:lnSpc>
                <a:spcPct val="150000"/>
              </a:lnSpc>
            </a:pPr>
            <a:r>
              <a:rPr lang="en-IN" sz="2600" dirty="0"/>
              <a:t>provides information about the available drugs . Indications, contraindications, dosage , precautions, adverse effects based on original and reputed drug information sources and experts’ recommendation.</a:t>
            </a:r>
          </a:p>
          <a:p>
            <a:pPr algn="just">
              <a:lnSpc>
                <a:spcPct val="150000"/>
              </a:lnSpc>
            </a:pPr>
            <a:r>
              <a:rPr lang="en-IN" sz="2600" dirty="0"/>
              <a:t>Provides up-to-date guidance to prescribers.</a:t>
            </a:r>
          </a:p>
          <a:p>
            <a:pPr algn="just">
              <a:lnSpc>
                <a:spcPct val="150000"/>
              </a:lnSpc>
            </a:pPr>
            <a:r>
              <a:rPr lang="en-IN" sz="2600" dirty="0"/>
              <a:t>E.g. the National formulary of India, the British national formulary.</a:t>
            </a:r>
          </a:p>
        </p:txBody>
      </p:sp>
    </p:spTree>
    <p:extLst>
      <p:ext uri="{BB962C8B-B14F-4D97-AF65-F5344CB8AC3E}">
        <p14:creationId xmlns:p14="http://schemas.microsoft.com/office/powerpoint/2010/main" val="395367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1624C-885C-4CB6-8107-BA0DE4A3F01F}"/>
              </a:ext>
            </a:extLst>
          </p:cNvPr>
          <p:cNvSpPr>
            <a:spLocks noGrp="1"/>
          </p:cNvSpPr>
          <p:nvPr>
            <p:ph type="title"/>
          </p:nvPr>
        </p:nvSpPr>
        <p:spPr>
          <a:xfrm>
            <a:off x="457200" y="223838"/>
            <a:ext cx="8229600" cy="919162"/>
          </a:xfrm>
          <a:solidFill>
            <a:schemeClr val="accent4">
              <a:lumMod val="40000"/>
              <a:lumOff val="60000"/>
            </a:schemeClr>
          </a:solidFill>
        </p:spPr>
        <p:txBody>
          <a:bodyPr>
            <a:normAutofit/>
          </a:bodyPr>
          <a:lstStyle/>
          <a:p>
            <a:r>
              <a:rPr lang="en-IN" sz="3600" dirty="0"/>
              <a:t>Drug compendia</a:t>
            </a:r>
          </a:p>
        </p:txBody>
      </p:sp>
      <p:sp>
        <p:nvSpPr>
          <p:cNvPr id="3" name="Content Placeholder 2">
            <a:extLst>
              <a:ext uri="{FF2B5EF4-FFF2-40B4-BE49-F238E27FC236}">
                <a16:creationId xmlns:a16="http://schemas.microsoft.com/office/drawing/2014/main" id="{366D447A-411D-4197-AF3F-EAC459C65E1E}"/>
              </a:ext>
            </a:extLst>
          </p:cNvPr>
          <p:cNvSpPr>
            <a:spLocks noGrp="1"/>
          </p:cNvSpPr>
          <p:nvPr>
            <p:ph idx="1"/>
          </p:nvPr>
        </p:nvSpPr>
        <p:spPr>
          <a:xfrm>
            <a:off x="457200" y="1295400"/>
            <a:ext cx="8229600" cy="4830763"/>
          </a:xfrm>
          <a:ln>
            <a:solidFill>
              <a:schemeClr val="tx2"/>
            </a:solidFill>
          </a:ln>
        </p:spPr>
        <p:txBody>
          <a:bodyPr>
            <a:normAutofit fontScale="92500" lnSpcReduction="10000"/>
          </a:bodyPr>
          <a:lstStyle/>
          <a:p>
            <a:pPr algn="just">
              <a:lnSpc>
                <a:spcPct val="150000"/>
              </a:lnSpc>
            </a:pPr>
            <a:r>
              <a:rPr lang="en-IN" sz="2600" b="1" dirty="0">
                <a:solidFill>
                  <a:srgbClr val="7030A0"/>
                </a:solidFill>
              </a:rPr>
              <a:t>Martindale: </a:t>
            </a:r>
            <a:r>
              <a:rPr lang="en-IN" sz="2600" dirty="0">
                <a:solidFill>
                  <a:srgbClr val="7030A0"/>
                </a:solidFill>
              </a:rPr>
              <a:t>(Non official compendium) </a:t>
            </a:r>
            <a:r>
              <a:rPr lang="en-IN" sz="2600" dirty="0"/>
              <a:t>The Complete Drug Reference (</a:t>
            </a:r>
            <a:r>
              <a:rPr lang="en-IN" sz="2600" dirty="0" err="1"/>
              <a:t>Extrapharmacopoeia</a:t>
            </a:r>
            <a:r>
              <a:rPr lang="en-IN" sz="2600" dirty="0"/>
              <a:t>) is a compendium, which provides unbiased information about drugs and medicines and medicines with references.</a:t>
            </a:r>
          </a:p>
          <a:p>
            <a:pPr algn="just">
              <a:lnSpc>
                <a:spcPct val="150000"/>
              </a:lnSpc>
            </a:pPr>
            <a:r>
              <a:rPr lang="en-IN" sz="2600" dirty="0"/>
              <a:t>Including trade names and manufacturer’s contact information.</a:t>
            </a:r>
          </a:p>
          <a:p>
            <a:pPr algn="just">
              <a:lnSpc>
                <a:spcPct val="150000"/>
              </a:lnSpc>
            </a:pPr>
            <a:r>
              <a:rPr lang="en-IN" sz="2600" dirty="0"/>
              <a:t>Includes new upcoming drug in market and contains pharmacological and therapeutic information about the new drug.</a:t>
            </a:r>
          </a:p>
        </p:txBody>
      </p:sp>
    </p:spTree>
    <p:extLst>
      <p:ext uri="{BB962C8B-B14F-4D97-AF65-F5344CB8AC3E}">
        <p14:creationId xmlns:p14="http://schemas.microsoft.com/office/powerpoint/2010/main" val="1811391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1624C-885C-4CB6-8107-BA0DE4A3F01F}"/>
              </a:ext>
            </a:extLst>
          </p:cNvPr>
          <p:cNvSpPr>
            <a:spLocks noGrp="1"/>
          </p:cNvSpPr>
          <p:nvPr>
            <p:ph type="title"/>
          </p:nvPr>
        </p:nvSpPr>
        <p:spPr>
          <a:xfrm>
            <a:off x="457200" y="223838"/>
            <a:ext cx="8229600" cy="919162"/>
          </a:xfrm>
          <a:solidFill>
            <a:schemeClr val="accent4">
              <a:lumMod val="40000"/>
              <a:lumOff val="60000"/>
            </a:schemeClr>
          </a:solidFill>
        </p:spPr>
        <p:txBody>
          <a:bodyPr>
            <a:normAutofit fontScale="90000"/>
          </a:bodyPr>
          <a:lstStyle/>
          <a:p>
            <a:br>
              <a:rPr lang="en-IN" sz="3600" dirty="0"/>
            </a:br>
            <a:r>
              <a:rPr lang="en-IN" sz="3600" dirty="0"/>
              <a:t>Drug compendia </a:t>
            </a:r>
            <a:br>
              <a:rPr lang="en-IN" sz="3600" dirty="0"/>
            </a:br>
            <a:endParaRPr lang="en-IN" sz="3600" dirty="0"/>
          </a:p>
        </p:txBody>
      </p:sp>
      <p:sp>
        <p:nvSpPr>
          <p:cNvPr id="3" name="Content Placeholder 2">
            <a:extLst>
              <a:ext uri="{FF2B5EF4-FFF2-40B4-BE49-F238E27FC236}">
                <a16:creationId xmlns:a16="http://schemas.microsoft.com/office/drawing/2014/main" id="{366D447A-411D-4197-AF3F-EAC459C65E1E}"/>
              </a:ext>
            </a:extLst>
          </p:cNvPr>
          <p:cNvSpPr>
            <a:spLocks noGrp="1"/>
          </p:cNvSpPr>
          <p:nvPr>
            <p:ph idx="1"/>
          </p:nvPr>
        </p:nvSpPr>
        <p:spPr>
          <a:xfrm>
            <a:off x="457200" y="1295400"/>
            <a:ext cx="8229600" cy="4830763"/>
          </a:xfrm>
          <a:ln>
            <a:solidFill>
              <a:schemeClr val="tx2"/>
            </a:solidFill>
          </a:ln>
        </p:spPr>
        <p:txBody>
          <a:bodyPr>
            <a:normAutofit lnSpcReduction="10000"/>
          </a:bodyPr>
          <a:lstStyle/>
          <a:p>
            <a:pPr algn="just">
              <a:lnSpc>
                <a:spcPct val="150000"/>
              </a:lnSpc>
            </a:pPr>
            <a:r>
              <a:rPr lang="en-IN" sz="2600" dirty="0"/>
              <a:t>The Physician’s drug reference </a:t>
            </a:r>
            <a:r>
              <a:rPr lang="en-IN" sz="2600" dirty="0">
                <a:solidFill>
                  <a:srgbClr val="7030A0"/>
                </a:solidFill>
              </a:rPr>
              <a:t>(PDR) </a:t>
            </a:r>
            <a:r>
              <a:rPr lang="en-IN" sz="2600" dirty="0"/>
              <a:t>or the Indian drug review </a:t>
            </a:r>
            <a:r>
              <a:rPr lang="en-IN" sz="2600" dirty="0">
                <a:solidFill>
                  <a:srgbClr val="7030A0"/>
                </a:solidFill>
              </a:rPr>
              <a:t>(IDR) </a:t>
            </a:r>
            <a:r>
              <a:rPr lang="en-IN" sz="2600" dirty="0"/>
              <a:t>or the Monthly index of Medical specialities </a:t>
            </a:r>
            <a:r>
              <a:rPr lang="en-IN" sz="2600" dirty="0">
                <a:solidFill>
                  <a:srgbClr val="7030A0"/>
                </a:solidFill>
              </a:rPr>
              <a:t>(MIMS) </a:t>
            </a:r>
            <a:r>
              <a:rPr lang="en-IN" sz="2600" dirty="0"/>
              <a:t>or the Current index of Medical specialities </a:t>
            </a:r>
            <a:r>
              <a:rPr lang="en-IN" sz="2600" dirty="0">
                <a:solidFill>
                  <a:srgbClr val="7030A0"/>
                </a:solidFill>
              </a:rPr>
              <a:t>(CIMS)</a:t>
            </a:r>
          </a:p>
          <a:p>
            <a:pPr algn="just">
              <a:lnSpc>
                <a:spcPct val="150000"/>
              </a:lnSpc>
            </a:pPr>
            <a:r>
              <a:rPr lang="en-IN" sz="2600" dirty="0"/>
              <a:t>Information about brands, formulations, strength, cost, dose, precautions, adverse effects, contraindications are available</a:t>
            </a:r>
          </a:p>
          <a:p>
            <a:pPr algn="just">
              <a:lnSpc>
                <a:spcPct val="150000"/>
              </a:lnSpc>
            </a:pPr>
            <a:r>
              <a:rPr lang="en-IN" sz="2600" dirty="0"/>
              <a:t>Useful non-official compendia.</a:t>
            </a:r>
          </a:p>
        </p:txBody>
      </p:sp>
    </p:spTree>
    <p:extLst>
      <p:ext uri="{BB962C8B-B14F-4D97-AF65-F5344CB8AC3E}">
        <p14:creationId xmlns:p14="http://schemas.microsoft.com/office/powerpoint/2010/main" val="1405089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593975"/>
          </a:xfrm>
          <a:solidFill>
            <a:schemeClr val="accent4">
              <a:lumMod val="40000"/>
              <a:lumOff val="60000"/>
            </a:schemeClr>
          </a:solidFill>
        </p:spPr>
        <p:txBody>
          <a:bodyPr>
            <a:normAutofit/>
          </a:bodyPr>
          <a:lstStyle/>
          <a:p>
            <a:r>
              <a:rPr lang="en-US" b="1" dirty="0">
                <a:solidFill>
                  <a:srgbClr val="C00000"/>
                </a:solidFill>
                <a:latin typeface="Times New Roman" pitchFamily="18" charset="0"/>
                <a:cs typeface="Times New Roman" pitchFamily="18" charset="0"/>
              </a:rPr>
              <a:t>PH1.9-Describe nomenclature of drugs i.e. generic, branded drugs</a:t>
            </a:r>
            <a:endParaRPr lang="en-US" dirty="0"/>
          </a:p>
        </p:txBody>
      </p:sp>
    </p:spTree>
    <p:extLst>
      <p:ext uri="{BB962C8B-B14F-4D97-AF65-F5344CB8AC3E}">
        <p14:creationId xmlns:p14="http://schemas.microsoft.com/office/powerpoint/2010/main" val="722872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3838"/>
            <a:ext cx="8229600" cy="1143000"/>
          </a:xfrm>
          <a:solidFill>
            <a:schemeClr val="accent4">
              <a:lumMod val="40000"/>
              <a:lumOff val="60000"/>
            </a:schemeClr>
          </a:solidFill>
        </p:spPr>
        <p:txBody>
          <a:bodyPr/>
          <a:lstStyle/>
          <a:p>
            <a:r>
              <a:rPr lang="en-US" b="1" dirty="0">
                <a:solidFill>
                  <a:srgbClr val="FF0000"/>
                </a:solidFill>
              </a:rPr>
              <a:t>SLOs</a:t>
            </a:r>
          </a:p>
        </p:txBody>
      </p:sp>
      <p:sp>
        <p:nvSpPr>
          <p:cNvPr id="3" name="Content Placeholder 2"/>
          <p:cNvSpPr>
            <a:spLocks noGrp="1"/>
          </p:cNvSpPr>
          <p:nvPr>
            <p:ph idx="1"/>
          </p:nvPr>
        </p:nvSpPr>
        <p:spPr>
          <a:ln>
            <a:solidFill>
              <a:schemeClr val="tx2"/>
            </a:solidFill>
          </a:ln>
        </p:spPr>
        <p:txBody>
          <a:bodyPr>
            <a:normAutofit/>
          </a:bodyPr>
          <a:lstStyle/>
          <a:p>
            <a:pPr marL="0" indent="0" algn="just">
              <a:buNone/>
            </a:pPr>
            <a:r>
              <a:rPr lang="en-US" sz="2800" dirty="0"/>
              <a:t>     Should be able to-</a:t>
            </a:r>
          </a:p>
          <a:p>
            <a:pPr algn="just">
              <a:lnSpc>
                <a:spcPct val="150000"/>
              </a:lnSpc>
            </a:pPr>
            <a:r>
              <a:rPr lang="en-US" sz="2800" dirty="0"/>
              <a:t>Describe different nomenclature of drugs </a:t>
            </a:r>
          </a:p>
          <a:p>
            <a:pPr algn="just">
              <a:lnSpc>
                <a:spcPct val="150000"/>
              </a:lnSpc>
            </a:pPr>
            <a:r>
              <a:rPr lang="en-US" sz="2800" dirty="0"/>
              <a:t>Differentiate generic vs branded drugs </a:t>
            </a:r>
          </a:p>
          <a:p>
            <a:pPr algn="just">
              <a:lnSpc>
                <a:spcPct val="150000"/>
              </a:lnSpc>
            </a:pPr>
            <a:r>
              <a:rPr lang="en-US" sz="2800" dirty="0"/>
              <a:t>Identify generic and branded drugs</a:t>
            </a:r>
          </a:p>
          <a:p>
            <a:pPr algn="just">
              <a:lnSpc>
                <a:spcPct val="150000"/>
              </a:lnSpc>
            </a:pPr>
            <a:r>
              <a:rPr lang="en-US" sz="2800" dirty="0"/>
              <a:t>Discuss LASA and Poor quality drugs </a:t>
            </a:r>
          </a:p>
          <a:p>
            <a:pPr marL="0" indent="0">
              <a:buNone/>
            </a:pP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3838"/>
            <a:ext cx="8229600" cy="1143000"/>
          </a:xfrm>
          <a:solidFill>
            <a:schemeClr val="accent4">
              <a:lumMod val="40000"/>
              <a:lumOff val="60000"/>
            </a:schemeClr>
          </a:solidFill>
        </p:spPr>
        <p:txBody>
          <a:bodyPr/>
          <a:lstStyle/>
          <a:p>
            <a:r>
              <a:rPr lang="en-US" dirty="0"/>
              <a:t>Drug nomenclature</a:t>
            </a:r>
          </a:p>
        </p:txBody>
      </p:sp>
      <p:sp>
        <p:nvSpPr>
          <p:cNvPr id="3" name="Content Placeholder 2"/>
          <p:cNvSpPr>
            <a:spLocks noGrp="1"/>
          </p:cNvSpPr>
          <p:nvPr>
            <p:ph idx="1"/>
          </p:nvPr>
        </p:nvSpPr>
        <p:spPr>
          <a:ln>
            <a:solidFill>
              <a:schemeClr val="tx2"/>
            </a:solidFill>
          </a:ln>
        </p:spPr>
        <p:txBody>
          <a:bodyPr>
            <a:normAutofit/>
          </a:bodyPr>
          <a:lstStyle/>
          <a:p>
            <a:pPr marL="0" indent="0">
              <a:buNone/>
            </a:pPr>
            <a:r>
              <a:rPr lang="en-US" sz="2800" dirty="0"/>
              <a:t>     A drug has at least three types of names:</a:t>
            </a:r>
          </a:p>
          <a:p>
            <a:pPr>
              <a:lnSpc>
                <a:spcPct val="200000"/>
              </a:lnSpc>
            </a:pPr>
            <a:r>
              <a:rPr lang="en-US" sz="2800" dirty="0"/>
              <a:t>Chemical name or scientific name</a:t>
            </a:r>
          </a:p>
          <a:p>
            <a:pPr>
              <a:lnSpc>
                <a:spcPct val="200000"/>
              </a:lnSpc>
            </a:pPr>
            <a:r>
              <a:rPr lang="en-US" sz="2800" dirty="0"/>
              <a:t>Generic/International nonproprietary name</a:t>
            </a:r>
          </a:p>
          <a:p>
            <a:pPr>
              <a:lnSpc>
                <a:spcPct val="200000"/>
              </a:lnSpc>
            </a:pPr>
            <a:r>
              <a:rPr lang="en-US" sz="2800" dirty="0"/>
              <a:t>Proprietary/trademark/Brand name</a:t>
            </a:r>
          </a:p>
        </p:txBody>
      </p:sp>
    </p:spTree>
    <p:extLst>
      <p:ext uri="{BB962C8B-B14F-4D97-AF65-F5344CB8AC3E}">
        <p14:creationId xmlns:p14="http://schemas.microsoft.com/office/powerpoint/2010/main" val="179068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3838"/>
            <a:ext cx="8229600" cy="766762"/>
          </a:xfrm>
          <a:solidFill>
            <a:schemeClr val="accent4">
              <a:lumMod val="40000"/>
              <a:lumOff val="60000"/>
            </a:schemeClr>
          </a:solidFill>
        </p:spPr>
        <p:txBody>
          <a:bodyPr/>
          <a:lstStyle/>
          <a:p>
            <a:r>
              <a:rPr lang="en-US" dirty="0"/>
              <a:t>Drug nomenclature</a:t>
            </a:r>
          </a:p>
        </p:txBody>
      </p:sp>
      <p:sp>
        <p:nvSpPr>
          <p:cNvPr id="3" name="Content Placeholder 2"/>
          <p:cNvSpPr>
            <a:spLocks noGrp="1"/>
          </p:cNvSpPr>
          <p:nvPr>
            <p:ph idx="1"/>
          </p:nvPr>
        </p:nvSpPr>
        <p:spPr>
          <a:xfrm>
            <a:off x="457200" y="1143000"/>
            <a:ext cx="8229600" cy="5562600"/>
          </a:xfrm>
          <a:ln>
            <a:solidFill>
              <a:schemeClr val="tx2"/>
            </a:solidFill>
          </a:ln>
        </p:spPr>
        <p:txBody>
          <a:bodyPr>
            <a:normAutofit fontScale="77500" lnSpcReduction="20000"/>
          </a:bodyPr>
          <a:lstStyle/>
          <a:p>
            <a:pPr algn="just">
              <a:lnSpc>
                <a:spcPct val="150000"/>
              </a:lnSpc>
            </a:pPr>
            <a:r>
              <a:rPr lang="en-US" sz="2800" b="1" dirty="0">
                <a:solidFill>
                  <a:srgbClr val="7030A0"/>
                </a:solidFill>
              </a:rPr>
              <a:t>Chemical name or scientific name: </a:t>
            </a:r>
            <a:r>
              <a:rPr lang="en-US" sz="2800" dirty="0"/>
              <a:t>based on molecular structure of the drug, very long, too complex to use in common practice. </a:t>
            </a:r>
          </a:p>
          <a:p>
            <a:pPr algn="just">
              <a:lnSpc>
                <a:spcPct val="150000"/>
              </a:lnSpc>
            </a:pPr>
            <a:endParaRPr lang="en-US" sz="2800" dirty="0"/>
          </a:p>
          <a:p>
            <a:pPr algn="just">
              <a:lnSpc>
                <a:spcPct val="150000"/>
              </a:lnSpc>
            </a:pPr>
            <a:r>
              <a:rPr lang="en-US" sz="2800" b="1" dirty="0">
                <a:solidFill>
                  <a:srgbClr val="7030A0"/>
                </a:solidFill>
              </a:rPr>
              <a:t>Generic/International nonproprietary name: </a:t>
            </a:r>
            <a:r>
              <a:rPr lang="en-US" sz="2800" dirty="0"/>
              <a:t>given by competent scientific body, WHO, which is internationally accepted. Recommended in Rx, cheaper, economical, usually same all over the world. </a:t>
            </a:r>
          </a:p>
          <a:p>
            <a:pPr algn="just">
              <a:lnSpc>
                <a:spcPct val="150000"/>
              </a:lnSpc>
            </a:pPr>
            <a:endParaRPr lang="en-US" sz="2800" dirty="0"/>
          </a:p>
          <a:p>
            <a:pPr algn="just">
              <a:lnSpc>
                <a:spcPct val="150000"/>
              </a:lnSpc>
            </a:pPr>
            <a:r>
              <a:rPr lang="en-US" sz="2800" b="1" dirty="0">
                <a:solidFill>
                  <a:srgbClr val="7030A0"/>
                </a:solidFill>
              </a:rPr>
              <a:t>Proprietary/trademark/Brand name: </a:t>
            </a:r>
            <a:r>
              <a:rPr lang="en-US" sz="2800" dirty="0"/>
              <a:t>given by pharmaceutical company, costly, one drug can have many brand names.</a:t>
            </a:r>
          </a:p>
        </p:txBody>
      </p:sp>
    </p:spTree>
    <p:extLst>
      <p:ext uri="{BB962C8B-B14F-4D97-AF65-F5344CB8AC3E}">
        <p14:creationId xmlns:p14="http://schemas.microsoft.com/office/powerpoint/2010/main" val="481438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3838"/>
            <a:ext cx="8229600" cy="1143000"/>
          </a:xfrm>
          <a:solidFill>
            <a:schemeClr val="accent4">
              <a:lumMod val="40000"/>
              <a:lumOff val="60000"/>
            </a:schemeClr>
          </a:solidFill>
        </p:spPr>
        <p:txBody>
          <a:bodyPr/>
          <a:lstStyle/>
          <a:p>
            <a:r>
              <a:rPr lang="en-US" dirty="0"/>
              <a:t>Drug nomenclature</a:t>
            </a:r>
          </a:p>
        </p:txBody>
      </p:sp>
      <p:sp>
        <p:nvSpPr>
          <p:cNvPr id="3" name="Content Placeholder 2"/>
          <p:cNvSpPr>
            <a:spLocks noGrp="1"/>
          </p:cNvSpPr>
          <p:nvPr>
            <p:ph idx="1"/>
          </p:nvPr>
        </p:nvSpPr>
        <p:spPr>
          <a:ln>
            <a:solidFill>
              <a:schemeClr val="tx2"/>
            </a:solidFill>
          </a:ln>
        </p:spPr>
        <p:txBody>
          <a:bodyPr>
            <a:normAutofit fontScale="25000" lnSpcReduction="20000"/>
          </a:bodyPr>
          <a:lstStyle/>
          <a:p>
            <a:pPr marL="0" indent="0" algn="just">
              <a:lnSpc>
                <a:spcPct val="150000"/>
              </a:lnSpc>
              <a:buNone/>
            </a:pPr>
            <a:endParaRPr lang="en-US" sz="2800" dirty="0"/>
          </a:p>
          <a:p>
            <a:pPr marL="0" indent="0">
              <a:lnSpc>
                <a:spcPct val="150000"/>
              </a:lnSpc>
              <a:buNone/>
            </a:pPr>
            <a:r>
              <a:rPr lang="en-US" sz="9600" dirty="0"/>
              <a:t>     E.g</a:t>
            </a:r>
          </a:p>
          <a:p>
            <a:pPr>
              <a:lnSpc>
                <a:spcPct val="220000"/>
              </a:lnSpc>
            </a:pPr>
            <a:r>
              <a:rPr lang="en-US" sz="10400" dirty="0"/>
              <a:t>Chemical name: Acetaminophen</a:t>
            </a:r>
          </a:p>
          <a:p>
            <a:pPr marL="0" indent="0">
              <a:lnSpc>
                <a:spcPct val="220000"/>
              </a:lnSpc>
              <a:buNone/>
            </a:pPr>
            <a:r>
              <a:rPr lang="en-US" sz="10400" dirty="0"/>
              <a:t>      N-(4hydroxyphenyl)acetamide</a:t>
            </a:r>
          </a:p>
          <a:p>
            <a:pPr>
              <a:lnSpc>
                <a:spcPct val="220000"/>
              </a:lnSpc>
            </a:pPr>
            <a:r>
              <a:rPr lang="en-US" sz="10400" dirty="0"/>
              <a:t> Generic name: Paracetamol</a:t>
            </a:r>
          </a:p>
          <a:p>
            <a:pPr>
              <a:lnSpc>
                <a:spcPct val="220000"/>
              </a:lnSpc>
            </a:pPr>
            <a:r>
              <a:rPr lang="en-US" sz="10400" dirty="0"/>
              <a:t>Brand name: Calpol / Crocin</a:t>
            </a:r>
          </a:p>
          <a:p>
            <a:pPr algn="just">
              <a:lnSpc>
                <a:spcPct val="150000"/>
              </a:lnSpc>
            </a:pPr>
            <a:endParaRPr lang="en-US" sz="9600" dirty="0"/>
          </a:p>
          <a:p>
            <a:pPr algn="just">
              <a:lnSpc>
                <a:spcPct val="150000"/>
              </a:lnSpc>
            </a:pPr>
            <a:endParaRPr lang="en-US" sz="9600" dirty="0"/>
          </a:p>
          <a:p>
            <a:pPr algn="just">
              <a:lnSpc>
                <a:spcPct val="150000"/>
              </a:lnSpc>
            </a:pPr>
            <a:endParaRPr lang="en-US" sz="9600" dirty="0"/>
          </a:p>
          <a:p>
            <a:pPr algn="just">
              <a:lnSpc>
                <a:spcPct val="150000"/>
              </a:lnSpc>
            </a:pPr>
            <a:endParaRPr lang="en-US" sz="9600" dirty="0"/>
          </a:p>
          <a:p>
            <a:pPr algn="just">
              <a:lnSpc>
                <a:spcPct val="150000"/>
              </a:lnSpc>
            </a:pPr>
            <a:endParaRPr lang="en-US" sz="6000" dirty="0"/>
          </a:p>
          <a:p>
            <a:pPr marL="0" indent="0" algn="just">
              <a:lnSpc>
                <a:spcPct val="150000"/>
              </a:lnSpc>
              <a:buNone/>
            </a:pPr>
            <a:endParaRPr lang="en-US" sz="6000" dirty="0"/>
          </a:p>
          <a:p>
            <a:pPr algn="just">
              <a:lnSpc>
                <a:spcPct val="150000"/>
              </a:lnSpc>
            </a:pPr>
            <a:endParaRPr lang="en-US" sz="6000" dirty="0"/>
          </a:p>
          <a:p>
            <a:pPr algn="just">
              <a:lnSpc>
                <a:spcPct val="150000"/>
              </a:lnSpc>
            </a:pPr>
            <a:endParaRPr lang="en-US" sz="6000" dirty="0"/>
          </a:p>
          <a:p>
            <a:pPr algn="just">
              <a:lnSpc>
                <a:spcPct val="150000"/>
              </a:lnSpc>
            </a:pPr>
            <a:endParaRPr lang="en-US" sz="6000" dirty="0"/>
          </a:p>
          <a:p>
            <a:pPr algn="just">
              <a:lnSpc>
                <a:spcPct val="150000"/>
              </a:lnSpc>
            </a:pPr>
            <a:r>
              <a:rPr lang="en-US" sz="6000" dirty="0"/>
              <a:t>Brand name: </a:t>
            </a:r>
            <a:r>
              <a:rPr lang="en-US" sz="6000" dirty="0" err="1"/>
              <a:t>Colpol</a:t>
            </a:r>
            <a:endParaRPr lang="en-US" sz="6000" dirty="0"/>
          </a:p>
        </p:txBody>
      </p:sp>
    </p:spTree>
    <p:extLst>
      <p:ext uri="{BB962C8B-B14F-4D97-AF65-F5344CB8AC3E}">
        <p14:creationId xmlns:p14="http://schemas.microsoft.com/office/powerpoint/2010/main" val="429101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3838"/>
            <a:ext cx="8229600" cy="690562"/>
          </a:xfrm>
          <a:solidFill>
            <a:schemeClr val="accent4">
              <a:lumMod val="40000"/>
              <a:lumOff val="60000"/>
            </a:schemeClr>
          </a:solidFill>
        </p:spPr>
        <p:txBody>
          <a:bodyPr>
            <a:normAutofit fontScale="90000"/>
          </a:bodyPr>
          <a:lstStyle/>
          <a:p>
            <a:r>
              <a:rPr lang="en-US" dirty="0"/>
              <a:t>LASA drugs</a:t>
            </a:r>
          </a:p>
        </p:txBody>
      </p:sp>
      <p:sp>
        <p:nvSpPr>
          <p:cNvPr id="3" name="Content Placeholder 2"/>
          <p:cNvSpPr>
            <a:spLocks noGrp="1"/>
          </p:cNvSpPr>
          <p:nvPr>
            <p:ph idx="1"/>
          </p:nvPr>
        </p:nvSpPr>
        <p:spPr>
          <a:xfrm>
            <a:off x="457200" y="990600"/>
            <a:ext cx="8229600" cy="5791200"/>
          </a:xfrm>
          <a:ln>
            <a:solidFill>
              <a:schemeClr val="tx2"/>
            </a:solidFill>
          </a:ln>
        </p:spPr>
        <p:txBody>
          <a:bodyPr>
            <a:normAutofit fontScale="77500" lnSpcReduction="20000"/>
          </a:bodyPr>
          <a:lstStyle/>
          <a:p>
            <a:pPr algn="just">
              <a:lnSpc>
                <a:spcPct val="150000"/>
              </a:lnSpc>
            </a:pPr>
            <a:r>
              <a:rPr lang="en-US" sz="3100" b="1" dirty="0">
                <a:solidFill>
                  <a:srgbClr val="7030A0"/>
                </a:solidFill>
              </a:rPr>
              <a:t>Look alike sound alike (LASA)drugs </a:t>
            </a:r>
            <a:r>
              <a:rPr lang="en-US" sz="3100" dirty="0"/>
              <a:t>involve medications that are visually similar in physical appearance or packaging and names of medicines that have spelling similarities and/or similar phonetics.</a:t>
            </a:r>
          </a:p>
          <a:p>
            <a:pPr algn="just">
              <a:lnSpc>
                <a:spcPct val="150000"/>
              </a:lnSpc>
            </a:pPr>
            <a:r>
              <a:rPr lang="en-US" sz="3100" dirty="0"/>
              <a:t> Threat to patient safety.     </a:t>
            </a:r>
          </a:p>
          <a:p>
            <a:pPr algn="just">
              <a:lnSpc>
                <a:spcPct val="150000"/>
              </a:lnSpc>
            </a:pPr>
            <a:r>
              <a:rPr lang="en-US" sz="2800" dirty="0"/>
              <a:t> </a:t>
            </a:r>
            <a:r>
              <a:rPr lang="en-US" sz="2800" dirty="0" err="1"/>
              <a:t>e.g</a:t>
            </a:r>
            <a:r>
              <a:rPr lang="en-US" sz="2800" dirty="0"/>
              <a:t> </a:t>
            </a:r>
          </a:p>
          <a:p>
            <a:pPr algn="just">
              <a:lnSpc>
                <a:spcPct val="150000"/>
              </a:lnSpc>
              <a:buFont typeface="Wingdings" pitchFamily="2" charset="2"/>
              <a:buChar char="ü"/>
            </a:pPr>
            <a:r>
              <a:rPr lang="en-US" sz="2800" dirty="0"/>
              <a:t>amiloride/amlodipine</a:t>
            </a:r>
          </a:p>
          <a:p>
            <a:pPr algn="just">
              <a:lnSpc>
                <a:spcPct val="150000"/>
              </a:lnSpc>
              <a:buFont typeface="Wingdings" pitchFamily="2" charset="2"/>
              <a:buChar char="ü"/>
            </a:pPr>
            <a:r>
              <a:rPr lang="en-US" sz="2800" dirty="0"/>
              <a:t>Hydralazine/</a:t>
            </a:r>
            <a:r>
              <a:rPr lang="en-US" sz="2800" dirty="0" err="1"/>
              <a:t>hydoxyzine</a:t>
            </a:r>
            <a:endParaRPr lang="en-US" sz="2800" dirty="0"/>
          </a:p>
          <a:p>
            <a:pPr algn="just">
              <a:lnSpc>
                <a:spcPct val="150000"/>
              </a:lnSpc>
              <a:buFont typeface="Wingdings" pitchFamily="2" charset="2"/>
              <a:buChar char="ü"/>
            </a:pPr>
            <a:r>
              <a:rPr lang="en-US" sz="2800" dirty="0"/>
              <a:t> chlorpromazine/chlorpropamide </a:t>
            </a:r>
          </a:p>
          <a:p>
            <a:pPr algn="just">
              <a:lnSpc>
                <a:spcPct val="150000"/>
              </a:lnSpc>
              <a:buFont typeface="Wingdings" pitchFamily="2" charset="2"/>
              <a:buChar char="ü"/>
            </a:pPr>
            <a:r>
              <a:rPr lang="en-US" sz="2800" dirty="0"/>
              <a:t>clobazam/clonazepam</a:t>
            </a:r>
          </a:p>
          <a:p>
            <a:pPr algn="just">
              <a:lnSpc>
                <a:spcPct val="150000"/>
              </a:lnSpc>
              <a:buFont typeface="Wingdings" pitchFamily="2" charset="2"/>
              <a:buChar char="ü"/>
            </a:pPr>
            <a:r>
              <a:rPr lang="en-US" sz="2800" dirty="0"/>
              <a:t>Tramadol/trazodone etc.</a:t>
            </a:r>
          </a:p>
          <a:p>
            <a:pPr algn="just">
              <a:lnSpc>
                <a:spcPct val="150000"/>
              </a:lnSpc>
            </a:pPr>
            <a:endParaRPr lang="en-US" sz="9600" dirty="0"/>
          </a:p>
          <a:p>
            <a:pPr algn="just">
              <a:lnSpc>
                <a:spcPct val="150000"/>
              </a:lnSpc>
            </a:pPr>
            <a:endParaRPr lang="en-US" sz="9600" dirty="0"/>
          </a:p>
          <a:p>
            <a:pPr algn="just">
              <a:lnSpc>
                <a:spcPct val="150000"/>
              </a:lnSpc>
            </a:pPr>
            <a:endParaRPr lang="en-US" sz="9600" dirty="0"/>
          </a:p>
          <a:p>
            <a:pPr algn="just">
              <a:lnSpc>
                <a:spcPct val="150000"/>
              </a:lnSpc>
            </a:pPr>
            <a:endParaRPr lang="en-US" sz="6000" dirty="0"/>
          </a:p>
          <a:p>
            <a:pPr marL="0" indent="0" algn="just">
              <a:lnSpc>
                <a:spcPct val="150000"/>
              </a:lnSpc>
              <a:buNone/>
            </a:pPr>
            <a:endParaRPr lang="en-US" sz="6000" dirty="0"/>
          </a:p>
          <a:p>
            <a:pPr algn="just">
              <a:lnSpc>
                <a:spcPct val="150000"/>
              </a:lnSpc>
            </a:pPr>
            <a:endParaRPr lang="en-US" sz="6000" dirty="0"/>
          </a:p>
          <a:p>
            <a:pPr algn="just">
              <a:lnSpc>
                <a:spcPct val="150000"/>
              </a:lnSpc>
            </a:pPr>
            <a:endParaRPr lang="en-US" sz="6000" dirty="0"/>
          </a:p>
          <a:p>
            <a:pPr algn="just">
              <a:lnSpc>
                <a:spcPct val="150000"/>
              </a:lnSpc>
            </a:pPr>
            <a:endParaRPr lang="en-US" sz="6000" dirty="0"/>
          </a:p>
        </p:txBody>
      </p:sp>
    </p:spTree>
    <p:extLst>
      <p:ext uri="{BB962C8B-B14F-4D97-AF65-F5344CB8AC3E}">
        <p14:creationId xmlns:p14="http://schemas.microsoft.com/office/powerpoint/2010/main" val="54908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dissolve">
                                      <p:cBhvr>
                                        <p:cTn id="19" dur="500"/>
                                        <p:tgtEl>
                                          <p:spTgt spid="3">
                                            <p:txEl>
                                              <p:pRg st="4" end="4"/>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dissolve">
                                      <p:cBhvr>
                                        <p:cTn id="25" dur="500"/>
                                        <p:tgtEl>
                                          <p:spTgt spid="3">
                                            <p:txEl>
                                              <p:pRg st="6" end="6"/>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dissolve">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3838"/>
            <a:ext cx="8229600" cy="1143000"/>
          </a:xfrm>
          <a:solidFill>
            <a:schemeClr val="accent4">
              <a:lumMod val="40000"/>
              <a:lumOff val="60000"/>
            </a:schemeClr>
          </a:solidFill>
        </p:spPr>
        <p:txBody>
          <a:bodyPr/>
          <a:lstStyle/>
          <a:p>
            <a:r>
              <a:rPr lang="en-US" dirty="0"/>
              <a:t>SSFFC drugs</a:t>
            </a:r>
          </a:p>
        </p:txBody>
      </p:sp>
      <p:sp>
        <p:nvSpPr>
          <p:cNvPr id="3" name="Content Placeholder 2"/>
          <p:cNvSpPr>
            <a:spLocks noGrp="1"/>
          </p:cNvSpPr>
          <p:nvPr>
            <p:ph idx="1"/>
          </p:nvPr>
        </p:nvSpPr>
        <p:spPr>
          <a:ln>
            <a:solidFill>
              <a:schemeClr val="tx2"/>
            </a:solidFill>
          </a:ln>
        </p:spPr>
        <p:txBody>
          <a:bodyPr>
            <a:normAutofit lnSpcReduction="10000"/>
          </a:bodyPr>
          <a:lstStyle/>
          <a:p>
            <a:pPr marL="0" indent="0" algn="just">
              <a:lnSpc>
                <a:spcPct val="150000"/>
              </a:lnSpc>
              <a:buNone/>
            </a:pPr>
            <a:r>
              <a:rPr lang="en-US" sz="2400" b="1" dirty="0">
                <a:solidFill>
                  <a:srgbClr val="7030A0"/>
                </a:solidFill>
              </a:rPr>
              <a:t>Poor quality drugs- </a:t>
            </a:r>
            <a:r>
              <a:rPr lang="en-US" sz="2400" dirty="0"/>
              <a:t>Substandard/spurious/falsely labelled/falsified/counterfeit (SSFFC) drugs pose serious health problem to consumers.</a:t>
            </a:r>
          </a:p>
          <a:p>
            <a:pPr marL="0" indent="0" algn="just">
              <a:lnSpc>
                <a:spcPct val="150000"/>
              </a:lnSpc>
              <a:buNone/>
            </a:pPr>
            <a:r>
              <a:rPr lang="en-US" sz="2400" dirty="0"/>
              <a:t>WHO defines SSFFC drugs as- medicines which are deliberately and fraudulently mislabeled with respect to identity or source, may include products with correct or wrong ingredients or without active ingredients, with insufficient or too much active ingredients or with fake packaging.</a:t>
            </a:r>
          </a:p>
          <a:p>
            <a:pPr algn="just">
              <a:lnSpc>
                <a:spcPct val="150000"/>
              </a:lnSpc>
            </a:pPr>
            <a:endParaRPr lang="en-US" sz="9600" dirty="0"/>
          </a:p>
          <a:p>
            <a:pPr algn="just">
              <a:lnSpc>
                <a:spcPct val="150000"/>
              </a:lnSpc>
            </a:pPr>
            <a:endParaRPr lang="en-US" sz="9600" dirty="0"/>
          </a:p>
          <a:p>
            <a:pPr algn="just">
              <a:lnSpc>
                <a:spcPct val="150000"/>
              </a:lnSpc>
            </a:pPr>
            <a:endParaRPr lang="en-US" sz="6000" dirty="0"/>
          </a:p>
          <a:p>
            <a:pPr marL="0" indent="0" algn="just">
              <a:lnSpc>
                <a:spcPct val="150000"/>
              </a:lnSpc>
              <a:buNone/>
            </a:pPr>
            <a:endParaRPr lang="en-US" sz="6000" dirty="0"/>
          </a:p>
          <a:p>
            <a:pPr algn="just">
              <a:lnSpc>
                <a:spcPct val="150000"/>
              </a:lnSpc>
            </a:pPr>
            <a:endParaRPr lang="en-US" sz="6000" dirty="0"/>
          </a:p>
          <a:p>
            <a:pPr algn="just">
              <a:lnSpc>
                <a:spcPct val="150000"/>
              </a:lnSpc>
            </a:pPr>
            <a:endParaRPr lang="en-US" sz="6000" dirty="0"/>
          </a:p>
          <a:p>
            <a:pPr algn="just">
              <a:lnSpc>
                <a:spcPct val="150000"/>
              </a:lnSpc>
            </a:pPr>
            <a:endParaRPr lang="en-US" sz="6000" dirty="0"/>
          </a:p>
        </p:txBody>
      </p:sp>
    </p:spTree>
    <p:extLst>
      <p:ext uri="{BB962C8B-B14F-4D97-AF65-F5344CB8AC3E}">
        <p14:creationId xmlns:p14="http://schemas.microsoft.com/office/powerpoint/2010/main" val="212873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342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609600"/>
            <a:ext cx="8763000" cy="3124200"/>
          </a:xfrm>
          <a:prstGeom prst="rect">
            <a:avLst/>
          </a:prstGeom>
        </p:spPr>
      </p:pic>
    </p:spTree>
    <p:extLst>
      <p:ext uri="{BB962C8B-B14F-4D97-AF65-F5344CB8AC3E}">
        <p14:creationId xmlns:p14="http://schemas.microsoft.com/office/powerpoint/2010/main" val="38244144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23045</TotalTime>
  <Words>1441</Words>
  <Application>Microsoft Macintosh PowerPoint</Application>
  <PresentationFormat>On-screen Show (4:3)</PresentationFormat>
  <Paragraphs>158</Paragraphs>
  <Slides>27</Slides>
  <Notes>0</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Courier New</vt:lpstr>
      <vt:lpstr>Times New Roman</vt:lpstr>
      <vt:lpstr>Wingdings</vt:lpstr>
      <vt:lpstr>Office Theme</vt:lpstr>
      <vt:lpstr>PH1.1-Define and describe the principles of pharmacology and pharmacotherapeutics</vt:lpstr>
      <vt:lpstr>Specific learning objectives (SLOs)</vt:lpstr>
      <vt:lpstr>Pharmacology</vt:lpstr>
      <vt:lpstr>Pharmacology</vt:lpstr>
      <vt:lpstr>Drug</vt:lpstr>
      <vt:lpstr>Drug</vt:lpstr>
      <vt:lpstr>Broad areas of Pharmacology</vt:lpstr>
      <vt:lpstr>Broad areas of Pharmacology</vt:lpstr>
      <vt:lpstr>Broad areas of Pharmacology</vt:lpstr>
      <vt:lpstr>Broad areas of Pharmacology</vt:lpstr>
      <vt:lpstr>Broad areas of Pharmacology</vt:lpstr>
      <vt:lpstr>Broad areas of Pharmacology</vt:lpstr>
      <vt:lpstr> Nature and sources of drugs (for SDL) </vt:lpstr>
      <vt:lpstr> Nature and sources of drugs </vt:lpstr>
      <vt:lpstr>Drug compendia (Sources of drug information)</vt:lpstr>
      <vt:lpstr>Sources of drug information</vt:lpstr>
      <vt:lpstr>Drug compendia</vt:lpstr>
      <vt:lpstr>Drug compendia</vt:lpstr>
      <vt:lpstr> Drug compendia  </vt:lpstr>
      <vt:lpstr>PH1.9-Describe nomenclature of drugs i.e. generic, branded drugs</vt:lpstr>
      <vt:lpstr>SLOs</vt:lpstr>
      <vt:lpstr>Drug nomenclature</vt:lpstr>
      <vt:lpstr>Drug nomenclature</vt:lpstr>
      <vt:lpstr>Drug nomenclature</vt:lpstr>
      <vt:lpstr>LASA drugs</vt:lpstr>
      <vt:lpstr>SSFFC drugs</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SONY</dc:creator>
  <cp:lastModifiedBy>Microsoft Office User</cp:lastModifiedBy>
  <cp:revision>218</cp:revision>
  <dcterms:created xsi:type="dcterms:W3CDTF">2020-07-28T08:05:19Z</dcterms:created>
  <dcterms:modified xsi:type="dcterms:W3CDTF">2021-01-31T15:25:31Z</dcterms:modified>
</cp:coreProperties>
</file>