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399" r:id="rId3"/>
    <p:sldId id="258" r:id="rId4"/>
    <p:sldId id="259" r:id="rId5"/>
    <p:sldId id="263" r:id="rId6"/>
    <p:sldId id="264" r:id="rId7"/>
    <p:sldId id="283" r:id="rId8"/>
    <p:sldId id="265" r:id="rId9"/>
    <p:sldId id="266" r:id="rId10"/>
    <p:sldId id="267" r:id="rId11"/>
    <p:sldId id="269" r:id="rId12"/>
    <p:sldId id="392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393" r:id="rId25"/>
    <p:sldId id="395" r:id="rId26"/>
    <p:sldId id="280" r:id="rId27"/>
    <p:sldId id="281" r:id="rId28"/>
    <p:sldId id="396" r:id="rId29"/>
    <p:sldId id="282" r:id="rId30"/>
    <p:sldId id="397" r:id="rId31"/>
    <p:sldId id="39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430D0-17B9-406E-8744-95857ED1E789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69548-3BDD-4A7B-B7E2-EFCD77D73AF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629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Bilayer = phospholipid + cholesterol molecules</a:t>
            </a:r>
          </a:p>
          <a:p>
            <a:r>
              <a:rPr lang="en-IN" dirty="0"/>
              <a:t>Intrinsic protein and extrinsic protein on lipid bilayer</a:t>
            </a:r>
          </a:p>
          <a:p>
            <a:r>
              <a:rPr lang="en-IN" dirty="0"/>
              <a:t>Biological membranes are HIGHLY DYNAMIC STRUCTURES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3716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DRUGs are transported across the membrane by</a:t>
            </a:r>
          </a:p>
          <a:p>
            <a:pPr marL="228600" indent="-228600">
              <a:buAutoNum type="arabicPeriod"/>
            </a:pPr>
            <a:r>
              <a:rPr lang="en-IN" dirty="0"/>
              <a:t>Passive diffusion and filtration</a:t>
            </a:r>
          </a:p>
          <a:p>
            <a:pPr marL="228600" indent="-228600">
              <a:buAutoNum type="arabicPeriod"/>
            </a:pPr>
            <a:r>
              <a:rPr lang="en-IN" dirty="0"/>
              <a:t>Specialized transport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0747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err="1"/>
              <a:t>pKa</a:t>
            </a:r>
            <a:r>
              <a:rPr lang="en-IN" dirty="0"/>
              <a:t> = negative log of acidic dissociation constant of weak electrolyte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305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Acidic drugs ionized in alkaline urine </a:t>
            </a:r>
            <a:r>
              <a:rPr lang="en-IN" dirty="0">
                <a:sym typeface="Wingdings" panose="05000000000000000000" pitchFamily="2" charset="2"/>
              </a:rPr>
              <a:t> do not diffuse back in kidney and excreted faster</a:t>
            </a:r>
          </a:p>
          <a:p>
            <a:r>
              <a:rPr lang="en-IN" dirty="0">
                <a:sym typeface="Wingdings" panose="05000000000000000000" pitchFamily="2" charset="2"/>
              </a:rPr>
              <a:t>Basic drugs excreted faster in acidic urine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1137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Polar compounds</a:t>
            </a:r>
            <a:r>
              <a:rPr lang="en-US" baseline="0" dirty="0"/>
              <a:t> such as sugars and amino acids cannot penetrate membranes by passive diffusion.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640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ABC = ATP binding cassette protein</a:t>
            </a:r>
          </a:p>
          <a:p>
            <a:r>
              <a:rPr lang="en-IN" dirty="0" err="1"/>
              <a:t>Eg</a:t>
            </a:r>
            <a:r>
              <a:rPr lang="en-IN" dirty="0"/>
              <a:t>= p-glycoprotein, Breast cancer resistance protein (BCRP)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383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Symport = concentration gradient are such that both the solutes move in the same direction</a:t>
            </a:r>
          </a:p>
          <a:p>
            <a:r>
              <a:rPr lang="en-IN" dirty="0"/>
              <a:t>OATP = Organic anion transporting polypeptide</a:t>
            </a:r>
          </a:p>
          <a:p>
            <a:r>
              <a:rPr lang="en-IN" dirty="0"/>
              <a:t>OCT = Organic cation transporter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5981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Km = substrate concentration at which rate of transport is half maximal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2339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Lipid insoluble drugs cross biological membranes by filtration if their molecular size is smaller than diameter of pores</a:t>
            </a:r>
          </a:p>
          <a:p>
            <a:r>
              <a:rPr lang="en-IN" dirty="0"/>
              <a:t>Diffusion of drugs across capillaries is dependent on rate of blood flow through them rather than on lipid solubility of the drug or the pH of the medium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58E38-EDA2-4F2C-855E-7EFE900BC586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901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0BB5C-0E87-6C6A-2D6F-AFD6DF8E1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313C63-1E58-942C-AD15-C56D8CC6D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2DEFB-5D25-B956-8D3D-A8ECE873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59E6B-AEEE-171E-5398-135A3FF94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C8B06-1660-9AC4-4A4A-B53C1394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281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A553-944E-9DEE-238E-278423692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20DE1-C29B-F99F-9D61-750778D47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9DF94-0D78-5865-7187-3F7E4D08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54AE5-F162-B765-206A-C4E508CE2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7247A-DC66-FC53-A7A0-5A3F6138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72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4E5C5-CB7A-BF60-7BEA-ADFE5C0D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69646-4C04-CCBD-95C3-6A23B258B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0EE1E-1A25-D868-2916-0BB3C7C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F957D-9260-4D11-6BEC-1CCAC1C5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6C50-4356-6355-ED26-F3B27ED8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684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CEB50-159B-A538-F847-0841C609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645CF-A8D8-0858-29E3-1279282B2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CE30E-A794-5731-7A44-080FD1B5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55EC3-787A-9089-A819-9AD81035B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C9136-ABFE-16C4-7C52-8510BC9EE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DEE69-1935-87D5-D985-54F1E6CC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82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24B62-1B37-1A51-E430-969A7F0C3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A0124-E173-4295-04B7-3DD8C1271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3EBE4-53FF-53E9-27FF-2CBDA7A8D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B8F48-2E54-D142-A06D-739481B8A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43D97D-7D83-F4A0-0D7A-3CAD462E3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41516B-D718-691F-9DE8-40F4B1287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DA530D-E47A-B1A6-F48A-BA309AAC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714A36-2154-937D-2309-B8323493D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333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F895-6A1F-0C83-78E1-646524E0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41769B-345A-FC77-3FD6-B7A633A7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36E66-A511-A52E-FB84-97DF2D21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67421B-B4D4-5400-F3A6-8581FF385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26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DA9DBD-A54F-8F79-A22F-633B9692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86E54B-7139-9F17-8C7D-24E4E1CC5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F27E8-D912-0D06-28B3-4B8AA177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755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398E-5E12-A19F-09E3-3CFCAADBF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778CE-C82C-D2C7-2AD7-007385255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0BB18-DA9E-F306-4D06-D510214B4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B42D6-22B3-ECD9-B2A8-EBC7D83E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01B78-D286-FECA-05AF-70ACEFB84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AA459-86EE-A0EB-CEA4-65127CA57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138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72548-E886-EB71-7345-826AC37B5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C1ED45-1E8B-4D70-9C26-719D016945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D6ADD-0FDD-86F8-E38C-EB9E880C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E5B7D-9233-DF4A-C9B6-60ACCC41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CFCBD-BEA4-AB2E-4CEC-E7EA0B2F9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A6889-8647-192A-07FB-3650113A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847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7384-CF6C-B3C1-286F-C09D03752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5ACE2-CEFE-DCD0-E794-57994D7DC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6101E-F60C-A015-A540-267D51C46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39724-F7C2-970D-ADF1-CE2CD8C0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31ECA-9C34-CBF5-982D-A7CA7FF4B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385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B1654E-DB55-583B-A02A-0EF0187EDF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C7529-B691-9EFB-FCBD-10BC1B8D8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E97C-EB2A-6840-0675-C5BE85E8B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33969-6E4F-60F8-3AB4-FD1BF180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982C8-6C99-AF66-857A-F9341C6A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03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9C7DE1-9267-E61A-FA3B-5214D82E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91583-3CE0-6B80-FA10-80DB67FDC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679F3-9B30-29A5-8787-1F945455D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C7C10-C2E1-4C1C-B5BE-8E42899812BF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12A49-4E00-02F5-B381-ADC677331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5FECB-0C5A-5062-C5C8-18DA481DA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9F2AD-4E9E-40E0-A38C-121C01CB4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419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>
                <a:ln>
                  <a:solidFill>
                    <a:srgbClr val="FFC000"/>
                  </a:solidFill>
                </a:ln>
              </a:rPr>
              <a:t>PHARMACOKINETICS</a:t>
            </a:r>
            <a:endParaRPr lang="en-IN" sz="4800" dirty="0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5410200"/>
            <a:ext cx="8610600" cy="838200"/>
          </a:xfrm>
        </p:spPr>
        <p:txBody>
          <a:bodyPr/>
          <a:lstStyle/>
          <a:p>
            <a:r>
              <a:rPr lang="en-US" dirty="0"/>
              <a:t>DR. ANJU SAXENA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8277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E009C-05AE-A437-1C7C-4641F95A7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57" y="2606880"/>
            <a:ext cx="11550445" cy="1325563"/>
          </a:xfrm>
        </p:spPr>
        <p:txBody>
          <a:bodyPr>
            <a:normAutofit/>
          </a:bodyPr>
          <a:lstStyle/>
          <a:p>
            <a:r>
              <a:rPr lang="en-IN" sz="2800" b="0" i="0" u="none" strike="noStrike" baseline="0" dirty="0">
                <a:latin typeface="Calibri" panose="020F0502020204030204" pitchFamily="34" charset="0"/>
              </a:rPr>
              <a:t>PH1.6 Describe salient features of absorption, distribution, metabolism and excretion of drugs with emphasis on various routes of drug administration</a:t>
            </a: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4039642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Pharmacokinetics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447800"/>
            <a:ext cx="86106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Rockwell Extra Bold" pitchFamily="18" charset="0"/>
              </a:rPr>
              <a:t>“What the body does to the drug”</a:t>
            </a:r>
          </a:p>
          <a:p>
            <a:pPr>
              <a:lnSpc>
                <a:spcPct val="150000"/>
              </a:lnSpc>
            </a:pPr>
            <a:r>
              <a:rPr lang="en-US" b="1" dirty="0"/>
              <a:t>Quantitative study </a:t>
            </a:r>
            <a:r>
              <a:rPr lang="en-US" dirty="0"/>
              <a:t>of drug movement in, through and out of the body.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Four parameters are there</a:t>
            </a:r>
          </a:p>
          <a:p>
            <a:pPr marL="1428750" lvl="3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Absorption</a:t>
            </a:r>
          </a:p>
          <a:p>
            <a:pPr marL="1428750" lvl="3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Distribution</a:t>
            </a:r>
          </a:p>
          <a:p>
            <a:pPr marL="1428750" lvl="3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Metabolism</a:t>
            </a:r>
          </a:p>
          <a:p>
            <a:pPr marL="1428750" lvl="3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Excretion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208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8610600" cy="4953000"/>
          </a:xfrm>
        </p:spPr>
        <p:txBody>
          <a:bodyPr/>
          <a:lstStyle/>
          <a:p>
            <a:endParaRPr lang="en-IN" sz="2400" dirty="0"/>
          </a:p>
        </p:txBody>
      </p:sp>
      <p:pic>
        <p:nvPicPr>
          <p:cNvPr id="4" name="Picture 4" descr="ad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436" y="0"/>
            <a:ext cx="9227128" cy="6858000"/>
          </a:xfrm>
          <a:prstGeom prst="rect">
            <a:avLst/>
          </a:prstGeom>
          <a:solidFill>
            <a:srgbClr val="9999FF"/>
          </a:solidFill>
          <a:ln>
            <a:solidFill>
              <a:srgbClr val="9999FF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168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z="2400" dirty="0"/>
          </a:p>
        </p:txBody>
      </p:sp>
      <p:pic>
        <p:nvPicPr>
          <p:cNvPr id="1026" name="Picture 2" descr="C:\Users\SumIti\Desktop\F002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578864"/>
            <a:ext cx="9091274" cy="527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47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Drug administration </a:t>
            </a:r>
            <a:r>
              <a:rPr lang="en-US" dirty="0">
                <a:sym typeface="Wingdings" pitchFamily="2" charset="2"/>
              </a:rPr>
              <a:t> move from site of administration to tissues or cells where it will act.</a:t>
            </a:r>
          </a:p>
          <a:p>
            <a:pPr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Called as </a:t>
            </a:r>
            <a:r>
              <a:rPr lang="en-US" i="1" dirty="0" err="1">
                <a:sym typeface="Wingdings" pitchFamily="2" charset="2"/>
              </a:rPr>
              <a:t>biotransport</a:t>
            </a:r>
            <a:r>
              <a:rPr lang="en-IN" dirty="0">
                <a:sym typeface="Wingdings" pitchFamily="2" charset="2"/>
              </a:rPr>
              <a:t> and the mechanisms underlying the transfer of a drug across the biological barriers are called the </a:t>
            </a:r>
            <a:r>
              <a:rPr lang="en-IN" i="1" dirty="0">
                <a:sym typeface="Wingdings" pitchFamily="2" charset="2"/>
              </a:rPr>
              <a:t>transport mechanisms.</a:t>
            </a:r>
            <a:endParaRPr lang="en-US" i="1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6811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http://www.goldiesroom.org/Multimedia/Bio_Images/03%20Cytology/09%20Cell%20Membrane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752601"/>
            <a:ext cx="6248400" cy="381226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19400" y="5867401"/>
            <a:ext cx="3723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Biological Membrane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1583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Major transport mechanisms: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Passive diffusion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Carrier mediated transport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Facilitated transport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Active transport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Pinocytosis/Phagocytosis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Filtration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8517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DIFFUSION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Drug molecules pass through a biological barrier from higher concentration to lower concentration (</a:t>
            </a:r>
            <a:r>
              <a:rPr lang="en-US" i="1" dirty="0"/>
              <a:t>along the concentration gradient</a:t>
            </a:r>
            <a:r>
              <a:rPr lang="en-US" dirty="0"/>
              <a:t>) without requiring any expenditure of energy by the biological system.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5723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Nonionised</a:t>
            </a:r>
            <a:r>
              <a:rPr lang="en-US" dirty="0"/>
              <a:t> drugs can diffuse passively across the biological barriers at a rate proportional to their </a:t>
            </a:r>
            <a:r>
              <a:rPr lang="en-US" dirty="0" err="1"/>
              <a:t>lipid:water</a:t>
            </a:r>
            <a:r>
              <a:rPr lang="en-US" dirty="0"/>
              <a:t> partition coefficient. </a:t>
            </a:r>
            <a:r>
              <a:rPr lang="en-US" i="1" dirty="0"/>
              <a:t>(</a:t>
            </a:r>
            <a:r>
              <a:rPr lang="en-US" b="1" i="1" dirty="0"/>
              <a:t>drugs that are highly lipid soluble can diffuse rapidly</a:t>
            </a:r>
            <a:r>
              <a:rPr lang="en-US" i="1" dirty="0"/>
              <a:t>)</a:t>
            </a:r>
          </a:p>
          <a:p>
            <a:pPr>
              <a:lnSpc>
                <a:spcPct val="150000"/>
              </a:lnSpc>
            </a:pPr>
            <a:r>
              <a:rPr lang="en-US" dirty="0"/>
              <a:t>Partly </a:t>
            </a:r>
            <a:r>
              <a:rPr lang="en-US" dirty="0" err="1"/>
              <a:t>ionised</a:t>
            </a:r>
            <a:r>
              <a:rPr lang="en-US" dirty="0"/>
              <a:t> drugs (weak electrolytes) – diffusion depends on degree of </a:t>
            </a:r>
            <a:r>
              <a:rPr lang="en-US" dirty="0" err="1"/>
              <a:t>ionisation</a:t>
            </a:r>
            <a:r>
              <a:rPr lang="en-US" dirty="0"/>
              <a:t>, pH and the </a:t>
            </a:r>
            <a:r>
              <a:rPr lang="en-US" dirty="0" err="1"/>
              <a:t>lipid:water</a:t>
            </a:r>
            <a:r>
              <a:rPr lang="en-US" dirty="0"/>
              <a:t> partition coefficient.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075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relationship is expressed by Henderson – </a:t>
            </a:r>
            <a:r>
              <a:rPr lang="en-US" dirty="0" err="1"/>
              <a:t>Hasselbach</a:t>
            </a:r>
            <a:r>
              <a:rPr lang="en-US" dirty="0"/>
              <a:t> equation : 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2895600" y="2971800"/>
            <a:ext cx="6705600" cy="2819400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</a:rPr>
              <a:t>pKa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(Acid) = pH + log (Conc. of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</a:rPr>
              <a:t>nonionised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acid)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                                      (Conc. of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</a:rPr>
              <a:t>Ionised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Acid)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</a:rPr>
              <a:t>pKa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(Base) = pH + log (Conc. of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</a:rPr>
              <a:t>ionised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Base)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                                      (Conc. of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</a:rPr>
              <a:t>nonionised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Base)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2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096000" y="3505200"/>
            <a:ext cx="320040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6096000" y="4953000"/>
            <a:ext cx="320040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72495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B3024-3E27-49C9-9D0F-8056E691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8DF033-7FC1-4423-A0E7-3F425C27B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50784"/>
            <a:ext cx="7086600" cy="650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Influence of 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600" dirty="0"/>
              <a:t>Weak electrolytes can be weakly acidic or weakly basic.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Since the rate of passive diffusion of any weak acid or weak base depends on its degree of </a:t>
            </a:r>
            <a:r>
              <a:rPr lang="en-US" sz="2600" dirty="0" err="1"/>
              <a:t>ionisation</a:t>
            </a:r>
            <a:r>
              <a:rPr lang="en-US" sz="2600" dirty="0"/>
              <a:t> which in turn depends upon the pH of the surrounding medium, a relationship exists between its </a:t>
            </a:r>
            <a:r>
              <a:rPr lang="en-US" sz="2600" i="1" dirty="0"/>
              <a:t>dissociation constant (</a:t>
            </a:r>
            <a:r>
              <a:rPr lang="en-US" sz="2600" i="1" dirty="0" err="1"/>
              <a:t>pKa</a:t>
            </a:r>
            <a:r>
              <a:rPr lang="en-US" sz="2600" i="1" dirty="0"/>
              <a:t> of the drug), the pH of the environment (in which it is placed) &amp; the extent of its </a:t>
            </a:r>
            <a:r>
              <a:rPr lang="en-US" sz="2600" i="1" dirty="0" err="1"/>
              <a:t>ionisation</a:t>
            </a:r>
            <a:r>
              <a:rPr lang="en-US" sz="2600" i="1" dirty="0"/>
              <a:t>.</a:t>
            </a:r>
            <a:endParaRPr lang="en-IN" sz="2600" i="1" dirty="0"/>
          </a:p>
        </p:txBody>
      </p:sp>
    </p:spTree>
    <p:extLst>
      <p:ext uri="{BB962C8B-B14F-4D97-AF65-F5344CB8AC3E}">
        <p14:creationId xmlns:p14="http://schemas.microsoft.com/office/powerpoint/2010/main" val="3748044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The stronger the acid (or weaker the base), the lower will be its </a:t>
            </a:r>
            <a:r>
              <a:rPr lang="en-US" sz="2400" dirty="0" err="1"/>
              <a:t>pKa</a:t>
            </a:r>
            <a:r>
              <a:rPr lang="en-US" sz="2400" dirty="0"/>
              <a:t> value. On the contrary, stronger the base (or weaker the acid), the higher will be its </a:t>
            </a:r>
            <a:r>
              <a:rPr lang="en-US" sz="2400" dirty="0" err="1"/>
              <a:t>pKa</a:t>
            </a:r>
            <a:r>
              <a:rPr lang="en-US" sz="2400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i="1" dirty="0"/>
              <a:t>Weakly acidic drugs </a:t>
            </a:r>
            <a:r>
              <a:rPr lang="en-US" sz="2400" dirty="0"/>
              <a:t>remain predominantly </a:t>
            </a:r>
            <a:r>
              <a:rPr lang="en-US" sz="2400" i="1" dirty="0" err="1"/>
              <a:t>nonionised</a:t>
            </a:r>
            <a:r>
              <a:rPr lang="en-US" sz="2400" i="1" dirty="0"/>
              <a:t> in acidic media </a:t>
            </a:r>
            <a:r>
              <a:rPr lang="en-US" sz="2400" dirty="0"/>
              <a:t>and are better absorbed from places like stomach; while </a:t>
            </a:r>
            <a:r>
              <a:rPr lang="en-US" sz="2400" i="1" dirty="0"/>
              <a:t>weakly basic drugs </a:t>
            </a:r>
            <a:r>
              <a:rPr lang="en-US" sz="2400" dirty="0"/>
              <a:t>remain predominantly </a:t>
            </a:r>
            <a:r>
              <a:rPr lang="en-US" sz="2400" i="1" dirty="0" err="1"/>
              <a:t>nonionised</a:t>
            </a:r>
            <a:r>
              <a:rPr lang="en-US" sz="2400" i="1" dirty="0"/>
              <a:t> at alkaline pH </a:t>
            </a:r>
            <a:r>
              <a:rPr lang="en-US" sz="2400" dirty="0"/>
              <a:t>and thus are better absorbed from intestine.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26044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8610600" cy="4953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3. If </a:t>
            </a:r>
            <a:r>
              <a:rPr lang="en-US" sz="2400" dirty="0" err="1"/>
              <a:t>pKa</a:t>
            </a:r>
            <a:r>
              <a:rPr lang="en-US" sz="2400" dirty="0"/>
              <a:t> of the drug is equal to the pH of the medium, it would remain 50%  </a:t>
            </a:r>
            <a:r>
              <a:rPr lang="en-US" sz="2400" dirty="0" err="1"/>
              <a:t>ionised</a:t>
            </a:r>
            <a:r>
              <a:rPr lang="en-US" sz="2400" dirty="0"/>
              <a:t> &amp; 50% </a:t>
            </a:r>
            <a:r>
              <a:rPr lang="en-US" sz="2400" dirty="0" err="1"/>
              <a:t>nonionised</a:t>
            </a:r>
            <a:r>
              <a:rPr lang="en-US" sz="24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4. For every upward or downward shift of 1 unit of pH there is 10 fold increase or decrease in the ratio of the </a:t>
            </a:r>
            <a:r>
              <a:rPr lang="en-US" sz="2400" dirty="0" err="1"/>
              <a:t>ionised</a:t>
            </a:r>
            <a:r>
              <a:rPr lang="en-US" sz="2400" dirty="0"/>
              <a:t> and </a:t>
            </a:r>
            <a:r>
              <a:rPr lang="en-US" sz="2400" dirty="0" err="1"/>
              <a:t>nonionised</a:t>
            </a:r>
            <a:r>
              <a:rPr lang="en-US" sz="2400" dirty="0"/>
              <a:t> fraction of the drug, depending upon whether the drug was a weak acid or a weak base.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5. Strongly acidic or strongly basic drugs and quaternary ammonium compounds remain predominantly </a:t>
            </a:r>
            <a:r>
              <a:rPr lang="en-US" sz="2400" dirty="0" err="1"/>
              <a:t>ionised</a:t>
            </a:r>
            <a:r>
              <a:rPr lang="en-US" sz="2400" dirty="0"/>
              <a:t> at all pH and are, therefore, poorly absorbed.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860745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i="1" dirty="0">
                <a:solidFill>
                  <a:srgbClr val="FF0000"/>
                </a:solidFill>
              </a:rPr>
              <a:t>Ion</a:t>
            </a:r>
            <a:r>
              <a:rPr lang="en-US" dirty="0"/>
              <a:t> </a:t>
            </a:r>
            <a:r>
              <a:rPr lang="en-US" i="1" dirty="0">
                <a:solidFill>
                  <a:srgbClr val="FF0000"/>
                </a:solidFill>
              </a:rPr>
              <a:t>trapping</a:t>
            </a:r>
            <a:r>
              <a:rPr lang="en-US" dirty="0"/>
              <a:t> – the </a:t>
            </a:r>
            <a:r>
              <a:rPr lang="en-US" dirty="0" err="1"/>
              <a:t>nonionised</a:t>
            </a:r>
            <a:r>
              <a:rPr lang="en-US" dirty="0"/>
              <a:t> form of the weakly acid drug (aspirin; </a:t>
            </a:r>
            <a:r>
              <a:rPr lang="en-US" dirty="0" err="1"/>
              <a:t>pKa</a:t>
            </a:r>
            <a:r>
              <a:rPr lang="en-US" dirty="0"/>
              <a:t> 3.5) which crosses the gastric mucosa (pH 2), reverts to the </a:t>
            </a:r>
            <a:r>
              <a:rPr lang="en-US" dirty="0" err="1"/>
              <a:t>ionised</a:t>
            </a:r>
            <a:r>
              <a:rPr lang="en-US" dirty="0"/>
              <a:t> form within the cell (pH 7) &amp; hence slowly passes to the extracellular fluid - - ion trapping (contributes to gastric mucosal cell damage caused by aspirin)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1491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4038600" y="1676400"/>
            <a:ext cx="990600" cy="5334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mediated transport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Some require carrier for their transport across the membrane.</a:t>
            </a:r>
          </a:p>
          <a:p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1" y="2526269"/>
            <a:ext cx="8239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Proteins = combines with the drug substrate and form a complex</a:t>
            </a:r>
            <a:endParaRPr lang="en-IN" sz="2400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5029200" y="2209800"/>
            <a:ext cx="152400" cy="31646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8"/>
          <p:cNvSpPr/>
          <p:nvPr/>
        </p:nvSpPr>
        <p:spPr bwMode="auto">
          <a:xfrm>
            <a:off x="1676400" y="3200400"/>
            <a:ext cx="8839200" cy="3276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u="sng" dirty="0">
                <a:solidFill>
                  <a:schemeClr val="tx1"/>
                </a:solidFill>
                <a:latin typeface="Times New Roman" pitchFamily="18" charset="0"/>
              </a:rPr>
              <a:t>Drug – carrier complex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 exhibits better permeability than the drug alone.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After this complex crosses the membrane, the carrier dissociates from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the drug</a:t>
            </a:r>
            <a:r>
              <a:rPr lang="en-IN" sz="2400" dirty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</a:rPr>
              <a:t>2 types : facilitated diffusion &amp; Active transport</a:t>
            </a:r>
            <a:endParaRPr lang="en-IN" sz="2400" dirty="0">
              <a:solidFill>
                <a:schemeClr val="tx1"/>
              </a:solidFill>
              <a:latin typeface="Times New Roman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97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Facilitated diffusion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524000"/>
            <a:ext cx="5257800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Features : </a:t>
            </a:r>
            <a:endParaRPr lang="en-US" sz="16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/>
              <a:t>Carrier can move a drug substrate along its concentration gradient only (down – hill diffusion)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000" dirty="0"/>
              <a:t>No extracellular energy is required for translocation of drugs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The transporter belonging to the super family of SLC transporters operates passively without needing energy.</a:t>
            </a:r>
          </a:p>
          <a:p>
            <a:pPr>
              <a:lnSpc>
                <a:spcPct val="150000"/>
              </a:lnSpc>
            </a:pPr>
            <a:r>
              <a:rPr lang="en-US" sz="2000" dirty="0" err="1"/>
              <a:t>Eg</a:t>
            </a:r>
            <a:r>
              <a:rPr lang="en-US" sz="2000" dirty="0"/>
              <a:t> : amino acids in brain, antiviral drugs, anticancer drugs.</a:t>
            </a:r>
            <a:endParaRPr lang="en-IN" dirty="0"/>
          </a:p>
        </p:txBody>
      </p:sp>
      <p:pic>
        <p:nvPicPr>
          <p:cNvPr id="1026" name="Picture 2" descr="C:\Users\SumIti\Desktop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76400"/>
            <a:ext cx="3886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376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Transport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524000"/>
            <a:ext cx="4648200" cy="502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200" dirty="0"/>
              <a:t>Energy dependent, carrier mediated transport taking place against the electro – chemical gradient.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The energy needed for the active transport is generated by the membrane ATPase.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2 types : primary active transport &amp; secondary active transport.</a:t>
            </a:r>
            <a:endParaRPr lang="en-IN" sz="2200" dirty="0"/>
          </a:p>
        </p:txBody>
      </p:sp>
      <p:pic>
        <p:nvPicPr>
          <p:cNvPr id="4" name="Picture 2" descr="http://kentsimmons.uwinnipeg.ca/cm1504/Image12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524001"/>
            <a:ext cx="4267200" cy="5060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7658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76400"/>
            <a:ext cx="46482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Primary active transport : </a:t>
            </a:r>
          </a:p>
          <a:p>
            <a:pPr lvl="2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Energy ----by the hydrolysis of ATP</a:t>
            </a:r>
          </a:p>
          <a:p>
            <a:pPr lvl="2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Transporter ----superfamily of ABC</a:t>
            </a:r>
          </a:p>
          <a:p>
            <a:pPr lvl="2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Mediate only efflux of the solute from the cytoplasm</a:t>
            </a:r>
          </a:p>
          <a:p>
            <a:pPr lvl="2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gp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well known primary active transporter</a:t>
            </a:r>
          </a:p>
          <a:p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44886C-13B6-4FB7-A8F1-13D1FB1E2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372"/>
            <a:ext cx="4572000" cy="483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24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Secondary active transport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Mediated ---SLC transporters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Energy to pump one solute is derived from down hill movement of another solute</a:t>
            </a:r>
          </a:p>
          <a:p>
            <a:pPr>
              <a:lnSpc>
                <a:spcPct val="150000"/>
              </a:lnSpc>
            </a:pPr>
            <a:endParaRPr lang="en-IN" sz="2400" dirty="0"/>
          </a:p>
        </p:txBody>
      </p:sp>
      <p:pic>
        <p:nvPicPr>
          <p:cNvPr id="4" name="Picture 4" descr="http://library.thinkquest.org/C004535/media/membrane_transpor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4114800"/>
            <a:ext cx="7162800" cy="2708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0869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b="1" u="sng" dirty="0">
                <a:latin typeface="+mj-lt"/>
                <a:cs typeface="Times New Roman" pitchFamily="18" charset="0"/>
              </a:rPr>
              <a:t>SYMPORT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+mj-lt"/>
                <a:cs typeface="Times New Roman" pitchFamily="18" charset="0"/>
              </a:rPr>
              <a:t>both the solutes move in the same direction</a:t>
            </a:r>
          </a:p>
          <a:p>
            <a:pPr lvl="1">
              <a:lnSpc>
                <a:spcPct val="150000"/>
              </a:lnSpc>
            </a:pPr>
            <a:endParaRPr lang="en-US" b="1" dirty="0">
              <a:latin typeface="+mj-lt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u="sng" dirty="0">
                <a:latin typeface="+mj-lt"/>
                <a:cs typeface="Times New Roman" pitchFamily="18" charset="0"/>
              </a:rPr>
              <a:t>ANTIPORT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+mj-lt"/>
                <a:cs typeface="Times New Roman" pitchFamily="18" charset="0"/>
              </a:rPr>
              <a:t>both the solutes move in opposite direction</a:t>
            </a:r>
            <a:endParaRPr lang="en-US" b="1" dirty="0">
              <a:latin typeface="+mj-lt"/>
              <a:cs typeface="Times New Roman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b="1" dirty="0" err="1">
                <a:latin typeface="+mj-lt"/>
                <a:cs typeface="Times New Roman" pitchFamily="18" charset="0"/>
              </a:rPr>
              <a:t>Eg</a:t>
            </a:r>
            <a:r>
              <a:rPr lang="en-US" b="1" dirty="0">
                <a:latin typeface="+mj-lt"/>
                <a:cs typeface="Times New Roman" pitchFamily="18" charset="0"/>
              </a:rPr>
              <a:t>. OATP &amp; OCT expressed in liver canaliculi &amp; renal tubules are sec. active transporter</a:t>
            </a:r>
          </a:p>
          <a:p>
            <a:pPr>
              <a:lnSpc>
                <a:spcPct val="150000"/>
              </a:lnSpc>
            </a:pPr>
            <a:endParaRPr lang="en-IN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1275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http://mansfield.osu.edu/~sabedon/campbl08_files/image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3338"/>
            <a:ext cx="9144000" cy="6748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2303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1F6D-EF63-4E1A-9DBF-E3A66918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3CAD1-13DB-42E2-BB26-F397C7174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1676400"/>
            <a:ext cx="8610600" cy="487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N" sz="2400" dirty="0"/>
              <a:t>Carrier transport is saturable &amp; follows Michaelis-Menten Kinetics</a:t>
            </a:r>
          </a:p>
          <a:p>
            <a:pPr>
              <a:lnSpc>
                <a:spcPct val="200000"/>
              </a:lnSpc>
            </a:pPr>
            <a:r>
              <a:rPr lang="en-IN" sz="2400" dirty="0"/>
              <a:t>Maximal rate of transport is dependent on density of transporter in a particular membrane and its rate constant, Km, is governed by its affinity for the substrate</a:t>
            </a:r>
          </a:p>
        </p:txBody>
      </p:sp>
    </p:spTree>
    <p:extLst>
      <p:ext uri="{BB962C8B-B14F-4D97-AF65-F5344CB8AC3E}">
        <p14:creationId xmlns:p14="http://schemas.microsoft.com/office/powerpoint/2010/main" val="2159227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78FD4-4DA3-88AD-F2EE-32BA931C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10B0A3-7781-3E1F-0111-55ED0506FB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6520" y="0"/>
            <a:ext cx="7711480" cy="6705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6685A3-145A-7244-0D61-6630E40B3F99}"/>
              </a:ext>
            </a:extLst>
          </p:cNvPr>
          <p:cNvSpPr/>
          <p:nvPr/>
        </p:nvSpPr>
        <p:spPr bwMode="auto">
          <a:xfrm>
            <a:off x="2956520" y="5410200"/>
            <a:ext cx="2682280" cy="990600"/>
          </a:xfrm>
          <a:prstGeom prst="rect">
            <a:avLst/>
          </a:prstGeom>
          <a:solidFill>
            <a:schemeClr val="bg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83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Pinocytosis/Phagocytosis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Engulfment of  a fluid or a drug in a solution- Pinocytosis, </a:t>
            </a:r>
          </a:p>
          <a:p>
            <a:pPr>
              <a:buNone/>
            </a:pPr>
            <a:r>
              <a:rPr lang="en-US" sz="2400" dirty="0">
                <a:latin typeface="+mj-lt"/>
                <a:cs typeface="Times New Roman" pitchFamily="18" charset="0"/>
              </a:rPr>
              <a:t>			</a:t>
            </a:r>
            <a:r>
              <a:rPr lang="en-US" sz="2400" dirty="0" err="1">
                <a:latin typeface="+mj-lt"/>
                <a:cs typeface="Times New Roman" pitchFamily="18" charset="0"/>
              </a:rPr>
              <a:t>Eg</a:t>
            </a:r>
            <a:r>
              <a:rPr lang="en-US" sz="2400" dirty="0">
                <a:latin typeface="+mj-lt"/>
                <a:cs typeface="Times New Roman" pitchFamily="18" charset="0"/>
              </a:rPr>
              <a:t>. Polypeptides- insulin</a:t>
            </a:r>
          </a:p>
          <a:p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>
                <a:latin typeface="+mj-lt"/>
                <a:cs typeface="Times New Roman" pitchFamily="18" charset="0"/>
              </a:rPr>
              <a:t>Eating particulate matter, can also be transferred by local invagination of cell membrane. </a:t>
            </a:r>
          </a:p>
          <a:p>
            <a:pPr>
              <a:buNone/>
            </a:pPr>
            <a:r>
              <a:rPr lang="en-US" sz="2400" dirty="0">
                <a:latin typeface="+mj-lt"/>
                <a:cs typeface="Times New Roman" pitchFamily="18" charset="0"/>
              </a:rPr>
              <a:t>			</a:t>
            </a:r>
            <a:r>
              <a:rPr lang="en-US" sz="2400" dirty="0" err="1">
                <a:latin typeface="+mj-lt"/>
                <a:cs typeface="Times New Roman" pitchFamily="18" charset="0"/>
              </a:rPr>
              <a:t>Eg</a:t>
            </a:r>
            <a:r>
              <a:rPr lang="en-US" sz="2400" dirty="0">
                <a:latin typeface="+mj-lt"/>
                <a:cs typeface="Times New Roman" pitchFamily="18" charset="0"/>
              </a:rPr>
              <a:t>. APC </a:t>
            </a:r>
            <a:r>
              <a:rPr lang="en-US" sz="2400" dirty="0" err="1">
                <a:latin typeface="+mj-lt"/>
                <a:cs typeface="Times New Roman" pitchFamily="18" charset="0"/>
              </a:rPr>
              <a:t>phagocytose</a:t>
            </a:r>
            <a:r>
              <a:rPr lang="en-US" sz="2400" dirty="0">
                <a:latin typeface="+mj-lt"/>
                <a:cs typeface="Times New Roman" pitchFamily="18" charset="0"/>
              </a:rPr>
              <a:t> allergen, </a:t>
            </a:r>
            <a:r>
              <a:rPr lang="en-US" sz="2400" dirty="0" err="1">
                <a:latin typeface="+mj-lt"/>
                <a:cs typeface="Times New Roman" pitchFamily="18" charset="0"/>
              </a:rPr>
              <a:t>Botulinum</a:t>
            </a:r>
            <a:r>
              <a:rPr lang="en-US" sz="2400" dirty="0">
                <a:latin typeface="+mj-lt"/>
                <a:cs typeface="Times New Roman" pitchFamily="18" charset="0"/>
              </a:rPr>
              <a:t> toxin</a:t>
            </a:r>
          </a:p>
          <a:p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>
                <a:latin typeface="+mj-lt"/>
                <a:cs typeface="Times New Roman" pitchFamily="18" charset="0"/>
              </a:rPr>
              <a:t>Energy is required in these processes </a:t>
            </a:r>
          </a:p>
          <a:p>
            <a:endParaRPr lang="en-US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34455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8" descr="http://withfriendship.com/images/d/18288/Endocytosis-imag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5302" y="1828800"/>
            <a:ext cx="8163098" cy="44196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Pinocytosis/Phagocytosis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0417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4854A-B164-00B5-C1D4-5E41AD78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8EDB51-793F-E888-9DCC-4BCC9B6B9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8462" y="-1154461"/>
            <a:ext cx="6835077" cy="9144000"/>
          </a:xfrm>
        </p:spPr>
      </p:pic>
    </p:spTree>
    <p:extLst>
      <p:ext uri="{BB962C8B-B14F-4D97-AF65-F5344CB8AC3E}">
        <p14:creationId xmlns:p14="http://schemas.microsoft.com/office/powerpoint/2010/main" val="44894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Free or unbound drugs (or metabolites) of smaller molecular size can pass through the pores or spaces between the cells by the process of filtration.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Lipid insoluble drugs – cross biological membranes; size smaller than diameter of pores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Diffusion across capillaries </a:t>
            </a:r>
            <a:r>
              <a:rPr lang="en-US" sz="2400" dirty="0" err="1"/>
              <a:t>Capillaries</a:t>
            </a:r>
            <a:r>
              <a:rPr lang="en-US" sz="2400" dirty="0"/>
              <a:t> = dependent on rate of blood flow and not lipid solubility or pH</a:t>
            </a:r>
          </a:p>
        </p:txBody>
      </p:sp>
    </p:spTree>
    <p:extLst>
      <p:ext uri="{BB962C8B-B14F-4D97-AF65-F5344CB8AC3E}">
        <p14:creationId xmlns:p14="http://schemas.microsoft.com/office/powerpoint/2010/main" val="2411682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3EDC-9446-4C30-BC1A-F30B26133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AA5D7-1987-94B4-C1A5-CF12ADD47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/>
              <a:t>Is a physical process where the rate of filtration is proportional to a pressure gradient.</a:t>
            </a:r>
          </a:p>
          <a:p>
            <a:pPr>
              <a:lnSpc>
                <a:spcPct val="150000"/>
              </a:lnSpc>
            </a:pPr>
            <a:r>
              <a:rPr lang="en-US" sz="3200" dirty="0" err="1"/>
              <a:t>Eg.</a:t>
            </a:r>
            <a:r>
              <a:rPr lang="en-US" sz="3200" dirty="0"/>
              <a:t> : urea, glucose, alcohol which are filtered through glomerulus.</a:t>
            </a:r>
            <a:endParaRPr lang="en-IN" sz="32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7229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A3EA8-C297-5AB9-9514-F1C705641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982E4-3CBE-E153-EE0C-186A0C895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1609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1196</Words>
  <Application>Microsoft Office PowerPoint</Application>
  <PresentationFormat>Widescreen</PresentationFormat>
  <Paragraphs>122</Paragraphs>
  <Slides>31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Rockwell Extra Bold</vt:lpstr>
      <vt:lpstr>Times New Roman</vt:lpstr>
      <vt:lpstr>Wingdings</vt:lpstr>
      <vt:lpstr>Office Theme</vt:lpstr>
      <vt:lpstr>PHARMACOKINETICS</vt:lpstr>
      <vt:lpstr>PH1.6 Describe salient features of absorption, distribution, metabolism and excretion of drugs with emphasis on various routes of drug administration</vt:lpstr>
      <vt:lpstr>Pharmacokinetics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PASSIVE DIFFUSION</vt:lpstr>
      <vt:lpstr>PowerPoint Presentation</vt:lpstr>
      <vt:lpstr>PowerPoint Presentation</vt:lpstr>
      <vt:lpstr>PowerPoint Presentation</vt:lpstr>
      <vt:lpstr>Influence of pH</vt:lpstr>
      <vt:lpstr>Implications </vt:lpstr>
      <vt:lpstr>Implications </vt:lpstr>
      <vt:lpstr>PowerPoint Presentation</vt:lpstr>
      <vt:lpstr>Carrier mediated transport</vt:lpstr>
      <vt:lpstr>Facilitated diffusion</vt:lpstr>
      <vt:lpstr>Active Transport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Pinocytosis/Phagocytosis</vt:lpstr>
      <vt:lpstr>Pinocytosis/Phagocytosis</vt:lpstr>
      <vt:lpstr>PowerPoint Presentation</vt:lpstr>
      <vt:lpstr>Filtration</vt:lpstr>
      <vt:lpstr>Filtration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Anju Saxena</dc:creator>
  <cp:lastModifiedBy>Manikanta Guptha</cp:lastModifiedBy>
  <cp:revision>2</cp:revision>
  <dcterms:created xsi:type="dcterms:W3CDTF">2024-08-31T08:50:10Z</dcterms:created>
  <dcterms:modified xsi:type="dcterms:W3CDTF">2024-09-03T06:12:53Z</dcterms:modified>
</cp:coreProperties>
</file>