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showOutlineIcons="0" horzBarState="maximized"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-629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62B01F-0F07-F04A-B8AF-073ABDCBC200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B22E21-5A2B-AE44-8601-87E98B46622B}">
      <dgm:prSet phldrT="[Text]" custT="1"/>
      <dgm:spPr>
        <a:solidFill>
          <a:schemeClr val="tx2">
            <a:lumMod val="60000"/>
            <a:lumOff val="40000"/>
          </a:schemeClr>
        </a:solidFill>
        <a:ln w="19050">
          <a:solidFill>
            <a:schemeClr val="tx1"/>
          </a:solidFill>
          <a:prstDash val="dash"/>
        </a:ln>
      </dgm:spPr>
      <dgm:t>
        <a:bodyPr/>
        <a:lstStyle/>
        <a:p>
          <a:r>
            <a:rPr lang="en-US" sz="2400" b="1" dirty="0" smtClean="0">
              <a:solidFill>
                <a:sysClr val="windowText" lastClr="000000"/>
              </a:solidFill>
              <a:latin typeface="Times New Roman"/>
              <a:cs typeface="Times New Roman"/>
            </a:rPr>
            <a:t>HAEMOSTASIS</a:t>
          </a:r>
        </a:p>
        <a:p>
          <a:endParaRPr lang="en-US" sz="2400" b="1" dirty="0" smtClean="0">
            <a:solidFill>
              <a:sysClr val="windowText" lastClr="000000"/>
            </a:solidFill>
            <a:latin typeface="Times New Roman"/>
            <a:cs typeface="Times New Roman"/>
          </a:endParaRPr>
        </a:p>
        <a:p>
          <a:r>
            <a:rPr lang="en-US" sz="2400" b="1" dirty="0" smtClean="0">
              <a:solidFill>
                <a:sysClr val="windowText" lastClr="000000"/>
              </a:solidFill>
              <a:latin typeface="Times New Roman"/>
              <a:cs typeface="Times New Roman"/>
            </a:rPr>
            <a:t>Stable</a:t>
          </a:r>
          <a:r>
            <a:rPr lang="en-US" sz="2400" b="1" dirty="0" err="1" smtClean="0">
              <a:solidFill>
                <a:sysClr val="windowText" lastClr="000000"/>
              </a:solidFill>
              <a:latin typeface="Times New Roman"/>
              <a:cs typeface="Times New Roman"/>
            </a:rPr>
            <a:t>hemostatic</a:t>
          </a:r>
          <a:r>
            <a:rPr lang="en-US" sz="2400" b="1" dirty="0" smtClean="0">
              <a:solidFill>
                <a:sysClr val="windowText" lastClr="000000"/>
              </a:solidFill>
              <a:latin typeface="Times New Roman"/>
              <a:cs typeface="Times New Roman"/>
            </a:rPr>
            <a:t>clot</a:t>
          </a:r>
          <a:endParaRPr lang="en-US" sz="2400" b="1" dirty="0">
            <a:solidFill>
              <a:sysClr val="windowText" lastClr="000000"/>
            </a:solidFill>
            <a:latin typeface="Times New Roman"/>
            <a:cs typeface="Times New Roman"/>
          </a:endParaRPr>
        </a:p>
      </dgm:t>
    </dgm:pt>
    <dgm:pt modelId="{0F38132F-5413-3F4C-8C33-62E5C6451E02}" type="parTrans" cxnId="{6269B14A-FDB7-7B46-B03D-09F20AD904B7}">
      <dgm:prSet/>
      <dgm:spPr/>
      <dgm:t>
        <a:bodyPr/>
        <a:lstStyle/>
        <a:p>
          <a:endParaRPr lang="en-US"/>
        </a:p>
      </dgm:t>
    </dgm:pt>
    <dgm:pt modelId="{6025CCFA-F671-E54D-A0F1-BC5693F67F5C}" type="sibTrans" cxnId="{6269B14A-FDB7-7B46-B03D-09F20AD904B7}">
      <dgm:prSet/>
      <dgm:spPr/>
      <dgm:t>
        <a:bodyPr/>
        <a:lstStyle/>
        <a:p>
          <a:endParaRPr lang="en-US"/>
        </a:p>
      </dgm:t>
    </dgm:pt>
    <dgm:pt modelId="{A8940432-6300-C74E-BE53-B45AD0D24DB3}">
      <dgm:prSet phldrT="[Text]"/>
      <dgm:spPr>
        <a:solidFill>
          <a:schemeClr val="tx2">
            <a:lumMod val="60000"/>
            <a:lumOff val="40000"/>
          </a:schemeClr>
        </a:solidFill>
        <a:ln w="19050">
          <a:solidFill>
            <a:schemeClr val="tx1"/>
          </a:solidFill>
          <a:prstDash val="dash"/>
        </a:ln>
      </dgm:spPr>
      <dgm:t>
        <a:bodyPr/>
        <a:lstStyle/>
        <a:p>
          <a:r>
            <a:rPr lang="en-US" dirty="0">
              <a:solidFill>
                <a:sysClr val="windowText" lastClr="000000"/>
              </a:solidFill>
              <a:latin typeface="Times New Roman"/>
              <a:cs typeface="Times New Roman"/>
            </a:rPr>
            <a:t>INJURED VESSEL</a:t>
          </a:r>
          <a:r>
            <a:rPr lang="en-US" dirty="0" smtClean="0">
              <a:solidFill>
                <a:sysClr val="windowText" lastClr="000000"/>
              </a:solidFill>
              <a:latin typeface="Times New Roman"/>
              <a:cs typeface="Times New Roman"/>
            </a:rPr>
            <a:t>WALL</a:t>
          </a:r>
        </a:p>
        <a:p>
          <a:endParaRPr lang="en-US" dirty="0" smtClean="0">
            <a:solidFill>
              <a:sysClr val="windowText" lastClr="000000"/>
            </a:solidFill>
            <a:latin typeface="Times New Roman"/>
            <a:cs typeface="Times New Roman"/>
          </a:endParaRPr>
        </a:p>
        <a:p>
          <a:endParaRPr lang="en-US" dirty="0" smtClean="0">
            <a:solidFill>
              <a:sysClr val="windowText" lastClr="000000"/>
            </a:solidFill>
            <a:latin typeface="Times New Roman"/>
            <a:cs typeface="Times New Roman"/>
          </a:endParaRPr>
        </a:p>
        <a:p>
          <a:r>
            <a:rPr lang="en-US" dirty="0" smtClean="0">
              <a:solidFill>
                <a:sysClr val="windowText" lastClr="000000"/>
              </a:solidFill>
              <a:latin typeface="Times New Roman"/>
              <a:cs typeface="Times New Roman"/>
            </a:rPr>
            <a:t>Vasoconstriction</a:t>
          </a:r>
          <a:endParaRPr lang="en-US" dirty="0">
            <a:solidFill>
              <a:sysClr val="windowText" lastClr="000000"/>
            </a:solidFill>
            <a:latin typeface="Times New Roman"/>
            <a:cs typeface="Times New Roman"/>
          </a:endParaRPr>
        </a:p>
      </dgm:t>
    </dgm:pt>
    <dgm:pt modelId="{93D9187C-D37B-8B42-9778-07741A70EBA2}" type="parTrans" cxnId="{F7508F31-EDB2-F048-BE27-62F4BB7EDC85}">
      <dgm:prSet/>
      <dgm:spPr/>
      <dgm:t>
        <a:bodyPr/>
        <a:lstStyle/>
        <a:p>
          <a:endParaRPr lang="en-US"/>
        </a:p>
      </dgm:t>
    </dgm:pt>
    <dgm:pt modelId="{C56A55DF-7D58-114D-A348-51AA2C40B061}" type="sibTrans" cxnId="{F7508F31-EDB2-F048-BE27-62F4BB7EDC85}">
      <dgm:prSet/>
      <dgm:spPr/>
      <dgm:t>
        <a:bodyPr/>
        <a:lstStyle/>
        <a:p>
          <a:endParaRPr lang="en-US"/>
        </a:p>
      </dgm:t>
    </dgm:pt>
    <dgm:pt modelId="{22B21D30-BEAD-EC41-918E-F902CF77423A}">
      <dgm:prSet phldrT="[Text]" custT="1"/>
      <dgm:spPr>
        <a:solidFill>
          <a:schemeClr val="tx2">
            <a:lumMod val="60000"/>
            <a:lumOff val="40000"/>
          </a:schemeClr>
        </a:solidFill>
        <a:ln w="19050">
          <a:solidFill>
            <a:schemeClr val="tx1"/>
          </a:solidFill>
          <a:prstDash val="dash"/>
        </a:ln>
      </dgm:spPr>
      <dgm:t>
        <a:bodyPr/>
        <a:lstStyle/>
        <a:p>
          <a:r>
            <a:rPr lang="en-US" sz="2400" dirty="0" smtClean="0">
              <a:solidFill>
                <a:sysClr val="windowText" lastClr="000000"/>
              </a:solidFill>
              <a:latin typeface="Times New Roman"/>
              <a:cs typeface="Times New Roman"/>
            </a:rPr>
            <a:t>PLATELETS</a:t>
          </a:r>
        </a:p>
        <a:p>
          <a:endParaRPr lang="en-US" sz="2400" dirty="0" smtClean="0">
            <a:solidFill>
              <a:sysClr val="windowText" lastClr="000000"/>
            </a:solidFill>
            <a:latin typeface="Times New Roman"/>
            <a:cs typeface="Times New Roman"/>
          </a:endParaRPr>
        </a:p>
        <a:p>
          <a:r>
            <a:rPr lang="en-US" sz="2400" dirty="0" smtClean="0">
              <a:solidFill>
                <a:sysClr val="windowText" lastClr="000000"/>
              </a:solidFill>
              <a:latin typeface="Times New Roman"/>
              <a:cs typeface="Times New Roman"/>
            </a:rPr>
            <a:t>Platelet plug</a:t>
          </a:r>
        </a:p>
        <a:p>
          <a:r>
            <a: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Primary</a:t>
          </a:r>
          <a:r>
            <a:rPr lang="en-US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Haemostasis</a:t>
          </a:r>
          <a:endParaRPr lang="en-US" sz="2400" dirty="0">
            <a:solidFill>
              <a:schemeClr val="tx1"/>
            </a:solidFill>
            <a:latin typeface="Times New Roman"/>
            <a:cs typeface="Times New Roman"/>
          </a:endParaRPr>
        </a:p>
      </dgm:t>
    </dgm:pt>
    <dgm:pt modelId="{B2DA53EF-F5A7-B641-AB5F-317C7877CE9D}" type="parTrans" cxnId="{47821654-CC95-114B-8037-5865ADD50290}">
      <dgm:prSet/>
      <dgm:spPr/>
      <dgm:t>
        <a:bodyPr/>
        <a:lstStyle/>
        <a:p>
          <a:endParaRPr lang="en-US"/>
        </a:p>
      </dgm:t>
    </dgm:pt>
    <dgm:pt modelId="{BD7C1012-4C2E-114D-A95A-0BF8F4D36992}" type="sibTrans" cxnId="{47821654-CC95-114B-8037-5865ADD50290}">
      <dgm:prSet/>
      <dgm:spPr/>
      <dgm:t>
        <a:bodyPr/>
        <a:lstStyle/>
        <a:p>
          <a:endParaRPr lang="en-US"/>
        </a:p>
      </dgm:t>
    </dgm:pt>
    <dgm:pt modelId="{B6E9F146-F9F9-5B44-9B55-6D5B6805ADEA}">
      <dgm:prSet phldrT="[Text]" custT="1"/>
      <dgm:spPr>
        <a:solidFill>
          <a:schemeClr val="tx2">
            <a:lumMod val="60000"/>
            <a:lumOff val="40000"/>
          </a:schemeClr>
        </a:solidFill>
        <a:ln w="19050">
          <a:solidFill>
            <a:schemeClr val="tx1"/>
          </a:solidFill>
          <a:prstDash val="dash"/>
        </a:ln>
      </dgm:spPr>
      <dgm:t>
        <a:bodyPr/>
        <a:lstStyle/>
        <a:p>
          <a:r>
            <a:rPr lang="en-US" sz="2400" dirty="0">
              <a:solidFill>
                <a:sysClr val="windowText" lastClr="000000"/>
              </a:solidFill>
              <a:latin typeface="Times New Roman"/>
              <a:cs typeface="Times New Roman"/>
            </a:rPr>
            <a:t>COAGULATION</a:t>
          </a:r>
          <a:r>
            <a:rPr lang="en-US" sz="2400" dirty="0" smtClean="0">
              <a:solidFill>
                <a:sysClr val="windowText" lastClr="000000"/>
              </a:solidFill>
              <a:latin typeface="Times New Roman"/>
              <a:cs typeface="Times New Roman"/>
            </a:rPr>
            <a:t>FACTORS</a:t>
          </a:r>
        </a:p>
        <a:p>
          <a:endParaRPr lang="en-US" sz="2100" dirty="0" smtClean="0">
            <a:solidFill>
              <a:sysClr val="windowText" lastClr="000000"/>
            </a:solidFill>
            <a:latin typeface="Times New Roman"/>
            <a:cs typeface="Times New Roman"/>
          </a:endParaRPr>
        </a:p>
        <a:p>
          <a:r>
            <a:rPr lang="en-US" sz="2400" dirty="0" smtClean="0">
              <a:solidFill>
                <a:sysClr val="windowText" lastClr="000000"/>
              </a:solidFill>
              <a:latin typeface="Times New Roman"/>
              <a:cs typeface="Times New Roman"/>
            </a:rPr>
            <a:t>Fibrin clot</a:t>
          </a:r>
        </a:p>
        <a:p>
          <a:r>
            <a: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Secondary</a:t>
          </a:r>
          <a:r>
            <a:rPr lang="en-US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Haemostasis</a:t>
          </a:r>
          <a:endParaRPr lang="en-US" sz="2400" dirty="0">
            <a:solidFill>
              <a:schemeClr val="tx1"/>
            </a:solidFill>
            <a:latin typeface="Times New Roman"/>
            <a:cs typeface="Times New Roman"/>
          </a:endParaRPr>
        </a:p>
      </dgm:t>
    </dgm:pt>
    <dgm:pt modelId="{A05E6DA8-9EF9-5A46-B8F4-12D99A53AC9E}" type="parTrans" cxnId="{607F9F07-DFF2-474D-8568-1206D899ACCE}">
      <dgm:prSet/>
      <dgm:spPr/>
      <dgm:t>
        <a:bodyPr/>
        <a:lstStyle/>
        <a:p>
          <a:endParaRPr lang="en-US"/>
        </a:p>
      </dgm:t>
    </dgm:pt>
    <dgm:pt modelId="{46BEA3DE-D25C-8C42-8981-6051D9E6AA3F}" type="sibTrans" cxnId="{607F9F07-DFF2-474D-8568-1206D899ACCE}">
      <dgm:prSet/>
      <dgm:spPr/>
      <dgm:t>
        <a:bodyPr/>
        <a:lstStyle/>
        <a:p>
          <a:endParaRPr lang="en-US"/>
        </a:p>
      </dgm:t>
    </dgm:pt>
    <dgm:pt modelId="{D21629DD-D25C-C14C-891F-56120E3CF83A}" type="pres">
      <dgm:prSet presAssocID="{6062B01F-0F07-F04A-B8AF-073ABDCBC20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9EFF70-3874-6E4A-802A-8A6AEEC5BAB0}" type="pres">
      <dgm:prSet presAssocID="{88B22E21-5A2B-AE44-8601-87E98B46622B}" presName="centerShape" presStyleLbl="node0" presStyleIdx="0" presStyleCnt="1" custScaleX="119588"/>
      <dgm:spPr/>
      <dgm:t>
        <a:bodyPr/>
        <a:lstStyle/>
        <a:p>
          <a:endParaRPr lang="en-US"/>
        </a:p>
      </dgm:t>
    </dgm:pt>
    <dgm:pt modelId="{696B9A6E-1EA3-0340-B31D-412A89550419}" type="pres">
      <dgm:prSet presAssocID="{93D9187C-D37B-8B42-9778-07741A70EBA2}" presName="parTrans" presStyleLbl="bgSibTrans2D1" presStyleIdx="0" presStyleCnt="3" custLinFactNeighborX="6093" custLinFactNeighborY="6841"/>
      <dgm:spPr/>
      <dgm:t>
        <a:bodyPr/>
        <a:lstStyle/>
        <a:p>
          <a:endParaRPr lang="en-US"/>
        </a:p>
      </dgm:t>
    </dgm:pt>
    <dgm:pt modelId="{B645A16B-9C44-E941-BD1A-30583550C0AF}" type="pres">
      <dgm:prSet presAssocID="{A8940432-6300-C74E-BE53-B45AD0D24DB3}" presName="node" presStyleLbl="node1" presStyleIdx="0" presStyleCnt="3" custRadScaleRad="97777" custRadScaleInc="-19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E9FFD5-26B5-B449-9EBE-2826AA72A4F4}" type="pres">
      <dgm:prSet presAssocID="{B2DA53EF-F5A7-B641-AB5F-317C7877CE9D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45F274A1-B983-504A-92E8-968FD4D52A25}" type="pres">
      <dgm:prSet presAssocID="{22B21D30-BEAD-EC41-918E-F902CF77423A}" presName="node" presStyleLbl="node1" presStyleIdx="1" presStyleCnt="3" custScaleX="115274" custRadScaleRad="98583" custRadScaleInc="-20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208396-5580-7449-86BD-9D8C46005DCA}" type="pres">
      <dgm:prSet presAssocID="{A05E6DA8-9EF9-5A46-B8F4-12D99A53AC9E}" presName="parTrans" presStyleLbl="bgSibTrans2D1" presStyleIdx="2" presStyleCnt="3" custLinFactNeighborX="-5197" custLinFactNeighborY="8552"/>
      <dgm:spPr/>
      <dgm:t>
        <a:bodyPr/>
        <a:lstStyle/>
        <a:p>
          <a:endParaRPr lang="en-US"/>
        </a:p>
      </dgm:t>
    </dgm:pt>
    <dgm:pt modelId="{EF306C51-53E1-2B44-9B1D-6263E7571724}" type="pres">
      <dgm:prSet presAssocID="{B6E9F146-F9F9-5B44-9B55-6D5B6805ADEA}" presName="node" presStyleLbl="node1" presStyleIdx="2" presStyleCnt="3" custScaleX="117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5A5E6A-6632-4D71-B7F0-A86B6B650557}" type="presOf" srcId="{22B21D30-BEAD-EC41-918E-F902CF77423A}" destId="{45F274A1-B983-504A-92E8-968FD4D52A25}" srcOrd="0" destOrd="0" presId="urn:microsoft.com/office/officeart/2005/8/layout/radial4"/>
    <dgm:cxn modelId="{F7508F31-EDB2-F048-BE27-62F4BB7EDC85}" srcId="{88B22E21-5A2B-AE44-8601-87E98B46622B}" destId="{A8940432-6300-C74E-BE53-B45AD0D24DB3}" srcOrd="0" destOrd="0" parTransId="{93D9187C-D37B-8B42-9778-07741A70EBA2}" sibTransId="{C56A55DF-7D58-114D-A348-51AA2C40B061}"/>
    <dgm:cxn modelId="{401D48D4-BB7B-47AB-A10A-A5E922816A1F}" type="presOf" srcId="{B6E9F146-F9F9-5B44-9B55-6D5B6805ADEA}" destId="{EF306C51-53E1-2B44-9B1D-6263E7571724}" srcOrd="0" destOrd="0" presId="urn:microsoft.com/office/officeart/2005/8/layout/radial4"/>
    <dgm:cxn modelId="{A738DCC4-D74A-45EC-972F-8535CDF5EED1}" type="presOf" srcId="{A8940432-6300-C74E-BE53-B45AD0D24DB3}" destId="{B645A16B-9C44-E941-BD1A-30583550C0AF}" srcOrd="0" destOrd="0" presId="urn:microsoft.com/office/officeart/2005/8/layout/radial4"/>
    <dgm:cxn modelId="{824D2AFC-C9D6-4E9D-B0DC-20DBFD6728C9}" type="presOf" srcId="{6062B01F-0F07-F04A-B8AF-073ABDCBC200}" destId="{D21629DD-D25C-C14C-891F-56120E3CF83A}" srcOrd="0" destOrd="0" presId="urn:microsoft.com/office/officeart/2005/8/layout/radial4"/>
    <dgm:cxn modelId="{3CA676F1-73F3-4070-91CB-89AE42519A8E}" type="presOf" srcId="{A05E6DA8-9EF9-5A46-B8F4-12D99A53AC9E}" destId="{01208396-5580-7449-86BD-9D8C46005DCA}" srcOrd="0" destOrd="0" presId="urn:microsoft.com/office/officeart/2005/8/layout/radial4"/>
    <dgm:cxn modelId="{5B3EC831-7EEA-453A-B711-DB753CF37AF7}" type="presOf" srcId="{88B22E21-5A2B-AE44-8601-87E98B46622B}" destId="{BA9EFF70-3874-6E4A-802A-8A6AEEC5BAB0}" srcOrd="0" destOrd="0" presId="urn:microsoft.com/office/officeart/2005/8/layout/radial4"/>
    <dgm:cxn modelId="{0446423C-2961-4335-82D6-08D04C4C88C7}" type="presOf" srcId="{93D9187C-D37B-8B42-9778-07741A70EBA2}" destId="{696B9A6E-1EA3-0340-B31D-412A89550419}" srcOrd="0" destOrd="0" presId="urn:microsoft.com/office/officeart/2005/8/layout/radial4"/>
    <dgm:cxn modelId="{607F9F07-DFF2-474D-8568-1206D899ACCE}" srcId="{88B22E21-5A2B-AE44-8601-87E98B46622B}" destId="{B6E9F146-F9F9-5B44-9B55-6D5B6805ADEA}" srcOrd="2" destOrd="0" parTransId="{A05E6DA8-9EF9-5A46-B8F4-12D99A53AC9E}" sibTransId="{46BEA3DE-D25C-8C42-8981-6051D9E6AA3F}"/>
    <dgm:cxn modelId="{6269B14A-FDB7-7B46-B03D-09F20AD904B7}" srcId="{6062B01F-0F07-F04A-B8AF-073ABDCBC200}" destId="{88B22E21-5A2B-AE44-8601-87E98B46622B}" srcOrd="0" destOrd="0" parTransId="{0F38132F-5413-3F4C-8C33-62E5C6451E02}" sibTransId="{6025CCFA-F671-E54D-A0F1-BC5693F67F5C}"/>
    <dgm:cxn modelId="{632C5014-9098-458E-B6F5-A1A9C8A6B3CC}" type="presOf" srcId="{B2DA53EF-F5A7-B641-AB5F-317C7877CE9D}" destId="{DFE9FFD5-26B5-B449-9EBE-2826AA72A4F4}" srcOrd="0" destOrd="0" presId="urn:microsoft.com/office/officeart/2005/8/layout/radial4"/>
    <dgm:cxn modelId="{47821654-CC95-114B-8037-5865ADD50290}" srcId="{88B22E21-5A2B-AE44-8601-87E98B46622B}" destId="{22B21D30-BEAD-EC41-918E-F902CF77423A}" srcOrd="1" destOrd="0" parTransId="{B2DA53EF-F5A7-B641-AB5F-317C7877CE9D}" sibTransId="{BD7C1012-4C2E-114D-A95A-0BF8F4D36992}"/>
    <dgm:cxn modelId="{72EA053D-9B71-477D-BC33-ADC77ED505FD}" type="presParOf" srcId="{D21629DD-D25C-C14C-891F-56120E3CF83A}" destId="{BA9EFF70-3874-6E4A-802A-8A6AEEC5BAB0}" srcOrd="0" destOrd="0" presId="urn:microsoft.com/office/officeart/2005/8/layout/radial4"/>
    <dgm:cxn modelId="{8C952F78-A8AA-41AF-9A5F-04451D0CEF26}" type="presParOf" srcId="{D21629DD-D25C-C14C-891F-56120E3CF83A}" destId="{696B9A6E-1EA3-0340-B31D-412A89550419}" srcOrd="1" destOrd="0" presId="urn:microsoft.com/office/officeart/2005/8/layout/radial4"/>
    <dgm:cxn modelId="{CDA4F140-4F78-43CA-A853-2C181BAE9672}" type="presParOf" srcId="{D21629DD-D25C-C14C-891F-56120E3CF83A}" destId="{B645A16B-9C44-E941-BD1A-30583550C0AF}" srcOrd="2" destOrd="0" presId="urn:microsoft.com/office/officeart/2005/8/layout/radial4"/>
    <dgm:cxn modelId="{7153E280-27EA-4A02-8113-2199151DFBDC}" type="presParOf" srcId="{D21629DD-D25C-C14C-891F-56120E3CF83A}" destId="{DFE9FFD5-26B5-B449-9EBE-2826AA72A4F4}" srcOrd="3" destOrd="0" presId="urn:microsoft.com/office/officeart/2005/8/layout/radial4"/>
    <dgm:cxn modelId="{67EAD1E8-6A17-4B1C-90B8-3B0A3485F702}" type="presParOf" srcId="{D21629DD-D25C-C14C-891F-56120E3CF83A}" destId="{45F274A1-B983-504A-92E8-968FD4D52A25}" srcOrd="4" destOrd="0" presId="urn:microsoft.com/office/officeart/2005/8/layout/radial4"/>
    <dgm:cxn modelId="{AECBAC85-8CD0-45A8-8C3E-7ED6E428110B}" type="presParOf" srcId="{D21629DD-D25C-C14C-891F-56120E3CF83A}" destId="{01208396-5580-7449-86BD-9D8C46005DCA}" srcOrd="5" destOrd="0" presId="urn:microsoft.com/office/officeart/2005/8/layout/radial4"/>
    <dgm:cxn modelId="{2BEA12EE-4608-4013-BB82-36001601D790}" type="presParOf" srcId="{D21629DD-D25C-C14C-891F-56120E3CF83A}" destId="{EF306C51-53E1-2B44-9B1D-6263E7571724}" srcOrd="6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EFF70-3874-6E4A-802A-8A6AEEC5BAB0}">
      <dsp:nvSpPr>
        <dsp:cNvPr id="0" name=""/>
        <dsp:cNvSpPr/>
      </dsp:nvSpPr>
      <dsp:spPr>
        <a:xfrm>
          <a:off x="2846300" y="3766166"/>
          <a:ext cx="3451399" cy="2886075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9050">
          <a:solidFill>
            <a:schemeClr val="tx1"/>
          </a:solidFill>
          <a:prstDash val="dash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ysClr val="windowText" lastClr="000000"/>
              </a:solidFill>
              <a:latin typeface="Times New Roman"/>
              <a:cs typeface="Times New Roman"/>
            </a:rPr>
            <a:t>HAEMOSTASIS</a:t>
          </a:r>
        </a:p>
      </dsp:txBody>
      <dsp:txXfrm>
        <a:off x="3351746" y="4188822"/>
        <a:ext cx="2440507" cy="2040763"/>
      </dsp:txXfrm>
    </dsp:sp>
    <dsp:sp modelId="{696B9A6E-1EA3-0340-B31D-412A89550419}">
      <dsp:nvSpPr>
        <dsp:cNvPr id="0" name=""/>
        <dsp:cNvSpPr/>
      </dsp:nvSpPr>
      <dsp:spPr>
        <a:xfrm rot="12900000">
          <a:off x="1175973" y="3178166"/>
          <a:ext cx="2165505" cy="82253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45A16B-9C44-E941-BD1A-30583550C0AF}">
      <dsp:nvSpPr>
        <dsp:cNvPr id="0" name=""/>
        <dsp:cNvSpPr/>
      </dsp:nvSpPr>
      <dsp:spPr>
        <a:xfrm>
          <a:off x="901" y="1871682"/>
          <a:ext cx="2741771" cy="219341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9050">
          <a:solidFill>
            <a:schemeClr val="tx1"/>
          </a:solidFill>
          <a:prstDash val="dash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ysClr val="windowText" lastClr="000000"/>
              </a:solidFill>
              <a:latin typeface="Times New Roman"/>
              <a:cs typeface="Times New Roman"/>
            </a:rPr>
            <a:t>INJURED VESSEL WALL</a:t>
          </a:r>
        </a:p>
      </dsp:txBody>
      <dsp:txXfrm>
        <a:off x="65144" y="1935925"/>
        <a:ext cx="2613285" cy="2064931"/>
      </dsp:txXfrm>
    </dsp:sp>
    <dsp:sp modelId="{DFE9FFD5-26B5-B449-9EBE-2826AA72A4F4}">
      <dsp:nvSpPr>
        <dsp:cNvPr id="0" name=""/>
        <dsp:cNvSpPr/>
      </dsp:nvSpPr>
      <dsp:spPr>
        <a:xfrm rot="16200000">
          <a:off x="3407901" y="2055298"/>
          <a:ext cx="2328197" cy="82253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F274A1-B983-504A-92E8-968FD4D52A25}">
      <dsp:nvSpPr>
        <dsp:cNvPr id="0" name=""/>
        <dsp:cNvSpPr/>
      </dsp:nvSpPr>
      <dsp:spPr>
        <a:xfrm>
          <a:off x="3201114" y="205757"/>
          <a:ext cx="2741771" cy="219341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9050">
          <a:solidFill>
            <a:schemeClr val="tx1"/>
          </a:solidFill>
          <a:prstDash val="dash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ysClr val="windowText" lastClr="000000"/>
              </a:solidFill>
              <a:latin typeface="Times New Roman"/>
              <a:cs typeface="Times New Roman"/>
            </a:rPr>
            <a:t>PLATELETS</a:t>
          </a:r>
        </a:p>
      </dsp:txBody>
      <dsp:txXfrm>
        <a:off x="3265357" y="270000"/>
        <a:ext cx="2613285" cy="2064931"/>
      </dsp:txXfrm>
    </dsp:sp>
    <dsp:sp modelId="{01208396-5580-7449-86BD-9D8C46005DCA}">
      <dsp:nvSpPr>
        <dsp:cNvPr id="0" name=""/>
        <dsp:cNvSpPr/>
      </dsp:nvSpPr>
      <dsp:spPr>
        <a:xfrm rot="19500000">
          <a:off x="5802520" y="3178166"/>
          <a:ext cx="2165505" cy="82253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306C51-53E1-2B44-9B1D-6263E7571724}">
      <dsp:nvSpPr>
        <dsp:cNvPr id="0" name=""/>
        <dsp:cNvSpPr/>
      </dsp:nvSpPr>
      <dsp:spPr>
        <a:xfrm>
          <a:off x="6401326" y="1871682"/>
          <a:ext cx="2741771" cy="219341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9050">
          <a:solidFill>
            <a:schemeClr val="tx1"/>
          </a:solidFill>
          <a:prstDash val="dash"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ysClr val="windowText" lastClr="000000"/>
              </a:solidFill>
              <a:latin typeface="Times New Roman"/>
              <a:cs typeface="Times New Roman"/>
            </a:rPr>
            <a:t>COAGULATION FACTORS</a:t>
          </a:r>
        </a:p>
      </dsp:txBody>
      <dsp:txXfrm>
        <a:off x="6465569" y="1935925"/>
        <a:ext cx="2613285" cy="2064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4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5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5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71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7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67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675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67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67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7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734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5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73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7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73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73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4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72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72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6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742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743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7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687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IN"/>
          </a:p>
        </p:txBody>
      </p:sp>
      <p:sp>
        <p:nvSpPr>
          <p:cNvPr id="104868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69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69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72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7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7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72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7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7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IN"/>
          </a:p>
        </p:txBody>
      </p:sp>
      <p:sp>
        <p:nvSpPr>
          <p:cNvPr id="10487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779BE-0620-457E-B4C5-43301CACB6B1}" type="datetimeFigureOut">
              <a:rPr lang="en-IN" smtClean="0"/>
              <a:t>13-12-2023</a:t>
            </a:fld>
            <a:endParaRPr lang="en-I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037D8-0BD6-4AC9-8AAD-99AD715CE25A}" type="slidenum">
              <a:rPr lang="en-IN" smtClean="0"/>
              <a:t>‹#›</a:t>
            </a:fld>
            <a:endParaRPr lang="en-I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9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2170176" y="2060995"/>
            <a:ext cx="7851648" cy="2664263"/>
          </a:xfrm>
        </p:spPr>
        <p:txBody>
          <a:bodyPr/>
          <a:p>
            <a:r>
              <a:rPr b="1"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COAGULANTS</a:t>
            </a: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4836483" y="5486399"/>
            <a:ext cx="4622800" cy="1371600"/>
          </a:xfrm>
        </p:spPr>
        <p:txBody>
          <a:bodyPr/>
          <a:p>
            <a:pPr algn="l"/>
            <a:r>
              <a:rPr dirty="0"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Dr. </a:t>
            </a:r>
            <a:r>
              <a:rPr dirty="0" lang="en-US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Nasra</a:t>
            </a:r>
            <a:r>
              <a:rPr dirty="0" lang="en-US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Banu</a:t>
            </a:r>
            <a:endParaRPr dirty="0" lang="en-US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dirty="0"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dirty="0" lang="en-US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Assistant Professor</a:t>
            </a:r>
            <a:endParaRPr b="1" dirty="0"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2" name="Picture 2" descr="Image result for coagulants and anticoagulants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176043" y="2832882"/>
            <a:ext cx="2946400" cy="2209800"/>
          </a:xfrm>
          <a:prstGeom prst="rect"/>
          <a:noFill/>
        </p:spPr>
      </p:pic>
      <p:pic>
        <p:nvPicPr>
          <p:cNvPr id="2097153" name="Picture 4" descr="Image result for anticoagulants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346627" y="3275228"/>
            <a:ext cx="2899117" cy="2268208"/>
          </a:xfrm>
          <a:prstGeom prst="rect"/>
          <a:noFill/>
        </p:spPr>
      </p:pic>
      <p:sp>
        <p:nvSpPr>
          <p:cNvPr id="1048753" name=""/>
          <p:cNvSpPr txBox="1"/>
          <p:nvPr/>
        </p:nvSpPr>
        <p:spPr>
          <a:xfrm>
            <a:off x="311313" y="926247"/>
            <a:ext cx="11760338" cy="1348741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4</a:t>
            </a:r>
            <a:r>
              <a:rPr sz="2800" lang="en-US">
                <a:solidFill>
                  <a:srgbClr val="000000"/>
                </a:solidFill>
              </a:rPr>
              <a:t>.</a:t>
            </a:r>
            <a:r>
              <a:rPr sz="2800" lang="en-US">
                <a:solidFill>
                  <a:srgbClr val="000000"/>
                </a:solidFill>
              </a:rPr>
              <a:t>2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x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y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,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k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etics</a:t>
            </a:r>
            <a:r>
              <a:rPr sz="2800" lang="en-US">
                <a:solidFill>
                  <a:srgbClr val="000000"/>
                </a:solidFill>
              </a:rPr>
              <a:t>,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y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,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tic 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v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g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v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y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g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ment 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v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.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Rectangle 3"/>
          <p:cNvSpPr/>
          <p:nvPr/>
        </p:nvSpPr>
        <p:spPr>
          <a:xfrm>
            <a:off x="1524000" y="141982"/>
            <a:ext cx="9144000" cy="707886"/>
          </a:xfrm>
          <a:prstGeom prst="rect"/>
        </p:spPr>
        <p:txBody>
          <a:bodyPr wrap="square">
            <a:spAutoFit/>
          </a:bodyPr>
          <a:p>
            <a:pPr algn="ctr"/>
            <a:r>
              <a:rPr b="1" dirty="0" sz="4000" lang="en-US" smtClean="0">
                <a:latin typeface="Times New Roman" pitchFamily="18" charset="0"/>
                <a:cs typeface="Times New Roman" pitchFamily="18" charset="0"/>
              </a:rPr>
              <a:t>Maintaining </a:t>
            </a:r>
            <a:r>
              <a:rPr b="1" dirty="0" sz="4000" lang="en-US">
                <a:latin typeface="Times New Roman" pitchFamily="18" charset="0"/>
                <a:cs typeface="Times New Roman" pitchFamily="18" charset="0"/>
              </a:rPr>
              <a:t>blood in a fluid state</a:t>
            </a:r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>
          <a:xfrm>
            <a:off x="1509932" y="1172308"/>
            <a:ext cx="9144000" cy="5334000"/>
          </a:xfrm>
          <a:prstGeom prst="rect"/>
        </p:spPr>
        <p:txBody>
          <a:bodyPr>
            <a:norm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PROCOAGULANTS                  ANTICOAGULANTS   </a:t>
            </a: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indent="0" marL="0">
              <a:buNone/>
            </a:pPr>
            <a:r>
              <a:rPr dirty="0" i="1" lang="en-US">
                <a:latin typeface="Times New Roman" pitchFamily="18" charset="0"/>
                <a:cs typeface="Times New Roman" pitchFamily="18" charset="0"/>
              </a:rPr>
              <a:t> (promote coagulation)                   (inhibit coagulation) </a:t>
            </a:r>
          </a:p>
          <a:p>
            <a:pPr>
              <a:lnSpc>
                <a:spcPct val="120000"/>
              </a:lnSpc>
            </a:pP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Whether blood will coagulate depends on the balance between these two groups of substances. </a:t>
            </a:r>
          </a:p>
          <a:p>
            <a:pPr>
              <a:lnSpc>
                <a:spcPct val="120000"/>
              </a:lnSpc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In the blood stream, the anti- coagulants normally predominate, so that the blood does not coagulate. </a:t>
            </a:r>
          </a:p>
          <a:p>
            <a:pPr>
              <a:lnSpc>
                <a:spcPct val="120000"/>
              </a:lnSpc>
            </a:pP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indent="0" marL="0">
              <a:buNone/>
            </a:pP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indent="0" marL="0">
              <a:buNone/>
            </a:pP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indent="0" marL="0">
              <a:buNone/>
            </a:pP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Group 8"/>
          <p:cNvGrpSpPr/>
          <p:nvPr/>
        </p:nvGrpSpPr>
        <p:grpSpPr>
          <a:xfrm>
            <a:off x="3019865" y="1261460"/>
            <a:ext cx="5103940" cy="1042962"/>
            <a:chOff x="3019865" y="1261460"/>
            <a:chExt cx="5103940" cy="1042962"/>
          </a:xfrm>
        </p:grpSpPr>
        <p:sp>
          <p:nvSpPr>
            <p:cNvPr id="1048595" name="Left-Right Arrow 5"/>
            <p:cNvSpPr/>
            <p:nvPr/>
          </p:nvSpPr>
          <p:spPr>
            <a:xfrm>
              <a:off x="5148737" y="1261460"/>
              <a:ext cx="1085902" cy="244201"/>
            </a:xfrm>
            <a:prstGeom prst="leftRightArrow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/>
            </a:p>
          </p:txBody>
        </p:sp>
        <p:sp>
          <p:nvSpPr>
            <p:cNvPr id="1048596" name="Up Arrow 6"/>
            <p:cNvSpPr/>
            <p:nvPr/>
          </p:nvSpPr>
          <p:spPr>
            <a:xfrm flipV="1">
              <a:off x="3019865" y="1640395"/>
              <a:ext cx="352322" cy="618643"/>
            </a:xfrm>
            <a:prstGeom prst="upArrow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/>
            </a:p>
          </p:txBody>
        </p:sp>
        <p:sp>
          <p:nvSpPr>
            <p:cNvPr id="1048597" name="Up Arrow 7"/>
            <p:cNvSpPr/>
            <p:nvPr/>
          </p:nvSpPr>
          <p:spPr>
            <a:xfrm flipV="1">
              <a:off x="7771483" y="1685779"/>
              <a:ext cx="352322" cy="618643"/>
            </a:xfrm>
            <a:prstGeom prst="upArrow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/>
            </a:p>
          </p:txBody>
        </p:sp>
      </p:grp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Content Placeholder 2"/>
          <p:cNvSpPr>
            <a:spLocks noGrp="1"/>
          </p:cNvSpPr>
          <p:nvPr>
            <p:ph idx="1"/>
          </p:nvPr>
        </p:nvSpPr>
        <p:spPr>
          <a:xfrm>
            <a:off x="1524000" y="0"/>
            <a:ext cx="9144000" cy="6858000"/>
          </a:xfrm>
        </p:spPr>
        <p:txBody>
          <a:bodyPr>
            <a:normAutofit/>
          </a:bodyPr>
          <a:p>
            <a:pPr indent="0" marL="0">
              <a:lnSpc>
                <a:spcPct val="200000"/>
              </a:lnSpc>
              <a:buNone/>
            </a:pPr>
            <a:r>
              <a:rPr dirty="0" lang="en-US">
                <a:latin typeface="Times New Roman"/>
                <a:cs typeface="Times New Roman"/>
              </a:rPr>
              <a:t>                                   </a:t>
            </a:r>
            <a:r>
              <a:rPr b="1" dirty="0" sz="4400" lang="en-US">
                <a:latin typeface="Times New Roman"/>
                <a:cs typeface="Times New Roman"/>
              </a:rPr>
              <a:t>BLEEDING</a:t>
            </a:r>
          </a:p>
          <a:p>
            <a:pPr indent="0" marL="0">
              <a:lnSpc>
                <a:spcPct val="200000"/>
              </a:lnSpc>
              <a:buNone/>
            </a:pPr>
            <a:r>
              <a:rPr dirty="0" sz="4000" lang="en-US">
                <a:latin typeface="Times New Roman"/>
                <a:cs typeface="Times New Roman"/>
              </a:rPr>
              <a:t>                                                         </a:t>
            </a:r>
            <a:r>
              <a:rPr dirty="0" lang="en-US">
                <a:latin typeface="Times New Roman"/>
                <a:cs typeface="Times New Roman"/>
              </a:rPr>
              <a:t>       </a:t>
            </a:r>
          </a:p>
          <a:p>
            <a:pPr indent="0" marL="0">
              <a:lnSpc>
                <a:spcPct val="200000"/>
              </a:lnSpc>
              <a:buNone/>
            </a:pPr>
            <a:r>
              <a:rPr dirty="0" lang="en-US">
                <a:latin typeface="Times New Roman"/>
                <a:cs typeface="Times New Roman"/>
              </a:rPr>
              <a:t>                         </a:t>
            </a:r>
          </a:p>
          <a:p>
            <a:pPr indent="0" marL="0">
              <a:buNone/>
            </a:pPr>
            <a:r>
              <a:rPr b="1" dirty="0" sz="4400" lang="en-US">
                <a:solidFill>
                  <a:schemeClr val="tx2">
                    <a:lumMod val="90000"/>
                    <a:lumOff val="10000"/>
                  </a:schemeClr>
                </a:solidFill>
                <a:latin typeface="Times New Roman"/>
                <a:cs typeface="Times New Roman"/>
              </a:rPr>
              <a:t>                  </a:t>
            </a:r>
            <a:r>
              <a:rPr b="1" dirty="0" sz="4400" lang="en-US">
                <a:latin typeface="Times New Roman"/>
                <a:cs typeface="Times New Roman"/>
              </a:rPr>
              <a:t>HAEMOSTASIS</a:t>
            </a:r>
          </a:p>
          <a:p>
            <a:pPr algn="ctr">
              <a:buNone/>
            </a:pP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 (The process of arrest of blood loss and blood coagulation.)</a:t>
            </a:r>
          </a:p>
          <a:p>
            <a:pPr indent="0" marL="0">
              <a:lnSpc>
                <a:spcPct val="200000"/>
              </a:lnSpc>
              <a:buNone/>
            </a:pPr>
            <a:endParaRPr dirty="0" lang="en-US">
              <a:solidFill>
                <a:schemeClr val="bg2">
                  <a:lumMod val="2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48599" name="Striped Right Arrow 3"/>
          <p:cNvSpPr/>
          <p:nvPr/>
        </p:nvSpPr>
        <p:spPr>
          <a:xfrm rot="5400000">
            <a:off x="4827990" y="2160991"/>
            <a:ext cx="2362198" cy="631021"/>
          </a:xfrm>
          <a:prstGeom prst="stripedRightArrow"/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1524000" y="0"/>
            <a:ext cx="9144000" cy="6858000"/>
          </a:xfrm>
        </p:spPr>
        <p:txBody>
          <a:bodyPr>
            <a:normAutofit/>
          </a:bodyPr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Haemostasis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is maintained in the body through</a:t>
            </a:r>
            <a:r>
              <a:rPr b="1" dirty="0" lang="en-US">
                <a:latin typeface="Times New Roman" pitchFamily="18" charset="0"/>
                <a:cs typeface="Times New Roman" pitchFamily="18" charset="0"/>
              </a:rPr>
              <a:t> three mechanisms</a:t>
            </a:r>
            <a:r>
              <a:rPr b="1" dirty="0" lang="en-US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indent="-514350" marL="514350">
              <a:buFont typeface="+mj-lt"/>
              <a:buAutoNum type="arabicPeriod"/>
            </a:pPr>
            <a:r>
              <a:rPr b="1" dirty="0" lang="en-US">
                <a:latin typeface="Times New Roman" pitchFamily="18" charset="0"/>
                <a:cs typeface="Times New Roman" pitchFamily="18" charset="0"/>
              </a:rPr>
              <a:t>Vascular spasm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- The injured vessels constrict. </a:t>
            </a:r>
          </a:p>
          <a:p>
            <a:pPr indent="-514350" marL="514350">
              <a:buFont typeface="+mj-lt"/>
              <a:buAutoNum type="arabicPeriod"/>
            </a:pPr>
            <a:endParaRPr b="1" dirty="0" lang="en-US">
              <a:latin typeface="Times New Roman" pitchFamily="18" charset="0"/>
              <a:cs typeface="Times New Roman" pitchFamily="18" charset="0"/>
            </a:endParaRPr>
          </a:p>
          <a:p>
            <a:pPr indent="-514350" marL="514350">
              <a:buFont typeface="+mj-lt"/>
              <a:buAutoNum type="arabicPeriod"/>
            </a:pPr>
            <a:r>
              <a:rPr b="1" dirty="0" lang="en-US">
                <a:latin typeface="Times New Roman" pitchFamily="18" charset="0"/>
                <a:cs typeface="Times New Roman" pitchFamily="18" charset="0"/>
              </a:rPr>
              <a:t>Platelet plug formation-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The platelets adhere to damaged endothelium to form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platelets plug (primary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haemostasis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and then degranulate. </a:t>
            </a:r>
          </a:p>
          <a:p>
            <a:pPr indent="-514350" marL="514350">
              <a:buFont typeface="+mj-lt"/>
              <a:buAutoNum type="arabicPeriod"/>
            </a:pP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indent="-514350" marL="514350">
              <a:buFont typeface="+mj-lt"/>
              <a:buAutoNum type="arabicPeriod"/>
            </a:pPr>
            <a:r>
              <a:rPr b="1" dirty="0" lang="en-US">
                <a:latin typeface="Times New Roman" pitchFamily="18" charset="0"/>
                <a:cs typeface="Times New Roman" pitchFamily="18" charset="0"/>
              </a:rPr>
              <a:t>Blood coagulation-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Clots form due to conversion of fibrinogen to fibrin and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stabilize the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platelet plug (secondary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haemostasis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49083" y="1"/>
          <a:ext cx="9144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48601" name="Down Arrow 2"/>
          <p:cNvSpPr/>
          <p:nvPr/>
        </p:nvSpPr>
        <p:spPr>
          <a:xfrm>
            <a:off x="2757268" y="2841672"/>
            <a:ext cx="225083" cy="436099"/>
          </a:xfrm>
          <a:prstGeom prst="down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2" name="Down Arrow 4"/>
          <p:cNvSpPr/>
          <p:nvPr/>
        </p:nvSpPr>
        <p:spPr>
          <a:xfrm>
            <a:off x="5962358" y="883918"/>
            <a:ext cx="225083" cy="436099"/>
          </a:xfrm>
          <a:prstGeom prst="down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3" name="Down Arrow 5"/>
          <p:cNvSpPr/>
          <p:nvPr/>
        </p:nvSpPr>
        <p:spPr>
          <a:xfrm>
            <a:off x="9195582" y="2682238"/>
            <a:ext cx="225083" cy="436099"/>
          </a:xfrm>
          <a:prstGeom prst="down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4" name="Down Arrow 6"/>
          <p:cNvSpPr/>
          <p:nvPr/>
        </p:nvSpPr>
        <p:spPr>
          <a:xfrm>
            <a:off x="5943600" y="4860386"/>
            <a:ext cx="225083" cy="436099"/>
          </a:xfrm>
          <a:prstGeom prst="downArrow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1600200" y="76200"/>
            <a:ext cx="8229600" cy="1143000"/>
          </a:xfrm>
        </p:spPr>
        <p:txBody>
          <a:bodyPr/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CLOTTING FACTORS</a:t>
            </a:r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>
          <a:xfrm>
            <a:off x="1509933" y="1548618"/>
            <a:ext cx="8731347" cy="4824046"/>
          </a:xfrm>
        </p:spPr>
        <p:txBody>
          <a:bodyPr>
            <a:normAutofit/>
          </a:bodyPr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Proteins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present in the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plasma.</a:t>
            </a: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There are 13 clotting factors. 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On partial proteolysis they get activated and activates the next factor down in the cascade. </a:t>
            </a:r>
            <a:endParaRPr dirty="0"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This cascade of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proteolytic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 reactions are responsible for blood coagulation. 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Deficiency of any one of them can lead to bleeding disorders. </a:t>
            </a:r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/>
        </p:spPr>
      </p:pic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Coagulation Process</a:t>
            </a:r>
            <a:endParaRPr dirty="0" lang="en-US"/>
          </a:p>
        </p:txBody>
      </p:sp>
      <p:sp>
        <p:nvSpPr>
          <p:cNvPr id="1048608" name="Content Placeholder 8"/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348163"/>
          </a:xfrm>
        </p:spPr>
        <p:txBody>
          <a:bodyPr>
            <a:normAutofit/>
          </a:bodyPr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The clotting cascade can be triggered through two possible pathways. They are- </a:t>
            </a:r>
          </a:p>
          <a:p>
            <a:pPr lvl="2"/>
            <a:r>
              <a:rPr dirty="0" sz="2800" lang="en-US" smtClean="0">
                <a:latin typeface="Times New Roman" pitchFamily="18" charset="0"/>
                <a:cs typeface="Times New Roman" pitchFamily="18" charset="0"/>
              </a:rPr>
              <a:t>Extrinsic pathway</a:t>
            </a:r>
          </a:p>
          <a:p>
            <a:pPr lvl="2"/>
            <a:r>
              <a:rPr dirty="0" sz="2800" lang="en-US" smtClean="0">
                <a:latin typeface="Times New Roman" pitchFamily="18" charset="0"/>
                <a:cs typeface="Times New Roman" pitchFamily="18" charset="0"/>
              </a:rPr>
              <a:t>Intrinsic pathway</a:t>
            </a:r>
          </a:p>
          <a:p>
            <a:pPr lvl="2"/>
            <a:endParaRPr dirty="0" sz="2800"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Both of them lead to the activation of final common pathway in which thrombin converts fibrinogen to fibrin. </a:t>
            </a: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extBox 7"/>
          <p:cNvSpPr txBox="1"/>
          <p:nvPr/>
        </p:nvSpPr>
        <p:spPr>
          <a:xfrm>
            <a:off x="2361779" y="623332"/>
            <a:ext cx="1955535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>
                <a:solidFill>
                  <a:srgbClr val="0000FF"/>
                </a:solidFill>
              </a:rPr>
              <a:t>INTRINSIC SYSTEM</a:t>
            </a:r>
          </a:p>
        </p:txBody>
      </p:sp>
      <p:sp>
        <p:nvSpPr>
          <p:cNvPr id="1048613" name="TextBox 8"/>
          <p:cNvSpPr txBox="1"/>
          <p:nvPr/>
        </p:nvSpPr>
        <p:spPr>
          <a:xfrm>
            <a:off x="7395729" y="623332"/>
            <a:ext cx="1981183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>
                <a:solidFill>
                  <a:schemeClr val="accent6"/>
                </a:solidFill>
              </a:rPr>
              <a:t>EXTRINSIC SYSTEM</a:t>
            </a:r>
          </a:p>
        </p:txBody>
      </p:sp>
      <p:sp>
        <p:nvSpPr>
          <p:cNvPr id="1048614" name="TextBox 9"/>
          <p:cNvSpPr txBox="1"/>
          <p:nvPr/>
        </p:nvSpPr>
        <p:spPr>
          <a:xfrm>
            <a:off x="2989386" y="1035538"/>
            <a:ext cx="840152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lang="en-US" err="1"/>
              <a:t>XIIa</a:t>
            </a:r>
            <a:endParaRPr b="1" dirty="0" lang="en-US"/>
          </a:p>
        </p:txBody>
      </p:sp>
      <p:cxnSp>
        <p:nvCxnSpPr>
          <p:cNvPr id="3145728" name="Straight Arrow Connector 11"/>
          <p:cNvCxnSpPr>
            <a:cxnSpLocks/>
          </p:cNvCxnSpPr>
          <p:nvPr/>
        </p:nvCxnSpPr>
        <p:spPr>
          <a:xfrm flipH="1">
            <a:off x="3614616" y="1220204"/>
            <a:ext cx="547077" cy="0"/>
          </a:xfrm>
          <a:prstGeom prst="straightConnector1"/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15" name="TextBox 26"/>
          <p:cNvSpPr txBox="1"/>
          <p:nvPr/>
        </p:nvSpPr>
        <p:spPr>
          <a:xfrm>
            <a:off x="4161692" y="1035538"/>
            <a:ext cx="3461717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Activated by </a:t>
            </a:r>
            <a:r>
              <a:rPr b="1" dirty="0" lang="en-US" smtClean="0"/>
              <a:t>contact with collagen</a:t>
            </a:r>
            <a:endParaRPr b="1" dirty="0" lang="en-US"/>
          </a:p>
        </p:txBody>
      </p:sp>
      <p:cxnSp>
        <p:nvCxnSpPr>
          <p:cNvPr id="3145729" name="Straight Arrow Connector 27"/>
          <p:cNvCxnSpPr>
            <a:cxnSpLocks/>
          </p:cNvCxnSpPr>
          <p:nvPr/>
        </p:nvCxnSpPr>
        <p:spPr>
          <a:xfrm>
            <a:off x="3321538" y="1404871"/>
            <a:ext cx="0" cy="505991"/>
          </a:xfrm>
          <a:prstGeom prst="straightConnector1"/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0" name="Straight Arrow Connector 31"/>
          <p:cNvCxnSpPr>
            <a:cxnSpLocks/>
          </p:cNvCxnSpPr>
          <p:nvPr/>
        </p:nvCxnSpPr>
        <p:spPr>
          <a:xfrm>
            <a:off x="2559538" y="1910861"/>
            <a:ext cx="1602154" cy="0"/>
          </a:xfrm>
          <a:prstGeom prst="straightConnector1"/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Arrow Connector 35"/>
          <p:cNvCxnSpPr>
            <a:cxnSpLocks/>
          </p:cNvCxnSpPr>
          <p:nvPr/>
        </p:nvCxnSpPr>
        <p:spPr>
          <a:xfrm flipH="1">
            <a:off x="4298463" y="2095527"/>
            <a:ext cx="9313" cy="581242"/>
          </a:xfrm>
          <a:prstGeom prst="straightConnector1"/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2" name="Straight Arrow Connector 38"/>
          <p:cNvCxnSpPr>
            <a:cxnSpLocks/>
          </p:cNvCxnSpPr>
          <p:nvPr/>
        </p:nvCxnSpPr>
        <p:spPr>
          <a:xfrm>
            <a:off x="3614616" y="2676769"/>
            <a:ext cx="1387231" cy="0"/>
          </a:xfrm>
          <a:prstGeom prst="straightConnector1"/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3" name="Straight Arrow Connector 42"/>
          <p:cNvCxnSpPr>
            <a:cxnSpLocks/>
          </p:cNvCxnSpPr>
          <p:nvPr/>
        </p:nvCxnSpPr>
        <p:spPr>
          <a:xfrm>
            <a:off x="5321820" y="2715846"/>
            <a:ext cx="0" cy="918308"/>
          </a:xfrm>
          <a:prstGeom prst="straightConnector1"/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4" name="Straight Arrow Connector 48"/>
          <p:cNvCxnSpPr>
            <a:cxnSpLocks/>
          </p:cNvCxnSpPr>
          <p:nvPr/>
        </p:nvCxnSpPr>
        <p:spPr>
          <a:xfrm>
            <a:off x="3614616" y="3673231"/>
            <a:ext cx="2579077" cy="0"/>
          </a:xfrm>
          <a:prstGeom prst="straightConnector1"/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5" name="Straight Arrow Connector 53"/>
          <p:cNvCxnSpPr>
            <a:cxnSpLocks/>
            <a:stCxn id="1048624" idx="2"/>
          </p:cNvCxnSpPr>
          <p:nvPr/>
        </p:nvCxnSpPr>
        <p:spPr>
          <a:xfrm rot="16200000" flipH="1">
            <a:off x="6207459" y="4041033"/>
            <a:ext cx="457761" cy="13334"/>
          </a:xfrm>
          <a:prstGeom prst="straightConnector1"/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6" name="Straight Arrow Connector 56"/>
          <p:cNvCxnSpPr>
            <a:cxnSpLocks/>
            <a:stCxn id="1048629" idx="3"/>
            <a:endCxn id="1048631" idx="1"/>
          </p:cNvCxnSpPr>
          <p:nvPr/>
        </p:nvCxnSpPr>
        <p:spPr>
          <a:xfrm flipV="1">
            <a:off x="3865666" y="4768948"/>
            <a:ext cx="3408111" cy="36732"/>
          </a:xfrm>
          <a:prstGeom prst="straightConnector1"/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7" name="Straight Arrow Connector 60"/>
          <p:cNvCxnSpPr>
            <a:cxnSpLocks/>
          </p:cNvCxnSpPr>
          <p:nvPr/>
        </p:nvCxnSpPr>
        <p:spPr>
          <a:xfrm>
            <a:off x="7415267" y="4943231"/>
            <a:ext cx="0" cy="351692"/>
          </a:xfrm>
          <a:prstGeom prst="straightConnector1"/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8" name="Straight Arrow Connector 68"/>
          <p:cNvCxnSpPr>
            <a:cxnSpLocks/>
          </p:cNvCxnSpPr>
          <p:nvPr/>
        </p:nvCxnSpPr>
        <p:spPr>
          <a:xfrm>
            <a:off x="5539154" y="5294923"/>
            <a:ext cx="2754923" cy="0"/>
          </a:xfrm>
          <a:prstGeom prst="straightConnector1"/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9" name="Straight Arrow Connector 72"/>
          <p:cNvCxnSpPr>
            <a:cxnSpLocks/>
          </p:cNvCxnSpPr>
          <p:nvPr/>
        </p:nvCxnSpPr>
        <p:spPr>
          <a:xfrm>
            <a:off x="8792307" y="5353538"/>
            <a:ext cx="0" cy="586154"/>
          </a:xfrm>
          <a:prstGeom prst="straightConnector1"/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0" name="Straight Arrow Connector 75"/>
          <p:cNvCxnSpPr>
            <a:cxnSpLocks/>
          </p:cNvCxnSpPr>
          <p:nvPr/>
        </p:nvCxnSpPr>
        <p:spPr>
          <a:xfrm flipH="1">
            <a:off x="8792308" y="5746756"/>
            <a:ext cx="488461" cy="0"/>
          </a:xfrm>
          <a:prstGeom prst="straightConnector1"/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16" name="TextBox 77"/>
          <p:cNvSpPr txBox="1"/>
          <p:nvPr/>
        </p:nvSpPr>
        <p:spPr>
          <a:xfrm>
            <a:off x="2129693" y="1726195"/>
            <a:ext cx="372218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XI</a:t>
            </a:r>
          </a:p>
        </p:txBody>
      </p:sp>
      <p:sp>
        <p:nvSpPr>
          <p:cNvPr id="1048617" name="TextBox 79"/>
          <p:cNvSpPr txBox="1"/>
          <p:nvPr/>
        </p:nvSpPr>
        <p:spPr>
          <a:xfrm>
            <a:off x="4161692" y="1726195"/>
            <a:ext cx="486030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XIa</a:t>
            </a:r>
            <a:endParaRPr b="1" dirty="0" lang="en-US"/>
          </a:p>
        </p:txBody>
      </p:sp>
      <p:sp>
        <p:nvSpPr>
          <p:cNvPr id="1048618" name="TextBox 80"/>
          <p:cNvSpPr txBox="1"/>
          <p:nvPr/>
        </p:nvSpPr>
        <p:spPr>
          <a:xfrm>
            <a:off x="4307775" y="2173681"/>
            <a:ext cx="808436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lang="en-US"/>
              <a:t>Ca</a:t>
            </a:r>
            <a:r>
              <a:rPr baseline="30000" b="1" dirty="0" lang="en-US"/>
              <a:t>2+</a:t>
            </a:r>
            <a:endParaRPr b="1" dirty="0" lang="en-US"/>
          </a:p>
        </p:txBody>
      </p:sp>
      <p:sp>
        <p:nvSpPr>
          <p:cNvPr id="1048619" name="TextBox 82"/>
          <p:cNvSpPr txBox="1"/>
          <p:nvPr/>
        </p:nvSpPr>
        <p:spPr>
          <a:xfrm>
            <a:off x="5046669" y="2478591"/>
            <a:ext cx="486030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IXa</a:t>
            </a:r>
            <a:endParaRPr b="1" dirty="0" lang="en-US"/>
          </a:p>
        </p:txBody>
      </p:sp>
      <p:sp>
        <p:nvSpPr>
          <p:cNvPr id="1048620" name="TextBox 83"/>
          <p:cNvSpPr txBox="1"/>
          <p:nvPr/>
        </p:nvSpPr>
        <p:spPr>
          <a:xfrm>
            <a:off x="3194270" y="2478591"/>
            <a:ext cx="372218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IX</a:t>
            </a:r>
          </a:p>
        </p:txBody>
      </p:sp>
      <p:sp>
        <p:nvSpPr>
          <p:cNvPr id="1048621" name="TextBox 84"/>
          <p:cNvSpPr txBox="1"/>
          <p:nvPr/>
        </p:nvSpPr>
        <p:spPr>
          <a:xfrm>
            <a:off x="4495800" y="2847923"/>
            <a:ext cx="670376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VIII a</a:t>
            </a:r>
          </a:p>
        </p:txBody>
      </p:sp>
      <p:sp>
        <p:nvSpPr>
          <p:cNvPr id="1048622" name="TextBox 85"/>
          <p:cNvSpPr txBox="1"/>
          <p:nvPr/>
        </p:nvSpPr>
        <p:spPr>
          <a:xfrm>
            <a:off x="5321821" y="2847923"/>
            <a:ext cx="732893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Pl.Ph</a:t>
            </a:r>
            <a:r>
              <a:rPr b="1" dirty="0" lang="en-US"/>
              <a:t>.</a:t>
            </a:r>
          </a:p>
        </p:txBody>
      </p:sp>
      <p:sp>
        <p:nvSpPr>
          <p:cNvPr id="1048623" name="TextBox 86"/>
          <p:cNvSpPr txBox="1"/>
          <p:nvPr/>
        </p:nvSpPr>
        <p:spPr>
          <a:xfrm>
            <a:off x="5321821" y="3217255"/>
            <a:ext cx="575799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Ca</a:t>
            </a:r>
            <a:r>
              <a:rPr baseline="30000" b="1" dirty="0" lang="en-US"/>
              <a:t>2+</a:t>
            </a:r>
            <a:endParaRPr b="1" dirty="0" lang="en-US"/>
          </a:p>
        </p:txBody>
      </p:sp>
      <p:sp>
        <p:nvSpPr>
          <p:cNvPr id="1048624" name="TextBox 87"/>
          <p:cNvSpPr txBox="1"/>
          <p:nvPr/>
        </p:nvSpPr>
        <p:spPr>
          <a:xfrm>
            <a:off x="6217114" y="3449488"/>
            <a:ext cx="425116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Xa</a:t>
            </a:r>
            <a:endParaRPr b="1" dirty="0" lang="en-US"/>
          </a:p>
        </p:txBody>
      </p:sp>
      <p:sp>
        <p:nvSpPr>
          <p:cNvPr id="1048625" name="TextBox 88"/>
          <p:cNvSpPr txBox="1"/>
          <p:nvPr/>
        </p:nvSpPr>
        <p:spPr>
          <a:xfrm>
            <a:off x="6677618" y="3921645"/>
            <a:ext cx="732893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Pl.Ph</a:t>
            </a:r>
            <a:r>
              <a:rPr b="1" dirty="0" lang="en-US"/>
              <a:t>.</a:t>
            </a:r>
          </a:p>
        </p:txBody>
      </p:sp>
      <p:sp>
        <p:nvSpPr>
          <p:cNvPr id="1048626" name="TextBox 89"/>
          <p:cNvSpPr txBox="1"/>
          <p:nvPr/>
        </p:nvSpPr>
        <p:spPr>
          <a:xfrm>
            <a:off x="6056945" y="3928348"/>
            <a:ext cx="328936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V</a:t>
            </a:r>
          </a:p>
        </p:txBody>
      </p:sp>
      <p:sp>
        <p:nvSpPr>
          <p:cNvPr id="1048627" name="TextBox 91"/>
          <p:cNvSpPr txBox="1"/>
          <p:nvPr/>
        </p:nvSpPr>
        <p:spPr>
          <a:xfrm>
            <a:off x="5491806" y="3919751"/>
            <a:ext cx="575799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Ca</a:t>
            </a:r>
            <a:r>
              <a:rPr baseline="30000" b="1" dirty="0" lang="en-US"/>
              <a:t>2+</a:t>
            </a:r>
            <a:endParaRPr b="1" dirty="0" lang="en-US"/>
          </a:p>
        </p:txBody>
      </p:sp>
      <p:sp>
        <p:nvSpPr>
          <p:cNvPr id="1048628" name="TextBox 94"/>
          <p:cNvSpPr txBox="1"/>
          <p:nvPr/>
        </p:nvSpPr>
        <p:spPr>
          <a:xfrm>
            <a:off x="3321538" y="3488565"/>
            <a:ext cx="311304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X</a:t>
            </a:r>
          </a:p>
        </p:txBody>
      </p:sp>
      <p:sp>
        <p:nvSpPr>
          <p:cNvPr id="1048629" name="TextBox 95"/>
          <p:cNvSpPr txBox="1"/>
          <p:nvPr/>
        </p:nvSpPr>
        <p:spPr>
          <a:xfrm>
            <a:off x="2191746" y="4621014"/>
            <a:ext cx="1673920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PROTHROMBIN</a:t>
            </a:r>
          </a:p>
        </p:txBody>
      </p:sp>
      <p:sp>
        <p:nvSpPr>
          <p:cNvPr id="1048630" name="TextBox 96"/>
          <p:cNvSpPr txBox="1"/>
          <p:nvPr/>
        </p:nvSpPr>
        <p:spPr>
          <a:xfrm>
            <a:off x="3880563" y="5110258"/>
            <a:ext cx="1764970" cy="646331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FIBRINOGEN</a:t>
            </a:r>
          </a:p>
          <a:p>
            <a:r>
              <a:rPr b="1" dirty="0" lang="en-US"/>
              <a:t>(polymerization)</a:t>
            </a:r>
          </a:p>
        </p:txBody>
      </p:sp>
      <p:sp>
        <p:nvSpPr>
          <p:cNvPr id="1048631" name="TextBox 97"/>
          <p:cNvSpPr txBox="1"/>
          <p:nvPr/>
        </p:nvSpPr>
        <p:spPr>
          <a:xfrm>
            <a:off x="7273777" y="4584282"/>
            <a:ext cx="1272464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THROMBIN</a:t>
            </a:r>
          </a:p>
        </p:txBody>
      </p:sp>
      <p:sp>
        <p:nvSpPr>
          <p:cNvPr id="1048632" name="TextBox 98"/>
          <p:cNvSpPr txBox="1"/>
          <p:nvPr/>
        </p:nvSpPr>
        <p:spPr>
          <a:xfrm>
            <a:off x="8294077" y="5110257"/>
            <a:ext cx="1710725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FIBRIN (soluble)</a:t>
            </a:r>
          </a:p>
        </p:txBody>
      </p:sp>
      <p:sp>
        <p:nvSpPr>
          <p:cNvPr id="1048633" name="TextBox 102"/>
          <p:cNvSpPr txBox="1"/>
          <p:nvPr/>
        </p:nvSpPr>
        <p:spPr>
          <a:xfrm>
            <a:off x="9280769" y="5479589"/>
            <a:ext cx="1114792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Thrombin</a:t>
            </a:r>
          </a:p>
        </p:txBody>
      </p:sp>
      <p:sp>
        <p:nvSpPr>
          <p:cNvPr id="1048634" name="TextBox 103"/>
          <p:cNvSpPr txBox="1"/>
          <p:nvPr/>
        </p:nvSpPr>
        <p:spPr>
          <a:xfrm>
            <a:off x="8026306" y="5479589"/>
            <a:ext cx="607859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XIIIa</a:t>
            </a:r>
            <a:endParaRPr b="1" dirty="0" lang="en-US"/>
          </a:p>
        </p:txBody>
      </p:sp>
      <p:sp>
        <p:nvSpPr>
          <p:cNvPr id="1048635" name="TextBox 104"/>
          <p:cNvSpPr txBox="1"/>
          <p:nvPr/>
        </p:nvSpPr>
        <p:spPr>
          <a:xfrm>
            <a:off x="8152790" y="5939692"/>
            <a:ext cx="1890261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FIBRIN (insoluble)</a:t>
            </a:r>
          </a:p>
        </p:txBody>
      </p:sp>
      <p:sp>
        <p:nvSpPr>
          <p:cNvPr id="1048636" name="TextBox 105"/>
          <p:cNvSpPr txBox="1"/>
          <p:nvPr/>
        </p:nvSpPr>
        <p:spPr>
          <a:xfrm>
            <a:off x="7600462" y="1354854"/>
            <a:ext cx="556563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VIIa</a:t>
            </a:r>
            <a:endParaRPr b="1" dirty="0" lang="en-US"/>
          </a:p>
        </p:txBody>
      </p:sp>
      <p:sp>
        <p:nvSpPr>
          <p:cNvPr id="1048637" name="TextBox 106"/>
          <p:cNvSpPr txBox="1"/>
          <p:nvPr/>
        </p:nvSpPr>
        <p:spPr>
          <a:xfrm>
            <a:off x="9465344" y="1356863"/>
            <a:ext cx="442750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VII</a:t>
            </a:r>
          </a:p>
        </p:txBody>
      </p:sp>
      <p:sp>
        <p:nvSpPr>
          <p:cNvPr id="1048638" name="TextBox 107"/>
          <p:cNvSpPr txBox="1"/>
          <p:nvPr/>
        </p:nvSpPr>
        <p:spPr>
          <a:xfrm>
            <a:off x="7941264" y="2346514"/>
            <a:ext cx="367408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III</a:t>
            </a:r>
          </a:p>
        </p:txBody>
      </p:sp>
      <p:sp>
        <p:nvSpPr>
          <p:cNvPr id="1048639" name="TextBox 108"/>
          <p:cNvSpPr txBox="1"/>
          <p:nvPr/>
        </p:nvSpPr>
        <p:spPr>
          <a:xfrm>
            <a:off x="7909370" y="2830284"/>
            <a:ext cx="575799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Ca</a:t>
            </a:r>
            <a:r>
              <a:rPr baseline="30000" b="1" dirty="0" lang="en-US"/>
              <a:t>2+</a:t>
            </a:r>
            <a:endParaRPr b="1" dirty="0" lang="en-US"/>
          </a:p>
        </p:txBody>
      </p:sp>
      <p:cxnSp>
        <p:nvCxnSpPr>
          <p:cNvPr id="3145741" name="Straight Arrow Connector 115"/>
          <p:cNvCxnSpPr>
            <a:cxnSpLocks/>
            <a:stCxn id="1048637" idx="1"/>
            <a:endCxn id="1048636" idx="3"/>
          </p:cNvCxnSpPr>
          <p:nvPr/>
        </p:nvCxnSpPr>
        <p:spPr>
          <a:xfrm flipH="1" flipV="1">
            <a:off x="8157024" y="1539521"/>
            <a:ext cx="1308320" cy="2009"/>
          </a:xfrm>
          <a:prstGeom prst="straightConnector1"/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2" name="Straight Arrow Connector 136"/>
          <p:cNvCxnSpPr>
            <a:cxnSpLocks/>
            <a:stCxn id="1048636" idx="2"/>
          </p:cNvCxnSpPr>
          <p:nvPr/>
        </p:nvCxnSpPr>
        <p:spPr>
          <a:xfrm>
            <a:off x="7878743" y="1724186"/>
            <a:ext cx="30626" cy="1909968"/>
          </a:xfrm>
          <a:prstGeom prst="straightConnector1"/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3" name="Straight Arrow Connector 139"/>
          <p:cNvCxnSpPr>
            <a:cxnSpLocks/>
          </p:cNvCxnSpPr>
          <p:nvPr/>
        </p:nvCxnSpPr>
        <p:spPr>
          <a:xfrm flipH="1">
            <a:off x="6662615" y="3634154"/>
            <a:ext cx="2286000" cy="0"/>
          </a:xfrm>
          <a:prstGeom prst="straightConnector1"/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40" name="TextBox 142"/>
          <p:cNvSpPr txBox="1"/>
          <p:nvPr/>
        </p:nvSpPr>
        <p:spPr>
          <a:xfrm>
            <a:off x="8954018" y="3434078"/>
            <a:ext cx="311304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X</a:t>
            </a:r>
          </a:p>
        </p:txBody>
      </p:sp>
      <p:sp>
        <p:nvSpPr>
          <p:cNvPr id="1048641" name="Double Brace 143"/>
          <p:cNvSpPr/>
          <p:nvPr/>
        </p:nvSpPr>
        <p:spPr>
          <a:xfrm>
            <a:off x="1806106" y="1020911"/>
            <a:ext cx="8532145" cy="2836986"/>
          </a:xfrm>
          <a:prstGeom prst="bracePair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42" name="TextBox 148"/>
          <p:cNvSpPr txBox="1"/>
          <p:nvPr/>
        </p:nvSpPr>
        <p:spPr>
          <a:xfrm>
            <a:off x="8581624" y="1541529"/>
            <a:ext cx="546945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XIIa</a:t>
            </a:r>
            <a:endParaRPr b="1" dirty="0" lang="en-US"/>
          </a:p>
        </p:txBody>
      </p:sp>
      <p:sp>
        <p:nvSpPr>
          <p:cNvPr id="1048643" name="TextBox 149"/>
          <p:cNvSpPr txBox="1"/>
          <p:nvPr/>
        </p:nvSpPr>
        <p:spPr>
          <a:xfrm>
            <a:off x="8602998" y="1804349"/>
            <a:ext cx="486030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XIa</a:t>
            </a:r>
            <a:endParaRPr b="1" dirty="0" lang="en-US"/>
          </a:p>
        </p:txBody>
      </p:sp>
      <p:sp>
        <p:nvSpPr>
          <p:cNvPr id="1048644" name="TextBox 150"/>
          <p:cNvSpPr txBox="1"/>
          <p:nvPr/>
        </p:nvSpPr>
        <p:spPr>
          <a:xfrm>
            <a:off x="8592779" y="2041823"/>
            <a:ext cx="1075231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 err="1"/>
              <a:t>Kallikrein</a:t>
            </a:r>
            <a:endParaRPr b="1" dirty="0" lang="en-US"/>
          </a:p>
        </p:txBody>
      </p:sp>
      <p:sp>
        <p:nvSpPr>
          <p:cNvPr id="1048645" name="TextBox 157"/>
          <p:cNvSpPr txBox="1"/>
          <p:nvPr/>
        </p:nvSpPr>
        <p:spPr>
          <a:xfrm rot="16200000">
            <a:off x="1333630" y="2244964"/>
            <a:ext cx="750077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>
                <a:solidFill>
                  <a:schemeClr val="accent6"/>
                </a:solidFill>
              </a:rPr>
              <a:t>SLOW</a:t>
            </a:r>
          </a:p>
        </p:txBody>
      </p:sp>
      <p:sp>
        <p:nvSpPr>
          <p:cNvPr id="1048646" name="TextBox 158"/>
          <p:cNvSpPr txBox="1"/>
          <p:nvPr/>
        </p:nvSpPr>
        <p:spPr>
          <a:xfrm rot="5400000">
            <a:off x="10091240" y="2226489"/>
            <a:ext cx="784189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>
                <a:solidFill>
                  <a:schemeClr val="accent6"/>
                </a:solidFill>
              </a:rPr>
              <a:t>RAPID</a:t>
            </a:r>
          </a:p>
        </p:txBody>
      </p:sp>
      <p:sp>
        <p:nvSpPr>
          <p:cNvPr id="1048647" name="TextBox 159"/>
          <p:cNvSpPr txBox="1"/>
          <p:nvPr/>
        </p:nvSpPr>
        <p:spPr>
          <a:xfrm>
            <a:off x="2529615" y="-84554"/>
            <a:ext cx="7315519" cy="707886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b="1" dirty="0" sz="4000" lang="en-US"/>
              <a:t>   </a:t>
            </a:r>
            <a:r>
              <a:rPr b="1" dirty="0" sz="3200" lang="en-US">
                <a:latin typeface="Times New Roman"/>
                <a:cs typeface="Times New Roman"/>
              </a:rPr>
              <a:t>COAGULATION CASCADE</a:t>
            </a:r>
          </a:p>
        </p:txBody>
      </p:sp>
      <p:sp>
        <p:nvSpPr>
          <p:cNvPr id="1048648" name="TextBox 54"/>
          <p:cNvSpPr txBox="1"/>
          <p:nvPr/>
        </p:nvSpPr>
        <p:spPr>
          <a:xfrm>
            <a:off x="7924800" y="990600"/>
            <a:ext cx="1569340" cy="369332"/>
          </a:xfrm>
          <a:prstGeom prst="rect"/>
          <a:noFill/>
        </p:spPr>
        <p:txBody>
          <a:bodyPr rtlCol="0" wrap="none">
            <a:spAutoFit/>
          </a:bodyPr>
          <a:p>
            <a:r>
              <a:rPr dirty="0" lang="en-US"/>
              <a:t>Tissue damage</a:t>
            </a:r>
          </a:p>
        </p:txBody>
      </p:sp>
      <p:sp>
        <p:nvSpPr>
          <p:cNvPr id="1048649" name="TextBox 55"/>
          <p:cNvSpPr txBox="1"/>
          <p:nvPr/>
        </p:nvSpPr>
        <p:spPr>
          <a:xfrm>
            <a:off x="8525021" y="1223890"/>
            <a:ext cx="534573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 smtClean="0"/>
              <a:t>TF</a:t>
            </a:r>
            <a:endParaRPr dirty="0" lang="en-US"/>
          </a:p>
        </p:txBody>
      </p:sp>
      <p:sp>
        <p:nvSpPr>
          <p:cNvPr id="1048650" name="TextBox 57"/>
          <p:cNvSpPr txBox="1"/>
          <p:nvPr/>
        </p:nvSpPr>
        <p:spPr>
          <a:xfrm>
            <a:off x="4445390" y="773723"/>
            <a:ext cx="2222695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 smtClean="0"/>
              <a:t>Endothelium damage</a:t>
            </a:r>
            <a:endParaRPr dirty="0" lang="en-US"/>
          </a:p>
        </p:txBody>
      </p:sp>
      <p:sp>
        <p:nvSpPr>
          <p:cNvPr id="1048651" name="TextBox 59"/>
          <p:cNvSpPr txBox="1"/>
          <p:nvPr/>
        </p:nvSpPr>
        <p:spPr>
          <a:xfrm>
            <a:off x="3573194" y="4318781"/>
            <a:ext cx="3798276" cy="40011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000" lang="en-US" err="1" smtClean="0"/>
              <a:t>Thromboplastin</a:t>
            </a:r>
            <a:r>
              <a:rPr dirty="0" sz="2000" lang="en-US" smtClean="0"/>
              <a:t>/</a:t>
            </a:r>
            <a:r>
              <a:rPr dirty="0" sz="2000" lang="en-US" err="1" smtClean="0"/>
              <a:t>prothrombinase</a:t>
            </a:r>
            <a:endParaRPr dirty="0" sz="2000" lang="en-US"/>
          </a:p>
        </p:txBody>
      </p:sp>
      <p:sp>
        <p:nvSpPr>
          <p:cNvPr id="1048652" name="TextBox 64"/>
          <p:cNvSpPr txBox="1"/>
          <p:nvPr/>
        </p:nvSpPr>
        <p:spPr>
          <a:xfrm>
            <a:off x="5334717" y="4775535"/>
            <a:ext cx="575799" cy="369332"/>
          </a:xfrm>
          <a:prstGeom prst="rect"/>
          <a:noFill/>
        </p:spPr>
        <p:txBody>
          <a:bodyPr rtlCol="0" wrap="none">
            <a:spAutoFit/>
          </a:bodyPr>
          <a:p>
            <a:r>
              <a:rPr b="1" dirty="0" lang="en-US"/>
              <a:t>Ca</a:t>
            </a:r>
            <a:r>
              <a:rPr baseline="30000" b="1" dirty="0" lang="en-US"/>
              <a:t>2+</a:t>
            </a:r>
            <a:endParaRPr b="1" dirty="0" lang="en-US"/>
          </a:p>
        </p:txBody>
      </p:sp>
      <p:sp>
        <p:nvSpPr>
          <p:cNvPr id="1048653" name="Left Brace 61"/>
          <p:cNvSpPr/>
          <p:nvPr/>
        </p:nvSpPr>
        <p:spPr>
          <a:xfrm>
            <a:off x="1350499" y="3516923"/>
            <a:ext cx="562708" cy="2799471"/>
          </a:xfrm>
          <a:prstGeom prst="lef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4" name="TextBox 62"/>
          <p:cNvSpPr txBox="1"/>
          <p:nvPr/>
        </p:nvSpPr>
        <p:spPr>
          <a:xfrm>
            <a:off x="844062" y="3221502"/>
            <a:ext cx="492443" cy="2933113"/>
          </a:xfrm>
          <a:prstGeom prst="rect"/>
          <a:noFill/>
        </p:spPr>
        <p:txBody>
          <a:bodyPr rtlCol="0" vert="vert270" wrap="square">
            <a:spAutoFit/>
          </a:bodyPr>
          <a:p>
            <a:r>
              <a:rPr b="1" dirty="0" sz="2000" lang="en-US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COMMON PATHWAY</a:t>
            </a:r>
            <a:endParaRPr b="1" dirty="0" sz="2000" lang="en-US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Content Placeholder 2"/>
          <p:cNvSpPr>
            <a:spLocks noGrp="1"/>
          </p:cNvSpPr>
          <p:nvPr>
            <p:ph idx="1"/>
          </p:nvPr>
        </p:nvSpPr>
        <p:spPr>
          <a:xfrm>
            <a:off x="838200" y="1350498"/>
            <a:ext cx="10515600" cy="4826465"/>
          </a:xfrm>
        </p:spPr>
        <p:txBody>
          <a:bodyPr>
            <a:normAutofit lnSpcReduction="10000"/>
          </a:bodyPr>
          <a:p>
            <a:pPr>
              <a:lnSpc>
                <a:spcPct val="150000"/>
              </a:lnSpc>
            </a:pP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Fibrin absorbs 90% of thrombin into the clot and inactivates it. </a:t>
            </a:r>
          </a:p>
          <a:p>
            <a:pPr>
              <a:lnSpc>
                <a:spcPct val="150000"/>
              </a:lnSpc>
            </a:pP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This prevents the spread of thrombin in the blood and limits the extension of the clot beyond damage.</a:t>
            </a:r>
          </a:p>
          <a:p>
            <a:pPr>
              <a:lnSpc>
                <a:spcPct val="150000"/>
              </a:lnSpc>
            </a:pP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Fibrin are digested by </a:t>
            </a:r>
            <a:r>
              <a:rPr dirty="0" lang="en-US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plasmin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dirty="0" lang="el-GR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dirty="0"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2-antiplasmin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prevent premature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lysis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 of fibrin.</a:t>
            </a:r>
          </a:p>
          <a:p>
            <a:pPr>
              <a:lnSpc>
                <a:spcPct val="150000"/>
              </a:lnSpc>
            </a:pP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Other </a:t>
            </a:r>
            <a:r>
              <a:rPr b="1" dirty="0" lang="en-US" smtClean="0">
                <a:latin typeface="Times New Roman" pitchFamily="18" charset="0"/>
                <a:cs typeface="Times New Roman" pitchFamily="18" charset="0"/>
              </a:rPr>
              <a:t>natural anticoagulants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dirty="0" lang="en-US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prostacyclin</a:t>
            </a:r>
            <a:r>
              <a:rPr dirty="0"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lang="en-US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antithrombin</a:t>
            </a:r>
            <a:r>
              <a:rPr dirty="0"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III, protein C and </a:t>
            </a:r>
            <a:r>
              <a:rPr dirty="0" lang="en-US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Heparan</a:t>
            </a:r>
            <a:r>
              <a:rPr dirty="0"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sulfate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dirty="0" lang="en-US"/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Some Terminologies</a:t>
            </a:r>
            <a:endParaRPr dirty="0" lang="en-US"/>
          </a:p>
        </p:txBody>
      </p:sp>
      <p:sp>
        <p:nvSpPr>
          <p:cNvPr id="104865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b="1" dirty="0" lang="en-US" smtClean="0"/>
              <a:t>Thrombosis</a:t>
            </a:r>
            <a:r>
              <a:rPr dirty="0" lang="en-US" smtClean="0"/>
              <a:t>: If clotting takes place abnormally early in an intact blood vessel. The clot is called </a:t>
            </a:r>
            <a:r>
              <a:rPr b="1" dirty="0" lang="en-US" smtClean="0"/>
              <a:t>thrombus</a:t>
            </a:r>
            <a:r>
              <a:rPr dirty="0" lang="en-US" smtClean="0"/>
              <a:t>.</a:t>
            </a:r>
          </a:p>
          <a:p>
            <a:pPr>
              <a:lnSpc>
                <a:spcPct val="150000"/>
              </a:lnSpc>
            </a:pPr>
            <a:r>
              <a:rPr b="1" dirty="0" lang="en-US" smtClean="0"/>
              <a:t>Embolus</a:t>
            </a:r>
            <a:r>
              <a:rPr dirty="0" lang="en-US" smtClean="0"/>
              <a:t>: when thrombus (or a part of it) is swept away in the blood from its site of formation. </a:t>
            </a:r>
          </a:p>
          <a:p>
            <a:pPr>
              <a:lnSpc>
                <a:spcPct val="150000"/>
              </a:lnSpc>
            </a:pPr>
            <a:r>
              <a:rPr dirty="0" lang="en-US" smtClean="0"/>
              <a:t>If it takes too long to clot, the result is</a:t>
            </a:r>
            <a:r>
              <a:rPr b="1" dirty="0" lang="en-US" smtClean="0"/>
              <a:t> </a:t>
            </a:r>
            <a:r>
              <a:rPr b="1" dirty="0" lang="en-US" err="1" smtClean="0"/>
              <a:t>haemorrhage</a:t>
            </a:r>
            <a:r>
              <a:rPr dirty="0" lang="en-US" smtClean="0"/>
              <a:t>.</a:t>
            </a:r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Bleeding Disorders</a:t>
            </a:r>
            <a:endParaRPr dirty="0" lang="en-US"/>
          </a:p>
        </p:txBody>
      </p:sp>
      <p:sp>
        <p:nvSpPr>
          <p:cNvPr id="10486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dirty="0" sz="3600" lang="en-US" smtClean="0"/>
              <a:t>Genetically determined deficiencies </a:t>
            </a:r>
            <a:r>
              <a:rPr dirty="0" sz="3600" lang="en-US" smtClean="0"/>
              <a:t>(rare)</a:t>
            </a:r>
          </a:p>
          <a:p>
            <a:pPr lvl="1"/>
            <a:r>
              <a:rPr dirty="0" sz="3200" lang="en-US" smtClean="0"/>
              <a:t>Classical </a:t>
            </a:r>
            <a:r>
              <a:rPr dirty="0" sz="3200" lang="en-US" err="1" smtClean="0"/>
              <a:t>Haemophilia</a:t>
            </a:r>
            <a:r>
              <a:rPr dirty="0" sz="3200" lang="en-US" smtClean="0"/>
              <a:t>- A (lack of factor VIII)</a:t>
            </a:r>
          </a:p>
          <a:p>
            <a:pPr lvl="1"/>
            <a:r>
              <a:rPr dirty="0" sz="3200" lang="en-US" err="1" smtClean="0"/>
              <a:t>Haemophilia</a:t>
            </a:r>
            <a:r>
              <a:rPr dirty="0" sz="3200" lang="en-US" smtClean="0"/>
              <a:t>- B (lack of factor IX)</a:t>
            </a:r>
          </a:p>
          <a:p>
            <a:pPr lvl="1"/>
            <a:endParaRPr dirty="0" sz="3200" lang="en-US" smtClean="0"/>
          </a:p>
          <a:p>
            <a:r>
              <a:rPr b="1" dirty="0" sz="3600" lang="en-US" smtClean="0"/>
              <a:t>Acquired clotting defects </a:t>
            </a:r>
            <a:r>
              <a:rPr dirty="0" sz="3600" lang="en-US" smtClean="0"/>
              <a:t>(more common)</a:t>
            </a:r>
          </a:p>
          <a:p>
            <a:pPr lvl="1"/>
            <a:r>
              <a:rPr dirty="0" sz="3200" lang="en-US" smtClean="0"/>
              <a:t>Vitamin-K deficiency</a:t>
            </a:r>
          </a:p>
          <a:p>
            <a:pPr lvl="1"/>
            <a:r>
              <a:rPr dirty="0" sz="3200" lang="en-US" smtClean="0"/>
              <a:t>Excessive oral anticoagulant therapy</a:t>
            </a:r>
            <a:endParaRPr dirty="0" sz="3200" lang="en-US"/>
          </a:p>
        </p:txBody>
      </p: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61288"/>
          </a:xfrm>
        </p:spPr>
        <p:txBody>
          <a:bodyPr>
            <a:norm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Diagnosis of Coagulation Defects</a:t>
            </a:r>
          </a:p>
        </p:txBody>
      </p:sp>
      <p:sp>
        <p:nvSpPr>
          <p:cNvPr id="1048661" name="Content Placeholder 2"/>
          <p:cNvSpPr>
            <a:spLocks noGrp="1"/>
          </p:cNvSpPr>
          <p:nvPr>
            <p:ph idx="1"/>
          </p:nvPr>
        </p:nvSpPr>
        <p:spPr>
          <a:xfrm>
            <a:off x="1524000" y="1219200"/>
            <a:ext cx="9144000" cy="5638800"/>
          </a:xfrm>
        </p:spPr>
        <p:txBody>
          <a:bodyPr>
            <a:normAutofit/>
          </a:bodyPr>
          <a:p>
            <a:r>
              <a:rPr b="1" dirty="0" lang="en-US">
                <a:latin typeface="Times New Roman" pitchFamily="18" charset="0"/>
                <a:cs typeface="Times New Roman" pitchFamily="18" charset="0"/>
              </a:rPr>
              <a:t>Prolonged </a:t>
            </a:r>
            <a:r>
              <a:rPr b="1" dirty="0" lang="en-US" err="1">
                <a:latin typeface="Times New Roman" pitchFamily="18" charset="0"/>
                <a:cs typeface="Times New Roman" pitchFamily="18" charset="0"/>
              </a:rPr>
              <a:t>aPTT</a:t>
            </a:r>
            <a:endParaRPr b="1"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No change in PT</a:t>
            </a:r>
          </a:p>
          <a:p>
            <a:pPr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No change in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aPTT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b="1" dirty="0" lang="en-US">
                <a:latin typeface="Times New Roman" pitchFamily="18" charset="0"/>
                <a:cs typeface="Times New Roman" pitchFamily="18" charset="0"/>
              </a:rPr>
              <a:t>Prolonged PT</a:t>
            </a:r>
          </a:p>
          <a:p>
            <a:pPr>
              <a:buNone/>
            </a:pP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b="1" dirty="0" lang="en-US">
                <a:latin typeface="Times New Roman" pitchFamily="18" charset="0"/>
                <a:cs typeface="Times New Roman" pitchFamily="18" charset="0"/>
              </a:rPr>
              <a:t>Prolonged APTT</a:t>
            </a:r>
          </a:p>
          <a:p>
            <a:r>
              <a:rPr b="1" dirty="0" lang="en-US">
                <a:latin typeface="Times New Roman" pitchFamily="18" charset="0"/>
                <a:cs typeface="Times New Roman" pitchFamily="18" charset="0"/>
              </a:rPr>
              <a:t>Prolonged PT</a:t>
            </a:r>
          </a:p>
          <a:p>
            <a:pPr>
              <a:buNone/>
            </a:pP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2" name="Right Brace 3"/>
          <p:cNvSpPr/>
          <p:nvPr/>
        </p:nvSpPr>
        <p:spPr>
          <a:xfrm>
            <a:off x="4343400" y="1295400"/>
            <a:ext cx="155448" cy="914400"/>
          </a:xfrm>
          <a:prstGeom prst="righ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63" name="TextBox 4"/>
          <p:cNvSpPr txBox="1"/>
          <p:nvPr/>
        </p:nvSpPr>
        <p:spPr>
          <a:xfrm>
            <a:off x="4572000" y="1519536"/>
            <a:ext cx="3886200" cy="4616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Defect in </a:t>
            </a:r>
            <a:r>
              <a:rPr b="1" dirty="0" sz="2400" lang="en-US">
                <a:latin typeface="Times New Roman" pitchFamily="18" charset="0"/>
                <a:cs typeface="Times New Roman" pitchFamily="18" charset="0"/>
              </a:rPr>
              <a:t>Intrinsic pathway</a:t>
            </a:r>
          </a:p>
        </p:txBody>
      </p:sp>
      <p:sp>
        <p:nvSpPr>
          <p:cNvPr id="1048664" name="Right Brace 5"/>
          <p:cNvSpPr/>
          <p:nvPr/>
        </p:nvSpPr>
        <p:spPr>
          <a:xfrm>
            <a:off x="4721352" y="2819400"/>
            <a:ext cx="155448" cy="914400"/>
          </a:xfrm>
          <a:prstGeom prst="righ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65" name="Right Brace 6"/>
          <p:cNvSpPr/>
          <p:nvPr/>
        </p:nvSpPr>
        <p:spPr>
          <a:xfrm>
            <a:off x="4340352" y="4419600"/>
            <a:ext cx="155448" cy="914400"/>
          </a:xfrm>
          <a:prstGeom prst="rightBrac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66" name="TextBox 7"/>
          <p:cNvSpPr txBox="1"/>
          <p:nvPr/>
        </p:nvSpPr>
        <p:spPr>
          <a:xfrm>
            <a:off x="5029200" y="3043536"/>
            <a:ext cx="3886200" cy="4616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Defect in </a:t>
            </a:r>
            <a:r>
              <a:rPr b="1" dirty="0" sz="2400" lang="en-US">
                <a:latin typeface="Times New Roman" pitchFamily="18" charset="0"/>
                <a:cs typeface="Times New Roman" pitchFamily="18" charset="0"/>
              </a:rPr>
              <a:t>Extrinsic pathway</a:t>
            </a:r>
          </a:p>
        </p:txBody>
      </p:sp>
      <p:sp>
        <p:nvSpPr>
          <p:cNvPr id="1048667" name="TextBox 8"/>
          <p:cNvSpPr txBox="1"/>
          <p:nvPr/>
        </p:nvSpPr>
        <p:spPr>
          <a:xfrm>
            <a:off x="4572000" y="4643736"/>
            <a:ext cx="3886200" cy="4616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Defect in </a:t>
            </a:r>
            <a:r>
              <a:rPr b="1" dirty="0" sz="2400" lang="en-US">
                <a:latin typeface="Times New Roman" pitchFamily="18" charset="0"/>
                <a:cs typeface="Times New Roman" pitchFamily="18" charset="0"/>
              </a:rPr>
              <a:t>Common pathway</a:t>
            </a:r>
          </a:p>
        </p:txBody>
      </p:sp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87425" y="682625"/>
            <a:ext cx="10217150" cy="549275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31825" y="695325"/>
            <a:ext cx="10928350" cy="546735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3"/>
          <p:cNvGrpSpPr/>
          <p:nvPr/>
        </p:nvGrpSpPr>
        <p:grpSpPr>
          <a:xfrm>
            <a:off x="606425" y="492125"/>
            <a:ext cx="11266707" cy="6105623"/>
            <a:chOff x="606425" y="492125"/>
            <a:chExt cx="11266707" cy="6105623"/>
          </a:xfrm>
        </p:grpSpPr>
        <p:pic>
          <p:nvPicPr>
            <p:cNvPr id="2097157" name="Picture 2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1"/>
            <a:srcRect/>
            <a:stretch>
              <a:fillRect/>
            </a:stretch>
          </p:blipFill>
          <p:spPr bwMode="auto">
            <a:xfrm>
              <a:off x="606425" y="492125"/>
              <a:ext cx="10979150" cy="5873750"/>
            </a:xfrm>
            <a:prstGeom prst="rect"/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48668" name="Rectangle 2"/>
            <p:cNvSpPr/>
            <p:nvPr/>
          </p:nvSpPr>
          <p:spPr>
            <a:xfrm>
              <a:off x="7146388" y="4107766"/>
              <a:ext cx="4726744" cy="2489982"/>
            </a:xfrm>
            <a:prstGeom prst="rect"/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/>
            </a:p>
          </p:txBody>
        </p:sp>
      </p:grpSp>
    </p:spTree>
  </p:cSld>
  <p:clrMapOvr>
    <a:masterClrMapping/>
  </p:clrMapOvr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Drugs for Bleeding Disorders</a:t>
            </a:r>
          </a:p>
        </p:txBody>
      </p:sp>
      <p:sp>
        <p:nvSpPr>
          <p:cNvPr id="1048670" name="Content Placeholder 2"/>
          <p:cNvSpPr>
            <a:spLocks noGrp="1"/>
          </p:cNvSpPr>
          <p:nvPr>
            <p:ph idx="1"/>
          </p:nvPr>
        </p:nvSpPr>
        <p:spPr>
          <a:xfrm>
            <a:off x="1524000" y="1219200"/>
            <a:ext cx="9144000" cy="5638800"/>
          </a:xfrm>
        </p:spPr>
        <p:txBody>
          <a:bodyPr>
            <a:normAutofit/>
          </a:bodyPr>
          <a:p>
            <a:pPr>
              <a:buNone/>
            </a:pPr>
            <a:r>
              <a:rPr b="1" dirty="0" lang="en-US">
                <a:latin typeface="Times New Roman" pitchFamily="18" charset="0"/>
                <a:cs typeface="Times New Roman" pitchFamily="18" charset="0"/>
              </a:rPr>
              <a:t>A. Coagulants-</a:t>
            </a:r>
          </a:p>
          <a:p>
            <a:pPr lvl="1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1. Vitamin K</a:t>
            </a:r>
          </a:p>
          <a:p>
            <a:pPr lvl="1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2. Local and Systemic Haemostatic</a:t>
            </a:r>
          </a:p>
          <a:p>
            <a:pPr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>
                <a:latin typeface="Times New Roman" pitchFamily="18" charset="0"/>
                <a:cs typeface="Times New Roman" pitchFamily="18" charset="0"/>
              </a:rPr>
              <a:t>B. Anticoagulants</a:t>
            </a:r>
          </a:p>
          <a:p>
            <a:pPr lvl="1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1. Heparin 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Danaparoid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Lepirudin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2. Oral Anticoagulants-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Warfarin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Dicumarol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Phenindione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Rivaroxaban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lang="en-US">
                <a:latin typeface="Times New Roman" pitchFamily="18" charset="0"/>
                <a:cs typeface="Times New Roman" pitchFamily="18" charset="0"/>
              </a:rPr>
              <a:t>C. Thrombolytic Drugs</a:t>
            </a:r>
          </a:p>
          <a:p>
            <a:pPr lvl="1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1. Streptokinase</a:t>
            </a:r>
          </a:p>
          <a:p>
            <a:pPr lvl="1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2.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Urokinase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3. Tissue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Plasminogen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Activator(t-PA)</a:t>
            </a: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  COAGULANTS</a:t>
            </a:r>
          </a:p>
        </p:txBody>
      </p:sp>
      <p:sp>
        <p:nvSpPr>
          <p:cNvPr id="1048672" name="Content Placeholder 2"/>
          <p:cNvSpPr>
            <a:spLocks noGrp="1"/>
          </p:cNvSpPr>
          <p:nvPr>
            <p:ph idx="1"/>
          </p:nvPr>
        </p:nvSpPr>
        <p:spPr>
          <a:xfrm>
            <a:off x="1524000" y="1219200"/>
            <a:ext cx="9144000" cy="5638800"/>
          </a:xfrm>
        </p:spPr>
        <p:txBody>
          <a:bodyPr>
            <a:normAutofit/>
          </a:bodyPr>
          <a:p>
            <a:r>
              <a:rPr dirty="0" sz="3200" lang="en-US" smtClean="0">
                <a:latin typeface="Times New Roman" pitchFamily="18" charset="0"/>
                <a:cs typeface="Times New Roman" pitchFamily="18" charset="0"/>
              </a:rPr>
              <a:t>Substances </a:t>
            </a:r>
            <a:r>
              <a:rPr dirty="0" sz="3200" lang="en-US">
                <a:latin typeface="Times New Roman" pitchFamily="18" charset="0"/>
                <a:cs typeface="Times New Roman" pitchFamily="18" charset="0"/>
              </a:rPr>
              <a:t>which promote coagulation.</a:t>
            </a:r>
          </a:p>
          <a:p>
            <a:endParaRPr dirty="0" sz="32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3200" lang="en-US" smtClean="0">
                <a:latin typeface="Times New Roman" pitchFamily="18" charset="0"/>
                <a:cs typeface="Times New Roman" pitchFamily="18" charset="0"/>
              </a:rPr>
              <a:t>Indicated </a:t>
            </a:r>
            <a:r>
              <a:rPr dirty="0" sz="3200" lang="en-US">
                <a:latin typeface="Times New Roman" pitchFamily="18" charset="0"/>
                <a:cs typeface="Times New Roman" pitchFamily="18" charset="0"/>
              </a:rPr>
              <a:t>in hemorrhagic states. </a:t>
            </a:r>
          </a:p>
          <a:p>
            <a:endParaRPr dirty="0" sz="32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3200" lang="en-US">
                <a:latin typeface="Times New Roman" pitchFamily="18" charset="0"/>
                <a:cs typeface="Times New Roman" pitchFamily="18" charset="0"/>
              </a:rPr>
              <a:t>Fresh whole blood or plasma provide all the factors needed for  coagulation and are the best therapy for deficiency of any clotting factor. </a:t>
            </a:r>
          </a:p>
          <a:p>
            <a:endParaRPr dirty="0" sz="32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3200" lang="en-US">
                <a:latin typeface="Times New Roman" pitchFamily="18" charset="0"/>
                <a:cs typeface="Times New Roman" pitchFamily="18" charset="0"/>
              </a:rPr>
              <a:t>They  also act immediately.</a:t>
            </a:r>
          </a:p>
          <a:p>
            <a:endParaRPr dirty="0" sz="3200" lang="en-US">
              <a:latin typeface="Times New Roman" pitchFamily="18" charset="0"/>
              <a:cs typeface="Times New Roman" pitchFamily="18" charset="0"/>
            </a:endParaRPr>
          </a:p>
          <a:p>
            <a:endParaRPr dirty="0" sz="320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3"/>
          <p:cNvSpPr>
            <a:spLocks noGrp="1"/>
          </p:cNvSpPr>
          <p:nvPr>
            <p:ph type="title"/>
          </p:nvPr>
        </p:nvSpPr>
        <p:spPr>
          <a:xfrm>
            <a:off x="964810" y="0"/>
            <a:ext cx="9248334" cy="1325563"/>
          </a:xfrm>
        </p:spPr>
        <p:txBody>
          <a:bodyPr/>
          <a:p>
            <a:pPr algn="ctr"/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COAGULANTS</a:t>
            </a:r>
            <a:endParaRPr dirty="0" lang="en-US"/>
          </a:p>
        </p:txBody>
      </p:sp>
      <p:sp>
        <p:nvSpPr>
          <p:cNvPr id="1048680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05243"/>
            <a:ext cx="5181600" cy="4671720"/>
          </a:xfrm>
        </p:spPr>
        <p:txBody>
          <a:bodyPr>
            <a:normAutofit/>
          </a:bodyPr>
          <a:p>
            <a:pPr indent="-742950" marL="742950">
              <a:buAutoNum type="arabicPeriod"/>
            </a:pPr>
            <a:r>
              <a:rPr b="1" dirty="0" sz="3600" i="1" lang="en-US" smtClean="0">
                <a:latin typeface="Times New Roman" pitchFamily="18" charset="0"/>
                <a:cs typeface="Times New Roman" pitchFamily="18" charset="0"/>
              </a:rPr>
              <a:t>Vitamin K</a:t>
            </a:r>
          </a:p>
          <a:p>
            <a:pPr indent="-742950" marL="742950">
              <a:buAutoNum type="arabicPeriod"/>
            </a:pPr>
            <a:endParaRPr b="1" dirty="0" sz="3600" i="1" lang="en-US">
              <a:latin typeface="Times New Roman" pitchFamily="18" charset="0"/>
              <a:cs typeface="Times New Roman" pitchFamily="18" charset="0"/>
            </a:endParaRPr>
          </a:p>
          <a:p>
            <a:r>
              <a:rPr b="1" dirty="0" sz="3600" lang="en-US">
                <a:latin typeface="Times New Roman" pitchFamily="18" charset="0"/>
                <a:cs typeface="Times New Roman" pitchFamily="18" charset="0"/>
              </a:rPr>
              <a:t>K1 (from </a:t>
            </a:r>
            <a:r>
              <a:rPr b="1" dirty="0" sz="3600" lang="en-US" smtClean="0">
                <a:latin typeface="Times New Roman" pitchFamily="18" charset="0"/>
                <a:cs typeface="Times New Roman" pitchFamily="18" charset="0"/>
              </a:rPr>
              <a:t>plants)</a:t>
            </a:r>
            <a:r>
              <a:rPr dirty="0" sz="3600"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: </a:t>
            </a:r>
            <a:r>
              <a:rPr dirty="0" sz="3600" lang="en-US" err="1">
                <a:latin typeface="Times New Roman" pitchFamily="18" charset="0"/>
                <a:cs typeface="Times New Roman" pitchFamily="18" charset="0"/>
              </a:rPr>
              <a:t>Phytonadione</a:t>
            </a:r>
            <a:endParaRPr dirty="0" sz="3600" lang="en-US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          fat-soluble) (</a:t>
            </a:r>
            <a:r>
              <a:rPr dirty="0" sz="3600" lang="en-US" err="1">
                <a:latin typeface="Times New Roman" pitchFamily="18" charset="0"/>
                <a:cs typeface="Times New Roman" pitchFamily="18" charset="0"/>
              </a:rPr>
              <a:t>Phylloquinone</a:t>
            </a:r>
            <a:r>
              <a:rPr dirty="0" sz="3600" lang="en-US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dirty="0" sz="3600" lang="en-US">
              <a:latin typeface="Times New Roman" pitchFamily="18" charset="0"/>
              <a:cs typeface="Times New Roman" pitchFamily="18" charset="0"/>
            </a:endParaRPr>
          </a:p>
          <a:p>
            <a:r>
              <a:rPr b="1" dirty="0" sz="3600" lang="en-US">
                <a:latin typeface="Times New Roman" pitchFamily="18" charset="0"/>
                <a:cs typeface="Times New Roman" pitchFamily="18" charset="0"/>
              </a:rPr>
              <a:t>K3 (synthetic)</a:t>
            </a:r>
          </a:p>
          <a:p>
            <a:pPr>
              <a:buNone/>
            </a:pP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    —Fat-soluble : </a:t>
            </a:r>
            <a:r>
              <a:rPr dirty="0" sz="3600" lang="en-US" err="1">
                <a:latin typeface="Times New Roman" pitchFamily="18" charset="0"/>
                <a:cs typeface="Times New Roman" pitchFamily="18" charset="0"/>
              </a:rPr>
              <a:t>Menadione</a:t>
            </a: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,   </a:t>
            </a:r>
            <a:br>
              <a:rPr dirty="0" sz="3600" lang="en-US">
                <a:latin typeface="Times New Roman" pitchFamily="18" charset="0"/>
                <a:cs typeface="Times New Roman" pitchFamily="18" charset="0"/>
              </a:rPr>
            </a:b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                            Acetomenaphthone</a:t>
            </a:r>
          </a:p>
          <a:p>
            <a:pPr>
              <a:buNone/>
            </a:pP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    —Water-soluble : </a:t>
            </a:r>
            <a:r>
              <a:rPr dirty="0" sz="3600" lang="en-US" err="1">
                <a:latin typeface="Times New Roman" pitchFamily="18" charset="0"/>
                <a:cs typeface="Times New Roman" pitchFamily="18" charset="0"/>
              </a:rPr>
              <a:t>Menadione</a:t>
            </a: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 sod.    </a:t>
            </a:r>
            <a:br>
              <a:rPr dirty="0" sz="3600" lang="en-US">
                <a:latin typeface="Times New Roman" pitchFamily="18" charset="0"/>
                <a:cs typeface="Times New Roman" pitchFamily="18" charset="0"/>
              </a:rPr>
            </a:b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      </a:t>
            </a:r>
            <a:r>
              <a:rPr dirty="0" sz="3600" lang="en-US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dirty="0" sz="3600" lang="en-US" err="1" smtClean="0">
                <a:latin typeface="Times New Roman" pitchFamily="18" charset="0"/>
                <a:cs typeface="Times New Roman" pitchFamily="18" charset="0"/>
              </a:rPr>
              <a:t>Bisulfite</a:t>
            </a: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3600" lang="en-US" err="1" smtClean="0">
                <a:latin typeface="Times New Roman" pitchFamily="18" charset="0"/>
                <a:cs typeface="Times New Roman" pitchFamily="18" charset="0"/>
              </a:rPr>
              <a:t>Menadione</a:t>
            </a:r>
            <a:r>
              <a:rPr dirty="0" sz="3600" lang="en-US" smtClean="0">
                <a:latin typeface="Times New Roman" pitchFamily="18" charset="0"/>
                <a:cs typeface="Times New Roman" pitchFamily="18" charset="0"/>
              </a:rPr>
              <a:t>                         sod</a:t>
            </a: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. </a:t>
            </a:r>
            <a:r>
              <a:rPr dirty="0" sz="3600" lang="en-US" err="1">
                <a:latin typeface="Times New Roman" pitchFamily="18" charset="0"/>
                <a:cs typeface="Times New Roman" pitchFamily="18" charset="0"/>
              </a:rPr>
              <a:t>diphosphate</a:t>
            </a:r>
            <a:r>
              <a:rPr dirty="0" sz="3600" lang="en-US">
                <a:latin typeface="Times New Roman" pitchFamily="18" charset="0"/>
                <a:cs typeface="Times New Roman" pitchFamily="18" charset="0"/>
              </a:rPr>
              <a:t>. </a:t>
            </a:r>
            <a:endParaRPr dirty="0" sz="3600" lang="en-US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dirty="0" sz="3600"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b="1" dirty="0" sz="3600" lang="en-US" smtClean="0">
                <a:latin typeface="Times New Roman" pitchFamily="18" charset="0"/>
                <a:cs typeface="Times New Roman" pitchFamily="18" charset="0"/>
              </a:rPr>
              <a:t>K2 (naturally </a:t>
            </a:r>
            <a:r>
              <a:rPr dirty="0" sz="3600" lang="en-US" smtClean="0">
                <a:latin typeface="Times New Roman" pitchFamily="18" charset="0"/>
                <a:cs typeface="Times New Roman" pitchFamily="18" charset="0"/>
              </a:rPr>
              <a:t>synthesize in the body by colonic bacteria): </a:t>
            </a:r>
            <a:r>
              <a:rPr dirty="0" sz="3600" lang="en-US" err="1" smtClean="0">
                <a:latin typeface="Times New Roman" pitchFamily="18" charset="0"/>
                <a:cs typeface="Times New Roman" pitchFamily="18" charset="0"/>
              </a:rPr>
              <a:t>Menaquinone</a:t>
            </a:r>
            <a:endParaRPr dirty="0" sz="360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1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pPr indent="-514350" marL="514350">
              <a:buNone/>
            </a:pPr>
            <a:r>
              <a:rPr b="1" dirty="0" sz="3600" i="1" lang="en-US" smtClean="0">
                <a:latin typeface="Times New Roman" pitchFamily="18" charset="0"/>
                <a:cs typeface="Times New Roman" pitchFamily="18" charset="0"/>
              </a:rPr>
              <a:t>2.    Miscellaneous</a:t>
            </a:r>
          </a:p>
          <a:p>
            <a:endParaRPr dirty="0" sz="3600" i="1"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sz="3600" lang="en-US" smtClean="0">
                <a:latin typeface="Times New Roman" pitchFamily="18" charset="0"/>
                <a:cs typeface="Times New Roman" pitchFamily="18" charset="0"/>
              </a:rPr>
              <a:t>Fibrinogen (human)</a:t>
            </a:r>
          </a:p>
          <a:p>
            <a:r>
              <a:rPr dirty="0" sz="3600" lang="en-US" err="1" smtClean="0">
                <a:latin typeface="Times New Roman" pitchFamily="18" charset="0"/>
                <a:cs typeface="Times New Roman" pitchFamily="18" charset="0"/>
              </a:rPr>
              <a:t>Antihaemophilic</a:t>
            </a:r>
            <a:r>
              <a:rPr dirty="0" sz="3600" lang="en-US" smtClean="0">
                <a:latin typeface="Times New Roman" pitchFamily="18" charset="0"/>
                <a:cs typeface="Times New Roman" pitchFamily="18" charset="0"/>
              </a:rPr>
              <a:t> factor</a:t>
            </a:r>
          </a:p>
          <a:p>
            <a:r>
              <a:rPr dirty="0" sz="3600" lang="en-US" err="1" smtClean="0">
                <a:latin typeface="Times New Roman" pitchFamily="18" charset="0"/>
                <a:cs typeface="Times New Roman" pitchFamily="18" charset="0"/>
              </a:rPr>
              <a:t>Desmopressin</a:t>
            </a:r>
            <a:endParaRPr dirty="0" sz="3600"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sz="3600" lang="en-US" err="1" smtClean="0">
                <a:latin typeface="Times New Roman" pitchFamily="18" charset="0"/>
                <a:cs typeface="Times New Roman" pitchFamily="18" charset="0"/>
              </a:rPr>
              <a:t>Adrenochrome</a:t>
            </a:r>
            <a:r>
              <a:rPr dirty="0" sz="3600"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3600" lang="en-US" err="1" smtClean="0">
                <a:latin typeface="Times New Roman" pitchFamily="18" charset="0"/>
                <a:cs typeface="Times New Roman" pitchFamily="18" charset="0"/>
              </a:rPr>
              <a:t>monosemicarbazone</a:t>
            </a:r>
            <a:endParaRPr dirty="0" sz="3600"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sz="3600" lang="en-US" err="1" smtClean="0">
                <a:latin typeface="Times New Roman" pitchFamily="18" charset="0"/>
                <a:cs typeface="Times New Roman" pitchFamily="18" charset="0"/>
              </a:rPr>
              <a:t>Rutin</a:t>
            </a:r>
            <a:endParaRPr dirty="0" sz="3600"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sz="3600" lang="en-US" err="1" smtClean="0">
                <a:latin typeface="Times New Roman" pitchFamily="18" charset="0"/>
                <a:cs typeface="Times New Roman" pitchFamily="18" charset="0"/>
              </a:rPr>
              <a:t>Ethamsylate</a:t>
            </a:r>
            <a:endParaRPr dirty="0" sz="3600" lang="en-US" smtClean="0">
              <a:latin typeface="Times New Roman" pitchFamily="18" charset="0"/>
              <a:cs typeface="Times New Roman" pitchFamily="18" charset="0"/>
            </a:endParaRPr>
          </a:p>
          <a:p>
            <a:endParaRPr dirty="0" lang="en-US"/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dirty="0" lang="en-US">
                <a:latin typeface="Times New Roman" pitchFamily="18" charset="0"/>
                <a:cs typeface="Times New Roman" pitchFamily="18" charset="0"/>
              </a:rPr>
              <a:t>Vitamin K</a:t>
            </a:r>
          </a:p>
        </p:txBody>
      </p:sp>
      <p:sp>
        <p:nvSpPr>
          <p:cNvPr id="10486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Fat-soluble vitamin</a:t>
            </a: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Required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for the synthesis of clotting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factors 2,7,9 and 10.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-K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has a basic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naphthoquinone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structure, with or without a side chain (R) at position 3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.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The side chain in </a:t>
            </a:r>
            <a:r>
              <a:rPr dirty="0" sz="2600" lang="en-US" smtClean="0">
                <a:latin typeface="Times New Roman" pitchFamily="18" charset="0"/>
                <a:cs typeface="Times New Roman" pitchFamily="18" charset="0"/>
              </a:rPr>
              <a:t>K1: </a:t>
            </a:r>
            <a:r>
              <a:rPr dirty="0" sz="2600" i="1" lang="en-US" err="1" smtClean="0">
                <a:latin typeface="Times New Roman" pitchFamily="18" charset="0"/>
                <a:cs typeface="Times New Roman" pitchFamily="18" charset="0"/>
              </a:rPr>
              <a:t>phytyl</a:t>
            </a:r>
            <a:endParaRPr dirty="0" sz="2600" i="1" lang="en-US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dirty="0" sz="2600" lang="en-US" smtClean="0">
                <a:latin typeface="Times New Roman" pitchFamily="18" charset="0"/>
                <a:cs typeface="Times New Roman" pitchFamily="18" charset="0"/>
              </a:rPr>
              <a:t>K2:</a:t>
            </a:r>
            <a:r>
              <a:rPr dirty="0" sz="2600" i="1"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600" i="1" lang="en-US" err="1" smtClean="0">
                <a:latin typeface="Times New Roman" pitchFamily="18" charset="0"/>
                <a:cs typeface="Times New Roman" pitchFamily="18" charset="0"/>
              </a:rPr>
              <a:t>prenyl</a:t>
            </a:r>
            <a:endParaRPr dirty="0" sz="2600" i="1" lang="en-US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dirty="0" sz="2600" lang="en-US" smtClean="0">
                <a:latin typeface="Times New Roman" pitchFamily="18" charset="0"/>
                <a:cs typeface="Times New Roman" pitchFamily="18" charset="0"/>
              </a:rPr>
              <a:t>K3: no 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side </a:t>
            </a:r>
            <a:r>
              <a:rPr dirty="0" sz="2600" lang="en-US" smtClean="0">
                <a:latin typeface="Times New Roman" pitchFamily="18" charset="0"/>
                <a:cs typeface="Times New Roman" pitchFamily="18" charset="0"/>
              </a:rPr>
              <a:t>chain</a:t>
            </a:r>
            <a:endParaRPr dirty="0" sz="2600" lang="en-US">
              <a:latin typeface="Times New Roman" pitchFamily="18" charset="0"/>
              <a:cs typeface="Times New Roman" pitchFamily="18" charset="0"/>
            </a:endParaRP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8" name="Picture 3" descr="2.JP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904891" y="3763693"/>
            <a:ext cx="3166207" cy="1905588"/>
          </a:xfrm>
          <a:prstGeom prst="rect"/>
        </p:spPr>
      </p:pic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8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Dietary sources are—green leafy vegetables, such as cabbage, spinach; and liver, cheese, etc.</a:t>
            </a:r>
          </a:p>
          <a:p>
            <a:endParaRPr dirty="0" i="1"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i="1" lang="en-US" smtClean="0">
                <a:latin typeface="Times New Roman" pitchFamily="18" charset="0"/>
                <a:cs typeface="Times New Roman" pitchFamily="18" charset="0"/>
              </a:rPr>
              <a:t>Daily requirement is uncertain, because a variable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amount of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menaquinone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 K2) is produced by colonic bacteria. </a:t>
            </a:r>
            <a:endParaRPr dirty="0"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However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, the total requirement of an adult has been estimated to be 50–100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μg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/day.</a:t>
            </a:r>
          </a:p>
          <a:p>
            <a:endParaRPr dirty="0" lang="en-US"/>
          </a:p>
        </p:txBody>
      </p:sp>
    </p:spTree>
  </p:cSld>
  <p:clrMapOvr>
    <a:masterClrMapping/>
  </p:clrMapOvr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itle 1"/>
          <p:cNvSpPr>
            <a:spLocks noGrp="1"/>
          </p:cNvSpPr>
          <p:nvPr>
            <p:ph type="title"/>
          </p:nvPr>
        </p:nvSpPr>
        <p:spPr>
          <a:xfrm>
            <a:off x="1332159" y="344659"/>
            <a:ext cx="3085098" cy="569742"/>
          </a:xfrm>
        </p:spPr>
        <p:txBody>
          <a:bodyPr>
            <a:noAutofit/>
          </a:bodyPr>
          <a:p>
            <a:r>
              <a:rPr dirty="0" sz="6000" lang="en-US">
                <a:latin typeface="Times New Roman" pitchFamily="18" charset="0"/>
                <a:cs typeface="Times New Roman" pitchFamily="18" charset="0"/>
              </a:rPr>
              <a:t>  Action</a:t>
            </a:r>
          </a:p>
        </p:txBody>
      </p:sp>
      <p:sp>
        <p:nvSpPr>
          <p:cNvPr id="104869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839787" y="1026941"/>
            <a:ext cx="4885763" cy="5247249"/>
          </a:xfrm>
        </p:spPr>
        <p:txBody>
          <a:bodyPr>
            <a:noAutofit/>
          </a:bodyPr>
          <a:p>
            <a:pPr>
              <a:buFont typeface="Arial" pitchFamily="34" charset="0"/>
              <a:buChar char="•"/>
            </a:pP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K acts as a cofactor at a late stage in the synthesis of coagulation proteins by liver—II, VII, IX and X. </a:t>
            </a:r>
          </a:p>
          <a:p>
            <a:pPr>
              <a:buFont typeface="Arial" pitchFamily="34" charset="0"/>
              <a:buChar char="•"/>
            </a:pPr>
            <a:endParaRPr dirty="0" sz="2400" lang="en-US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The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K is responsible for γ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carboxylation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of glutamate residues of these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zymogen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proteins.</a:t>
            </a:r>
          </a:p>
          <a:p>
            <a:pPr>
              <a:buFont typeface="Arial" pitchFamily="34" charset="0"/>
              <a:buChar char="•"/>
            </a:pPr>
            <a:endParaRPr dirty="0" sz="2400" i="1" lang="en-US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This confers on them the capacity to bind Ca</a:t>
            </a:r>
            <a:r>
              <a:rPr baseline="30000" dirty="0" sz="2400" lang="en-US">
                <a:latin typeface="Times New Roman" pitchFamily="18" charset="0"/>
                <a:cs typeface="Times New Roman" pitchFamily="18" charset="0"/>
              </a:rPr>
              <a:t>2+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and to get bound to </a:t>
            </a:r>
            <a:r>
              <a:rPr dirty="0" sz="2400" lang="en-US" err="1">
                <a:latin typeface="Times New Roman" pitchFamily="18" charset="0"/>
                <a:cs typeface="Times New Roman" pitchFamily="18" charset="0"/>
              </a:rPr>
              <a:t>phospholipid</a:t>
            </a:r>
            <a:r>
              <a:rPr dirty="0" sz="2400" lang="en-US">
                <a:latin typeface="Times New Roman" pitchFamily="18" charset="0"/>
                <a:cs typeface="Times New Roman" pitchFamily="18" charset="0"/>
              </a:rPr>
              <a:t> surfaces—properties essential for participation in the coagulation cascade.</a:t>
            </a:r>
          </a:p>
        </p:txBody>
      </p:sp>
      <p:pic>
        <p:nvPicPr>
          <p:cNvPr id="2097159" name="Content Placeholder 3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596" r="1596"/>
          <a:stretch>
            <a:fillRect/>
          </a:stretch>
        </p:blipFill>
        <p:spPr>
          <a:xfrm>
            <a:off x="5830302" y="1001492"/>
            <a:ext cx="6172200" cy="4873625"/>
          </a:xfrm>
          <a:prstGeom prst="rect"/>
        </p:spPr>
      </p:pic>
      <p:sp>
        <p:nvSpPr>
          <p:cNvPr id="1048694" name="Rectangle 5"/>
          <p:cNvSpPr/>
          <p:nvPr/>
        </p:nvSpPr>
        <p:spPr>
          <a:xfrm>
            <a:off x="6400800" y="1041009"/>
            <a:ext cx="4937760" cy="1041009"/>
          </a:xfrm>
          <a:prstGeom prst="rect"/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Pharmacokinetics</a:t>
            </a:r>
            <a:endParaRPr dirty="0" lang="en-US"/>
          </a:p>
        </p:txBody>
      </p:sp>
      <p:sp>
        <p:nvSpPr>
          <p:cNvPr id="1048696" name="Content Placeholder 5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Fat-soluble forms of </a:t>
            </a:r>
            <a:r>
              <a:rPr dirty="0" lang="en-US" err="1" smtClean="0"/>
              <a:t>vit</a:t>
            </a:r>
            <a:r>
              <a:rPr dirty="0" lang="en-US" smtClean="0"/>
              <a:t>-k are absorbed from intestine via lymph and require bile salts for absorption.</a:t>
            </a:r>
          </a:p>
          <a:p>
            <a:r>
              <a:rPr dirty="0" lang="en-US" smtClean="0"/>
              <a:t>Water-soluble forms are absorbed directly into portal blood.</a:t>
            </a:r>
          </a:p>
          <a:p>
            <a:r>
              <a:rPr dirty="0" lang="en-US" smtClean="0"/>
              <a:t>K1 absorbed via Active transport in jejunum.</a:t>
            </a:r>
          </a:p>
          <a:p>
            <a:r>
              <a:rPr dirty="0" lang="en-US" smtClean="0"/>
              <a:t>K2 and K3 are absorbed by simple diffusion.</a:t>
            </a:r>
          </a:p>
          <a:p>
            <a:r>
              <a:rPr dirty="0" lang="en-US" smtClean="0"/>
              <a:t>Metabolized in liver by </a:t>
            </a:r>
            <a:r>
              <a:rPr dirty="0" lang="en-US" err="1" smtClean="0"/>
              <a:t>glucuronide</a:t>
            </a:r>
            <a:r>
              <a:rPr dirty="0" lang="en-US" smtClean="0"/>
              <a:t> conjugation.</a:t>
            </a:r>
          </a:p>
          <a:p>
            <a:r>
              <a:rPr dirty="0" lang="en-US" smtClean="0"/>
              <a:t>Metabolites are excreted in bile and urine.</a:t>
            </a:r>
            <a:endParaRPr dirty="0" lang="en-US"/>
          </a:p>
        </p:txBody>
      </p:sp>
    </p:spTree>
  </p:cSld>
  <p:clrMapOvr>
    <a:masterClrMapping/>
  </p:clrMapOvr>
  <p:timing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838200"/>
          </a:xfrm>
        </p:spPr>
        <p:txBody>
          <a:bodyPr/>
          <a:p>
            <a:r>
              <a:rPr b="1" dirty="0" lang="en-US" err="1" smtClean="0">
                <a:latin typeface="Times New Roman" pitchFamily="18" charset="0"/>
                <a:cs typeface="Times New Roman" pitchFamily="18" charset="0"/>
              </a:rPr>
              <a:t>Vit</a:t>
            </a:r>
            <a:r>
              <a:rPr b="1" dirty="0" lang="en-US" smtClean="0">
                <a:latin typeface="Times New Roman" pitchFamily="18" charset="0"/>
                <a:cs typeface="Times New Roman" pitchFamily="18" charset="0"/>
              </a:rPr>
              <a:t>-K Deficiency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98" name="Content Placeholder 2"/>
          <p:cNvSpPr>
            <a:spLocks noGrp="1"/>
          </p:cNvSpPr>
          <p:nvPr>
            <p:ph idx="1"/>
          </p:nvPr>
        </p:nvSpPr>
        <p:spPr>
          <a:xfrm>
            <a:off x="1524000" y="838200"/>
            <a:ext cx="9144000" cy="6019800"/>
          </a:xfrm>
        </p:spPr>
        <p:txBody>
          <a:bodyPr>
            <a:noAutofit/>
          </a:bodyPr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The most important manifestation: bleeding tendency </a:t>
            </a:r>
          </a:p>
          <a:p>
            <a:pPr>
              <a:buNone/>
            </a:pP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(due to lowering of the levels of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prothrombin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 and other clotting factors in blood.)</a:t>
            </a:r>
          </a:p>
          <a:p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Haematuria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 usually occurs first.</a:t>
            </a: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Other common sites of bleeding are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g.i.t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., nose and under the skin (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ecchymoses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b="1" dirty="0" lang="en-US" smtClean="0">
                <a:latin typeface="Times New Roman" pitchFamily="18" charset="0"/>
                <a:cs typeface="Times New Roman" pitchFamily="18" charset="0"/>
              </a:rPr>
              <a:t>Causes of </a:t>
            </a:r>
            <a:r>
              <a:rPr b="1" dirty="0" lang="en-US" err="1" smtClean="0">
                <a:latin typeface="Times New Roman" pitchFamily="18" charset="0"/>
                <a:cs typeface="Times New Roman" pitchFamily="18" charset="0"/>
              </a:rPr>
              <a:t>vit</a:t>
            </a:r>
            <a:r>
              <a:rPr b="1" dirty="0" lang="en-US" smtClean="0">
                <a:latin typeface="Times New Roman" pitchFamily="18" charset="0"/>
                <a:cs typeface="Times New Roman" pitchFamily="18" charset="0"/>
              </a:rPr>
              <a:t>-k deficiency:</a:t>
            </a:r>
          </a:p>
          <a:p>
            <a:pPr lvl="2"/>
            <a:r>
              <a:rPr dirty="0" sz="2400" lang="en-US" smtClean="0">
                <a:latin typeface="Times New Roman" pitchFamily="18" charset="0"/>
                <a:cs typeface="Times New Roman" pitchFamily="18" charset="0"/>
              </a:rPr>
              <a:t>Liver disease</a:t>
            </a:r>
          </a:p>
          <a:p>
            <a:pPr lvl="2"/>
            <a:r>
              <a:rPr dirty="0" sz="2400" lang="en-US" smtClean="0">
                <a:latin typeface="Times New Roman" pitchFamily="18" charset="0"/>
                <a:cs typeface="Times New Roman" pitchFamily="18" charset="0"/>
              </a:rPr>
              <a:t>Obstructive jaundice</a:t>
            </a:r>
          </a:p>
          <a:p>
            <a:pPr lvl="2"/>
            <a:r>
              <a:rPr dirty="0" sz="2400" lang="en-US" smtClean="0">
                <a:latin typeface="Times New Roman" pitchFamily="18" charset="0"/>
                <a:cs typeface="Times New Roman" pitchFamily="18" charset="0"/>
              </a:rPr>
              <a:t>Malabsorption</a:t>
            </a:r>
          </a:p>
          <a:p>
            <a:pPr lvl="2"/>
            <a:r>
              <a:rPr dirty="0" sz="2400" lang="en-US" smtClean="0">
                <a:latin typeface="Times New Roman" pitchFamily="18" charset="0"/>
                <a:cs typeface="Times New Roman" pitchFamily="18" charset="0"/>
              </a:rPr>
              <a:t>Long-term antimicrobial therapy (alters intestinal flora) </a:t>
            </a:r>
          </a:p>
          <a:p>
            <a:pPr lvl="2"/>
            <a:r>
              <a:rPr dirty="0" sz="2400" lang="en-US" smtClean="0">
                <a:latin typeface="Times New Roman" pitchFamily="18" charset="0"/>
                <a:cs typeface="Times New Roman" pitchFamily="18" charset="0"/>
              </a:rPr>
              <a:t>Deficient diet (rare)</a:t>
            </a:r>
            <a:endParaRPr dirty="0" sz="2800" lang="en-US">
              <a:latin typeface="Times New Roman" pitchFamily="18" charset="0"/>
              <a:cs typeface="Times New Roman" pitchFamily="18" charset="0"/>
            </a:endParaRP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>
                <a:latin typeface="Times New Roman" pitchFamily="18" charset="0"/>
                <a:cs typeface="Times New Roman" pitchFamily="18" charset="0"/>
              </a:rPr>
              <a:t>    </a:t>
            </a:r>
            <a:r>
              <a:rPr b="1" dirty="0" lang="en-US" smtClean="0">
                <a:latin typeface="Times New Roman" pitchFamily="18" charset="0"/>
                <a:cs typeface="Times New Roman" pitchFamily="18" charset="0"/>
              </a:rPr>
              <a:t>Use of </a:t>
            </a:r>
            <a:r>
              <a:rPr b="1" dirty="0" lang="en-US" err="1" smtClean="0">
                <a:latin typeface="Times New Roman" pitchFamily="18" charset="0"/>
                <a:cs typeface="Times New Roman" pitchFamily="18" charset="0"/>
              </a:rPr>
              <a:t>vit</a:t>
            </a:r>
            <a:r>
              <a:rPr b="1" dirty="0" lang="en-US" smtClean="0">
                <a:latin typeface="Times New Roman" pitchFamily="18" charset="0"/>
                <a:cs typeface="Times New Roman" pitchFamily="18" charset="0"/>
              </a:rPr>
              <a:t>-k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0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dirty="0" lang="en-US" smtClean="0">
                <a:latin typeface="Times New Roman" pitchFamily="18" charset="0"/>
                <a:cs typeface="Times New Roman" pitchFamily="18" charset="0"/>
              </a:rPr>
              <a:t>Prophylaxis </a:t>
            </a:r>
            <a:r>
              <a:rPr b="1" dirty="0" lang="en-US">
                <a:latin typeface="Times New Roman" pitchFamily="18" charset="0"/>
                <a:cs typeface="Times New Roman" pitchFamily="18" charset="0"/>
              </a:rPr>
              <a:t>and treatment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of bleeding due to deficiency of clotting factors in the following situations:</a:t>
            </a:r>
          </a:p>
          <a:p>
            <a:pPr>
              <a:buNone/>
            </a:pP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a) </a:t>
            </a:r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Dietary deficiency: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 It is very rare in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adults. However, when it occurs 5–10 mg/day oral or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parenteral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K rapidly corrects the defects.</a:t>
            </a:r>
          </a:p>
          <a:p>
            <a:pPr>
              <a:buNone/>
            </a:pP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b) </a:t>
            </a:r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Prolonged antimicrobial therapy: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treat in the same way as dietary deficiency. </a:t>
            </a:r>
          </a:p>
          <a:p>
            <a:pPr>
              <a:buNone/>
            </a:pPr>
            <a:r>
              <a:rPr dirty="0" lang="fr-FR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c) </a:t>
            </a:r>
            <a:r>
              <a:rPr dirty="0" i="1" lang="fr-FR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Obstructive jaundice or malabsorption syndromes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: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K- 10 mg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i.m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./day, or orally along with bile salts.</a:t>
            </a:r>
          </a:p>
          <a:p>
            <a:pPr>
              <a:buNone/>
            </a:pPr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d)Liver disease (cirrhosis, viral hepatitis):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synthesis of clotting factors is inadequate despite the presence of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K.</a:t>
            </a:r>
          </a:p>
        </p:txBody>
      </p:sp>
    </p:spTree>
  </p:cSld>
  <p:clrMapOvr>
    <a:masterClrMapping/>
  </p:clrMapOvr>
  <p:timing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Content Placeholder 2"/>
          <p:cNvSpPr>
            <a:spLocks noGrp="1"/>
          </p:cNvSpPr>
          <p:nvPr>
            <p:ph idx="1"/>
          </p:nvPr>
        </p:nvSpPr>
        <p:spPr>
          <a:xfrm>
            <a:off x="838200" y="998806"/>
            <a:ext cx="10515600" cy="5178157"/>
          </a:xfrm>
        </p:spPr>
        <p:txBody>
          <a:bodyPr>
            <a:normAutofit lnSpcReduction="10000"/>
          </a:bodyPr>
          <a:p>
            <a:endParaRPr dirty="0" i="1" lang="en-US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e)Newborns: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 All newborns have low levels of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prothrombin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and other clotting factors.</a:t>
            </a: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K 1 mg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i.m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. soon after birth has been recommended routinely. 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Menadione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(K3) should not be used for this purpose 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dirty="0" i="1" lang="en-US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f)Overdose of oral anticoagulants: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dirty="0" i="1" lang="en-US">
                <a:latin typeface="Times New Roman" pitchFamily="18" charset="0"/>
                <a:cs typeface="Times New Roman" pitchFamily="18" charset="0"/>
              </a:rPr>
              <a:t>This is the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most important indication of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K. </a:t>
            </a: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Phytonadione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(K1) is the drug of choice. </a:t>
            </a: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Higher doses render the patient unresponsive to oral anticoagulants for several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days.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>
                <a:latin typeface="Times New Roman" pitchFamily="18" charset="0"/>
                <a:cs typeface="Times New Roman" pitchFamily="18" charset="0"/>
              </a:rPr>
              <a:t>Adverse Effects</a:t>
            </a:r>
          </a:p>
        </p:txBody>
      </p:sp>
      <p:sp>
        <p:nvSpPr>
          <p:cNvPr id="1048703" name="Content Placeholder 2"/>
          <p:cNvSpPr>
            <a:spLocks noGrp="1"/>
          </p:cNvSpPr>
          <p:nvPr>
            <p:ph idx="1"/>
          </p:nvPr>
        </p:nvSpPr>
        <p:spPr>
          <a:xfrm>
            <a:off x="838200" y="1688123"/>
            <a:ext cx="10515600" cy="4488840"/>
          </a:xfrm>
        </p:spPr>
        <p:txBody>
          <a:bodyPr>
            <a:norm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Rapid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i.v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. injection of emulsified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K produces flushing, breathlessness, chest infection, fall in BP. </a:t>
            </a: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Death is very rare. </a:t>
            </a: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 err="1">
                <a:latin typeface="Times New Roman" pitchFamily="18" charset="0"/>
                <a:cs typeface="Times New Roman" pitchFamily="18" charset="0"/>
              </a:rPr>
              <a:t>Menadione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and its water-soluble derivatives can cause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haemolysis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in a dose-dependent manner.</a:t>
            </a: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Patients with G-6-PD deficiency and neonates are especially susceptible.</a:t>
            </a:r>
          </a:p>
          <a:p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In the newborn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menadione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or its salts can precipitate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kernicterus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Other Coagulants</a:t>
            </a:r>
          </a:p>
        </p:txBody>
      </p:sp>
      <p:sp>
        <p:nvSpPr>
          <p:cNvPr id="104870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buNone/>
            </a:pPr>
            <a:r>
              <a:rPr b="1" dirty="0" lang="en-US">
                <a:latin typeface="Times New Roman" pitchFamily="18" charset="0"/>
                <a:cs typeface="Times New Roman" pitchFamily="18" charset="0"/>
              </a:rPr>
              <a:t>   Fibrinogen </a:t>
            </a:r>
            <a:r>
              <a:rPr b="1" dirty="0" lang="en-US" smtClean="0">
                <a:latin typeface="Times New Roman" pitchFamily="18" charset="0"/>
                <a:cs typeface="Times New Roman" pitchFamily="18" charset="0"/>
              </a:rPr>
              <a:t>– </a:t>
            </a:r>
            <a:endParaRPr b="1"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Control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bleeding in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haemophilia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antihaemophilic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globulin (AHG) deficiency and acute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afibrinogenemic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states.</a:t>
            </a: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 0.5 g is infused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i.v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b="1" dirty="0" lang="en-US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b="1" dirty="0" lang="en-US">
                <a:latin typeface="Times New Roman" pitchFamily="18" charset="0"/>
                <a:cs typeface="Times New Roman" pitchFamily="18" charset="0"/>
              </a:rPr>
              <a:t>    Antihaemophilic factor - </a:t>
            </a: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It is concentrated human AHG (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antihaemophilic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globulin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).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Indicated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in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haemophilia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and AHG deficiency.</a:t>
            </a: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ighly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effective in controlling bleeding episodes, but action is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short-lasting.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Content Placeholder 2"/>
          <p:cNvSpPr>
            <a:spLocks noGrp="1"/>
          </p:cNvSpPr>
          <p:nvPr>
            <p:ph idx="1"/>
          </p:nvPr>
        </p:nvSpPr>
        <p:spPr>
          <a:xfrm>
            <a:off x="528710" y="770547"/>
            <a:ext cx="11034933" cy="5616185"/>
          </a:xfrm>
        </p:spPr>
        <p:txBody>
          <a:bodyPr>
            <a:noAutofit/>
          </a:bodyPr>
          <a:p>
            <a:endParaRPr b="1" dirty="0" sz="2600" lang="en-US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   </a:t>
            </a:r>
            <a:r>
              <a:rPr b="1" dirty="0" sz="2600" lang="en-US" err="1">
                <a:latin typeface="Times New Roman" pitchFamily="18" charset="0"/>
                <a:cs typeface="Times New Roman" pitchFamily="18" charset="0"/>
              </a:rPr>
              <a:t>Desmopressin</a:t>
            </a: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It releases factor VIII and von </a:t>
            </a:r>
            <a:r>
              <a:rPr b="1" dirty="0" sz="2600" lang="en-US" err="1">
                <a:latin typeface="Times New Roman" pitchFamily="18" charset="0"/>
                <a:cs typeface="Times New Roman" pitchFamily="18" charset="0"/>
              </a:rPr>
              <a:t>Willebrand’s</a:t>
            </a: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factor from vascular </a:t>
            </a:r>
            <a:r>
              <a:rPr dirty="0" sz="2600" lang="en-US" smtClean="0">
                <a:latin typeface="Times New Roman" pitchFamily="18" charset="0"/>
                <a:cs typeface="Times New Roman" pitchFamily="18" charset="0"/>
              </a:rPr>
              <a:t>endothelium. </a:t>
            </a:r>
            <a:endParaRPr dirty="0" sz="2600" lang="en-US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 Checks bleeding in </a:t>
            </a:r>
            <a:r>
              <a:rPr dirty="0" sz="2600" lang="en-US" err="1">
                <a:latin typeface="Times New Roman" pitchFamily="18" charset="0"/>
                <a:cs typeface="Times New Roman" pitchFamily="18" charset="0"/>
              </a:rPr>
              <a:t>haemophilia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 and von </a:t>
            </a:r>
            <a:r>
              <a:rPr dirty="0" sz="2600" lang="en-US" err="1">
                <a:latin typeface="Times New Roman" pitchFamily="18" charset="0"/>
                <a:cs typeface="Times New Roman" pitchFamily="18" charset="0"/>
              </a:rPr>
              <a:t>Willebrand’s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 disease. </a:t>
            </a:r>
          </a:p>
          <a:p>
            <a:pPr>
              <a:buNone/>
            </a:pPr>
            <a:endParaRPr b="1" dirty="0" sz="2600" lang="en-US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   Adrenochrome monosemicarbazone </a:t>
            </a:r>
          </a:p>
          <a:p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Reduces capillary fragility, control oozing from raw surfaces and prevent </a:t>
            </a:r>
            <a:r>
              <a:rPr dirty="0" sz="2600" lang="en-US" err="1">
                <a:latin typeface="Times New Roman" pitchFamily="18" charset="0"/>
                <a:cs typeface="Times New Roman" pitchFamily="18" charset="0"/>
              </a:rPr>
              <a:t>microvessel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 bleeding. </a:t>
            </a:r>
          </a:p>
          <a:p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Its efficacy is uncertain.</a:t>
            </a:r>
          </a:p>
          <a:p>
            <a:r>
              <a:rPr dirty="0" sz="2600" i="1" lang="en-US">
                <a:latin typeface="Times New Roman" pitchFamily="18" charset="0"/>
                <a:cs typeface="Times New Roman" pitchFamily="18" charset="0"/>
              </a:rPr>
              <a:t>Dose: 1–5 mg oral, </a:t>
            </a:r>
            <a:r>
              <a:rPr dirty="0" sz="2600" i="1" lang="en-US" err="1">
                <a:latin typeface="Times New Roman" pitchFamily="18" charset="0"/>
                <a:cs typeface="Times New Roman" pitchFamily="18" charset="0"/>
              </a:rPr>
              <a:t>i.m</a:t>
            </a:r>
            <a:r>
              <a:rPr dirty="0" sz="2600" i="1" lang="en-US">
                <a:latin typeface="Times New Roman" pitchFamily="18" charset="0"/>
                <a:cs typeface="Times New Roman" pitchFamily="18" charset="0"/>
              </a:rPr>
              <a:t>.</a:t>
            </a:r>
            <a:endParaRPr dirty="0" sz="260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Content Placeholder 2"/>
          <p:cNvSpPr>
            <a:spLocks noGrp="1"/>
          </p:cNvSpPr>
          <p:nvPr>
            <p:ph idx="1"/>
          </p:nvPr>
        </p:nvSpPr>
        <p:spPr>
          <a:xfrm>
            <a:off x="725657" y="489194"/>
            <a:ext cx="10936459" cy="5630251"/>
          </a:xfrm>
        </p:spPr>
        <p:txBody>
          <a:bodyPr>
            <a:noAutofit/>
          </a:bodyPr>
          <a:p>
            <a:pPr>
              <a:buNone/>
            </a:pP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  </a:t>
            </a:r>
            <a:r>
              <a:rPr b="1" dirty="0" sz="2600" lang="en-US" err="1">
                <a:latin typeface="Times New Roman" pitchFamily="18" charset="0"/>
                <a:cs typeface="Times New Roman" pitchFamily="18" charset="0"/>
              </a:rPr>
              <a:t>Rutin</a:t>
            </a: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–</a:t>
            </a:r>
          </a:p>
          <a:p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It is a plant glycoside claimed to reduce capillary bleeding. </a:t>
            </a:r>
          </a:p>
          <a:p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Used in a along with </a:t>
            </a:r>
            <a:r>
              <a:rPr dirty="0" sz="2600" lang="en-US" err="1">
                <a:latin typeface="Times New Roman" pitchFamily="18" charset="0"/>
                <a:cs typeface="Times New Roman" pitchFamily="18" charset="0"/>
              </a:rPr>
              <a:t>vit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 C which is believed </a:t>
            </a:r>
            <a:r>
              <a:rPr dirty="0" sz="2600" lang="en-US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facilitate its action. </a:t>
            </a:r>
          </a:p>
          <a:p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Its efficacy is uncertain.</a:t>
            </a:r>
          </a:p>
          <a:p>
            <a:r>
              <a:rPr dirty="0" sz="2600" lang="en-US" smtClean="0">
                <a:latin typeface="Times New Roman" pitchFamily="18" charset="0"/>
                <a:cs typeface="Times New Roman" pitchFamily="18" charset="0"/>
              </a:rPr>
              <a:t>Dose of 60 mg oral BD– TDS.</a:t>
            </a:r>
          </a:p>
          <a:p>
            <a:endParaRPr dirty="0" sz="2600" lang="en-US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    </a:t>
            </a:r>
            <a:r>
              <a:rPr b="1" dirty="0" sz="2600" lang="en-US" err="1">
                <a:latin typeface="Times New Roman" pitchFamily="18" charset="0"/>
                <a:cs typeface="Times New Roman" pitchFamily="18" charset="0"/>
              </a:rPr>
              <a:t>Ethamsylate</a:t>
            </a:r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b="1" dirty="0" sz="2600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It reduces capillary bleeding when platelets are adequate.</a:t>
            </a:r>
          </a:p>
          <a:p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Used in the prevention and treatment of capillary bleeding in </a:t>
            </a:r>
            <a:r>
              <a:rPr dirty="0" sz="2600" lang="en-US" err="1">
                <a:latin typeface="Times New Roman" pitchFamily="18" charset="0"/>
                <a:cs typeface="Times New Roman" pitchFamily="18" charset="0"/>
              </a:rPr>
              <a:t>menorrhagia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, after abortion, PPH, </a:t>
            </a:r>
            <a:r>
              <a:rPr dirty="0" sz="2600" lang="en-US" err="1">
                <a:latin typeface="Times New Roman" pitchFamily="18" charset="0"/>
                <a:cs typeface="Times New Roman" pitchFamily="18" charset="0"/>
              </a:rPr>
              <a:t>epistaxis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dirty="0" sz="2600" lang="en-US" err="1">
                <a:latin typeface="Times New Roman" pitchFamily="18" charset="0"/>
                <a:cs typeface="Times New Roman" pitchFamily="18" charset="0"/>
              </a:rPr>
              <a:t>malena</a:t>
            </a:r>
            <a:r>
              <a:rPr dirty="0" sz="2600" lang="en-US">
                <a:latin typeface="Times New Roman" pitchFamily="18" charset="0"/>
                <a:cs typeface="Times New Roman" pitchFamily="18" charset="0"/>
              </a:rPr>
              <a:t> etc. </a:t>
            </a:r>
          </a:p>
          <a:p>
            <a:r>
              <a:rPr dirty="0" sz="2600" i="1" lang="en-US">
                <a:latin typeface="Times New Roman" pitchFamily="18" charset="0"/>
                <a:cs typeface="Times New Roman" pitchFamily="18" charset="0"/>
              </a:rPr>
              <a:t>Dose: 250–500 mg </a:t>
            </a:r>
            <a:r>
              <a:rPr dirty="0" sz="2600" i="1" lang="en-US" smtClean="0">
                <a:latin typeface="Times New Roman" pitchFamily="18" charset="0"/>
                <a:cs typeface="Times New Roman" pitchFamily="18" charset="0"/>
              </a:rPr>
              <a:t>thrice daily oral/</a:t>
            </a:r>
            <a:r>
              <a:rPr dirty="0" sz="2600" i="1" lang="en-US" err="1" smtClean="0">
                <a:latin typeface="Times New Roman" pitchFamily="18" charset="0"/>
                <a:cs typeface="Times New Roman" pitchFamily="18" charset="0"/>
              </a:rPr>
              <a:t>i.v</a:t>
            </a:r>
            <a:r>
              <a:rPr dirty="0" sz="2600" i="1" lang="en-US" smtClean="0">
                <a:latin typeface="Times New Roman" pitchFamily="18" charset="0"/>
                <a:cs typeface="Times New Roman" pitchFamily="18" charset="0"/>
              </a:rPr>
              <a:t>.</a:t>
            </a:r>
            <a:endParaRPr dirty="0" sz="260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1"/>
          <p:cNvSpPr>
            <a:spLocks noGrp="1"/>
          </p:cNvSpPr>
          <p:nvPr>
            <p:ph type="title"/>
          </p:nvPr>
        </p:nvSpPr>
        <p:spPr>
          <a:xfrm>
            <a:off x="852268" y="0"/>
            <a:ext cx="10515600" cy="1325563"/>
          </a:xfrm>
        </p:spPr>
        <p:txBody>
          <a:bodyPr/>
          <a:p>
            <a:pPr algn="ctr"/>
            <a:r>
              <a:rPr dirty="0"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Local </a:t>
            </a:r>
            <a:r>
              <a:rPr dirty="0" lang="en-US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Haemostatics</a:t>
            </a:r>
            <a:r>
              <a:rPr dirty="0"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(Styptics)</a:t>
            </a:r>
            <a:endParaRPr dirty="0"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09" name="Content Placeholder 2"/>
          <p:cNvSpPr>
            <a:spLocks noGrp="1"/>
          </p:cNvSpPr>
          <p:nvPr>
            <p:ph idx="1"/>
          </p:nvPr>
        </p:nvSpPr>
        <p:spPr>
          <a:xfrm>
            <a:off x="838200" y="1406769"/>
            <a:ext cx="10515600" cy="4770194"/>
          </a:xfrm>
        </p:spPr>
        <p:txBody>
          <a:bodyPr>
            <a:normAutofit/>
          </a:bodyPr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Substances used to control bleeding from a local and approachable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site.</a:t>
            </a:r>
          </a:p>
          <a:p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Particularly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effective on oozing surfaces, e.g. tooth socket, abrasions, etc. </a:t>
            </a:r>
          </a:p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Absorbable materials like </a:t>
            </a:r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fibrin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 (prepared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from human plasma and dried as sheet or foam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)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Gelatin </a:t>
            </a:r>
            <a:r>
              <a:rPr dirty="0" i="1"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foam</a:t>
            </a:r>
            <a:r>
              <a:rPr dirty="0" i="1" lang="en-US" smtClean="0">
                <a:latin typeface="Times New Roman" pitchFamily="18" charset="0"/>
                <a:cs typeface="Times New Roman" pitchFamily="18" charset="0"/>
              </a:rPr>
              <a:t> </a:t>
            </a:r>
            <a:endParaRPr dirty="0" i="1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Oxidized cellulose (as strips </a:t>
            </a:r>
            <a:r>
              <a:rPr dirty="0" i="1"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Thrombin 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fro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m bovine plasma may be applied as dry powder or fresh solution. </a:t>
            </a:r>
          </a:p>
          <a:p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Vasoconstrictors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 like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0.1% </a:t>
            </a:r>
            <a:r>
              <a:rPr dirty="0" lang="en-US" err="1">
                <a:latin typeface="Times New Roman" pitchFamily="18" charset="0"/>
                <a:cs typeface="Times New Roman" pitchFamily="18" charset="0"/>
              </a:rPr>
              <a:t>Adr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 solution may be soaked in sterile cotton gauze.</a:t>
            </a:r>
          </a:p>
          <a:p>
            <a:r>
              <a:rPr dirty="0" i="1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Astringents such as tannic acid or metallic salts</a:t>
            </a:r>
            <a:r>
              <a:rPr dirty="0" i="1"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are occasionally applied for bleeding gums, bleeding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piles.</a:t>
            </a:r>
          </a:p>
          <a:p>
            <a:r>
              <a:rPr dirty="0" lang="en-US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Russel’s</a:t>
            </a:r>
            <a:r>
              <a:rPr dirty="0"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viper venom 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acts as a </a:t>
            </a:r>
            <a:r>
              <a:rPr dirty="0" lang="en-US" err="1" smtClean="0">
                <a:latin typeface="Times New Roman" pitchFamily="18" charset="0"/>
                <a:cs typeface="Times New Roman" pitchFamily="18" charset="0"/>
              </a:rPr>
              <a:t>thromboplastin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; applied locally to stop bleeding (rarely used)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dirty="0" lang="en-US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Sclerosing</a:t>
            </a:r>
            <a:r>
              <a:rPr dirty="0"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agents</a:t>
            </a:r>
          </a:p>
        </p:txBody>
      </p:sp>
      <p:sp>
        <p:nvSpPr>
          <p:cNvPr id="10487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sz="3200" lang="en-US">
                <a:latin typeface="Times New Roman" pitchFamily="18" charset="0"/>
                <a:cs typeface="Times New Roman" pitchFamily="18" charset="0"/>
              </a:rPr>
              <a:t>These are irritants, cause inflammation, coagulation and ultimately </a:t>
            </a:r>
            <a:r>
              <a:rPr dirty="0" sz="3200" lang="en-US" smtClean="0">
                <a:latin typeface="Times New Roman" pitchFamily="18" charset="0"/>
                <a:cs typeface="Times New Roman" pitchFamily="18" charset="0"/>
              </a:rPr>
              <a:t>fibrosis. </a:t>
            </a:r>
            <a:endParaRPr dirty="0" sz="32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3200" lang="en-US">
                <a:latin typeface="Times New Roman" pitchFamily="18" charset="0"/>
                <a:cs typeface="Times New Roman" pitchFamily="18" charset="0"/>
              </a:rPr>
              <a:t>Injected into </a:t>
            </a:r>
            <a:r>
              <a:rPr dirty="0" sz="3200" lang="en-US" err="1">
                <a:latin typeface="Times New Roman" pitchFamily="18" charset="0"/>
                <a:cs typeface="Times New Roman" pitchFamily="18" charset="0"/>
              </a:rPr>
              <a:t>haemorrhoids</a:t>
            </a:r>
            <a:r>
              <a:rPr dirty="0" sz="3200" lang="en-US">
                <a:latin typeface="Times New Roman" pitchFamily="18" charset="0"/>
                <a:cs typeface="Times New Roman" pitchFamily="18" charset="0"/>
              </a:rPr>
              <a:t> (piles) or varicose vein mass. They are used only for local injection.</a:t>
            </a:r>
          </a:p>
          <a:p>
            <a:endParaRPr dirty="0" sz="3200" lang="en-US">
              <a:latin typeface="Times New Roman" pitchFamily="18" charset="0"/>
              <a:cs typeface="Times New Roman" pitchFamily="18" charset="0"/>
            </a:endParaRPr>
          </a:p>
          <a:p>
            <a:r>
              <a:rPr dirty="0" sz="3200" lang="en-US">
                <a:latin typeface="Times New Roman" pitchFamily="18" charset="0"/>
                <a:cs typeface="Times New Roman" pitchFamily="18" charset="0"/>
              </a:rPr>
              <a:t>The substances include- </a:t>
            </a:r>
          </a:p>
          <a:p>
            <a:pPr>
              <a:buNone/>
            </a:pPr>
            <a:r>
              <a:rPr dirty="0" sz="3200" i="1" lang="en-US">
                <a:latin typeface="Times New Roman" pitchFamily="18" charset="0"/>
                <a:cs typeface="Times New Roman" pitchFamily="18" charset="0"/>
              </a:rPr>
              <a:t>1. Sod. </a:t>
            </a:r>
            <a:r>
              <a:rPr dirty="0" sz="3200" i="1" lang="en-US" err="1">
                <a:latin typeface="Times New Roman" pitchFamily="18" charset="0"/>
                <a:cs typeface="Times New Roman" pitchFamily="18" charset="0"/>
              </a:rPr>
              <a:t>tetradecyl</a:t>
            </a:r>
            <a:r>
              <a:rPr dirty="0" sz="3200" i="1" lang="en-US">
                <a:latin typeface="Times New Roman" pitchFamily="18" charset="0"/>
                <a:cs typeface="Times New Roman" pitchFamily="18" charset="0"/>
              </a:rPr>
              <a:t> sulfate </a:t>
            </a:r>
            <a:r>
              <a:rPr dirty="0" sz="3200" i="1" lang="en-US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dirty="0" sz="3200" i="1" lang="en-US">
                <a:latin typeface="Times New Roman" pitchFamily="18" charset="0"/>
                <a:cs typeface="Times New Roman" pitchFamily="18" charset="0"/>
              </a:rPr>
              <a:t>% with benzyl alcohol 2</a:t>
            </a:r>
            <a:r>
              <a:rPr dirty="0" sz="3200" i="1" lang="en-US" smtClean="0">
                <a:latin typeface="Times New Roman" pitchFamily="18" charset="0"/>
                <a:cs typeface="Times New Roman" pitchFamily="18" charset="0"/>
              </a:rPr>
              <a:t>%:</a:t>
            </a:r>
            <a:r>
              <a:rPr dirty="0" sz="3200" i="1" lang="en-US">
                <a:latin typeface="Times New Roman" pitchFamily="18" charset="0"/>
                <a:cs typeface="Times New Roman" pitchFamily="18" charset="0"/>
              </a:rPr>
              <a:t>0.5–2 ml at each site. </a:t>
            </a:r>
          </a:p>
          <a:p>
            <a:pPr>
              <a:buNone/>
            </a:pPr>
            <a:r>
              <a:rPr dirty="0" sz="3200" i="1" lang="en-US">
                <a:latin typeface="Times New Roman" pitchFamily="18" charset="0"/>
                <a:cs typeface="Times New Roman" pitchFamily="18" charset="0"/>
              </a:rPr>
              <a:t>2. </a:t>
            </a:r>
            <a:r>
              <a:rPr dirty="0" sz="3200" i="1" lang="en-US" err="1">
                <a:latin typeface="Times New Roman" pitchFamily="18" charset="0"/>
                <a:cs typeface="Times New Roman" pitchFamily="18" charset="0"/>
              </a:rPr>
              <a:t>Polidocanol</a:t>
            </a:r>
            <a:r>
              <a:rPr dirty="0" sz="3200" i="1" lang="en-US">
                <a:latin typeface="Times New Roman" pitchFamily="18" charset="0"/>
                <a:cs typeface="Times New Roman" pitchFamily="18" charset="0"/>
              </a:rPr>
              <a:t> (3% </a:t>
            </a:r>
            <a:r>
              <a:rPr dirty="0" sz="3200" i="1" lang="en-US" err="1">
                <a:latin typeface="Times New Roman" pitchFamily="18" charset="0"/>
                <a:cs typeface="Times New Roman" pitchFamily="18" charset="0"/>
              </a:rPr>
              <a:t>inj</a:t>
            </a:r>
            <a:r>
              <a:rPr dirty="0" sz="3200" i="1" lang="en-US">
                <a:latin typeface="Times New Roman" pitchFamily="18" charset="0"/>
                <a:cs typeface="Times New Roman" pitchFamily="18" charset="0"/>
              </a:rPr>
              <a:t>): 2 ml</a:t>
            </a:r>
          </a:p>
          <a:p>
            <a:pPr>
              <a:buNone/>
            </a:pPr>
            <a:r>
              <a:rPr dirty="0" sz="3200" i="1" lang="en-US">
                <a:latin typeface="Times New Roman" pitchFamily="18" charset="0"/>
                <a:cs typeface="Times New Roman" pitchFamily="18" charset="0"/>
              </a:rPr>
              <a:t>3. Ethanolamine </a:t>
            </a:r>
            <a:r>
              <a:rPr dirty="0" sz="3200" i="1" lang="en-US" err="1">
                <a:latin typeface="Times New Roman" pitchFamily="18" charset="0"/>
                <a:cs typeface="Times New Roman" pitchFamily="18" charset="0"/>
              </a:rPr>
              <a:t>oleate</a:t>
            </a:r>
            <a:r>
              <a:rPr dirty="0" sz="3200" i="1" lang="en-US">
                <a:latin typeface="Times New Roman" pitchFamily="18" charset="0"/>
                <a:cs typeface="Times New Roman" pitchFamily="18" charset="0"/>
              </a:rPr>
              <a:t>.</a:t>
            </a:r>
            <a:endParaRPr dirty="0" sz="3200"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13800" lang="en-US" smtClean="0">
                <a:solidFill>
                  <a:srgbClr val="FF0000"/>
                </a:solidFill>
              </a:rPr>
              <a:t>THANK YOU</a:t>
            </a:r>
            <a:endParaRPr dirty="0" sz="13800" lang="en-US">
              <a:solidFill>
                <a:srgbClr val="FF0000"/>
              </a:solidFill>
            </a:endParaRPr>
          </a:p>
        </p:txBody>
      </p:sp>
      <p:sp>
        <p:nvSpPr>
          <p:cNvPr id="1048718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p:timing/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COAGULANTS</dc:title>
  <dc:creator>Anju Saxena</dc:creator>
  <cp:lastModifiedBy>ASIF</cp:lastModifiedBy>
  <dcterms:created xsi:type="dcterms:W3CDTF">2024-03-03T16:21:24Z</dcterms:created>
  <dcterms:modified xsi:type="dcterms:W3CDTF">2024-09-03T06:06:48Z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cb265683feb94622a32779ab7e414fcd</vt:lpwstr>
  </property>
</Properties>
</file>