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9" r:id="rId4"/>
    <p:sldId id="258" r:id="rId5"/>
    <p:sldId id="269" r:id="rId6"/>
    <p:sldId id="266" r:id="rId7"/>
    <p:sldId id="259" r:id="rId8"/>
    <p:sldId id="267" r:id="rId9"/>
    <p:sldId id="265" r:id="rId10"/>
    <p:sldId id="261" r:id="rId11"/>
    <p:sldId id="263" r:id="rId12"/>
    <p:sldId id="291" r:id="rId13"/>
    <p:sldId id="264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28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90" autoAdjust="0"/>
  </p:normalViewPr>
  <p:slideViewPr>
    <p:cSldViewPr snapToGrid="0">
      <p:cViewPr varScale="1">
        <p:scale>
          <a:sx n="60" d="100"/>
          <a:sy n="60" d="100"/>
        </p:scale>
        <p:origin x="11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C1BB7-88DE-467D-A26C-F2CE87B5486A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8CBED-9A61-4695-86D3-78C008C2FD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34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Wart#cite_note-IQ2014-3" TargetMode="External"/><Relationship Id="rId13" Type="http://schemas.openxmlformats.org/officeDocument/2006/relationships/hyperlink" Target="https://en.wikipedia.org/wiki/Pain" TargetMode="External"/><Relationship Id="rId18" Type="http://schemas.openxmlformats.org/officeDocument/2006/relationships/hyperlink" Target="https://en.wikipedia.org/wiki/Postherpetic_neuralgia" TargetMode="External"/><Relationship Id="rId3" Type="http://schemas.openxmlformats.org/officeDocument/2006/relationships/hyperlink" Target="https://en.wikipedia.org/wiki/Epstein%E2%80%93Barr_virus" TargetMode="External"/><Relationship Id="rId21" Type="http://schemas.openxmlformats.org/officeDocument/2006/relationships/hyperlink" Target="https://en.wikipedia.org/wiki/Disseminated_shingles" TargetMode="External"/><Relationship Id="rId7" Type="http://schemas.openxmlformats.org/officeDocument/2006/relationships/hyperlink" Target="https://en.wikipedia.org/wiki/Immunosuppression" TargetMode="External"/><Relationship Id="rId12" Type="http://schemas.openxmlformats.org/officeDocument/2006/relationships/hyperlink" Target="https://en.wikipedia.org/wiki/Viral_disease" TargetMode="External"/><Relationship Id="rId17" Type="http://schemas.openxmlformats.org/officeDocument/2006/relationships/hyperlink" Target="https://en.wikipedia.org/wiki/Neuropathy" TargetMode="External"/><Relationship Id="rId2" Type="http://schemas.openxmlformats.org/officeDocument/2006/relationships/slide" Target="../slides/slide4.xml"/><Relationship Id="rId16" Type="http://schemas.openxmlformats.org/officeDocument/2006/relationships/hyperlink" Target="https://en.wikipedia.org/wiki/Shingles#cite_note-6" TargetMode="External"/><Relationship Id="rId20" Type="http://schemas.openxmlformats.org/officeDocument/2006/relationships/hyperlink" Target="https://en.wikipedia.org/wiki/Immunosupression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Eczema" TargetMode="External"/><Relationship Id="rId11" Type="http://schemas.openxmlformats.org/officeDocument/2006/relationships/hyperlink" Target="https://en.wikipedia.org/wiki/Sexually_transmitted" TargetMode="External"/><Relationship Id="rId5" Type="http://schemas.openxmlformats.org/officeDocument/2006/relationships/hyperlink" Target="https://en.wikipedia.org/wiki/Wart#cite_note-Loo2014-1" TargetMode="External"/><Relationship Id="rId15" Type="http://schemas.openxmlformats.org/officeDocument/2006/relationships/hyperlink" Target="https://en.wikipedia.org/wiki/Shingles#cite_note-CDC2014Sym-2" TargetMode="External"/><Relationship Id="rId10" Type="http://schemas.openxmlformats.org/officeDocument/2006/relationships/hyperlink" Target="https://en.wikipedia.org/wiki/Genital_warts" TargetMode="External"/><Relationship Id="rId19" Type="http://schemas.openxmlformats.org/officeDocument/2006/relationships/hyperlink" Target="https://en.wikipedia.org/wiki/Shingles#cite_note-Pink2015-1" TargetMode="External"/><Relationship Id="rId4" Type="http://schemas.openxmlformats.org/officeDocument/2006/relationships/hyperlink" Target="https://en.wikipedia.org/wiki/Human_papillomavirus" TargetMode="External"/><Relationship Id="rId9" Type="http://schemas.openxmlformats.org/officeDocument/2006/relationships/hyperlink" Target="https://en.wikipedia.org/wiki/Plantar_warts" TargetMode="External"/><Relationship Id="rId14" Type="http://schemas.openxmlformats.org/officeDocument/2006/relationships/hyperlink" Target="https://en.wikipedia.org/wiki/Blister" TargetMode="External"/><Relationship Id="rId22" Type="http://schemas.openxmlformats.org/officeDocument/2006/relationships/hyperlink" Target="https://en.wikipedia.org/wiki/Vision_loss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obligate = entirely depend on host cells.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Virus- core of genomic of nucleic acid (RNA/DNA/not both), present in a protein shell (capsid), which is surrounded by a lipoprotein membrane called envelop.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55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Infectious mononucleosis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also known as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glandular fever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 an infection usually caused by the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Epstein–Barr virus"/>
              </a:rPr>
              <a:t>Epstein–Barr virus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(EBV).</a:t>
            </a:r>
          </a:p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Warts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typically small, rough, and hard growths that are similar in color to the rest of the skin. Warts are caused by infection with a type of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Human papillomavirus"/>
              </a:rPr>
              <a:t>human papillomavirus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(HPV).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[1]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Factors that increase the risk include use of public showers, working with meat,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Eczema"/>
              </a:rPr>
              <a:t>eczema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a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Immunosuppression"/>
              </a:rPr>
              <a:t>low immune system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[1]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[3]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virus is believed to enter the body through skin that has been damaged slightly.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[1]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number of types exist including: common warts,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Plantar warts"/>
              </a:rPr>
              <a:t>plantar warts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filiform warts, and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Genital warts"/>
              </a:rPr>
              <a:t>genital warts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[3]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Genital warts are often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 tooltip="Sexually transmitted"/>
              </a:rPr>
              <a:t>sexually transmitted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Shingles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also known as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herpes zoster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 a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 tooltip="Viral disease"/>
              </a:rPr>
              <a:t>viral disease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characterized by a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 tooltip="Pain"/>
              </a:rPr>
              <a:t>painful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skin rash with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 tooltip="Blister"/>
              </a:rPr>
              <a:t>blisters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localized area.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[2]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[6]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Typically the rash occurs in a single, wide stripe either on the left or right side of the body or face. The rash usually heals within two to four weeks;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[2]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however, some people develop ongoing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7" tooltip="Neuropathy"/>
              </a:rPr>
              <a:t>nerve pain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 can last for months or years, a condition called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8" tooltip="Postherpetic neuralgia"/>
              </a:rPr>
              <a:t>postherpetic neuralgia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9"/>
              </a:rPr>
              <a:t>[1]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those with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0" tooltip="Immunosupression"/>
              </a:rPr>
              <a:t>poor immune function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1" tooltip="Disseminated shingles"/>
              </a:rPr>
              <a:t>rash may occur widely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9"/>
              </a:rPr>
              <a:t>[1]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 the rash involves the eye,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2" tooltip="Vision loss"/>
              </a:rPr>
              <a:t>vision loss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 occur.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174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IN" sz="1800" b="0" i="0" u="none" strike="noStrike" baseline="0" dirty="0">
                <a:latin typeface="Palatino-Roman"/>
              </a:rPr>
              <a:t>The virus attaches (Fig. 52.1) itself to the host cell membrane and penetrates it (entry), DNA/RNA is released in the host cell (uncoating) where it is duplicated. </a:t>
            </a:r>
          </a:p>
          <a:p>
            <a:pPr algn="l"/>
            <a:r>
              <a:rPr lang="en-IN" sz="1800" b="0" i="0" u="none" strike="noStrike" baseline="0" dirty="0">
                <a:latin typeface="Palatino-Roman"/>
              </a:rPr>
              <a:t>The viral components are assembled (assembly) and the mature viral particle is then released from the host cell (budding and release).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8316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8086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Enlist the types of drugs used in viral diseases.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Explain the mechanism of action of </a:t>
            </a:r>
            <a:r>
              <a:rPr lang="en-I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antiherpes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drugs/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/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anti- influenza virus/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 hepatitis B and C infections.</a:t>
            </a:r>
            <a:endParaRPr lang="en-IN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Enlist the therapeutic uses of </a:t>
            </a:r>
            <a:r>
              <a:rPr lang="en-I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antiherpes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drugs/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/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anti- influenza virus</a:t>
            </a:r>
          </a:p>
          <a:p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Describe the precautions and contraindications of </a:t>
            </a:r>
            <a:r>
              <a:rPr lang="en-I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antiherpes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drugs/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/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anti- influenza virus</a:t>
            </a:r>
          </a:p>
          <a:p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Describe the adverse effects of </a:t>
            </a:r>
            <a:r>
              <a:rPr lang="en-I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antiherpes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drugs/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/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anti- influenza virus</a:t>
            </a:r>
          </a:p>
          <a:p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describe the drug interactions of </a:t>
            </a:r>
            <a:r>
              <a:rPr lang="en-I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antiherpes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drugs/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/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anti- influenza virus</a:t>
            </a:r>
          </a:p>
          <a:p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describe the management of Herpes infection/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/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anti- influenza virus/</a:t>
            </a:r>
            <a:r>
              <a:rPr lang="en-I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 hepatitis B and C </a:t>
            </a:r>
            <a:r>
              <a:rPr lang="en-IN" sz="1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-BoldMT"/>
              </a:rPr>
              <a:t>infections.</a:t>
            </a:r>
            <a:endParaRPr lang="en-IN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2936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5-iodo-2-deoxyuridine (IUDR). </a:t>
            </a:r>
            <a:r>
              <a:rPr lang="en-IN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Thymidine</a:t>
            </a:r>
            <a:r>
              <a:rPr lang="en-IN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is a pyrimidine </a:t>
            </a:r>
            <a:r>
              <a:rPr lang="en-IN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deoxynucleoside</a:t>
            </a:r>
            <a:r>
              <a:rPr lang="en-IN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 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6386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Glomerular filtration-GF &amp; tubular secretion-TS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1800" b="0" i="0" u="none" strike="noStrike" baseline="0" dirty="0">
                <a:solidFill>
                  <a:srgbClr val="FFFF00"/>
                </a:solidFill>
                <a:latin typeface="Times New Roman" panose="02020603050405020304" pitchFamily="18" charset="0"/>
              </a:rPr>
              <a:t>Principal dose limiting toxicities of </a:t>
            </a:r>
            <a:r>
              <a:rPr lang="en-IN" sz="1800" b="0" i="0" u="none" strike="noStrike" baseline="0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i</a:t>
            </a:r>
            <a:r>
              <a:rPr lang="en-IN" sz="1800" b="0" i="0" u="none" strike="noStrike" baseline="0" dirty="0">
                <a:solidFill>
                  <a:srgbClr val="FFFF00"/>
                </a:solidFill>
                <a:latin typeface="Times New Roman" panose="02020603050405020304" pitchFamily="18" charset="0"/>
              </a:rPr>
              <a:t>/v are</a:t>
            </a:r>
            <a:endParaRPr lang="en-IN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IN" sz="18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</a:rPr>
              <a:t>(a) </a:t>
            </a:r>
            <a:r>
              <a:rPr lang="en-IN" sz="18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renal insufficiency</a:t>
            </a:r>
            <a:endParaRPr lang="en-IN" sz="1800" b="0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en-IN" sz="18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(b) CNS side effects</a:t>
            </a:r>
            <a:endParaRPr lang="en-IN" sz="1800" b="0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en-IN" sz="1800" b="1" i="0" u="none" strike="noStrike" baseline="0" dirty="0">
                <a:solidFill>
                  <a:srgbClr val="00AFEF"/>
                </a:solidFill>
                <a:latin typeface="Times New Roman" panose="02020603050405020304" pitchFamily="18" charset="0"/>
              </a:rPr>
              <a:t>Reversible renal dysfunction </a:t>
            </a:r>
            <a:r>
              <a:rPr lang="en-IN" sz="18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</a:rPr>
              <a:t>occurs in 5% of patients , probably related to high urine levels causing </a:t>
            </a:r>
            <a:r>
              <a:rPr lang="en-IN" sz="1800" b="1" i="0" u="none" strike="noStrike" baseline="0" dirty="0">
                <a:solidFill>
                  <a:srgbClr val="00AFEF"/>
                </a:solidFill>
                <a:latin typeface="Times New Roman" panose="02020603050405020304" pitchFamily="18" charset="0"/>
              </a:rPr>
              <a:t>CRYSTALINE NEPHROPATHY.</a:t>
            </a:r>
            <a:endParaRPr lang="en-IN" sz="1800" b="0" i="0" u="none" strike="noStrike" baseline="0" dirty="0">
              <a:solidFill>
                <a:srgbClr val="00AFEF"/>
              </a:solidFill>
              <a:latin typeface="Times New Roman" panose="02020603050405020304" pitchFamily="18" charset="0"/>
            </a:endParaRPr>
          </a:p>
          <a:p>
            <a:r>
              <a:rPr lang="en-IN" sz="18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</a:rPr>
              <a:t>Probenecid ↓</a:t>
            </a:r>
            <a:r>
              <a:rPr lang="en-IN" sz="1800" b="0" i="0" u="none" strike="noStrike" baseline="0" dirty="0" err="1">
                <a:solidFill>
                  <a:srgbClr val="FFFFFF"/>
                </a:solidFill>
                <a:latin typeface="Times New Roman" panose="02020603050405020304" pitchFamily="18" charset="0"/>
              </a:rPr>
              <a:t>ses</a:t>
            </a:r>
            <a:r>
              <a:rPr lang="en-IN" sz="18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</a:rPr>
              <a:t> the ACV renal clearance &amp; ↑se plasma conc. of ACV.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2932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MOA-Activated by virus specific thymidine kinase &amp; its triphosphate nucleotide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X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DNA polymerase.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Systemic toxicity- high (bone marrow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depression, rash, fever, vomiting, neuropsychiatric disturbances).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is restricted to prophylaxis &amp;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severe CMV infections (pneumonia/colitis/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retinitis)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immunocompromised (AIDS, transplant recipient)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patients.</a:t>
            </a:r>
          </a:p>
          <a:p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Dose: Prophylaxis and treatment of CMV infections in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immunocompromised patients: 5 mg/kg twice daily for 1–3 weeks, followed by 5 mg/kg once daily.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355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Uses- Acyclovir-resistant mucocutaneous herpes simplex in immunosuppressed pts.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Topically on anogenital warts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Cidofovir-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analogue of cytidine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a monophosphate, it </a:t>
            </a:r>
            <a:r>
              <a:rPr lang="en-US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doesn’t require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phosphokinase &amp; is converted to the active diphosphate by cellular enzymes.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8CBED-9A61-4695-86D3-78C008C2FD6E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306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83C9D-D526-4FBC-8F87-34BD89ECB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37A980-AE61-4A93-89D0-51DBFB4B2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BFB9F-16B3-471B-901E-7C3F7F61D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8F500-9C99-425E-B300-7635DB94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ED78A-20E0-4A84-9EDD-93378C38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657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132B0-C40E-46EF-816E-F84F0604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7DB5F-3110-40B5-99F4-590A93AE4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9D5C4-984B-456B-A692-4BA55242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AF7D7-AF21-4D98-80F9-52B0E0930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9BD2B-1C8B-47D6-97A2-E4A7A088E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139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3D3C-32E8-452C-8B5D-035579C81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DFBF62-EE57-42AD-AB61-F361C97D2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8861A-E2AF-4A96-B72A-3BD550AB6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5367F-ADE4-4F36-BAC2-1D74F11FC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DE31F-F345-490B-9DF7-4C154335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376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A96F-56F4-471D-B486-19E357BE2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26AE9-12F4-4693-8DDF-25B30F6EA3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72F156-3E21-4468-825B-265DB84BD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BCE76-6650-431C-99D3-0B1BFCC43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3938A-1BE1-47B6-98BB-88DDCE0F7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895E3-32E4-42B0-9A48-8C9F3F02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70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BAB4D-E76C-46C6-AF5D-0B61D997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CAF32-2DAF-495B-A064-F97B17E4F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1AC1C-C8B0-47C6-A7B5-DE1FB5D56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24B38D-DE6D-40DD-B05B-8B0486DCE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A129DD-0710-447B-AD3E-44258CD68F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EE0003-AADB-4F05-AFB4-8E731E45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5DAD6B-497E-4C10-91E2-951482E6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8006E2-8C99-4050-BBF8-4BB1041D1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924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D4B30-ED42-48F2-BC76-B8E308E9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8F213D-5DC7-4D0C-A4B8-95611505B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2FCBC-1008-48E3-A4B5-46BC0115E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54FDE-8925-447A-B9C8-DB2309514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260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633097-9B02-4C9F-94BD-64D83D09C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072CE-AC22-4A05-8685-6D282C73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12FA0-5FA0-4BB2-AC9C-9BDA1179F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492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FCFE-888B-497C-A103-0056C0652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D0382-940B-4CB6-AD08-D62E93B84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860F8-4EFF-4683-9FA3-B2B2C20272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119E8-0B4A-4B6F-8830-3DEB64C02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CF5B9-D1C5-4417-9DC9-2C66F898B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1489F-BDF8-46F4-8658-8E3C7CC1F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710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82F48-ED64-4697-9E0E-1435D36AF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9C1962-1D65-4193-BA4F-A6BCBC77F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A2DD1-0F34-4033-8766-DE9D5A900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99D73-7423-491E-90AB-649855FD2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26731-C958-4269-B41F-5DD11818B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B0DE4-E58B-47E7-B632-E4E181369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416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84858-46E4-44F9-BA1D-0E07C3E54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E9750F-84F5-4210-83E8-0ACC93ADC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E5869-1E64-475F-99A1-98D7C6C59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41191-8B99-4AB7-BACE-1B6BB93F1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D585E-9E95-4ED8-93F6-E5ADD7621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785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E2D02-7E50-4E39-B0B1-A5BC81F44B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3C6EE5-D037-4690-BDC1-D356EE139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2876D-783B-4EEF-BAF5-AD297E82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C44C3-EA69-4726-9360-A82F7EF39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FF030-D242-4DA4-88C7-4866FBF91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221991-8C64-4B7A-9050-7044F51D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6845C-544E-4E0E-847C-325D24866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16C32-AFD1-4B2C-BF6B-02A0FD1C25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B856A-EB5A-4E40-B821-D989C6BA1BF0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93A48-499E-4CE1-B8C9-C5DA78047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89A95-7897-44E1-ADE3-B3990E6BF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D106E-9F6B-4533-9C4B-BD1C53BE5B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10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7C6D6-358E-4785-A1E2-E0AA23338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711" y="1723869"/>
            <a:ext cx="5381469" cy="1079291"/>
          </a:xfrm>
        </p:spPr>
        <p:txBody>
          <a:bodyPr>
            <a:normAutofit/>
          </a:bodyPr>
          <a:lstStyle/>
          <a:p>
            <a:r>
              <a:rPr lang="en-IN" sz="5400" b="1" dirty="0">
                <a:solidFill>
                  <a:srgbClr val="C0000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Antiviral agents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F5021-3D17-4BB8-B7EE-AD8505CBC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180" y="850920"/>
            <a:ext cx="5975518" cy="541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4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B1BDE-3E90-4131-B557-0A440A078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Virus: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Ultra-microscopic infectious parasites.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Virion (intact virus particle)- Genome + capsid + envelop.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 is active only when its +nt in the host cell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obligate parasites.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Virus out the host cell is inert, can’t replicate independently.</a:t>
            </a:r>
          </a:p>
          <a:p>
            <a:pPr algn="l"/>
            <a:r>
              <a:rPr lang="en-I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They’re intracellular parasites, depend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host cells for their food, growth &amp; multiplication.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855235-207D-472F-A010-925ABC2D7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300"/>
          <a:stretch/>
        </p:blipFill>
        <p:spPr>
          <a:xfrm>
            <a:off x="5308146" y="3134033"/>
            <a:ext cx="4618218" cy="355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06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9B23A9-7990-4FAB-AC5A-A04BF931B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219" y="3429000"/>
            <a:ext cx="4727768" cy="328699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209BFC3-87AD-415C-8EB8-40A75FA88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996"/>
            <a:ext cx="12192000" cy="396557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Virus utilizes energy generating, RNA/DNA replicating &amp;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ptn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synthesising machinery of the host cells for their growth.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Not only replicate in host cells but also direct them to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syn’s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new viral particles.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Therefore, it’s very difficult to find antiviral drug which is selectively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X </a:t>
            </a:r>
            <a:r>
              <a:rPr lang="en-IN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or kills only virus without damage to host cells.</a:t>
            </a:r>
          </a:p>
          <a:p>
            <a:pPr algn="just"/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83909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4683E7-5AAA-486A-A58D-47A4DDE21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906872"/>
              </p:ext>
            </p:extLst>
          </p:nvPr>
        </p:nvGraphicFramePr>
        <p:xfrm>
          <a:off x="138739" y="340347"/>
          <a:ext cx="11914521" cy="598061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940925">
                  <a:extLst>
                    <a:ext uri="{9D8B030D-6E8A-4147-A177-3AD203B41FA5}">
                      <a16:colId xmlns:a16="http://schemas.microsoft.com/office/drawing/2014/main" val="2681650286"/>
                    </a:ext>
                  </a:extLst>
                </a:gridCol>
                <a:gridCol w="8973596">
                  <a:extLst>
                    <a:ext uri="{9D8B030D-6E8A-4147-A177-3AD203B41FA5}">
                      <a16:colId xmlns:a16="http://schemas.microsoft.com/office/drawing/2014/main" val="2546923835"/>
                    </a:ext>
                  </a:extLst>
                </a:gridCol>
              </a:tblGrid>
              <a:tr h="438916">
                <a:tc gridSpan="2"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of DNA Viruses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47941"/>
                  </a:ext>
                </a:extLst>
              </a:tr>
              <a:tr h="438916">
                <a:tc gridSpan="2">
                  <a:txBody>
                    <a:bodyPr/>
                    <a:lstStyle/>
                    <a:p>
                      <a:pPr algn="l"/>
                      <a:r>
                        <a:rPr lang="en-IN" sz="2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DNA Viruses                                Viral Infections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555423"/>
                  </a:ext>
                </a:extLst>
              </a:tr>
              <a:tr h="4389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3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Adeno 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 Respiratory Tract &amp; Eye Infection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391373"/>
                  </a:ext>
                </a:extLst>
              </a:tr>
              <a:tr h="438916">
                <a:tc>
                  <a:txBody>
                    <a:bodyPr/>
                    <a:lstStyle/>
                    <a:p>
                      <a:r>
                        <a:rPr lang="en-IN" sz="23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IN" sz="2300" b="1" i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Hepadna</a:t>
                      </a:r>
                      <a:r>
                        <a:rPr lang="en-IN" sz="23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B &amp; Hepatoma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564028"/>
                  </a:ext>
                </a:extLst>
              </a:tr>
              <a:tr h="566774">
                <a:tc rowSpan="5">
                  <a:txBody>
                    <a:bodyPr/>
                    <a:lstStyle/>
                    <a:p>
                      <a:endParaRPr lang="en-IN" sz="23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IN" sz="23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IN" sz="23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IN" sz="23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Herpes 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HSV-1- Oral Herpes, Ocular Herpes, Viral Encephalitis, Herpes Keratitis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36438"/>
                  </a:ext>
                </a:extLst>
              </a:tr>
              <a:tr h="438916">
                <a:tc vMerge="1">
                  <a:txBody>
                    <a:bodyPr/>
                    <a:lstStyle/>
                    <a:p>
                      <a:endParaRPr lang="en-IN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HSV-2-  Genital Herpes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63718"/>
                  </a:ext>
                </a:extLst>
              </a:tr>
              <a:tr h="508473">
                <a:tc vMerge="1">
                  <a:txBody>
                    <a:bodyPr/>
                    <a:lstStyle/>
                    <a:p>
                      <a:endParaRPr lang="en-IN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Varicella Zoster Virus (VZV) - Chicken Pox, Herpes Zoster, Or Shingles.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374171"/>
                  </a:ext>
                </a:extLst>
              </a:tr>
              <a:tr h="790049">
                <a:tc vMerge="1">
                  <a:txBody>
                    <a:bodyPr/>
                    <a:lstStyle/>
                    <a:p>
                      <a:endParaRPr lang="en-IN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Cytomegalovirus (CMV) – Pneumonia, Retinitis, Encephalitis &amp;                                                Gastroenteritis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874822"/>
                  </a:ext>
                </a:extLst>
              </a:tr>
              <a:tr h="577207">
                <a:tc vMerge="1">
                  <a:txBody>
                    <a:bodyPr/>
                    <a:lstStyle/>
                    <a:p>
                      <a:endParaRPr lang="en-IN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Epstein Bar Virus (EBV)- Infectious Mononucleosis, </a:t>
                      </a:r>
                      <a:r>
                        <a:rPr lang="el-G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-cell Lymphoma.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77946"/>
                  </a:ext>
                </a:extLst>
              </a:tr>
              <a:tr h="438916">
                <a:tc>
                  <a:txBody>
                    <a:bodyPr/>
                    <a:lstStyle/>
                    <a:p>
                      <a:r>
                        <a:rPr lang="en-IN" sz="23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Papilloma 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Papilloma's (Warts), Cervical Cancer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32480"/>
                  </a:ext>
                </a:extLst>
              </a:tr>
              <a:tr h="438916">
                <a:tc>
                  <a:txBody>
                    <a:bodyPr/>
                    <a:lstStyle/>
                    <a:p>
                      <a:r>
                        <a:rPr lang="en-IN" sz="23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Poxvirus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Smallpox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31562"/>
                  </a:ext>
                </a:extLst>
              </a:tr>
              <a:tr h="438916">
                <a:tc>
                  <a:txBody>
                    <a:bodyPr/>
                    <a:lstStyle/>
                    <a:p>
                      <a:r>
                        <a:rPr lang="en-IN" sz="23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Parvo 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Erythema Infectiousm &amp; Aplastic Anaemia.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997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710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D37F85-883B-4EF4-88A1-5CCB8C390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72" y="1248508"/>
            <a:ext cx="10638455" cy="436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24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5A1724-4B53-4324-BD64-FBC1E88A7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1" y="124609"/>
            <a:ext cx="10378437" cy="660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59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A65C14-A9D8-496A-8F07-65D764CB0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761909"/>
              </p:ext>
            </p:extLst>
          </p:nvPr>
        </p:nvGraphicFramePr>
        <p:xfrm>
          <a:off x="175064" y="171026"/>
          <a:ext cx="11627729" cy="649224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24407">
                  <a:extLst>
                    <a:ext uri="{9D8B030D-6E8A-4147-A177-3AD203B41FA5}">
                      <a16:colId xmlns:a16="http://schemas.microsoft.com/office/drawing/2014/main" val="3161531050"/>
                    </a:ext>
                  </a:extLst>
                </a:gridCol>
                <a:gridCol w="9003322">
                  <a:extLst>
                    <a:ext uri="{9D8B030D-6E8A-4147-A177-3AD203B41FA5}">
                      <a16:colId xmlns:a16="http://schemas.microsoft.com/office/drawing/2014/main" val="314486345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of RNA Viruses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66009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RNA Viruses                                   Viral Infections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9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Picornaviruses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Poliovirus (polio), Hepatitis-A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60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Orthomyxoviruses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Influenza virus type- A,B,C causing various types of influenza.</a:t>
                      </a:r>
                    </a:p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H1B1 Virus- Swine flu a subtype of Influenza virus-A.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49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Paramyxoviruses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Rubulavirus- Mumps, </a:t>
                      </a:r>
                    </a:p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Morbillivirus- Measles, </a:t>
                      </a:r>
                    </a:p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Respiratory syncytial virus-  Lower respiratory tract infections.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8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Rhabdoviruses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Rabies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21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Arbovirus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Arthropod borne viruses includes-</a:t>
                      </a:r>
                    </a:p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Toga (alfa) virus- Chikungunya &amp; Encephalitis</a:t>
                      </a:r>
                    </a:p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Flavivirus- Dengue &amp; Yellow fever.</a:t>
                      </a:r>
                    </a:p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Bunyavirus- Encephalitis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Rotavirus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Gastroenteritis in children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67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Retrovirus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immunodeficiency virus causing AIDS,</a:t>
                      </a:r>
                    </a:p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T-cell leukaemia virus- T-cell leukaemia.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3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Arenavirus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Viral meningitis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9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0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Coronavirus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 respiratory tract infections.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192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548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B12BEE-61F6-4849-8DC5-4B4984C72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834" y="188890"/>
            <a:ext cx="8674332" cy="648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133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463C6-7ED3-498F-8F03-5A7944093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530" y="314070"/>
            <a:ext cx="6487886" cy="424844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difference b/w DNA &amp; RNA viral replication: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 virus depends on host cell mRNA polymerase to synthesize mRNA.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RNA viruses use their own enzymes for mRNA synthesis.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16545F-D88E-4914-B196-6EFDEA987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396" y="189075"/>
            <a:ext cx="5280074" cy="6247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6E44E5-A06C-4FE3-BCC2-134EFDA17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671" y="6436702"/>
            <a:ext cx="3819525" cy="333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291DF5-0490-45CF-953B-6483B6A34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0029" y="3984225"/>
            <a:ext cx="4198229" cy="2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06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8065" y="269193"/>
            <a:ext cx="6248272" cy="61312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Viral Replication Cycle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56" y="653142"/>
            <a:ext cx="3611509" cy="4893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 Cell entry: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Attachment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Penetration</a:t>
            </a:r>
          </a:p>
          <a:p>
            <a:pPr lvl="1"/>
            <a:endParaRPr lang="en-US" sz="2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 Uncoating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Release of viral genome</a:t>
            </a:r>
          </a:p>
          <a:p>
            <a:pPr lvl="1"/>
            <a:endParaRPr lang="en-US" sz="2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3. Transcription of viral genome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Transcription of  m-RNA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Replication of viral genome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29782" y="1325828"/>
            <a:ext cx="4314092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Translation of viral proteins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Regulatory proteins (early)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Structural proteins (late)</a:t>
            </a:r>
          </a:p>
          <a:p>
            <a:pPr marL="800100" lvl="1" indent="-342900">
              <a:buFont typeface="+mj-lt"/>
              <a:buAutoNum type="arabicPeriod"/>
            </a:pPr>
            <a:endParaRPr lang="en-US" sz="2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5. Post-translational modifications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Proteolytic cleavage</a:t>
            </a:r>
          </a:p>
          <a:p>
            <a:pPr lvl="1"/>
            <a:r>
              <a:rPr lang="en-US" sz="2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Myristoylation</a:t>
            </a:r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glycosylation</a:t>
            </a:r>
          </a:p>
          <a:p>
            <a:pPr marL="800100" lvl="1" indent="-342900">
              <a:buFont typeface="+mj-lt"/>
              <a:buAutoNum type="arabicPeriod"/>
            </a:pPr>
            <a:endParaRPr lang="en-US" sz="2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6. Assembly of virion components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7. Release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Budding, cell 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9DE1D-1A37-47C3-B420-51497E2912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9" t="-232" r="3440" b="1"/>
          <a:stretch/>
        </p:blipFill>
        <p:spPr>
          <a:xfrm>
            <a:off x="3794116" y="1637600"/>
            <a:ext cx="3785164" cy="379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15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A1501-6539-4018-A2AC-F11B62B5A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Viral infections-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diseases can be controlled by vaccination or antiviral therapy.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Vaccines can’t prevent the spread of active infection in the host.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vaccines has no use once the infection has occurred.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immunity with </a:t>
            </a:r>
            <a:r>
              <a:rPr lang="en-IN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immunoglobulins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(IG) to assist the body’s own defence mechanism.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IG provides passive immunity- </a:t>
            </a:r>
            <a:r>
              <a:rPr lang="en-IN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i.v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 (immediate), </a:t>
            </a:r>
            <a:r>
              <a:rPr lang="en-IN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i.m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(2-3 days).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Antiviral agent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optimally active, if </a:t>
            </a:r>
            <a:r>
              <a:rPr lang="en-IN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have competent immune system that can eliminate or effectively stops viral replication.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Immunocompromised pts-prone to frequent viral infections that may reoccur when antiviral agents stopped.</a:t>
            </a:r>
          </a:p>
        </p:txBody>
      </p:sp>
    </p:spTree>
    <p:extLst>
      <p:ext uri="{BB962C8B-B14F-4D97-AF65-F5344CB8AC3E}">
        <p14:creationId xmlns:p14="http://schemas.microsoft.com/office/powerpoint/2010/main" val="2457291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111829-9B74-49A3-9291-BD4FF7046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930" y="700313"/>
            <a:ext cx="8143477" cy="51924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BA0E73-11C9-420A-AAB4-D0D08EC97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33" y="4001861"/>
            <a:ext cx="27622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88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12094-AB74-43F6-8CCE-0684E7128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70614"/>
            <a:ext cx="12192000" cy="48042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Antiviral agents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 with any step of viral attachment, uncoating, penetration, replication, growth &amp; release of progeny virions.</a:t>
            </a:r>
          </a:p>
          <a:p>
            <a:pPr algn="just"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49662-C279-D250-14D3-AEBCBC439E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53" t="32635" r="13621" b="26655"/>
          <a:stretch/>
        </p:blipFill>
        <p:spPr>
          <a:xfrm>
            <a:off x="125144" y="1907631"/>
            <a:ext cx="11941711" cy="447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75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0F3FCB-FC74-4114-9E69-73F1B63DE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159" y="982889"/>
            <a:ext cx="10344145" cy="489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71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C5F8-A1E5-4A53-A151-B6E9EA8C7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Anti-herpes drugs-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the Herpes group of DNA viruses which include </a:t>
            </a:r>
            <a:r>
              <a:rPr lang="pt-B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HSV-1,2;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VZV; EBV &amp; CMV.</a:t>
            </a:r>
          </a:p>
          <a:p>
            <a:pPr marL="0" indent="0">
              <a:buNone/>
            </a:pPr>
            <a:r>
              <a:rPr lang="en-IN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doxuridine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Thymidine analogue.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pyrimidine antimetabolite to be used as antiviral drug.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Competes with thymidine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incorporated in DNA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faulty DNA is formed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breaks down easily.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against only DNA viruses,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use- topical treatment of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simplex keratitis.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virus selectivity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local toxicity &amp; rapid development of viral resistance.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eye drops act faster than acyclovir eye ointment.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S/e’s- Ocular irritation</a:t>
            </a:r>
          </a:p>
          <a:p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Dose: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0.1% eye drops to be instilled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hrly; 0.1% eye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oint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night.</a:t>
            </a: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4C9E74-55D4-492F-805F-6FF9E2561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877" y="4789714"/>
            <a:ext cx="2707123" cy="20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99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BB7A6-F6EB-4A60-9DC4-3A505BE7B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Trifluridine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Fluorinated nucleoside.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MOA-similar to idoxuridine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against HSV-1, HSV-2, CMV &amp; related viruses.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 selectivity is low &amp; DNA syn’s in host cells is also affected.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 drops-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simplex keratitis.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efficacy &gt; idoxuridine eye drops.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s/e’s -Ocular irritation &amp; lid edema.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038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40958-21D5-4725-BB9F-8B333C99F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0"/>
            <a:ext cx="12192001" cy="6858000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Acyclovir: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a virus specific enzyme for conversion to the active metabolite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&amp; viral replication.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Preferentially taken up by the virus infected cells.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toxicity to host cells.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against only herpes group of viruses: 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HSV-1 &gt; HSV-2 &gt; VZV=EBV, while CMV is practically not affected.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HSV &amp; VZV developed resistance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mutants deficient in thymidine kinase activity (HSV) &amp; change in specificity of virus directed enzyme so that its affinity for acyclovir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(VZV).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A8145-651C-2681-EA90-026458BD9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336" y="821019"/>
            <a:ext cx="4048095" cy="387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9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BD232-110C-4C13-A1E8-78C52DD5F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4" y="0"/>
            <a:ext cx="12093526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Acyclovir Use: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IN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Genital Herpes simplex </a:t>
            </a:r>
            <a:r>
              <a:rPr lang="en-IN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(HSV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-2):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Topical, oral or parenteral acyclovir depending on stage &amp;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severity of disease.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disease</a:t>
            </a:r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&amp; mild cases- 5% oint applied locally 6 times a day for 10 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 &amp; severe cases- oral therapy (1 g/d in 5 divided doses or 400 mg TDS for 10 d) + local therapy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symptomatic relief &amp; rapid healing of lesions, but don’t prevent recurrences.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Recurrent disease</a:t>
            </a:r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cases - 5 mg/kg i.v. infused over 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repeated 8 hrly for 10 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therapy with 400 mg BD, prevents recurrences as long as given.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1yr &amp; if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is still having recurrences- restart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prolonged therapy frequency of recurrences will be reduced.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suppressive therapy 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 transmission to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sexual partner can’t be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795867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AD0CC-40B6-4A56-B8A0-CEC1F10A9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Mucocutaneous H. simplex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(HSV-1):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 is localized to lips &amp; gums.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Doesn’t usually require specific treatment.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skin cream may provide some relief.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Spreading lesions – oral acyclovir for 10 d.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Prophylactic oral therapy may prevent sun exposure related recurrences.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immunocompromised pt’s-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oral/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i.v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(15 mg/kg/d) for 7 d.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fr-F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simplex </a:t>
            </a:r>
            <a:r>
              <a:rPr lang="fr-FR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encephalitis</a:t>
            </a:r>
            <a:r>
              <a:rPr lang="fr-F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(HSV-1): DOC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10 to 20 mg/kg/8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i.v. for &gt;10 d &amp;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effective- if started early.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simplex keratitis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(HSV-I):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= 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doxuridine in superficial dendritic corneal ulcer.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better for deep stromal infections because of good corneal penetration.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prevent blindness.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oint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- 5 times daily/3 d after healing.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55126D-B038-4ED0-8982-0DF0E748D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607" y="106363"/>
            <a:ext cx="2889250" cy="245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98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F2DB9-0897-4929-A139-CB4EAAE55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Herpes zoster (VZV):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susceptible.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doses are needed &amp;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only in immunodeficient pts or in severe cases: 10 mg/kg/8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i.v.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/7 d.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therapy with 800 mg 5 times daily- start early.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Symptomatic relief &amp; faster healing of lesions.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Postherpetic neuralgia isn’t prevented, though its duration may be shortened.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skin cream may be applied on herpetic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ulcers.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Chickenpox: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therapy only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immunodeficiency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neonates.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(15 mg/kg/d i.v.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 7 d)- DOC.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acyclovir 400 mg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q.i.d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7 d given during the incubation period may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abort chickenpox in susceptible contacts.</a:t>
            </a:r>
          </a:p>
        </p:txBody>
      </p:sp>
    </p:spTree>
    <p:extLst>
      <p:ext uri="{BB962C8B-B14F-4D97-AF65-F5344CB8AC3E}">
        <p14:creationId xmlns:p14="http://schemas.microsoft.com/office/powerpoint/2010/main" val="4214716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9483F-44B2-4A35-92DE-D3C31CAE7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Acyclovir PK-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Poorly absorbed,  little plasma ptn binding &amp; widely distributed including CSF.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topical application, penetrates cornea well.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Excreted unchanged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urine.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t½ is 2–3 hrs.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 reduction-Renal impairment.</a:t>
            </a:r>
          </a:p>
          <a:p>
            <a:pPr marL="0" indent="0">
              <a:buNone/>
            </a:pPr>
            <a:r>
              <a:rPr lang="en-IN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Adverse effects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Topical: Stinging &amp; burning sensation 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Oral: well tolerated; headache, nausea, malaise &amp; some CNS effects are reported.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: Rashes, sweating, emesis &amp; fall in BP.</a:t>
            </a:r>
          </a:p>
          <a:p>
            <a:pPr algn="just"/>
            <a:r>
              <a:rPr lang="en-US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↓ in GFR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most important toxicity-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discontinue the drug.</a:t>
            </a:r>
          </a:p>
          <a:p>
            <a:pPr algn="just"/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doses- Reversible neurological manifestations (tremors, lethargy, disorientation, hallucinations, convulsions &amp;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coma).</a:t>
            </a:r>
          </a:p>
          <a:p>
            <a:pPr algn="just"/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teratogenic effects.</a:t>
            </a: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094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64962-EA7E-43F2-9F21-1D8329A3D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Valacyclovir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Prodrug of Acyclovir.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oral BA due to active transport by peptide transporters in the intestine.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Converted to acyclovir by esterases.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Attains higher plasma levels &amp;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clinical efficacy.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.Genital herpes simplex-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episode 0.5–1.0 g BD ×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d;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episode 0.5 g BD × 3 d;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Suppressive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5g g OD × 6–12 m.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Orolabial herpes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g BD × 1 d;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immunocompromised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 g BD × 5 d.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Herpes zoster-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g TDS × 7 d (DOC)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DEE9D2-7435-4BD3-AEBD-D5B0EFD1D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537" y="2432516"/>
            <a:ext cx="6082646" cy="247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25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63EE7-FF5E-4514-8411-A39A4185C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Famciclovir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Prodrug of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penciclovir.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oral BA &amp; prolonged  t½.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viral thymidine kinase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 of the active DNA polymerase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treatment of herpes zoster reduces the duration of post herpetic neuralgia.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1.Genital herpes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(1st episode)-250 mg TDS × 5 d;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cases 250 mg BD for up to 1 year.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Herpes zoster &amp; orolabial herpes-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mg TDS for 7–10 d.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Hepatitis B virus (HBV)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also be used.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072267-C8FA-45AE-AFC2-F4E72F478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327941"/>
            <a:ext cx="5977689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40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22CA1-651F-4F4C-A29D-47BB28F94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Ganciclovir (Acyclovir analogue)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all herpes viruses 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HSV, HZV, EBV &amp;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CMV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Attains much higher conc. inside CMV infected cells.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Precursor cells in bone marrow are also sensitive to it &amp; may cause BM toxicity.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BA (&lt;10%).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Valganciclovir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(prodrug)- higher BA.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t½ 2–4 hrs, but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triphosphate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inside CMV infected cells is &gt; 24 hrs.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CMV infections-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CMV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resistance- mutation of viral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phosphokinase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viral DNA polymerase.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is restricted to prophylaxis &amp;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Rx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severe CMV infections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immunocompromised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Rx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mg iv infusion/kg/day- can prevent blindness in AIDS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CMV retinitis.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valganciclovir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long-term therapy.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control of retinitis, Oral suppressant therapy is indicated. </a:t>
            </a:r>
          </a:p>
        </p:txBody>
      </p:sp>
    </p:spTree>
    <p:extLst>
      <p:ext uri="{BB962C8B-B14F-4D97-AF65-F5344CB8AC3E}">
        <p14:creationId xmlns:p14="http://schemas.microsoft.com/office/powerpoint/2010/main" val="1400127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C154C-14BA-456E-9320-8A2BB3B95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7881257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Cidofovir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Cytidine analogue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X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viruses (HSV, CMV, pox &amp; adenoviruses).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HSV resistant to acyclovir &amp; CMV resistant to ganciclovir are susceptible.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monophosphate &amp; 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doesn’t require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phosphokinase &amp; is converted to the active diphosphate by cellular enzymes.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remains intracellularly for long periods to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viral DNA polymerase. </a:t>
            </a:r>
          </a:p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Wkly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therapy is, therefore, possible despite short t½ (2–3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 cidofovir itself.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CMV develops resistance - mutation of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polymerase.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probenecid (pre &amp; post dose of cidofovir)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TS &amp; improves its availability &amp; reduces nephrotoxicity.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CMV retinitis in AIDS pt’s-Cidofovir 5 mg/kg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i.v.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wkly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then every 15 d in case of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of ganciclovir therapy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E56B3E-B0EE-4DAC-BE4E-345A1C0EA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100" y="509814"/>
            <a:ext cx="41529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58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3B2A5-B3F1-4CC8-BB08-DEF22D453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Cidofovir</a:t>
            </a:r>
          </a:p>
          <a:p>
            <a:r>
              <a:rPr lang="en-IN" sz="2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for acyclovir-resistant mucocutaneous herpes simplex in immunosuppressed patients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Topically on anogenital warts. </a:t>
            </a:r>
          </a:p>
          <a:p>
            <a:pPr algn="l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A/Es-</a:t>
            </a:r>
          </a:p>
          <a:p>
            <a:pPr algn="l"/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 related kidney damage. </a:t>
            </a:r>
          </a:p>
          <a:p>
            <a:pPr algn="l"/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disturbances, constitutional symptoms, hypersensitivity reactions, neutropenia &amp; uveitis. 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40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0F645-0A8C-4811-BA0E-4AA3218E2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Anti-influenza viral agents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Amantadine &amp; its derivative Rimantadine.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uncoating of viral RNA &amp; prevent viral replication.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Oral, well absorbed, attain good conc. in the nasal secretions &amp; CSF.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N, V,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diarrhoea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anorexia, dizziness, insomnia, difficult in concentrating, ankle oedema.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Rimantadine-longer acting, few s/e’s.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Uses-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Tt of influenza A: During an epidemic, both drugs ↓ fever, duration &amp; severity of influenza by 1-2d.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Dose-200mg/d/5d/OD doing.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Prophylaxis of influenza A: During an epidemic, especially in high-risk pts. Also for seasonal prophylaxis in high-risk pts.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Parkinsonism-Amantadine ↑ the release of DA &amp; is beneficial.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2701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C495-7AC2-494E-9BC0-63004D407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Oseltamivir &amp; Zanamivir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Widely used in recent H1N1 pandemic.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replication by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neuraminidase activity which is essential for the release of daughter virions.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are effective against influenza A &amp; B.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Effective- when administered within a few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the onset of symptoms (within 36-48hrs).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↓ the duration &amp; severity of illness.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Indicated in the prevention &amp; treatment of influenza.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Oseltamivir-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Orally, prodrug, well absorbed from GUT &amp; liver by esterases.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 tolerated, but causes N, V,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abd.discomfort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not be given in children &lt; 1yr of age.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Zanamivir-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inhalational, occasionally cause respiratory distress.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175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01D77-CB55-4AD4-9C8D-6B88F8086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Anti-hepatitis agents</a:t>
            </a:r>
          </a:p>
          <a:p>
            <a:pPr marL="0" indent="0" algn="l">
              <a:buNone/>
            </a:pPr>
            <a:r>
              <a:rPr lang="en-IN" sz="2400" b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Lamivudine </a:t>
            </a:r>
          </a:p>
          <a:p>
            <a:pPr algn="l"/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nucleoside analogue, active against HVB &amp; HIV, and is described with antiretroviral drugs</a:t>
            </a:r>
          </a:p>
          <a:p>
            <a:pPr marL="0" indent="0" algn="l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Adefovir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against hepatitis-B virus.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as adefovir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dipivoxil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adefovir by the esterases in the blood &amp; intestine.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phosphorylated by viral kinases to adefovir diphosphate which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viral DNA polymerase.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incorporated into viral DNA chain termination.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remains in the cells up to 18hr &amp; therefore can be given OD.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 tolerated, nephrotoxicity.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 for chronic HBV infection &amp; is particularly useful in lamivudine resistant HBV pts.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93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58EF6-C380-457A-B2D0-0873D8B0E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Entecavir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a guanosine nucleoside analog.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DNA polymerase.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 absorbed orally, advised to give on empty stomach.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Use-chronic HBV infection.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Ribavirin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broad spectrum antiviral activity.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against influenza A and B, respiratory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syncytical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virus (RSV) and many DNA &amp; RNA viruses.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as aerosol in RSV bronchiolitis in children.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used in severe influenza, measles in immunocompromised pts.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895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63DFB-DB80-4C38-8B80-A90C3816A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Interferons (IFN)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 are cytokines produced by host cells in response to viral infections.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have immunomodulating and antiproliferative properties.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types of IFN-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man.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produced in response to viral infections.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produced by T-lymphocytes in response to Ag &amp; some cytokines.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x the multiplication of many DNA and RNA viruses.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Interferons are given parenterally (SC/IM).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MOA-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 binds to specific receptors &amp; activate JAK-STAT pathway &amp; thereby stimulate the synthesis of certain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viral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synthesis. 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08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99705-FFC7-4443-A327-9BFBEDACC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Uses-</a:t>
            </a:r>
          </a:p>
          <a:p>
            <a:pPr marL="457200" indent="-4572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Chr. Hepatitis B &amp; C-IFNs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4-6ms afford significant benefit in about half the no of pts.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improvement &amp; plasma HBV activity declines.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Hepatitis C infection- IFNs bring about sustained remission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Cases.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 with Ribavirin-response in better &amp; longer acting.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Kaposi’s sarcoma in AIDS pt.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Genital warts caused by papilloma virus-IFN are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inj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into the lesions.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Hairy cell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leukaemia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HSC, herpes zoster &amp; CMV infections in immunocompromised pts.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Rhinovirus cold- IFN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given intranasally for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prophylaxsis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 A/es-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Myelosuppression, hypotension, arrhythmias, alopecia, arthralgia.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neurotoxity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resulting in confusion, sedation and </a:t>
            </a:r>
            <a:r>
              <a:rPr lang="en-US" dirty="0"/>
              <a:t>seizures.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3217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D079E-BBD7-4A52-B04D-6ADB7A634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Telbivudine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Thymidine analog also X DNA polymerase in the hepatitis B virus which results in DNA chain termination.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Tenofovir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adenosine analog used in AIDS, also effective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chr.hepatitis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active against lamivudine resistant strains.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40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822AE-AF49-46B1-B6F2-A86D4E569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58" y="169408"/>
            <a:ext cx="5610225" cy="5941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89503D-C376-47FD-9A7C-5B87F316D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586" y="1329871"/>
            <a:ext cx="5257800" cy="44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52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3285</Words>
  <Application>Microsoft Office PowerPoint</Application>
  <PresentationFormat>Widescreen</PresentationFormat>
  <Paragraphs>340</Paragraphs>
  <Slides>34</Slides>
  <Notes>9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Arial</vt:lpstr>
      <vt:lpstr>Bell MT</vt:lpstr>
      <vt:lpstr>Calibri</vt:lpstr>
      <vt:lpstr>Calibri Light</vt:lpstr>
      <vt:lpstr>Palatino-Roman</vt:lpstr>
      <vt:lpstr>Times New Roman</vt:lpstr>
      <vt:lpstr>Wingdings</vt:lpstr>
      <vt:lpstr>Office Theme</vt:lpstr>
      <vt:lpstr>Antiviral agents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Stages of Viral Replication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Manikanta Guptha</dc:creator>
  <cp:lastModifiedBy>Manikanta Guptha</cp:lastModifiedBy>
  <cp:revision>533</cp:revision>
  <dcterms:created xsi:type="dcterms:W3CDTF">2018-05-27T12:08:14Z</dcterms:created>
  <dcterms:modified xsi:type="dcterms:W3CDTF">2024-09-02T10:11:49Z</dcterms:modified>
</cp:coreProperties>
</file>