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256" r:id="rId2"/>
    <p:sldId id="408" r:id="rId3"/>
    <p:sldId id="257" r:id="rId4"/>
    <p:sldId id="258" r:id="rId5"/>
    <p:sldId id="260" r:id="rId6"/>
    <p:sldId id="409" r:id="rId7"/>
    <p:sldId id="261" r:id="rId8"/>
    <p:sldId id="264" r:id="rId9"/>
    <p:sldId id="335" r:id="rId10"/>
    <p:sldId id="262" r:id="rId11"/>
    <p:sldId id="263" r:id="rId12"/>
    <p:sldId id="265" r:id="rId13"/>
    <p:sldId id="266" r:id="rId14"/>
    <p:sldId id="267" r:id="rId15"/>
    <p:sldId id="268" r:id="rId16"/>
    <p:sldId id="270" r:id="rId17"/>
    <p:sldId id="271" r:id="rId18"/>
    <p:sldId id="272" r:id="rId19"/>
    <p:sldId id="273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407" r:id="rId29"/>
    <p:sldId id="283" r:id="rId30"/>
    <p:sldId id="284" r:id="rId31"/>
    <p:sldId id="285" r:id="rId32"/>
    <p:sldId id="289" r:id="rId33"/>
    <p:sldId id="321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7" d="100"/>
          <a:sy n="67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715F61-2967-42EE-A5F7-DC764C581BE0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2866B-37CA-4F3A-A466-D8D02349A72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95133-79DE-40ED-99E9-987645B840D4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7FE1-22DB-4B82-A114-A72F31FC1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95133-79DE-40ED-99E9-987645B840D4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7FE1-22DB-4B82-A114-A72F31FC1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95133-79DE-40ED-99E9-987645B840D4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7FE1-22DB-4B82-A114-A72F31FC1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95133-79DE-40ED-99E9-987645B840D4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7FE1-22DB-4B82-A114-A72F31FC1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95133-79DE-40ED-99E9-987645B840D4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7FE1-22DB-4B82-A114-A72F31FC1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95133-79DE-40ED-99E9-987645B840D4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7FE1-22DB-4B82-A114-A72F31FC1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95133-79DE-40ED-99E9-987645B840D4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7FE1-22DB-4B82-A114-A72F31FC1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95133-79DE-40ED-99E9-987645B840D4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7FE1-22DB-4B82-A114-A72F31FC1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95133-79DE-40ED-99E9-987645B840D4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7FE1-22DB-4B82-A114-A72F31FC1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95133-79DE-40ED-99E9-987645B840D4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7FE1-22DB-4B82-A114-A72F31FC1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95133-79DE-40ED-99E9-987645B840D4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7FE1-22DB-4B82-A114-A72F31FC1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95133-79DE-40ED-99E9-987645B840D4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7FE1-22DB-4B82-A114-A72F31FC1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95133-79DE-40ED-99E9-987645B840D4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CE7FE1-22DB-4B82-A114-A72F31FC1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Mycobacterium_tuberculosis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Rifampicin" TargetMode="External"/><Relationship Id="rId2" Type="http://schemas.openxmlformats.org/officeDocument/2006/relationships/hyperlink" Target="http://en.wikipedia.org/wiki/Isoniazid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en.wikipedia.org/wiki/Ethambutol" TargetMode="External"/><Relationship Id="rId4" Type="http://schemas.openxmlformats.org/officeDocument/2006/relationships/hyperlink" Target="http://en.wikipedia.org/wiki/Pyrazinamide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NADH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Peripheral_neuropathy" TargetMode="External"/><Relationship Id="rId2" Type="http://schemas.openxmlformats.org/officeDocument/2006/relationships/hyperlink" Target="http://en.wikipedia.org/wiki/Drug_interaction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Flu-like_symptoms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CYP3A4" TargetMode="External"/><Relationship Id="rId2" Type="http://schemas.openxmlformats.org/officeDocument/2006/relationships/hyperlink" Target="http://en.wikipedia.org/wiki/CYP2C9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ctrTitle"/>
          </p:nvPr>
        </p:nvSpPr>
        <p:spPr>
          <a:xfrm>
            <a:off x="609600" y="1066800"/>
            <a:ext cx="7772400" cy="41147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6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Algerian" pitchFamily="82" charset="0"/>
                <a:ea typeface="+mn-ea"/>
                <a:cs typeface="+mn-cs"/>
              </a:rPr>
              <a:t/>
            </a:r>
            <a:br>
              <a:rPr kumimoji="0" lang="en-US" sz="66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Algerian" pitchFamily="82" charset="0"/>
                <a:ea typeface="+mn-ea"/>
                <a:cs typeface="+mn-cs"/>
              </a:rPr>
            </a:br>
            <a:r>
              <a:rPr lang="en-US" sz="6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C00000"/>
                </a:solidFill>
                <a:latin typeface="Algerian" pitchFamily="82" charset="0"/>
              </a:rPr>
              <a:t/>
            </a:r>
            <a:br>
              <a:rPr lang="en-US" sz="6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C00000"/>
                </a:solidFill>
                <a:latin typeface="Algerian" pitchFamily="82" charset="0"/>
              </a:rPr>
            </a:br>
            <a:r>
              <a:rPr lang="en-US" sz="6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C00000"/>
                </a:solidFill>
                <a:latin typeface="Algerian" pitchFamily="82" charset="0"/>
              </a:rPr>
              <a:t/>
            </a:r>
            <a:br>
              <a:rPr lang="en-US" sz="6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C00000"/>
                </a:solidFill>
                <a:latin typeface="Algerian" pitchFamily="82" charset="0"/>
              </a:rPr>
            </a:br>
            <a:r>
              <a:rPr kumimoji="0" lang="en-US" sz="4800" b="1" i="0" u="none" strike="noStrike" kern="1200" cap="all" spc="0" normalizeH="0" baseline="0" noProof="0" dirty="0" err="1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Algerian" pitchFamily="82" charset="0"/>
                <a:ea typeface="+mn-ea"/>
                <a:cs typeface="+mn-cs"/>
              </a:rPr>
              <a:t>AntituberculAr</a:t>
            </a:r>
            <a:r>
              <a:rPr kumimoji="0" lang="en-US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C00000"/>
                </a:solidFill>
                <a:effectLst/>
                <a:uLnTx/>
                <a:uFillTx/>
                <a:latin typeface="Algerian" pitchFamily="82" charset="0"/>
                <a:ea typeface="+mn-ea"/>
                <a:cs typeface="+mn-cs"/>
              </a:rPr>
              <a:t> drugs</a:t>
            </a:r>
            <a:r>
              <a:rPr kumimoji="0" lang="en-US" sz="66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Algerian" pitchFamily="82" charset="0"/>
                <a:ea typeface="+mn-ea"/>
                <a:cs typeface="+mn-cs"/>
              </a:rPr>
              <a:t/>
            </a:r>
            <a:br>
              <a:rPr kumimoji="0" lang="en-US" sz="66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Algerian" pitchFamily="82" charset="0"/>
                <a:ea typeface="+mn-ea"/>
                <a:cs typeface="+mn-cs"/>
              </a:rPr>
            </a:br>
            <a:r>
              <a:rPr lang="en-US" sz="6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B050"/>
                </a:solidFill>
                <a:latin typeface="Algerian" pitchFamily="82" charset="0"/>
              </a:rPr>
              <a:t/>
            </a:r>
            <a:br>
              <a:rPr lang="en-US" sz="6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B050"/>
                </a:solidFill>
                <a:latin typeface="Algerian" pitchFamily="82" charset="0"/>
              </a:rPr>
            </a:br>
            <a:r>
              <a:rPr lang="en-US" sz="6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B050"/>
                </a:solidFill>
                <a:latin typeface="Algerian" pitchFamily="82" charset="0"/>
              </a:rPr>
              <a:t/>
            </a:r>
            <a:br>
              <a:rPr lang="en-US" sz="6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B050"/>
                </a:solidFill>
                <a:latin typeface="Algerian" pitchFamily="82" charset="0"/>
              </a:rPr>
            </a:br>
            <a:r>
              <a:rPr lang="en-US" sz="6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B050"/>
                </a:solidFill>
                <a:latin typeface="Algerian" pitchFamily="82" charset="0"/>
              </a:rPr>
              <a:t>                         </a:t>
            </a:r>
            <a:r>
              <a:rPr lang="en-US" sz="2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B050"/>
                </a:solidFill>
                <a:latin typeface="Algerian" pitchFamily="82" charset="0"/>
              </a:rPr>
              <a:t>Dr. </a:t>
            </a:r>
            <a:r>
              <a:rPr lang="en-US" sz="2000" b="1" cap="all" dirty="0" err="1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B050"/>
                </a:solidFill>
                <a:latin typeface="Algerian" pitchFamily="82" charset="0"/>
              </a:rPr>
              <a:t>Sujata</a:t>
            </a:r>
            <a:r>
              <a:rPr lang="en-US" sz="2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B050"/>
                </a:solidFill>
                <a:latin typeface="Algerian" pitchFamily="82" charset="0"/>
              </a:rPr>
              <a:t> SINGH</a:t>
            </a:r>
            <a:r>
              <a:rPr kumimoji="0" lang="en-US" sz="2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Algerian" pitchFamily="82" charset="0"/>
                <a:ea typeface="+mn-ea"/>
                <a:cs typeface="+mn-cs"/>
              </a:rPr>
              <a:t/>
            </a:r>
            <a:br>
              <a:rPr kumimoji="0" lang="en-US" sz="2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Algerian" pitchFamily="82" charset="0"/>
                <a:ea typeface="+mn-ea"/>
                <a:cs typeface="+mn-cs"/>
              </a:rPr>
            </a:br>
            <a:r>
              <a:rPr lang="en-US" sz="6600" b="1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C00000"/>
                </a:solidFill>
                <a:latin typeface="Algerian" pitchFamily="82" charset="0"/>
              </a:rPr>
              <a:t/>
            </a:r>
            <a:br>
              <a:rPr lang="en-US" sz="6600" b="1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C00000"/>
                </a:solidFill>
                <a:latin typeface="Algerian" pitchFamily="82" charset="0"/>
              </a:rPr>
            </a:br>
            <a:endParaRPr kumimoji="0" lang="en-US" sz="2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C00000"/>
              </a:solidFill>
              <a:effectLst/>
              <a:uLnTx/>
              <a:uFillTx/>
              <a:latin typeface="Algerian" pitchFamily="82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PH 1.44: </a:t>
            </a:r>
            <a:r>
              <a:rPr lang="en-US" dirty="0" smtClean="0"/>
              <a:t>Describe the first line </a:t>
            </a:r>
            <a:r>
              <a:rPr lang="en-US" dirty="0" err="1" smtClean="0"/>
              <a:t>antitubercular</a:t>
            </a:r>
            <a:r>
              <a:rPr lang="en-US" dirty="0" smtClean="0"/>
              <a:t> drugs, their mechanism of action, side effects &amp; doses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/>
          <p:nvPr/>
        </p:nvSpPr>
        <p:spPr>
          <a:xfrm>
            <a:off x="0" y="-228600"/>
            <a:ext cx="8991600" cy="6705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TB is a chronic </a:t>
            </a:r>
            <a:r>
              <a:rPr kumimoji="0" 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granulomatous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disease caused by </a:t>
            </a:r>
            <a:r>
              <a:rPr kumimoji="0" lang="en-US" sz="2400" i="1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Mycobacterium tuberculosis</a:t>
            </a: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defRPr/>
            </a:pP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0" lang="en-US" sz="240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leading cause of death among all diseases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defRPr/>
            </a:pP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in 2012, in India declared a </a:t>
            </a:r>
            <a:r>
              <a:rPr kumimoji="0" 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notifialble</a:t>
            </a:r>
            <a:r>
              <a:rPr kumimoji="0" lang="en-US" sz="2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disease by Govt. of India.</a:t>
            </a: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defRPr/>
            </a:pP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National </a:t>
            </a:r>
            <a:r>
              <a:rPr kumimoji="0" 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for control and treatment→ free treatment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RNTCP launched in 1997 &amp; treatment guidelines revised in 2010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technical</a:t>
            </a:r>
            <a:r>
              <a:rPr kumimoji="0" lang="en-US" sz="2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and operational guidelines for TB control in India 2016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defRPr/>
            </a:pPr>
            <a:r>
              <a:rPr lang="en-US" sz="2400" b="1" i="1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NTEP 2020</a:t>
            </a:r>
            <a:endParaRPr kumimoji="0" lang="en-US" sz="24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33400"/>
            <a:ext cx="8763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u="sng" dirty="0" smtClean="0">
                <a:solidFill>
                  <a:srgbClr val="C00000"/>
                </a:solidFill>
                <a:latin typeface="Algerian" pitchFamily="82" charset="0"/>
                <a:cs typeface="Times New Roman" panose="02020603050405020304" pitchFamily="18" charset="0"/>
              </a:rPr>
              <a:t>FIRST-LINE ANTI-TUBERCULER DRUGS</a:t>
            </a:r>
            <a:r>
              <a:rPr lang="en-US" sz="3200" b="1" u="sng" dirty="0" smtClean="0">
                <a:solidFill>
                  <a:schemeClr val="bg1"/>
                </a:solidFill>
                <a:latin typeface="Algerian" pitchFamily="82" charset="0"/>
                <a:cs typeface="Times New Roman" panose="02020603050405020304" pitchFamily="18" charset="0"/>
              </a:rPr>
              <a:t>:- </a:t>
            </a:r>
          </a:p>
          <a:p>
            <a:pPr lvl="4"/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4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anti-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tuberculer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efficacy</a:t>
            </a:r>
          </a:p>
          <a:p>
            <a:pPr lvl="4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 toxicity</a:t>
            </a:r>
          </a:p>
          <a:p>
            <a:pPr lvl="4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Used routinely</a:t>
            </a:r>
          </a:p>
          <a:p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Isoniazid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INH or H,</a:t>
            </a:r>
          </a:p>
          <a:p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Rifampicin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R</a:t>
            </a:r>
          </a:p>
          <a:p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Pyrazinamide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Z</a:t>
            </a:r>
          </a:p>
          <a:p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Ethambutol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E</a:t>
            </a:r>
          </a:p>
          <a:p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/>
          <p:nvPr/>
        </p:nvSpPr>
        <p:spPr>
          <a:xfrm>
            <a:off x="228600" y="381000"/>
            <a:ext cx="8610600" cy="6095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8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lgerian" pitchFamily="82" charset="0"/>
                <a:ea typeface="+mn-ea"/>
                <a:cs typeface="Times New Roman" panose="02020603050405020304" pitchFamily="18" charset="0"/>
              </a:rPr>
              <a:t>SECOND-LINE DRUGS </a:t>
            </a:r>
            <a:r>
              <a:rPr kumimoji="0" lang="en-US" sz="3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:- 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Low anti-</a:t>
            </a:r>
            <a:r>
              <a:rPr kumimoji="0" lang="en-US" sz="3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tuberculer</a:t>
            </a: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efficacy/ High toxicity/ both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Used as reserve drugs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Oral Drugs</a:t>
            </a:r>
          </a:p>
          <a:p>
            <a:pPr marL="742950" lvl="1" indent="-28575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FQs:   </a:t>
            </a:r>
            <a:r>
              <a:rPr lang="en-US" sz="3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Levofloxacin</a:t>
            </a:r>
            <a:r>
              <a:rPr lang="en-US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3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Lfx</a:t>
            </a:r>
            <a:r>
              <a:rPr lang="en-US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3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Moxifloxacin</a:t>
            </a:r>
            <a:r>
              <a:rPr lang="en-US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3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Mfx</a:t>
            </a:r>
            <a:r>
              <a:rPr lang="en-US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3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Gatifloxacin</a:t>
            </a:r>
            <a:endParaRPr kumimoji="0" lang="en-US" sz="3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sz="3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Ethionamide</a:t>
            </a: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kumimoji="0" lang="en-US" sz="3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Eto</a:t>
            </a: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3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3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Prothionamide</a:t>
            </a:r>
            <a:r>
              <a:rPr lang="en-US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3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Pto</a:t>
            </a:r>
            <a:r>
              <a:rPr lang="en-US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sz="300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Cycloserine</a:t>
            </a: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(Cs)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sz="300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Terizidone</a:t>
            </a:r>
            <a:r>
              <a:rPr kumimoji="0" lang="en-US" sz="30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kumimoji="0" lang="en-US" sz="300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Trd</a:t>
            </a:r>
            <a:r>
              <a:rPr kumimoji="0" lang="en-US" sz="30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sz="30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Para- </a:t>
            </a:r>
            <a:r>
              <a:rPr kumimoji="0" lang="en-US" sz="300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aminosalicylic</a:t>
            </a:r>
            <a:r>
              <a:rPr kumimoji="0" lang="en-US" sz="30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acid (PAS)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US" sz="3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Thiacetazonne</a:t>
            </a:r>
            <a:r>
              <a:rPr lang="en-US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 ((</a:t>
            </a:r>
            <a:r>
              <a:rPr lang="en-US" sz="3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Taz</a:t>
            </a:r>
            <a:r>
              <a:rPr lang="en-US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sz="3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Rifabutin</a:t>
            </a: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3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Rifapentin</a:t>
            </a:r>
            <a:endParaRPr kumimoji="0" lang="en-US" sz="3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spcBef>
                <a:spcPct val="20000"/>
              </a:spcBef>
            </a:pPr>
            <a:endParaRPr lang="en-US" sz="3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spcBef>
                <a:spcPct val="20000"/>
              </a:spcBef>
            </a:pPr>
            <a:r>
              <a:rPr kumimoji="0" lang="en-U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Injectable</a:t>
            </a:r>
            <a:r>
              <a:rPr kumimoji="0" lang="en-US" sz="3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drugs: </a:t>
            </a:r>
          </a:p>
          <a:p>
            <a:pPr marL="742950" lvl="1" indent="-285750">
              <a:spcBef>
                <a:spcPct val="20000"/>
              </a:spcBef>
            </a:pPr>
            <a:r>
              <a:rPr kumimoji="0" lang="en-US" sz="3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Kanamycin</a:t>
            </a:r>
            <a:r>
              <a:rPr kumimoji="0" lang="en-US" sz="3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(Km), </a:t>
            </a:r>
            <a:r>
              <a:rPr kumimoji="0" lang="en-US" sz="3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Amikacin</a:t>
            </a:r>
            <a:r>
              <a:rPr kumimoji="0" lang="en-US" sz="3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(Am), </a:t>
            </a:r>
            <a:r>
              <a:rPr kumimoji="0" lang="en-US" sz="3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Capreomycin</a:t>
            </a:r>
            <a:r>
              <a:rPr kumimoji="0" lang="en-US" sz="3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(Cm) , Streptomycin</a:t>
            </a:r>
            <a:endParaRPr kumimoji="0" lang="en-US" sz="3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Newer </a:t>
            </a:r>
            <a:r>
              <a:rPr lang="en-US" b="1" dirty="0" err="1" smtClean="0">
                <a:solidFill>
                  <a:srgbClr val="002060"/>
                </a:solidFill>
              </a:rPr>
              <a:t>Antitubercular</a:t>
            </a:r>
            <a:r>
              <a:rPr lang="en-US" b="1" dirty="0" smtClean="0">
                <a:solidFill>
                  <a:srgbClr val="002060"/>
                </a:solidFill>
              </a:rPr>
              <a:t> drugs</a:t>
            </a:r>
          </a:p>
          <a:p>
            <a:pPr lvl="1"/>
            <a:r>
              <a:rPr lang="en-US" dirty="0" err="1" smtClean="0"/>
              <a:t>Bedaquiline</a:t>
            </a:r>
            <a:endParaRPr lang="en-US" dirty="0" smtClean="0"/>
          </a:p>
          <a:p>
            <a:pPr lvl="1"/>
            <a:r>
              <a:rPr lang="en-US" dirty="0" err="1" smtClean="0"/>
              <a:t>Delamanid</a:t>
            </a:r>
            <a:endParaRPr lang="en-US" dirty="0" smtClean="0"/>
          </a:p>
          <a:p>
            <a:pPr lvl="1"/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Repurposed </a:t>
            </a:r>
            <a:r>
              <a:rPr lang="en-US" b="1" dirty="0" err="1" smtClean="0">
                <a:solidFill>
                  <a:srgbClr val="002060"/>
                </a:solidFill>
              </a:rPr>
              <a:t>Antitubercular</a:t>
            </a:r>
            <a:r>
              <a:rPr lang="en-US" b="1" dirty="0" smtClean="0">
                <a:solidFill>
                  <a:srgbClr val="002060"/>
                </a:solidFill>
              </a:rPr>
              <a:t> drugs</a:t>
            </a:r>
          </a:p>
          <a:p>
            <a:pPr>
              <a:buNone/>
            </a:pPr>
            <a:r>
              <a:rPr lang="en-US" dirty="0" err="1" smtClean="0"/>
              <a:t>Linezolid</a:t>
            </a:r>
            <a:r>
              <a:rPr lang="en-US" dirty="0" smtClean="0"/>
              <a:t> (</a:t>
            </a:r>
            <a:r>
              <a:rPr lang="en-US" dirty="0" err="1" smtClean="0"/>
              <a:t>Lzd</a:t>
            </a:r>
            <a:r>
              <a:rPr lang="en-US" dirty="0" smtClean="0"/>
              <a:t>), </a:t>
            </a:r>
            <a:r>
              <a:rPr lang="en-US" dirty="0" err="1" smtClean="0"/>
              <a:t>Clofazimine</a:t>
            </a:r>
            <a:r>
              <a:rPr lang="en-US" dirty="0" smtClean="0"/>
              <a:t> (</a:t>
            </a:r>
            <a:r>
              <a:rPr lang="en-US" dirty="0" err="1" smtClean="0"/>
              <a:t>Cfz</a:t>
            </a:r>
            <a:r>
              <a:rPr lang="en-US" dirty="0" smtClean="0"/>
              <a:t>), Amoxicillin- </a:t>
            </a:r>
            <a:r>
              <a:rPr lang="en-US" dirty="0" err="1" smtClean="0"/>
              <a:t>Clavulanic</a:t>
            </a:r>
            <a:r>
              <a:rPr lang="en-US" dirty="0" smtClean="0"/>
              <a:t> acid (</a:t>
            </a:r>
            <a:r>
              <a:rPr lang="en-US" dirty="0" err="1" smtClean="0"/>
              <a:t>Amoxi-clav</a:t>
            </a:r>
            <a:r>
              <a:rPr lang="en-US" dirty="0" smtClean="0"/>
              <a:t>), </a:t>
            </a:r>
            <a:r>
              <a:rPr lang="en-US" dirty="0" err="1" smtClean="0"/>
              <a:t>Imepenam</a:t>
            </a:r>
            <a:r>
              <a:rPr lang="en-US" dirty="0" smtClean="0"/>
              <a:t>+ </a:t>
            </a:r>
            <a:r>
              <a:rPr lang="en-US" dirty="0" err="1" smtClean="0"/>
              <a:t>Cilastatin</a:t>
            </a:r>
            <a:r>
              <a:rPr lang="en-US" dirty="0" smtClean="0"/>
              <a:t>, </a:t>
            </a:r>
            <a:r>
              <a:rPr lang="en-US" dirty="0" err="1" smtClean="0"/>
              <a:t>Meropenam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0" y="320040"/>
            <a:ext cx="86868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lgerian" pitchFamily="82" charset="0"/>
                <a:ea typeface="+mj-ea"/>
                <a:cs typeface="+mj-cs"/>
              </a:rPr>
              <a:t>Alternative grouping of ATT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 txBox="1"/>
          <p:nvPr/>
        </p:nvSpPr>
        <p:spPr>
          <a:xfrm>
            <a:off x="457200" y="1219200"/>
            <a:ext cx="7924800" cy="5236536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Group I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1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line oral ATT: H, R, Z,E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Group II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injectible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ATT: S, Km, Am, Cm.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Group III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FQ: 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Lfx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Mfx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lang="en-US" sz="3200" dirty="0" err="1" smtClean="0"/>
              <a:t>G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fx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Group IV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2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nd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line oral ATT: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Eto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Cs, PAS,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Trd</a:t>
            </a:r>
            <a:r>
              <a:rPr lang="en-US" sz="3200" dirty="0" smtClean="0"/>
              <a:t>.,   </a:t>
            </a:r>
            <a:r>
              <a:rPr lang="en-US" sz="3200" dirty="0" err="1" smtClean="0"/>
              <a:t>Rifabutin</a:t>
            </a:r>
            <a:r>
              <a:rPr lang="en-US" sz="3200" dirty="0" smtClean="0"/>
              <a:t>, </a:t>
            </a:r>
            <a:r>
              <a:rPr lang="en-US" sz="3200" dirty="0" err="1" smtClean="0"/>
              <a:t>Rifapentine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FF0000"/>
                </a:solidFill>
              </a:rPr>
              <a:t>Group V: </a:t>
            </a:r>
            <a:r>
              <a:rPr lang="en-US" sz="3200" dirty="0" smtClean="0"/>
              <a:t>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Drugs with unclear efficacy: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Bedaquiline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Clarithromycin</a:t>
            </a:r>
            <a:r>
              <a:rPr lang="en-US" sz="3200" dirty="0" smtClean="0"/>
              <a:t>, </a:t>
            </a:r>
            <a:r>
              <a:rPr lang="en-US" sz="3200" dirty="0" err="1" smtClean="0"/>
              <a:t>Clofazimine</a:t>
            </a:r>
            <a:r>
              <a:rPr lang="en-US" sz="3200" dirty="0" smtClean="0"/>
              <a:t>, </a:t>
            </a:r>
            <a:r>
              <a:rPr lang="en-US" sz="3200" dirty="0" err="1" smtClean="0"/>
              <a:t>Linezolid</a:t>
            </a:r>
            <a:r>
              <a:rPr lang="en-US" sz="3200" dirty="0" smtClean="0"/>
              <a:t>, </a:t>
            </a:r>
            <a:r>
              <a:rPr lang="en-US" sz="3200" dirty="0" err="1" smtClean="0"/>
              <a:t>Amoxi</a:t>
            </a:r>
            <a:r>
              <a:rPr lang="en-US" sz="3200" dirty="0" smtClean="0"/>
              <a:t>/</a:t>
            </a:r>
            <a:r>
              <a:rPr lang="en-US" sz="3200" dirty="0" err="1" smtClean="0"/>
              <a:t>Clav</a:t>
            </a:r>
            <a:r>
              <a:rPr lang="en-US" sz="3200" dirty="0" smtClean="0"/>
              <a:t>,  </a:t>
            </a:r>
            <a:r>
              <a:rPr lang="en-US" sz="3200" dirty="0" err="1" smtClean="0"/>
              <a:t>Imepenam</a:t>
            </a:r>
            <a:r>
              <a:rPr lang="en-US" sz="3200" dirty="0" smtClean="0"/>
              <a:t>/</a:t>
            </a:r>
            <a:r>
              <a:rPr lang="en-US" sz="3200" dirty="0" err="1" smtClean="0"/>
              <a:t>Cilastatin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48310" marR="0" lvl="3" indent="-3841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defRPr/>
            </a:pPr>
            <a:endParaRPr kumimoji="0" lang="en-US" sz="31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/>
          <p:nvPr/>
        </p:nvSpPr>
        <p:spPr>
          <a:xfrm>
            <a:off x="0" y="0"/>
            <a:ext cx="8686800" cy="6324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kumimoji="0" lang="en-US" sz="39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lgerian" pitchFamily="82" charset="0"/>
                <a:ea typeface="+mn-ea"/>
                <a:cs typeface="+mn-cs"/>
              </a:rPr>
              <a:t>Isoniazid</a:t>
            </a:r>
            <a:r>
              <a:rPr kumimoji="0" lang="en-US" sz="39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lgerian" pitchFamily="82" charset="0"/>
                <a:ea typeface="+mn-ea"/>
                <a:cs typeface="+mn-cs"/>
              </a:rPr>
              <a:t> (</a:t>
            </a:r>
            <a:r>
              <a:rPr kumimoji="0" lang="en-US" sz="39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INH/H</a:t>
            </a:r>
            <a:r>
              <a:rPr kumimoji="0" lang="en-US" sz="39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lgerian" pitchFamily="82" charset="0"/>
                <a:ea typeface="+mn-ea"/>
                <a:cs typeface="+mn-cs"/>
              </a:rPr>
              <a:t>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defRPr/>
            </a:pPr>
            <a:endParaRPr kumimoji="0" lang="en-US" sz="4000" b="1" i="0" u="sng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lgerian" pitchFamily="82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Synthetic</a:t>
            </a:r>
            <a:r>
              <a:rPr kumimoji="0" lang="en-US" sz="3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; structural resemblance to pyridoxine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300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Bactericidal </a:t>
            </a: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to rapidly-dividing tubercle bacilli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3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Essential component </a:t>
            </a: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of  all ATT</a:t>
            </a:r>
            <a:r>
              <a:rPr lang="en-US" sz="3000" dirty="0" smtClean="0">
                <a:cs typeface="Times New Roman" panose="02020603050405020304" pitchFamily="18" charset="0"/>
              </a:rPr>
              <a:t> regime unless otherwise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3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Acts on </a:t>
            </a: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extracellular</a:t>
            </a: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as well as </a:t>
            </a: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intracellular</a:t>
            </a: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TB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3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Active in </a:t>
            </a: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acidic</a:t>
            </a: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as well as </a:t>
            </a: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alkaline</a:t>
            </a: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medium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3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Active against M. tuberculosis &amp; M. </a:t>
            </a:r>
            <a:r>
              <a:rPr kumimoji="0" lang="en-US" sz="3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kansasii</a:t>
            </a:r>
            <a:endParaRPr kumimoji="0" lang="en-US" sz="3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280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145"/>
            <a:ext cx="8229600" cy="5982335"/>
          </a:xfrm>
        </p:spPr>
        <p:txBody>
          <a:bodyPr>
            <a:normAutofit fontScale="92500" lnSpcReduction="10000"/>
          </a:bodyPr>
          <a:lstStyle/>
          <a:p>
            <a:pPr lvl="0">
              <a:buNone/>
              <a:defRPr/>
            </a:pPr>
            <a:r>
              <a:rPr lang="en-US" b="1" u="sng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MOA:</a:t>
            </a:r>
            <a:r>
              <a:rPr lang="en-US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-</a:t>
            </a:r>
          </a:p>
          <a:p>
            <a:pPr lvl="0">
              <a:buNone/>
              <a:defRPr/>
            </a:pPr>
            <a:endParaRPr lang="en-US" dirty="0" smtClean="0"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US" dirty="0" smtClean="0">
                <a:cs typeface="Times New Roman" panose="02020603050405020304" pitchFamily="18" charset="0"/>
              </a:rPr>
              <a:t>Inhibits the synthesis </a:t>
            </a:r>
            <a:r>
              <a:rPr lang="en-US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of </a:t>
            </a:r>
            <a:r>
              <a:rPr lang="en-US" dirty="0" err="1" smtClean="0">
                <a:solidFill>
                  <a:srgbClr val="C00000"/>
                </a:solidFill>
                <a:cs typeface="Times New Roman" panose="02020603050405020304" pitchFamily="18" charset="0"/>
              </a:rPr>
              <a:t>mycolic</a:t>
            </a:r>
            <a:r>
              <a:rPr lang="en-US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 acid</a:t>
            </a:r>
            <a:r>
              <a:rPr lang="en-US" dirty="0" smtClean="0">
                <a:cs typeface="Times New Roman" panose="02020603050405020304" pitchFamily="18" charset="0"/>
              </a:rPr>
              <a:t>, unique fatty  acid component of </a:t>
            </a:r>
            <a:r>
              <a:rPr lang="en-US" dirty="0" err="1" smtClean="0">
                <a:cs typeface="Times New Roman" panose="02020603050405020304" pitchFamily="18" charset="0"/>
              </a:rPr>
              <a:t>mycobacterial</a:t>
            </a:r>
            <a:r>
              <a:rPr lang="en-US" dirty="0" smtClean="0">
                <a:cs typeface="Times New Roman" panose="02020603050405020304" pitchFamily="18" charset="0"/>
              </a:rPr>
              <a:t>  cell wall</a:t>
            </a:r>
          </a:p>
          <a:p>
            <a:pPr lvl="0">
              <a:defRPr/>
            </a:pPr>
            <a:endParaRPr lang="en-US" dirty="0" smtClean="0">
              <a:cs typeface="Times New Roman" panose="02020603050405020304" pitchFamily="18" charset="0"/>
            </a:endParaRPr>
          </a:p>
          <a:p>
            <a:r>
              <a:rPr lang="en-US" dirty="0" smtClean="0"/>
              <a:t>INH by </a:t>
            </a:r>
            <a:r>
              <a:rPr lang="en-US" dirty="0" err="1" smtClean="0"/>
              <a:t>catalase</a:t>
            </a:r>
            <a:r>
              <a:rPr lang="en-US" dirty="0" smtClean="0"/>
              <a:t> </a:t>
            </a:r>
            <a:r>
              <a:rPr lang="en-US" dirty="0" err="1" smtClean="0"/>
              <a:t>peroxidase</a:t>
            </a:r>
            <a:r>
              <a:rPr lang="en-US" dirty="0" smtClean="0"/>
              <a:t> (Kat G) converts to active form </a:t>
            </a:r>
            <a:r>
              <a:rPr lang="en-US" dirty="0" smtClean="0">
                <a:latin typeface="Calibri" panose="020F0502020204030204"/>
                <a:cs typeface="Calibri" panose="020F0502020204030204"/>
              </a:rPr>
              <a:t>→ inhibits </a:t>
            </a:r>
            <a:r>
              <a:rPr lang="en-US" dirty="0" err="1" smtClean="0">
                <a:latin typeface="Calibri" panose="020F0502020204030204"/>
                <a:cs typeface="Calibri" panose="020F0502020204030204"/>
              </a:rPr>
              <a:t>enoyl</a:t>
            </a:r>
            <a:r>
              <a:rPr lang="en-US" dirty="0" smtClean="0">
                <a:latin typeface="Calibri" panose="020F0502020204030204"/>
                <a:cs typeface="Calibri" panose="020F0502020204030204"/>
              </a:rPr>
              <a:t> </a:t>
            </a:r>
            <a:r>
              <a:rPr lang="en-US" dirty="0" err="1" smtClean="0">
                <a:latin typeface="Calibri" panose="020F0502020204030204"/>
                <a:cs typeface="Calibri" panose="020F0502020204030204"/>
              </a:rPr>
              <a:t>acyl</a:t>
            </a:r>
            <a:r>
              <a:rPr lang="en-US" dirty="0" smtClean="0">
                <a:latin typeface="Calibri" panose="020F0502020204030204"/>
                <a:cs typeface="Calibri" panose="020F0502020204030204"/>
              </a:rPr>
              <a:t> carrier protein </a:t>
            </a:r>
            <a:r>
              <a:rPr lang="en-US" dirty="0" err="1" smtClean="0">
                <a:latin typeface="Calibri" panose="020F0502020204030204"/>
                <a:cs typeface="Calibri" panose="020F0502020204030204"/>
              </a:rPr>
              <a:t>reductase</a:t>
            </a:r>
            <a:r>
              <a:rPr lang="en-US" dirty="0" smtClean="0">
                <a:latin typeface="Calibri" panose="020F0502020204030204"/>
                <a:cs typeface="Calibri" panose="020F0502020204030204"/>
              </a:rPr>
              <a:t> (</a:t>
            </a:r>
            <a:r>
              <a:rPr lang="en-US" dirty="0" err="1" smtClean="0">
                <a:latin typeface="Calibri" panose="020F0502020204030204"/>
                <a:cs typeface="Calibri" panose="020F0502020204030204"/>
              </a:rPr>
              <a:t>inh</a:t>
            </a:r>
            <a:r>
              <a:rPr lang="en-US" dirty="0" smtClean="0">
                <a:latin typeface="Calibri" panose="020F0502020204030204"/>
                <a:cs typeface="Calibri" panose="020F0502020204030204"/>
              </a:rPr>
              <a:t> A ) </a:t>
            </a:r>
            <a:r>
              <a:rPr lang="en-US" dirty="0" err="1" smtClean="0">
                <a:latin typeface="Calibri" panose="020F0502020204030204"/>
                <a:cs typeface="Calibri" panose="020F0502020204030204"/>
              </a:rPr>
              <a:t>therby</a:t>
            </a:r>
            <a:r>
              <a:rPr lang="en-US" dirty="0" smtClean="0">
                <a:latin typeface="Calibri" panose="020F0502020204030204"/>
                <a:cs typeface="Calibri" panose="020F0502020204030204"/>
              </a:rPr>
              <a:t> inhibits FAS II involved in long chain </a:t>
            </a:r>
            <a:r>
              <a:rPr lang="en-US" dirty="0" err="1" smtClean="0">
                <a:latin typeface="Calibri" panose="020F0502020204030204"/>
                <a:cs typeface="Calibri" panose="020F0502020204030204"/>
              </a:rPr>
              <a:t>mycolic</a:t>
            </a:r>
            <a:r>
              <a:rPr lang="en-US" dirty="0" smtClean="0">
                <a:latin typeface="Calibri" panose="020F0502020204030204"/>
                <a:cs typeface="Calibri" panose="020F0502020204030204"/>
              </a:rPr>
              <a:t> acid synthesis</a:t>
            </a:r>
          </a:p>
          <a:p>
            <a:endParaRPr lang="en-US" dirty="0" smtClean="0">
              <a:latin typeface="Calibri" panose="020F0502020204030204"/>
              <a:cs typeface="Calibri" panose="020F0502020204030204"/>
            </a:endParaRPr>
          </a:p>
          <a:p>
            <a:r>
              <a:rPr lang="en-US" dirty="0"/>
              <a:t>Adduct with NADP inhibits DHFRase thereby inhibits DNA synthesis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/>
          <p:cNvPicPr/>
          <p:nvPr/>
        </p:nvPicPr>
        <p:blipFill>
          <a:blip r:embed="rId2" cstate="print"/>
          <a:srcRect r="17606"/>
          <a:stretch>
            <a:fillRect/>
          </a:stretch>
        </p:blipFill>
        <p:spPr bwMode="auto">
          <a:xfrm>
            <a:off x="685800" y="533400"/>
            <a:ext cx="79248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1000"/>
            <a:ext cx="87630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477000" y="5105400"/>
            <a:ext cx="4235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Inh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/>
          <p:cNvCxnSpPr>
            <a:stCxn id="3" idx="0"/>
          </p:cNvCxnSpPr>
          <p:nvPr/>
        </p:nvCxnSpPr>
        <p:spPr>
          <a:xfrm rot="16200000" flipV="1">
            <a:off x="6430479" y="4847121"/>
            <a:ext cx="228600" cy="28795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5400000">
            <a:off x="6515100" y="4686300"/>
            <a:ext cx="7620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6781800" y="46482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0800000" flipV="1">
            <a:off x="6781800" y="4648200"/>
            <a:ext cx="2286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 flipH="1" flipV="1">
            <a:off x="6477000" y="4953000"/>
            <a:ext cx="2286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477000" y="5029200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0" y="152400"/>
            <a:ext cx="8229600" cy="487362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1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en-US" sz="31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en-US" sz="31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96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j-ea"/>
                <a:cs typeface="Times New Roman" panose="02020603050405020304" pitchFamily="18" charset="0"/>
              </a:rPr>
              <a:t>Mechanism of action</a:t>
            </a:r>
            <a:r>
              <a:rPr kumimoji="0" lang="en-US" sz="9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j-ea"/>
                <a:cs typeface="Times New Roman" panose="02020603050405020304" pitchFamily="18" charset="0"/>
              </a:rPr>
              <a:t>:-</a:t>
            </a:r>
            <a:br>
              <a:rPr kumimoji="0" lang="en-US" sz="9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j-ea"/>
                <a:cs typeface="Times New Roman" panose="02020603050405020304" pitchFamily="18" charset="0"/>
              </a:rPr>
            </a:br>
            <a:endParaRPr kumimoji="0" lang="en-US" sz="9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3200" y="1143000"/>
            <a:ext cx="17526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Isoniazid</a:t>
            </a:r>
            <a:r>
              <a:rPr lang="en-US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 </a:t>
            </a:r>
          </a:p>
          <a:p>
            <a:r>
              <a:rPr lang="en-US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(</a:t>
            </a:r>
            <a:r>
              <a:rPr lang="en-US" sz="24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Prodrug</a:t>
            </a:r>
            <a:r>
              <a:rPr lang="en-US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8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467600" y="1295400"/>
            <a:ext cx="1676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cs typeface="Times New Roman" panose="02020603050405020304" pitchFamily="18" charset="0"/>
              </a:rPr>
              <a:t>Isoniazid</a:t>
            </a:r>
            <a:r>
              <a:rPr lang="en-US" sz="2400" b="1" dirty="0" smtClean="0"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400" b="1" dirty="0" smtClean="0">
                <a:cs typeface="Times New Roman" panose="02020603050405020304" pitchFamily="18" charset="0"/>
              </a:rPr>
              <a:t>(Active</a:t>
            </a:r>
            <a:r>
              <a:rPr lang="en-US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95800" y="1066800"/>
            <a:ext cx="29633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catalase-peroxidase</a:t>
            </a:r>
            <a:r>
              <a:rPr lang="en-US" b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enzyme </a:t>
            </a:r>
            <a:endParaRPr lang="en-US" b="1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419600" y="1447800"/>
            <a:ext cx="2971800" cy="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486400" y="1447800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KatG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00600" y="2819400"/>
            <a:ext cx="2819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lipid content  </a:t>
            </a:r>
          </a:p>
          <a:p>
            <a:pPr algn="ctr"/>
            <a:r>
              <a:rPr lang="en-US" sz="16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(</a:t>
            </a:r>
            <a:r>
              <a:rPr lang="en-US" sz="1600" b="1" dirty="0" err="1" smtClean="0">
                <a:solidFill>
                  <a:srgbClr val="C00000"/>
                </a:solidFill>
                <a:cs typeface="Times New Roman" panose="02020603050405020304" pitchFamily="18" charset="0"/>
              </a:rPr>
              <a:t>isonicotinic</a:t>
            </a:r>
            <a:r>
              <a:rPr lang="en-US" sz="16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lang="en-US" sz="1600" b="1" dirty="0" err="1" smtClean="0">
                <a:solidFill>
                  <a:srgbClr val="C00000"/>
                </a:solidFill>
                <a:cs typeface="Times New Roman" panose="02020603050405020304" pitchFamily="18" charset="0"/>
              </a:rPr>
              <a:t>acyl</a:t>
            </a:r>
            <a:r>
              <a:rPr lang="en-US" sz="16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)</a:t>
            </a:r>
            <a:endParaRPr lang="en-US" sz="16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14800" y="4343400"/>
            <a:ext cx="45720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reduced  lipid content </a:t>
            </a:r>
          </a:p>
          <a:p>
            <a:pPr algn="ctr"/>
            <a:r>
              <a:rPr lang="en-US" sz="14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(</a:t>
            </a:r>
            <a:r>
              <a:rPr lang="en-US" sz="1400" b="1" dirty="0" err="1" smtClean="0">
                <a:solidFill>
                  <a:srgbClr val="C00000"/>
                </a:solidFill>
                <a:cs typeface="Times New Roman" panose="02020603050405020304" pitchFamily="18" charset="0"/>
              </a:rPr>
              <a:t>isonicotinic</a:t>
            </a:r>
            <a:r>
              <a:rPr lang="en-US" sz="14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lang="en-US" sz="1400" b="1" dirty="0" err="1" smtClean="0">
                <a:solidFill>
                  <a:srgbClr val="C00000"/>
                </a:solidFill>
                <a:cs typeface="Times New Roman" panose="02020603050405020304" pitchFamily="18" charset="0"/>
              </a:rPr>
              <a:t>acyl</a:t>
            </a:r>
            <a:r>
              <a:rPr lang="en-US" sz="14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-NAD complex)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2400" y="2133600"/>
            <a:ext cx="32004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C00000"/>
                </a:solidFill>
                <a:cs typeface="Times New Roman" panose="02020603050405020304" pitchFamily="18" charset="0"/>
              </a:rPr>
              <a:t>InhA</a:t>
            </a:r>
            <a:r>
              <a:rPr lang="en-US" sz="24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, a gene</a:t>
            </a:r>
          </a:p>
          <a:p>
            <a:pPr algn="ctr"/>
            <a:r>
              <a:rPr lang="en-US" sz="14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(encodes a fatty acid</a:t>
            </a:r>
          </a:p>
          <a:p>
            <a:pPr algn="ctr"/>
            <a:r>
              <a:rPr lang="en-US" sz="14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lang="en-US" sz="1400" b="1" dirty="0" err="1" smtClean="0">
                <a:solidFill>
                  <a:srgbClr val="C00000"/>
                </a:solidFill>
                <a:cs typeface="Times New Roman" panose="02020603050405020304" pitchFamily="18" charset="0"/>
              </a:rPr>
              <a:t>synthetase</a:t>
            </a:r>
            <a:r>
              <a:rPr lang="en-US" sz="14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 enzyme )</a:t>
            </a:r>
            <a:endParaRPr lang="en-US" sz="14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949" y="4495800"/>
            <a:ext cx="34067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cs typeface="Times New Roman" panose="02020603050405020304" pitchFamily="18" charset="0"/>
              </a:rPr>
              <a:t>synthesis of </a:t>
            </a:r>
            <a:r>
              <a:rPr lang="en-US" sz="2400" b="1" dirty="0" err="1" smtClean="0">
                <a:solidFill>
                  <a:srgbClr val="C00000"/>
                </a:solidFill>
                <a:cs typeface="Times New Roman" panose="02020603050405020304" pitchFamily="18" charset="0"/>
              </a:rPr>
              <a:t>mycolic</a:t>
            </a:r>
            <a:r>
              <a:rPr lang="en-US" sz="24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 acid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5562600"/>
            <a:ext cx="4838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cs typeface="Times New Roman" panose="02020603050405020304" pitchFamily="18" charset="0"/>
              </a:rPr>
              <a:t>synthesis of </a:t>
            </a:r>
            <a:r>
              <a:rPr lang="en-US" sz="2400" b="1" dirty="0" err="1" smtClean="0">
                <a:cs typeface="Times New Roman" panose="02020603050405020304" pitchFamily="18" charset="0"/>
              </a:rPr>
              <a:t>mycobacterial</a:t>
            </a:r>
            <a:r>
              <a:rPr lang="en-US" sz="2400" b="1" dirty="0" smtClean="0">
                <a:cs typeface="Times New Roman" panose="02020603050405020304" pitchFamily="18" charset="0"/>
              </a:rPr>
              <a:t> cell wall</a:t>
            </a:r>
            <a:r>
              <a:rPr lang="en-US" b="1" dirty="0" smtClean="0">
                <a:cs typeface="Times New Roman" panose="02020603050405020304" pitchFamily="18" charset="0"/>
              </a:rPr>
              <a:t>.</a:t>
            </a:r>
            <a:endParaRPr lang="en-US" b="1" dirty="0">
              <a:cs typeface="Times New Roman" panose="02020603050405020304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1066006" y="3810000"/>
            <a:ext cx="1372394" cy="79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1372394" y="5257006"/>
            <a:ext cx="7620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5639594" y="4037806"/>
            <a:ext cx="6096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572000" y="1752600"/>
            <a:ext cx="61595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2" tooltip="NADH"/>
              </a:rPr>
              <a:t>NAD</a:t>
            </a:r>
            <a:endParaRPr lang="en-US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rot="10800000" flipV="1">
            <a:off x="6096000" y="1752600"/>
            <a:ext cx="1447800" cy="838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105400" y="2133600"/>
            <a:ext cx="685800" cy="457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0800000">
            <a:off x="2971800" y="3200400"/>
            <a:ext cx="1981200" cy="1295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 rot="2030332">
            <a:off x="3281291" y="3650727"/>
            <a:ext cx="16972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binds tightly to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en-US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Multiply 20"/>
          <p:cNvSpPr/>
          <p:nvPr/>
        </p:nvSpPr>
        <p:spPr>
          <a:xfrm>
            <a:off x="1371600" y="3810000"/>
            <a:ext cx="685800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Multiply 21"/>
          <p:cNvSpPr/>
          <p:nvPr/>
        </p:nvSpPr>
        <p:spPr>
          <a:xfrm>
            <a:off x="1371600" y="4953000"/>
            <a:ext cx="762000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/>
          <p:nvPr/>
        </p:nvSpPr>
        <p:spPr>
          <a:xfrm>
            <a:off x="-152400" y="0"/>
            <a:ext cx="96012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1" i="0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Resistance </a:t>
            </a:r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en-US" sz="3200" b="1" i="0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 in 10</a:t>
            </a:r>
            <a:r>
              <a:rPr kumimoji="0" lang="en-US" sz="280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6</a:t>
            </a: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bacilli –inherently resistant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Mutation of </a:t>
            </a:r>
            <a:r>
              <a:rPr kumimoji="0" lang="en-US" sz="28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catalase-peroxidase</a:t>
            </a: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gene (</a:t>
            </a:r>
            <a:r>
              <a:rPr kumimoji="0" lang="en-US" sz="28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KatG</a:t>
            </a: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) 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Mutation in </a:t>
            </a:r>
            <a:r>
              <a:rPr kumimoji="0" lang="en-US" sz="28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InhA</a:t>
            </a: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Efflux pump, lose  INH concentrating process</a:t>
            </a: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Prevention of resistance :- combination of other drugs with INH.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No cross resistance with other ATT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/>
          <p:nvPr/>
        </p:nvSpPr>
        <p:spPr>
          <a:xfrm>
            <a:off x="0" y="304800"/>
            <a:ext cx="8839200" cy="6248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Pharmacokinetics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:-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143000" marR="0" lvl="2" indent="-2286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Completely absorbed  when taken orally</a:t>
            </a:r>
          </a:p>
          <a:p>
            <a:pPr marL="1143000" marR="0" lvl="2" indent="-2286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1143000" marR="0" lvl="2" indent="-2286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Penetrates all body tissues, tubercular cavities (pleural , peritoneal), CSF &amp; </a:t>
            </a:r>
            <a:r>
              <a:rPr kumimoji="0" lang="en-US" sz="28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meninges</a:t>
            </a: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1143000" marR="0" lvl="2" indent="-2286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1143000" marR="0" lvl="2" indent="-2286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Metabolism</a:t>
            </a:r>
            <a:r>
              <a:rPr lang="en-US" sz="28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:N </a:t>
            </a:r>
            <a:r>
              <a:rPr kumimoji="0" lang="en-US" sz="2800" i="0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acetylation</a:t>
            </a:r>
            <a:r>
              <a:rPr kumimoji="0" lang="en-US" sz="2800" i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by NAT2; t1/2 1hr &amp; 3hrs</a:t>
            </a:r>
          </a:p>
          <a:p>
            <a:pPr marL="1143000" marR="0" lvl="2" indent="-2286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1143000" marR="0" lvl="2" indent="-2286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8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Acetylator</a:t>
            </a: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status influence the nature of toxicity but not </a:t>
            </a:r>
            <a:r>
              <a:rPr kumimoji="0" lang="en-US" sz="28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antitubercular</a:t>
            </a: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response</a:t>
            </a:r>
          </a:p>
          <a:p>
            <a:pPr marL="1143000" marR="0" lvl="2" indent="-2286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/>
          <p:nvPr/>
        </p:nvSpPr>
        <p:spPr>
          <a:xfrm>
            <a:off x="457200" y="228600"/>
            <a:ext cx="8229600" cy="64008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1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Adverse effects</a:t>
            </a:r>
            <a:r>
              <a:rPr kumimoji="0" lang="en-US" sz="4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:-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Peripheral neuritis </a:t>
            </a:r>
            <a:r>
              <a:rPr kumimoji="0" lang="en-US" sz="28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paraesthesia</a:t>
            </a: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, numbness, mental disturbance &amp;</a:t>
            </a:r>
            <a:r>
              <a:rPr kumimoji="0" lang="en-US" sz="28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convulsions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280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800100" lvl="1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In slow </a:t>
            </a:r>
            <a:r>
              <a:rPr lang="en-US" sz="2800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acetylators</a:t>
            </a:r>
            <a:r>
              <a:rPr lang="en-US" sz="28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</a:p>
          <a:p>
            <a:pPr marL="1714500" lvl="3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it increases the excretion of pyridoxine</a:t>
            </a:r>
          </a:p>
          <a:p>
            <a:pPr marL="1714500" lvl="3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Inhibits pyridoxine </a:t>
            </a:r>
            <a:r>
              <a:rPr lang="en-US" sz="2400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kinasekinase</a:t>
            </a:r>
            <a:endParaRPr lang="en-US" sz="24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1714500" lvl="3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Prevented by pyridoxine 10mg/d: should be given to diabetics, alcoholics, malnourished, pregnancy &amp; lactation</a:t>
            </a:r>
          </a:p>
          <a:p>
            <a:pPr marL="1714500" lvl="3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sz="24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sz="28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Hepatitis more common in fast </a:t>
            </a:r>
            <a:r>
              <a:rPr lang="en-US" sz="2800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acetylators</a:t>
            </a:r>
            <a:r>
              <a:rPr lang="en-US" sz="28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, in elderly &amp; alcoholics; reversible on stopping the drug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sz="28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Rashes, fever, lethargy, acne &amp; </a:t>
            </a:r>
            <a:r>
              <a:rPr kumimoji="0" lang="en-US" sz="28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arthlagia</a:t>
            </a: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  <a:hlinkClick r:id="rId2" tooltip="Drug interaction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  <a:hlinkClick r:id="rId3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/>
          <p:nvPr/>
        </p:nvSpPr>
        <p:spPr>
          <a:xfrm>
            <a:off x="0" y="152400"/>
            <a:ext cx="8153400" cy="6477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2200" b="1" i="0" u="none" strike="noStrike" kern="1200" cap="none" spc="0" normalizeH="0" baseline="3000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400" b="1" i="0" u="sng" strike="noStrike" kern="1200" cap="none" spc="0" normalizeH="0" baseline="300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INTERACTIONS</a:t>
            </a:r>
            <a:r>
              <a:rPr kumimoji="0" lang="en-US" sz="44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:-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Al(OH)</a:t>
            </a:r>
            <a:r>
              <a:rPr kumimoji="0" lang="en-US" sz="280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3 </a:t>
            </a: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inhibits absorption of INH.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Enzyme inhibitor---INH inhibits  </a:t>
            </a:r>
            <a:r>
              <a:rPr kumimoji="0" lang="en-US" sz="28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Pheytoin</a:t>
            </a: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28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carbazepine</a:t>
            </a: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, diazepam and </a:t>
            </a:r>
            <a:r>
              <a:rPr kumimoji="0" lang="en-US" sz="28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warfarin</a:t>
            </a: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metabolism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US" sz="2800" dirty="0" smtClean="0">
                <a:cs typeface="Times New Roman" panose="02020603050405020304" pitchFamily="18" charset="0"/>
              </a:rPr>
              <a:t>Alcohol increases the risk of </a:t>
            </a:r>
            <a:r>
              <a:rPr lang="en-US" sz="2800" dirty="0" err="1" smtClean="0">
                <a:cs typeface="Times New Roman" panose="02020603050405020304" pitchFamily="18" charset="0"/>
              </a:rPr>
              <a:t>hepatotoxicity</a:t>
            </a:r>
            <a:endParaRPr lang="en-US" sz="2800" dirty="0" smtClean="0">
              <a:cs typeface="Times New Roman" panose="02020603050405020304" pitchFamily="18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r>
              <a:rPr lang="en-US" sz="4000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Dose: </a:t>
            </a:r>
            <a:r>
              <a:rPr lang="en-US" sz="2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5mg/kg/d; adult dose 300mg</a:t>
            </a: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/>
          <p:nvPr/>
        </p:nvSpPr>
        <p:spPr>
          <a:xfrm>
            <a:off x="0" y="0"/>
            <a:ext cx="97536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gerian" pitchFamily="82" charset="0"/>
                <a:ea typeface="+mn-ea"/>
                <a:cs typeface="+mn-cs"/>
              </a:rPr>
              <a:t>RIFAMPICIN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bactericidal</a:t>
            </a: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drug of the </a:t>
            </a:r>
            <a:r>
              <a:rPr kumimoji="0" lang="en-US" sz="28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rifamycin</a:t>
            </a: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group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8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Semisynthetic</a:t>
            </a: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 derived from </a:t>
            </a:r>
            <a:r>
              <a:rPr kumimoji="0" lang="en-US" sz="280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streptomyces</a:t>
            </a:r>
            <a:r>
              <a:rPr kumimoji="0" lang="en-US" sz="28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mediterranei</a:t>
            </a:r>
            <a:endParaRPr kumimoji="0" lang="en-US" sz="280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28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Spectrum: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smtClean="0"/>
              <a:t>M. tuberculosis, M. </a:t>
            </a:r>
            <a:r>
              <a:rPr lang="en-US" sz="2800" dirty="0" err="1" smtClean="0"/>
              <a:t>leprae</a:t>
            </a:r>
            <a:r>
              <a:rPr lang="en-US" sz="2800" dirty="0" smtClean="0"/>
              <a:t>, S. </a:t>
            </a:r>
            <a:r>
              <a:rPr lang="en-US" sz="2800" dirty="0" err="1" smtClean="0"/>
              <a:t>aureus</a:t>
            </a:r>
            <a:r>
              <a:rPr lang="en-US" sz="2800" dirty="0" smtClean="0"/>
              <a:t>, N. </a:t>
            </a:r>
            <a:r>
              <a:rPr lang="en-US" sz="2800" dirty="0" err="1" smtClean="0"/>
              <a:t>meningitidis</a:t>
            </a:r>
            <a:r>
              <a:rPr lang="en-US" sz="2800" dirty="0" smtClean="0"/>
              <a:t>, H. </a:t>
            </a:r>
            <a:r>
              <a:rPr lang="en-US" sz="2800" dirty="0" err="1" smtClean="0"/>
              <a:t>influenzae</a:t>
            </a:r>
            <a:r>
              <a:rPr lang="en-US" sz="2800" dirty="0" smtClean="0"/>
              <a:t>, </a:t>
            </a:r>
            <a:r>
              <a:rPr lang="en-US" sz="2800" dirty="0" err="1" smtClean="0"/>
              <a:t>Brucella</a:t>
            </a:r>
            <a:r>
              <a:rPr lang="en-US" sz="2800" dirty="0" smtClean="0"/>
              <a:t> &amp; </a:t>
            </a:r>
            <a:r>
              <a:rPr lang="en-US" sz="2800" dirty="0" err="1" smtClean="0"/>
              <a:t>Legionella</a:t>
            </a:r>
            <a:r>
              <a:rPr lang="en-US" sz="2800" dirty="0" smtClean="0"/>
              <a:t>.</a:t>
            </a:r>
          </a:p>
          <a:p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as efficacious as INH and better than all other drugs, bactericidal action covers all subpopulations, but acts best on </a:t>
            </a:r>
            <a:r>
              <a:rPr lang="en-US" sz="2800" dirty="0" err="1" smtClean="0"/>
              <a:t>spurters</a:t>
            </a:r>
            <a:r>
              <a:rPr lang="en-US" sz="2800" dirty="0" smtClean="0"/>
              <a:t> (slowly dividing)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Both extra- and intracellular organisms are affected.</a:t>
            </a:r>
          </a:p>
          <a:p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 good sterilizing and resistance preventing actions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2971800" marR="0" lvl="6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/>
          <p:nvPr/>
        </p:nvSpPr>
        <p:spPr>
          <a:xfrm>
            <a:off x="381000" y="381000"/>
            <a:ext cx="7924800" cy="6172200"/>
          </a:xfrm>
          <a:prstGeom prst="rect">
            <a:avLst/>
          </a:prstGeom>
          <a:ln w="254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400" b="1" i="0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4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Mechanism of action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Inhibits DNA-dependent RNA polymerase by binding its beta-subunit, thus preventing transcription to RNA and subsequent translation to proteins.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US" sz="2800" dirty="0" smtClean="0"/>
              <a:t>Mammalian RNA polymerase does not avidly bind </a:t>
            </a:r>
            <a:r>
              <a:rPr lang="en-US" sz="2800" dirty="0" err="1" smtClean="0"/>
              <a:t>rifampin</a:t>
            </a:r>
            <a:r>
              <a:rPr lang="en-US" sz="2800" dirty="0" smtClean="0"/>
              <a:t>.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endParaRPr kumimoji="0" lang="en-US" sz="2800" b="1" i="0" u="none" strike="noStrike" kern="120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endParaRPr kumimoji="0" lang="en-US" sz="2400" b="1" i="0" u="none" strike="noStrike" kern="120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57200"/>
            <a:ext cx="8001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/>
          <p:nvPr/>
        </p:nvSpPr>
        <p:spPr>
          <a:xfrm>
            <a:off x="381000" y="0"/>
            <a:ext cx="8534400" cy="6553200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5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Resistance</a:t>
            </a:r>
            <a:r>
              <a:rPr kumimoji="0" 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</a:t>
            </a:r>
          </a:p>
          <a:p>
            <a:pPr marL="1143000" lvl="2" indent="-2286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5100" dirty="0" smtClean="0"/>
              <a:t>Incidence of resistant TB is less than 10</a:t>
            </a:r>
            <a:r>
              <a:rPr lang="en-US" sz="5100" baseline="30000" dirty="0" smtClean="0"/>
              <a:t>-7</a:t>
            </a:r>
            <a:r>
              <a:rPr lang="en-US" sz="5100" dirty="0" smtClean="0"/>
              <a:t> </a:t>
            </a:r>
            <a:r>
              <a:rPr kumimoji="0" lang="en-US" sz="51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Mutation in </a:t>
            </a:r>
            <a:r>
              <a:rPr kumimoji="0" lang="en-US" sz="51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repoB</a:t>
            </a:r>
            <a:r>
              <a:rPr kumimoji="0" lang="en-US" sz="51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gene ( </a:t>
            </a:r>
            <a:r>
              <a:rPr kumimoji="0" lang="el-GR" sz="51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β</a:t>
            </a:r>
            <a:r>
              <a:rPr kumimoji="0" lang="en-US" sz="51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subunit of RNA polymerase)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51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Prevention of resistance :- combination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51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No cross resistance with other ATT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35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4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Pharmacokinetics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:-</a:t>
            </a:r>
          </a:p>
          <a:p>
            <a:pPr marL="1257300" marR="0" lvl="4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»"/>
              <a:defRPr/>
            </a:pP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Completely absorbed  when taken orally, food 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</a:rPr>
              <a:t>↓ absorption</a:t>
            </a:r>
            <a:endParaRPr kumimoji="0" lang="en-US" sz="4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1257300" marR="0" lvl="4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»"/>
              <a:defRPr/>
            </a:pPr>
            <a:endParaRPr kumimoji="0" lang="en-US" sz="4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1257300" marR="0" lvl="4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»"/>
              <a:defRPr/>
            </a:pP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Penetrates cavities , </a:t>
            </a:r>
            <a:r>
              <a:rPr kumimoji="0" lang="en-US" sz="4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caseous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mass, placenta &amp; </a:t>
            </a:r>
            <a:r>
              <a:rPr kumimoji="0" lang="en-US" sz="4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meninges</a:t>
            </a:r>
            <a:endParaRPr kumimoji="0" lang="en-US" sz="4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1257300" marR="0" lvl="4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»"/>
              <a:defRPr/>
            </a:pPr>
            <a:endParaRPr kumimoji="0" lang="en-US" sz="4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1257300" marR="0" lvl="4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»"/>
              <a:defRPr/>
            </a:pPr>
            <a:endParaRPr kumimoji="0" lang="en-US" sz="4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1257300" marR="0" lvl="4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»"/>
              <a:defRPr/>
            </a:pP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Metabolized in liver,  undergo </a:t>
            </a:r>
            <a:r>
              <a:rPr kumimoji="0" lang="en-US" sz="4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enterohepatic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circulation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</a:p>
          <a:p>
            <a:pPr marL="1257300" marR="0" lvl="4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»"/>
              <a:defRPr/>
            </a:pPr>
            <a:endParaRPr kumimoji="0" lang="en-US" sz="4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257300" marR="0" lvl="4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»"/>
              <a:defRPr/>
            </a:pP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</a:t>
            </a:r>
            <a:r>
              <a:rPr kumimoji="0" lang="en-US" sz="440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1/2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=2—5 hours, Excreted in bile, potent</a:t>
            </a:r>
            <a:r>
              <a:rPr kumimoji="0" lang="en-US" sz="4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enzyme inducer</a:t>
            </a:r>
            <a:endParaRPr kumimoji="0" lang="en-US" sz="44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/>
          <p:nvPr/>
        </p:nvSpPr>
        <p:spPr>
          <a:xfrm>
            <a:off x="457200" y="152400"/>
            <a:ext cx="8229600" cy="6400800"/>
          </a:xfrm>
          <a:prstGeom prst="rect">
            <a:avLst/>
          </a:prstGeom>
          <a:ln w="254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5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Adverse effects </a:t>
            </a:r>
            <a:r>
              <a:rPr kumimoji="0" 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400" i="1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Hepatitis</a:t>
            </a:r>
            <a:r>
              <a:rPr kumimoji="0" lang="en-US" sz="3400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, dose related, jaundice ;     is reversible on discontinuation </a:t>
            </a:r>
            <a:endParaRPr kumimoji="0" lang="en-US" sz="3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34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4000" i="1" u="sng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Respiratory syndrome </a:t>
            </a:r>
            <a:r>
              <a:rPr kumimoji="0" 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- breathlessness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400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4000" i="1" u="sng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Cutaneous</a:t>
            </a:r>
            <a:r>
              <a:rPr kumimoji="0" lang="en-US" sz="4000" i="1" u="sng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syndrome </a:t>
            </a:r>
            <a:r>
              <a:rPr kumimoji="0" 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– flushing, </a:t>
            </a:r>
            <a:r>
              <a:rPr kumimoji="0" lang="en-US" sz="4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pruritus</a:t>
            </a:r>
            <a:r>
              <a:rPr kumimoji="0" 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, rash, redness and watering of eyes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4000" i="1" u="sng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4000" i="1" u="sng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Abdominal syndrome </a:t>
            </a:r>
            <a:r>
              <a:rPr kumimoji="0" 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- nausea, vomiting, abdominal cramps with or without </a:t>
            </a:r>
            <a:r>
              <a:rPr kumimoji="0" lang="en-US" sz="4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diarrhoea</a:t>
            </a:r>
            <a:endParaRPr kumimoji="0" lang="en-US" sz="400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4000" i="1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ea typeface="+mn-ea"/>
              <a:cs typeface="Times New Roman" panose="02020603050405020304" pitchFamily="18" charset="0"/>
              <a:hlinkClick r:id="rId2" tooltip="Flu-like symptom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4000" i="1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Flu syndrome </a:t>
            </a:r>
            <a:r>
              <a:rPr kumimoji="0" 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- with chills, fever, headache, </a:t>
            </a:r>
            <a:r>
              <a:rPr kumimoji="0" lang="en-US" sz="4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arthralgia</a:t>
            </a:r>
            <a:r>
              <a:rPr kumimoji="0" 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&amp; malaise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400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400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urine and tears----orange-red in color</a:t>
            </a: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/>
          <p:nvPr/>
        </p:nvSpPr>
        <p:spPr>
          <a:xfrm>
            <a:off x="457200" y="381000"/>
            <a:ext cx="8229600" cy="6019800"/>
          </a:xfrm>
          <a:prstGeom prst="rect">
            <a:avLst/>
          </a:prstGeom>
          <a:ln w="254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2800" b="1" i="0" u="sng" strike="noStrike" kern="1200" cap="none" spc="0" normalizeH="0" baseline="3000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700" b="1" i="0" u="sng" strike="noStrike" kern="1200" cap="none" spc="0" normalizeH="0" baseline="3000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USES:-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100" b="1" i="0" u="none" strike="noStrike" kern="120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TB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3200" noProof="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Leprosy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Prophylaxis  of  meningococcal &amp; </a:t>
            </a:r>
            <a:r>
              <a:rPr kumimoji="0" lang="en-US" sz="32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H.Influenzae</a:t>
            </a: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meningitis– carrier state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3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en-US" sz="3200" baseline="30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nd</a:t>
            </a:r>
            <a:r>
              <a:rPr lang="en-US" sz="3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line</a:t>
            </a: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drug for MRSA, </a:t>
            </a:r>
            <a:r>
              <a:rPr kumimoji="0" lang="en-US" sz="32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diptheroids</a:t>
            </a: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&amp; </a:t>
            </a:r>
            <a:r>
              <a:rPr kumimoji="0" lang="en-US" sz="32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legionella</a:t>
            </a: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Combination of </a:t>
            </a:r>
            <a:r>
              <a:rPr kumimoji="0" lang="en-US" sz="32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doxycycline</a:t>
            </a: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and </a:t>
            </a:r>
            <a:r>
              <a:rPr kumimoji="0" lang="en-US" sz="32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rifampicin</a:t>
            </a: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--- brucellosis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2400" i="0" u="sng" strike="noStrike" kern="120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600200" marR="0" lvl="3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endParaRPr kumimoji="0" lang="en-US" sz="2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600200" marR="0" lvl="3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endParaRPr kumimoji="0" lang="en-US" sz="2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600200" marR="0" lvl="3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endParaRPr kumimoji="0" lang="en-US" sz="200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/>
          <p:nvPr/>
        </p:nvSpPr>
        <p:spPr>
          <a:xfrm>
            <a:off x="457200" y="381000"/>
            <a:ext cx="8229600" cy="6019800"/>
          </a:xfrm>
          <a:prstGeom prst="rect">
            <a:avLst/>
          </a:prstGeom>
          <a:ln w="254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2400" b="1" i="0" u="sng" strike="noStrike" kern="1200" cap="none" spc="0" normalizeH="0" baseline="3000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2400" b="1" i="0" u="sng" strike="noStrike" kern="1200" cap="none" spc="0" normalizeH="0" baseline="3000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800" b="1" i="0" u="sng" strike="noStrike" kern="1200" cap="none" spc="0" normalizeH="0" baseline="3000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lgerian" pitchFamily="82" charset="0"/>
                <a:ea typeface="+mn-ea"/>
                <a:cs typeface="Times New Roman" panose="02020603050405020304" pitchFamily="18" charset="0"/>
              </a:rPr>
              <a:t>INTERACTIONS</a:t>
            </a:r>
            <a:r>
              <a:rPr kumimoji="0" lang="en-US" sz="4800" b="1" i="0" u="sng" strike="noStrike" kern="1200" cap="none" spc="0" normalizeH="0" baseline="3000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lgerian" pitchFamily="82" charset="0"/>
                <a:ea typeface="+mn-ea"/>
                <a:cs typeface="Times New Roman" panose="02020603050405020304" pitchFamily="18" charset="0"/>
              </a:rPr>
              <a:t>:-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7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Rifampicin</a:t>
            </a:r>
            <a:r>
              <a:rPr kumimoji="0" lang="en-US" sz="27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enzyme-inducer (such as </a:t>
            </a:r>
            <a:r>
              <a:rPr kumimoji="0" lang="en-US" sz="27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  <a:hlinkClick r:id="rId2"/>
              </a:rPr>
              <a:t>CYP2C9</a:t>
            </a:r>
            <a:r>
              <a:rPr kumimoji="0" lang="en-US" sz="27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and </a:t>
            </a:r>
            <a:r>
              <a:rPr kumimoji="0" lang="en-US" sz="27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  <a:hlinkClick r:id="rId3"/>
              </a:rPr>
              <a:t>CYP3A4</a:t>
            </a:r>
            <a:r>
              <a:rPr kumimoji="0" lang="en-US" sz="27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) ------ increasing the metabolism of many other drugs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Warfarin</a:t>
            </a: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Oral contraceptives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Corticosteroid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Sulfonylureas</a:t>
            </a: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2400" dirty="0" err="1" smtClean="0">
                <a:cs typeface="Times New Roman" panose="02020603050405020304" pitchFamily="18" charset="0"/>
              </a:rPr>
              <a:t>Theophylline</a:t>
            </a:r>
            <a:r>
              <a:rPr lang="en-US" sz="2400" dirty="0" smtClean="0">
                <a:cs typeface="Times New Roman" panose="02020603050405020304" pitchFamily="18" charset="0"/>
              </a:rPr>
              <a:t> </a:t>
            </a: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HIV protease inhibitor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/>
          <p:nvPr/>
        </p:nvSpPr>
        <p:spPr>
          <a:xfrm>
            <a:off x="457200" y="457200"/>
            <a:ext cx="8229600" cy="5997608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6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r>
              <a:rPr kumimoji="0" lang="en-US" sz="44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lgerian" pitchFamily="82" charset="0"/>
                <a:ea typeface="+mn-ea"/>
                <a:cs typeface="+mn-cs"/>
              </a:rPr>
              <a:t>PYRAZINAMIDE </a:t>
            </a:r>
            <a:r>
              <a:rPr kumimoji="0" lang="en-US" sz="44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(Z)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20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lgerian" pitchFamily="82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7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en-US" sz="37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Pyrazine</a:t>
            </a:r>
            <a:r>
              <a:rPr kumimoji="0" lang="en-US" sz="37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derivative of </a:t>
            </a:r>
            <a:r>
              <a:rPr kumimoji="0" lang="en-US" sz="37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nicotinamide</a:t>
            </a:r>
            <a:r>
              <a:rPr kumimoji="0" lang="en-US" sz="37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7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Tuberculocidal</a:t>
            </a:r>
            <a:r>
              <a:rPr kumimoji="0" lang="en-US" sz="37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, More active in acidic medium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7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Acts on intracellular TB &amp; inflammatory sites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37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Highly effective during 1</a:t>
            </a:r>
            <a:r>
              <a:rPr lang="en-US" sz="3700" baseline="30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st</a:t>
            </a:r>
            <a:r>
              <a:rPr lang="en-US" sz="37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two months of t/t, </a:t>
            </a:r>
            <a:r>
              <a:rPr lang="en-US" sz="3700" dirty="0" smtClean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↓ Duration</a:t>
            </a:r>
            <a:endParaRPr lang="en-US" sz="37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7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Good</a:t>
            </a:r>
            <a:r>
              <a:rPr kumimoji="0" lang="en-US" sz="37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sterilizing activity</a:t>
            </a:r>
            <a:endParaRPr kumimoji="0" lang="en-US" sz="3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00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MOA:-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0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00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41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I</a:t>
            </a:r>
            <a:r>
              <a:rPr kumimoji="0" lang="en-US" sz="4100" i="0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nhibits</a:t>
            </a:r>
            <a:r>
              <a:rPr kumimoji="0" lang="en-US" sz="4100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mycolic acid synthesis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41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D</a:t>
            </a:r>
            <a:r>
              <a:rPr kumimoji="0" lang="en-US" sz="4100" i="0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isrupts</a:t>
            </a:r>
            <a:r>
              <a:rPr kumimoji="0" lang="en-US" sz="4100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cell membrane &amp; its transport function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00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Resistance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–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Mutation in </a:t>
            </a:r>
            <a:r>
              <a:rPr kumimoji="0" lang="en-US" sz="36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pncA</a:t>
            </a: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gene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Rapid development of resistance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3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04800"/>
            <a:ext cx="83058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/>
          <p:nvPr/>
        </p:nvSpPr>
        <p:spPr>
          <a:xfrm>
            <a:off x="457200" y="304800"/>
            <a:ext cx="8229600" cy="6324600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Pharmacokinetics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:-</a:t>
            </a:r>
          </a:p>
          <a:p>
            <a:pPr marL="1257300" marR="0" lvl="4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»"/>
              <a:defRPr/>
            </a:pPr>
            <a:r>
              <a:rPr kumimoji="0" lang="en-US" sz="2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Completely absorbed  when taken orally</a:t>
            </a:r>
          </a:p>
          <a:p>
            <a:pPr marL="1257300" marR="0" lvl="4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»"/>
              <a:defRPr/>
            </a:pPr>
            <a:r>
              <a:rPr kumimoji="0" lang="en-US" sz="2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Widely distributed , good penetration in CSF, very useful in </a:t>
            </a:r>
            <a:r>
              <a:rPr kumimoji="0" lang="en-US" sz="26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meningeal</a:t>
            </a:r>
            <a:r>
              <a:rPr kumimoji="0" lang="en-US" sz="2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TB</a:t>
            </a:r>
          </a:p>
          <a:p>
            <a:pPr marL="1257300" marR="0" lvl="4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»"/>
              <a:defRPr/>
            </a:pPr>
            <a:r>
              <a:rPr kumimoji="0" lang="en-US" sz="2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Metabolized in liver, t</a:t>
            </a:r>
            <a:r>
              <a:rPr kumimoji="0" lang="en-US" sz="260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1/2</a:t>
            </a:r>
            <a:r>
              <a:rPr kumimoji="0" lang="en-US" sz="2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=6-10 hours</a:t>
            </a:r>
          </a:p>
          <a:p>
            <a:pPr marL="1257300" marR="0" lvl="4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»"/>
              <a:defRPr/>
            </a:pPr>
            <a:endParaRPr kumimoji="0" lang="en-US" sz="22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400" i="0" u="sng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Side effects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Hepatotoxicity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: most imp. &amp; dose related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Hyperuricemia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, gout can </a:t>
            </a:r>
            <a:r>
              <a:rPr kumimoji="0" 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occour</a:t>
            </a: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Abdominal distress, </a:t>
            </a:r>
            <a:r>
              <a:rPr kumimoji="0" 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arthralgia,Flushing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, Rashes, Fever, Diabetes, repeated blood glucose monitoring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endParaRPr lang="en-US" sz="24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r>
              <a:rPr lang="en-US" sz="24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Dose:</a:t>
            </a:r>
            <a:r>
              <a:rPr lang="en-US" sz="2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1500mg (25-30 mg//kg/d)</a:t>
            </a: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/>
          <p:nvPr/>
        </p:nvSpPr>
        <p:spPr>
          <a:xfrm>
            <a:off x="381000" y="381000"/>
            <a:ext cx="8458200" cy="6172200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r>
              <a:rPr kumimoji="0" lang="en-US" sz="4400" b="0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lgerian" pitchFamily="82" charset="0"/>
                <a:ea typeface="+mn-ea"/>
                <a:cs typeface="+mn-cs"/>
              </a:rPr>
              <a:t>ETHAMBUTOL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Ethambutol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is </a:t>
            </a:r>
            <a:r>
              <a:rPr kumimoji="0" 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bacteriostatic</a:t>
            </a: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Effective against </a:t>
            </a:r>
            <a:r>
              <a:rPr kumimoji="0" 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M.tuberculosis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, M. </a:t>
            </a:r>
            <a:r>
              <a:rPr kumimoji="0" 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kansasii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, M. </a:t>
            </a:r>
            <a:r>
              <a:rPr kumimoji="0" 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avium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intracellulare</a:t>
            </a: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Hasten rate of sputum conversion &amp; prevent development of resistance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i="0" u="sng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MOA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:-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Inhibitis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arabinosyl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transferase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(</a:t>
            </a:r>
            <a:r>
              <a:rPr kumimoji="0" 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emb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B) -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----disrupt transfer of </a:t>
            </a:r>
            <a:r>
              <a:rPr kumimoji="0" 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arabinose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into </a:t>
            </a:r>
            <a:r>
              <a:rPr kumimoji="0" 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arabinogalactan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biosynthesis---- disrupt the assembly of cell wall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4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Resistance: </a:t>
            </a:r>
          </a:p>
          <a:p>
            <a:pPr marL="342900" lvl="0" indent="-342900" algn="just"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Mutation</a:t>
            </a:r>
            <a:r>
              <a:rPr kumimoji="0" lang="en-US" sz="2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in</a:t>
            </a:r>
            <a:r>
              <a:rPr lang="en-US" sz="2400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cs typeface="Times New Roman" panose="02020603050405020304" pitchFamily="18" charset="0"/>
              </a:rPr>
              <a:t>emb</a:t>
            </a:r>
            <a:r>
              <a:rPr lang="en-US" sz="2400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 B gene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about 65% absorbed</a:t>
            </a:r>
          </a:p>
          <a:p>
            <a:r>
              <a:rPr lang="en-US"/>
              <a:t>penetrates meninges when inflamed</a:t>
            </a:r>
          </a:p>
          <a:p>
            <a:r>
              <a:rPr lang="en-US"/>
              <a:t>about 50% metabolised</a:t>
            </a:r>
          </a:p>
          <a:p>
            <a:r>
              <a:rPr lang="en-US"/>
              <a:t>excreted by glomerular filteration &amp; tubular secretion</a:t>
            </a:r>
          </a:p>
          <a:p>
            <a:r>
              <a:rPr lang="en-US"/>
              <a:t>dose reduction required in renal disease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5410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685800"/>
            <a:ext cx="23431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Elbow Connector 3"/>
          <p:cNvCxnSpPr/>
          <p:nvPr/>
        </p:nvCxnSpPr>
        <p:spPr>
          <a:xfrm flipV="1">
            <a:off x="5715000" y="3276600"/>
            <a:ext cx="762000" cy="609600"/>
          </a:xfrm>
          <a:prstGeom prst="bentConnector3">
            <a:avLst>
              <a:gd name="adj1" fmla="val 50000"/>
            </a:avLst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8382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/>
          <p:nvPr/>
        </p:nvSpPr>
        <p:spPr>
          <a:xfrm>
            <a:off x="457200" y="457200"/>
            <a:ext cx="8153400" cy="5943600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Adverse effects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Optic neuritis</a:t>
            </a: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:</a:t>
            </a:r>
            <a:r>
              <a:rPr kumimoji="0" lang="en-US" sz="28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Calibri" panose="020F0502020204030204"/>
              </a:rPr>
              <a:t>↓ visual </a:t>
            </a:r>
            <a:r>
              <a:rPr kumimoji="0" lang="en-US" sz="28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Calibri" panose="020F0502020204030204"/>
              </a:rPr>
              <a:t>acquity</a:t>
            </a:r>
            <a:r>
              <a:rPr kumimoji="0" lang="en-US" sz="28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Calibri" panose="020F0502020204030204"/>
              </a:rPr>
              <a:t>, unable to differentiate red green; dose dependent &amp; duration dependent; periodic visual </a:t>
            </a:r>
            <a:r>
              <a:rPr kumimoji="0" lang="en-US" sz="28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Calibri" panose="020F0502020204030204"/>
              </a:rPr>
              <a:t>acquity</a:t>
            </a:r>
            <a:r>
              <a:rPr kumimoji="0" lang="en-US" sz="28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Calibri" panose="020F0502020204030204"/>
              </a:rPr>
              <a:t> &amp; field of vision advised; avoided in children below 5 yrs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en-US" sz="2800" dirty="0" smtClean="0">
                <a:solidFill>
                  <a:schemeClr val="tx1"/>
                </a:solidFill>
                <a:cs typeface="Calibri" panose="020F0502020204030204"/>
              </a:rPr>
              <a:t>Decreases excretion of </a:t>
            </a:r>
            <a:r>
              <a:rPr lang="en-US" sz="2800" dirty="0" err="1" smtClean="0">
                <a:solidFill>
                  <a:schemeClr val="tx1"/>
                </a:solidFill>
                <a:cs typeface="Calibri" panose="020F0502020204030204"/>
              </a:rPr>
              <a:t>urates</a:t>
            </a:r>
            <a:r>
              <a:rPr lang="en-US" sz="2800" dirty="0" smtClean="0">
                <a:solidFill>
                  <a:schemeClr val="tx1"/>
                </a:solidFill>
                <a:cs typeface="Calibri" panose="020F0502020204030204"/>
              </a:rPr>
              <a:t>: may </a:t>
            </a:r>
            <a:r>
              <a:rPr lang="en-US" sz="2800" dirty="0" err="1" smtClean="0">
                <a:solidFill>
                  <a:schemeClr val="tx1"/>
                </a:solidFill>
                <a:cs typeface="Calibri" panose="020F0502020204030204"/>
              </a:rPr>
              <a:t>ppt</a:t>
            </a:r>
            <a:r>
              <a:rPr lang="en-US" sz="2800" dirty="0" smtClean="0">
                <a:solidFill>
                  <a:schemeClr val="tx1"/>
                </a:solidFill>
                <a:cs typeface="Calibri" panose="020F0502020204030204"/>
              </a:rPr>
              <a:t> gouty arthritis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endParaRPr kumimoji="0" lang="en-US" sz="280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Calibri" panose="020F05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en-US" sz="2800" dirty="0" smtClean="0">
                <a:solidFill>
                  <a:schemeClr val="tx1"/>
                </a:solidFill>
                <a:cs typeface="Calibri" panose="020F0502020204030204"/>
              </a:rPr>
              <a:t>Rash, fever, </a:t>
            </a:r>
            <a:r>
              <a:rPr lang="en-US" sz="2800" dirty="0" err="1" smtClean="0">
                <a:solidFill>
                  <a:schemeClr val="tx1"/>
                </a:solidFill>
                <a:cs typeface="Calibri" panose="020F0502020204030204"/>
              </a:rPr>
              <a:t>pruritus</a:t>
            </a:r>
            <a:r>
              <a:rPr lang="en-US" sz="2800" dirty="0" smtClean="0">
                <a:solidFill>
                  <a:schemeClr val="tx1"/>
                </a:solidFill>
                <a:cs typeface="Calibri" panose="020F0502020204030204"/>
              </a:rPr>
              <a:t>, jt. Pain, GI upset, malaise, headache, peripheral neuritis, </a:t>
            </a:r>
            <a:r>
              <a:rPr lang="en-US" sz="2800" dirty="0" err="1" smtClean="0">
                <a:solidFill>
                  <a:schemeClr val="tx1"/>
                </a:solidFill>
                <a:cs typeface="Calibri" panose="020F0502020204030204"/>
              </a:rPr>
              <a:t>arthralgia</a:t>
            </a:r>
            <a:r>
              <a:rPr lang="en-US" sz="2800" dirty="0" smtClean="0">
                <a:solidFill>
                  <a:schemeClr val="tx1"/>
                </a:solidFill>
                <a:cs typeface="Calibri" panose="020F0502020204030204"/>
              </a:rPr>
              <a:t>,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Calibri" panose="020F05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r>
              <a:rPr lang="en-US" sz="2800" b="1" dirty="0" smtClean="0">
                <a:solidFill>
                  <a:srgbClr val="0070C0"/>
                </a:solidFill>
                <a:cs typeface="Calibri" panose="020F0502020204030204"/>
              </a:rPr>
              <a:t>Dose: </a:t>
            </a:r>
            <a:r>
              <a:rPr lang="en-US" sz="2800" b="1" dirty="0" smtClean="0">
                <a:solidFill>
                  <a:schemeClr val="tx1"/>
                </a:solidFill>
                <a:cs typeface="Calibri" panose="020F0502020204030204"/>
              </a:rPr>
              <a:t>(15mg/kg/d)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/>
          <p:cNvGraphicFramePr/>
          <p:nvPr/>
        </p:nvGraphicFramePr>
        <p:xfrm>
          <a:off x="228600" y="276555"/>
          <a:ext cx="8686801" cy="6352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941"/>
                <a:gridCol w="949859"/>
                <a:gridCol w="868680"/>
                <a:gridCol w="1188720"/>
                <a:gridCol w="1562100"/>
                <a:gridCol w="941070"/>
                <a:gridCol w="240030"/>
                <a:gridCol w="2438401"/>
              </a:tblGrid>
              <a:tr h="133499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DRUGS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CIDAL/STATIC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CELL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MEDIUM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 -RESISTANCE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ADRs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37455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Cidal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Ex+in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Acid/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Alk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Mycolic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acid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KAT G,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Inh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A,</a:t>
                      </a:r>
                    </a:p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Rapid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Peripheral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neuritis</a:t>
                      </a:r>
                    </a:p>
                    <a:p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hepatitis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33499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Cidal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Ex+in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Acid/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Alk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RNA / protein synthesis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repoB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Rapid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Hepatitis</a:t>
                      </a:r>
                    </a:p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Cut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Flu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GIT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37455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Cidal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Acidic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Mycolic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acid</a:t>
                      </a:r>
                    </a:p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pncA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Rapid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Hepatitis</a:t>
                      </a:r>
                    </a:p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hyperuricemia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37455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Static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Ex+in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Acid/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Alk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Arbainolactan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Slow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Optic neuritis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37455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Cidal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Alk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&gt;acid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Protein synthesis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Rapid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Ototoxicity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nephrotoxicity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/>
          <p:nvPr/>
        </p:nvSpPr>
        <p:spPr>
          <a:xfrm>
            <a:off x="457200" y="381000"/>
            <a:ext cx="8229600" cy="6019800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r>
              <a:rPr kumimoji="0" lang="en-US" sz="26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BIOLOGY OF TUBERCULAR INFECTION:-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Rapidly growing with highly bacillary load:-</a:t>
            </a:r>
            <a:r>
              <a:rPr kumimoji="0" lang="en-US" sz="2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wall of a </a:t>
            </a:r>
            <a:r>
              <a:rPr kumimoji="0" lang="en-US" sz="26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cavitary</a:t>
            </a:r>
            <a:r>
              <a:rPr kumimoji="0" lang="en-US" sz="2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lesion where oxygen  tension high &amp; pH neutral: H is highly effective;</a:t>
            </a:r>
            <a:r>
              <a:rPr kumimoji="0" lang="en-US" sz="26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R,E &amp; S to lesser extent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Slow growing: </a:t>
            </a:r>
            <a:r>
              <a:rPr kumimoji="0" lang="en-US" sz="2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Located </a:t>
            </a:r>
            <a:r>
              <a:rPr kumimoji="0" lang="en-US" sz="26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intracellularly</a:t>
            </a:r>
            <a:r>
              <a:rPr kumimoji="0" lang="en-US" sz="2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, at </a:t>
            </a:r>
            <a:r>
              <a:rPr kumimoji="0" lang="en-US" sz="26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inflammed</a:t>
            </a:r>
            <a:r>
              <a:rPr kumimoji="0" lang="en-US" sz="2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sites &amp; pH low : Z is highly effective while H,R,E are less effective &amp; S is ineffective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sz="26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Spurters</a:t>
            </a:r>
            <a:r>
              <a:rPr kumimoji="0" lang="en-US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2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in </a:t>
            </a:r>
            <a:r>
              <a:rPr kumimoji="0" lang="en-US" sz="26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caseous</a:t>
            </a:r>
            <a:r>
              <a:rPr kumimoji="0" lang="en-US" sz="2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material where oxygen  tension low, pH neutral;</a:t>
            </a:r>
            <a:r>
              <a:rPr kumimoji="0" lang="en-US" sz="26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bacilli grow intermittently. R most active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sz="26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Dormant</a:t>
            </a:r>
            <a:r>
              <a:rPr kumimoji="0" lang="en-US" sz="2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: totally inactive prolonged periods : no ATT is sig.</a:t>
            </a:r>
            <a:r>
              <a:rPr kumimoji="0" lang="en-US" sz="26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effective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r>
              <a:rPr lang="en-US" sz="2800" b="1" i="1" baseline="0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Continous</a:t>
            </a:r>
            <a:r>
              <a:rPr lang="en-US" sz="2800" b="1" i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shifting between these subpopulation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1392</Words>
  <Application>Microsoft Office PowerPoint</Application>
  <PresentationFormat>On-screen Show (4:3)</PresentationFormat>
  <Paragraphs>319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   AntituberculAr drugs                            Dr. Sujata SINGH  </vt:lpstr>
      <vt:lpstr>Slide 2</vt:lpstr>
      <vt:lpstr>Slide 3</vt:lpstr>
      <vt:lpstr>Slide 4</vt:lpstr>
      <vt:lpstr>Slide 5</vt:lpstr>
      <vt:lpstr>Slide 6</vt:lpstr>
      <vt:lpstr>Slide 7</vt:lpstr>
      <vt:lpstr>Slide 8</vt:lpstr>
      <vt:lpstr> 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PK</vt:lpstr>
      <vt:lpstr>Slide 29</vt:lpstr>
      <vt:lpstr>Slide 30</vt:lpstr>
      <vt:lpstr>Slide 31</vt:lpstr>
      <vt:lpstr>Slide 32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AntituberculAr drugs                     Dr. Sujata Singh</dc:title>
  <dc:creator>acer</dc:creator>
  <cp:lastModifiedBy>acer</cp:lastModifiedBy>
  <cp:revision>200</cp:revision>
  <dcterms:created xsi:type="dcterms:W3CDTF">2016-03-28T04:49:00Z</dcterms:created>
  <dcterms:modified xsi:type="dcterms:W3CDTF">2024-09-03T03:49:54Z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69EEA9DB807546DEB69DCFE8779B396A_12</vt:lpwstr>
  </property>
  <property fmtid="{D5CDD505-2E9C-101B-9397-08002B2CF9AE}" pid="3" name="KSOProductBuildVer">
    <vt:lpwstr>1033-12.2.0.17119</vt:lpwstr>
  </property>
</Properties>
</file>