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0" r:id="rId3"/>
    <p:sldId id="341" r:id="rId4"/>
    <p:sldId id="257" r:id="rId5"/>
    <p:sldId id="336" r:id="rId6"/>
    <p:sldId id="337" r:id="rId7"/>
    <p:sldId id="258" r:id="rId8"/>
    <p:sldId id="277" r:id="rId9"/>
    <p:sldId id="275" r:id="rId10"/>
    <p:sldId id="260" r:id="rId11"/>
    <p:sldId id="333" r:id="rId12"/>
    <p:sldId id="334" r:id="rId13"/>
    <p:sldId id="335" r:id="rId14"/>
    <p:sldId id="262" r:id="rId15"/>
    <p:sldId id="261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1" r:id="rId24"/>
    <p:sldId id="272" r:id="rId25"/>
    <p:sldId id="274" r:id="rId26"/>
    <p:sldId id="339" r:id="rId27"/>
    <p:sldId id="270" r:id="rId28"/>
    <p:sldId id="279" r:id="rId29"/>
    <p:sldId id="280" r:id="rId30"/>
    <p:sldId id="281" r:id="rId31"/>
    <p:sldId id="282" r:id="rId32"/>
    <p:sldId id="283" r:id="rId33"/>
    <p:sldId id="285" r:id="rId34"/>
    <p:sldId id="288" r:id="rId35"/>
    <p:sldId id="290" r:id="rId36"/>
    <p:sldId id="291" r:id="rId37"/>
    <p:sldId id="292" r:id="rId38"/>
    <p:sldId id="293" r:id="rId39"/>
    <p:sldId id="338" r:id="rId40"/>
    <p:sldId id="294" r:id="rId41"/>
    <p:sldId id="287" r:id="rId42"/>
    <p:sldId id="297" r:id="rId43"/>
    <p:sldId id="286" r:id="rId44"/>
    <p:sldId id="298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7" r:id="rId61"/>
    <p:sldId id="318" r:id="rId62"/>
    <p:sldId id="319" r:id="rId63"/>
    <p:sldId id="320" r:id="rId64"/>
    <p:sldId id="322" r:id="rId65"/>
    <p:sldId id="324" r:id="rId66"/>
    <p:sldId id="325" r:id="rId67"/>
    <p:sldId id="326" r:id="rId68"/>
    <p:sldId id="327" r:id="rId69"/>
    <p:sldId id="328" r:id="rId70"/>
    <p:sldId id="330" r:id="rId71"/>
    <p:sldId id="331" r:id="rId72"/>
    <p:sldId id="316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4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0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5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16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1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2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4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0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2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5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34A9F-4A9E-4DD7-9D4E-97E6D073902C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CF1B1-F539-4695-94FF-9D58B1E8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8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hyperlink" Target="http://images.google.co.in/imgres?imgurl=http://blogs.abc.net.au/wa/images/2008/04/14/depression.jpg&amp;imgrefurl=http://blogs.abc.net.au/wa/2008/04/index.html&amp;usg=__U_AffVqliUpjXy4Pjs9i8rENjqg=&amp;h=544&amp;w=400&amp;sz=41&amp;hl=en&amp;start=183&amp;um=1&amp;itbs=1&amp;tbnid=tG6Gg_SAKFLvPM:&amp;tbnh=133&amp;tbnw=98&amp;prev=/images?q%3Ddepression%2Bindian%2Bpatients%26ndsp%3D18%26hl%3Den%26sa%3DN%26start%3D180%26um%3D1" TargetMode="External"/><Relationship Id="rId3" Type="http://schemas.openxmlformats.org/officeDocument/2006/relationships/hyperlink" Target="http://images.google.co.in/imgres?imgurl=http://cdn.wn.com/ph/img/cf/d1/24302748b35da0429ab4b1da2b0d-grande.jpg&amp;imgrefurl=http://article.wn.com/view/2009/12/01/Depression_linked_with_osteoporosis_in_young_women/&amp;usg=__BYI9ull1dEcBgNuBcVc-96jCBLY=&amp;h=351&amp;w=468&amp;sz=24&amp;hl=en&amp;start=104&amp;um=1&amp;itbs=1&amp;tbnid=VBdkomLxvnftMM:&amp;tbnh=96&amp;tbnw=128&amp;prev=/images?q%3Ddepression%2Bindian%2Bpatients%26ndsp%3D18%26hl%3Den%26sa%3DN%26start%3D90%26um%3D1" TargetMode="External"/><Relationship Id="rId7" Type="http://schemas.openxmlformats.org/officeDocument/2006/relationships/hyperlink" Target="http://images.google.co.in/imgres?imgurl=http://www.depressionblog.org/images/depressed_boy.jpg&amp;imgrefurl=http://www.depressionblog.org/entry/indian-scientists-develop-new-drug-for-depression/&amp;usg=__RwID2NQjvqPMr9updNnLrf4Xyeo=&amp;h=320&amp;w=350&amp;sz=19&amp;hl=en&amp;start=136&amp;um=1&amp;itbs=1&amp;tbnid=_urlloS1WanHYM:&amp;tbnh=110&amp;tbnw=120&amp;prev=/images?q%3Ddepression%2Bindian%2Bpatients%26ndsp%3D18%26hl%3Den%26sa%3DN%26start%3D126%26um%3D1" TargetMode="Externa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.jpeg"/><Relationship Id="rId11" Type="http://schemas.openxmlformats.org/officeDocument/2006/relationships/hyperlink" Target="http://images.google.co.in/imgres?imgurl=http://www.eworldtradefair.com/product_images/1256716361Depression.jpg&amp;imgrefurl=http://chemicals.eworldtradefair.com/products/chemical-machinery/chemical-plant-machines/page-77/&amp;usg=__RvcylbSoj2V52WrgNEOgueHLeX8=&amp;h=190&amp;w=210&amp;sz=28&amp;hl=en&amp;start=211&amp;um=1&amp;itbs=1&amp;tbnid=7-S90W5J2AnldM:&amp;tbnh=96&amp;tbnw=106&amp;prev=/images?q%3Ddepression%2Bindian%2Bpatients%26ndsp%3D18%26hl%3Den%26sa%3DN%26start%3D198%26um%3D1" TargetMode="External"/><Relationship Id="rId5" Type="http://schemas.openxmlformats.org/officeDocument/2006/relationships/hyperlink" Target="http://images.google.co.in/imgres?imgurl=http://newsx.com/files/images/depression.jpg&amp;imgrefurl=http://newsx.com/story/8530&amp;usg=__LNnjgXTTOtzuhkQgYt3s-qcTsRQ=&amp;h=230&amp;w=230&amp;sz=10&amp;hl=en&amp;start=91&amp;um=1&amp;itbs=1&amp;tbnid=IxHpjvL7pbac0M:&amp;tbnh=108&amp;tbnw=108&amp;prev=/images?q%3Ddepression%2Bindian%2Bpatients%26ndsp%3D18%26hl%3Den%26sa%3DN%26start%3D90%26um%3D1" TargetMode="External"/><Relationship Id="rId10" Type="http://schemas.openxmlformats.org/officeDocument/2006/relationships/image" Target="../media/image4.jpeg"/><Relationship Id="rId4" Type="http://schemas.openxmlformats.org/officeDocument/2006/relationships/image" Target="../media/image1.jpeg"/><Relationship Id="rId9" Type="http://schemas.openxmlformats.org/officeDocument/2006/relationships/hyperlink" Target="http://images.google.co.in/imgres?imgurl=http://www.yamashitariki.com/JOURNAL/IMAGES/S03E03.Richard.Wilkinson.20070320.Childhood.Depression.jpg&amp;imgrefurl=http://yamashitariki.livejournal.com/&amp;usg=__EtvGx0RaecS1P_3t4HZEtdU4vBw=&amp;h=554&amp;w=400&amp;sz=15&amp;hl=en&amp;start=129&amp;um=1&amp;itbs=1&amp;tbnid=WSIm8UGvyxb0aM:&amp;tbnh=133&amp;tbnw=96&amp;prev=/images?q%3Ddepression%2Bindian%2Bpatients%26ndsp%3D18%26hl%3Den%26sa%3DN%26start%3D126%26um%3D1" TargetMode="External"/><Relationship Id="rId1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059" y="0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 DEPRESSANTS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By- Dr. pooja agrawal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Dept. of pharmacology</a:t>
            </a:r>
          </a:p>
        </p:txBody>
      </p:sp>
    </p:spTree>
    <p:extLst>
      <p:ext uri="{BB962C8B-B14F-4D97-AF65-F5344CB8AC3E}">
        <p14:creationId xmlns:p14="http://schemas.microsoft.com/office/powerpoint/2010/main" val="1974401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1.19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mechanism/s of action, types, doses, side effects, indications and contraindications of  antidepressants.</a:t>
            </a:r>
          </a:p>
        </p:txBody>
      </p:sp>
    </p:spTree>
    <p:extLst>
      <p:ext uri="{BB962C8B-B14F-4D97-AF65-F5344CB8AC3E}">
        <p14:creationId xmlns:p14="http://schemas.microsoft.com/office/powerpoint/2010/main" val="306756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-2659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9623"/>
            <a:ext cx="10515600" cy="5117340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Classify antidepressants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pharmacokinetics, mechanism of action, uses and adverse effects of tricyclic antidepressants(TCA).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pharmacokinetics, mechanism of action, uses and adverse effects of selective serotonin reuptake inhibitors(SSRI).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pharmacokinetics, mechanism of action, uses and adverse effects of Serotonin and non-adrenaline reuptake inhibitors(SNRI)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Enlist reversible inhibitors of MAO-A and describe their clinical status and interactions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Enumerate various atypical antidepressants and describe their clinical status and advantages over TCAs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Enumerate other uses of antidepressants drugs</a:t>
            </a:r>
          </a:p>
        </p:txBody>
      </p:sp>
    </p:spTree>
    <p:extLst>
      <p:ext uri="{BB962C8B-B14F-4D97-AF65-F5344CB8AC3E}">
        <p14:creationId xmlns:p14="http://schemas.microsoft.com/office/powerpoint/2010/main" val="291504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53061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837126"/>
            <a:ext cx="11384924" cy="5834129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depression and mania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two extremes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affective disorders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refer to a pathological change in mood state.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depression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 mood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of interest and pleasure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low energy, worthlessness, guilt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psychomotor retardation or agitation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appetite and/or sleep, melancholia, suicidal thoughts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Anxiety and depression are the leading psychiatric disorders </a:t>
            </a:r>
          </a:p>
        </p:txBody>
      </p:sp>
    </p:spTree>
    <p:extLst>
      <p:ext uri="{BB962C8B-B14F-4D97-AF65-F5344CB8AC3E}">
        <p14:creationId xmlns:p14="http://schemas.microsoft.com/office/powerpoint/2010/main" val="364551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099" name="Picture 3" descr="24302748b35da0429ab4b1da2b0d-grand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2895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depressio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3124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depressed_boy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00400"/>
            <a:ext cx="2895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S03E03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200400"/>
            <a:ext cx="3124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1256716361Depression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3124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depression">
            <a:hlinkClick r:id="rId13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200400"/>
            <a:ext cx="3124200" cy="365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19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123" name="Picture 3" descr="photo_guy_causesandtreatmen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214" y="0"/>
            <a:ext cx="6104586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ycle_of_Depres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549498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21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428" y="388625"/>
            <a:ext cx="10515600" cy="7424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b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52" y="759854"/>
            <a:ext cx="11565228" cy="579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6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455" y="-230858"/>
            <a:ext cx="11497614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NEUROTROPHIC HYPOTHESIS OF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824248"/>
            <a:ext cx="11822806" cy="574397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 -depression is associated with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 derived neurotrophic factor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(BDNF) and other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nerve growth factors (NGFs)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brain areas regulating feelings, emotion, cognition,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hedonia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Antidepressants promote elaboration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NGFs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NGFs activate receptor tyrosine kinases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(RTKs) and enhance axonal/dendritic growth, promote synaptic connection and improve neural plasticity.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of BDNF levels and neural mass in the limbic areas has been demonstrated in depression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antidepressant treatment has been found to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elevate BDNF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as well as enhance neurogenesis and synaptic connections.</a:t>
            </a:r>
          </a:p>
        </p:txBody>
      </p:sp>
    </p:spTree>
    <p:extLst>
      <p:ext uri="{BB962C8B-B14F-4D97-AF65-F5344CB8AC3E}">
        <p14:creationId xmlns:p14="http://schemas.microsoft.com/office/powerpoint/2010/main" val="553635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505" y="-111394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MONOAMINERGIC HYPOTHESIS OF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913" y="1017431"/>
            <a:ext cx="11178862" cy="5159532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 -depression is caused by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deficient noradrenergic and/or serotonergic transmission in the brain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(mainly in cortical and limbic areas).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classes of antidepressants (TCAs, SNRIs, SSRIs, atypical) enhance synaptic availability of NA or 5-HT or both, in one way or the other.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29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564" y="-137151"/>
            <a:ext cx="10515600" cy="884126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MAO INHIBITORS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837127"/>
            <a:ext cx="11616743" cy="578261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isoenzyme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forms of MAO have been identified.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MAO-A: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Preferentially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deaminates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5-HT and NA, and is inhibited by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Clorgyline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Moclobemide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MAO-B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Preferentially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deaminates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phenylethylamine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is inhibited by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Selegiline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Dopamine is equally degraded by both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isoenzymes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MAO-A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Peripheral adrenergic nerve endings, intestinal mucosa and human placenta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MAO-B-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predominates (mainly serotonergic) of brain and in platelets. </a:t>
            </a:r>
          </a:p>
          <a:p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contains both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isoenzymes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9196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3805" y="-3467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627" y="978794"/>
            <a:ext cx="11487955" cy="58792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postural hypotension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restlessness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insomnia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 with sexual function (impotence, loss of libido, anorgasmia).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21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7" y="321972"/>
            <a:ext cx="11603865" cy="5854991"/>
          </a:xfrm>
        </p:spPr>
        <p:txBody>
          <a:bodyPr>
            <a:normAutofit lnSpcReduction="10000"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reaction can occur with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cough and cold remedies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contain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ephedrine or similar drugs, as well as with tricyclic antidepressants, SSRIs, SNRIs and levodopa.</a:t>
            </a:r>
          </a:p>
          <a:p>
            <a:endParaRPr lang="en-US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Hallucinations and atropine poisoning like symptoms occur with anticholinergics.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Alcohol, sedative-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antihistaminics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barbiturates and opioids are potentiated- respiratory failure.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Pethidine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administered to MAO inhibited patients -fever, sweating, excitation, delirium, convulsions and respiratory depression.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2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06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  <a:b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618186"/>
            <a:ext cx="11462197" cy="59500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MAO inhibitors retard hydrolysis of pethidine but not its demethylation.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Excess of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norpethidine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(normally a minor metabolite is produced which has excitatory action)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MAO-A inhibitors possess antidepressant property.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Selegiline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low doses (5–10 mg/day) selectively inhibits MAO-B, but these doses are not effective in depression.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Selegiline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metabolized to amphetamine and at higher doses it becomes nonselective MAO inhibitor; such doses exhibit antidepressant and excitant properties, therefore not clinically useful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20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1" y="-304576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NONSELECTIVE MAO INHIBITORS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759854"/>
            <a:ext cx="11513713" cy="5911401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Nonselective MAO inhibitors elevate the mood of depressed patients; in some cases it may progress to hypomania and mania.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Active metabolites of nonselective MAO inhibitors inactivate the enzyme irreversibly.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themselves stay in the body for relatively short periods, but their effects last for 2–3 weeks after discontinuation: they are ‘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 and run’ drugs.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417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321972"/>
            <a:ext cx="11681137" cy="58549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Selective MAO-A inhibitors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possess antidepressant property.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Selegiline</a:t>
            </a:r>
            <a:endParaRPr lang="en-US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selectively inhibits MAO-B at lower doses (5–10 mg/day), but these are not effective in depression.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metabolized to amphetamine and at higher doses it becomes nonselective MAO inhibitor—exhibits antidepressant and excitant properties.</a:t>
            </a:r>
          </a:p>
        </p:txBody>
      </p:sp>
    </p:spTree>
    <p:extLst>
      <p:ext uri="{BB962C8B-B14F-4D97-AF65-F5344CB8AC3E}">
        <p14:creationId xmlns:p14="http://schemas.microsoft.com/office/powerpoint/2010/main" val="4039989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560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INTERACTIONS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618186"/>
            <a:ext cx="11848564" cy="6014434"/>
          </a:xfrm>
        </p:spPr>
        <p:txBody>
          <a:bodyPr>
            <a:noAutofit/>
          </a:bodyPr>
          <a:lstStyle/>
          <a:p>
            <a:pPr marL="514350" indent="-514350">
              <a:buAutoNum type="romanLcParenBoth"/>
            </a:pP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Cheese reaction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Certain varieties of cheese, beer, wines, pickled meat and fish, yeast extract contain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quantities of  tyramine,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dopa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MAO inhibited patients these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indirectly acting sympathomimetic amines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escape degradation in the intestinal wall and liver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reaching into systemic circulation they displace and release large amounts of   NA from transmitter loaded     adrenergic nerve endings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hypertensive crisis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cerebrovascular accidents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romanLcParenBoth"/>
            </a:pPr>
            <a:endParaRPr lang="en-US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TREATED: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i.v.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injection of a rapidly acting </a:t>
            </a:r>
            <a:r>
              <a:rPr 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blocker, e.g.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phentolamine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Prazosin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             chlorpromazine are alternatives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887530" y="2762518"/>
            <a:ext cx="502277" cy="7791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848893" y="4369490"/>
            <a:ext cx="540914" cy="717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7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231820"/>
            <a:ext cx="11526592" cy="64909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Cold and cough remedies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contain ephedrine or other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sympathomimetics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—hypertensive reaction can occur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Reserpine,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guanethidine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tricyclic antidepressants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Excitement, rise in BP and body temperature can occur when these drugs are given to a patient on MAO inhibitors.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is due to their initial NA releasing or uptake blocking action.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(iv)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Levodopa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Excitement and hypertension occur due to increase in biological t½ of DA and NA that are produced from levodopa.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5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24" y="296214"/>
            <a:ext cx="11500834" cy="623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Antiparkinsonian anticholinergics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Hallucinations and symptoms similar to those of atropine poisoning occur.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Barbiturates, alcohol, opioids, antihistamines 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of these drugs is intensified and prolonged. Respiration may fail.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(vii)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Pethidine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fever, sweating, excitation, delirium, convulsions and severe respiratory depression have occurred.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MAO inhibitors retard hydrolysis of pethidine but not its demethylation.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Excess of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norpethidine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(normally a  minor metabolite is produced which has excitatory actions)</a:t>
            </a:r>
          </a:p>
        </p:txBody>
      </p:sp>
    </p:spTree>
    <p:extLst>
      <p:ext uri="{BB962C8B-B14F-4D97-AF65-F5344CB8AC3E}">
        <p14:creationId xmlns:p14="http://schemas.microsoft.com/office/powerpoint/2010/main" val="4271268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80" y="1204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REVERSIBLE INHIBITORS OF MAO-A (RIMAS)</a:t>
            </a:r>
            <a:b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643944"/>
            <a:ext cx="11578107" cy="58083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MOCLOBEMIDE </a:t>
            </a:r>
          </a:p>
          <a:p>
            <a:endParaRPr lang="en-US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Reversible and Selective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MAO-A inhibitor with short duration of action; full MAO activity is restored within 1–2 days of stopping the drug.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competitive enzyme inhibition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tyramine is able to displace it from the enzyme, so that potentiation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pressor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response to ingested amines is minor, and dietary restrictions are not required.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lacks the anticholinergic, sedative, cognitive, psychomotor and cardiovascular adverse effects of typical TCAs and is safer in overdose.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option in elderly patients and in those with heart disease.</a:t>
            </a:r>
          </a:p>
        </p:txBody>
      </p:sp>
    </p:spTree>
    <p:extLst>
      <p:ext uri="{BB962C8B-B14F-4D97-AF65-F5344CB8AC3E}">
        <p14:creationId xmlns:p14="http://schemas.microsoft.com/office/powerpoint/2010/main" val="50153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  <a:b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6372"/>
            <a:ext cx="10515600" cy="5280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nausea, dizziness, headache, insomnia, rarely excitement and liver damage.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Chances of interaction with other drugs and alcohol are remote, but caution is advised while co-prescribing pethidine, SSRIs and TCAs.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Moclobemide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-alternative to TCAs for mild to moderate depression and for social phobia.</a:t>
            </a:r>
          </a:p>
        </p:txBody>
      </p:sp>
    </p:spTree>
    <p:extLst>
      <p:ext uri="{BB962C8B-B14F-4D97-AF65-F5344CB8AC3E}">
        <p14:creationId xmlns:p14="http://schemas.microsoft.com/office/powerpoint/2010/main" val="682278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3033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TRICYCLIC ANTIDEPRESSANTS (TCAs)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995228"/>
            <a:ext cx="11668259" cy="51817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IMIPRAMINE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inhibited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and 5-HT reuptake into neurons.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generation antidepressants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-uptake blockade and direct effects on adrenergic, cholinergic and histaminergic receptors and also includes MAOIs.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generation antidepressants -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serotonin reuptake inhibitors (SSRIs)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Serotonin and noradrenaline reuptake inhibitors (SNRIs)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no direct action on cholinergic/adrenergic/histaminergic receptors, or have some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atypical features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96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-2273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PHARMACOLOGICAL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8794"/>
            <a:ext cx="10515600" cy="5198169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norepinephrine transporter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(NET) and serotonin transporter (SERT)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 with a variety of receptors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viz.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muscarinic, </a:t>
            </a:r>
            <a:r>
              <a:rPr 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adrenergic, histamine H1, 5-HT1, 5-HT2 and occasionally dopamine D2.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Actions of imipramine are described as prototype</a:t>
            </a:r>
          </a:p>
        </p:txBody>
      </p:sp>
    </p:spTree>
    <p:extLst>
      <p:ext uri="{BB962C8B-B14F-4D97-AF65-F5344CB8AC3E}">
        <p14:creationId xmlns:p14="http://schemas.microsoft.com/office/powerpoint/2010/main" val="134655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399245"/>
            <a:ext cx="11642501" cy="6040192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 sleep- phase is suppressed and awakenings during night are reduced.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Sedative ones are suitable for depressed patients showing anxiety and agitation.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 lower seizure threshold and produce convulsions in overdose.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Clomipramine and bupropion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seizure precipitating potential.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Amitriptyline and imipramine depress respiration in overdose only.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NA and 5-HT uptake is associated with antidepressant action.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Inhibition of DA uptake correlates with stimulant action.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26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533" y="-2401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0" y="734095"/>
            <a:ext cx="11642501" cy="5975797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inhibit NET and SERT which mediate active reuptake of biogenic amines NA and 5-HT into their respective neurons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thus potentiate them.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uptake-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inhibited by  bupropion.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 indirectly facilitate dopaminergic transmission in forebrain that may add to the mood elevating action.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Tentative conclusions drawn are: and start taking interest in self and surroundings.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595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792" y="489398"/>
            <a:ext cx="10800008" cy="559891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53793" y="2884868"/>
            <a:ext cx="2099256" cy="10947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38200" y="1690689"/>
            <a:ext cx="2188336" cy="11941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4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71" y="128789"/>
            <a:ext cx="11642501" cy="66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27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300" y="-124272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1.CNS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837127"/>
            <a:ext cx="11642501" cy="5898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differ in normal individuals and in the depressed. </a:t>
            </a:r>
          </a:p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normal individuals-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peculiar clumsy feeling, tiredness, light-headedness, sleepiness, difficulty in concentrating and thinking, unsteady gait.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tend to provoke anxiety.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mood elevation or euphoria; effects are rather unpleasant and may become more so on repeated administration.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Depressed patients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Little acute effects are produced, except sedation (in the case of drugs which have sedative property).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2–3 weeks of continuous treatment, the mood is gradually elevated, patients become more communicative</a:t>
            </a:r>
          </a:p>
        </p:txBody>
      </p:sp>
    </p:spTree>
    <p:extLst>
      <p:ext uri="{BB962C8B-B14F-4D97-AF65-F5344CB8AC3E}">
        <p14:creationId xmlns:p14="http://schemas.microsoft.com/office/powerpoint/2010/main" val="1518652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2.ANS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1" y="1133340"/>
            <a:ext cx="11526590" cy="538336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 are potent anticholinergics— cause dry mouth, blurring of vision, constipation and urinary hesitancy as side effect.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anticholinergic potency is graded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TCAs potentiate exogenous an endogenous NA by blocking uptake, but also have weak α1 adrenergic blocking action.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Some, e.g. amitriptyline, doxepin,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trimipramine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slight H1 antihistaminic action as well.</a:t>
            </a:r>
          </a:p>
        </p:txBody>
      </p:sp>
    </p:spTree>
    <p:extLst>
      <p:ext uri="{BB962C8B-B14F-4D97-AF65-F5344CB8AC3E}">
        <p14:creationId xmlns:p14="http://schemas.microsoft.com/office/powerpoint/2010/main" val="3140863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85" y="450761"/>
            <a:ext cx="11397803" cy="5726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3.CVS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Tachycardia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anticholinergic and NA potentiating actions.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Postural hypotension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due to inhibition of cardiovascular reflexes and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α1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blockade.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ECG changes and cardiac arrhythmias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wave suppression or inversion is the most consistent change in ECG.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Arrhythmias occur in overdose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potentiating + cholinergic blocking actions along with direct myocardial depression compound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proarrhythmic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potential.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SSRIs, SNRIs and atypical antidepressants are safer in this regard.</a:t>
            </a:r>
          </a:p>
        </p:txBody>
      </p:sp>
    </p:spTree>
    <p:extLst>
      <p:ext uri="{BB962C8B-B14F-4D97-AF65-F5344CB8AC3E}">
        <p14:creationId xmlns:p14="http://schemas.microsoft.com/office/powerpoint/2010/main" val="285172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-124272"/>
            <a:ext cx="10515600" cy="1325563"/>
          </a:xfrm>
        </p:spPr>
        <p:txBody>
          <a:bodyPr/>
          <a:lstStyle/>
          <a:p>
            <a:r>
              <a:rPr lang="en-US" b="1" u="sng" dirty="0"/>
              <a:t>TOLERANCE AND DEPENDENCE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1081825"/>
            <a:ext cx="11694017" cy="5095138"/>
          </a:xfrm>
        </p:spPr>
        <p:txBody>
          <a:bodyPr>
            <a:normAutofit/>
          </a:bodyPr>
          <a:lstStyle/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Tolerance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anticholinergic and hypotensive effects of imipramine-like drugs develops gradually, but antidepressant action is sustained.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Addiction to these drugs is rare, because their acute effects are not pleasant.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some evidence of physical dependence occurring when high doses are used for long periods—malaise, chills, muscle pain may occur on discontinuation and have been considered withdrawal phenomena.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Gradual withdrawal is recommended, but antidepressants do not carry abuse potential.</a:t>
            </a:r>
          </a:p>
        </p:txBody>
      </p:sp>
    </p:spTree>
    <p:extLst>
      <p:ext uri="{BB962C8B-B14F-4D97-AF65-F5344CB8AC3E}">
        <p14:creationId xmlns:p14="http://schemas.microsoft.com/office/powerpoint/2010/main" val="889533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69" y="-253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PHARMACOKINETICS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960817"/>
            <a:ext cx="10864403" cy="589718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oral absorption of TCAs is good, though often slow.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highly bound to plasma and tissue proteins, therefore have large volumes of distribution (~20 L/kg).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metabolized in liver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Inactivation occurs by oxidation and glucuronide conjugation.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Various CYP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isoenzymes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CYP2D6, CYP3A4, CYP1A2 and others metabolize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tricylic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related antidepressants.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are excreted in urine over 1–2 weeks.</a:t>
            </a:r>
          </a:p>
        </p:txBody>
      </p:sp>
    </p:spTree>
    <p:extLst>
      <p:ext uri="{BB962C8B-B14F-4D97-AF65-F5344CB8AC3E}">
        <p14:creationId xmlns:p14="http://schemas.microsoft.com/office/powerpoint/2010/main" val="305553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321972"/>
            <a:ext cx="11539471" cy="5911402"/>
          </a:xfrm>
        </p:spPr>
        <p:txBody>
          <a:bodyPr>
            <a:normAutofit lnSpcReduction="10000"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plasma t½ of amitriptyline, imipramine and doxepin range between 16–24 hours.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t½ is longer for some of their active metabolites.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Because of relatively long t½s, once daily dosing (at bedtime) is practicable in the maintenance phase.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window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phenomenon has been observed, i.e. optimal antidepressant effect is exerted at a narrow band of plasma concentrations (between 50–200 ng/ml of imipramine, amitriptyline, nortriptyline).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doses need to be individualized and titrated with the response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77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89" y="42928"/>
            <a:ext cx="11359166" cy="622049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2501" y="3927351"/>
            <a:ext cx="11191741" cy="656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2501" y="2184380"/>
            <a:ext cx="11191741" cy="656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2500" y="2776838"/>
            <a:ext cx="11191741" cy="656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544" y="-1500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856" y="1433111"/>
            <a:ext cx="11346288" cy="518173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ANTICHOLINERGIC: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dry mouth, bad taste, constipation, epigastric distress, urinary retention (especially in males with enlarged prostate), blurred vision, palpitation.</a:t>
            </a:r>
          </a:p>
          <a:p>
            <a:pPr marL="457200" indent="-457200"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Sedation, mental confusion and weakness especially with amitriptyline and more sedative congeners.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3.Increased appetite and weight gain -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TCAs and trazodone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Sweating (despite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antimuscarinic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action) and fine tremors are relatively common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62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798490"/>
            <a:ext cx="11526591" cy="56231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Seizure threshold is lowered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—Bupropion, clomipramine,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Amoxapine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Postural hypotension, especially in older patients. Less severe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desipramine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-like drugs and insignificant with SSRIs/SNRIs.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Sexual distress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Cardiac arrhythmias, especially in patients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ischaemic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heart disease. Arrhythmias may be responsible for sudden death in these patients.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Rashes and jaundice due to hypersensitivity are rare.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Mianserin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more hepatotoxic.</a:t>
            </a:r>
          </a:p>
        </p:txBody>
      </p:sp>
    </p:spTree>
    <p:extLst>
      <p:ext uri="{BB962C8B-B14F-4D97-AF65-F5344CB8AC3E}">
        <p14:creationId xmlns:p14="http://schemas.microsoft.com/office/powerpoint/2010/main" val="1201062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-304576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POISONING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0" y="1159099"/>
            <a:ext cx="11603865" cy="528832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Poisoning with TCAs is frequent; usually self-attempted for suicide, and may endanger life.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Excitement, delirium and other anticholinergic symptoms as seen in atropine poisoning, followed by muscle spasms, convulsions and coma.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Respiration is depressed, body temperature may fall, BP is low, tachycardia is prominent.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ECG changes and ventricular arrhythmias are common.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89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8942"/>
            <a:ext cx="10515600" cy="5958022"/>
          </a:xfrm>
        </p:spPr>
        <p:txBody>
          <a:bodyPr>
            <a:norm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</a:p>
          <a:p>
            <a:pPr marL="0" indent="0">
              <a:buNone/>
            </a:pPr>
            <a:endParaRPr lang="en-US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primarily supportive with gastric lavage, respiratory assistance, fluid infusion, maintenance of BP and body temperature.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Acidosis must be corrected by bicarbonate infusion.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Diazepam -injected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i.v.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control convulsions and delirium.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treatment of cardiac arrhythmias-propranolol/lidocaine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IA and IC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antiarrhythmics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digoxin -depress cardiac conduction; are therefore contraindicated.</a:t>
            </a:r>
          </a:p>
        </p:txBody>
      </p:sp>
    </p:spTree>
    <p:extLst>
      <p:ext uri="{BB962C8B-B14F-4D97-AF65-F5344CB8AC3E}">
        <p14:creationId xmlns:p14="http://schemas.microsoft.com/office/powerpoint/2010/main" val="29173815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876" y="-356092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0" y="1081824"/>
            <a:ext cx="11526591" cy="600155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potentiate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directly acting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sympathomimetic amines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(present in cold/asthma remedies). Adrenaline containing local anaesthetic should be avoided</a:t>
            </a:r>
          </a:p>
          <a:p>
            <a:pPr marL="457200" indent="-457200"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2.TCAs potentiate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CNS depressants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alcohol and antihistaminic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Phenytoin,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phenylbutazone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aspirin and CPZ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displace TCAs from protein binding sites and cause transient overdose symptoms.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Phenobarbitone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competitively inhibits as well as induces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imipramine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metabolism. Carbamazepine and other enzyme inducers enhance metabolism of TCAs.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08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623" y="566670"/>
            <a:ext cx="10515600" cy="5854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5.SSRIs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 metabolism of several drugs  including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—dangerous toxicity can occur if the two are given concurrently.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6.Anticholinergic property-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delay gastric emptying and retard their own as well as other drug’s absorption.</a:t>
            </a:r>
          </a:p>
          <a:p>
            <a:pPr marL="514350" indent="-514350">
              <a:buAutoNum type="arabicPeriod" startAt="6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6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 inhibitors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—dangerous hypertensive crisis with excitement and hallucinations has occurred when given with TCAs.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6804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51" y="0"/>
            <a:ext cx="11018949" cy="1325563"/>
          </a:xfrm>
        </p:spPr>
        <p:txBody>
          <a:bodyPr/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 SEROTONIN  REUPTAKE  INHIBITORS (SSRIs)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1197735"/>
            <a:ext cx="11436439" cy="53704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safety and better acceptability of SSRIs has made them 1st line drugs in depression and allowed their extensive use in anxiety, phobias, panic, OCD and related disorders.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SSRIs produce little or no sedation, do not interfere with cognitive and psychomotor function or produce anticholinergic side effects.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devoid of α adrenergic blocking action—postural hypotension does not occur, making them suitable for elderly patients.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2852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034" y="365125"/>
            <a:ext cx="11165983" cy="1231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34" y="1596979"/>
            <a:ext cx="11281893" cy="47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70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8048" y="0"/>
            <a:ext cx="10515600" cy="806852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940158"/>
            <a:ext cx="11603865" cy="557655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Gastrointestinal –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 (due to 5-HT3 receptor stimulation),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Loose motions are due to 5-HT uptake blockade in the gut and activation of 5-HT receptors on enteric plexus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Weight gain, but they more commonly interfere with ejaculation or orgasm.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Nervousness, restlessness, insomnia, anorexia, dyskinesia and headache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Epistaxis and ecchymosis, probably due to impairment of platelet function.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blood loss due to NSAIDs may be increased by SSRIs.</a:t>
            </a:r>
          </a:p>
        </p:txBody>
      </p:sp>
    </p:spTree>
    <p:extLst>
      <p:ext uri="{BB962C8B-B14F-4D97-AF65-F5344CB8AC3E}">
        <p14:creationId xmlns:p14="http://schemas.microsoft.com/office/powerpoint/2010/main" val="1236484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52" y="643945"/>
            <a:ext cx="11539470" cy="12492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52" y="1893194"/>
            <a:ext cx="11539470" cy="315532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63639" y="4443211"/>
            <a:ext cx="11204620" cy="5924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5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54" y="-253061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7" y="798490"/>
            <a:ext cx="11359167" cy="5679583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 drug metabolizing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isoenzymes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CYP2D6 and CYP3A4: elevate plasma levels of TCAs, haloperidol, clozapine, warfarin,β blockers, some BZDs and carbamazepine.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Serotonin syndrome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manifesting as agitation, restlessness, rigidity, hyperthermia, delirium, sweating, twitching's followed by convulsions can be precipitated when any serotonergic drug (e.g. MAOIs, tramadol, pethidine) is taken by a patient receiving SSRIs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Discontinuation reaction-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paresthesias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bodyache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bowel upset, agitation and sleep disturbances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freedom from psychomotor and cognitive impairment, SSRIs are preferred over TCAs for prophylaxis of recurrent depression (should be combined with lithium/valproate).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626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743" y="-3174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FLUOXETINE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743" y="1008109"/>
            <a:ext cx="10786057" cy="559385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first SSRI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 longest acting.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plasma t½ is 2 days and that of its active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demethylated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metabolite is 7–10 days.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approved for use in children 7 years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older for depression and OCD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S/E: Agitation and dermatological reactions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Slower onset of antidepressant effect, less suitable for patients needing rapid effect</a:t>
            </a:r>
          </a:p>
        </p:txBody>
      </p:sp>
    </p:spTree>
    <p:extLst>
      <p:ext uri="{BB962C8B-B14F-4D97-AF65-F5344CB8AC3E}">
        <p14:creationId xmlns:p14="http://schemas.microsoft.com/office/powerpoint/2010/main" val="2107603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FLUVOXAMINE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6676"/>
            <a:ext cx="10515600" cy="508715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shorter-acting SSRI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USE: generalized anxiety disorder (GAD) and OCD.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S/E: nausea, dyspepsia, flatulence, nervousness and discontinuation reactions</a:t>
            </a:r>
          </a:p>
        </p:txBody>
      </p:sp>
    </p:spTree>
    <p:extLst>
      <p:ext uri="{BB962C8B-B14F-4D97-AF65-F5344CB8AC3E}">
        <p14:creationId xmlns:p14="http://schemas.microsoft.com/office/powerpoint/2010/main" val="10240395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8819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PAROXETINE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6744"/>
            <a:ext cx="10515600" cy="5130219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acting SSRI (t½ 20 hours) which does not produce active metabolite.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S/E: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GIT side effects, sexual distress, agitation and discontinuation reaction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Sedation and anti muscarinic effects are mild.</a:t>
            </a:r>
          </a:p>
        </p:txBody>
      </p:sp>
    </p:spTree>
    <p:extLst>
      <p:ext uri="{BB962C8B-B14F-4D97-AF65-F5344CB8AC3E}">
        <p14:creationId xmlns:p14="http://schemas.microsoft.com/office/powerpoint/2010/main" val="27522455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17" y="-304576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SERTRALINE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0987"/>
            <a:ext cx="10515600" cy="5366934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USE: juvenile depression has been demonstrated, and it is recommended for anxiety and post-traumatic stress disorder (PTSD) as well.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interactions due to inhibition of CYP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isoenzymes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less likely to occur with sertraline.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plasma t½ is 26 hours</a:t>
            </a:r>
          </a:p>
        </p:txBody>
      </p:sp>
    </p:spTree>
    <p:extLst>
      <p:ext uri="{BB962C8B-B14F-4D97-AF65-F5344CB8AC3E}">
        <p14:creationId xmlns:p14="http://schemas.microsoft.com/office/powerpoint/2010/main" val="1004589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38" y="-214424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CITALOPRAM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1673"/>
            <a:ext cx="10515600" cy="5185290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SSRI shares with sertraline a lower propensity to cause drug interactions.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t½ is 33 hours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Q-T prolongation and few deaths due to overdose of citalopram are on record, because of which it is to be avoided in patients likely to attempt suicide. 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USE: mood disorders in premenstrual dysphoric disorder (PMDD)</a:t>
            </a:r>
          </a:p>
        </p:txBody>
      </p:sp>
    </p:spTree>
    <p:extLst>
      <p:ext uri="{BB962C8B-B14F-4D97-AF65-F5344CB8AC3E}">
        <p14:creationId xmlns:p14="http://schemas.microsoft.com/office/powerpoint/2010/main" val="2431018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470" y="-330334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ESCITALOPRAM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5229"/>
            <a:ext cx="10515600" cy="5181734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S(+) enantiomer of citalopram, effective at half the dose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-depressive disorders.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Relief from menopausal hot flashes has been obtained in women who cannot take estrogens.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 are milder and safety is improved.</a:t>
            </a:r>
          </a:p>
        </p:txBody>
      </p:sp>
    </p:spTree>
    <p:extLst>
      <p:ext uri="{BB962C8B-B14F-4D97-AF65-F5344CB8AC3E}">
        <p14:creationId xmlns:p14="http://schemas.microsoft.com/office/powerpoint/2010/main" val="26479633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69" y="-2015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DAPOXETINE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4018"/>
            <a:ext cx="10515600" cy="5052945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SSRI is being promoted particularly for delaying premature ejaculation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Dapoxetine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acts rapidly and can be taken 1 hour before sexual intercourse.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Combined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therapies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nausea, vomiting, loose motions, headache, dizziness and occasionally insomnia</a:t>
            </a:r>
          </a:p>
        </p:txBody>
      </p:sp>
    </p:spTree>
    <p:extLst>
      <p:ext uri="{BB962C8B-B14F-4D97-AF65-F5344CB8AC3E}">
        <p14:creationId xmlns:p14="http://schemas.microsoft.com/office/powerpoint/2010/main" val="11898334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775" y="-368971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USES OF SSRIS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5307"/>
            <a:ext cx="10515600" cy="55716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SSRIs are now 1st choice drugs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OCD, panic disorder, social phobia, eating disorders, PMDD, and PTSD. 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increasingly used for anxiety disorders, body dysmorphic disorder, compulsive buying, kleptomania and premature ejaculation.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Elevation of mood and increased work capacity has been reported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postmyocardial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infarction and other chronic somatic illness patients.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995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96214"/>
            <a:ext cx="10515600" cy="1325563"/>
          </a:xfrm>
        </p:spPr>
        <p:txBody>
          <a:bodyPr/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SEROTONIN and NORADRENALINE REUPTAKE INHIBITORS (SNRIs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7" y="798489"/>
            <a:ext cx="11539470" cy="5950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Venlafaxine </a:t>
            </a:r>
          </a:p>
          <a:p>
            <a:pPr marL="0" indent="0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inhibits uptake of both NA and 5-HT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contrast to older TCAs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does not interact with cholinergic, adrenergic or histaminergic receptors or have sedative property.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faster onset of action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USE: Mood changes and hot flashes in menopausal syndrome, social anxiety and eating disorders tends to raise rather than depress BP and is safer in overdose.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nausea, sweating, anxiety, dizziness, impotence and withdrawal reactions on discontinuation</a:t>
            </a:r>
          </a:p>
        </p:txBody>
      </p:sp>
    </p:spTree>
    <p:extLst>
      <p:ext uri="{BB962C8B-B14F-4D97-AF65-F5344CB8AC3E}">
        <p14:creationId xmlns:p14="http://schemas.microsoft.com/office/powerpoint/2010/main" val="3304306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DESVENLAFAXINE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Desmethylvenlafaxine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 active metabolite of venlafaxine with similar actions, uses, and side effects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30694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12" y="-39472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DULOXETINE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515156"/>
            <a:ext cx="10864404" cy="623337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newer SNRI similar to venlafaxine.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mildly sedating with some anti-muscarinic effects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GIT and sexual problems are milder, but agitation, insomnia and rise in BP can occur in few.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 and other types of neuropathic pain,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fibromyalgia and stress urinary incontinence in women (because it increases urethral tone)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therapy in panic disorder.</a:t>
            </a:r>
          </a:p>
        </p:txBody>
      </p:sp>
    </p:spTree>
    <p:extLst>
      <p:ext uri="{BB962C8B-B14F-4D97-AF65-F5344CB8AC3E}">
        <p14:creationId xmlns:p14="http://schemas.microsoft.com/office/powerpoint/2010/main" val="2271716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997" y="-4369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ATYPICAL ANTIDEPRESSANTS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631066"/>
            <a:ext cx="11539470" cy="5962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Trazodone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atypical antidepressant; 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efficiently blocks 5-HT uptake, but has prominent α adrenergic and weak 5-HT2 antagonistic actions.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metabolite is a strong 5-HT2 blocker.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sedative but not anticholinergic, causes bradycardia, less prone to cause arrhythmia.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S/E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 is felt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α1 adrenergic blockade –priapism and postural hypotension. 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infrequently used now</a:t>
            </a:r>
          </a:p>
        </p:txBody>
      </p:sp>
    </p:spTree>
    <p:extLst>
      <p:ext uri="{BB962C8B-B14F-4D97-AF65-F5344CB8AC3E}">
        <p14:creationId xmlns:p14="http://schemas.microsoft.com/office/powerpoint/2010/main" val="15228667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38" y="-433365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MIANSERIN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1" y="892198"/>
            <a:ext cx="11578106" cy="57146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blocks presynaptic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receptors thereby increasing release and turnover of NA in brain which may be responsible for the antidepressant effect.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Antagonistic action at 5-HT2, 5-HT1c as well as H1 receptors has also been shown.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sedative—relieves associated anxiety and suppresses panic attacks.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caused seizures in overdose.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S/E- blood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dyscrasias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liver dysfunction</a:t>
            </a:r>
          </a:p>
        </p:txBody>
      </p:sp>
    </p:spTree>
    <p:extLst>
      <p:ext uri="{BB962C8B-B14F-4D97-AF65-F5344CB8AC3E}">
        <p14:creationId xmlns:p14="http://schemas.microsoft.com/office/powerpoint/2010/main" val="29183169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428" y="-4893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MIRTAZAPINE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515155"/>
            <a:ext cx="11784169" cy="601443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blocks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auto- (on NA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hetero- (on 5-HT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receptors enhancing both NA and 5-HT release.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blockade of 5-HT2 and 5-HT3 receptors -adverse effects of high serotonergic tone.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noradrenergic and specific serotonergic antidepressant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NaSSA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H1 blocker and moderately strong sedative, but only mildly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antimuscarinic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not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antidopaminergic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once daily at bed time, it is particularly suitable for those with insomnia.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S/E-Increased appetite and weight gain</a:t>
            </a:r>
          </a:p>
        </p:txBody>
      </p:sp>
    </p:spTree>
    <p:extLst>
      <p:ext uri="{BB962C8B-B14F-4D97-AF65-F5344CB8AC3E}">
        <p14:creationId xmlns:p14="http://schemas.microsoft.com/office/powerpoint/2010/main" val="30531852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366" y="-4204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BUPROPION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579549"/>
            <a:ext cx="11410681" cy="541710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MOA: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 of DA and NA uptake has excitant rather than sedative property.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insomnia, agitation, dry mouth and nausea, seizures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eating disorders and in bipolar illness.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 with atypical features, and may be added to a SSRI as an augmenting drug.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sustained-release formulation -smoking cessation.  Better results are obtained when it is combined with nicotine patch.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0065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9" y="-2788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AMOXAPINE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259" y="682580"/>
            <a:ext cx="11139151" cy="601443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MOA: blocks dopamine D2 receptors in addition to inhibiting NA reuptake.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mixed antidepressant + neuroleptic properties; may be used for patients with psychotic depression unresponsive to other antidepressants.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S/E: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extrapyramidal side effects is also there.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(including status epilepticus) occur in its overdose</a:t>
            </a:r>
          </a:p>
        </p:txBody>
      </p:sp>
    </p:spTree>
    <p:extLst>
      <p:ext uri="{BB962C8B-B14F-4D97-AF65-F5344CB8AC3E}">
        <p14:creationId xmlns:p14="http://schemas.microsoft.com/office/powerpoint/2010/main" val="15485507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86" y="-278819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TIANEPTINE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985" y="1046744"/>
            <a:ext cx="11306577" cy="5598755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rather than inhibit 5-HT uptake,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is neither sedative nor stimulant.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Efficacy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-depressive states, particularly with psychosomatic symptoms, as well as in endogenous depression.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dry mouth, epigastric pain, flatulence, drowsiness or insomnia, tremor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bodyache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62741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290" y="-137152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AMINEPTINE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8411"/>
            <a:ext cx="10515600" cy="498855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MOA: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5-HT uptake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anticholinergic side effects including tachycardia, confusion and delirium.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Postural hypotension, conduction disturbances and arrhythmias can occur, especially in patients with heart disease.</a:t>
            </a:r>
          </a:p>
        </p:txBody>
      </p:sp>
    </p:spTree>
    <p:extLst>
      <p:ext uri="{BB962C8B-B14F-4D97-AF65-F5344CB8AC3E}">
        <p14:creationId xmlns:p14="http://schemas.microsoft.com/office/powerpoint/2010/main" val="22550944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17" y="-5013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463639"/>
            <a:ext cx="11681138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1.ENDOGENOUS (MAJOR) DEPRESSION: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takes at least 2–3 weeks to appear, full benefits take still longer.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SSRIs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currently used as first choice for their better tolerability, safety and may be higher efficacy as well.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SNRIs and newer atypical agents also offer advantages.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juvenile depression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fluoxetine and sertraline.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 are now used only as alternatives in non-responsive cases or in those not tolerating the second generation antidepressants.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3324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532" y="141668"/>
            <a:ext cx="10515600" cy="62076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generation antipsychotic drug -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refractory cases.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Psychotic depression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-combination of a SSRI with an atypical antipsychotic like olanzapine, aripiprazole or quetiapine.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Bipolar depression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-combine the antidepressant (SSRI/ SNRI/TCA/atypical) with valproate or lithium or lamotrigine to avoid the risk of switching over to mania.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ECT may be given in the severely depressed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Moclobemide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reversible inhibitor of MAO-A, is a relatively well tolerated option for mild to- moderate depression and atypical depression.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566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" y="206062"/>
            <a:ext cx="11384924" cy="6272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OBSESSIVE-COMPULSIVE DISORDER (OCD):</a:t>
            </a:r>
          </a:p>
          <a:p>
            <a:pPr marL="0" indent="0">
              <a:buNone/>
            </a:pPr>
            <a:endParaRPr lang="en-US" sz="2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SSRIs, particularly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fluoxamine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are the drugs of choice due to better patient acceptability.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TCAs, especially clomipramine, are also highly effective in OCD.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3120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270456"/>
            <a:ext cx="11333408" cy="5906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3.ANXIETY DISORDERS: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Antidepressants, especially SSRIs and SNRIs -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anxiety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anxiety disorder.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along with a short course of BZDs, which act rapidly, to cover exacerbations.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phobic disorders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long term treatment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panic attacks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post-traumatic stress disorder (PTSD).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swings and hot flashes in menopausal women may be partly relieved by certain SSRIs when HRT is contraindicated</a:t>
            </a:r>
          </a:p>
        </p:txBody>
      </p:sp>
    </p:spTree>
    <p:extLst>
      <p:ext uri="{BB962C8B-B14F-4D97-AF65-F5344CB8AC3E}">
        <p14:creationId xmlns:p14="http://schemas.microsoft.com/office/powerpoint/2010/main" val="35551999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334851"/>
            <a:ext cx="11449317" cy="5842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4.NEUROPATHIC PAIN:</a:t>
            </a:r>
          </a:p>
          <a:p>
            <a:pPr marL="0" indent="0">
              <a:buNone/>
            </a:pPr>
            <a:endParaRPr lang="en-US" i="1" dirty="0"/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Amitriptyline and other TCAs afford considerable relief in diabetic and some other types of chronic pain. 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Duloxetine, a SNRI, is now the first line drug for diabetic neuropathy, fibromyalgia, etc.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2306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643944"/>
            <a:ext cx="10954555" cy="5533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5.ATTENTION DEFICIT-HYPERACTIVITY DISORDER (ADHD) IN CHILDREN: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TCAs with less depressant properties like imipramine, nortriptyline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amoxapine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now first line drugs in this disorder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Atomoxetine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NA reuptake inhibitor unrelated to both TCAs as well as amphetamine, which is used specifically in ADHD</a:t>
            </a:r>
          </a:p>
        </p:txBody>
      </p:sp>
    </p:spTree>
    <p:extLst>
      <p:ext uri="{BB962C8B-B14F-4D97-AF65-F5344CB8AC3E}">
        <p14:creationId xmlns:p14="http://schemas.microsoft.com/office/powerpoint/2010/main" val="36967313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97" y="321972"/>
            <a:ext cx="11475076" cy="5854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6.PREMATURE EJACULATION: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SSRIs and some TCAs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especially clomipramine have the common property of delaying and in some cases inhibiting ejaculation (this itself can cause sexual distress).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primary treatment of premature ejaculation is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counselling and behavioral therapy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this can be supplemented by drugs.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Dapoxetine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SSRI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has been specifically introduced for this purpose.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DOSES: Clomipramine 10–25 mg three time a day</a:t>
            </a:r>
          </a:p>
        </p:txBody>
      </p:sp>
    </p:spTree>
    <p:extLst>
      <p:ext uri="{BB962C8B-B14F-4D97-AF65-F5344CB8AC3E}">
        <p14:creationId xmlns:p14="http://schemas.microsoft.com/office/powerpoint/2010/main" val="28273510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9245"/>
            <a:ext cx="10515600" cy="5777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7.SMOKING CESSATION: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bupropion is approved as an aid to smoking cessation, though some TCAs have also been found to reduce craving, albeit inconsistently.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were comparable to those with nicotine gum, and the two were additive.</a:t>
            </a:r>
          </a:p>
        </p:txBody>
      </p:sp>
    </p:spTree>
    <p:extLst>
      <p:ext uri="{BB962C8B-B14F-4D97-AF65-F5344CB8AC3E}">
        <p14:creationId xmlns:p14="http://schemas.microsoft.com/office/powerpoint/2010/main" val="1347816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5307"/>
            <a:ext cx="10515600" cy="5571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8.Enuresis: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children above 5 years, imipramine 25 mg at bedtime is effective, but bed wetting may again start when the drug is stopped.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Elderly subjects with bed wetting have also benefited.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Migraine: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Amitriptyline has some prophylactic value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Pruritus: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 doxepin has been used to relieve itching in atopic dermatitis, lichen simplex, etc.</a:t>
            </a:r>
          </a:p>
        </p:txBody>
      </p:sp>
    </p:spTree>
    <p:extLst>
      <p:ext uri="{BB962C8B-B14F-4D97-AF65-F5344CB8AC3E}">
        <p14:creationId xmlns:p14="http://schemas.microsoft.com/office/powerpoint/2010/main" val="14832929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333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4212</Words>
  <Application>Microsoft Office PowerPoint</Application>
  <PresentationFormat>Widescreen</PresentationFormat>
  <Paragraphs>596</Paragraphs>
  <Slides>72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Calibri Light</vt:lpstr>
      <vt:lpstr>Times New Roman</vt:lpstr>
      <vt:lpstr>Wingdings</vt:lpstr>
      <vt:lpstr>Office Theme</vt:lpstr>
      <vt:lpstr>ANTI DEPRESSANTS</vt:lpstr>
      <vt:lpstr>COMPETENCY</vt:lpstr>
      <vt:lpstr>OBJECTIVES</vt:lpstr>
      <vt:lpstr>INTRODUCTION</vt:lpstr>
      <vt:lpstr>PowerPoint Presentation</vt:lpstr>
      <vt:lpstr>PowerPoint Presentation</vt:lpstr>
      <vt:lpstr>CLASSIFICATION </vt:lpstr>
      <vt:lpstr>NEUROTROPHIC HYPOTHESIS OF DEPRESSION</vt:lpstr>
      <vt:lpstr>MONOAMINERGIC HYPOTHESIS OF DEPRESSION</vt:lpstr>
      <vt:lpstr>MAO INHIBITORS</vt:lpstr>
      <vt:lpstr>SIDE EFFECTS</vt:lpstr>
      <vt:lpstr>PowerPoint Presentation</vt:lpstr>
      <vt:lpstr>INTERACTION </vt:lpstr>
      <vt:lpstr>NONSELECTIVE MAO INHIBITORS</vt:lpstr>
      <vt:lpstr>PowerPoint Presentation</vt:lpstr>
      <vt:lpstr>INTERACTIONS</vt:lpstr>
      <vt:lpstr>PowerPoint Presentation</vt:lpstr>
      <vt:lpstr>PowerPoint Presentation</vt:lpstr>
      <vt:lpstr>REVERSIBLE INHIBITORS OF MAO-A (RIMAS) </vt:lpstr>
      <vt:lpstr>ADVERSE EFFECTS   </vt:lpstr>
      <vt:lpstr>TRICYCLIC ANTIDEPRESSANTS (TCAs)</vt:lpstr>
      <vt:lpstr>PHARMACOLOGICAL ACTIONS</vt:lpstr>
      <vt:lpstr>PowerPoint Presentation</vt:lpstr>
      <vt:lpstr>MECHANISM OF ACTION</vt:lpstr>
      <vt:lpstr>PowerPoint Presentation</vt:lpstr>
      <vt:lpstr>PowerPoint Presentation</vt:lpstr>
      <vt:lpstr> 1.CNS</vt:lpstr>
      <vt:lpstr>2.ANS  </vt:lpstr>
      <vt:lpstr>PowerPoint Presentation</vt:lpstr>
      <vt:lpstr>TOLERANCE AND DEPENDENCE</vt:lpstr>
      <vt:lpstr>PHARMACOKINETICS</vt:lpstr>
      <vt:lpstr>PowerPoint Presentation</vt:lpstr>
      <vt:lpstr>PowerPoint Presentation</vt:lpstr>
      <vt:lpstr>ADVERSE EFFECTS</vt:lpstr>
      <vt:lpstr>PowerPoint Presentation</vt:lpstr>
      <vt:lpstr>ACUTE POISONING</vt:lpstr>
      <vt:lpstr>PowerPoint Presentation</vt:lpstr>
      <vt:lpstr>INTERACTIONS</vt:lpstr>
      <vt:lpstr>PowerPoint Presentation</vt:lpstr>
      <vt:lpstr>SELECTIVE  SEROTONIN  REUPTAKE  INHIBITORS (SSRIs)</vt:lpstr>
      <vt:lpstr>PowerPoint Presentation</vt:lpstr>
      <vt:lpstr>SIDE EFFECTS</vt:lpstr>
      <vt:lpstr>PowerPoint Presentation</vt:lpstr>
      <vt:lpstr>INTERACTIONS</vt:lpstr>
      <vt:lpstr>FLUOXETINE</vt:lpstr>
      <vt:lpstr>FLUVOXAMINE</vt:lpstr>
      <vt:lpstr>PAROXETINE</vt:lpstr>
      <vt:lpstr>SERTRALINE</vt:lpstr>
      <vt:lpstr>CITALOPRAM</vt:lpstr>
      <vt:lpstr>ESCITALOPRAM</vt:lpstr>
      <vt:lpstr>DAPOXETINE</vt:lpstr>
      <vt:lpstr>OTHER USES OF SSRIS</vt:lpstr>
      <vt:lpstr>SEROTONIN and NORADRENALINE REUPTAKE INHIBITORS (SNRIs)</vt:lpstr>
      <vt:lpstr>DESVENLAFAXINE</vt:lpstr>
      <vt:lpstr> DULOXETINE</vt:lpstr>
      <vt:lpstr>ATYPICAL ANTIDEPRESSANTS</vt:lpstr>
      <vt:lpstr>MIANSERIN</vt:lpstr>
      <vt:lpstr>MIRTAZAPINE</vt:lpstr>
      <vt:lpstr>BUPROPION</vt:lpstr>
      <vt:lpstr>AMOXAPINE</vt:lpstr>
      <vt:lpstr>TIANEPTINE</vt:lpstr>
      <vt:lpstr>AMINEPTINE</vt:lpstr>
      <vt:lpstr>Uses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Manikanta Guptha</cp:lastModifiedBy>
  <cp:revision>89</cp:revision>
  <dcterms:created xsi:type="dcterms:W3CDTF">2024-07-30T06:54:29Z</dcterms:created>
  <dcterms:modified xsi:type="dcterms:W3CDTF">2024-09-03T05:39:33Z</dcterms:modified>
</cp:coreProperties>
</file>