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2"/>
  </p:notesMasterIdLst>
  <p:sldIdLst>
    <p:sldId id="256" r:id="rId2"/>
    <p:sldId id="259" r:id="rId3"/>
    <p:sldId id="260" r:id="rId4"/>
    <p:sldId id="261" r:id="rId5"/>
    <p:sldId id="262" r:id="rId6"/>
    <p:sldId id="264" r:id="rId7"/>
    <p:sldId id="268" r:id="rId8"/>
    <p:sldId id="373"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91" r:id="rId33"/>
    <p:sldId id="292" r:id="rId34"/>
    <p:sldId id="294" r:id="rId35"/>
    <p:sldId id="362" r:id="rId36"/>
    <p:sldId id="363"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 id="327" r:id="rId69"/>
    <p:sldId id="328" r:id="rId70"/>
    <p:sldId id="329" r:id="rId71"/>
    <p:sldId id="330" r:id="rId72"/>
    <p:sldId id="331" r:id="rId73"/>
    <p:sldId id="332" r:id="rId74"/>
    <p:sldId id="333" r:id="rId75"/>
    <p:sldId id="334" r:id="rId76"/>
    <p:sldId id="335" r:id="rId77"/>
    <p:sldId id="336" r:id="rId78"/>
    <p:sldId id="337" r:id="rId79"/>
    <p:sldId id="338" r:id="rId80"/>
    <p:sldId id="339" r:id="rId81"/>
    <p:sldId id="340" r:id="rId82"/>
    <p:sldId id="365" r:id="rId83"/>
    <p:sldId id="366" r:id="rId84"/>
    <p:sldId id="367" r:id="rId85"/>
    <p:sldId id="368" r:id="rId86"/>
    <p:sldId id="369" r:id="rId87"/>
    <p:sldId id="372" r:id="rId88"/>
    <p:sldId id="370" r:id="rId89"/>
    <p:sldId id="371" r:id="rId90"/>
    <p:sldId id="341" r:id="rId91"/>
    <p:sldId id="364" r:id="rId92"/>
    <p:sldId id="342" r:id="rId93"/>
    <p:sldId id="343" r:id="rId94"/>
    <p:sldId id="344" r:id="rId95"/>
    <p:sldId id="345" r:id="rId96"/>
    <p:sldId id="346" r:id="rId97"/>
    <p:sldId id="347" r:id="rId98"/>
    <p:sldId id="348"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0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41" d="100"/>
          <a:sy n="141" d="100"/>
        </p:scale>
        <p:origin x="-666" y="-10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A48115C-D6F0-4F57-897F-7599A55DFEAE}" type="datetimeFigureOut">
              <a:rPr lang="en-US" smtClean="0"/>
              <a:t>6/24/2024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0ADA570-EA24-49E0-B48B-4BCEFECE85D7}" type="slidenum">
              <a:rPr lang="en-US" smtClean="0"/>
              <a:t>‹#›</a:t>
            </a:fld>
            <a:endParaRPr lang="en-US"/>
          </a:p>
        </p:txBody>
      </p:sp>
    </p:spTree>
    <p:extLst>
      <p:ext uri="{BB962C8B-B14F-4D97-AF65-F5344CB8AC3E}">
        <p14:creationId xmlns:p14="http://schemas.microsoft.com/office/powerpoint/2010/main" val="4051476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8511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928504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056679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581109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66700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271440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892238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735194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62530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161856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078752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181963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673861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560834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977154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610907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098942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9392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307717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892243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929628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783293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783117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353638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059821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005075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901018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83381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244957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778580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162421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695181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331937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59081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732405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304869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240159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297199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636665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380156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866754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627287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34320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2776860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088944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6810948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5739444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204998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23995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3169266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77483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0278297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4261279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8106641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3770645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8483277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5710589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1735681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6756788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0535847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563252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7339453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5641233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7348216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8356121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2995739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7852385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90627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0311765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0738972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4722958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0818550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9529181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9030976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8250132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275520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8576412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4239851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4978527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1594939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2984720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4128764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5658408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6427699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6440988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8927651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4118671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2173061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5922849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484494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3916377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3961547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3173416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1668544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2060175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4692635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274944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B6C7148-C6B9-4CF9-9A36-B8113F6B3472}" type="datetimeFigureOut">
              <a:rPr lang="en-US" smtClean="0"/>
              <a:t>6/24/2024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4DBF65-4908-4999-A97F-E9AC999B7FA9}" type="slidenum">
              <a:rPr lang="en-US" smtClean="0"/>
              <a:t>‹#›</a:t>
            </a:fld>
            <a:endParaRPr lang="en-US"/>
          </a:p>
        </p:txBody>
      </p:sp>
    </p:spTree>
    <p:extLst>
      <p:ext uri="{BB962C8B-B14F-4D97-AF65-F5344CB8AC3E}">
        <p14:creationId xmlns:p14="http://schemas.microsoft.com/office/powerpoint/2010/main" val="1939549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6C7148-C6B9-4CF9-9A36-B8113F6B3472}" type="datetimeFigureOut">
              <a:rPr lang="en-US" smtClean="0"/>
              <a:t>6/24/2024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4DBF65-4908-4999-A97F-E9AC999B7FA9}" type="slidenum">
              <a:rPr lang="en-US" smtClean="0"/>
              <a:t>‹#›</a:t>
            </a:fld>
            <a:endParaRPr lang="en-US"/>
          </a:p>
        </p:txBody>
      </p:sp>
    </p:spTree>
    <p:extLst>
      <p:ext uri="{BB962C8B-B14F-4D97-AF65-F5344CB8AC3E}">
        <p14:creationId xmlns:p14="http://schemas.microsoft.com/office/powerpoint/2010/main" val="1374471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6C7148-C6B9-4CF9-9A36-B8113F6B3472}" type="datetimeFigureOut">
              <a:rPr lang="en-US" smtClean="0"/>
              <a:t>6/24/2024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4DBF65-4908-4999-A97F-E9AC999B7FA9}" type="slidenum">
              <a:rPr lang="en-US" smtClean="0"/>
              <a:t>‹#›</a:t>
            </a:fld>
            <a:endParaRPr lang="en-US"/>
          </a:p>
        </p:txBody>
      </p:sp>
    </p:spTree>
    <p:extLst>
      <p:ext uri="{BB962C8B-B14F-4D97-AF65-F5344CB8AC3E}">
        <p14:creationId xmlns:p14="http://schemas.microsoft.com/office/powerpoint/2010/main" val="623608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B6C7148-C6B9-4CF9-9A36-B8113F6B3472}" type="datetimeFigureOut">
              <a:rPr lang="en-US" smtClean="0"/>
              <a:t>6/24/2024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4DBF65-4908-4999-A97F-E9AC999B7FA9}" type="slidenum">
              <a:rPr lang="en-US" smtClean="0"/>
              <a:t>‹#›</a:t>
            </a:fld>
            <a:endParaRPr lang="en-US"/>
          </a:p>
        </p:txBody>
      </p:sp>
    </p:spTree>
    <p:extLst>
      <p:ext uri="{BB962C8B-B14F-4D97-AF65-F5344CB8AC3E}">
        <p14:creationId xmlns:p14="http://schemas.microsoft.com/office/powerpoint/2010/main" val="33016750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B6C7148-C6B9-4CF9-9A36-B8113F6B3472}" type="datetimeFigureOut">
              <a:rPr lang="en-US" smtClean="0"/>
              <a:t>6/24/2024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4DBF65-4908-4999-A97F-E9AC999B7FA9}" type="slidenum">
              <a:rPr lang="en-US" smtClean="0"/>
              <a:t>‹#›</a:t>
            </a:fld>
            <a:endParaRPr lang="en-US"/>
          </a:p>
        </p:txBody>
      </p:sp>
    </p:spTree>
    <p:extLst>
      <p:ext uri="{BB962C8B-B14F-4D97-AF65-F5344CB8AC3E}">
        <p14:creationId xmlns:p14="http://schemas.microsoft.com/office/powerpoint/2010/main" val="589142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B6C7148-C6B9-4CF9-9A36-B8113F6B3472}" type="datetimeFigureOut">
              <a:rPr lang="en-US" smtClean="0"/>
              <a:t>6/24/2024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4DBF65-4908-4999-A97F-E9AC999B7FA9}" type="slidenum">
              <a:rPr lang="en-US" smtClean="0"/>
              <a:t>‹#›</a:t>
            </a:fld>
            <a:endParaRPr lang="en-US"/>
          </a:p>
        </p:txBody>
      </p:sp>
    </p:spTree>
    <p:extLst>
      <p:ext uri="{BB962C8B-B14F-4D97-AF65-F5344CB8AC3E}">
        <p14:creationId xmlns:p14="http://schemas.microsoft.com/office/powerpoint/2010/main" val="3645960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6C7148-C6B9-4CF9-9A36-B8113F6B3472}" type="datetimeFigureOut">
              <a:rPr lang="en-US" smtClean="0"/>
              <a:t>6/24/2024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4DBF65-4908-4999-A97F-E9AC999B7FA9}" type="slidenum">
              <a:rPr lang="en-US" smtClean="0"/>
              <a:t>‹#›</a:t>
            </a:fld>
            <a:endParaRPr lang="en-US"/>
          </a:p>
        </p:txBody>
      </p:sp>
    </p:spTree>
    <p:extLst>
      <p:ext uri="{BB962C8B-B14F-4D97-AF65-F5344CB8AC3E}">
        <p14:creationId xmlns:p14="http://schemas.microsoft.com/office/powerpoint/2010/main" val="19626585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6C7148-C6B9-4CF9-9A36-B8113F6B3472}" type="datetimeFigureOut">
              <a:rPr lang="en-US" smtClean="0"/>
              <a:t>6/24/2024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4DBF65-4908-4999-A97F-E9AC999B7FA9}" type="slidenum">
              <a:rPr lang="en-US" smtClean="0"/>
              <a:t>‹#›</a:t>
            </a:fld>
            <a:endParaRPr lang="en-US"/>
          </a:p>
        </p:txBody>
      </p:sp>
    </p:spTree>
    <p:extLst>
      <p:ext uri="{BB962C8B-B14F-4D97-AF65-F5344CB8AC3E}">
        <p14:creationId xmlns:p14="http://schemas.microsoft.com/office/powerpoint/2010/main" val="4223109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6C7148-C6B9-4CF9-9A36-B8113F6B3472}" type="datetimeFigureOut">
              <a:rPr lang="en-US" smtClean="0"/>
              <a:t>6/24/2024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4DBF65-4908-4999-A97F-E9AC999B7FA9}" type="slidenum">
              <a:rPr lang="en-US" smtClean="0"/>
              <a:t>‹#›</a:t>
            </a:fld>
            <a:endParaRPr lang="en-US"/>
          </a:p>
        </p:txBody>
      </p:sp>
    </p:spTree>
    <p:extLst>
      <p:ext uri="{BB962C8B-B14F-4D97-AF65-F5344CB8AC3E}">
        <p14:creationId xmlns:p14="http://schemas.microsoft.com/office/powerpoint/2010/main" val="4230624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6C7148-C6B9-4CF9-9A36-B8113F6B3472}" type="datetimeFigureOut">
              <a:rPr lang="en-US" smtClean="0"/>
              <a:t>6/24/2024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4DBF65-4908-4999-A97F-E9AC999B7FA9}" type="slidenum">
              <a:rPr lang="en-US" smtClean="0"/>
              <a:t>‹#›</a:t>
            </a:fld>
            <a:endParaRPr lang="en-US"/>
          </a:p>
        </p:txBody>
      </p:sp>
    </p:spTree>
    <p:extLst>
      <p:ext uri="{BB962C8B-B14F-4D97-AF65-F5344CB8AC3E}">
        <p14:creationId xmlns:p14="http://schemas.microsoft.com/office/powerpoint/2010/main" val="1662328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6C7148-C6B9-4CF9-9A36-B8113F6B3472}" type="datetimeFigureOut">
              <a:rPr lang="en-US" smtClean="0"/>
              <a:t>6/24/2024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4DBF65-4908-4999-A97F-E9AC999B7FA9}" type="slidenum">
              <a:rPr lang="en-US" smtClean="0"/>
              <a:t>‹#›</a:t>
            </a:fld>
            <a:endParaRPr lang="en-US"/>
          </a:p>
        </p:txBody>
      </p:sp>
    </p:spTree>
    <p:extLst>
      <p:ext uri="{BB962C8B-B14F-4D97-AF65-F5344CB8AC3E}">
        <p14:creationId xmlns:p14="http://schemas.microsoft.com/office/powerpoint/2010/main" val="25155069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p:nvPr/>
        </p:nvSpPr>
        <p:spPr>
          <a:xfrm>
            <a:off x="7544483" y="657775"/>
            <a:ext cx="1299300" cy="4329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nvGrpSpPr>
          <p:cNvPr id="11" name="Google Shape;11;p2"/>
          <p:cNvGrpSpPr/>
          <p:nvPr/>
        </p:nvGrpSpPr>
        <p:grpSpPr>
          <a:xfrm>
            <a:off x="0" y="-7088"/>
            <a:ext cx="8661398" cy="5150588"/>
            <a:chOff x="0" y="-7088"/>
            <a:chExt cx="8661398" cy="5150588"/>
          </a:xfrm>
        </p:grpSpPr>
        <p:sp>
          <p:nvSpPr>
            <p:cNvPr id="12" name="Google Shape;12;p2"/>
            <p:cNvSpPr/>
            <p:nvPr/>
          </p:nvSpPr>
          <p:spPr>
            <a:xfrm>
              <a:off x="0" y="0"/>
              <a:ext cx="3525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10800000" flipH="1">
              <a:off x="3517898" y="-7088"/>
              <a:ext cx="5143500" cy="5143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nvGrpSpPr>
          <p:cNvPr id="14" name="Google Shape;14;p2"/>
          <p:cNvGrpSpPr/>
          <p:nvPr/>
        </p:nvGrpSpPr>
        <p:grpSpPr>
          <a:xfrm rot="10800000" flipH="1">
            <a:off x="1" y="1090763"/>
            <a:ext cx="8847502" cy="2961975"/>
            <a:chOff x="-8178042" y="-4493254"/>
            <a:chExt cx="19483598" cy="6522736"/>
          </a:xfrm>
        </p:grpSpPr>
        <p:sp>
          <p:nvSpPr>
            <p:cNvPr id="15" name="Google Shape;15;p2"/>
            <p:cNvSpPr/>
            <p:nvPr/>
          </p:nvSpPr>
          <p:spPr>
            <a:xfrm>
              <a:off x="-8178042" y="-4493118"/>
              <a:ext cx="12968400" cy="6522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sp>
          <p:nvSpPr>
            <p:cNvPr id="16" name="Google Shape;16;p2"/>
            <p:cNvSpPr/>
            <p:nvPr/>
          </p:nvSpPr>
          <p:spPr>
            <a:xfrm>
              <a:off x="4782955" y="-4493254"/>
              <a:ext cx="6522600" cy="65226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nvGrpSpPr>
          <p:cNvPr id="17" name="Google Shape;17;p2"/>
          <p:cNvGrpSpPr/>
          <p:nvPr/>
        </p:nvGrpSpPr>
        <p:grpSpPr>
          <a:xfrm>
            <a:off x="3677236" y="4278349"/>
            <a:ext cx="5480829" cy="432996"/>
            <a:chOff x="5582265" y="4646738"/>
            <a:chExt cx="5480829" cy="432996"/>
          </a:xfrm>
        </p:grpSpPr>
        <p:sp>
          <p:nvSpPr>
            <p:cNvPr id="18" name="Google Shape;18;p2"/>
            <p:cNvSpPr/>
            <p:nvPr/>
          </p:nvSpPr>
          <p:spPr>
            <a:xfrm rot="10800000">
              <a:off x="5582265"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 name="Google Shape;19;p2"/>
            <p:cNvGrpSpPr/>
            <p:nvPr/>
          </p:nvGrpSpPr>
          <p:grpSpPr>
            <a:xfrm flipH="1">
              <a:off x="5585232" y="4646738"/>
              <a:ext cx="5477861" cy="304551"/>
              <a:chOff x="-24158748" y="330075"/>
              <a:chExt cx="30568423" cy="1699506"/>
            </a:xfrm>
          </p:grpSpPr>
          <p:sp>
            <p:nvSpPr>
              <p:cNvPr id="20" name="Google Shape;20;p2"/>
              <p:cNvSpPr/>
              <p:nvPr/>
            </p:nvSpPr>
            <p:spPr>
              <a:xfrm>
                <a:off x="-24158748" y="330081"/>
                <a:ext cx="289080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4710175"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2" name="Google Shape;22;p2"/>
          <p:cNvSpPr txBox="1">
            <a:spLocks noGrp="1"/>
          </p:cNvSpPr>
          <p:nvPr>
            <p:ph type="ctrTitle"/>
          </p:nvPr>
        </p:nvSpPr>
        <p:spPr>
          <a:xfrm>
            <a:off x="685800" y="1090750"/>
            <a:ext cx="5367900" cy="29619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3" name="Slide Number Placeholder 2"/>
          <p:cNvSpPr>
            <a:spLocks noGrp="1"/>
          </p:cNvSpPr>
          <p:nvPr>
            <p:ph type="sldNum" idx="11"/>
          </p:nvPr>
        </p:nvSpPr>
        <p:spPr/>
        <p:txBody>
          <a:bodyPr/>
          <a:lstStyle/>
          <a:p>
            <a:pPr marL="0" lvl="0" indent="0" algn="r" rtl="0">
              <a:spcBef>
                <a:spcPts val="0"/>
              </a:spcBef>
              <a:spcAft>
                <a:spcPts val="0"/>
              </a:spcAft>
              <a:buNone/>
            </a:pPr>
            <a:fld id="{00000000-1234-1234-1234-123412341234}" type="slidenum">
              <a:rPr lang="en" smtClean="0"/>
              <a:t>‹#›</a:t>
            </a:fld>
            <a:endParaRPr lang="en"/>
          </a:p>
        </p:txBody>
      </p:sp>
      <p:pic>
        <p:nvPicPr>
          <p:cNvPr id="2" name="Picture 1" descr="Logo&#10;&#10;Description automatically generated">
            <a:extLst>
              <a:ext uri="{FF2B5EF4-FFF2-40B4-BE49-F238E27FC236}">
                <a16:creationId xmlns:a16="http://schemas.microsoft.com/office/drawing/2014/main" xmlns="" id="{F6E9AD7F-ED11-48BF-AAB3-FFE3C5DB441F}"/>
              </a:ext>
            </a:extLst>
          </p:cNvPr>
          <p:cNvPicPr>
            <a:picLocks noChangeAspect="1"/>
          </p:cNvPicPr>
          <p:nvPr userDrawn="1"/>
        </p:nvPicPr>
        <p:blipFill>
          <a:blip r:embed="rId2"/>
          <a:stretch>
            <a:fillRect/>
          </a:stretch>
        </p:blipFill>
        <p:spPr>
          <a:xfrm>
            <a:off x="7882759" y="3354883"/>
            <a:ext cx="1063409" cy="693424"/>
          </a:xfrm>
          <a:prstGeom prst="rect">
            <a:avLst/>
          </a:prstGeom>
        </p:spPr>
      </p:pic>
    </p:spTree>
    <p:extLst>
      <p:ext uri="{BB962C8B-B14F-4D97-AF65-F5344CB8AC3E}">
        <p14:creationId xmlns:p14="http://schemas.microsoft.com/office/powerpoint/2010/main" val="29765620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81"/>
        <p:cNvGrpSpPr/>
        <p:nvPr/>
      </p:nvGrpSpPr>
      <p:grpSpPr>
        <a:xfrm>
          <a:off x="0" y="0"/>
          <a:ext cx="0" cy="0"/>
          <a:chOff x="0" y="0"/>
          <a:chExt cx="0" cy="0"/>
        </a:xfrm>
      </p:grpSpPr>
      <p:grpSp>
        <p:nvGrpSpPr>
          <p:cNvPr id="82" name="Google Shape;82;p6"/>
          <p:cNvGrpSpPr/>
          <p:nvPr/>
        </p:nvGrpSpPr>
        <p:grpSpPr>
          <a:xfrm>
            <a:off x="-4" y="40"/>
            <a:ext cx="7072430" cy="1327315"/>
            <a:chOff x="-4" y="40"/>
            <a:chExt cx="7072430" cy="1327315"/>
          </a:xfrm>
        </p:grpSpPr>
        <p:sp>
          <p:nvSpPr>
            <p:cNvPr id="83" name="Google Shape;83;p6"/>
            <p:cNvSpPr/>
            <p:nvPr/>
          </p:nvSpPr>
          <p:spPr>
            <a:xfrm>
              <a:off x="6292649" y="126425"/>
              <a:ext cx="779700" cy="2598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nvGrpSpPr>
            <p:cNvPr id="84" name="Google Shape;84;p6"/>
            <p:cNvGrpSpPr/>
            <p:nvPr/>
          </p:nvGrpSpPr>
          <p:grpSpPr>
            <a:xfrm rot="10800000" flipH="1">
              <a:off x="3" y="40"/>
              <a:ext cx="6756168" cy="1327315"/>
              <a:chOff x="-2168138" y="330075"/>
              <a:chExt cx="8650663" cy="1699506"/>
            </a:xfrm>
          </p:grpSpPr>
          <p:sp>
            <p:nvSpPr>
              <p:cNvPr id="85" name="Google Shape;85;p6"/>
              <p:cNvSpPr/>
              <p:nvPr/>
            </p:nvSpPr>
            <p:spPr>
              <a:xfrm>
                <a:off x="-2168138" y="330081"/>
                <a:ext cx="69582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sp>
            <p:nvSpPr>
              <p:cNvPr id="86" name="Google Shape;86;p6"/>
              <p:cNvSpPr/>
              <p:nvPr/>
            </p:nvSpPr>
            <p:spPr>
              <a:xfrm>
                <a:off x="4783025"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nvGrpSpPr>
            <p:cNvPr id="87" name="Google Shape;87;p6"/>
            <p:cNvGrpSpPr/>
            <p:nvPr/>
          </p:nvGrpSpPr>
          <p:grpSpPr>
            <a:xfrm rot="10800000" flipH="1">
              <a:off x="-4" y="381007"/>
              <a:ext cx="7072430" cy="771744"/>
              <a:chOff x="-9092084" y="330075"/>
              <a:chExt cx="15574609" cy="1699501"/>
            </a:xfrm>
          </p:grpSpPr>
          <p:sp>
            <p:nvSpPr>
              <p:cNvPr id="88" name="Google Shape;88;p6"/>
              <p:cNvSpPr/>
              <p:nvPr/>
            </p:nvSpPr>
            <p:spPr>
              <a:xfrm>
                <a:off x="-9092084" y="330076"/>
                <a:ext cx="13882200" cy="1699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sp>
            <p:nvSpPr>
              <p:cNvPr id="89" name="Google Shape;89;p6"/>
              <p:cNvSpPr/>
              <p:nvPr/>
            </p:nvSpPr>
            <p:spPr>
              <a:xfrm>
                <a:off x="4783025" y="330075"/>
                <a:ext cx="1699500" cy="16995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grpSp>
        <p:nvGrpSpPr>
          <p:cNvPr id="90" name="Google Shape;90;p6"/>
          <p:cNvGrpSpPr/>
          <p:nvPr/>
        </p:nvGrpSpPr>
        <p:grpSpPr>
          <a:xfrm>
            <a:off x="6946842" y="4472723"/>
            <a:ext cx="2202830" cy="670795"/>
            <a:chOff x="5575242" y="4472723"/>
            <a:chExt cx="2202830" cy="670795"/>
          </a:xfrm>
        </p:grpSpPr>
        <p:sp>
          <p:nvSpPr>
            <p:cNvPr id="91" name="Google Shape;91;p6"/>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2" name="Google Shape;92;p6"/>
            <p:cNvGrpSpPr/>
            <p:nvPr/>
          </p:nvGrpSpPr>
          <p:grpSpPr>
            <a:xfrm flipH="1">
              <a:off x="5734850" y="4472723"/>
              <a:ext cx="2040837" cy="670795"/>
              <a:chOff x="1297954" y="330075"/>
              <a:chExt cx="5169293" cy="1699506"/>
            </a:xfrm>
          </p:grpSpPr>
          <p:sp>
            <p:nvSpPr>
              <p:cNvPr id="93" name="Google Shape;93;p6"/>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6"/>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 name="Google Shape;95;p6"/>
            <p:cNvGrpSpPr/>
            <p:nvPr/>
          </p:nvGrpSpPr>
          <p:grpSpPr>
            <a:xfrm flipH="1">
              <a:off x="5578209" y="4646738"/>
              <a:ext cx="2199863" cy="304563"/>
              <a:chOff x="-5827153" y="330075"/>
              <a:chExt cx="12276019" cy="1699569"/>
            </a:xfrm>
          </p:grpSpPr>
          <p:sp>
            <p:nvSpPr>
              <p:cNvPr id="96" name="Google Shape;96;p6"/>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6"/>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98" name="Google Shape;98;p6"/>
          <p:cNvSpPr txBox="1">
            <a:spLocks noGrp="1"/>
          </p:cNvSpPr>
          <p:nvPr>
            <p:ph type="title"/>
          </p:nvPr>
        </p:nvSpPr>
        <p:spPr>
          <a:xfrm>
            <a:off x="814275" y="392575"/>
            <a:ext cx="5258400" cy="766200"/>
          </a:xfrm>
          <a:prstGeom prst="rect">
            <a:avLst/>
          </a:prstGeom>
        </p:spPr>
        <p:txBody>
          <a:bodyPr spcFirstLastPara="1" wrap="square" lIns="91425" tIns="91425" rIns="91425" bIns="91425" anchor="ctr"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99" name="Google Shape;99;p6"/>
          <p:cNvSpPr txBox="1">
            <a:spLocks noGrp="1"/>
          </p:cNvSpPr>
          <p:nvPr>
            <p:ph type="body" idx="1"/>
          </p:nvPr>
        </p:nvSpPr>
        <p:spPr>
          <a:xfrm>
            <a:off x="814275" y="1537988"/>
            <a:ext cx="3378300" cy="27243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1000"/>
              </a:spcBef>
              <a:spcAft>
                <a:spcPts val="0"/>
              </a:spcAft>
              <a:buSzPts val="2000"/>
              <a:buChar char="▻"/>
              <a:defRPr sz="2000"/>
            </a:lvl2pPr>
            <a:lvl3pPr marL="1371600" lvl="2" indent="-355600">
              <a:spcBef>
                <a:spcPts val="1000"/>
              </a:spcBef>
              <a:spcAft>
                <a:spcPts val="0"/>
              </a:spcAft>
              <a:buSzPts val="2000"/>
              <a:buChar char="▻"/>
              <a:defRPr sz="2000"/>
            </a:lvl3pPr>
            <a:lvl4pPr marL="1828800" lvl="3" indent="-355600">
              <a:spcBef>
                <a:spcPts val="1000"/>
              </a:spcBef>
              <a:spcAft>
                <a:spcPts val="0"/>
              </a:spcAft>
              <a:buSzPts val="2000"/>
              <a:buChar char="▻"/>
              <a:defRPr sz="2000"/>
            </a:lvl4pPr>
            <a:lvl5pPr marL="2286000" lvl="4" indent="-355600">
              <a:spcBef>
                <a:spcPts val="1000"/>
              </a:spcBef>
              <a:spcAft>
                <a:spcPts val="0"/>
              </a:spcAft>
              <a:buSzPts val="2000"/>
              <a:buChar char="▻"/>
              <a:defRPr sz="2000"/>
            </a:lvl5pPr>
            <a:lvl6pPr marL="2743200" lvl="5" indent="-355600">
              <a:spcBef>
                <a:spcPts val="1000"/>
              </a:spcBef>
              <a:spcAft>
                <a:spcPts val="0"/>
              </a:spcAft>
              <a:buSzPts val="2000"/>
              <a:buChar char="▻"/>
              <a:defRPr sz="2000"/>
            </a:lvl6pPr>
            <a:lvl7pPr marL="3200400" lvl="6" indent="-355600">
              <a:spcBef>
                <a:spcPts val="1000"/>
              </a:spcBef>
              <a:spcAft>
                <a:spcPts val="0"/>
              </a:spcAft>
              <a:buSzPts val="2000"/>
              <a:buChar char="▻"/>
              <a:defRPr sz="2000"/>
            </a:lvl7pPr>
            <a:lvl8pPr marL="3657600" lvl="7" indent="-355600">
              <a:spcBef>
                <a:spcPts val="1000"/>
              </a:spcBef>
              <a:spcAft>
                <a:spcPts val="0"/>
              </a:spcAft>
              <a:buSzPts val="2000"/>
              <a:buChar char="▻"/>
              <a:defRPr sz="2000"/>
            </a:lvl8pPr>
            <a:lvl9pPr marL="4114800" lvl="8" indent="-355600">
              <a:spcBef>
                <a:spcPts val="1000"/>
              </a:spcBef>
              <a:spcAft>
                <a:spcPts val="1000"/>
              </a:spcAft>
              <a:buSzPts val="2000"/>
              <a:buChar char="▻"/>
              <a:defRPr sz="2000"/>
            </a:lvl9pPr>
          </a:lstStyle>
          <a:p>
            <a:endParaRPr/>
          </a:p>
        </p:txBody>
      </p:sp>
      <p:sp>
        <p:nvSpPr>
          <p:cNvPr id="100" name="Google Shape;100;p6"/>
          <p:cNvSpPr txBox="1">
            <a:spLocks noGrp="1"/>
          </p:cNvSpPr>
          <p:nvPr>
            <p:ph type="body" idx="2"/>
          </p:nvPr>
        </p:nvSpPr>
        <p:spPr>
          <a:xfrm>
            <a:off x="4396123" y="1537988"/>
            <a:ext cx="3378300" cy="27243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1000"/>
              </a:spcBef>
              <a:spcAft>
                <a:spcPts val="0"/>
              </a:spcAft>
              <a:buSzPts val="2000"/>
              <a:buChar char="▻"/>
              <a:defRPr sz="2000"/>
            </a:lvl2pPr>
            <a:lvl3pPr marL="1371600" lvl="2" indent="-355600">
              <a:spcBef>
                <a:spcPts val="1000"/>
              </a:spcBef>
              <a:spcAft>
                <a:spcPts val="0"/>
              </a:spcAft>
              <a:buSzPts val="2000"/>
              <a:buChar char="▻"/>
              <a:defRPr sz="2000"/>
            </a:lvl3pPr>
            <a:lvl4pPr marL="1828800" lvl="3" indent="-355600">
              <a:spcBef>
                <a:spcPts val="1000"/>
              </a:spcBef>
              <a:spcAft>
                <a:spcPts val="0"/>
              </a:spcAft>
              <a:buSzPts val="2000"/>
              <a:buChar char="▻"/>
              <a:defRPr sz="2000"/>
            </a:lvl4pPr>
            <a:lvl5pPr marL="2286000" lvl="4" indent="-355600">
              <a:spcBef>
                <a:spcPts val="1000"/>
              </a:spcBef>
              <a:spcAft>
                <a:spcPts val="0"/>
              </a:spcAft>
              <a:buSzPts val="2000"/>
              <a:buChar char="▻"/>
              <a:defRPr sz="2000"/>
            </a:lvl5pPr>
            <a:lvl6pPr marL="2743200" lvl="5" indent="-355600">
              <a:spcBef>
                <a:spcPts val="1000"/>
              </a:spcBef>
              <a:spcAft>
                <a:spcPts val="0"/>
              </a:spcAft>
              <a:buSzPts val="2000"/>
              <a:buChar char="▻"/>
              <a:defRPr sz="2000"/>
            </a:lvl6pPr>
            <a:lvl7pPr marL="3200400" lvl="6" indent="-355600">
              <a:spcBef>
                <a:spcPts val="1000"/>
              </a:spcBef>
              <a:spcAft>
                <a:spcPts val="0"/>
              </a:spcAft>
              <a:buSzPts val="2000"/>
              <a:buChar char="▻"/>
              <a:defRPr sz="2000"/>
            </a:lvl7pPr>
            <a:lvl8pPr marL="3657600" lvl="7" indent="-355600">
              <a:spcBef>
                <a:spcPts val="1000"/>
              </a:spcBef>
              <a:spcAft>
                <a:spcPts val="0"/>
              </a:spcAft>
              <a:buSzPts val="2000"/>
              <a:buChar char="▻"/>
              <a:defRPr sz="2000"/>
            </a:lvl8pPr>
            <a:lvl9pPr marL="4114800" lvl="8" indent="-355600">
              <a:spcBef>
                <a:spcPts val="1000"/>
              </a:spcBef>
              <a:spcAft>
                <a:spcPts val="1000"/>
              </a:spcAft>
              <a:buSzPts val="2000"/>
              <a:buChar char="▻"/>
              <a:defRPr sz="2000"/>
            </a:lvl9pPr>
          </a:lstStyle>
          <a:p>
            <a:endParaRPr/>
          </a:p>
        </p:txBody>
      </p:sp>
      <p:sp>
        <p:nvSpPr>
          <p:cNvPr id="101" name="Google Shape;101;p6"/>
          <p:cNvSpPr txBox="1">
            <a:spLocks noGrp="1"/>
          </p:cNvSpPr>
          <p:nvPr>
            <p:ph type="sldNum" idx="12"/>
          </p:nvPr>
        </p:nvSpPr>
        <p:spPr>
          <a:xfrm>
            <a:off x="7618000" y="4636500"/>
            <a:ext cx="1487400" cy="315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3" name="TextBox 22">
            <a:extLst>
              <a:ext uri="{FF2B5EF4-FFF2-40B4-BE49-F238E27FC236}">
                <a16:creationId xmlns:a16="http://schemas.microsoft.com/office/drawing/2014/main" xmlns="" id="{367A30C9-F99E-4834-BD21-2E7D64E678E9}"/>
              </a:ext>
            </a:extLst>
          </p:cNvPr>
          <p:cNvSpPr txBox="1"/>
          <p:nvPr userDrawn="1"/>
        </p:nvSpPr>
        <p:spPr>
          <a:xfrm>
            <a:off x="274321" y="4841875"/>
            <a:ext cx="6450330" cy="261610"/>
          </a:xfrm>
          <a:prstGeom prst="rect">
            <a:avLst/>
          </a:prstGeom>
          <a:noFill/>
        </p:spPr>
        <p:txBody>
          <a:bodyPr wrap="square" rtlCol="0">
            <a:spAutoFit/>
          </a:bodyPr>
          <a:lstStyle/>
          <a:p>
            <a:pPr algn="ctr"/>
            <a:r>
              <a:rPr lang="en-US" sz="1100" b="0" dirty="0">
                <a:solidFill>
                  <a:schemeClr val="bg1">
                    <a:lumMod val="50000"/>
                  </a:schemeClr>
                </a:solidFill>
                <a:latin typeface="+mj-lt"/>
              </a:rPr>
              <a:t>Essentials of Medical</a:t>
            </a:r>
            <a:r>
              <a:rPr lang="en-US" sz="1100" b="0" baseline="0" dirty="0">
                <a:solidFill>
                  <a:schemeClr val="bg1">
                    <a:lumMod val="50000"/>
                  </a:schemeClr>
                </a:solidFill>
                <a:latin typeface="+mj-lt"/>
              </a:rPr>
              <a:t> Microbiology by </a:t>
            </a:r>
            <a:r>
              <a:rPr lang="en-US" sz="1100" b="0" baseline="0" dirty="0" err="1">
                <a:solidFill>
                  <a:schemeClr val="bg1">
                    <a:lumMod val="50000"/>
                  </a:schemeClr>
                </a:solidFill>
                <a:latin typeface="+mj-lt"/>
              </a:rPr>
              <a:t>Apurba</a:t>
            </a:r>
            <a:r>
              <a:rPr lang="en-US" sz="1100" b="0" baseline="0" dirty="0">
                <a:solidFill>
                  <a:schemeClr val="bg1">
                    <a:lumMod val="50000"/>
                  </a:schemeClr>
                </a:solidFill>
                <a:latin typeface="+mj-lt"/>
              </a:rPr>
              <a:t> S </a:t>
            </a:r>
            <a:r>
              <a:rPr lang="en-US" sz="1100" b="0" baseline="0" dirty="0" err="1">
                <a:solidFill>
                  <a:schemeClr val="bg1">
                    <a:lumMod val="50000"/>
                  </a:schemeClr>
                </a:solidFill>
                <a:latin typeface="+mj-lt"/>
              </a:rPr>
              <a:t>Sastry</a:t>
            </a:r>
            <a:r>
              <a:rPr lang="en-US" sz="1100" b="0" baseline="0" dirty="0">
                <a:solidFill>
                  <a:schemeClr val="bg1">
                    <a:lumMod val="50000"/>
                  </a:schemeClr>
                </a:solidFill>
                <a:latin typeface="+mj-lt"/>
              </a:rPr>
              <a:t> © </a:t>
            </a:r>
            <a:r>
              <a:rPr lang="en-US" sz="1100" b="0" baseline="0" dirty="0" err="1">
                <a:solidFill>
                  <a:schemeClr val="bg1">
                    <a:lumMod val="50000"/>
                  </a:schemeClr>
                </a:solidFill>
                <a:latin typeface="+mj-lt"/>
              </a:rPr>
              <a:t>Jaypee</a:t>
            </a:r>
            <a:r>
              <a:rPr lang="en-US" sz="1100" b="0" baseline="0" dirty="0">
                <a:solidFill>
                  <a:schemeClr val="bg1">
                    <a:lumMod val="50000"/>
                  </a:schemeClr>
                </a:solidFill>
                <a:latin typeface="+mj-lt"/>
              </a:rPr>
              <a:t> Brothers Medical Publishers</a:t>
            </a:r>
            <a:endParaRPr lang="en-IN" sz="1100" b="0" dirty="0">
              <a:solidFill>
                <a:schemeClr val="bg1">
                  <a:lumMod val="50000"/>
                </a:schemeClr>
              </a:solidFill>
              <a:latin typeface="+mj-lt"/>
            </a:endParaRPr>
          </a:p>
        </p:txBody>
      </p:sp>
      <p:cxnSp>
        <p:nvCxnSpPr>
          <p:cNvPr id="24" name="Straight Connector 23">
            <a:extLst>
              <a:ext uri="{FF2B5EF4-FFF2-40B4-BE49-F238E27FC236}">
                <a16:creationId xmlns:a16="http://schemas.microsoft.com/office/drawing/2014/main" xmlns="" id="{B9CD6433-F5A7-4784-BA73-598A21C2EF9C}"/>
              </a:ext>
            </a:extLst>
          </p:cNvPr>
          <p:cNvCxnSpPr>
            <a:cxnSpLocks/>
          </p:cNvCxnSpPr>
          <p:nvPr userDrawn="1"/>
        </p:nvCxnSpPr>
        <p:spPr>
          <a:xfrm>
            <a:off x="0" y="4750925"/>
            <a:ext cx="6888480" cy="12302"/>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2" name="Picture 1" descr="Logo&#10;&#10;Description automatically generated">
            <a:extLst>
              <a:ext uri="{FF2B5EF4-FFF2-40B4-BE49-F238E27FC236}">
                <a16:creationId xmlns:a16="http://schemas.microsoft.com/office/drawing/2014/main" xmlns="" id="{D6DE282A-54C4-4560-93FF-73C15596A40F}"/>
              </a:ext>
            </a:extLst>
          </p:cNvPr>
          <p:cNvPicPr>
            <a:picLocks noChangeAspect="1"/>
          </p:cNvPicPr>
          <p:nvPr userDrawn="1"/>
        </p:nvPicPr>
        <p:blipFill>
          <a:blip r:embed="rId2"/>
          <a:stretch>
            <a:fillRect/>
          </a:stretch>
        </p:blipFill>
        <p:spPr>
          <a:xfrm>
            <a:off x="8061433" y="139461"/>
            <a:ext cx="884735" cy="576915"/>
          </a:xfrm>
          <a:prstGeom prst="rect">
            <a:avLst/>
          </a:prstGeom>
        </p:spPr>
      </p:pic>
    </p:spTree>
    <p:extLst>
      <p:ext uri="{BB962C8B-B14F-4D97-AF65-F5344CB8AC3E}">
        <p14:creationId xmlns:p14="http://schemas.microsoft.com/office/powerpoint/2010/main" val="18481753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23"/>
        <p:cNvGrpSpPr/>
        <p:nvPr/>
      </p:nvGrpSpPr>
      <p:grpSpPr>
        <a:xfrm>
          <a:off x="0" y="0"/>
          <a:ext cx="0" cy="0"/>
          <a:chOff x="0" y="0"/>
          <a:chExt cx="0" cy="0"/>
        </a:xfrm>
      </p:grpSpPr>
      <p:sp>
        <p:nvSpPr>
          <p:cNvPr id="24" name="Google Shape;24;p3"/>
          <p:cNvSpPr/>
          <p:nvPr/>
        </p:nvSpPr>
        <p:spPr>
          <a:xfrm>
            <a:off x="5697214" y="2635519"/>
            <a:ext cx="889200" cy="296400"/>
          </a:xfrm>
          <a:prstGeom prst="triangle">
            <a:avLst>
              <a:gd name="adj" fmla="val 32425"/>
            </a:avLst>
          </a:prstGeom>
          <a:solidFill>
            <a:srgbClr val="2632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panose="02000000000000000000"/>
              <a:ea typeface="Arvo" panose="02000000000000000000"/>
              <a:cs typeface="Arvo" panose="02000000000000000000"/>
              <a:sym typeface="Arvo" panose="02000000000000000000"/>
            </a:endParaRPr>
          </a:p>
        </p:txBody>
      </p:sp>
      <p:grpSp>
        <p:nvGrpSpPr>
          <p:cNvPr id="25" name="Google Shape;25;p3"/>
          <p:cNvGrpSpPr/>
          <p:nvPr/>
        </p:nvGrpSpPr>
        <p:grpSpPr>
          <a:xfrm>
            <a:off x="0" y="-7088"/>
            <a:ext cx="8661398" cy="5150588"/>
            <a:chOff x="0" y="-7088"/>
            <a:chExt cx="8661398" cy="5150588"/>
          </a:xfrm>
        </p:grpSpPr>
        <p:sp>
          <p:nvSpPr>
            <p:cNvPr id="26" name="Google Shape;26;p3"/>
            <p:cNvSpPr/>
            <p:nvPr/>
          </p:nvSpPr>
          <p:spPr>
            <a:xfrm>
              <a:off x="0" y="0"/>
              <a:ext cx="3525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
            <p:cNvSpPr/>
            <p:nvPr/>
          </p:nvSpPr>
          <p:spPr>
            <a:xfrm rot="10800000" flipH="1">
              <a:off x="3517898" y="-7088"/>
              <a:ext cx="5143500" cy="5143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panose="02000000000000000000"/>
                <a:ea typeface="Arvo" panose="02000000000000000000"/>
                <a:cs typeface="Arvo" panose="02000000000000000000"/>
                <a:sym typeface="Arvo" panose="02000000000000000000"/>
              </a:endParaRPr>
            </a:p>
          </p:txBody>
        </p:sp>
      </p:grpSp>
      <p:grpSp>
        <p:nvGrpSpPr>
          <p:cNvPr id="28" name="Google Shape;28;p3"/>
          <p:cNvGrpSpPr/>
          <p:nvPr/>
        </p:nvGrpSpPr>
        <p:grpSpPr>
          <a:xfrm rot="10800000" flipH="1">
            <a:off x="-2" y="2924826"/>
            <a:ext cx="6589087" cy="2027268"/>
            <a:chOff x="-9894852" y="-4493254"/>
            <a:chExt cx="21200407" cy="6522740"/>
          </a:xfrm>
        </p:grpSpPr>
        <p:sp>
          <p:nvSpPr>
            <p:cNvPr id="29" name="Google Shape;29;p3"/>
            <p:cNvSpPr/>
            <p:nvPr/>
          </p:nvSpPr>
          <p:spPr>
            <a:xfrm>
              <a:off x="-9894852" y="-4493114"/>
              <a:ext cx="14685300" cy="6522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panose="02000000000000000000"/>
                <a:ea typeface="Arvo" panose="02000000000000000000"/>
                <a:cs typeface="Arvo" panose="02000000000000000000"/>
                <a:sym typeface="Arvo" panose="02000000000000000000"/>
              </a:endParaRPr>
            </a:p>
          </p:txBody>
        </p:sp>
        <p:sp>
          <p:nvSpPr>
            <p:cNvPr id="30" name="Google Shape;30;p3"/>
            <p:cNvSpPr/>
            <p:nvPr/>
          </p:nvSpPr>
          <p:spPr>
            <a:xfrm>
              <a:off x="4782955" y="-4493254"/>
              <a:ext cx="6522600" cy="65226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panose="02000000000000000000"/>
                <a:ea typeface="Arvo" panose="02000000000000000000"/>
                <a:cs typeface="Arvo" panose="02000000000000000000"/>
                <a:sym typeface="Arvo" panose="02000000000000000000"/>
              </a:endParaRPr>
            </a:p>
          </p:txBody>
        </p:sp>
      </p:grpSp>
      <p:grpSp>
        <p:nvGrpSpPr>
          <p:cNvPr id="31" name="Google Shape;31;p3"/>
          <p:cNvGrpSpPr/>
          <p:nvPr/>
        </p:nvGrpSpPr>
        <p:grpSpPr>
          <a:xfrm>
            <a:off x="6946842" y="4472723"/>
            <a:ext cx="2202830" cy="670795"/>
            <a:chOff x="5575242" y="4472723"/>
            <a:chExt cx="2202830" cy="670795"/>
          </a:xfrm>
        </p:grpSpPr>
        <p:sp>
          <p:nvSpPr>
            <p:cNvPr id="32" name="Google Shape;32;p3"/>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 name="Google Shape;33;p3"/>
            <p:cNvGrpSpPr/>
            <p:nvPr/>
          </p:nvGrpSpPr>
          <p:grpSpPr>
            <a:xfrm flipH="1">
              <a:off x="5734850" y="4472723"/>
              <a:ext cx="2040837" cy="670795"/>
              <a:chOff x="1297954" y="330075"/>
              <a:chExt cx="5169293" cy="1699506"/>
            </a:xfrm>
          </p:grpSpPr>
          <p:sp>
            <p:nvSpPr>
              <p:cNvPr id="34" name="Google Shape;34;p3"/>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 name="Google Shape;36;p3"/>
            <p:cNvGrpSpPr/>
            <p:nvPr/>
          </p:nvGrpSpPr>
          <p:grpSpPr>
            <a:xfrm flipH="1">
              <a:off x="5578209" y="4646738"/>
              <a:ext cx="2199863" cy="304563"/>
              <a:chOff x="-5827153" y="330075"/>
              <a:chExt cx="12276019" cy="1699569"/>
            </a:xfrm>
          </p:grpSpPr>
          <p:sp>
            <p:nvSpPr>
              <p:cNvPr id="37" name="Google Shape;37;p3"/>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9" name="Google Shape;39;p3"/>
          <p:cNvSpPr txBox="1">
            <a:spLocks noGrp="1"/>
          </p:cNvSpPr>
          <p:nvPr>
            <p:ph type="ctrTitle"/>
          </p:nvPr>
        </p:nvSpPr>
        <p:spPr>
          <a:xfrm>
            <a:off x="463525" y="2871148"/>
            <a:ext cx="4094400" cy="11598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sp>
        <p:nvSpPr>
          <p:cNvPr id="40" name="Google Shape;40;p3"/>
          <p:cNvSpPr txBox="1">
            <a:spLocks noGrp="1"/>
          </p:cNvSpPr>
          <p:nvPr>
            <p:ph type="subTitle" idx="1"/>
          </p:nvPr>
        </p:nvSpPr>
        <p:spPr>
          <a:xfrm>
            <a:off x="463525" y="3975449"/>
            <a:ext cx="4094400" cy="784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5"/>
              </a:buClr>
              <a:buSzPts val="2000"/>
              <a:buNone/>
              <a:defRPr sz="2000">
                <a:solidFill>
                  <a:schemeClr val="accent5"/>
                </a:solidFill>
              </a:defRPr>
            </a:lvl1pPr>
            <a:lvl2pPr lvl="1" rtl="0">
              <a:spcBef>
                <a:spcPts val="1000"/>
              </a:spcBef>
              <a:spcAft>
                <a:spcPts val="0"/>
              </a:spcAft>
              <a:buClr>
                <a:schemeClr val="accent5"/>
              </a:buClr>
              <a:buSzPts val="2000"/>
              <a:buNone/>
              <a:defRPr sz="2000">
                <a:solidFill>
                  <a:schemeClr val="accent5"/>
                </a:solidFill>
              </a:defRPr>
            </a:lvl2pPr>
            <a:lvl3pPr lvl="2" rtl="0">
              <a:spcBef>
                <a:spcPts val="1000"/>
              </a:spcBef>
              <a:spcAft>
                <a:spcPts val="0"/>
              </a:spcAft>
              <a:buClr>
                <a:schemeClr val="accent5"/>
              </a:buClr>
              <a:buSzPts val="2000"/>
              <a:buNone/>
              <a:defRPr sz="2000">
                <a:solidFill>
                  <a:schemeClr val="accent5"/>
                </a:solidFill>
              </a:defRPr>
            </a:lvl3pPr>
            <a:lvl4pPr lvl="3" rtl="0">
              <a:spcBef>
                <a:spcPts val="1000"/>
              </a:spcBef>
              <a:spcAft>
                <a:spcPts val="0"/>
              </a:spcAft>
              <a:buClr>
                <a:schemeClr val="accent5"/>
              </a:buClr>
              <a:buSzPts val="2000"/>
              <a:buNone/>
              <a:defRPr sz="2000">
                <a:solidFill>
                  <a:schemeClr val="accent5"/>
                </a:solidFill>
              </a:defRPr>
            </a:lvl4pPr>
            <a:lvl5pPr lvl="4" rtl="0">
              <a:spcBef>
                <a:spcPts val="1000"/>
              </a:spcBef>
              <a:spcAft>
                <a:spcPts val="0"/>
              </a:spcAft>
              <a:buClr>
                <a:schemeClr val="accent5"/>
              </a:buClr>
              <a:buSzPts val="2000"/>
              <a:buNone/>
              <a:defRPr sz="2000">
                <a:solidFill>
                  <a:schemeClr val="accent5"/>
                </a:solidFill>
              </a:defRPr>
            </a:lvl5pPr>
            <a:lvl6pPr lvl="5" rtl="0">
              <a:spcBef>
                <a:spcPts val="1000"/>
              </a:spcBef>
              <a:spcAft>
                <a:spcPts val="0"/>
              </a:spcAft>
              <a:buClr>
                <a:schemeClr val="accent5"/>
              </a:buClr>
              <a:buSzPts val="2000"/>
              <a:buNone/>
              <a:defRPr sz="2000">
                <a:solidFill>
                  <a:schemeClr val="accent5"/>
                </a:solidFill>
              </a:defRPr>
            </a:lvl6pPr>
            <a:lvl7pPr lvl="6" rtl="0">
              <a:spcBef>
                <a:spcPts val="1000"/>
              </a:spcBef>
              <a:spcAft>
                <a:spcPts val="0"/>
              </a:spcAft>
              <a:buClr>
                <a:schemeClr val="accent5"/>
              </a:buClr>
              <a:buSzPts val="2000"/>
              <a:buNone/>
              <a:defRPr sz="2000">
                <a:solidFill>
                  <a:schemeClr val="accent5"/>
                </a:solidFill>
              </a:defRPr>
            </a:lvl7pPr>
            <a:lvl8pPr lvl="7" rtl="0">
              <a:spcBef>
                <a:spcPts val="1000"/>
              </a:spcBef>
              <a:spcAft>
                <a:spcPts val="0"/>
              </a:spcAft>
              <a:buClr>
                <a:schemeClr val="accent5"/>
              </a:buClr>
              <a:buSzPts val="2000"/>
              <a:buNone/>
              <a:defRPr sz="2000">
                <a:solidFill>
                  <a:schemeClr val="accent5"/>
                </a:solidFill>
              </a:defRPr>
            </a:lvl8pPr>
            <a:lvl9pPr lvl="8" rtl="0">
              <a:spcBef>
                <a:spcPts val="1000"/>
              </a:spcBef>
              <a:spcAft>
                <a:spcPts val="1000"/>
              </a:spcAft>
              <a:buClr>
                <a:schemeClr val="accent5"/>
              </a:buClr>
              <a:buSzPts val="2000"/>
              <a:buNone/>
              <a:defRPr sz="2000">
                <a:solidFill>
                  <a:schemeClr val="accent5"/>
                </a:solidFill>
              </a:defRPr>
            </a:lvl9pPr>
          </a:lstStyle>
          <a:p>
            <a:endParaRPr/>
          </a:p>
        </p:txBody>
      </p:sp>
      <p:sp>
        <p:nvSpPr>
          <p:cNvPr id="41" name="Google Shape;41;p3"/>
          <p:cNvSpPr txBox="1">
            <a:spLocks noGrp="1"/>
          </p:cNvSpPr>
          <p:nvPr>
            <p:ph type="sldNum" idx="12"/>
          </p:nvPr>
        </p:nvSpPr>
        <p:spPr>
          <a:xfrm>
            <a:off x="7618000" y="4636500"/>
            <a:ext cx="1487400" cy="315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lang="en-GB"/>
          </a:p>
        </p:txBody>
      </p:sp>
      <p:pic>
        <p:nvPicPr>
          <p:cNvPr id="2" name="Picture 1" descr="Logo&#10;&#10;Description automatically generated">
            <a:extLst>
              <a:ext uri="{FF2B5EF4-FFF2-40B4-BE49-F238E27FC236}">
                <a16:creationId xmlns:a16="http://schemas.microsoft.com/office/drawing/2014/main" xmlns="" id="{C9B9B904-7092-4B14-9B1D-D43DB22F736B}"/>
              </a:ext>
            </a:extLst>
          </p:cNvPr>
          <p:cNvPicPr>
            <a:picLocks noChangeAspect="1"/>
          </p:cNvPicPr>
          <p:nvPr userDrawn="1"/>
        </p:nvPicPr>
        <p:blipFill>
          <a:blip r:embed="rId2"/>
          <a:stretch>
            <a:fillRect/>
          </a:stretch>
        </p:blipFill>
        <p:spPr>
          <a:xfrm>
            <a:off x="8061433" y="139461"/>
            <a:ext cx="884735" cy="576915"/>
          </a:xfrm>
          <a:prstGeom prst="rect">
            <a:avLst/>
          </a:prstGeom>
        </p:spPr>
      </p:pic>
    </p:spTree>
    <p:extLst>
      <p:ext uri="{BB962C8B-B14F-4D97-AF65-F5344CB8AC3E}">
        <p14:creationId xmlns:p14="http://schemas.microsoft.com/office/powerpoint/2010/main" val="2216217145"/>
      </p:ext>
    </p:extLst>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B6C7148-C6B9-4CF9-9A36-B8113F6B3472}" type="datetimeFigureOut">
              <a:rPr lang="en-US" smtClean="0"/>
              <a:t>6/24/2024</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74DBF65-4908-4999-A97F-E9AC999B7FA9}" type="slidenum">
              <a:rPr lang="en-US" smtClean="0"/>
              <a:t>‹#›</a:t>
            </a:fld>
            <a:endParaRPr lang="en-US"/>
          </a:p>
        </p:txBody>
      </p:sp>
    </p:spTree>
    <p:extLst>
      <p:ext uri="{BB962C8B-B14F-4D97-AF65-F5344CB8AC3E}">
        <p14:creationId xmlns:p14="http://schemas.microsoft.com/office/powerpoint/2010/main" val="21670604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smtClean="0">
                <a:solidFill>
                  <a:srgbClr val="FF0000"/>
                </a:solidFill>
              </a:rPr>
              <a:t>Tuberculosis and </a:t>
            </a:r>
            <a:r>
              <a:rPr lang="en-US" b="1" dirty="0" err="1" smtClean="0">
                <a:solidFill>
                  <a:srgbClr val="FF0000"/>
                </a:solidFill>
              </a:rPr>
              <a:t>Nontuberculous</a:t>
            </a:r>
            <a:r>
              <a:rPr lang="en-US" b="1" dirty="0" smtClean="0">
                <a:solidFill>
                  <a:srgbClr val="FF0000"/>
                </a:solidFill>
              </a:rPr>
              <a:t/>
            </a:r>
            <a:br>
              <a:rPr lang="en-US" b="1" dirty="0" smtClean="0">
                <a:solidFill>
                  <a:srgbClr val="FF0000"/>
                </a:solidFill>
              </a:rPr>
            </a:br>
            <a:r>
              <a:rPr lang="en-US" b="1" dirty="0" smtClean="0">
                <a:solidFill>
                  <a:srgbClr val="FF0000"/>
                </a:solidFill>
              </a:rPr>
              <a:t>Mycobacteria Infections</a:t>
            </a:r>
            <a:endParaRPr lang="en-US" b="1" dirty="0">
              <a:solidFill>
                <a:srgbClr val="FF0000"/>
              </a:solidFill>
            </a:endParaRPr>
          </a:p>
        </p:txBody>
      </p:sp>
      <p:sp>
        <p:nvSpPr>
          <p:cNvPr id="3" name="Subtitle 2"/>
          <p:cNvSpPr>
            <a:spLocks noGrp="1"/>
          </p:cNvSpPr>
          <p:nvPr>
            <p:ph type="subTitle" idx="1"/>
          </p:nvPr>
        </p:nvSpPr>
        <p:spPr/>
        <p:txBody>
          <a:bodyPr>
            <a:normAutofit fontScale="85000" lnSpcReduction="20000"/>
          </a:bodyPr>
          <a:lstStyle/>
          <a:p>
            <a:r>
              <a:rPr lang="en-US" b="1" dirty="0" smtClean="0">
                <a:solidFill>
                  <a:srgbClr val="00B050"/>
                </a:solidFill>
              </a:rPr>
              <a:t>Dr. </a:t>
            </a:r>
            <a:r>
              <a:rPr lang="en-US" b="1" dirty="0" err="1" smtClean="0">
                <a:solidFill>
                  <a:srgbClr val="00B050"/>
                </a:solidFill>
              </a:rPr>
              <a:t>Ved</a:t>
            </a:r>
            <a:r>
              <a:rPr lang="en-US" b="1" dirty="0" smtClean="0">
                <a:solidFill>
                  <a:srgbClr val="00B050"/>
                </a:solidFill>
              </a:rPr>
              <a:t> </a:t>
            </a:r>
            <a:r>
              <a:rPr lang="en-US" b="1" dirty="0" err="1" smtClean="0">
                <a:solidFill>
                  <a:srgbClr val="00B050"/>
                </a:solidFill>
              </a:rPr>
              <a:t>prakash</a:t>
            </a:r>
            <a:r>
              <a:rPr lang="en-US" b="1" dirty="0" smtClean="0">
                <a:solidFill>
                  <a:srgbClr val="00B050"/>
                </a:solidFill>
              </a:rPr>
              <a:t> </a:t>
            </a:r>
          </a:p>
          <a:p>
            <a:r>
              <a:rPr lang="en-US" b="1" dirty="0" smtClean="0">
                <a:solidFill>
                  <a:srgbClr val="00B050"/>
                </a:solidFill>
              </a:rPr>
              <a:t>Professor &amp; Head </a:t>
            </a:r>
          </a:p>
          <a:p>
            <a:r>
              <a:rPr lang="en-US" b="1" dirty="0" smtClean="0">
                <a:solidFill>
                  <a:srgbClr val="00B050"/>
                </a:solidFill>
              </a:rPr>
              <a:t>PG Department of Microbiology</a:t>
            </a:r>
            <a:endParaRPr lang="en-US" b="1" dirty="0">
              <a:solidFill>
                <a:srgbClr val="00B050"/>
              </a:solidFill>
            </a:endParaRPr>
          </a:p>
        </p:txBody>
      </p:sp>
    </p:spTree>
    <p:extLst>
      <p:ext uri="{BB962C8B-B14F-4D97-AF65-F5344CB8AC3E}">
        <p14:creationId xmlns:p14="http://schemas.microsoft.com/office/powerpoint/2010/main" val="827326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Learning objectives</a:t>
            </a:r>
            <a:endParaRPr lang="en-US" b="1" dirty="0">
              <a:solidFill>
                <a:srgbClr val="FF0000"/>
              </a:solidFill>
            </a:endParaRPr>
          </a:p>
        </p:txBody>
      </p:sp>
      <p:sp>
        <p:nvSpPr>
          <p:cNvPr id="193" name="Google Shape;193;p12"/>
          <p:cNvSpPr txBox="1">
            <a:spLocks noGrp="1"/>
          </p:cNvSpPr>
          <p:nvPr>
            <p:ph idx="1"/>
          </p:nvPr>
        </p:nvSpPr>
        <p:spPr/>
        <p:txBody>
          <a:bodyPr>
            <a:normAutofit fontScale="85000" lnSpcReduction="10000"/>
          </a:bodyPr>
          <a:lstStyle/>
          <a:p>
            <a:r>
              <a:rPr lang="en-US" dirty="0" smtClean="0"/>
              <a:t>At the end of the session, the students will be able to understand:</a:t>
            </a:r>
          </a:p>
          <a:p>
            <a:r>
              <a:rPr lang="en-US" dirty="0" smtClean="0"/>
              <a:t>Classification of mycobacteria.</a:t>
            </a:r>
          </a:p>
          <a:p>
            <a:r>
              <a:rPr lang="en-US" dirty="0" smtClean="0"/>
              <a:t>Antigenic structure, pathogenesis, clinical manifestations, lab diagnosis, treatment, drug resistance and prophylaxis of TB.</a:t>
            </a:r>
          </a:p>
          <a:p>
            <a:r>
              <a:rPr lang="en-US" dirty="0" smtClean="0"/>
              <a:t>Newer ATT drugs and global and national TB programs.</a:t>
            </a:r>
          </a:p>
          <a:p>
            <a:r>
              <a:rPr lang="en-US" dirty="0" smtClean="0"/>
              <a:t>Classification, lab diagnosis and treatment of NTM.</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a:t>
            </a:fld>
            <a:endParaRPr lang="en"/>
          </a:p>
        </p:txBody>
      </p:sp>
    </p:spTree>
    <p:extLst>
      <p:ext uri="{BB962C8B-B14F-4D97-AF65-F5344CB8AC3E}">
        <p14:creationId xmlns:p14="http://schemas.microsoft.com/office/powerpoint/2010/main" val="10152582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INTRODUCTION</a:t>
            </a:r>
            <a:endParaRPr lang="en-US" b="1" dirty="0">
              <a:solidFill>
                <a:srgbClr val="FF0000"/>
              </a:solidFill>
            </a:endParaRPr>
          </a:p>
        </p:txBody>
      </p:sp>
      <p:sp>
        <p:nvSpPr>
          <p:cNvPr id="193" name="Google Shape;193;p12"/>
          <p:cNvSpPr txBox="1">
            <a:spLocks noGrp="1"/>
          </p:cNvSpPr>
          <p:nvPr>
            <p:ph idx="1"/>
          </p:nvPr>
        </p:nvSpPr>
        <p:spPr/>
        <p:txBody>
          <a:bodyPr>
            <a:normAutofit fontScale="85000" lnSpcReduction="20000"/>
          </a:bodyPr>
          <a:lstStyle/>
          <a:p>
            <a:r>
              <a:rPr lang="en-US" b="1" dirty="0" smtClean="0">
                <a:solidFill>
                  <a:srgbClr val="7030A0"/>
                </a:solidFill>
              </a:rPr>
              <a:t>Acid fastness: </a:t>
            </a:r>
            <a:r>
              <a:rPr lang="en-US" dirty="0" smtClean="0"/>
              <a:t>They resist </a:t>
            </a:r>
            <a:r>
              <a:rPr lang="en-US" dirty="0" err="1" smtClean="0"/>
              <a:t>decolorization</a:t>
            </a:r>
            <a:r>
              <a:rPr lang="en-US" dirty="0" smtClean="0"/>
              <a:t> by dilute mineral acids</a:t>
            </a:r>
          </a:p>
          <a:p>
            <a:r>
              <a:rPr lang="en-US" b="1" dirty="0">
                <a:solidFill>
                  <a:srgbClr val="7030A0"/>
                </a:solidFill>
              </a:rPr>
              <a:t>Due to—</a:t>
            </a:r>
          </a:p>
          <a:p>
            <a:pPr lvl="1"/>
            <a:r>
              <a:rPr lang="en-US" dirty="0" smtClean="0">
                <a:solidFill>
                  <a:srgbClr val="7030A0"/>
                </a:solidFill>
              </a:rPr>
              <a:t>(1) presence of high content of </a:t>
            </a:r>
            <a:r>
              <a:rPr lang="en-US" dirty="0" err="1" smtClean="0">
                <a:solidFill>
                  <a:srgbClr val="7030A0"/>
                </a:solidFill>
              </a:rPr>
              <a:t>mycolic</a:t>
            </a:r>
            <a:r>
              <a:rPr lang="en-US" dirty="0" smtClean="0">
                <a:solidFill>
                  <a:srgbClr val="7030A0"/>
                </a:solidFill>
              </a:rPr>
              <a:t> acids in the cell wall, and </a:t>
            </a:r>
          </a:p>
          <a:p>
            <a:pPr lvl="1"/>
            <a:r>
              <a:rPr lang="en-US" dirty="0" smtClean="0">
                <a:solidFill>
                  <a:srgbClr val="7030A0"/>
                </a:solidFill>
              </a:rPr>
              <a:t>(2) integrity of the cell wall</a:t>
            </a:r>
          </a:p>
          <a:p>
            <a:r>
              <a:rPr lang="en-US" dirty="0" smtClean="0"/>
              <a:t>Non-motile, non-</a:t>
            </a:r>
            <a:r>
              <a:rPr lang="en-US" dirty="0" err="1" smtClean="0"/>
              <a:t>sporing</a:t>
            </a:r>
            <a:r>
              <a:rPr lang="en-US" dirty="0" smtClean="0"/>
              <a:t>, non-capsulated, weakly gram-positive, straight or slightly curved rod-shaped bacteria - obligate aerobes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a:t>
            </a:fld>
            <a:endParaRPr lang="en"/>
          </a:p>
        </p:txBody>
      </p:sp>
    </p:spTree>
    <p:extLst>
      <p:ext uri="{BB962C8B-B14F-4D97-AF65-F5344CB8AC3E}">
        <p14:creationId xmlns:p14="http://schemas.microsoft.com/office/powerpoint/2010/main" val="478652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History</a:t>
            </a:r>
            <a:endParaRPr lang="en-US" b="1" dirty="0">
              <a:solidFill>
                <a:srgbClr val="FF0000"/>
              </a:solidFill>
            </a:endParaRPr>
          </a:p>
        </p:txBody>
      </p:sp>
      <p:sp>
        <p:nvSpPr>
          <p:cNvPr id="193" name="Google Shape;193;p12"/>
          <p:cNvSpPr txBox="1">
            <a:spLocks noGrp="1"/>
          </p:cNvSpPr>
          <p:nvPr>
            <p:ph idx="1"/>
          </p:nvPr>
        </p:nvSpPr>
        <p:spPr/>
        <p:txBody>
          <a:bodyPr/>
          <a:lstStyle/>
          <a:p>
            <a:pPr>
              <a:lnSpc>
                <a:spcPct val="150000"/>
              </a:lnSpc>
            </a:pPr>
            <a:r>
              <a:rPr lang="en-US" b="1" dirty="0" smtClean="0">
                <a:solidFill>
                  <a:srgbClr val="7030A0"/>
                </a:solidFill>
              </a:rPr>
              <a:t>Robert Koch (1882) </a:t>
            </a:r>
            <a:r>
              <a:rPr lang="en-US" dirty="0" smtClean="0"/>
              <a:t>isolated the tubercle bacillus and proved its causative role in tuberculosis - satisfies the Koch’s postulates.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a:t>
            </a:fld>
            <a:endParaRPr lang="en"/>
          </a:p>
        </p:txBody>
      </p:sp>
    </p:spTree>
    <p:extLst>
      <p:ext uri="{BB962C8B-B14F-4D97-AF65-F5344CB8AC3E}">
        <p14:creationId xmlns:p14="http://schemas.microsoft.com/office/powerpoint/2010/main" val="1700669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Classification</a:t>
            </a:r>
            <a:endParaRPr lang="en-US" b="1" dirty="0">
              <a:solidFill>
                <a:srgbClr val="FF0000"/>
              </a:solidFill>
            </a:endParaRPr>
          </a:p>
        </p:txBody>
      </p:sp>
      <p:sp>
        <p:nvSpPr>
          <p:cNvPr id="193" name="Google Shape;193;p12"/>
          <p:cNvSpPr txBox="1">
            <a:spLocks noGrp="1"/>
          </p:cNvSpPr>
          <p:nvPr>
            <p:ph idx="1"/>
          </p:nvPr>
        </p:nvSpPr>
        <p:spPr/>
        <p:txBody>
          <a:bodyPr>
            <a:normAutofit fontScale="92500" lnSpcReduction="20000"/>
          </a:bodyPr>
          <a:lstStyle/>
          <a:p>
            <a:r>
              <a:rPr lang="en-US" b="1" dirty="0" smtClean="0">
                <a:solidFill>
                  <a:srgbClr val="7030A0"/>
                </a:solidFill>
              </a:rPr>
              <a:t>M. tuberculosis complex: </a:t>
            </a:r>
            <a:r>
              <a:rPr lang="en-US" dirty="0" smtClean="0"/>
              <a:t>Tuberculosis (TB) in man</a:t>
            </a:r>
          </a:p>
          <a:p>
            <a:r>
              <a:rPr lang="en-US" b="1" dirty="0" smtClean="0">
                <a:solidFill>
                  <a:srgbClr val="7030A0"/>
                </a:solidFill>
              </a:rPr>
              <a:t>M. </a:t>
            </a:r>
            <a:r>
              <a:rPr lang="en-US" b="1" dirty="0" err="1" smtClean="0">
                <a:solidFill>
                  <a:srgbClr val="7030A0"/>
                </a:solidFill>
              </a:rPr>
              <a:t>leprae</a:t>
            </a:r>
            <a:r>
              <a:rPr lang="en-US" b="1" dirty="0" smtClean="0">
                <a:solidFill>
                  <a:srgbClr val="7030A0"/>
                </a:solidFill>
              </a:rPr>
              <a:t> (Hansen’s bacilli): </a:t>
            </a:r>
            <a:r>
              <a:rPr lang="en-US" dirty="0" smtClean="0"/>
              <a:t>Leprosy</a:t>
            </a:r>
          </a:p>
          <a:p>
            <a:r>
              <a:rPr lang="en-US" b="1" dirty="0" err="1" smtClean="0">
                <a:solidFill>
                  <a:srgbClr val="7030A0"/>
                </a:solidFill>
              </a:rPr>
              <a:t>Nontuberculous</a:t>
            </a:r>
            <a:r>
              <a:rPr lang="en-US" b="1" dirty="0" smtClean="0">
                <a:solidFill>
                  <a:srgbClr val="7030A0"/>
                </a:solidFill>
              </a:rPr>
              <a:t> mycobacteria (NTM): </a:t>
            </a:r>
            <a:r>
              <a:rPr lang="en-US" dirty="0" smtClean="0"/>
              <a:t>Either saprophytic in nature, e.g. M. </a:t>
            </a:r>
            <a:r>
              <a:rPr lang="en-US" dirty="0" err="1" smtClean="0"/>
              <a:t>gordonae</a:t>
            </a:r>
            <a:r>
              <a:rPr lang="en-US" dirty="0" smtClean="0"/>
              <a:t> (from tap water); or found as commensal (M. </a:t>
            </a:r>
            <a:r>
              <a:rPr lang="en-US" dirty="0" err="1" smtClean="0"/>
              <a:t>smegmatis</a:t>
            </a:r>
            <a:r>
              <a:rPr lang="en-US" dirty="0" smtClean="0"/>
              <a:t> in urine). Some cause opportunistic human infections, e.g. M. </a:t>
            </a:r>
            <a:r>
              <a:rPr lang="en-US" dirty="0" err="1" smtClean="0"/>
              <a:t>kansasii</a:t>
            </a:r>
            <a:r>
              <a:rPr lang="en-US" dirty="0" smtClean="0"/>
              <a: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a:t>
            </a:fld>
            <a:endParaRPr lang="en"/>
          </a:p>
        </p:txBody>
      </p:sp>
    </p:spTree>
    <p:extLst>
      <p:ext uri="{BB962C8B-B14F-4D97-AF65-F5344CB8AC3E}">
        <p14:creationId xmlns:p14="http://schemas.microsoft.com/office/powerpoint/2010/main" val="1810717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TUBERCULOSIS</a:t>
            </a:r>
            <a:endParaRPr lang="en-US" b="1" dirty="0">
              <a:solidFill>
                <a:srgbClr val="FF0000"/>
              </a:solidFill>
            </a:endParaRPr>
          </a:p>
        </p:txBody>
      </p:sp>
      <p:sp>
        <p:nvSpPr>
          <p:cNvPr id="193" name="Google Shape;193;p12"/>
          <p:cNvSpPr txBox="1">
            <a:spLocks noGrp="1"/>
          </p:cNvSpPr>
          <p:nvPr>
            <p:ph idx="1"/>
          </p:nvPr>
        </p:nvSpPr>
        <p:spPr/>
        <p:txBody>
          <a:bodyPr>
            <a:normAutofit fontScale="85000" lnSpcReduction="20000"/>
          </a:bodyPr>
          <a:lstStyle/>
          <a:p>
            <a:r>
              <a:rPr lang="en-US" b="1" dirty="0" smtClean="0">
                <a:solidFill>
                  <a:srgbClr val="7030A0"/>
                </a:solidFill>
              </a:rPr>
              <a:t>M. tuberculosis complex includes:</a:t>
            </a:r>
          </a:p>
          <a:p>
            <a:r>
              <a:rPr lang="en-US" b="1" dirty="0" smtClean="0">
                <a:solidFill>
                  <a:srgbClr val="7030A0"/>
                </a:solidFill>
              </a:rPr>
              <a:t>M. tuberculosis : </a:t>
            </a:r>
            <a:r>
              <a:rPr lang="en-US" dirty="0" smtClean="0"/>
              <a:t>Most common species to cause TB in man</a:t>
            </a:r>
          </a:p>
          <a:p>
            <a:r>
              <a:rPr lang="fr-FR" b="1" dirty="0" smtClean="0">
                <a:solidFill>
                  <a:srgbClr val="7030A0"/>
                </a:solidFill>
              </a:rPr>
              <a:t>M. </a:t>
            </a:r>
            <a:r>
              <a:rPr lang="fr-FR" b="1" dirty="0" err="1" smtClean="0">
                <a:solidFill>
                  <a:srgbClr val="7030A0"/>
                </a:solidFill>
              </a:rPr>
              <a:t>bovis</a:t>
            </a:r>
            <a:r>
              <a:rPr lang="fr-FR" b="1" dirty="0" smtClean="0">
                <a:solidFill>
                  <a:srgbClr val="7030A0"/>
                </a:solidFill>
              </a:rPr>
              <a:t> </a:t>
            </a:r>
            <a:r>
              <a:rPr lang="fr-FR" dirty="0" smtClean="0">
                <a:solidFill>
                  <a:srgbClr val="7030A0"/>
                </a:solidFill>
              </a:rPr>
              <a:t>(bovine </a:t>
            </a:r>
            <a:r>
              <a:rPr lang="fr-FR" dirty="0" err="1" smtClean="0">
                <a:solidFill>
                  <a:srgbClr val="7030A0"/>
                </a:solidFill>
              </a:rPr>
              <a:t>tubercle</a:t>
            </a:r>
            <a:r>
              <a:rPr lang="fr-FR" dirty="0" smtClean="0">
                <a:solidFill>
                  <a:srgbClr val="7030A0"/>
                </a:solidFill>
              </a:rPr>
              <a:t> </a:t>
            </a:r>
            <a:r>
              <a:rPr lang="fr-FR" dirty="0" err="1" smtClean="0">
                <a:solidFill>
                  <a:srgbClr val="7030A0"/>
                </a:solidFill>
              </a:rPr>
              <a:t>bacillus</a:t>
            </a:r>
            <a:r>
              <a:rPr lang="fr-FR" dirty="0" smtClean="0">
                <a:solidFill>
                  <a:srgbClr val="7030A0"/>
                </a:solidFill>
              </a:rPr>
              <a:t>)</a:t>
            </a:r>
          </a:p>
          <a:p>
            <a:r>
              <a:rPr lang="en-US" b="1" dirty="0" smtClean="0">
                <a:solidFill>
                  <a:srgbClr val="7030A0"/>
                </a:solidFill>
              </a:rPr>
              <a:t>Other members </a:t>
            </a:r>
            <a:r>
              <a:rPr lang="en-US" dirty="0" smtClean="0">
                <a:solidFill>
                  <a:srgbClr val="7030A0"/>
                </a:solidFill>
              </a:rPr>
              <a:t>are less common human pathogens - M. </a:t>
            </a:r>
            <a:r>
              <a:rPr lang="en-US" dirty="0" err="1" smtClean="0">
                <a:solidFill>
                  <a:srgbClr val="7030A0"/>
                </a:solidFill>
              </a:rPr>
              <a:t>africanum</a:t>
            </a:r>
            <a:r>
              <a:rPr lang="en-US" dirty="0" smtClean="0">
                <a:solidFill>
                  <a:srgbClr val="7030A0"/>
                </a:solidFill>
              </a:rPr>
              <a:t>, M. </a:t>
            </a:r>
            <a:r>
              <a:rPr lang="en-US" dirty="0" err="1" smtClean="0">
                <a:solidFill>
                  <a:srgbClr val="7030A0"/>
                </a:solidFill>
              </a:rPr>
              <a:t>microti</a:t>
            </a:r>
            <a:r>
              <a:rPr lang="en-US" dirty="0" smtClean="0">
                <a:solidFill>
                  <a:srgbClr val="7030A0"/>
                </a:solidFill>
              </a:rPr>
              <a:t>, M. </a:t>
            </a:r>
            <a:r>
              <a:rPr lang="en-US" dirty="0" err="1" smtClean="0">
                <a:solidFill>
                  <a:srgbClr val="7030A0"/>
                </a:solidFill>
              </a:rPr>
              <a:t>caprae</a:t>
            </a:r>
            <a:r>
              <a:rPr lang="en-US" dirty="0" smtClean="0">
                <a:solidFill>
                  <a:srgbClr val="7030A0"/>
                </a:solidFill>
              </a:rPr>
              <a:t>, </a:t>
            </a:r>
            <a:r>
              <a:rPr lang="it-IT" dirty="0" smtClean="0">
                <a:solidFill>
                  <a:srgbClr val="7030A0"/>
                </a:solidFill>
              </a:rPr>
              <a:t>M. pinnipedii, M. canetti, M. suricattae, M. orygis, </a:t>
            </a:r>
            <a:r>
              <a:rPr lang="en-US" dirty="0" smtClean="0">
                <a:solidFill>
                  <a:srgbClr val="7030A0"/>
                </a:solidFill>
              </a:rPr>
              <a:t>M. </a:t>
            </a:r>
            <a:r>
              <a:rPr lang="en-US" dirty="0" err="1" smtClean="0">
                <a:solidFill>
                  <a:srgbClr val="7030A0"/>
                </a:solidFill>
              </a:rPr>
              <a:t>mungi</a:t>
            </a:r>
            <a:r>
              <a:rPr lang="en-US" dirty="0" smtClean="0"/>
              <a:t> and the recently described </a:t>
            </a:r>
            <a:r>
              <a:rPr lang="en-US" dirty="0" err="1" smtClean="0"/>
              <a:t>dassie</a:t>
            </a:r>
            <a:r>
              <a:rPr lang="en-US" dirty="0" smtClean="0"/>
              <a:t> bacillus and chimpanzee bacillus.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a:t>
            </a:fld>
            <a:endParaRPr lang="en"/>
          </a:p>
        </p:txBody>
      </p:sp>
    </p:spTree>
    <p:extLst>
      <p:ext uri="{BB962C8B-B14F-4D97-AF65-F5344CB8AC3E}">
        <p14:creationId xmlns:p14="http://schemas.microsoft.com/office/powerpoint/2010/main" val="37513073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Cell wall of M. tuberculosis</a:t>
            </a:r>
            <a:endParaRPr lang="en-US"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a:t>
            </a:fld>
            <a:endParaRPr lang="en"/>
          </a:p>
        </p:txBody>
      </p:sp>
      <p:pic>
        <p:nvPicPr>
          <p:cNvPr id="4" name="Picture 3"/>
          <p:cNvPicPr>
            <a:picLocks noChangeAspect="1"/>
          </p:cNvPicPr>
          <p:nvPr/>
        </p:nvPicPr>
        <p:blipFill>
          <a:blip r:embed="rId3"/>
          <a:stretch>
            <a:fillRect/>
          </a:stretch>
        </p:blipFill>
        <p:spPr>
          <a:xfrm>
            <a:off x="457200" y="1259561"/>
            <a:ext cx="8077200" cy="3099080"/>
          </a:xfrm>
          <a:prstGeom prst="rect">
            <a:avLst/>
          </a:prstGeom>
        </p:spPr>
      </p:pic>
    </p:spTree>
    <p:extLst>
      <p:ext uri="{BB962C8B-B14F-4D97-AF65-F5344CB8AC3E}">
        <p14:creationId xmlns:p14="http://schemas.microsoft.com/office/powerpoint/2010/main" val="27455884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38150"/>
            <a:ext cx="8229600" cy="4156473"/>
          </a:xfrm>
        </p:spPr>
        <p:txBody>
          <a:bodyPr>
            <a:normAutofit fontScale="92500" lnSpcReduction="10000"/>
          </a:bodyPr>
          <a:lstStyle/>
          <a:p>
            <a:pPr>
              <a:lnSpc>
                <a:spcPct val="150000"/>
              </a:lnSpc>
            </a:pPr>
            <a:r>
              <a:rPr lang="en-US" b="1" dirty="0" err="1" smtClean="0">
                <a:solidFill>
                  <a:srgbClr val="7030A0"/>
                </a:solidFill>
              </a:rPr>
              <a:t>Mycosides</a:t>
            </a:r>
            <a:r>
              <a:rPr lang="en-US" b="1" dirty="0" smtClean="0">
                <a:solidFill>
                  <a:srgbClr val="7030A0"/>
                </a:solidFill>
              </a:rPr>
              <a:t> :</a:t>
            </a:r>
            <a:r>
              <a:rPr lang="en-US" dirty="0" smtClean="0"/>
              <a:t> Are phenolic glycolipids or </a:t>
            </a:r>
            <a:r>
              <a:rPr lang="en-US" dirty="0" err="1" smtClean="0"/>
              <a:t>peptidoglycolipds</a:t>
            </a:r>
            <a:endParaRPr lang="en-US" dirty="0" smtClean="0"/>
          </a:p>
          <a:p>
            <a:pPr>
              <a:lnSpc>
                <a:spcPct val="150000"/>
              </a:lnSpc>
            </a:pPr>
            <a:r>
              <a:rPr lang="en-US" b="1" dirty="0" err="1">
                <a:solidFill>
                  <a:srgbClr val="7030A0"/>
                </a:solidFill>
              </a:rPr>
              <a:t>Mycolic</a:t>
            </a:r>
            <a:r>
              <a:rPr lang="en-US" b="1" dirty="0">
                <a:solidFill>
                  <a:srgbClr val="7030A0"/>
                </a:solidFill>
              </a:rPr>
              <a:t> acid layer: </a:t>
            </a:r>
            <a:r>
              <a:rPr lang="en-US" dirty="0" smtClean="0"/>
              <a:t>Is a dense band on long chain α alkyl and β-</a:t>
            </a:r>
            <a:r>
              <a:rPr lang="en-US" dirty="0" err="1" smtClean="0"/>
              <a:t>hydroxy</a:t>
            </a:r>
            <a:r>
              <a:rPr lang="en-US" dirty="0" smtClean="0"/>
              <a:t> fatty acids attached by ester bonds to the terminal arabinose units of </a:t>
            </a:r>
            <a:r>
              <a:rPr lang="en-US" dirty="0" err="1" smtClean="0"/>
              <a:t>arabinogalactan</a:t>
            </a:r>
            <a:r>
              <a:rPr lang="en-US" dirty="0" smtClean="0"/>
              <a:t> </a:t>
            </a:r>
            <a:endParaRPr lang="en-US" dirty="0"/>
          </a:p>
        </p:txBody>
      </p:sp>
    </p:spTree>
    <p:extLst>
      <p:ext uri="{BB962C8B-B14F-4D97-AF65-F5344CB8AC3E}">
        <p14:creationId xmlns:p14="http://schemas.microsoft.com/office/powerpoint/2010/main" val="41026798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Antigenic Structure</a:t>
            </a:r>
            <a:endParaRPr lang="en-US" b="1" dirty="0">
              <a:solidFill>
                <a:srgbClr val="FF0000"/>
              </a:solidFill>
            </a:endParaRPr>
          </a:p>
        </p:txBody>
      </p:sp>
      <p:sp>
        <p:nvSpPr>
          <p:cNvPr id="193" name="Google Shape;193;p12"/>
          <p:cNvSpPr txBox="1">
            <a:spLocks noGrp="1"/>
          </p:cNvSpPr>
          <p:nvPr>
            <p:ph idx="1"/>
          </p:nvPr>
        </p:nvSpPr>
        <p:spPr/>
        <p:txBody>
          <a:bodyPr>
            <a:normAutofit fontScale="92500" lnSpcReduction="20000"/>
          </a:bodyPr>
          <a:lstStyle/>
          <a:p>
            <a:r>
              <a:rPr lang="en-US" b="1" dirty="0" smtClean="0">
                <a:solidFill>
                  <a:srgbClr val="7030A0"/>
                </a:solidFill>
              </a:rPr>
              <a:t>1. Cell wall (insoluble) antigens:</a:t>
            </a:r>
          </a:p>
          <a:p>
            <a:r>
              <a:rPr lang="en-IN" dirty="0" smtClean="0">
                <a:solidFill>
                  <a:srgbClr val="7030A0"/>
                </a:solidFill>
              </a:rPr>
              <a:t>Peptidoglycan layer – </a:t>
            </a:r>
            <a:r>
              <a:rPr lang="en-IN" dirty="0" smtClean="0"/>
              <a:t>maintains shape &amp; rigidity</a:t>
            </a:r>
          </a:p>
          <a:p>
            <a:r>
              <a:rPr lang="en-IN" dirty="0" err="1">
                <a:solidFill>
                  <a:srgbClr val="7030A0"/>
                </a:solidFill>
              </a:rPr>
              <a:t>Arabinogalactan</a:t>
            </a:r>
            <a:r>
              <a:rPr lang="en-IN" dirty="0">
                <a:solidFill>
                  <a:srgbClr val="7030A0"/>
                </a:solidFill>
              </a:rPr>
              <a:t> layer -  </a:t>
            </a:r>
            <a:r>
              <a:rPr lang="en-IN" dirty="0" smtClean="0"/>
              <a:t>survival of </a:t>
            </a:r>
            <a:r>
              <a:rPr lang="en-IN" dirty="0" err="1" smtClean="0"/>
              <a:t>M.tuberculosis</a:t>
            </a:r>
            <a:r>
              <a:rPr lang="en-IN" dirty="0" smtClean="0"/>
              <a:t> within macrophages</a:t>
            </a:r>
          </a:p>
          <a:p>
            <a:r>
              <a:rPr lang="en-IN" dirty="0" err="1">
                <a:solidFill>
                  <a:srgbClr val="7030A0"/>
                </a:solidFill>
              </a:rPr>
              <a:t>Mycolic</a:t>
            </a:r>
            <a:r>
              <a:rPr lang="en-IN" dirty="0">
                <a:solidFill>
                  <a:srgbClr val="7030A0"/>
                </a:solidFill>
              </a:rPr>
              <a:t> acid layer - </a:t>
            </a:r>
            <a:r>
              <a:rPr lang="en-IN" dirty="0" smtClean="0"/>
              <a:t>principal constituent, confers very low permeability, acid fastness and reduces the entry of most antibiotics</a:t>
            </a:r>
          </a:p>
          <a:p>
            <a:r>
              <a:rPr lang="en-IN" dirty="0">
                <a:solidFill>
                  <a:srgbClr val="7030A0"/>
                </a:solidFill>
              </a:rPr>
              <a:t>Outermost layer - </a:t>
            </a:r>
            <a:r>
              <a:rPr lang="en-IN" dirty="0" smtClean="0"/>
              <a:t>lipids, glycolipids &amp; </a:t>
            </a:r>
            <a:r>
              <a:rPr lang="en-IN" dirty="0" err="1" smtClean="0"/>
              <a:t>mycosides</a:t>
            </a:r>
            <a:endParaRPr lang="en-IN" dirty="0"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a:t>
            </a:fld>
            <a:endParaRPr lang="en"/>
          </a:p>
        </p:txBody>
      </p:sp>
    </p:spTree>
    <p:extLst>
      <p:ext uri="{BB962C8B-B14F-4D97-AF65-F5344CB8AC3E}">
        <p14:creationId xmlns:p14="http://schemas.microsoft.com/office/powerpoint/2010/main" val="36010842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590550"/>
            <a:ext cx="8229600" cy="4004073"/>
          </a:xfrm>
        </p:spPr>
        <p:txBody>
          <a:bodyPr/>
          <a:lstStyle/>
          <a:p>
            <a:r>
              <a:rPr lang="en-US" dirty="0" smtClean="0"/>
              <a:t>1. Cell wall (insoluble) antigens </a:t>
            </a:r>
          </a:p>
          <a:p>
            <a:r>
              <a:rPr lang="en-IN" dirty="0" smtClean="0">
                <a:solidFill>
                  <a:srgbClr val="7030A0"/>
                </a:solidFill>
              </a:rPr>
              <a:t>Proteins (e.g. </a:t>
            </a:r>
            <a:r>
              <a:rPr lang="en-IN" dirty="0" err="1" smtClean="0">
                <a:solidFill>
                  <a:srgbClr val="7030A0"/>
                </a:solidFill>
              </a:rPr>
              <a:t>porins</a:t>
            </a:r>
            <a:r>
              <a:rPr lang="en-IN" dirty="0" smtClean="0">
                <a:solidFill>
                  <a:srgbClr val="7030A0"/>
                </a:solidFill>
              </a:rPr>
              <a:t>, transport proteins) - </a:t>
            </a:r>
            <a:r>
              <a:rPr lang="en-IN" dirty="0" smtClean="0"/>
              <a:t>found throughout  various layers</a:t>
            </a:r>
          </a:p>
          <a:p>
            <a:r>
              <a:rPr lang="en-IN" b="1" dirty="0" smtClean="0">
                <a:solidFill>
                  <a:srgbClr val="7030A0"/>
                </a:solidFill>
              </a:rPr>
              <a:t>Plasma membrane - </a:t>
            </a:r>
            <a:r>
              <a:rPr lang="en-IN" dirty="0" smtClean="0"/>
              <a:t>helps in attachment to host cell and is also a target antigen used for diagnosis</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a:t>
            </a:fld>
            <a:endParaRPr lang="en"/>
          </a:p>
        </p:txBody>
      </p:sp>
    </p:spTree>
    <p:extLst>
      <p:ext uri="{BB962C8B-B14F-4D97-AF65-F5344CB8AC3E}">
        <p14:creationId xmlns:p14="http://schemas.microsoft.com/office/powerpoint/2010/main" val="26553936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590550"/>
            <a:ext cx="8229600" cy="4004073"/>
          </a:xfrm>
        </p:spPr>
        <p:txBody>
          <a:bodyPr/>
          <a:lstStyle/>
          <a:p>
            <a:pPr>
              <a:lnSpc>
                <a:spcPct val="150000"/>
              </a:lnSpc>
            </a:pPr>
            <a:r>
              <a:rPr lang="en-US" b="1" dirty="0" smtClean="0">
                <a:solidFill>
                  <a:srgbClr val="7030A0"/>
                </a:solidFill>
              </a:rPr>
              <a:t>2. Cytoplasmic (soluble) antigens:</a:t>
            </a:r>
          </a:p>
          <a:p>
            <a:pPr>
              <a:lnSpc>
                <a:spcPct val="150000"/>
              </a:lnSpc>
            </a:pPr>
            <a:r>
              <a:rPr lang="en-IN" dirty="0" smtClean="0"/>
              <a:t>These include antigen 5, antigen 6, antigen 60</a:t>
            </a:r>
          </a:p>
          <a:p>
            <a:pPr>
              <a:lnSpc>
                <a:spcPct val="150000"/>
              </a:lnSpc>
            </a:pPr>
            <a:r>
              <a:rPr lang="en-IN" dirty="0" smtClean="0"/>
              <a:t>Used in </a:t>
            </a:r>
            <a:r>
              <a:rPr lang="en-IN" dirty="0" err="1" smtClean="0"/>
              <a:t>serodiagnosis</a:t>
            </a:r>
            <a:r>
              <a:rPr lang="en-IN" dirty="0" smtClean="0"/>
              <a:t> of tuberculosis.</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11</a:t>
            </a:fld>
            <a:endParaRPr lang="en"/>
          </a:p>
        </p:txBody>
      </p:sp>
    </p:spTree>
    <p:extLst>
      <p:ext uri="{BB962C8B-B14F-4D97-AF65-F5344CB8AC3E}">
        <p14:creationId xmlns:p14="http://schemas.microsoft.com/office/powerpoint/2010/main" val="4219719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Pathogenesis - Source of Infection</a:t>
            </a:r>
            <a:endParaRPr lang="en-US" b="1" dirty="0">
              <a:solidFill>
                <a:srgbClr val="FF0000"/>
              </a:solidFill>
            </a:endParaRPr>
          </a:p>
        </p:txBody>
      </p:sp>
      <p:sp>
        <p:nvSpPr>
          <p:cNvPr id="193" name="Google Shape;193;p12"/>
          <p:cNvSpPr txBox="1">
            <a:spLocks noGrp="1"/>
          </p:cNvSpPr>
          <p:nvPr>
            <p:ph idx="1"/>
          </p:nvPr>
        </p:nvSpPr>
        <p:spPr/>
        <p:txBody>
          <a:bodyPr/>
          <a:lstStyle/>
          <a:p>
            <a:pPr>
              <a:lnSpc>
                <a:spcPct val="150000"/>
              </a:lnSpc>
            </a:pPr>
            <a:r>
              <a:rPr lang="en-IN" b="1" dirty="0" smtClean="0">
                <a:solidFill>
                  <a:srgbClr val="7030A0"/>
                </a:solidFill>
              </a:rPr>
              <a:t>Human - </a:t>
            </a:r>
            <a:r>
              <a:rPr lang="en-IN" dirty="0" smtClean="0"/>
              <a:t>cases of pulmonary tuberculosis</a:t>
            </a:r>
          </a:p>
          <a:p>
            <a:pPr>
              <a:lnSpc>
                <a:spcPct val="150000"/>
              </a:lnSpc>
            </a:pPr>
            <a:r>
              <a:rPr lang="en-IN" dirty="0" smtClean="0"/>
              <a:t>Bovine source (unpasteurized infected milk)</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12</a:t>
            </a:fld>
            <a:endParaRPr lang="en"/>
          </a:p>
        </p:txBody>
      </p:sp>
    </p:spTree>
    <p:extLst>
      <p:ext uri="{BB962C8B-B14F-4D97-AF65-F5344CB8AC3E}">
        <p14:creationId xmlns:p14="http://schemas.microsoft.com/office/powerpoint/2010/main" val="32785382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b="1" dirty="0" smtClean="0">
                <a:solidFill>
                  <a:srgbClr val="FF0000"/>
                </a:solidFill>
              </a:rPr>
              <a:t>Pathogenesis - Mode of Transmission</a:t>
            </a:r>
            <a:endParaRPr lang="en-US" b="1" dirty="0">
              <a:solidFill>
                <a:srgbClr val="FF0000"/>
              </a:solidFill>
            </a:endParaRPr>
          </a:p>
        </p:txBody>
      </p:sp>
      <p:sp>
        <p:nvSpPr>
          <p:cNvPr id="193" name="Google Shape;193;p12"/>
          <p:cNvSpPr txBox="1">
            <a:spLocks noGrp="1"/>
          </p:cNvSpPr>
          <p:nvPr>
            <p:ph idx="1"/>
          </p:nvPr>
        </p:nvSpPr>
        <p:spPr/>
        <p:txBody>
          <a:bodyPr>
            <a:normAutofit fontScale="92500" lnSpcReduction="10000"/>
          </a:bodyPr>
          <a:lstStyle/>
          <a:p>
            <a:r>
              <a:rPr lang="en-US" b="1" dirty="0" smtClean="0">
                <a:solidFill>
                  <a:srgbClr val="7030A0"/>
                </a:solidFill>
              </a:rPr>
              <a:t>Air-borne: </a:t>
            </a:r>
            <a:r>
              <a:rPr lang="en-US" dirty="0" smtClean="0"/>
              <a:t>Inhalation of aerosols - coughing, sneezing, or speaking of infected </a:t>
            </a:r>
          </a:p>
          <a:p>
            <a:r>
              <a:rPr lang="en-US" dirty="0" smtClean="0">
                <a:solidFill>
                  <a:srgbClr val="7030A0"/>
                </a:solidFill>
              </a:rPr>
              <a:t>Tiny dry droplet nuclei (&lt;5 </a:t>
            </a:r>
            <a:r>
              <a:rPr lang="en-US" dirty="0" err="1" smtClean="0">
                <a:solidFill>
                  <a:srgbClr val="7030A0"/>
                </a:solidFill>
              </a:rPr>
              <a:t>μm</a:t>
            </a:r>
            <a:r>
              <a:rPr lang="en-US" dirty="0" smtClean="0">
                <a:solidFill>
                  <a:srgbClr val="7030A0"/>
                </a:solidFill>
              </a:rPr>
              <a:t> size) -</a:t>
            </a:r>
            <a:r>
              <a:rPr lang="en-US" b="1" dirty="0" smtClean="0">
                <a:solidFill>
                  <a:srgbClr val="7030A0"/>
                </a:solidFill>
              </a:rPr>
              <a:t> </a:t>
            </a:r>
            <a:r>
              <a:rPr lang="en-US" dirty="0" smtClean="0"/>
              <a:t>suspended in the air for several hours </a:t>
            </a:r>
          </a:p>
          <a:p>
            <a:r>
              <a:rPr lang="en-US" b="1" dirty="0" smtClean="0">
                <a:solidFill>
                  <a:srgbClr val="7030A0"/>
                </a:solidFill>
              </a:rPr>
              <a:t>Other modes of transmission - </a:t>
            </a:r>
            <a:r>
              <a:rPr lang="en-US" dirty="0" smtClean="0"/>
              <a:t>rare, such as:</a:t>
            </a:r>
          </a:p>
          <a:p>
            <a:pPr lvl="1"/>
            <a:r>
              <a:rPr lang="en-US" dirty="0" smtClean="0">
                <a:solidFill>
                  <a:srgbClr val="7030A0"/>
                </a:solidFill>
              </a:rPr>
              <a:t>Inoculation</a:t>
            </a:r>
          </a:p>
          <a:p>
            <a:pPr lvl="1"/>
            <a:r>
              <a:rPr lang="en-US" dirty="0" smtClean="0">
                <a:solidFill>
                  <a:srgbClr val="7030A0"/>
                </a:solidFill>
              </a:rPr>
              <a:t>Ingestion</a:t>
            </a:r>
            <a:endParaRPr lang="en-IN" dirty="0">
              <a:solidFill>
                <a:srgbClr val="7030A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13</a:t>
            </a:fld>
            <a:endParaRPr lang="en"/>
          </a:p>
        </p:txBody>
      </p:sp>
    </p:spTree>
    <p:extLst>
      <p:ext uri="{BB962C8B-B14F-4D97-AF65-F5344CB8AC3E}">
        <p14:creationId xmlns:p14="http://schemas.microsoft.com/office/powerpoint/2010/main" val="10640449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Pathogenesis - Risk Factors</a:t>
            </a:r>
            <a:endParaRPr lang="en-US" b="1" dirty="0">
              <a:solidFill>
                <a:srgbClr val="FF0000"/>
              </a:solidFill>
            </a:endParaRPr>
          </a:p>
        </p:txBody>
      </p:sp>
      <p:sp>
        <p:nvSpPr>
          <p:cNvPr id="193" name="Google Shape;193;p12"/>
          <p:cNvSpPr txBox="1">
            <a:spLocks noGrp="1"/>
          </p:cNvSpPr>
          <p:nvPr>
            <p:ph idx="1"/>
          </p:nvPr>
        </p:nvSpPr>
        <p:spPr/>
        <p:txBody>
          <a:bodyPr/>
          <a:lstStyle/>
          <a:p>
            <a:r>
              <a:rPr lang="en-IN" dirty="0" smtClean="0"/>
              <a:t>Sputum positive patients with Bacillary load at least 10</a:t>
            </a:r>
            <a:r>
              <a:rPr lang="en-IN" baseline="30000" dirty="0" smtClean="0"/>
              <a:t>4</a:t>
            </a:r>
            <a:r>
              <a:rPr lang="en-IN" dirty="0" smtClean="0"/>
              <a:t> bacilli/mL</a:t>
            </a:r>
          </a:p>
          <a:p>
            <a:r>
              <a:rPr lang="en-IN" b="1" dirty="0" err="1" smtClean="0">
                <a:solidFill>
                  <a:srgbClr val="7030A0"/>
                </a:solidFill>
              </a:rPr>
              <a:t>Cavitary</a:t>
            </a:r>
            <a:r>
              <a:rPr lang="en-IN" b="1" dirty="0" smtClean="0">
                <a:solidFill>
                  <a:srgbClr val="7030A0"/>
                </a:solidFill>
              </a:rPr>
              <a:t> lesions in lung - </a:t>
            </a:r>
            <a:r>
              <a:rPr lang="en-IN" dirty="0" smtClean="0"/>
              <a:t>more bacillary load</a:t>
            </a:r>
          </a:p>
          <a:p>
            <a:r>
              <a:rPr lang="en-IN" dirty="0" smtClean="0"/>
              <a:t>Overcrowding in poorly ventilated rooms</a:t>
            </a:r>
          </a:p>
          <a:p>
            <a:r>
              <a:rPr lang="en-IN" dirty="0" smtClean="0"/>
              <a:t>Low cell-mediated immunity – HIV</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14</a:t>
            </a:fld>
            <a:endParaRPr lang="en"/>
          </a:p>
        </p:txBody>
      </p:sp>
    </p:spTree>
    <p:extLst>
      <p:ext uri="{BB962C8B-B14F-4D97-AF65-F5344CB8AC3E}">
        <p14:creationId xmlns:p14="http://schemas.microsoft.com/office/powerpoint/2010/main" val="40776962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361950"/>
            <a:ext cx="8229600" cy="4232673"/>
          </a:xfrm>
        </p:spPr>
        <p:txBody>
          <a:bodyPr/>
          <a:lstStyle/>
          <a:p>
            <a:pPr>
              <a:lnSpc>
                <a:spcPct val="150000"/>
              </a:lnSpc>
            </a:pPr>
            <a:r>
              <a:rPr lang="en-IN" b="1" dirty="0" smtClean="0">
                <a:solidFill>
                  <a:srgbClr val="7030A0"/>
                </a:solidFill>
              </a:rPr>
              <a:t>Other comorbid conditions - </a:t>
            </a:r>
            <a:r>
              <a:rPr lang="en-IN" dirty="0" smtClean="0"/>
              <a:t>Post-silicosis, </a:t>
            </a:r>
            <a:r>
              <a:rPr lang="en-IN" dirty="0" err="1" smtClean="0"/>
              <a:t>postransplantation</a:t>
            </a:r>
            <a:r>
              <a:rPr lang="en-IN" dirty="0" smtClean="0"/>
              <a:t>, </a:t>
            </a:r>
            <a:r>
              <a:rPr lang="en-IN" dirty="0" err="1" smtClean="0"/>
              <a:t>hemodialysis</a:t>
            </a:r>
            <a:r>
              <a:rPr lang="en-IN" dirty="0" smtClean="0"/>
              <a:t>, diabetes, IV drug abuse, smoking, etc.</a:t>
            </a:r>
          </a:p>
          <a:p>
            <a:pPr>
              <a:lnSpc>
                <a:spcPct val="150000"/>
              </a:lnSpc>
            </a:pPr>
            <a:r>
              <a:rPr lang="en-IN" dirty="0" smtClean="0">
                <a:solidFill>
                  <a:srgbClr val="7030A0"/>
                </a:solidFill>
              </a:rPr>
              <a:t>Age: </a:t>
            </a:r>
            <a:r>
              <a:rPr lang="en-IN" dirty="0" smtClean="0"/>
              <a:t>Late adolescence and early adulthood</a:t>
            </a:r>
          </a:p>
          <a:p>
            <a:pPr>
              <a:lnSpc>
                <a:spcPct val="150000"/>
              </a:lnSpc>
            </a:pPr>
            <a:r>
              <a:rPr lang="en-IN" dirty="0" smtClean="0">
                <a:solidFill>
                  <a:srgbClr val="7030A0"/>
                </a:solidFill>
              </a:rPr>
              <a:t>Sex: </a:t>
            </a:r>
            <a:r>
              <a:rPr lang="en-IN" dirty="0" smtClean="0"/>
              <a:t>women at 25–34 years, men in older ages</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15</a:t>
            </a:fld>
            <a:endParaRPr lang="en"/>
          </a:p>
        </p:txBody>
      </p:sp>
    </p:spTree>
    <p:extLst>
      <p:ext uri="{BB962C8B-B14F-4D97-AF65-F5344CB8AC3E}">
        <p14:creationId xmlns:p14="http://schemas.microsoft.com/office/powerpoint/2010/main" val="31360835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r>
              <a:rPr lang="en-US" sz="3200" b="1" dirty="0" smtClean="0">
                <a:solidFill>
                  <a:srgbClr val="FF0000"/>
                </a:solidFill>
              </a:rPr>
              <a:t>Pathogenesis - Sequence of Pathogenic Events</a:t>
            </a:r>
            <a:endParaRPr lang="en-US" sz="3200" b="1" dirty="0">
              <a:solidFill>
                <a:srgbClr val="FF0000"/>
              </a:solidFill>
            </a:endParaRPr>
          </a:p>
        </p:txBody>
      </p:sp>
      <p:sp>
        <p:nvSpPr>
          <p:cNvPr id="193" name="Google Shape;193;p12"/>
          <p:cNvSpPr txBox="1">
            <a:spLocks noGrp="1"/>
          </p:cNvSpPr>
          <p:nvPr>
            <p:ph idx="1"/>
          </p:nvPr>
        </p:nvSpPr>
        <p:spPr/>
        <p:txBody>
          <a:bodyPr>
            <a:normAutofit lnSpcReduction="10000"/>
          </a:bodyPr>
          <a:lstStyle/>
          <a:p>
            <a:r>
              <a:rPr lang="en-IN" b="1" dirty="0" smtClean="0">
                <a:solidFill>
                  <a:srgbClr val="7030A0"/>
                </a:solidFill>
              </a:rPr>
              <a:t>Droplet nuclei inhaled </a:t>
            </a:r>
            <a:r>
              <a:rPr lang="en-IN" b="1" dirty="0" smtClean="0">
                <a:solidFill>
                  <a:srgbClr val="7030A0"/>
                </a:solidFill>
                <a:sym typeface="Wingdings" panose="05000000000000000000" pitchFamily="2" charset="2"/>
              </a:rPr>
              <a:t>- </a:t>
            </a:r>
            <a:r>
              <a:rPr lang="en-IN" dirty="0" smtClean="0"/>
              <a:t>Majority trapped in upper airways and expelled out &amp; usually &lt;10% reach the alveoli</a:t>
            </a:r>
          </a:p>
          <a:p>
            <a:r>
              <a:rPr lang="en-IN" b="1" dirty="0" smtClean="0">
                <a:solidFill>
                  <a:srgbClr val="7030A0"/>
                </a:solidFill>
              </a:rPr>
              <a:t>Adhesion to macrophages - </a:t>
            </a:r>
            <a:r>
              <a:rPr lang="en-IN" dirty="0" err="1" smtClean="0"/>
              <a:t>lipoarabinomannan</a:t>
            </a:r>
            <a:r>
              <a:rPr lang="en-IN" dirty="0" smtClean="0"/>
              <a:t> (LAM) binds to complement receptors and mannose receptors </a:t>
            </a:r>
            <a:r>
              <a:rPr lang="en-IN" dirty="0" smtClean="0">
                <a:sym typeface="Wingdings" panose="05000000000000000000" pitchFamily="2" charset="2"/>
              </a:rPr>
              <a:t>- </a:t>
            </a:r>
            <a:r>
              <a:rPr lang="en-IN" dirty="0" smtClean="0"/>
              <a:t>internalization</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16</a:t>
            </a:fld>
            <a:endParaRPr lang="en"/>
          </a:p>
        </p:txBody>
      </p:sp>
    </p:spTree>
    <p:extLst>
      <p:ext uri="{BB962C8B-B14F-4D97-AF65-F5344CB8AC3E}">
        <p14:creationId xmlns:p14="http://schemas.microsoft.com/office/powerpoint/2010/main" val="26612787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438150"/>
            <a:ext cx="8229600" cy="4156473"/>
          </a:xfrm>
        </p:spPr>
        <p:txBody>
          <a:bodyPr>
            <a:normAutofit/>
          </a:bodyPr>
          <a:lstStyle/>
          <a:p>
            <a:r>
              <a:rPr lang="en-IN" b="1" dirty="0" smtClean="0">
                <a:solidFill>
                  <a:srgbClr val="7030A0"/>
                </a:solidFill>
              </a:rPr>
              <a:t>Phagocytosis by macrophages - </a:t>
            </a:r>
            <a:r>
              <a:rPr lang="en-IN" dirty="0" smtClean="0"/>
              <a:t>enhanced by complement (C3b) mediated opsonisation of bacilli</a:t>
            </a:r>
          </a:p>
          <a:p>
            <a:r>
              <a:rPr lang="en-IN" b="1" dirty="0" smtClean="0">
                <a:solidFill>
                  <a:srgbClr val="7030A0"/>
                </a:solidFill>
              </a:rPr>
              <a:t>Survival inside the macrophages -  </a:t>
            </a:r>
            <a:r>
              <a:rPr lang="en-IN" dirty="0" smtClean="0">
                <a:solidFill>
                  <a:srgbClr val="7030A0"/>
                </a:solidFill>
              </a:rPr>
              <a:t>cell wall LAM impairs </a:t>
            </a:r>
            <a:r>
              <a:rPr lang="en-IN" dirty="0" err="1" smtClean="0">
                <a:solidFill>
                  <a:srgbClr val="7030A0"/>
                </a:solidFill>
              </a:rPr>
              <a:t>phagosome</a:t>
            </a:r>
            <a:r>
              <a:rPr lang="en-IN" dirty="0" smtClean="0">
                <a:solidFill>
                  <a:srgbClr val="7030A0"/>
                </a:solidFill>
              </a:rPr>
              <a:t>-lysosome fusion </a:t>
            </a:r>
            <a:r>
              <a:rPr lang="en-IN" dirty="0" smtClean="0">
                <a:solidFill>
                  <a:srgbClr val="7030A0"/>
                </a:solidFill>
                <a:sym typeface="Wingdings" panose="05000000000000000000" pitchFamily="2" charset="2"/>
              </a:rPr>
              <a:t>- </a:t>
            </a:r>
            <a:r>
              <a:rPr lang="en-IN" dirty="0" smtClean="0"/>
              <a:t>replicate inside the macrophage </a:t>
            </a:r>
            <a:r>
              <a:rPr lang="en-IN" dirty="0" smtClean="0">
                <a:sym typeface="Wingdings" panose="05000000000000000000" pitchFamily="2" charset="2"/>
              </a:rPr>
              <a:t>- </a:t>
            </a:r>
            <a:r>
              <a:rPr lang="en-IN" dirty="0" smtClean="0"/>
              <a:t>macrophage ruptures &amp; releases bacilli – cycle continues</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17</a:t>
            </a:fld>
            <a:endParaRPr lang="en"/>
          </a:p>
        </p:txBody>
      </p:sp>
    </p:spTree>
    <p:extLst>
      <p:ext uri="{BB962C8B-B14F-4D97-AF65-F5344CB8AC3E}">
        <p14:creationId xmlns:p14="http://schemas.microsoft.com/office/powerpoint/2010/main" val="31542489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3200" b="1" dirty="0" smtClean="0">
                <a:solidFill>
                  <a:srgbClr val="FF0000"/>
                </a:solidFill>
              </a:rPr>
              <a:t>Host Immune Response – </a:t>
            </a:r>
            <a:br>
              <a:rPr lang="en-US" sz="3200" b="1" dirty="0" smtClean="0">
                <a:solidFill>
                  <a:srgbClr val="FF0000"/>
                </a:solidFill>
              </a:rPr>
            </a:br>
            <a:r>
              <a:rPr lang="en-US" sz="3200" b="1" dirty="0" smtClean="0">
                <a:solidFill>
                  <a:srgbClr val="7030A0"/>
                </a:solidFill>
              </a:rPr>
              <a:t>Cell-mediated Immune Response</a:t>
            </a:r>
            <a:endParaRPr lang="en-US" sz="3200" b="1" dirty="0">
              <a:solidFill>
                <a:srgbClr val="7030A0"/>
              </a:solidFill>
            </a:endParaRPr>
          </a:p>
        </p:txBody>
      </p:sp>
      <p:sp>
        <p:nvSpPr>
          <p:cNvPr id="193" name="Google Shape;193;p12"/>
          <p:cNvSpPr txBox="1">
            <a:spLocks noGrp="1"/>
          </p:cNvSpPr>
          <p:nvPr>
            <p:ph idx="1"/>
          </p:nvPr>
        </p:nvSpPr>
        <p:spPr/>
        <p:txBody>
          <a:bodyPr>
            <a:normAutofit fontScale="92500" lnSpcReduction="20000"/>
          </a:bodyPr>
          <a:lstStyle/>
          <a:p>
            <a:r>
              <a:rPr lang="en-US" dirty="0" smtClean="0"/>
              <a:t>Macrophages present the mycobacterial antigens to TH (T helper) cells - TH1and TH2 subsets.</a:t>
            </a:r>
          </a:p>
          <a:p>
            <a:r>
              <a:rPr lang="en-US" dirty="0" smtClean="0"/>
              <a:t>TH1 cells release - IL-2 and IFN-γ - activate monocytes and macrophages</a:t>
            </a:r>
          </a:p>
          <a:p>
            <a:r>
              <a:rPr lang="en-US" dirty="0" smtClean="0"/>
              <a:t>Activation of TH1 cells - development of two host responses: </a:t>
            </a:r>
          </a:p>
          <a:p>
            <a:pPr lvl="1"/>
            <a:r>
              <a:rPr lang="en-US" dirty="0" smtClean="0"/>
              <a:t>1. A macrophage-activating response</a:t>
            </a:r>
          </a:p>
          <a:p>
            <a:pPr lvl="1"/>
            <a:r>
              <a:rPr lang="en-US" dirty="0" smtClean="0"/>
              <a:t>2. Tissue-damaging response. </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18</a:t>
            </a:fld>
            <a:endParaRPr lang="en"/>
          </a:p>
        </p:txBody>
      </p:sp>
    </p:spTree>
    <p:extLst>
      <p:ext uri="{BB962C8B-B14F-4D97-AF65-F5344CB8AC3E}">
        <p14:creationId xmlns:p14="http://schemas.microsoft.com/office/powerpoint/2010/main" val="1988998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361950"/>
            <a:ext cx="8229600" cy="4232673"/>
          </a:xfrm>
        </p:spPr>
        <p:txBody>
          <a:bodyPr>
            <a:normAutofit/>
          </a:bodyPr>
          <a:lstStyle/>
          <a:p>
            <a:r>
              <a:rPr lang="en-US" b="1" dirty="0" smtClean="0">
                <a:solidFill>
                  <a:srgbClr val="7030A0"/>
                </a:solidFill>
              </a:rPr>
              <a:t>1. A macrophage-activating response:</a:t>
            </a:r>
          </a:p>
          <a:p>
            <a:r>
              <a:rPr lang="en-IN" dirty="0" smtClean="0"/>
              <a:t>IFN γ activates macrophages</a:t>
            </a:r>
          </a:p>
          <a:p>
            <a:r>
              <a:rPr lang="en-IN" b="1" dirty="0" smtClean="0">
                <a:solidFill>
                  <a:srgbClr val="7030A0"/>
                </a:solidFill>
              </a:rPr>
              <a:t>Tubercles: </a:t>
            </a:r>
            <a:r>
              <a:rPr lang="en-IN" dirty="0" smtClean="0"/>
              <a:t>a </a:t>
            </a:r>
            <a:r>
              <a:rPr lang="en-IN" dirty="0" err="1" smtClean="0"/>
              <a:t>favorable</a:t>
            </a:r>
            <a:r>
              <a:rPr lang="en-IN" dirty="0" smtClean="0"/>
              <a:t> sign</a:t>
            </a:r>
          </a:p>
          <a:p>
            <a:r>
              <a:rPr lang="en-IN" b="1" dirty="0" smtClean="0">
                <a:solidFill>
                  <a:srgbClr val="7030A0"/>
                </a:solidFill>
              </a:rPr>
              <a:t>Hard tubercles: </a:t>
            </a:r>
            <a:r>
              <a:rPr lang="en-IN" dirty="0" smtClean="0"/>
              <a:t>initially hard - central zone containing activated macrophages (</a:t>
            </a:r>
            <a:r>
              <a:rPr lang="en-IN" dirty="0" err="1" smtClean="0"/>
              <a:t>epithelioid</a:t>
            </a:r>
            <a:r>
              <a:rPr lang="en-IN" dirty="0" smtClean="0"/>
              <a:t> and giant cells) and a peripheral zone of lymphocytes and fibroblasts</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19</a:t>
            </a:fld>
            <a:endParaRPr lang="en"/>
          </a:p>
        </p:txBody>
      </p:sp>
    </p:spTree>
    <p:extLst>
      <p:ext uri="{BB962C8B-B14F-4D97-AF65-F5344CB8AC3E}">
        <p14:creationId xmlns:p14="http://schemas.microsoft.com/office/powerpoint/2010/main" val="11827513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209550"/>
            <a:ext cx="8229600" cy="4385073"/>
          </a:xfrm>
        </p:spPr>
        <p:txBody>
          <a:bodyPr/>
          <a:lstStyle/>
          <a:p>
            <a:pPr>
              <a:lnSpc>
                <a:spcPct val="150000"/>
              </a:lnSpc>
            </a:pPr>
            <a:r>
              <a:rPr lang="en-IN" b="1" dirty="0" smtClean="0">
                <a:solidFill>
                  <a:srgbClr val="7030A0"/>
                </a:solidFill>
              </a:rPr>
              <a:t>Soft tubercles - </a:t>
            </a:r>
            <a:r>
              <a:rPr lang="en-IN" dirty="0" smtClean="0"/>
              <a:t>central part undergoes </a:t>
            </a:r>
            <a:r>
              <a:rPr lang="en-IN" dirty="0" err="1" smtClean="0"/>
              <a:t>caseous</a:t>
            </a:r>
            <a:r>
              <a:rPr lang="en-IN" dirty="0" smtClean="0"/>
              <a:t> necrosis - Bacilli inhibited within this necrotic environment because of low oxygen tension and low pH </a:t>
            </a:r>
            <a:r>
              <a:rPr lang="en-IN" dirty="0" smtClean="0">
                <a:sym typeface="Wingdings" panose="05000000000000000000" pitchFamily="2" charset="2"/>
              </a:rPr>
              <a:t>- </a:t>
            </a:r>
            <a:r>
              <a:rPr lang="en-IN" dirty="0" smtClean="0"/>
              <a:t>lesion heals and calcifies.</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20</a:t>
            </a:fld>
            <a:endParaRPr lang="en"/>
          </a:p>
        </p:txBody>
      </p:sp>
    </p:spTree>
    <p:extLst>
      <p:ext uri="{BB962C8B-B14F-4D97-AF65-F5344CB8AC3E}">
        <p14:creationId xmlns:p14="http://schemas.microsoft.com/office/powerpoint/2010/main" val="19842235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590550"/>
            <a:ext cx="8229600" cy="4004073"/>
          </a:xfrm>
        </p:spPr>
        <p:txBody>
          <a:bodyPr>
            <a:normAutofit/>
          </a:bodyPr>
          <a:lstStyle/>
          <a:p>
            <a:r>
              <a:rPr lang="en-US" b="1" dirty="0" smtClean="0">
                <a:solidFill>
                  <a:srgbClr val="7030A0"/>
                </a:solidFill>
              </a:rPr>
              <a:t>2. Tissue-damaging response:</a:t>
            </a:r>
          </a:p>
          <a:p>
            <a:r>
              <a:rPr lang="en-IN" dirty="0" smtClean="0"/>
              <a:t>Minority of cases, associated with risk factors -macrophage-activating response is weak &amp; bacilli more virulent</a:t>
            </a:r>
          </a:p>
          <a:p>
            <a:r>
              <a:rPr lang="en-IN" dirty="0" smtClean="0"/>
              <a:t>Mycobacterial growth inhibited only by an intensified delayed hypersensitivity reaction </a:t>
            </a:r>
            <a:r>
              <a:rPr lang="en-IN" dirty="0" smtClean="0">
                <a:sym typeface="Wingdings" panose="05000000000000000000" pitchFamily="2" charset="2"/>
              </a:rPr>
              <a:t>- </a:t>
            </a:r>
            <a:r>
              <a:rPr lang="en-IN" dirty="0" smtClean="0"/>
              <a:t>lung tissue destruction</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21</a:t>
            </a:fld>
            <a:endParaRPr lang="en"/>
          </a:p>
        </p:txBody>
      </p:sp>
    </p:spTree>
    <p:extLst>
      <p:ext uri="{BB962C8B-B14F-4D97-AF65-F5344CB8AC3E}">
        <p14:creationId xmlns:p14="http://schemas.microsoft.com/office/powerpoint/2010/main" val="22923271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361950"/>
            <a:ext cx="8229600" cy="4232673"/>
          </a:xfrm>
        </p:spPr>
        <p:txBody>
          <a:bodyPr/>
          <a:lstStyle/>
          <a:p>
            <a:r>
              <a:rPr lang="en-IN" b="1" dirty="0" smtClean="0">
                <a:solidFill>
                  <a:srgbClr val="7030A0"/>
                </a:solidFill>
              </a:rPr>
              <a:t>Spread of </a:t>
            </a:r>
            <a:r>
              <a:rPr lang="en-IN" b="1" dirty="0" err="1" smtClean="0">
                <a:solidFill>
                  <a:srgbClr val="7030A0"/>
                </a:solidFill>
              </a:rPr>
              <a:t>caseous</a:t>
            </a:r>
            <a:r>
              <a:rPr lang="en-IN" b="1" dirty="0" smtClean="0">
                <a:solidFill>
                  <a:srgbClr val="7030A0"/>
                </a:solidFill>
              </a:rPr>
              <a:t> necrosis</a:t>
            </a:r>
          </a:p>
          <a:p>
            <a:r>
              <a:rPr lang="en-IN" dirty="0" smtClean="0"/>
              <a:t>1. Direct draining into the airways </a:t>
            </a:r>
            <a:r>
              <a:rPr lang="en-IN" dirty="0" smtClean="0">
                <a:sym typeface="Wingdings" panose="05000000000000000000" pitchFamily="2" charset="2"/>
              </a:rPr>
              <a:t>- discharged with cough</a:t>
            </a:r>
            <a:endParaRPr lang="en-IN" dirty="0" smtClean="0"/>
          </a:p>
          <a:p>
            <a:r>
              <a:rPr lang="en-IN" dirty="0" smtClean="0"/>
              <a:t>2. Lymphatic spread </a:t>
            </a:r>
            <a:r>
              <a:rPr lang="en-IN" dirty="0" smtClean="0">
                <a:sym typeface="Wingdings" panose="05000000000000000000" pitchFamily="2" charset="2"/>
              </a:rPr>
              <a:t>- </a:t>
            </a:r>
            <a:r>
              <a:rPr lang="en-IN" dirty="0" smtClean="0"/>
              <a:t>reseeding into same or opposite lung → disseminate to other organs.</a:t>
            </a:r>
          </a:p>
          <a:p>
            <a:r>
              <a:rPr lang="en-IN" dirty="0" smtClean="0"/>
              <a:t>3. </a:t>
            </a:r>
            <a:r>
              <a:rPr lang="en-IN" dirty="0" err="1" smtClean="0"/>
              <a:t>Hematogenous</a:t>
            </a:r>
            <a:r>
              <a:rPr lang="en-IN" dirty="0" smtClean="0"/>
              <a:t> spread to various organs</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22</a:t>
            </a:fld>
            <a:endParaRPr lang="en"/>
          </a:p>
        </p:txBody>
      </p:sp>
    </p:spTree>
    <p:extLst>
      <p:ext uri="{BB962C8B-B14F-4D97-AF65-F5344CB8AC3E}">
        <p14:creationId xmlns:p14="http://schemas.microsoft.com/office/powerpoint/2010/main" val="42702230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361950"/>
            <a:ext cx="8229600" cy="4232673"/>
          </a:xfrm>
        </p:spPr>
        <p:txBody>
          <a:bodyPr>
            <a:normAutofit/>
          </a:bodyPr>
          <a:lstStyle/>
          <a:p>
            <a:r>
              <a:rPr lang="en-US" b="1" dirty="0" err="1" smtClean="0">
                <a:solidFill>
                  <a:srgbClr val="7030A0"/>
                </a:solidFill>
              </a:rPr>
              <a:t>Humoral</a:t>
            </a:r>
            <a:r>
              <a:rPr lang="en-US" b="1" dirty="0" smtClean="0">
                <a:solidFill>
                  <a:srgbClr val="7030A0"/>
                </a:solidFill>
              </a:rPr>
              <a:t> Immune Response:</a:t>
            </a:r>
          </a:p>
          <a:p>
            <a:r>
              <a:rPr lang="en-IN" dirty="0" smtClean="0"/>
              <a:t>TH2 release </a:t>
            </a:r>
            <a:r>
              <a:rPr lang="en-IN" dirty="0" smtClean="0">
                <a:sym typeface="Wingdings" panose="05000000000000000000" pitchFamily="2" charset="2"/>
              </a:rPr>
              <a:t>- </a:t>
            </a:r>
            <a:r>
              <a:rPr lang="en-IN" dirty="0" smtClean="0"/>
              <a:t>IL-4, IL-5 </a:t>
            </a:r>
            <a:r>
              <a:rPr lang="en-IN" dirty="0" smtClean="0">
                <a:sym typeface="Wingdings" panose="05000000000000000000" pitchFamily="2" charset="2"/>
              </a:rPr>
              <a:t>- </a:t>
            </a:r>
            <a:r>
              <a:rPr lang="en-IN" dirty="0" smtClean="0"/>
              <a:t>activate B-cells </a:t>
            </a:r>
            <a:r>
              <a:rPr lang="en-IN" dirty="0" smtClean="0">
                <a:sym typeface="Wingdings" panose="05000000000000000000" pitchFamily="2" charset="2"/>
              </a:rPr>
              <a:t>- </a:t>
            </a:r>
            <a:r>
              <a:rPr lang="en-IN" dirty="0" smtClean="0"/>
              <a:t>antibodies.</a:t>
            </a:r>
          </a:p>
          <a:p>
            <a:pPr lvl="1"/>
            <a:r>
              <a:rPr lang="en-IN" dirty="0" smtClean="0"/>
              <a:t>M. tuberculosis being obligate intracellular organism, </a:t>
            </a:r>
            <a:r>
              <a:rPr lang="en-IN" dirty="0" err="1" smtClean="0"/>
              <a:t>humoral</a:t>
            </a:r>
            <a:r>
              <a:rPr lang="en-IN" dirty="0" smtClean="0"/>
              <a:t> immunity plays a minor role</a:t>
            </a:r>
          </a:p>
          <a:p>
            <a:pPr lvl="1"/>
            <a:r>
              <a:rPr lang="en-IN" dirty="0" smtClean="0"/>
              <a:t>Anti-LAM antibodies play a role in preventing dissemination of tuberculosis in children.</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23</a:t>
            </a:fld>
            <a:endParaRPr lang="en"/>
          </a:p>
        </p:txBody>
      </p:sp>
    </p:spTree>
    <p:extLst>
      <p:ext uri="{BB962C8B-B14F-4D97-AF65-F5344CB8AC3E}">
        <p14:creationId xmlns:p14="http://schemas.microsoft.com/office/powerpoint/2010/main" val="27766424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Clinical Manifestations</a:t>
            </a:r>
            <a:endParaRPr lang="en-US" b="1" dirty="0">
              <a:solidFill>
                <a:srgbClr val="FF0000"/>
              </a:solidFill>
            </a:endParaRPr>
          </a:p>
        </p:txBody>
      </p:sp>
      <p:sp>
        <p:nvSpPr>
          <p:cNvPr id="193" name="Google Shape;193;p12"/>
          <p:cNvSpPr txBox="1">
            <a:spLocks noGrp="1"/>
          </p:cNvSpPr>
          <p:nvPr>
            <p:ph idx="1"/>
          </p:nvPr>
        </p:nvSpPr>
        <p:spPr/>
        <p:txBody>
          <a:bodyPr/>
          <a:lstStyle/>
          <a:p>
            <a:pPr>
              <a:lnSpc>
                <a:spcPct val="150000"/>
              </a:lnSpc>
            </a:pPr>
            <a:r>
              <a:rPr lang="en-US" dirty="0" smtClean="0">
                <a:solidFill>
                  <a:srgbClr val="7030A0"/>
                </a:solidFill>
              </a:rPr>
              <a:t>Tuberculosis (TB) is classified as:</a:t>
            </a:r>
          </a:p>
          <a:p>
            <a:pPr lvl="1">
              <a:lnSpc>
                <a:spcPct val="150000"/>
              </a:lnSpc>
            </a:pPr>
            <a:r>
              <a:rPr lang="en-US" dirty="0" smtClean="0"/>
              <a:t>Pulmonary TB and </a:t>
            </a:r>
          </a:p>
          <a:p>
            <a:pPr lvl="1">
              <a:lnSpc>
                <a:spcPct val="150000"/>
              </a:lnSpc>
            </a:pPr>
            <a:r>
              <a:rPr lang="en-US" dirty="0" err="1" smtClean="0"/>
              <a:t>Extrapulmonary</a:t>
            </a:r>
            <a:r>
              <a:rPr lang="en-US" dirty="0" smtClean="0"/>
              <a:t> TB</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24</a:t>
            </a:fld>
            <a:endParaRPr lang="en"/>
          </a:p>
        </p:txBody>
      </p:sp>
    </p:spTree>
    <p:extLst>
      <p:ext uri="{BB962C8B-B14F-4D97-AF65-F5344CB8AC3E}">
        <p14:creationId xmlns:p14="http://schemas.microsoft.com/office/powerpoint/2010/main" val="9903027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Pulmonary Tuberculosis (PTB)</a:t>
            </a:r>
            <a:endParaRPr lang="en-US" b="1" dirty="0">
              <a:solidFill>
                <a:srgbClr val="FF0000"/>
              </a:solidFill>
            </a:endParaRPr>
          </a:p>
        </p:txBody>
      </p:sp>
      <p:sp>
        <p:nvSpPr>
          <p:cNvPr id="193" name="Google Shape;193;p12"/>
          <p:cNvSpPr txBox="1">
            <a:spLocks noGrp="1"/>
          </p:cNvSpPr>
          <p:nvPr>
            <p:ph idx="1"/>
          </p:nvPr>
        </p:nvSpPr>
        <p:spPr/>
        <p:txBody>
          <a:bodyPr/>
          <a:lstStyle/>
          <a:p>
            <a:pPr>
              <a:lnSpc>
                <a:spcPct val="150000"/>
              </a:lnSpc>
            </a:pPr>
            <a:r>
              <a:rPr lang="en-US" dirty="0" smtClean="0"/>
              <a:t>Accounts for 60–90% of all cases of tuberculosis (TB). It can be </a:t>
            </a:r>
          </a:p>
          <a:p>
            <a:pPr>
              <a:lnSpc>
                <a:spcPct val="150000"/>
              </a:lnSpc>
            </a:pPr>
            <a:r>
              <a:rPr lang="en-US" dirty="0" smtClean="0"/>
              <a:t>Further categorized into primary or </a:t>
            </a:r>
            <a:r>
              <a:rPr lang="en-US" dirty="0" err="1" smtClean="0"/>
              <a:t>postprimary</a:t>
            </a:r>
            <a:r>
              <a:rPr lang="en-US" dirty="0" smtClean="0"/>
              <a:t> (secondary) types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25</a:t>
            </a:fld>
            <a:endParaRPr lang="en"/>
          </a:p>
        </p:txBody>
      </p:sp>
    </p:spTree>
    <p:extLst>
      <p:ext uri="{BB962C8B-B14F-4D97-AF65-F5344CB8AC3E}">
        <p14:creationId xmlns:p14="http://schemas.microsoft.com/office/powerpoint/2010/main" val="30996849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3000" b="1" dirty="0" smtClean="0">
                <a:solidFill>
                  <a:srgbClr val="FF0000"/>
                </a:solidFill>
              </a:rPr>
              <a:t>Comparison of primary and secondary pulmonary tuberculosis</a:t>
            </a:r>
            <a:endParaRPr lang="en-US" sz="30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26</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1571437772"/>
              </p:ext>
            </p:extLst>
          </p:nvPr>
        </p:nvGraphicFramePr>
        <p:xfrm>
          <a:off x="142239" y="1200151"/>
          <a:ext cx="8859522" cy="3581400"/>
        </p:xfrm>
        <a:graphic>
          <a:graphicData uri="http://schemas.openxmlformats.org/drawingml/2006/table">
            <a:tbl>
              <a:tblPr firstRow="1" bandRow="1">
                <a:tableStyleId>{5940675A-B579-460E-94D1-54222C63F5DA}</a:tableStyleId>
              </a:tblPr>
              <a:tblGrid>
                <a:gridCol w="2600961">
                  <a:extLst>
                    <a:ext uri="{9D8B030D-6E8A-4147-A177-3AD203B41FA5}">
                      <a16:colId xmlns:a16="http://schemas.microsoft.com/office/drawing/2014/main" xmlns="" val="20000"/>
                    </a:ext>
                  </a:extLst>
                </a:gridCol>
                <a:gridCol w="3200400">
                  <a:extLst>
                    <a:ext uri="{9D8B030D-6E8A-4147-A177-3AD203B41FA5}">
                      <a16:colId xmlns:a16="http://schemas.microsoft.com/office/drawing/2014/main" xmlns="" val="20001"/>
                    </a:ext>
                  </a:extLst>
                </a:gridCol>
                <a:gridCol w="3058161">
                  <a:extLst>
                    <a:ext uri="{9D8B030D-6E8A-4147-A177-3AD203B41FA5}">
                      <a16:colId xmlns:a16="http://schemas.microsoft.com/office/drawing/2014/main" xmlns="" val="20002"/>
                    </a:ext>
                  </a:extLst>
                </a:gridCol>
              </a:tblGrid>
              <a:tr h="536045">
                <a:tc>
                  <a:txBody>
                    <a:bodyPr/>
                    <a:lstStyle>
                      <a:defPPr>
                        <a:defRPr lang="en-US" b="1">
                          <a:solidFill>
                            <a:schemeClr val="lt1"/>
                          </a:solidFill>
                        </a:defRPr>
                      </a:defPPr>
                      <a:lvl1pPr marL="0" algn="l" defTabSz="914400" rtl="0" eaLnBrk="1" latinLnBrk="0" hangingPunct="1">
                        <a:defRPr sz="1800" b="1" kern="1200">
                          <a:solidFill>
                            <a:schemeClr val="lt1"/>
                          </a:solidFill>
                          <a:latin typeface="+mn-lt"/>
                          <a:ea typeface="+mn-ea"/>
                          <a:cs typeface="+mn-cs"/>
                        </a:defRPr>
                      </a:lvl1pPr>
                      <a:lvl2pPr marL="457200" algn="l" defTabSz="914400" rtl="0" eaLnBrk="1" latinLnBrk="0" hangingPunct="1">
                        <a:defRPr sz="1800" b="1" kern="1200">
                          <a:solidFill>
                            <a:schemeClr val="lt1"/>
                          </a:solidFill>
                          <a:latin typeface="+mn-lt"/>
                          <a:ea typeface="+mn-ea"/>
                          <a:cs typeface="+mn-cs"/>
                        </a:defRPr>
                      </a:lvl2pPr>
                      <a:lvl3pPr marL="914400" algn="l" defTabSz="914400" rtl="0" eaLnBrk="1" latinLnBrk="0" hangingPunct="1">
                        <a:defRPr sz="1800" b="1" kern="1200">
                          <a:solidFill>
                            <a:schemeClr val="lt1"/>
                          </a:solidFill>
                          <a:latin typeface="+mn-lt"/>
                          <a:ea typeface="+mn-ea"/>
                          <a:cs typeface="+mn-cs"/>
                        </a:defRPr>
                      </a:lvl3pPr>
                      <a:lvl4pPr marL="1371600" algn="l" defTabSz="914400" rtl="0" eaLnBrk="1" latinLnBrk="0" hangingPunct="1">
                        <a:defRPr sz="1800" b="1" kern="1200">
                          <a:solidFill>
                            <a:schemeClr val="lt1"/>
                          </a:solidFill>
                          <a:latin typeface="+mn-lt"/>
                          <a:ea typeface="+mn-ea"/>
                          <a:cs typeface="+mn-cs"/>
                        </a:defRPr>
                      </a:lvl4pPr>
                      <a:lvl5pPr marL="1828800" algn="l" defTabSz="914400" rtl="0" eaLnBrk="1" latinLnBrk="0" hangingPunct="1">
                        <a:defRPr sz="1800" b="1" kern="1200">
                          <a:solidFill>
                            <a:schemeClr val="lt1"/>
                          </a:solidFill>
                          <a:latin typeface="+mn-lt"/>
                          <a:ea typeface="+mn-ea"/>
                          <a:cs typeface="+mn-cs"/>
                        </a:defRPr>
                      </a:lvl5pPr>
                      <a:lvl6pPr marL="2286000" algn="l" defTabSz="914400" rtl="0" eaLnBrk="1" latinLnBrk="0" hangingPunct="1">
                        <a:defRPr sz="1800" b="1" kern="1200">
                          <a:solidFill>
                            <a:schemeClr val="lt1"/>
                          </a:solidFill>
                          <a:latin typeface="+mn-lt"/>
                          <a:ea typeface="+mn-ea"/>
                          <a:cs typeface="+mn-cs"/>
                        </a:defRPr>
                      </a:lvl6pPr>
                      <a:lvl7pPr marL="2743200" algn="l" defTabSz="914400" rtl="0" eaLnBrk="1" latinLnBrk="0" hangingPunct="1">
                        <a:defRPr sz="1800" b="1" kern="1200">
                          <a:solidFill>
                            <a:schemeClr val="lt1"/>
                          </a:solidFill>
                          <a:latin typeface="+mn-lt"/>
                          <a:ea typeface="+mn-ea"/>
                          <a:cs typeface="+mn-cs"/>
                        </a:defRPr>
                      </a:lvl7pPr>
                      <a:lvl8pPr marL="3200400" algn="l" defTabSz="914400" rtl="0" eaLnBrk="1" latinLnBrk="0" hangingPunct="1">
                        <a:defRPr sz="1800" b="1" kern="1200">
                          <a:solidFill>
                            <a:schemeClr val="lt1"/>
                          </a:solidFill>
                          <a:latin typeface="+mn-lt"/>
                          <a:ea typeface="+mn-ea"/>
                          <a:cs typeface="+mn-cs"/>
                        </a:defRPr>
                      </a:lvl8pPr>
                      <a:lvl9pPr marL="3657600" algn="l" defTabSz="914400" rtl="0" eaLnBrk="1" latinLnBrk="0" hangingPunct="1">
                        <a:defRPr sz="1800" b="1" kern="1200">
                          <a:solidFill>
                            <a:schemeClr val="lt1"/>
                          </a:solidFill>
                          <a:latin typeface="+mn-lt"/>
                          <a:ea typeface="+mn-ea"/>
                          <a:cs typeface="+mn-cs"/>
                        </a:defRPr>
                      </a:lvl9pPr>
                    </a:lstStyle>
                    <a:p>
                      <a:pPr>
                        <a:lnSpc>
                          <a:spcPct val="115000"/>
                        </a:lnSpc>
                        <a:spcAft>
                          <a:spcPts val="0"/>
                        </a:spcAft>
                      </a:pPr>
                      <a:r>
                        <a:rPr lang="en-IN" sz="1400" dirty="0">
                          <a:solidFill>
                            <a:srgbClr val="00B050"/>
                          </a:solidFill>
                        </a:rPr>
                        <a:t>Features</a:t>
                      </a:r>
                      <a:endParaRPr lang="en-IN" sz="1400" b="1" dirty="0">
                        <a:solidFill>
                          <a:srgbClr val="00B050"/>
                        </a:solidFill>
                        <a:latin typeface="Roboto Condensed Light" panose="020B0604020202020204" charset="0"/>
                        <a:ea typeface="Roboto Condensed Light" panose="020B0604020202020204" charset="0"/>
                        <a:cs typeface="Tunga"/>
                      </a:endParaRPr>
                    </a:p>
                  </a:txBody>
                  <a:tcPr marL="68580" marR="68580" marT="0" marB="0"/>
                </a:tc>
                <a:tc>
                  <a:txBody>
                    <a:bodyPr/>
                    <a:lstStyle>
                      <a:defPPr>
                        <a:defRPr lang="en-US" b="1">
                          <a:solidFill>
                            <a:schemeClr val="lt1"/>
                          </a:solidFill>
                        </a:defRPr>
                      </a:defPPr>
                      <a:lvl1pPr marL="0" algn="l" defTabSz="914400" rtl="0" eaLnBrk="1" latinLnBrk="0" hangingPunct="1">
                        <a:defRPr sz="1800" b="1" kern="1200">
                          <a:solidFill>
                            <a:schemeClr val="lt1"/>
                          </a:solidFill>
                          <a:latin typeface="+mn-lt"/>
                          <a:ea typeface="+mn-ea"/>
                          <a:cs typeface="+mn-cs"/>
                        </a:defRPr>
                      </a:lvl1pPr>
                      <a:lvl2pPr marL="457200" algn="l" defTabSz="914400" rtl="0" eaLnBrk="1" latinLnBrk="0" hangingPunct="1">
                        <a:defRPr sz="1800" b="1" kern="1200">
                          <a:solidFill>
                            <a:schemeClr val="lt1"/>
                          </a:solidFill>
                          <a:latin typeface="+mn-lt"/>
                          <a:ea typeface="+mn-ea"/>
                          <a:cs typeface="+mn-cs"/>
                        </a:defRPr>
                      </a:lvl2pPr>
                      <a:lvl3pPr marL="914400" algn="l" defTabSz="914400" rtl="0" eaLnBrk="1" latinLnBrk="0" hangingPunct="1">
                        <a:defRPr sz="1800" b="1" kern="1200">
                          <a:solidFill>
                            <a:schemeClr val="lt1"/>
                          </a:solidFill>
                          <a:latin typeface="+mn-lt"/>
                          <a:ea typeface="+mn-ea"/>
                          <a:cs typeface="+mn-cs"/>
                        </a:defRPr>
                      </a:lvl3pPr>
                      <a:lvl4pPr marL="1371600" algn="l" defTabSz="914400" rtl="0" eaLnBrk="1" latinLnBrk="0" hangingPunct="1">
                        <a:defRPr sz="1800" b="1" kern="1200">
                          <a:solidFill>
                            <a:schemeClr val="lt1"/>
                          </a:solidFill>
                          <a:latin typeface="+mn-lt"/>
                          <a:ea typeface="+mn-ea"/>
                          <a:cs typeface="+mn-cs"/>
                        </a:defRPr>
                      </a:lvl4pPr>
                      <a:lvl5pPr marL="1828800" algn="l" defTabSz="914400" rtl="0" eaLnBrk="1" latinLnBrk="0" hangingPunct="1">
                        <a:defRPr sz="1800" b="1" kern="1200">
                          <a:solidFill>
                            <a:schemeClr val="lt1"/>
                          </a:solidFill>
                          <a:latin typeface="+mn-lt"/>
                          <a:ea typeface="+mn-ea"/>
                          <a:cs typeface="+mn-cs"/>
                        </a:defRPr>
                      </a:lvl5pPr>
                      <a:lvl6pPr marL="2286000" algn="l" defTabSz="914400" rtl="0" eaLnBrk="1" latinLnBrk="0" hangingPunct="1">
                        <a:defRPr sz="1800" b="1" kern="1200">
                          <a:solidFill>
                            <a:schemeClr val="lt1"/>
                          </a:solidFill>
                          <a:latin typeface="+mn-lt"/>
                          <a:ea typeface="+mn-ea"/>
                          <a:cs typeface="+mn-cs"/>
                        </a:defRPr>
                      </a:lvl6pPr>
                      <a:lvl7pPr marL="2743200" algn="l" defTabSz="914400" rtl="0" eaLnBrk="1" latinLnBrk="0" hangingPunct="1">
                        <a:defRPr sz="1800" b="1" kern="1200">
                          <a:solidFill>
                            <a:schemeClr val="lt1"/>
                          </a:solidFill>
                          <a:latin typeface="+mn-lt"/>
                          <a:ea typeface="+mn-ea"/>
                          <a:cs typeface="+mn-cs"/>
                        </a:defRPr>
                      </a:lvl7pPr>
                      <a:lvl8pPr marL="3200400" algn="l" defTabSz="914400" rtl="0" eaLnBrk="1" latinLnBrk="0" hangingPunct="1">
                        <a:defRPr sz="1800" b="1" kern="1200">
                          <a:solidFill>
                            <a:schemeClr val="lt1"/>
                          </a:solidFill>
                          <a:latin typeface="+mn-lt"/>
                          <a:ea typeface="+mn-ea"/>
                          <a:cs typeface="+mn-cs"/>
                        </a:defRPr>
                      </a:lvl8pPr>
                      <a:lvl9pPr marL="3657600" algn="l" defTabSz="914400" rtl="0" eaLnBrk="1" latinLnBrk="0" hangingPunct="1">
                        <a:defRPr sz="1800" b="1" kern="1200">
                          <a:solidFill>
                            <a:schemeClr val="lt1"/>
                          </a:solidFill>
                          <a:latin typeface="+mn-lt"/>
                          <a:ea typeface="+mn-ea"/>
                          <a:cs typeface="+mn-cs"/>
                        </a:defRPr>
                      </a:lvl9pPr>
                    </a:lstStyle>
                    <a:p>
                      <a:pPr>
                        <a:lnSpc>
                          <a:spcPct val="115000"/>
                        </a:lnSpc>
                        <a:spcAft>
                          <a:spcPts val="0"/>
                        </a:spcAft>
                      </a:pPr>
                      <a:r>
                        <a:rPr lang="en-IN" sz="1400" dirty="0">
                          <a:solidFill>
                            <a:srgbClr val="00B050"/>
                          </a:solidFill>
                        </a:rPr>
                        <a:t>Primary PTB</a:t>
                      </a:r>
                      <a:endParaRPr lang="en-IN" sz="1400" b="1" dirty="0">
                        <a:solidFill>
                          <a:srgbClr val="00B050"/>
                        </a:solidFill>
                        <a:latin typeface="Roboto Condensed Light" panose="020B0604020202020204" charset="0"/>
                        <a:ea typeface="Roboto Condensed Light" panose="020B0604020202020204" charset="0"/>
                        <a:cs typeface="Tunga"/>
                      </a:endParaRPr>
                    </a:p>
                  </a:txBody>
                  <a:tcPr marL="68580" marR="68580" marT="0" marB="0"/>
                </a:tc>
                <a:tc>
                  <a:txBody>
                    <a:bodyPr/>
                    <a:lstStyle>
                      <a:defPPr>
                        <a:defRPr lang="en-US" b="1">
                          <a:solidFill>
                            <a:schemeClr val="lt1"/>
                          </a:solidFill>
                        </a:defRPr>
                      </a:defPPr>
                      <a:lvl1pPr marL="0" algn="l" defTabSz="914400" rtl="0" eaLnBrk="1" latinLnBrk="0" hangingPunct="1">
                        <a:defRPr sz="1800" b="1" kern="1200">
                          <a:solidFill>
                            <a:schemeClr val="lt1"/>
                          </a:solidFill>
                          <a:latin typeface="+mn-lt"/>
                          <a:ea typeface="+mn-ea"/>
                          <a:cs typeface="+mn-cs"/>
                        </a:defRPr>
                      </a:lvl1pPr>
                      <a:lvl2pPr marL="457200" algn="l" defTabSz="914400" rtl="0" eaLnBrk="1" latinLnBrk="0" hangingPunct="1">
                        <a:defRPr sz="1800" b="1" kern="1200">
                          <a:solidFill>
                            <a:schemeClr val="lt1"/>
                          </a:solidFill>
                          <a:latin typeface="+mn-lt"/>
                          <a:ea typeface="+mn-ea"/>
                          <a:cs typeface="+mn-cs"/>
                        </a:defRPr>
                      </a:lvl2pPr>
                      <a:lvl3pPr marL="914400" algn="l" defTabSz="914400" rtl="0" eaLnBrk="1" latinLnBrk="0" hangingPunct="1">
                        <a:defRPr sz="1800" b="1" kern="1200">
                          <a:solidFill>
                            <a:schemeClr val="lt1"/>
                          </a:solidFill>
                          <a:latin typeface="+mn-lt"/>
                          <a:ea typeface="+mn-ea"/>
                          <a:cs typeface="+mn-cs"/>
                        </a:defRPr>
                      </a:lvl3pPr>
                      <a:lvl4pPr marL="1371600" algn="l" defTabSz="914400" rtl="0" eaLnBrk="1" latinLnBrk="0" hangingPunct="1">
                        <a:defRPr sz="1800" b="1" kern="1200">
                          <a:solidFill>
                            <a:schemeClr val="lt1"/>
                          </a:solidFill>
                          <a:latin typeface="+mn-lt"/>
                          <a:ea typeface="+mn-ea"/>
                          <a:cs typeface="+mn-cs"/>
                        </a:defRPr>
                      </a:lvl4pPr>
                      <a:lvl5pPr marL="1828800" algn="l" defTabSz="914400" rtl="0" eaLnBrk="1" latinLnBrk="0" hangingPunct="1">
                        <a:defRPr sz="1800" b="1" kern="1200">
                          <a:solidFill>
                            <a:schemeClr val="lt1"/>
                          </a:solidFill>
                          <a:latin typeface="+mn-lt"/>
                          <a:ea typeface="+mn-ea"/>
                          <a:cs typeface="+mn-cs"/>
                        </a:defRPr>
                      </a:lvl5pPr>
                      <a:lvl6pPr marL="2286000" algn="l" defTabSz="914400" rtl="0" eaLnBrk="1" latinLnBrk="0" hangingPunct="1">
                        <a:defRPr sz="1800" b="1" kern="1200">
                          <a:solidFill>
                            <a:schemeClr val="lt1"/>
                          </a:solidFill>
                          <a:latin typeface="+mn-lt"/>
                          <a:ea typeface="+mn-ea"/>
                          <a:cs typeface="+mn-cs"/>
                        </a:defRPr>
                      </a:lvl6pPr>
                      <a:lvl7pPr marL="2743200" algn="l" defTabSz="914400" rtl="0" eaLnBrk="1" latinLnBrk="0" hangingPunct="1">
                        <a:defRPr sz="1800" b="1" kern="1200">
                          <a:solidFill>
                            <a:schemeClr val="lt1"/>
                          </a:solidFill>
                          <a:latin typeface="+mn-lt"/>
                          <a:ea typeface="+mn-ea"/>
                          <a:cs typeface="+mn-cs"/>
                        </a:defRPr>
                      </a:lvl7pPr>
                      <a:lvl8pPr marL="3200400" algn="l" defTabSz="914400" rtl="0" eaLnBrk="1" latinLnBrk="0" hangingPunct="1">
                        <a:defRPr sz="1800" b="1" kern="1200">
                          <a:solidFill>
                            <a:schemeClr val="lt1"/>
                          </a:solidFill>
                          <a:latin typeface="+mn-lt"/>
                          <a:ea typeface="+mn-ea"/>
                          <a:cs typeface="+mn-cs"/>
                        </a:defRPr>
                      </a:lvl8pPr>
                      <a:lvl9pPr marL="3657600" algn="l" defTabSz="914400" rtl="0" eaLnBrk="1" latinLnBrk="0" hangingPunct="1">
                        <a:defRPr sz="1800" b="1" kern="1200">
                          <a:solidFill>
                            <a:schemeClr val="lt1"/>
                          </a:solidFill>
                          <a:latin typeface="+mn-lt"/>
                          <a:ea typeface="+mn-ea"/>
                          <a:cs typeface="+mn-cs"/>
                        </a:defRPr>
                      </a:lvl9pPr>
                    </a:lstStyle>
                    <a:p>
                      <a:pPr>
                        <a:lnSpc>
                          <a:spcPct val="115000"/>
                        </a:lnSpc>
                        <a:spcAft>
                          <a:spcPts val="0"/>
                        </a:spcAft>
                      </a:pPr>
                      <a:r>
                        <a:rPr lang="en-IN" sz="1400" dirty="0">
                          <a:solidFill>
                            <a:srgbClr val="00B050"/>
                          </a:solidFill>
                        </a:rPr>
                        <a:t>Post-primary </a:t>
                      </a:r>
                      <a:r>
                        <a:rPr lang="en-US" sz="1400" u="none" strike="noStrike" kern="1200" cap="none" baseline="0" dirty="0">
                          <a:solidFill>
                            <a:srgbClr val="00B050"/>
                          </a:solidFill>
                          <a:sym typeface="Arial"/>
                        </a:rPr>
                        <a:t>(adult-type)</a:t>
                      </a:r>
                      <a:r>
                        <a:rPr lang="en-IN" sz="1400" dirty="0">
                          <a:solidFill>
                            <a:srgbClr val="00B050"/>
                          </a:solidFill>
                        </a:rPr>
                        <a:t>/secondary PTB</a:t>
                      </a:r>
                      <a:endParaRPr lang="en-IN" sz="1400" b="1" dirty="0">
                        <a:solidFill>
                          <a:srgbClr val="00B050"/>
                        </a:solidFill>
                        <a:latin typeface="Roboto Condensed Light" panose="020B0604020202020204" charset="0"/>
                        <a:ea typeface="Roboto Condensed Light" panose="020B0604020202020204" charset="0"/>
                        <a:cs typeface="Tunga"/>
                      </a:endParaRPr>
                    </a:p>
                  </a:txBody>
                  <a:tcPr marL="68580" marR="68580" marT="0" marB="0"/>
                </a:tc>
                <a:extLst>
                  <a:ext uri="{0D108BD9-81ED-4DB2-BD59-A6C34878D82A}">
                    <a16:rowId xmlns:a16="http://schemas.microsoft.com/office/drawing/2014/main" xmlns="" val="10000"/>
                  </a:ext>
                </a:extLst>
              </a:tr>
              <a:tr h="804067">
                <a:tc>
                  <a:txBody>
                    <a:bodyPr/>
                    <a:lstStyle>
                      <a:defPPr>
                        <a:defRPr lang="en-US">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115000"/>
                        </a:lnSpc>
                        <a:spcAft>
                          <a:spcPts val="0"/>
                        </a:spcAft>
                      </a:pPr>
                      <a:r>
                        <a:rPr lang="en-IN" sz="1400" b="1" dirty="0">
                          <a:solidFill>
                            <a:srgbClr val="7030A0"/>
                          </a:solidFill>
                        </a:rPr>
                        <a:t>Results due to</a:t>
                      </a:r>
                      <a:endParaRPr lang="en-IN" sz="1400" b="1" dirty="0">
                        <a:solidFill>
                          <a:srgbClr val="7030A0"/>
                        </a:solidFill>
                        <a:latin typeface="Roboto Condensed Light" panose="020B0604020202020204" charset="0"/>
                        <a:ea typeface="Roboto Condensed Light" panose="020B0604020202020204" charset="0"/>
                        <a:cs typeface="Tunga"/>
                      </a:endParaRPr>
                    </a:p>
                  </a:txBody>
                  <a:tcPr marL="68580" marR="68580" marT="0" marB="0"/>
                </a:tc>
                <a:tc>
                  <a:txBody>
                    <a:bodyPr/>
                    <a:lstStyle>
                      <a:defPPr>
                        <a:defRPr lang="en-US">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115000"/>
                        </a:lnSpc>
                        <a:spcAft>
                          <a:spcPts val="0"/>
                        </a:spcAft>
                      </a:pPr>
                      <a:r>
                        <a:rPr lang="en-IN" sz="1400" b="1" dirty="0">
                          <a:solidFill>
                            <a:srgbClr val="7030A0"/>
                          </a:solidFill>
                        </a:rPr>
                        <a:t>Initial exogenous infection with tubercle bacilli</a:t>
                      </a:r>
                      <a:endParaRPr lang="en-IN" sz="1400" b="1" dirty="0">
                        <a:solidFill>
                          <a:srgbClr val="7030A0"/>
                        </a:solidFill>
                        <a:latin typeface="Roboto Condensed Light" panose="020B0604020202020204" charset="0"/>
                        <a:ea typeface="Roboto Condensed Light" panose="020B0604020202020204" charset="0"/>
                        <a:cs typeface="Tunga"/>
                      </a:endParaRPr>
                    </a:p>
                  </a:txBody>
                  <a:tcPr marL="68580" marR="68580" marT="0" marB="0"/>
                </a:tc>
                <a:tc>
                  <a:txBody>
                    <a:bodyPr/>
                    <a:lstStyle>
                      <a:defPPr>
                        <a:defRPr lang="en-US">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285750" indent="-285750">
                        <a:lnSpc>
                          <a:spcPct val="115000"/>
                        </a:lnSpc>
                        <a:spcAft>
                          <a:spcPts val="0"/>
                        </a:spcAft>
                        <a:buFont typeface="Wingdings" panose="05000000000000000000" pitchFamily="2" charset="2"/>
                        <a:buChar char="Ø"/>
                      </a:pPr>
                      <a:r>
                        <a:rPr lang="en-IN" sz="1400" b="1" dirty="0">
                          <a:solidFill>
                            <a:srgbClr val="7030A0"/>
                          </a:solidFill>
                        </a:rPr>
                        <a:t>Exogenous reinfection </a:t>
                      </a:r>
                    </a:p>
                    <a:p>
                      <a:pPr marL="285750" indent="-285750">
                        <a:lnSpc>
                          <a:spcPct val="115000"/>
                        </a:lnSpc>
                        <a:spcAft>
                          <a:spcPts val="0"/>
                        </a:spcAft>
                        <a:buFont typeface="Wingdings" panose="05000000000000000000" pitchFamily="2" charset="2"/>
                        <a:buChar char="Ø"/>
                      </a:pPr>
                      <a:r>
                        <a:rPr lang="en-IN" sz="1400" b="1" dirty="0">
                          <a:solidFill>
                            <a:srgbClr val="7030A0"/>
                          </a:solidFill>
                        </a:rPr>
                        <a:t>Endogenous- reactivation of latent primary lesion</a:t>
                      </a:r>
                      <a:endParaRPr lang="en-IN" sz="1400" b="1" dirty="0">
                        <a:solidFill>
                          <a:srgbClr val="7030A0"/>
                        </a:solidFill>
                        <a:latin typeface="Roboto Condensed Light" panose="020B0604020202020204" charset="0"/>
                        <a:ea typeface="Roboto Condensed Light" panose="020B0604020202020204" charset="0"/>
                        <a:cs typeface="Tunga"/>
                      </a:endParaRPr>
                    </a:p>
                  </a:txBody>
                  <a:tcPr marL="68580" marR="68580" marT="0" marB="0"/>
                </a:tc>
                <a:extLst>
                  <a:ext uri="{0D108BD9-81ED-4DB2-BD59-A6C34878D82A}">
                    <a16:rowId xmlns:a16="http://schemas.microsoft.com/office/drawing/2014/main" xmlns="" val="10001"/>
                  </a:ext>
                </a:extLst>
              </a:tr>
              <a:tr h="405086">
                <a:tc>
                  <a:txBody>
                    <a:bodyPr/>
                    <a:lstStyle>
                      <a:defPPr>
                        <a:defRPr lang="en-US">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115000"/>
                        </a:lnSpc>
                        <a:spcAft>
                          <a:spcPts val="0"/>
                        </a:spcAft>
                      </a:pPr>
                      <a:r>
                        <a:rPr lang="en-IN" sz="1400" b="1" dirty="0">
                          <a:solidFill>
                            <a:srgbClr val="7030A0"/>
                          </a:solidFill>
                        </a:rPr>
                        <a:t>Age group affected</a:t>
                      </a:r>
                      <a:endParaRPr lang="en-IN" sz="1400" b="1" dirty="0">
                        <a:solidFill>
                          <a:srgbClr val="7030A0"/>
                        </a:solidFill>
                        <a:latin typeface="Roboto Condensed Light" panose="020B0604020202020204" charset="0"/>
                        <a:ea typeface="Roboto Condensed Light" panose="020B0604020202020204" charset="0"/>
                        <a:cs typeface="Tunga"/>
                      </a:endParaRPr>
                    </a:p>
                  </a:txBody>
                  <a:tcPr marL="68580" marR="68580" marT="0" marB="0"/>
                </a:tc>
                <a:tc>
                  <a:txBody>
                    <a:bodyPr/>
                    <a:lstStyle>
                      <a:defPPr>
                        <a:defRPr lang="en-US">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115000"/>
                        </a:lnSpc>
                        <a:spcAft>
                          <a:spcPts val="0"/>
                        </a:spcAft>
                      </a:pPr>
                      <a:r>
                        <a:rPr lang="en-IN" sz="1400" b="1" dirty="0">
                          <a:solidFill>
                            <a:srgbClr val="7030A0"/>
                          </a:solidFill>
                        </a:rPr>
                        <a:t>Children</a:t>
                      </a:r>
                      <a:endParaRPr lang="en-IN" sz="1400" b="1" dirty="0">
                        <a:solidFill>
                          <a:srgbClr val="7030A0"/>
                        </a:solidFill>
                        <a:latin typeface="Roboto Condensed Light" panose="020B0604020202020204" charset="0"/>
                        <a:ea typeface="Roboto Condensed Light" panose="020B0604020202020204" charset="0"/>
                        <a:cs typeface="Tunga"/>
                      </a:endParaRPr>
                    </a:p>
                  </a:txBody>
                  <a:tcPr marL="68580" marR="68580" marT="0" marB="0"/>
                </a:tc>
                <a:tc>
                  <a:txBody>
                    <a:bodyPr/>
                    <a:lstStyle>
                      <a:defPPr>
                        <a:defRPr lang="en-US">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115000"/>
                        </a:lnSpc>
                        <a:spcAft>
                          <a:spcPts val="0"/>
                        </a:spcAft>
                      </a:pPr>
                      <a:r>
                        <a:rPr lang="en-IN" sz="1400" b="1" dirty="0">
                          <a:solidFill>
                            <a:srgbClr val="7030A0"/>
                          </a:solidFill>
                        </a:rPr>
                        <a:t>Adults</a:t>
                      </a:r>
                      <a:endParaRPr lang="en-IN" sz="1400" b="1" dirty="0">
                        <a:solidFill>
                          <a:srgbClr val="7030A0"/>
                        </a:solidFill>
                        <a:latin typeface="Roboto Condensed Light" panose="020B0604020202020204" charset="0"/>
                        <a:ea typeface="Roboto Condensed Light" panose="020B0604020202020204" charset="0"/>
                        <a:cs typeface="Tunga"/>
                      </a:endParaRPr>
                    </a:p>
                  </a:txBody>
                  <a:tcPr marL="68580" marR="68580" marT="0" marB="0"/>
                </a:tc>
                <a:extLst>
                  <a:ext uri="{0D108BD9-81ED-4DB2-BD59-A6C34878D82A}">
                    <a16:rowId xmlns:a16="http://schemas.microsoft.com/office/drawing/2014/main" xmlns="" val="10002"/>
                  </a:ext>
                </a:extLst>
              </a:tr>
              <a:tr h="804067">
                <a:tc>
                  <a:txBody>
                    <a:bodyPr/>
                    <a:lstStyle>
                      <a:defPPr>
                        <a:defRPr lang="en-US">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115000"/>
                        </a:lnSpc>
                        <a:spcAft>
                          <a:spcPts val="0"/>
                        </a:spcAft>
                      </a:pPr>
                      <a:r>
                        <a:rPr lang="en-IN" sz="1400" b="1" dirty="0">
                          <a:solidFill>
                            <a:srgbClr val="7030A0"/>
                          </a:solidFill>
                        </a:rPr>
                        <a:t>Parts of lungs commonly affected</a:t>
                      </a:r>
                      <a:endParaRPr lang="en-IN" sz="1400" b="1" dirty="0">
                        <a:solidFill>
                          <a:srgbClr val="7030A0"/>
                        </a:solidFill>
                        <a:latin typeface="Roboto Condensed Light" panose="020B0604020202020204" charset="0"/>
                        <a:ea typeface="Roboto Condensed Light" panose="020B0604020202020204" charset="0"/>
                        <a:cs typeface="Tunga"/>
                      </a:endParaRPr>
                    </a:p>
                  </a:txBody>
                  <a:tcPr marL="68580" marR="68580" marT="0" marB="0"/>
                </a:tc>
                <a:tc>
                  <a:txBody>
                    <a:bodyPr/>
                    <a:lstStyle>
                      <a:defPPr>
                        <a:defRPr lang="en-US">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115000"/>
                        </a:lnSpc>
                        <a:spcAft>
                          <a:spcPts val="0"/>
                        </a:spcAft>
                      </a:pPr>
                      <a:r>
                        <a:rPr lang="en-IN" sz="1400" b="1" dirty="0">
                          <a:solidFill>
                            <a:srgbClr val="7030A0"/>
                          </a:solidFill>
                        </a:rPr>
                        <a:t>Sub pleural lesion affecting, upper part of lower lobe and lower part of upper lobe </a:t>
                      </a:r>
                      <a:endParaRPr lang="en-IN" sz="1400" b="1" dirty="0">
                        <a:solidFill>
                          <a:srgbClr val="7030A0"/>
                        </a:solidFill>
                        <a:latin typeface="Roboto Condensed Light" panose="020B0604020202020204" charset="0"/>
                        <a:ea typeface="Roboto Condensed Light" panose="020B0604020202020204" charset="0"/>
                        <a:cs typeface="Tunga"/>
                      </a:endParaRPr>
                    </a:p>
                  </a:txBody>
                  <a:tcPr marL="68580" marR="68580" marT="0" marB="0"/>
                </a:tc>
                <a:tc>
                  <a:txBody>
                    <a:bodyPr/>
                    <a:lstStyle>
                      <a:defPPr>
                        <a:defRPr lang="en-US">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115000"/>
                        </a:lnSpc>
                        <a:spcAft>
                          <a:spcPts val="0"/>
                        </a:spcAft>
                      </a:pPr>
                      <a:r>
                        <a:rPr lang="en-IN" sz="1400" b="1" dirty="0">
                          <a:solidFill>
                            <a:srgbClr val="7030A0"/>
                          </a:solidFill>
                        </a:rPr>
                        <a:t>Apical and posterior segments of the upper lobes (high oxygen tension)</a:t>
                      </a:r>
                      <a:endParaRPr lang="en-IN" sz="1400" b="1" dirty="0">
                        <a:solidFill>
                          <a:srgbClr val="7030A0"/>
                        </a:solidFill>
                        <a:latin typeface="Roboto Condensed Light" panose="020B0604020202020204" charset="0"/>
                        <a:ea typeface="Roboto Condensed Light" panose="020B0604020202020204" charset="0"/>
                        <a:cs typeface="Tunga"/>
                      </a:endParaRPr>
                    </a:p>
                  </a:txBody>
                  <a:tcPr marL="68580" marR="68580" marT="0" marB="0"/>
                </a:tc>
                <a:extLst>
                  <a:ext uri="{0D108BD9-81ED-4DB2-BD59-A6C34878D82A}">
                    <a16:rowId xmlns:a16="http://schemas.microsoft.com/office/drawing/2014/main" xmlns="" val="10003"/>
                  </a:ext>
                </a:extLst>
              </a:tr>
              <a:tr h="1032135">
                <a:tc>
                  <a:txBody>
                    <a:bodyPr/>
                    <a:lstStyle/>
                    <a:p>
                      <a:r>
                        <a:rPr lang="en-US" sz="1400" b="1" u="none" strike="noStrike" cap="none" baseline="0" dirty="0">
                          <a:solidFill>
                            <a:srgbClr val="7030A0"/>
                          </a:solidFill>
                          <a:sym typeface="Arial"/>
                        </a:rPr>
                        <a:t>Lesions formed at</a:t>
                      </a:r>
                    </a:p>
                    <a:p>
                      <a:r>
                        <a:rPr lang="en-US" sz="1400" b="1" u="none" strike="noStrike" cap="none" baseline="0" dirty="0">
                          <a:solidFill>
                            <a:srgbClr val="7030A0"/>
                          </a:solidFill>
                          <a:sym typeface="Arial"/>
                        </a:rPr>
                        <a:t>the initial sites</a:t>
                      </a:r>
                      <a:endParaRPr lang="en-US" b="1" dirty="0">
                        <a:solidFill>
                          <a:srgbClr val="7030A0"/>
                        </a:solidFill>
                        <a:latin typeface="Roboto Condensed Light" panose="020B0604020202020204" charset="0"/>
                        <a:ea typeface="Roboto Condensed Light" panose="020B0604020202020204" charset="0"/>
                      </a:endParaRPr>
                    </a:p>
                  </a:txBody>
                  <a:tcPr/>
                </a:tc>
                <a:tc>
                  <a:txBody>
                    <a:bodyPr/>
                    <a:lstStyle/>
                    <a:p>
                      <a:r>
                        <a:rPr lang="en-US" sz="1400" b="1" u="none" strike="noStrike" cap="none" baseline="0" dirty="0">
                          <a:solidFill>
                            <a:srgbClr val="7030A0"/>
                          </a:solidFill>
                          <a:sym typeface="Arial"/>
                        </a:rPr>
                        <a:t>Fibrotic nodular lesions are formed</a:t>
                      </a:r>
                    </a:p>
                    <a:p>
                      <a:r>
                        <a:rPr lang="en-US" sz="1400" b="1" u="none" strike="noStrike" cap="none" baseline="0" dirty="0">
                          <a:solidFill>
                            <a:srgbClr val="7030A0"/>
                          </a:solidFill>
                          <a:sym typeface="Arial"/>
                        </a:rPr>
                        <a:t>(</a:t>
                      </a:r>
                      <a:r>
                        <a:rPr lang="en-US" sz="1400" b="1" u="none" strike="noStrike" cap="none" baseline="0" dirty="0" err="1">
                          <a:solidFill>
                            <a:srgbClr val="7030A0"/>
                          </a:solidFill>
                          <a:sym typeface="Arial"/>
                        </a:rPr>
                        <a:t>Ghon</a:t>
                      </a:r>
                      <a:r>
                        <a:rPr lang="en-US" sz="1400" b="1" u="none" strike="noStrike" cap="none" baseline="0" dirty="0">
                          <a:solidFill>
                            <a:srgbClr val="7030A0"/>
                          </a:solidFill>
                          <a:sym typeface="Arial"/>
                        </a:rPr>
                        <a:t> focus)</a:t>
                      </a:r>
                      <a:endParaRPr lang="en-US" b="1" dirty="0">
                        <a:solidFill>
                          <a:srgbClr val="7030A0"/>
                        </a:solidFill>
                        <a:latin typeface="Roboto Condensed Light" panose="020B0604020202020204" charset="0"/>
                        <a:ea typeface="Roboto Condensed Light" panose="020B0604020202020204" charset="0"/>
                      </a:endParaRPr>
                    </a:p>
                  </a:txBody>
                  <a:tcPr/>
                </a:tc>
                <a:tc>
                  <a:txBody>
                    <a:bodyPr/>
                    <a:lstStyle/>
                    <a:p>
                      <a:r>
                        <a:rPr lang="en-US" sz="1400" b="1" u="none" strike="noStrike" cap="none" baseline="0" dirty="0" err="1">
                          <a:solidFill>
                            <a:srgbClr val="7030A0"/>
                          </a:solidFill>
                          <a:sym typeface="Arial"/>
                        </a:rPr>
                        <a:t>Hematogenous</a:t>
                      </a:r>
                      <a:r>
                        <a:rPr lang="en-US" sz="1400" b="1" u="none" strike="noStrike" cap="none" baseline="0" dirty="0">
                          <a:solidFill>
                            <a:srgbClr val="7030A0"/>
                          </a:solidFill>
                          <a:sym typeface="Arial"/>
                        </a:rPr>
                        <a:t> seedling in the apex of lungs called Simon’s focus</a:t>
                      </a:r>
                    </a:p>
                    <a:p>
                      <a:r>
                        <a:rPr lang="en-US" sz="1400" b="1" u="none" strike="noStrike" cap="none" baseline="0" dirty="0">
                          <a:solidFill>
                            <a:srgbClr val="7030A0"/>
                          </a:solidFill>
                          <a:sym typeface="Arial"/>
                        </a:rPr>
                        <a:t>Reactivated Simon focus with central caseation (</a:t>
                      </a:r>
                      <a:r>
                        <a:rPr lang="en-US" sz="1400" b="1" u="none" strike="noStrike" cap="none" baseline="0" dirty="0" err="1">
                          <a:solidFill>
                            <a:srgbClr val="7030A0"/>
                          </a:solidFill>
                          <a:sym typeface="Arial"/>
                        </a:rPr>
                        <a:t>Assmann</a:t>
                      </a:r>
                      <a:r>
                        <a:rPr lang="en-US" sz="1400" b="1" u="none" strike="noStrike" cap="none" baseline="0" dirty="0">
                          <a:solidFill>
                            <a:srgbClr val="7030A0"/>
                          </a:solidFill>
                          <a:sym typeface="Arial"/>
                        </a:rPr>
                        <a:t> focus)</a:t>
                      </a:r>
                      <a:endParaRPr lang="en-US" b="1" dirty="0">
                        <a:solidFill>
                          <a:srgbClr val="7030A0"/>
                        </a:solidFill>
                        <a:latin typeface="Roboto Condensed Light" panose="020B0604020202020204" charset="0"/>
                        <a:ea typeface="Roboto Condensed Light" panose="020B0604020202020204" charset="0"/>
                      </a:endParaRPr>
                    </a:p>
                  </a:txBody>
                  <a:tcP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5868778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2"/>
          <p:cNvSpPr txBox="1">
            <a:spLocks noGrp="1"/>
          </p:cNvSpPr>
          <p:nvPr>
            <p:ph type="sldNum" sz="quarter" idx="12"/>
          </p:nvPr>
        </p:nvSpPr>
        <p:spPr/>
        <p:txBody>
          <a:bodyPr/>
          <a:lstStyle/>
          <a:p>
            <a:pPr lvl="0"/>
            <a:fld id="{00000000-1234-1234-1234-123412341234}" type="slidenum">
              <a:rPr lang="en" smtClean="0"/>
              <a:pPr lvl="0"/>
              <a:t>27</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131023506"/>
              </p:ext>
            </p:extLst>
          </p:nvPr>
        </p:nvGraphicFramePr>
        <p:xfrm>
          <a:off x="152400" y="361950"/>
          <a:ext cx="8859522" cy="4191000"/>
        </p:xfrm>
        <a:graphic>
          <a:graphicData uri="http://schemas.openxmlformats.org/drawingml/2006/table">
            <a:tbl>
              <a:tblPr firstRow="1" bandRow="1">
                <a:tableStyleId>{5940675A-B579-460E-94D1-54222C63F5DA}</a:tableStyleId>
              </a:tblPr>
              <a:tblGrid>
                <a:gridCol w="1574801">
                  <a:extLst>
                    <a:ext uri="{9D8B030D-6E8A-4147-A177-3AD203B41FA5}">
                      <a16:colId xmlns:a16="http://schemas.microsoft.com/office/drawing/2014/main" xmlns="" val="20000"/>
                    </a:ext>
                  </a:extLst>
                </a:gridCol>
                <a:gridCol w="2920999">
                  <a:extLst>
                    <a:ext uri="{9D8B030D-6E8A-4147-A177-3AD203B41FA5}">
                      <a16:colId xmlns:a16="http://schemas.microsoft.com/office/drawing/2014/main" xmlns="" val="20001"/>
                    </a:ext>
                  </a:extLst>
                </a:gridCol>
                <a:gridCol w="4363722">
                  <a:extLst>
                    <a:ext uri="{9D8B030D-6E8A-4147-A177-3AD203B41FA5}">
                      <a16:colId xmlns:a16="http://schemas.microsoft.com/office/drawing/2014/main" xmlns="" val="20002"/>
                    </a:ext>
                  </a:extLst>
                </a:gridCol>
              </a:tblGrid>
              <a:tr h="415197">
                <a:tc>
                  <a:txBody>
                    <a:bodyPr/>
                    <a:lstStyle>
                      <a:defPPr>
                        <a:defRPr lang="en-US" b="1">
                          <a:solidFill>
                            <a:schemeClr val="lt1"/>
                          </a:solidFill>
                        </a:defRPr>
                      </a:defPPr>
                      <a:lvl1pPr marL="0" algn="l" defTabSz="914400" rtl="0" eaLnBrk="1" latinLnBrk="0" hangingPunct="1">
                        <a:defRPr sz="1800" b="1" kern="1200">
                          <a:solidFill>
                            <a:schemeClr val="lt1"/>
                          </a:solidFill>
                          <a:latin typeface="+mn-lt"/>
                          <a:ea typeface="+mn-ea"/>
                          <a:cs typeface="+mn-cs"/>
                        </a:defRPr>
                      </a:lvl1pPr>
                      <a:lvl2pPr marL="457200" algn="l" defTabSz="914400" rtl="0" eaLnBrk="1" latinLnBrk="0" hangingPunct="1">
                        <a:defRPr sz="1800" b="1" kern="1200">
                          <a:solidFill>
                            <a:schemeClr val="lt1"/>
                          </a:solidFill>
                          <a:latin typeface="+mn-lt"/>
                          <a:ea typeface="+mn-ea"/>
                          <a:cs typeface="+mn-cs"/>
                        </a:defRPr>
                      </a:lvl2pPr>
                      <a:lvl3pPr marL="914400" algn="l" defTabSz="914400" rtl="0" eaLnBrk="1" latinLnBrk="0" hangingPunct="1">
                        <a:defRPr sz="1800" b="1" kern="1200">
                          <a:solidFill>
                            <a:schemeClr val="lt1"/>
                          </a:solidFill>
                          <a:latin typeface="+mn-lt"/>
                          <a:ea typeface="+mn-ea"/>
                          <a:cs typeface="+mn-cs"/>
                        </a:defRPr>
                      </a:lvl3pPr>
                      <a:lvl4pPr marL="1371600" algn="l" defTabSz="914400" rtl="0" eaLnBrk="1" latinLnBrk="0" hangingPunct="1">
                        <a:defRPr sz="1800" b="1" kern="1200">
                          <a:solidFill>
                            <a:schemeClr val="lt1"/>
                          </a:solidFill>
                          <a:latin typeface="+mn-lt"/>
                          <a:ea typeface="+mn-ea"/>
                          <a:cs typeface="+mn-cs"/>
                        </a:defRPr>
                      </a:lvl4pPr>
                      <a:lvl5pPr marL="1828800" algn="l" defTabSz="914400" rtl="0" eaLnBrk="1" latinLnBrk="0" hangingPunct="1">
                        <a:defRPr sz="1800" b="1" kern="1200">
                          <a:solidFill>
                            <a:schemeClr val="lt1"/>
                          </a:solidFill>
                          <a:latin typeface="+mn-lt"/>
                          <a:ea typeface="+mn-ea"/>
                          <a:cs typeface="+mn-cs"/>
                        </a:defRPr>
                      </a:lvl5pPr>
                      <a:lvl6pPr marL="2286000" algn="l" defTabSz="914400" rtl="0" eaLnBrk="1" latinLnBrk="0" hangingPunct="1">
                        <a:defRPr sz="1800" b="1" kern="1200">
                          <a:solidFill>
                            <a:schemeClr val="lt1"/>
                          </a:solidFill>
                          <a:latin typeface="+mn-lt"/>
                          <a:ea typeface="+mn-ea"/>
                          <a:cs typeface="+mn-cs"/>
                        </a:defRPr>
                      </a:lvl6pPr>
                      <a:lvl7pPr marL="2743200" algn="l" defTabSz="914400" rtl="0" eaLnBrk="1" latinLnBrk="0" hangingPunct="1">
                        <a:defRPr sz="1800" b="1" kern="1200">
                          <a:solidFill>
                            <a:schemeClr val="lt1"/>
                          </a:solidFill>
                          <a:latin typeface="+mn-lt"/>
                          <a:ea typeface="+mn-ea"/>
                          <a:cs typeface="+mn-cs"/>
                        </a:defRPr>
                      </a:lvl7pPr>
                      <a:lvl8pPr marL="3200400" algn="l" defTabSz="914400" rtl="0" eaLnBrk="1" latinLnBrk="0" hangingPunct="1">
                        <a:defRPr sz="1800" b="1" kern="1200">
                          <a:solidFill>
                            <a:schemeClr val="lt1"/>
                          </a:solidFill>
                          <a:latin typeface="+mn-lt"/>
                          <a:ea typeface="+mn-ea"/>
                          <a:cs typeface="+mn-cs"/>
                        </a:defRPr>
                      </a:lvl8pPr>
                      <a:lvl9pPr marL="3657600" algn="l" defTabSz="914400" rtl="0" eaLnBrk="1" latinLnBrk="0" hangingPunct="1">
                        <a:defRPr sz="1800" b="1" kern="1200">
                          <a:solidFill>
                            <a:schemeClr val="lt1"/>
                          </a:solidFill>
                          <a:latin typeface="+mn-lt"/>
                          <a:ea typeface="+mn-ea"/>
                          <a:cs typeface="+mn-cs"/>
                        </a:defRPr>
                      </a:lvl9pPr>
                    </a:lstStyle>
                    <a:p>
                      <a:pPr>
                        <a:lnSpc>
                          <a:spcPct val="115000"/>
                        </a:lnSpc>
                        <a:spcAft>
                          <a:spcPts val="0"/>
                        </a:spcAft>
                      </a:pPr>
                      <a:r>
                        <a:rPr lang="en-IN" sz="1800" dirty="0">
                          <a:solidFill>
                            <a:srgbClr val="FF0000"/>
                          </a:solidFill>
                        </a:rPr>
                        <a:t>Features</a:t>
                      </a:r>
                      <a:endParaRPr lang="en-IN" sz="1800" b="1" dirty="0">
                        <a:solidFill>
                          <a:srgbClr val="FF0000"/>
                        </a:solidFill>
                        <a:latin typeface="Roboto Condensed Light" panose="020B0604020202020204" charset="0"/>
                        <a:ea typeface="Roboto Condensed Light" panose="020B0604020202020204" charset="0"/>
                        <a:cs typeface="Tunga"/>
                      </a:endParaRPr>
                    </a:p>
                  </a:txBody>
                  <a:tcPr marL="68580" marR="68580" marT="0" marB="0"/>
                </a:tc>
                <a:tc>
                  <a:txBody>
                    <a:bodyPr/>
                    <a:lstStyle>
                      <a:defPPr>
                        <a:defRPr lang="en-US" b="1">
                          <a:solidFill>
                            <a:schemeClr val="lt1"/>
                          </a:solidFill>
                        </a:defRPr>
                      </a:defPPr>
                      <a:lvl1pPr marL="0" algn="l" defTabSz="914400" rtl="0" eaLnBrk="1" latinLnBrk="0" hangingPunct="1">
                        <a:defRPr sz="1800" b="1" kern="1200">
                          <a:solidFill>
                            <a:schemeClr val="lt1"/>
                          </a:solidFill>
                          <a:latin typeface="+mn-lt"/>
                          <a:ea typeface="+mn-ea"/>
                          <a:cs typeface="+mn-cs"/>
                        </a:defRPr>
                      </a:lvl1pPr>
                      <a:lvl2pPr marL="457200" algn="l" defTabSz="914400" rtl="0" eaLnBrk="1" latinLnBrk="0" hangingPunct="1">
                        <a:defRPr sz="1800" b="1" kern="1200">
                          <a:solidFill>
                            <a:schemeClr val="lt1"/>
                          </a:solidFill>
                          <a:latin typeface="+mn-lt"/>
                          <a:ea typeface="+mn-ea"/>
                          <a:cs typeface="+mn-cs"/>
                        </a:defRPr>
                      </a:lvl2pPr>
                      <a:lvl3pPr marL="914400" algn="l" defTabSz="914400" rtl="0" eaLnBrk="1" latinLnBrk="0" hangingPunct="1">
                        <a:defRPr sz="1800" b="1" kern="1200">
                          <a:solidFill>
                            <a:schemeClr val="lt1"/>
                          </a:solidFill>
                          <a:latin typeface="+mn-lt"/>
                          <a:ea typeface="+mn-ea"/>
                          <a:cs typeface="+mn-cs"/>
                        </a:defRPr>
                      </a:lvl3pPr>
                      <a:lvl4pPr marL="1371600" algn="l" defTabSz="914400" rtl="0" eaLnBrk="1" latinLnBrk="0" hangingPunct="1">
                        <a:defRPr sz="1800" b="1" kern="1200">
                          <a:solidFill>
                            <a:schemeClr val="lt1"/>
                          </a:solidFill>
                          <a:latin typeface="+mn-lt"/>
                          <a:ea typeface="+mn-ea"/>
                          <a:cs typeface="+mn-cs"/>
                        </a:defRPr>
                      </a:lvl4pPr>
                      <a:lvl5pPr marL="1828800" algn="l" defTabSz="914400" rtl="0" eaLnBrk="1" latinLnBrk="0" hangingPunct="1">
                        <a:defRPr sz="1800" b="1" kern="1200">
                          <a:solidFill>
                            <a:schemeClr val="lt1"/>
                          </a:solidFill>
                          <a:latin typeface="+mn-lt"/>
                          <a:ea typeface="+mn-ea"/>
                          <a:cs typeface="+mn-cs"/>
                        </a:defRPr>
                      </a:lvl5pPr>
                      <a:lvl6pPr marL="2286000" algn="l" defTabSz="914400" rtl="0" eaLnBrk="1" latinLnBrk="0" hangingPunct="1">
                        <a:defRPr sz="1800" b="1" kern="1200">
                          <a:solidFill>
                            <a:schemeClr val="lt1"/>
                          </a:solidFill>
                          <a:latin typeface="+mn-lt"/>
                          <a:ea typeface="+mn-ea"/>
                          <a:cs typeface="+mn-cs"/>
                        </a:defRPr>
                      </a:lvl6pPr>
                      <a:lvl7pPr marL="2743200" algn="l" defTabSz="914400" rtl="0" eaLnBrk="1" latinLnBrk="0" hangingPunct="1">
                        <a:defRPr sz="1800" b="1" kern="1200">
                          <a:solidFill>
                            <a:schemeClr val="lt1"/>
                          </a:solidFill>
                          <a:latin typeface="+mn-lt"/>
                          <a:ea typeface="+mn-ea"/>
                          <a:cs typeface="+mn-cs"/>
                        </a:defRPr>
                      </a:lvl7pPr>
                      <a:lvl8pPr marL="3200400" algn="l" defTabSz="914400" rtl="0" eaLnBrk="1" latinLnBrk="0" hangingPunct="1">
                        <a:defRPr sz="1800" b="1" kern="1200">
                          <a:solidFill>
                            <a:schemeClr val="lt1"/>
                          </a:solidFill>
                          <a:latin typeface="+mn-lt"/>
                          <a:ea typeface="+mn-ea"/>
                          <a:cs typeface="+mn-cs"/>
                        </a:defRPr>
                      </a:lvl8pPr>
                      <a:lvl9pPr marL="3657600" algn="l" defTabSz="914400" rtl="0" eaLnBrk="1" latinLnBrk="0" hangingPunct="1">
                        <a:defRPr sz="1800" b="1" kern="1200">
                          <a:solidFill>
                            <a:schemeClr val="lt1"/>
                          </a:solidFill>
                          <a:latin typeface="+mn-lt"/>
                          <a:ea typeface="+mn-ea"/>
                          <a:cs typeface="+mn-cs"/>
                        </a:defRPr>
                      </a:lvl9pPr>
                    </a:lstStyle>
                    <a:p>
                      <a:pPr>
                        <a:lnSpc>
                          <a:spcPct val="115000"/>
                        </a:lnSpc>
                        <a:spcAft>
                          <a:spcPts val="0"/>
                        </a:spcAft>
                      </a:pPr>
                      <a:r>
                        <a:rPr lang="en-IN" sz="1800" dirty="0">
                          <a:solidFill>
                            <a:srgbClr val="FF0000"/>
                          </a:solidFill>
                        </a:rPr>
                        <a:t>Primary PTB</a:t>
                      </a:r>
                      <a:endParaRPr lang="en-IN" sz="1800" b="1" dirty="0">
                        <a:solidFill>
                          <a:srgbClr val="FF0000"/>
                        </a:solidFill>
                        <a:latin typeface="Roboto Condensed Light" panose="020B0604020202020204" charset="0"/>
                        <a:ea typeface="Roboto Condensed Light" panose="020B0604020202020204" charset="0"/>
                        <a:cs typeface="Tunga"/>
                      </a:endParaRPr>
                    </a:p>
                  </a:txBody>
                  <a:tcPr marL="68580" marR="68580" marT="0" marB="0"/>
                </a:tc>
                <a:tc>
                  <a:txBody>
                    <a:bodyPr/>
                    <a:lstStyle>
                      <a:defPPr>
                        <a:defRPr lang="en-US" b="1">
                          <a:solidFill>
                            <a:schemeClr val="lt1"/>
                          </a:solidFill>
                        </a:defRPr>
                      </a:defPPr>
                      <a:lvl1pPr marL="0" algn="l" defTabSz="914400" rtl="0" eaLnBrk="1" latinLnBrk="0" hangingPunct="1">
                        <a:defRPr sz="1800" b="1" kern="1200">
                          <a:solidFill>
                            <a:schemeClr val="lt1"/>
                          </a:solidFill>
                          <a:latin typeface="+mn-lt"/>
                          <a:ea typeface="+mn-ea"/>
                          <a:cs typeface="+mn-cs"/>
                        </a:defRPr>
                      </a:lvl1pPr>
                      <a:lvl2pPr marL="457200" algn="l" defTabSz="914400" rtl="0" eaLnBrk="1" latinLnBrk="0" hangingPunct="1">
                        <a:defRPr sz="1800" b="1" kern="1200">
                          <a:solidFill>
                            <a:schemeClr val="lt1"/>
                          </a:solidFill>
                          <a:latin typeface="+mn-lt"/>
                          <a:ea typeface="+mn-ea"/>
                          <a:cs typeface="+mn-cs"/>
                        </a:defRPr>
                      </a:lvl2pPr>
                      <a:lvl3pPr marL="914400" algn="l" defTabSz="914400" rtl="0" eaLnBrk="1" latinLnBrk="0" hangingPunct="1">
                        <a:defRPr sz="1800" b="1" kern="1200">
                          <a:solidFill>
                            <a:schemeClr val="lt1"/>
                          </a:solidFill>
                          <a:latin typeface="+mn-lt"/>
                          <a:ea typeface="+mn-ea"/>
                          <a:cs typeface="+mn-cs"/>
                        </a:defRPr>
                      </a:lvl3pPr>
                      <a:lvl4pPr marL="1371600" algn="l" defTabSz="914400" rtl="0" eaLnBrk="1" latinLnBrk="0" hangingPunct="1">
                        <a:defRPr sz="1800" b="1" kern="1200">
                          <a:solidFill>
                            <a:schemeClr val="lt1"/>
                          </a:solidFill>
                          <a:latin typeface="+mn-lt"/>
                          <a:ea typeface="+mn-ea"/>
                          <a:cs typeface="+mn-cs"/>
                        </a:defRPr>
                      </a:lvl4pPr>
                      <a:lvl5pPr marL="1828800" algn="l" defTabSz="914400" rtl="0" eaLnBrk="1" latinLnBrk="0" hangingPunct="1">
                        <a:defRPr sz="1800" b="1" kern="1200">
                          <a:solidFill>
                            <a:schemeClr val="lt1"/>
                          </a:solidFill>
                          <a:latin typeface="+mn-lt"/>
                          <a:ea typeface="+mn-ea"/>
                          <a:cs typeface="+mn-cs"/>
                        </a:defRPr>
                      </a:lvl5pPr>
                      <a:lvl6pPr marL="2286000" algn="l" defTabSz="914400" rtl="0" eaLnBrk="1" latinLnBrk="0" hangingPunct="1">
                        <a:defRPr sz="1800" b="1" kern="1200">
                          <a:solidFill>
                            <a:schemeClr val="lt1"/>
                          </a:solidFill>
                          <a:latin typeface="+mn-lt"/>
                          <a:ea typeface="+mn-ea"/>
                          <a:cs typeface="+mn-cs"/>
                        </a:defRPr>
                      </a:lvl6pPr>
                      <a:lvl7pPr marL="2743200" algn="l" defTabSz="914400" rtl="0" eaLnBrk="1" latinLnBrk="0" hangingPunct="1">
                        <a:defRPr sz="1800" b="1" kern="1200">
                          <a:solidFill>
                            <a:schemeClr val="lt1"/>
                          </a:solidFill>
                          <a:latin typeface="+mn-lt"/>
                          <a:ea typeface="+mn-ea"/>
                          <a:cs typeface="+mn-cs"/>
                        </a:defRPr>
                      </a:lvl7pPr>
                      <a:lvl8pPr marL="3200400" algn="l" defTabSz="914400" rtl="0" eaLnBrk="1" latinLnBrk="0" hangingPunct="1">
                        <a:defRPr sz="1800" b="1" kern="1200">
                          <a:solidFill>
                            <a:schemeClr val="lt1"/>
                          </a:solidFill>
                          <a:latin typeface="+mn-lt"/>
                          <a:ea typeface="+mn-ea"/>
                          <a:cs typeface="+mn-cs"/>
                        </a:defRPr>
                      </a:lvl8pPr>
                      <a:lvl9pPr marL="3657600" algn="l" defTabSz="914400" rtl="0" eaLnBrk="1" latinLnBrk="0" hangingPunct="1">
                        <a:defRPr sz="1800" b="1" kern="1200">
                          <a:solidFill>
                            <a:schemeClr val="lt1"/>
                          </a:solidFill>
                          <a:latin typeface="+mn-lt"/>
                          <a:ea typeface="+mn-ea"/>
                          <a:cs typeface="+mn-cs"/>
                        </a:defRPr>
                      </a:lvl9pPr>
                    </a:lstStyle>
                    <a:p>
                      <a:pPr>
                        <a:lnSpc>
                          <a:spcPct val="115000"/>
                        </a:lnSpc>
                        <a:spcAft>
                          <a:spcPts val="0"/>
                        </a:spcAft>
                      </a:pPr>
                      <a:r>
                        <a:rPr lang="en-IN" sz="1800" dirty="0">
                          <a:solidFill>
                            <a:srgbClr val="FF0000"/>
                          </a:solidFill>
                        </a:rPr>
                        <a:t>Post-primary </a:t>
                      </a:r>
                      <a:r>
                        <a:rPr lang="en-US" sz="1800" u="none" strike="noStrike" kern="1200" cap="none" baseline="0" dirty="0">
                          <a:solidFill>
                            <a:srgbClr val="FF0000"/>
                          </a:solidFill>
                          <a:sym typeface="Arial"/>
                        </a:rPr>
                        <a:t>(adult-type)</a:t>
                      </a:r>
                      <a:r>
                        <a:rPr lang="en-IN" sz="1800" dirty="0">
                          <a:solidFill>
                            <a:srgbClr val="FF0000"/>
                          </a:solidFill>
                        </a:rPr>
                        <a:t>/secondary PTB</a:t>
                      </a:r>
                      <a:endParaRPr lang="en-IN" sz="1800" b="1" dirty="0">
                        <a:solidFill>
                          <a:srgbClr val="FF0000"/>
                        </a:solidFill>
                        <a:latin typeface="Roboto Condensed Light" panose="020B0604020202020204" charset="0"/>
                        <a:ea typeface="Roboto Condensed Light" panose="020B0604020202020204" charset="0"/>
                        <a:cs typeface="Tunga"/>
                      </a:endParaRPr>
                    </a:p>
                  </a:txBody>
                  <a:tcPr marL="68580" marR="68580" marT="0" marB="0"/>
                </a:tc>
                <a:extLst>
                  <a:ext uri="{0D108BD9-81ED-4DB2-BD59-A6C34878D82A}">
                    <a16:rowId xmlns:a16="http://schemas.microsoft.com/office/drawing/2014/main" xmlns="" val="10000"/>
                  </a:ext>
                </a:extLst>
              </a:tr>
              <a:tr h="800747">
                <a:tc>
                  <a:txBody>
                    <a:bodyPr/>
                    <a:lstStyle>
                      <a:defPPr>
                        <a:defRPr lang="en-US">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115000"/>
                        </a:lnSpc>
                        <a:spcAft>
                          <a:spcPts val="0"/>
                        </a:spcAft>
                      </a:pPr>
                      <a:r>
                        <a:rPr lang="en-IN" sz="1600" b="1" dirty="0">
                          <a:solidFill>
                            <a:srgbClr val="00B050"/>
                          </a:solidFill>
                        </a:rPr>
                        <a:t>Lymph node</a:t>
                      </a:r>
                      <a:endParaRPr lang="en-IN" sz="1600" b="1" dirty="0">
                        <a:solidFill>
                          <a:srgbClr val="00B050"/>
                        </a:solidFill>
                        <a:latin typeface="Roboto Condensed Light" panose="020B0604020202020204" charset="0"/>
                        <a:ea typeface="Roboto Condensed Light" panose="020B0604020202020204" charset="0"/>
                        <a:cs typeface="Tunga"/>
                      </a:endParaRPr>
                    </a:p>
                  </a:txBody>
                  <a:tcPr marL="68580" marR="68580" marT="0" marB="0"/>
                </a:tc>
                <a:tc>
                  <a:txBody>
                    <a:bodyPr/>
                    <a:lstStyle>
                      <a:defPPr>
                        <a:defRPr lang="en-US">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115000"/>
                        </a:lnSpc>
                        <a:spcAft>
                          <a:spcPts val="0"/>
                        </a:spcAft>
                      </a:pPr>
                      <a:r>
                        <a:rPr lang="en-IN" sz="1400" b="1" dirty="0" err="1">
                          <a:solidFill>
                            <a:srgbClr val="7030A0"/>
                          </a:solidFill>
                        </a:rPr>
                        <a:t>Ghon</a:t>
                      </a:r>
                      <a:r>
                        <a:rPr lang="en-IN" sz="1400" b="1" dirty="0">
                          <a:solidFill>
                            <a:srgbClr val="7030A0"/>
                          </a:solidFill>
                        </a:rPr>
                        <a:t> focus with associated </a:t>
                      </a:r>
                      <a:r>
                        <a:rPr lang="en-IN" sz="1400" b="1" dirty="0" err="1">
                          <a:solidFill>
                            <a:srgbClr val="7030A0"/>
                          </a:solidFill>
                        </a:rPr>
                        <a:t>hilar</a:t>
                      </a:r>
                      <a:r>
                        <a:rPr lang="en-IN" sz="1400" b="1" dirty="0">
                          <a:solidFill>
                            <a:srgbClr val="7030A0"/>
                          </a:solidFill>
                        </a:rPr>
                        <a:t> lymphadenopathy is common (called as primary complex)</a:t>
                      </a:r>
                      <a:endParaRPr lang="en-IN" sz="1400" b="1" dirty="0">
                        <a:solidFill>
                          <a:srgbClr val="7030A0"/>
                        </a:solidFill>
                        <a:latin typeface="Roboto Condensed Light" panose="020B0604020202020204" charset="0"/>
                        <a:ea typeface="Roboto Condensed Light" panose="020B0604020202020204" charset="0"/>
                        <a:cs typeface="Tunga"/>
                      </a:endParaRPr>
                    </a:p>
                  </a:txBody>
                  <a:tcPr marL="68580" marR="68580" marT="0" marB="0"/>
                </a:tc>
                <a:tc>
                  <a:txBody>
                    <a:bodyPr/>
                    <a:lstStyle>
                      <a:defPPr>
                        <a:defRPr lang="en-US">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115000"/>
                        </a:lnSpc>
                        <a:spcAft>
                          <a:spcPts val="0"/>
                        </a:spcAft>
                      </a:pPr>
                      <a:r>
                        <a:rPr lang="en-IN" sz="1400" b="1" dirty="0">
                          <a:solidFill>
                            <a:srgbClr val="7030A0"/>
                          </a:solidFill>
                        </a:rPr>
                        <a:t>Lymph node involvement is unusual</a:t>
                      </a:r>
                      <a:endParaRPr lang="en-IN" sz="1400" b="1" dirty="0">
                        <a:solidFill>
                          <a:srgbClr val="7030A0"/>
                        </a:solidFill>
                        <a:latin typeface="Roboto Condensed Light" panose="020B0604020202020204" charset="0"/>
                        <a:ea typeface="Roboto Condensed Light" panose="020B0604020202020204" charset="0"/>
                        <a:cs typeface="Tunga"/>
                      </a:endParaRPr>
                    </a:p>
                  </a:txBody>
                  <a:tcPr marL="68580" marR="68580" marT="0" marB="0"/>
                </a:tc>
                <a:extLst>
                  <a:ext uri="{0D108BD9-81ED-4DB2-BD59-A6C34878D82A}">
                    <a16:rowId xmlns:a16="http://schemas.microsoft.com/office/drawing/2014/main" xmlns="" val="10001"/>
                  </a:ext>
                </a:extLst>
              </a:tr>
              <a:tr h="1624884">
                <a:tc>
                  <a:txBody>
                    <a:bodyPr/>
                    <a:lstStyle>
                      <a:defPPr>
                        <a:defRPr lang="en-US">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115000"/>
                        </a:lnSpc>
                        <a:spcAft>
                          <a:spcPts val="0"/>
                        </a:spcAft>
                      </a:pPr>
                      <a:r>
                        <a:rPr lang="en-IN" sz="1600" b="1" dirty="0">
                          <a:solidFill>
                            <a:srgbClr val="00B050"/>
                          </a:solidFill>
                        </a:rPr>
                        <a:t>Clinical feature</a:t>
                      </a:r>
                      <a:endParaRPr lang="en-IN" sz="1600" b="1" dirty="0">
                        <a:solidFill>
                          <a:srgbClr val="00B050"/>
                        </a:solidFill>
                        <a:latin typeface="Roboto Condensed Light" panose="020B0604020202020204" charset="0"/>
                        <a:ea typeface="Roboto Condensed Light" panose="020B0604020202020204" charset="0"/>
                        <a:cs typeface="Tunga"/>
                      </a:endParaRPr>
                    </a:p>
                  </a:txBody>
                  <a:tcPr marL="68580" marR="68580" marT="0" marB="0"/>
                </a:tc>
                <a:tc>
                  <a:txBody>
                    <a:bodyPr/>
                    <a:lstStyle>
                      <a:defPPr>
                        <a:defRPr lang="en-US">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115000"/>
                        </a:lnSpc>
                        <a:spcAft>
                          <a:spcPts val="0"/>
                        </a:spcAft>
                      </a:pPr>
                      <a:r>
                        <a:rPr lang="en-IN" sz="1400" b="1" dirty="0">
                          <a:solidFill>
                            <a:srgbClr val="7030A0"/>
                          </a:solidFill>
                        </a:rPr>
                        <a:t>It may be asymptomatic or may present with fever, productive cough (with or without </a:t>
                      </a:r>
                      <a:r>
                        <a:rPr lang="en-IN" sz="1400" b="1" dirty="0" err="1">
                          <a:solidFill>
                            <a:srgbClr val="7030A0"/>
                          </a:solidFill>
                        </a:rPr>
                        <a:t>hemoptysis</a:t>
                      </a:r>
                      <a:r>
                        <a:rPr lang="en-IN" sz="1400" b="1" dirty="0">
                          <a:solidFill>
                            <a:srgbClr val="7030A0"/>
                          </a:solidFill>
                        </a:rPr>
                        <a:t>) and occasionally chest pain, night sweating, weight loss</a:t>
                      </a:r>
                      <a:endParaRPr lang="en-IN" sz="1400" b="1" dirty="0">
                        <a:solidFill>
                          <a:srgbClr val="7030A0"/>
                        </a:solidFill>
                        <a:latin typeface="Roboto Condensed Light" panose="020B0604020202020204" charset="0"/>
                        <a:ea typeface="Roboto Condensed Light" panose="020B0604020202020204" charset="0"/>
                        <a:cs typeface="Tunga"/>
                      </a:endParaRPr>
                    </a:p>
                  </a:txBody>
                  <a:tcPr marL="68580" marR="68580" marT="0" marB="0"/>
                </a:tc>
                <a:tc>
                  <a:txBody>
                    <a:bodyPr/>
                    <a:lstStyle>
                      <a:defPPr>
                        <a:defRPr lang="en-US">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115000"/>
                        </a:lnSpc>
                        <a:spcAft>
                          <a:spcPts val="0"/>
                        </a:spcAft>
                      </a:pPr>
                      <a:r>
                        <a:rPr lang="en-IN" sz="1400" b="1" dirty="0">
                          <a:solidFill>
                            <a:srgbClr val="7030A0"/>
                          </a:solidFill>
                        </a:rPr>
                        <a:t>Lesions undergoing necrosis and tissue destruction, leading to cavity formation.</a:t>
                      </a:r>
                    </a:p>
                    <a:p>
                      <a:pPr>
                        <a:lnSpc>
                          <a:spcPct val="115000"/>
                        </a:lnSpc>
                        <a:spcAft>
                          <a:spcPts val="0"/>
                        </a:spcAft>
                      </a:pPr>
                      <a:r>
                        <a:rPr lang="en-IN" sz="1400" b="1" dirty="0">
                          <a:solidFill>
                            <a:srgbClr val="7030A0"/>
                          </a:solidFill>
                        </a:rPr>
                        <a:t>Symptoms are similar, but more pronounced.  </a:t>
                      </a:r>
                      <a:endParaRPr lang="en-IN" sz="1400" b="1" dirty="0">
                        <a:solidFill>
                          <a:srgbClr val="7030A0"/>
                        </a:solidFill>
                        <a:latin typeface="Roboto Condensed Light" panose="020B0604020202020204" charset="0"/>
                        <a:ea typeface="Roboto Condensed Light" panose="020B0604020202020204" charset="0"/>
                        <a:cs typeface="Tunga"/>
                      </a:endParaRPr>
                    </a:p>
                  </a:txBody>
                  <a:tcPr marL="68580" marR="68580" marT="0" marB="0"/>
                </a:tc>
                <a:extLst>
                  <a:ext uri="{0D108BD9-81ED-4DB2-BD59-A6C34878D82A}">
                    <a16:rowId xmlns:a16="http://schemas.microsoft.com/office/drawing/2014/main" xmlns="" val="10002"/>
                  </a:ext>
                </a:extLst>
              </a:tr>
              <a:tr h="1350172">
                <a:tc>
                  <a:txBody>
                    <a:bodyPr/>
                    <a:lstStyle>
                      <a:defPPr>
                        <a:defRPr lang="en-US">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115000"/>
                        </a:lnSpc>
                        <a:spcAft>
                          <a:spcPts val="0"/>
                        </a:spcAft>
                      </a:pPr>
                      <a:r>
                        <a:rPr lang="en-IN" sz="1600" b="1" dirty="0">
                          <a:solidFill>
                            <a:srgbClr val="00B050"/>
                          </a:solidFill>
                        </a:rPr>
                        <a:t>Fate</a:t>
                      </a:r>
                      <a:endParaRPr lang="en-IN" sz="1600" b="1" dirty="0">
                        <a:solidFill>
                          <a:srgbClr val="00B050"/>
                        </a:solidFill>
                        <a:latin typeface="Roboto Condensed Light" panose="020B0604020202020204" charset="0"/>
                        <a:ea typeface="Roboto Condensed Light" panose="020B0604020202020204" charset="0"/>
                        <a:cs typeface="Tunga"/>
                      </a:endParaRPr>
                    </a:p>
                  </a:txBody>
                  <a:tcPr marL="68580" marR="68580" marT="0" marB="0"/>
                </a:tc>
                <a:tc>
                  <a:txBody>
                    <a:bodyPr/>
                    <a:lstStyle>
                      <a:defPPr>
                        <a:defRPr lang="en-US">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342900" lvl="0" indent="-342900">
                        <a:lnSpc>
                          <a:spcPct val="115000"/>
                        </a:lnSpc>
                        <a:spcAft>
                          <a:spcPts val="0"/>
                        </a:spcAft>
                        <a:buFont typeface="Wingdings" panose="05000000000000000000" pitchFamily="2" charset="2"/>
                        <a:buChar char="Ø"/>
                      </a:pPr>
                      <a:r>
                        <a:rPr lang="en-IN" sz="1400" b="1" dirty="0">
                          <a:solidFill>
                            <a:srgbClr val="7030A0"/>
                          </a:solidFill>
                        </a:rPr>
                        <a:t>Lesions heal spontaneously. </a:t>
                      </a:r>
                    </a:p>
                    <a:p>
                      <a:pPr marL="342900" lvl="0" indent="-342900">
                        <a:lnSpc>
                          <a:spcPct val="115000"/>
                        </a:lnSpc>
                        <a:spcAft>
                          <a:spcPts val="0"/>
                        </a:spcAft>
                        <a:buFont typeface="Wingdings" panose="05000000000000000000" pitchFamily="2" charset="2"/>
                        <a:buChar char="Ø"/>
                      </a:pPr>
                      <a:r>
                        <a:rPr lang="en-IN" sz="1400" b="1" dirty="0">
                          <a:solidFill>
                            <a:srgbClr val="7030A0"/>
                          </a:solidFill>
                        </a:rPr>
                        <a:t>Primary complex becomes calcified (Ranke complex)</a:t>
                      </a:r>
                      <a:endParaRPr lang="en-IN" sz="1400" b="1" dirty="0">
                        <a:solidFill>
                          <a:srgbClr val="7030A0"/>
                        </a:solidFill>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342900" lvl="0" indent="-342900">
                        <a:lnSpc>
                          <a:spcPct val="115000"/>
                        </a:lnSpc>
                        <a:spcAft>
                          <a:spcPts val="0"/>
                        </a:spcAft>
                        <a:buFont typeface="Wingdings" panose="05000000000000000000" pitchFamily="2" charset="2"/>
                        <a:buChar char="Ø"/>
                      </a:pPr>
                      <a:r>
                        <a:rPr lang="en-IN" sz="1400" b="1" dirty="0" err="1">
                          <a:solidFill>
                            <a:srgbClr val="7030A0"/>
                          </a:solidFill>
                        </a:rPr>
                        <a:t>Bronchogenic</a:t>
                      </a:r>
                      <a:r>
                        <a:rPr lang="en-IN" sz="1400" b="1" dirty="0">
                          <a:solidFill>
                            <a:srgbClr val="7030A0"/>
                          </a:solidFill>
                        </a:rPr>
                        <a:t> spread to the same or opposite lung form satellite lesions </a:t>
                      </a:r>
                      <a:r>
                        <a:rPr lang="en-IN" sz="1400" b="1" dirty="0">
                          <a:solidFill>
                            <a:srgbClr val="7030A0"/>
                          </a:solidFill>
                          <a:sym typeface="Wingdings" panose="05000000000000000000" pitchFamily="2" charset="2"/>
                        </a:rPr>
                        <a:t></a:t>
                      </a:r>
                      <a:r>
                        <a:rPr lang="en-IN" sz="1400" b="1" dirty="0">
                          <a:solidFill>
                            <a:srgbClr val="7030A0"/>
                          </a:solidFill>
                        </a:rPr>
                        <a:t> caseating pneumonia</a:t>
                      </a:r>
                    </a:p>
                    <a:p>
                      <a:pPr marL="342900" lvl="0" indent="-342900">
                        <a:lnSpc>
                          <a:spcPct val="115000"/>
                        </a:lnSpc>
                        <a:spcAft>
                          <a:spcPts val="0"/>
                        </a:spcAft>
                        <a:buFont typeface="Wingdings" panose="05000000000000000000" pitchFamily="2" charset="2"/>
                        <a:buChar char="Ø"/>
                      </a:pPr>
                      <a:r>
                        <a:rPr lang="en-IN" sz="1400" b="1" dirty="0" err="1">
                          <a:solidFill>
                            <a:srgbClr val="7030A0"/>
                          </a:solidFill>
                        </a:rPr>
                        <a:t>Hematogenous</a:t>
                      </a:r>
                      <a:r>
                        <a:rPr lang="en-IN" sz="1400" b="1" dirty="0">
                          <a:solidFill>
                            <a:srgbClr val="7030A0"/>
                          </a:solidFill>
                        </a:rPr>
                        <a:t> spread to various parts of the body and granuloma formation. Rarely, heals spontaneously</a:t>
                      </a:r>
                      <a:endParaRPr lang="en-IN" sz="1400" b="1" dirty="0">
                        <a:solidFill>
                          <a:srgbClr val="7030A0"/>
                        </a:solidFill>
                        <a:latin typeface="Roboto Condensed Light" panose="020B0604020202020204" charset="0"/>
                        <a:ea typeface="Roboto Condensed Light" panose="020B0604020202020204" charset="0"/>
                        <a:cs typeface="Tunga"/>
                      </a:endParaRPr>
                    </a:p>
                  </a:txBody>
                  <a:tcPr marL="68580" marR="68580" marT="0" marB="0"/>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15680340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2"/>
          <p:cNvSpPr txBox="1">
            <a:spLocks noGrp="1"/>
          </p:cNvSpPr>
          <p:nvPr>
            <p:ph type="sldNum" sz="quarter" idx="12"/>
          </p:nvPr>
        </p:nvSpPr>
        <p:spPr/>
        <p:txBody>
          <a:bodyPr/>
          <a:lstStyle/>
          <a:p>
            <a:pPr lvl="0"/>
            <a:fld id="{00000000-1234-1234-1234-123412341234}" type="slidenum">
              <a:rPr lang="en" smtClean="0"/>
              <a:pPr lvl="0"/>
              <a:t>28</a:t>
            </a:fld>
            <a:endParaRPr lang="en"/>
          </a:p>
        </p:txBody>
      </p:sp>
      <p:pic>
        <p:nvPicPr>
          <p:cNvPr id="3" name="Picture 2"/>
          <p:cNvPicPr>
            <a:picLocks noChangeAspect="1"/>
          </p:cNvPicPr>
          <p:nvPr/>
        </p:nvPicPr>
        <p:blipFill>
          <a:blip r:embed="rId3"/>
          <a:stretch>
            <a:fillRect/>
          </a:stretch>
        </p:blipFill>
        <p:spPr>
          <a:xfrm>
            <a:off x="1371600" y="285750"/>
            <a:ext cx="5756138" cy="3397250"/>
          </a:xfrm>
          <a:prstGeom prst="rect">
            <a:avLst/>
          </a:prstGeom>
        </p:spPr>
      </p:pic>
      <p:sp>
        <p:nvSpPr>
          <p:cNvPr id="5" name="Rectangle 4"/>
          <p:cNvSpPr/>
          <p:nvPr/>
        </p:nvSpPr>
        <p:spPr>
          <a:xfrm>
            <a:off x="1219200" y="3714750"/>
            <a:ext cx="6561360" cy="646331"/>
          </a:xfrm>
          <a:prstGeom prst="rect">
            <a:avLst/>
          </a:prstGeom>
        </p:spPr>
        <p:txBody>
          <a:bodyPr wrap="square">
            <a:spAutoFit/>
          </a:bodyPr>
          <a:lstStyle/>
          <a:p>
            <a:r>
              <a:rPr lang="en-US" sz="1800" b="1" dirty="0">
                <a:solidFill>
                  <a:srgbClr val="7030A0"/>
                </a:solidFill>
                <a:latin typeface="Roboto Condensed Light" panose="020B0604020202020204" charset="0"/>
                <a:ea typeface="Roboto Condensed Light" panose="020B0604020202020204" charset="0"/>
              </a:rPr>
              <a:t>CT scan of the lungs showing cavitation in the left upper lobe—suggestive of pulmonary tuberculosis</a:t>
            </a:r>
          </a:p>
        </p:txBody>
      </p:sp>
    </p:spTree>
    <p:extLst>
      <p:ext uri="{BB962C8B-B14F-4D97-AF65-F5344CB8AC3E}">
        <p14:creationId xmlns:p14="http://schemas.microsoft.com/office/powerpoint/2010/main" val="35040617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b="1" dirty="0" err="1" smtClean="0">
                <a:solidFill>
                  <a:srgbClr val="FF0000"/>
                </a:solidFill>
              </a:rPr>
              <a:t>Extrapulmonary</a:t>
            </a:r>
            <a:r>
              <a:rPr lang="en-US" b="1" dirty="0" smtClean="0">
                <a:solidFill>
                  <a:srgbClr val="FF0000"/>
                </a:solidFill>
              </a:rPr>
              <a:t> Tuberculosis (EPTB)</a:t>
            </a:r>
            <a:endParaRPr lang="en-US" b="1" dirty="0">
              <a:solidFill>
                <a:srgbClr val="FF0000"/>
              </a:solidFill>
            </a:endParaRPr>
          </a:p>
        </p:txBody>
      </p:sp>
      <p:sp>
        <p:nvSpPr>
          <p:cNvPr id="193" name="Google Shape;193;p12"/>
          <p:cNvSpPr txBox="1">
            <a:spLocks noGrp="1"/>
          </p:cNvSpPr>
          <p:nvPr>
            <p:ph idx="1"/>
          </p:nvPr>
        </p:nvSpPr>
        <p:spPr/>
        <p:txBody>
          <a:bodyPr>
            <a:normAutofit fontScale="92500" lnSpcReduction="20000"/>
          </a:bodyPr>
          <a:lstStyle/>
          <a:p>
            <a:r>
              <a:rPr lang="en-IN" b="1" dirty="0" err="1" smtClean="0">
                <a:solidFill>
                  <a:srgbClr val="7030A0"/>
                </a:solidFill>
              </a:rPr>
              <a:t>Tuberculous</a:t>
            </a:r>
            <a:r>
              <a:rPr lang="en-IN" b="1" dirty="0" smtClean="0">
                <a:solidFill>
                  <a:srgbClr val="7030A0"/>
                </a:solidFill>
              </a:rPr>
              <a:t> lymphadenitis – </a:t>
            </a:r>
            <a:r>
              <a:rPr lang="en-IN" dirty="0" smtClean="0"/>
              <a:t>MC form (35% of all EPTB)</a:t>
            </a:r>
          </a:p>
          <a:p>
            <a:pPr lvl="1"/>
            <a:r>
              <a:rPr lang="en-IN" dirty="0" smtClean="0"/>
              <a:t>Posterior cervical and supraclavicular lymph nodes - painless swelling in neck region without warmth or </a:t>
            </a:r>
            <a:r>
              <a:rPr lang="en-IN" dirty="0" err="1" smtClean="0"/>
              <a:t>color</a:t>
            </a:r>
            <a:r>
              <a:rPr lang="en-IN" dirty="0" smtClean="0"/>
              <a:t> change</a:t>
            </a:r>
          </a:p>
          <a:p>
            <a:r>
              <a:rPr lang="en-IN" b="1" dirty="0" smtClean="0">
                <a:solidFill>
                  <a:srgbClr val="7030A0"/>
                </a:solidFill>
              </a:rPr>
              <a:t>Pleural tuberculosis – (20%) - </a:t>
            </a:r>
            <a:r>
              <a:rPr lang="en-IN" dirty="0" smtClean="0"/>
              <a:t>pleural effusion</a:t>
            </a:r>
          </a:p>
          <a:p>
            <a:r>
              <a:rPr lang="en-IN" dirty="0" smtClean="0"/>
              <a:t>Tuberculosis of the upper airways - larynx, pharynx, and epiglottis</a:t>
            </a:r>
          </a:p>
          <a:p>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29</a:t>
            </a:fld>
            <a:endParaRPr lang="en"/>
          </a:p>
        </p:txBody>
      </p:sp>
    </p:spTree>
    <p:extLst>
      <p:ext uri="{BB962C8B-B14F-4D97-AF65-F5344CB8AC3E}">
        <p14:creationId xmlns:p14="http://schemas.microsoft.com/office/powerpoint/2010/main" val="2007473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285750"/>
            <a:ext cx="8229600" cy="4308873"/>
          </a:xfrm>
        </p:spPr>
        <p:txBody>
          <a:bodyPr>
            <a:normAutofit/>
          </a:bodyPr>
          <a:lstStyle/>
          <a:p>
            <a:r>
              <a:rPr lang="en-IN" b="1" dirty="0" smtClean="0">
                <a:solidFill>
                  <a:srgbClr val="7030A0"/>
                </a:solidFill>
              </a:rPr>
              <a:t>Genitourinary tuberculosis: </a:t>
            </a:r>
          </a:p>
          <a:p>
            <a:pPr lvl="1"/>
            <a:r>
              <a:rPr lang="en-IN" dirty="0" smtClean="0">
                <a:solidFill>
                  <a:srgbClr val="7030A0"/>
                </a:solidFill>
              </a:rPr>
              <a:t>Renal tuberculosis</a:t>
            </a:r>
          </a:p>
          <a:p>
            <a:pPr lvl="1"/>
            <a:r>
              <a:rPr lang="en-IN" dirty="0" smtClean="0">
                <a:solidFill>
                  <a:srgbClr val="7030A0"/>
                </a:solidFill>
              </a:rPr>
              <a:t>Genital tuberculosis – Females: </a:t>
            </a:r>
            <a:r>
              <a:rPr lang="en-IN" dirty="0" smtClean="0"/>
              <a:t>fallopian tubes &amp; </a:t>
            </a:r>
            <a:r>
              <a:rPr lang="en-IN" dirty="0" smtClean="0">
                <a:solidFill>
                  <a:srgbClr val="7030A0"/>
                </a:solidFill>
              </a:rPr>
              <a:t>endometrium </a:t>
            </a:r>
            <a:r>
              <a:rPr lang="en-IN" dirty="0" smtClean="0">
                <a:solidFill>
                  <a:srgbClr val="7030A0"/>
                </a:solidFill>
                <a:sym typeface="Wingdings" panose="05000000000000000000" pitchFamily="2" charset="2"/>
              </a:rPr>
              <a:t>- </a:t>
            </a:r>
            <a:r>
              <a:rPr lang="en-IN" dirty="0" smtClean="0">
                <a:solidFill>
                  <a:srgbClr val="7030A0"/>
                </a:solidFill>
              </a:rPr>
              <a:t>infertility. Males: </a:t>
            </a:r>
            <a:r>
              <a:rPr lang="en-IN" dirty="0" smtClean="0"/>
              <a:t>epididymis</a:t>
            </a:r>
          </a:p>
          <a:p>
            <a:r>
              <a:rPr lang="en-IN" b="1" dirty="0" smtClean="0">
                <a:solidFill>
                  <a:srgbClr val="7030A0"/>
                </a:solidFill>
              </a:rPr>
              <a:t>Skeletal tuberculosis - </a:t>
            </a:r>
            <a:r>
              <a:rPr lang="en-IN" dirty="0" smtClean="0"/>
              <a:t>Weight-bearing joints (spine, hips &amp; knees)</a:t>
            </a:r>
          </a:p>
          <a:p>
            <a:pPr lvl="1"/>
            <a:r>
              <a:rPr lang="en-IN" b="1" dirty="0" smtClean="0">
                <a:solidFill>
                  <a:srgbClr val="7030A0"/>
                </a:solidFill>
              </a:rPr>
              <a:t>Complications -</a:t>
            </a:r>
            <a:r>
              <a:rPr lang="en-IN" dirty="0" smtClean="0"/>
              <a:t> collapse of vertebral bodies </a:t>
            </a:r>
            <a:r>
              <a:rPr lang="en-IN" dirty="0" smtClean="0">
                <a:sym typeface="Wingdings" panose="05000000000000000000" pitchFamily="2" charset="2"/>
              </a:rPr>
              <a:t>- </a:t>
            </a:r>
            <a:r>
              <a:rPr lang="en-IN" dirty="0" smtClean="0"/>
              <a:t>kyphosis &amp; paravertebral ‘cold’ abscess</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30</a:t>
            </a:fld>
            <a:endParaRPr lang="en"/>
          </a:p>
        </p:txBody>
      </p:sp>
    </p:spTree>
    <p:extLst>
      <p:ext uri="{BB962C8B-B14F-4D97-AF65-F5344CB8AC3E}">
        <p14:creationId xmlns:p14="http://schemas.microsoft.com/office/powerpoint/2010/main" val="12218707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b="1" dirty="0" err="1" smtClean="0">
                <a:solidFill>
                  <a:srgbClr val="FF0000"/>
                </a:solidFill>
              </a:rPr>
              <a:t>Extrapulmonary</a:t>
            </a:r>
            <a:r>
              <a:rPr lang="en-US" b="1" dirty="0" smtClean="0">
                <a:solidFill>
                  <a:srgbClr val="FF0000"/>
                </a:solidFill>
              </a:rPr>
              <a:t> Tuberculosis (EPTB) </a:t>
            </a:r>
            <a:endParaRPr lang="en-US" b="1" dirty="0">
              <a:solidFill>
                <a:srgbClr val="FF0000"/>
              </a:solidFill>
            </a:endParaRPr>
          </a:p>
        </p:txBody>
      </p:sp>
      <p:sp>
        <p:nvSpPr>
          <p:cNvPr id="193" name="Google Shape;193;p12"/>
          <p:cNvSpPr txBox="1">
            <a:spLocks noGrp="1"/>
          </p:cNvSpPr>
          <p:nvPr>
            <p:ph idx="1"/>
          </p:nvPr>
        </p:nvSpPr>
        <p:spPr/>
        <p:txBody>
          <a:bodyPr/>
          <a:lstStyle/>
          <a:p>
            <a:r>
              <a:rPr lang="en-IN" b="1" dirty="0" smtClean="0">
                <a:solidFill>
                  <a:srgbClr val="7030A0"/>
                </a:solidFill>
              </a:rPr>
              <a:t>Tuberculosis of CNS – </a:t>
            </a:r>
            <a:r>
              <a:rPr lang="en-IN" dirty="0" smtClean="0"/>
              <a:t>M/C in children, </a:t>
            </a:r>
            <a:r>
              <a:rPr lang="en-IN" dirty="0" err="1" smtClean="0"/>
              <a:t>Tuberculous</a:t>
            </a:r>
            <a:r>
              <a:rPr lang="en-IN" dirty="0" smtClean="0"/>
              <a:t> meningitis &amp; </a:t>
            </a:r>
            <a:r>
              <a:rPr lang="en-IN" dirty="0" err="1" smtClean="0"/>
              <a:t>tuberculoma</a:t>
            </a:r>
            <a:r>
              <a:rPr lang="en-IN" dirty="0" smtClean="0"/>
              <a:t> are common forms</a:t>
            </a:r>
          </a:p>
          <a:p>
            <a:r>
              <a:rPr lang="en-IN" b="1" dirty="0" err="1" smtClean="0">
                <a:solidFill>
                  <a:srgbClr val="7030A0"/>
                </a:solidFill>
              </a:rPr>
              <a:t>Tuberculous</a:t>
            </a:r>
            <a:r>
              <a:rPr lang="en-IN" b="1" dirty="0" smtClean="0">
                <a:solidFill>
                  <a:srgbClr val="7030A0"/>
                </a:solidFill>
              </a:rPr>
              <a:t> pericarditis - </a:t>
            </a:r>
            <a:r>
              <a:rPr lang="en-IN" dirty="0" smtClean="0"/>
              <a:t>direct extension from adjacent lymph nodes or following </a:t>
            </a:r>
            <a:r>
              <a:rPr lang="en-IN" dirty="0" err="1" smtClean="0"/>
              <a:t>hematogenous</a:t>
            </a:r>
            <a:r>
              <a:rPr lang="en-IN" dirty="0" smtClean="0"/>
              <a:t> spread</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31</a:t>
            </a:fld>
            <a:endParaRPr lang="en"/>
          </a:p>
        </p:txBody>
      </p:sp>
    </p:spTree>
    <p:extLst>
      <p:ext uri="{BB962C8B-B14F-4D97-AF65-F5344CB8AC3E}">
        <p14:creationId xmlns:p14="http://schemas.microsoft.com/office/powerpoint/2010/main" val="5369795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Epidemiology</a:t>
            </a:r>
            <a:endParaRPr lang="en-US" b="1" dirty="0">
              <a:solidFill>
                <a:srgbClr val="FF0000"/>
              </a:solidFill>
            </a:endParaRPr>
          </a:p>
        </p:txBody>
      </p:sp>
      <p:sp>
        <p:nvSpPr>
          <p:cNvPr id="193" name="Google Shape;193;p12"/>
          <p:cNvSpPr txBox="1">
            <a:spLocks noGrp="1"/>
          </p:cNvSpPr>
          <p:nvPr>
            <p:ph idx="1"/>
          </p:nvPr>
        </p:nvSpPr>
        <p:spPr/>
        <p:txBody>
          <a:bodyPr>
            <a:normAutofit fontScale="92500" lnSpcReduction="10000"/>
          </a:bodyPr>
          <a:lstStyle/>
          <a:p>
            <a:r>
              <a:rPr lang="en-US" dirty="0" smtClean="0"/>
              <a:t>Quarter of the current world population is infected asymptomatically with M. tuberculosis, of which 5–10% develop the clinical disease.</a:t>
            </a:r>
          </a:p>
          <a:p>
            <a:r>
              <a:rPr lang="en-US" b="1" dirty="0" smtClean="0">
                <a:solidFill>
                  <a:srgbClr val="7030A0"/>
                </a:solidFill>
              </a:rPr>
              <a:t>World: </a:t>
            </a:r>
            <a:r>
              <a:rPr lang="en-US" dirty="0" smtClean="0"/>
              <a:t>10 million new cases of TB occurred in 2018.</a:t>
            </a:r>
          </a:p>
          <a:p>
            <a:r>
              <a:rPr lang="en-US" dirty="0" smtClean="0"/>
              <a:t>Deaths due to TB - 12 Lakh in HIV-negative and 2.5 Lakh in HIV-</a:t>
            </a:r>
            <a:r>
              <a:rPr lang="en-US" dirty="0" err="1" smtClean="0"/>
              <a:t>coinfected</a:t>
            </a:r>
            <a:r>
              <a:rPr lang="en-US" dirty="0" smtClean="0"/>
              <a:t> people in 2018.</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32</a:t>
            </a:fld>
            <a:endParaRPr lang="en"/>
          </a:p>
        </p:txBody>
      </p:sp>
    </p:spTree>
    <p:extLst>
      <p:ext uri="{BB962C8B-B14F-4D97-AF65-F5344CB8AC3E}">
        <p14:creationId xmlns:p14="http://schemas.microsoft.com/office/powerpoint/2010/main" val="3444247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361950"/>
            <a:ext cx="8229600" cy="4232673"/>
          </a:xfrm>
        </p:spPr>
        <p:txBody>
          <a:bodyPr>
            <a:normAutofit/>
          </a:bodyPr>
          <a:lstStyle/>
          <a:p>
            <a:r>
              <a:rPr lang="en-US" b="1" dirty="0" smtClean="0">
                <a:solidFill>
                  <a:srgbClr val="7030A0"/>
                </a:solidFill>
              </a:rPr>
              <a:t>WHO regions: </a:t>
            </a:r>
            <a:r>
              <a:rPr lang="en-US" dirty="0" smtClean="0"/>
              <a:t>South-East Asia (44%), followed by Africa (24%) and the Western Pacific (18%)</a:t>
            </a:r>
          </a:p>
          <a:p>
            <a:r>
              <a:rPr lang="en-US" b="1" dirty="0">
                <a:solidFill>
                  <a:srgbClr val="7030A0"/>
                </a:solidFill>
              </a:rPr>
              <a:t>Countries: </a:t>
            </a:r>
            <a:r>
              <a:rPr lang="en-US" dirty="0" smtClean="0"/>
              <a:t>Eight countries accounted for two-third of the total TB burden, with India having the largest share.</a:t>
            </a:r>
          </a:p>
          <a:p>
            <a:r>
              <a:rPr lang="en-US" b="1" dirty="0">
                <a:solidFill>
                  <a:srgbClr val="7030A0"/>
                </a:solidFill>
              </a:rPr>
              <a:t>India: </a:t>
            </a:r>
            <a:r>
              <a:rPr lang="en-US" dirty="0" smtClean="0"/>
              <a:t>In 2018 - 27 Lakh cases occurred India - highest burden from Uttar Pradesh</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33</a:t>
            </a:fld>
            <a:endParaRPr lang="en"/>
          </a:p>
        </p:txBody>
      </p:sp>
    </p:spTree>
    <p:extLst>
      <p:ext uri="{BB962C8B-B14F-4D97-AF65-F5344CB8AC3E}">
        <p14:creationId xmlns:p14="http://schemas.microsoft.com/office/powerpoint/2010/main" val="266683108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b="1" dirty="0" smtClean="0">
                <a:solidFill>
                  <a:srgbClr val="FF0000"/>
                </a:solidFill>
              </a:rPr>
              <a:t>Laboratory diagnosis of Tuberculosis</a:t>
            </a:r>
            <a:endParaRPr lang="en-US" b="1" dirty="0">
              <a:solidFill>
                <a:srgbClr val="FF0000"/>
              </a:solidFill>
            </a:endParaRPr>
          </a:p>
        </p:txBody>
      </p:sp>
      <p:sp>
        <p:nvSpPr>
          <p:cNvPr id="193" name="Google Shape;193;p12"/>
          <p:cNvSpPr txBox="1">
            <a:spLocks noGrp="1"/>
          </p:cNvSpPr>
          <p:nvPr>
            <p:ph idx="1"/>
          </p:nvPr>
        </p:nvSpPr>
        <p:spPr/>
        <p:txBody>
          <a:bodyPr>
            <a:normAutofit fontScale="85000" lnSpcReduction="10000"/>
          </a:bodyPr>
          <a:lstStyle/>
          <a:p>
            <a:r>
              <a:rPr lang="en-US" b="1" dirty="0" smtClean="0">
                <a:solidFill>
                  <a:srgbClr val="7030A0"/>
                </a:solidFill>
              </a:rPr>
              <a:t>Specimen collection</a:t>
            </a:r>
          </a:p>
          <a:p>
            <a:pPr lvl="1"/>
            <a:r>
              <a:rPr lang="en-US" dirty="0" smtClean="0">
                <a:solidFill>
                  <a:srgbClr val="7030A0"/>
                </a:solidFill>
              </a:rPr>
              <a:t>In pulmonary TB: </a:t>
            </a:r>
            <a:r>
              <a:rPr lang="en-US" dirty="0" smtClean="0"/>
              <a:t>Sputum (2 specimens—spot and early morning), gastric aspirate (in children)</a:t>
            </a:r>
          </a:p>
          <a:p>
            <a:pPr lvl="1"/>
            <a:r>
              <a:rPr lang="en-US" dirty="0" smtClean="0">
                <a:solidFill>
                  <a:srgbClr val="7030A0"/>
                </a:solidFill>
              </a:rPr>
              <a:t>In EPTB: </a:t>
            </a:r>
            <a:r>
              <a:rPr lang="en-US" dirty="0" smtClean="0"/>
              <a:t>Specimens vary depending on the site involved</a:t>
            </a:r>
          </a:p>
          <a:p>
            <a:r>
              <a:rPr lang="en-US" dirty="0" smtClean="0"/>
              <a:t>Digestion, decontamination and concentration of specimen:</a:t>
            </a:r>
          </a:p>
          <a:p>
            <a:pPr lvl="1"/>
            <a:r>
              <a:rPr lang="en-US" dirty="0" smtClean="0">
                <a:solidFill>
                  <a:srgbClr val="7030A0"/>
                </a:solidFill>
              </a:rPr>
              <a:t>Modified </a:t>
            </a:r>
            <a:r>
              <a:rPr lang="en-US" dirty="0" err="1" smtClean="0">
                <a:solidFill>
                  <a:srgbClr val="7030A0"/>
                </a:solidFill>
              </a:rPr>
              <a:t>Petroff’s</a:t>
            </a:r>
            <a:r>
              <a:rPr lang="en-US" dirty="0" smtClean="0">
                <a:solidFill>
                  <a:srgbClr val="7030A0"/>
                </a:solidFill>
              </a:rPr>
              <a:t> method (4% </a:t>
            </a:r>
            <a:r>
              <a:rPr lang="en-US" dirty="0" err="1" smtClean="0">
                <a:solidFill>
                  <a:srgbClr val="7030A0"/>
                </a:solidFill>
              </a:rPr>
              <a:t>NaOH</a:t>
            </a:r>
            <a:r>
              <a:rPr lang="en-US" dirty="0" smtClean="0">
                <a:solidFill>
                  <a:srgbClr val="7030A0"/>
                </a:solidFill>
              </a:rPr>
              <a:t>) </a:t>
            </a:r>
          </a:p>
          <a:p>
            <a:pPr lvl="1"/>
            <a:r>
              <a:rPr lang="en-US" dirty="0" smtClean="0">
                <a:solidFill>
                  <a:srgbClr val="7030A0"/>
                </a:solidFill>
              </a:rPr>
              <a:t>NALC (N-acetyl-L-cysteine) + 2% </a:t>
            </a:r>
            <a:r>
              <a:rPr lang="en-US" dirty="0" err="1" smtClean="0">
                <a:solidFill>
                  <a:srgbClr val="7030A0"/>
                </a:solidFill>
              </a:rPr>
              <a:t>NaOH</a:t>
            </a:r>
            <a:endParaRPr lang="en-IN" dirty="0">
              <a:solidFill>
                <a:srgbClr val="7030A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34</a:t>
            </a:fld>
            <a:endParaRPr lang="en"/>
          </a:p>
        </p:txBody>
      </p:sp>
    </p:spTree>
    <p:extLst>
      <p:ext uri="{BB962C8B-B14F-4D97-AF65-F5344CB8AC3E}">
        <p14:creationId xmlns:p14="http://schemas.microsoft.com/office/powerpoint/2010/main" val="409540602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61950"/>
            <a:ext cx="8229600" cy="4232673"/>
          </a:xfrm>
        </p:spPr>
        <p:txBody>
          <a:bodyPr/>
          <a:lstStyle/>
          <a:p>
            <a:pPr marL="342900" lvl="1" indent="-342900">
              <a:lnSpc>
                <a:spcPct val="150000"/>
              </a:lnSpc>
              <a:buFont typeface="Arial" pitchFamily="34" charset="0"/>
              <a:buChar char="•"/>
            </a:pPr>
            <a:r>
              <a:rPr lang="en-US" dirty="0">
                <a:solidFill>
                  <a:srgbClr val="7030A0"/>
                </a:solidFill>
              </a:rPr>
              <a:t>Modified </a:t>
            </a:r>
            <a:r>
              <a:rPr lang="en-US" dirty="0" err="1">
                <a:solidFill>
                  <a:srgbClr val="7030A0"/>
                </a:solidFill>
              </a:rPr>
              <a:t>Petroff’s</a:t>
            </a:r>
            <a:r>
              <a:rPr lang="en-US" dirty="0">
                <a:solidFill>
                  <a:srgbClr val="7030A0"/>
                </a:solidFill>
              </a:rPr>
              <a:t> method (4% </a:t>
            </a:r>
            <a:r>
              <a:rPr lang="en-US" dirty="0" err="1">
                <a:solidFill>
                  <a:srgbClr val="7030A0"/>
                </a:solidFill>
              </a:rPr>
              <a:t>NaOH</a:t>
            </a:r>
            <a:r>
              <a:rPr lang="en-US" dirty="0">
                <a:solidFill>
                  <a:srgbClr val="7030A0"/>
                </a:solidFill>
              </a:rPr>
              <a:t>) </a:t>
            </a:r>
            <a:r>
              <a:rPr lang="en-US" dirty="0" smtClean="0">
                <a:solidFill>
                  <a:srgbClr val="7030A0"/>
                </a:solidFill>
              </a:rPr>
              <a:t>: </a:t>
            </a:r>
            <a:r>
              <a:rPr lang="en-US" dirty="0" smtClean="0"/>
              <a:t>Sputum is </a:t>
            </a:r>
            <a:r>
              <a:rPr lang="en-US" dirty="0" err="1" smtClean="0"/>
              <a:t>throughly</a:t>
            </a:r>
            <a:r>
              <a:rPr lang="en-US" dirty="0" smtClean="0"/>
              <a:t> mixed with equal volumes of 4% sodium hydroxide, centrifuged and the sediment is neutralized with phosphate buffer saline of pH 6.8. This method is recommended for L J culture .</a:t>
            </a:r>
            <a:endParaRPr lang="en-US" dirty="0"/>
          </a:p>
          <a:p>
            <a:endParaRPr lang="en-US" dirty="0"/>
          </a:p>
        </p:txBody>
      </p:sp>
    </p:spTree>
    <p:extLst>
      <p:ext uri="{BB962C8B-B14F-4D97-AF65-F5344CB8AC3E}">
        <p14:creationId xmlns:p14="http://schemas.microsoft.com/office/powerpoint/2010/main" val="241308737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90550"/>
            <a:ext cx="8229600" cy="4004073"/>
          </a:xfrm>
        </p:spPr>
        <p:txBody>
          <a:bodyPr/>
          <a:lstStyle/>
          <a:p>
            <a:pPr marL="342900" lvl="1" indent="-342900">
              <a:lnSpc>
                <a:spcPct val="150000"/>
              </a:lnSpc>
              <a:buFont typeface="Arial" pitchFamily="34" charset="0"/>
              <a:buChar char="•"/>
            </a:pPr>
            <a:r>
              <a:rPr lang="en-US" dirty="0">
                <a:solidFill>
                  <a:srgbClr val="7030A0"/>
                </a:solidFill>
              </a:rPr>
              <a:t>NALC (N-acetyl-L-cysteine) + 2% </a:t>
            </a:r>
            <a:r>
              <a:rPr lang="en-US" dirty="0" err="1" smtClean="0">
                <a:solidFill>
                  <a:srgbClr val="7030A0"/>
                </a:solidFill>
              </a:rPr>
              <a:t>NaOH</a:t>
            </a:r>
            <a:r>
              <a:rPr lang="en-US" dirty="0" smtClean="0"/>
              <a:t> : This is superior to </a:t>
            </a:r>
            <a:r>
              <a:rPr lang="en-US" dirty="0" err="1" smtClean="0"/>
              <a:t>Petroff’s</a:t>
            </a:r>
            <a:r>
              <a:rPr lang="en-US" dirty="0" smtClean="0"/>
              <a:t> method for isolation. NALC liquefies the sputum and </a:t>
            </a:r>
            <a:r>
              <a:rPr lang="en-US" dirty="0" err="1" smtClean="0"/>
              <a:t>NaOH</a:t>
            </a:r>
            <a:r>
              <a:rPr lang="en-US" dirty="0" smtClean="0"/>
              <a:t> kills the normal flora. This method is more compatible with automated culture systems.</a:t>
            </a:r>
            <a:endParaRPr lang="en-IN" dirty="0">
              <a:solidFill>
                <a:srgbClr val="7030A0"/>
              </a:solidFill>
            </a:endParaRPr>
          </a:p>
        </p:txBody>
      </p:sp>
    </p:spTree>
    <p:extLst>
      <p:ext uri="{BB962C8B-B14F-4D97-AF65-F5344CB8AC3E}">
        <p14:creationId xmlns:p14="http://schemas.microsoft.com/office/powerpoint/2010/main" val="113358880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457200" y="205979"/>
            <a:ext cx="8229600" cy="460771"/>
          </a:xfrm>
        </p:spPr>
        <p:txBody>
          <a:bodyPr>
            <a:normAutofit fontScale="90000"/>
          </a:bodyPr>
          <a:lstStyle/>
          <a:p>
            <a:r>
              <a:rPr lang="en-US" b="1" dirty="0" err="1" smtClean="0">
                <a:solidFill>
                  <a:srgbClr val="FF0000"/>
                </a:solidFill>
              </a:rPr>
              <a:t>Extrapulmonary</a:t>
            </a:r>
            <a:r>
              <a:rPr lang="en-US" b="1" dirty="0" smtClean="0">
                <a:solidFill>
                  <a:srgbClr val="FF0000"/>
                </a:solidFill>
              </a:rPr>
              <a:t> specimens</a:t>
            </a:r>
            <a:endParaRPr lang="en-US"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37</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2909366003"/>
              </p:ext>
            </p:extLst>
          </p:nvPr>
        </p:nvGraphicFramePr>
        <p:xfrm>
          <a:off x="162560" y="742951"/>
          <a:ext cx="8798560" cy="4009546"/>
        </p:xfrm>
        <a:graphic>
          <a:graphicData uri="http://schemas.openxmlformats.org/drawingml/2006/table">
            <a:tbl>
              <a:tblPr firstRow="1" bandRow="1">
                <a:tableStyleId>{5940675A-B579-460E-94D1-54222C63F5DA}</a:tableStyleId>
              </a:tblPr>
              <a:tblGrid>
                <a:gridCol w="980440">
                  <a:extLst>
                    <a:ext uri="{9D8B030D-6E8A-4147-A177-3AD203B41FA5}">
                      <a16:colId xmlns:a16="http://schemas.microsoft.com/office/drawing/2014/main" xmlns="" val="20000"/>
                    </a:ext>
                  </a:extLst>
                </a:gridCol>
                <a:gridCol w="2484120"/>
                <a:gridCol w="5334000">
                  <a:extLst>
                    <a:ext uri="{9D8B030D-6E8A-4147-A177-3AD203B41FA5}">
                      <a16:colId xmlns:a16="http://schemas.microsoft.com/office/drawing/2014/main" xmlns="" val="20001"/>
                    </a:ext>
                  </a:extLst>
                </a:gridCol>
              </a:tblGrid>
              <a:tr h="436861">
                <a:tc gridSpan="3">
                  <a:txBody>
                    <a:bodyPr/>
                    <a:lstStyle/>
                    <a:p>
                      <a:pPr>
                        <a:lnSpc>
                          <a:spcPct val="100000"/>
                        </a:lnSpc>
                      </a:pPr>
                      <a:r>
                        <a:rPr lang="en-US" sz="1800" b="1" u="none" strike="noStrike" cap="none" baseline="0" dirty="0">
                          <a:solidFill>
                            <a:srgbClr val="00B050"/>
                          </a:solidFill>
                          <a:sym typeface="Arial"/>
                        </a:rPr>
                        <a:t>Sterile site specimens collected aseptically</a:t>
                      </a:r>
                      <a:endParaRPr lang="en-US" sz="1800" b="1" dirty="0">
                        <a:solidFill>
                          <a:srgbClr val="00B050"/>
                        </a:solidFill>
                        <a:latin typeface="Roboto Condensed Light" panose="020B0604020202020204" charset="0"/>
                        <a:ea typeface="Roboto Condensed Light" panose="020B0604020202020204" charset="0"/>
                      </a:endParaRPr>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436861">
                <a:tc gridSpan="2">
                  <a:txBody>
                    <a:bodyPr/>
                    <a:lstStyle/>
                    <a:p>
                      <a:pPr marL="46355" marR="0">
                        <a:lnSpc>
                          <a:spcPct val="100000"/>
                        </a:lnSpc>
                        <a:spcBef>
                          <a:spcPts val="205"/>
                        </a:spcBef>
                        <a:spcAft>
                          <a:spcPts val="0"/>
                        </a:spcAft>
                      </a:pPr>
                      <a:r>
                        <a:rPr lang="en-US" sz="1400" b="1" dirty="0">
                          <a:solidFill>
                            <a:srgbClr val="7030A0"/>
                          </a:solidFill>
                          <a:effectLst/>
                        </a:rPr>
                        <a:t>Optimum specimens</a:t>
                      </a:r>
                      <a:endParaRPr lang="en-US" sz="14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hMerge="1">
                  <a:txBody>
                    <a:bodyPr/>
                    <a:lstStyle/>
                    <a:p>
                      <a:endParaRPr lang="en-US"/>
                    </a:p>
                  </a:txBody>
                  <a:tcPr/>
                </a:tc>
                <a:tc>
                  <a:txBody>
                    <a:bodyPr/>
                    <a:lstStyle/>
                    <a:p>
                      <a:pPr marL="44450" marR="0">
                        <a:lnSpc>
                          <a:spcPct val="100000"/>
                        </a:lnSpc>
                        <a:spcBef>
                          <a:spcPts val="190"/>
                        </a:spcBef>
                        <a:spcAft>
                          <a:spcPts val="0"/>
                        </a:spcAft>
                      </a:pPr>
                      <a:r>
                        <a:rPr lang="en-US" sz="1400" b="1" dirty="0">
                          <a:solidFill>
                            <a:srgbClr val="7030A0"/>
                          </a:solidFill>
                          <a:effectLst/>
                        </a:rPr>
                        <a:t>CSF, pericardial fluid, synovial fluid and </a:t>
                      </a:r>
                      <a:r>
                        <a:rPr lang="en-US" sz="1400" b="1" dirty="0" err="1">
                          <a:solidFill>
                            <a:srgbClr val="7030A0"/>
                          </a:solidFill>
                          <a:effectLst/>
                        </a:rPr>
                        <a:t>ascitic</a:t>
                      </a:r>
                      <a:r>
                        <a:rPr lang="en-US" sz="1400" b="1" dirty="0">
                          <a:solidFill>
                            <a:srgbClr val="7030A0"/>
                          </a:solidFill>
                          <a:effectLst/>
                        </a:rPr>
                        <a:t> fluid</a:t>
                      </a:r>
                      <a:endParaRPr lang="en-US" sz="14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1"/>
                  </a:ext>
                </a:extLst>
              </a:tr>
              <a:tr h="502689">
                <a:tc gridSpan="2">
                  <a:txBody>
                    <a:bodyPr/>
                    <a:lstStyle/>
                    <a:p>
                      <a:pPr marL="46355" marR="0">
                        <a:lnSpc>
                          <a:spcPct val="100000"/>
                        </a:lnSpc>
                        <a:spcBef>
                          <a:spcPts val="205"/>
                        </a:spcBef>
                        <a:spcAft>
                          <a:spcPts val="0"/>
                        </a:spcAft>
                      </a:pPr>
                      <a:r>
                        <a:rPr lang="en-US" sz="1400" b="1" dirty="0">
                          <a:solidFill>
                            <a:srgbClr val="7030A0"/>
                          </a:solidFill>
                          <a:effectLst/>
                        </a:rPr>
                        <a:t>Suboptimal specimens (organism load is less)</a:t>
                      </a:r>
                      <a:endParaRPr lang="en-US" sz="14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hMerge="1">
                  <a:txBody>
                    <a:bodyPr/>
                    <a:lstStyle/>
                    <a:p>
                      <a:endParaRPr lang="en-US"/>
                    </a:p>
                  </a:txBody>
                  <a:tcPr/>
                </a:tc>
                <a:tc>
                  <a:txBody>
                    <a:bodyPr/>
                    <a:lstStyle/>
                    <a:p>
                      <a:pPr marL="44450" marR="95885">
                        <a:lnSpc>
                          <a:spcPct val="100000"/>
                        </a:lnSpc>
                        <a:spcBef>
                          <a:spcPts val="205"/>
                        </a:spcBef>
                        <a:spcAft>
                          <a:spcPts val="0"/>
                        </a:spcAft>
                      </a:pPr>
                      <a:r>
                        <a:rPr lang="en-US" sz="1400" b="1" dirty="0">
                          <a:solidFill>
                            <a:srgbClr val="7030A0"/>
                          </a:solidFill>
                          <a:effectLst/>
                        </a:rPr>
                        <a:t>Pleural</a:t>
                      </a:r>
                      <a:r>
                        <a:rPr lang="en-US" sz="1400" b="1" spc="-80" dirty="0">
                          <a:solidFill>
                            <a:srgbClr val="7030A0"/>
                          </a:solidFill>
                          <a:effectLst/>
                        </a:rPr>
                        <a:t> </a:t>
                      </a:r>
                      <a:r>
                        <a:rPr lang="en-US" sz="1400" b="1" dirty="0">
                          <a:solidFill>
                            <a:srgbClr val="7030A0"/>
                          </a:solidFill>
                          <a:effectLst/>
                        </a:rPr>
                        <a:t>fluid</a:t>
                      </a:r>
                      <a:r>
                        <a:rPr lang="en-US" sz="1400" b="1" spc="-80" dirty="0">
                          <a:solidFill>
                            <a:srgbClr val="7030A0"/>
                          </a:solidFill>
                          <a:effectLst/>
                        </a:rPr>
                        <a:t> </a:t>
                      </a:r>
                      <a:r>
                        <a:rPr lang="en-US" sz="1400" b="1" dirty="0">
                          <a:solidFill>
                            <a:srgbClr val="7030A0"/>
                          </a:solidFill>
                          <a:effectLst/>
                        </a:rPr>
                        <a:t>(20–50</a:t>
                      </a:r>
                      <a:r>
                        <a:rPr lang="en-US" sz="1400" b="1" spc="-75" dirty="0">
                          <a:solidFill>
                            <a:srgbClr val="7030A0"/>
                          </a:solidFill>
                          <a:effectLst/>
                        </a:rPr>
                        <a:t> </a:t>
                      </a:r>
                      <a:r>
                        <a:rPr lang="en-US" sz="1400" b="1" dirty="0">
                          <a:solidFill>
                            <a:srgbClr val="7030A0"/>
                          </a:solidFill>
                          <a:effectLst/>
                        </a:rPr>
                        <a:t>mL</a:t>
                      </a:r>
                      <a:r>
                        <a:rPr lang="en-US" sz="1400" b="1" spc="-80" dirty="0">
                          <a:solidFill>
                            <a:srgbClr val="7030A0"/>
                          </a:solidFill>
                          <a:effectLst/>
                        </a:rPr>
                        <a:t> </a:t>
                      </a:r>
                      <a:r>
                        <a:rPr lang="en-US" sz="1400" b="1" dirty="0">
                          <a:solidFill>
                            <a:srgbClr val="7030A0"/>
                          </a:solidFill>
                          <a:effectLst/>
                        </a:rPr>
                        <a:t>is</a:t>
                      </a:r>
                      <a:r>
                        <a:rPr lang="en-US" sz="1400" b="1" spc="-75" dirty="0">
                          <a:solidFill>
                            <a:srgbClr val="7030A0"/>
                          </a:solidFill>
                          <a:effectLst/>
                        </a:rPr>
                        <a:t> </a:t>
                      </a:r>
                      <a:r>
                        <a:rPr lang="en-US" sz="1400" b="1" dirty="0">
                          <a:solidFill>
                            <a:srgbClr val="7030A0"/>
                          </a:solidFill>
                          <a:effectLst/>
                        </a:rPr>
                        <a:t>collected</a:t>
                      </a:r>
                      <a:r>
                        <a:rPr lang="en-US" sz="1400" b="1" spc="-80" dirty="0">
                          <a:solidFill>
                            <a:srgbClr val="7030A0"/>
                          </a:solidFill>
                          <a:effectLst/>
                        </a:rPr>
                        <a:t> </a:t>
                      </a:r>
                      <a:r>
                        <a:rPr lang="en-US" sz="1400" b="1" dirty="0">
                          <a:solidFill>
                            <a:srgbClr val="7030A0"/>
                          </a:solidFill>
                          <a:effectLst/>
                        </a:rPr>
                        <a:t>and</a:t>
                      </a:r>
                      <a:r>
                        <a:rPr lang="en-US" sz="1400" b="1" spc="-80" dirty="0">
                          <a:solidFill>
                            <a:srgbClr val="7030A0"/>
                          </a:solidFill>
                          <a:effectLst/>
                        </a:rPr>
                        <a:t> </a:t>
                      </a:r>
                      <a:r>
                        <a:rPr lang="en-US" sz="1400" b="1" dirty="0">
                          <a:solidFill>
                            <a:srgbClr val="7030A0"/>
                          </a:solidFill>
                          <a:effectLst/>
                        </a:rPr>
                        <a:t>centrifuged) Blood (indicated only for disseminated TB and co- infected with</a:t>
                      </a:r>
                      <a:r>
                        <a:rPr lang="en-US" sz="1400" b="1" spc="-55" dirty="0">
                          <a:solidFill>
                            <a:srgbClr val="7030A0"/>
                          </a:solidFill>
                          <a:effectLst/>
                        </a:rPr>
                        <a:t> </a:t>
                      </a:r>
                      <a:r>
                        <a:rPr lang="en-US" sz="1400" b="1" spc="10" dirty="0">
                          <a:solidFill>
                            <a:srgbClr val="7030A0"/>
                          </a:solidFill>
                          <a:effectLst/>
                        </a:rPr>
                        <a:t>HIV)</a:t>
                      </a:r>
                      <a:endParaRPr lang="en-US" sz="14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2"/>
                  </a:ext>
                </a:extLst>
              </a:tr>
              <a:tr h="436861">
                <a:tc gridSpan="3">
                  <a:txBody>
                    <a:bodyPr/>
                    <a:lstStyle/>
                    <a:p>
                      <a:pPr>
                        <a:lnSpc>
                          <a:spcPct val="100000"/>
                        </a:lnSpc>
                      </a:pPr>
                      <a:r>
                        <a:rPr lang="en-US" sz="1400" b="1" dirty="0">
                          <a:solidFill>
                            <a:srgbClr val="00B050"/>
                          </a:solidFill>
                        </a:rPr>
                        <a:t>Specimens containing normal flora</a:t>
                      </a:r>
                      <a:endParaRPr lang="en-US" sz="1400" b="1" dirty="0">
                        <a:solidFill>
                          <a:srgbClr val="00B050"/>
                        </a:solidFill>
                        <a:latin typeface="Roboto Condensed Light" panose="020B0604020202020204" charset="0"/>
                        <a:ea typeface="Roboto Condensed Light" panose="020B0604020202020204" charset="0"/>
                      </a:endParaRPr>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3"/>
                  </a:ext>
                </a:extLst>
              </a:tr>
              <a:tr h="1005379">
                <a:tc>
                  <a:txBody>
                    <a:bodyPr/>
                    <a:lstStyle/>
                    <a:p>
                      <a:pPr marL="46355" marR="0">
                        <a:lnSpc>
                          <a:spcPct val="100000"/>
                        </a:lnSpc>
                        <a:spcBef>
                          <a:spcPts val="190"/>
                        </a:spcBef>
                        <a:spcAft>
                          <a:spcPts val="0"/>
                        </a:spcAft>
                      </a:pPr>
                      <a:r>
                        <a:rPr lang="en-US" sz="1400" b="1" dirty="0">
                          <a:solidFill>
                            <a:srgbClr val="00B050"/>
                          </a:solidFill>
                          <a:effectLst/>
                        </a:rPr>
                        <a:t>Swabs</a:t>
                      </a:r>
                      <a:endParaRPr lang="en-US" sz="1400" b="1" dirty="0">
                        <a:solidFill>
                          <a:srgbClr val="00B05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gridSpan="2">
                  <a:txBody>
                    <a:bodyPr/>
                    <a:lstStyle/>
                    <a:p>
                      <a:pPr marL="44450" marR="806450">
                        <a:lnSpc>
                          <a:spcPct val="100000"/>
                        </a:lnSpc>
                        <a:spcBef>
                          <a:spcPts val="205"/>
                        </a:spcBef>
                        <a:spcAft>
                          <a:spcPts val="0"/>
                        </a:spcAft>
                      </a:pPr>
                      <a:r>
                        <a:rPr lang="en-US" sz="1600" b="1" dirty="0">
                          <a:solidFill>
                            <a:srgbClr val="00B050"/>
                          </a:solidFill>
                          <a:effectLst/>
                        </a:rPr>
                        <a:t>Considered suboptimal specimen. The only recommended swabs are:</a:t>
                      </a:r>
                    </a:p>
                    <a:p>
                      <a:pPr marL="342900" marR="45085" lvl="0" indent="-342900">
                        <a:lnSpc>
                          <a:spcPct val="100000"/>
                        </a:lnSpc>
                        <a:spcBef>
                          <a:spcPts val="0"/>
                        </a:spcBef>
                        <a:spcAft>
                          <a:spcPts val="0"/>
                        </a:spcAft>
                        <a:buClr>
                          <a:srgbClr val="231F20"/>
                        </a:buClr>
                        <a:buSzPts val="850"/>
                        <a:buFont typeface="Wingdings" panose="05000000000000000000" pitchFamily="2" charset="2"/>
                        <a:buChar char="Ø"/>
                        <a:tabLst>
                          <a:tab pos="159385" algn="l"/>
                        </a:tabLst>
                      </a:pPr>
                      <a:r>
                        <a:rPr lang="en-US" sz="1600" b="1" dirty="0">
                          <a:solidFill>
                            <a:srgbClr val="7030A0"/>
                          </a:solidFill>
                          <a:effectLst/>
                        </a:rPr>
                        <a:t>Laryngeal</a:t>
                      </a:r>
                      <a:r>
                        <a:rPr lang="en-US" sz="1600" b="1" spc="-120" dirty="0">
                          <a:solidFill>
                            <a:srgbClr val="7030A0"/>
                          </a:solidFill>
                          <a:effectLst/>
                        </a:rPr>
                        <a:t> </a:t>
                      </a:r>
                      <a:r>
                        <a:rPr lang="en-US" sz="1600" b="1" dirty="0">
                          <a:solidFill>
                            <a:srgbClr val="7030A0"/>
                          </a:solidFill>
                          <a:effectLst/>
                        </a:rPr>
                        <a:t>swabs:</a:t>
                      </a:r>
                      <a:r>
                        <a:rPr lang="en-US" sz="1600" b="1" spc="-105" dirty="0">
                          <a:solidFill>
                            <a:srgbClr val="7030A0"/>
                          </a:solidFill>
                          <a:effectLst/>
                        </a:rPr>
                        <a:t> </a:t>
                      </a:r>
                      <a:r>
                        <a:rPr lang="en-US" sz="1600" b="1" dirty="0">
                          <a:solidFill>
                            <a:srgbClr val="7030A0"/>
                          </a:solidFill>
                          <a:effectLst/>
                        </a:rPr>
                        <a:t>Collected</a:t>
                      </a:r>
                      <a:r>
                        <a:rPr lang="en-US" sz="1600" b="1" spc="-100" dirty="0">
                          <a:solidFill>
                            <a:srgbClr val="7030A0"/>
                          </a:solidFill>
                          <a:effectLst/>
                        </a:rPr>
                        <a:t> </a:t>
                      </a:r>
                      <a:r>
                        <a:rPr lang="en-US" sz="1600" b="1" dirty="0">
                          <a:solidFill>
                            <a:srgbClr val="7030A0"/>
                          </a:solidFill>
                          <a:effectLst/>
                        </a:rPr>
                        <a:t>early</a:t>
                      </a:r>
                      <a:r>
                        <a:rPr lang="en-US" sz="1600" b="1" spc="-105" dirty="0">
                          <a:solidFill>
                            <a:srgbClr val="7030A0"/>
                          </a:solidFill>
                          <a:effectLst/>
                        </a:rPr>
                        <a:t> </a:t>
                      </a:r>
                      <a:r>
                        <a:rPr lang="en-US" sz="1600" b="1" dirty="0">
                          <a:solidFill>
                            <a:srgbClr val="7030A0"/>
                          </a:solidFill>
                          <a:effectLst/>
                        </a:rPr>
                        <a:t>morning</a:t>
                      </a:r>
                      <a:r>
                        <a:rPr lang="en-US" sz="1600" b="1" spc="-105" dirty="0">
                          <a:solidFill>
                            <a:srgbClr val="7030A0"/>
                          </a:solidFill>
                          <a:effectLst/>
                        </a:rPr>
                        <a:t> </a:t>
                      </a:r>
                      <a:r>
                        <a:rPr lang="en-US" sz="1600" b="1" dirty="0">
                          <a:solidFill>
                            <a:srgbClr val="7030A0"/>
                          </a:solidFill>
                          <a:effectLst/>
                        </a:rPr>
                        <a:t>in</a:t>
                      </a:r>
                      <a:r>
                        <a:rPr lang="en-US" sz="1600" b="1" spc="-105" dirty="0">
                          <a:solidFill>
                            <a:srgbClr val="7030A0"/>
                          </a:solidFill>
                          <a:effectLst/>
                        </a:rPr>
                        <a:t> </a:t>
                      </a:r>
                      <a:r>
                        <a:rPr lang="en-US" sz="1600" b="1" dirty="0">
                          <a:solidFill>
                            <a:srgbClr val="7030A0"/>
                          </a:solidFill>
                          <a:effectLst/>
                        </a:rPr>
                        <a:t>empty stomach</a:t>
                      </a:r>
                      <a:r>
                        <a:rPr lang="en-US" sz="1600" b="1" spc="-30" dirty="0">
                          <a:solidFill>
                            <a:srgbClr val="7030A0"/>
                          </a:solidFill>
                          <a:effectLst/>
                        </a:rPr>
                        <a:t> </a:t>
                      </a:r>
                      <a:r>
                        <a:rPr lang="en-US" sz="1600" b="1" dirty="0">
                          <a:solidFill>
                            <a:srgbClr val="7030A0"/>
                          </a:solidFill>
                          <a:effectLst/>
                        </a:rPr>
                        <a:t>or</a:t>
                      </a:r>
                    </a:p>
                    <a:p>
                      <a:pPr marL="342900" marR="0" lvl="0" indent="-342900">
                        <a:lnSpc>
                          <a:spcPct val="100000"/>
                        </a:lnSpc>
                        <a:spcBef>
                          <a:spcPts val="0"/>
                        </a:spcBef>
                        <a:spcAft>
                          <a:spcPts val="0"/>
                        </a:spcAft>
                        <a:buClr>
                          <a:srgbClr val="231F20"/>
                        </a:buClr>
                        <a:buSzPts val="850"/>
                        <a:buFont typeface="Wingdings" panose="05000000000000000000" pitchFamily="2" charset="2"/>
                        <a:buChar char="Ø"/>
                        <a:tabLst>
                          <a:tab pos="159385" algn="l"/>
                        </a:tabLst>
                      </a:pPr>
                      <a:r>
                        <a:rPr lang="en-US" sz="1600" b="1" dirty="0">
                          <a:solidFill>
                            <a:srgbClr val="7030A0"/>
                          </a:solidFill>
                          <a:effectLst/>
                        </a:rPr>
                        <a:t>Swab from discharging</a:t>
                      </a:r>
                      <a:r>
                        <a:rPr lang="en-US" sz="1600" b="1" spc="-80" dirty="0">
                          <a:solidFill>
                            <a:srgbClr val="7030A0"/>
                          </a:solidFill>
                          <a:effectLst/>
                        </a:rPr>
                        <a:t> </a:t>
                      </a:r>
                      <a:r>
                        <a:rPr lang="en-US" sz="1600" b="1" dirty="0">
                          <a:solidFill>
                            <a:srgbClr val="7030A0"/>
                          </a:solidFill>
                          <a:effectLst/>
                        </a:rPr>
                        <a:t>sinus</a:t>
                      </a:r>
                      <a:endParaRPr lang="en-US" sz="1600" b="1" dirty="0">
                        <a:solidFill>
                          <a:srgbClr val="7030A0"/>
                        </a:solidFill>
                        <a:effectLst/>
                        <a:latin typeface="Roboto Condensed Light" panose="020B0604020202020204" charset="0"/>
                        <a:ea typeface="Roboto Condensed Light" panose="020B0604020202020204" charset="0"/>
                        <a:cs typeface="Symbol" panose="05050102010706020507" pitchFamily="18" charset="2"/>
                      </a:endParaRPr>
                    </a:p>
                  </a:txBody>
                  <a:tcPr marL="0" marR="0" marT="0" marB="0"/>
                </a:tc>
                <a:tc hMerge="1">
                  <a:txBody>
                    <a:bodyPr/>
                    <a:lstStyle/>
                    <a:p>
                      <a:pPr marL="44450" marR="806450">
                        <a:lnSpc>
                          <a:spcPct val="100000"/>
                        </a:lnSpc>
                        <a:spcBef>
                          <a:spcPts val="205"/>
                        </a:spcBef>
                        <a:spcAft>
                          <a:spcPts val="0"/>
                        </a:spcAft>
                      </a:pPr>
                      <a:endParaRPr lang="en-US" sz="1400" dirty="0">
                        <a:solidFill>
                          <a:schemeClr val="tx1"/>
                        </a:solidFill>
                        <a:effectLst/>
                        <a:latin typeface="Roboto Condensed Light" panose="020B0604020202020204" charset="0"/>
                        <a:ea typeface="Roboto Condensed Light" panose="020B0604020202020204" charset="0"/>
                        <a:cs typeface="Symbol" panose="05050102010706020507" pitchFamily="18" charset="2"/>
                      </a:endParaRPr>
                    </a:p>
                  </a:txBody>
                  <a:tcPr marL="0" marR="0" marT="0" marB="0"/>
                </a:tc>
                <a:extLst>
                  <a:ext uri="{0D108BD9-81ED-4DB2-BD59-A6C34878D82A}">
                    <a16:rowId xmlns:a16="http://schemas.microsoft.com/office/drawing/2014/main" xmlns="" val="10004"/>
                  </a:ext>
                </a:extLst>
              </a:tr>
              <a:tr h="754034">
                <a:tc>
                  <a:txBody>
                    <a:bodyPr/>
                    <a:lstStyle/>
                    <a:p>
                      <a:pPr marL="46355" marR="0">
                        <a:lnSpc>
                          <a:spcPct val="100000"/>
                        </a:lnSpc>
                        <a:spcBef>
                          <a:spcPts val="190"/>
                        </a:spcBef>
                        <a:spcAft>
                          <a:spcPts val="0"/>
                        </a:spcAft>
                      </a:pPr>
                      <a:r>
                        <a:rPr lang="en-US" sz="1400" b="1" dirty="0">
                          <a:solidFill>
                            <a:srgbClr val="00B050"/>
                          </a:solidFill>
                          <a:effectLst/>
                        </a:rPr>
                        <a:t>Urine</a:t>
                      </a:r>
                      <a:endParaRPr lang="en-US" sz="1400" b="1" dirty="0">
                        <a:solidFill>
                          <a:srgbClr val="00B05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gridSpan="2">
                  <a:txBody>
                    <a:bodyPr/>
                    <a:lstStyle/>
                    <a:p>
                      <a:pPr marL="44450" marR="48260">
                        <a:lnSpc>
                          <a:spcPct val="100000"/>
                        </a:lnSpc>
                        <a:spcBef>
                          <a:spcPts val="205"/>
                        </a:spcBef>
                        <a:spcAft>
                          <a:spcPts val="0"/>
                        </a:spcAft>
                      </a:pPr>
                      <a:r>
                        <a:rPr lang="en-US" sz="1600" b="1" dirty="0">
                          <a:solidFill>
                            <a:srgbClr val="7030A0"/>
                          </a:solidFill>
                          <a:effectLst/>
                        </a:rPr>
                        <a:t>Three early morning specimens collected (500 mL/ specimen, centrifuged) on different days as TB bacilli in urine are shed intermittently</a:t>
                      </a:r>
                      <a:endParaRPr lang="en-US" sz="16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hMerge="1">
                  <a:txBody>
                    <a:bodyPr/>
                    <a:lstStyle/>
                    <a:p>
                      <a:pPr marL="44450" marR="48260">
                        <a:lnSpc>
                          <a:spcPct val="100000"/>
                        </a:lnSpc>
                        <a:spcBef>
                          <a:spcPts val="205"/>
                        </a:spcBef>
                        <a:spcAft>
                          <a:spcPts val="0"/>
                        </a:spcAft>
                      </a:pP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5"/>
                  </a:ext>
                </a:extLst>
              </a:tr>
              <a:tr h="436861">
                <a:tc>
                  <a:txBody>
                    <a:bodyPr/>
                    <a:lstStyle/>
                    <a:p>
                      <a:pPr marL="46355" marR="0">
                        <a:lnSpc>
                          <a:spcPct val="100000"/>
                        </a:lnSpc>
                        <a:spcBef>
                          <a:spcPts val="190"/>
                        </a:spcBef>
                        <a:spcAft>
                          <a:spcPts val="0"/>
                        </a:spcAft>
                      </a:pPr>
                      <a:r>
                        <a:rPr lang="en-US" sz="1400" b="1" dirty="0">
                          <a:solidFill>
                            <a:srgbClr val="00B050"/>
                          </a:solidFill>
                          <a:effectLst/>
                        </a:rPr>
                        <a:t>Stool</a:t>
                      </a:r>
                      <a:endParaRPr lang="en-US" sz="1400" b="1" dirty="0">
                        <a:solidFill>
                          <a:srgbClr val="00B05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gridSpan="2">
                  <a:txBody>
                    <a:bodyPr/>
                    <a:lstStyle/>
                    <a:p>
                      <a:pPr marL="44450" marR="95885">
                        <a:lnSpc>
                          <a:spcPct val="100000"/>
                        </a:lnSpc>
                        <a:spcBef>
                          <a:spcPts val="205"/>
                        </a:spcBef>
                        <a:spcAft>
                          <a:spcPts val="0"/>
                        </a:spcAft>
                      </a:pPr>
                      <a:r>
                        <a:rPr lang="en-US" sz="1600" b="1" dirty="0">
                          <a:solidFill>
                            <a:srgbClr val="7030A0"/>
                          </a:solidFill>
                          <a:effectLst/>
                        </a:rPr>
                        <a:t>For disseminated TB in HIV infected patients and infants</a:t>
                      </a:r>
                      <a:endParaRPr lang="en-US" sz="16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hMerge="1">
                  <a:txBody>
                    <a:bodyPr/>
                    <a:lstStyle/>
                    <a:p>
                      <a:pPr marL="44450" marR="95885">
                        <a:lnSpc>
                          <a:spcPct val="100000"/>
                        </a:lnSpc>
                        <a:spcBef>
                          <a:spcPts val="205"/>
                        </a:spcBef>
                        <a:spcAft>
                          <a:spcPts val="0"/>
                        </a:spcAft>
                      </a:pP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val="176235211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2"/>
          <p:cNvSpPr txBox="1">
            <a:spLocks noGrp="1"/>
          </p:cNvSpPr>
          <p:nvPr>
            <p:ph type="sldNum" sz="quarter" idx="12"/>
          </p:nvPr>
        </p:nvSpPr>
        <p:spPr/>
        <p:txBody>
          <a:bodyPr/>
          <a:lstStyle/>
          <a:p>
            <a:pPr lvl="0"/>
            <a:fld id="{00000000-1234-1234-1234-123412341234}" type="slidenum">
              <a:rPr lang="en" smtClean="0"/>
              <a:pPr lvl="0"/>
              <a:t>38</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1024251953"/>
              </p:ext>
            </p:extLst>
          </p:nvPr>
        </p:nvGraphicFramePr>
        <p:xfrm>
          <a:off x="228600" y="285750"/>
          <a:ext cx="8798560" cy="4267200"/>
        </p:xfrm>
        <a:graphic>
          <a:graphicData uri="http://schemas.openxmlformats.org/drawingml/2006/table">
            <a:tbl>
              <a:tblPr firstRow="1" bandRow="1">
                <a:tableStyleId>{5940675A-B579-460E-94D1-54222C63F5DA}</a:tableStyleId>
              </a:tblPr>
              <a:tblGrid>
                <a:gridCol w="1524000">
                  <a:extLst>
                    <a:ext uri="{9D8B030D-6E8A-4147-A177-3AD203B41FA5}">
                      <a16:colId xmlns:a16="http://schemas.microsoft.com/office/drawing/2014/main" xmlns="" val="20000"/>
                    </a:ext>
                  </a:extLst>
                </a:gridCol>
                <a:gridCol w="7274560">
                  <a:extLst>
                    <a:ext uri="{9D8B030D-6E8A-4147-A177-3AD203B41FA5}">
                      <a16:colId xmlns:a16="http://schemas.microsoft.com/office/drawing/2014/main" xmlns="" val="20001"/>
                    </a:ext>
                  </a:extLst>
                </a:gridCol>
              </a:tblGrid>
              <a:tr h="626532">
                <a:tc gridSpan="2">
                  <a:txBody>
                    <a:bodyPr/>
                    <a:lstStyle/>
                    <a:p>
                      <a:pPr>
                        <a:lnSpc>
                          <a:spcPct val="150000"/>
                        </a:lnSpc>
                      </a:pPr>
                      <a:r>
                        <a:rPr lang="en-US" sz="1800" b="1" dirty="0">
                          <a:solidFill>
                            <a:srgbClr val="FF0000"/>
                          </a:solidFill>
                        </a:rPr>
                        <a:t>Specimens containing normal flora</a:t>
                      </a:r>
                      <a:endParaRPr lang="en-US" sz="1800" b="1" dirty="0">
                        <a:solidFill>
                          <a:srgbClr val="FF0000"/>
                        </a:solidFill>
                        <a:latin typeface="Roboto Condensed Light" panose="020B0604020202020204" charset="0"/>
                        <a:ea typeface="Roboto Condensed Light" panose="020B0604020202020204" charset="0"/>
                      </a:endParaRPr>
                    </a:p>
                  </a:txBody>
                  <a:tcPr/>
                </a:tc>
                <a:tc hMerge="1">
                  <a:txBody>
                    <a:bodyPr/>
                    <a:lstStyle/>
                    <a:p>
                      <a:endParaRPr lang="en-US"/>
                    </a:p>
                  </a:txBody>
                  <a:tcPr/>
                </a:tc>
                <a:extLst>
                  <a:ext uri="{0D108BD9-81ED-4DB2-BD59-A6C34878D82A}">
                    <a16:rowId xmlns:a16="http://schemas.microsoft.com/office/drawing/2014/main" xmlns="" val="10000"/>
                  </a:ext>
                </a:extLst>
              </a:tr>
              <a:tr h="1550766">
                <a:tc>
                  <a:txBody>
                    <a:bodyPr/>
                    <a:lstStyle/>
                    <a:p>
                      <a:pPr marL="46355" marR="79375">
                        <a:lnSpc>
                          <a:spcPct val="150000"/>
                        </a:lnSpc>
                        <a:spcBef>
                          <a:spcPts val="205"/>
                        </a:spcBef>
                        <a:spcAft>
                          <a:spcPts val="0"/>
                        </a:spcAft>
                      </a:pPr>
                      <a:r>
                        <a:rPr lang="en-US" sz="1800" b="1" dirty="0">
                          <a:solidFill>
                            <a:srgbClr val="00B050"/>
                          </a:solidFill>
                          <a:effectLst/>
                        </a:rPr>
                        <a:t>Other respiratory specimens</a:t>
                      </a:r>
                      <a:endParaRPr lang="en-US" sz="1800" b="1" dirty="0">
                        <a:solidFill>
                          <a:srgbClr val="00B05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4450" marR="796290">
                        <a:lnSpc>
                          <a:spcPct val="150000"/>
                        </a:lnSpc>
                        <a:spcBef>
                          <a:spcPts val="205"/>
                        </a:spcBef>
                        <a:spcAft>
                          <a:spcPts val="0"/>
                        </a:spcAft>
                      </a:pPr>
                      <a:r>
                        <a:rPr lang="en-US" sz="2000" b="1" dirty="0">
                          <a:solidFill>
                            <a:srgbClr val="7030A0"/>
                          </a:solidFill>
                          <a:effectLst/>
                        </a:rPr>
                        <a:t>Bronchial secretions (2–5 mL) </a:t>
                      </a:r>
                      <a:r>
                        <a:rPr lang="en-US" sz="2000" b="1" dirty="0" err="1">
                          <a:solidFill>
                            <a:srgbClr val="7030A0"/>
                          </a:solidFill>
                          <a:effectLst/>
                        </a:rPr>
                        <a:t>Bronchoalveolar</a:t>
                      </a:r>
                      <a:r>
                        <a:rPr lang="en-US" sz="2000" b="1" dirty="0">
                          <a:solidFill>
                            <a:srgbClr val="7030A0"/>
                          </a:solidFill>
                          <a:effectLst/>
                        </a:rPr>
                        <a:t> lavage (20–50</a:t>
                      </a:r>
                      <a:r>
                        <a:rPr lang="en-US" sz="2000" b="1" baseline="0" dirty="0">
                          <a:solidFill>
                            <a:srgbClr val="7030A0"/>
                          </a:solidFill>
                          <a:effectLst/>
                        </a:rPr>
                        <a:t> </a:t>
                      </a:r>
                      <a:r>
                        <a:rPr lang="en-US" sz="2000" b="1" dirty="0">
                          <a:solidFill>
                            <a:srgbClr val="7030A0"/>
                          </a:solidFill>
                          <a:effectLst/>
                        </a:rPr>
                        <a:t>mL)</a:t>
                      </a:r>
                    </a:p>
                    <a:p>
                      <a:pPr marL="44450" marR="28575">
                        <a:lnSpc>
                          <a:spcPct val="150000"/>
                        </a:lnSpc>
                        <a:spcBef>
                          <a:spcPts val="5"/>
                        </a:spcBef>
                        <a:spcAft>
                          <a:spcPts val="0"/>
                        </a:spcAft>
                      </a:pPr>
                      <a:r>
                        <a:rPr lang="en-US" sz="2000" b="1" dirty="0" err="1">
                          <a:solidFill>
                            <a:srgbClr val="7030A0"/>
                          </a:solidFill>
                          <a:effectLst/>
                        </a:rPr>
                        <a:t>Transbronchial</a:t>
                      </a:r>
                      <a:r>
                        <a:rPr lang="en-US" sz="2000" b="1" spc="-105" dirty="0">
                          <a:solidFill>
                            <a:srgbClr val="7030A0"/>
                          </a:solidFill>
                          <a:effectLst/>
                        </a:rPr>
                        <a:t> </a:t>
                      </a:r>
                      <a:r>
                        <a:rPr lang="en-US" sz="2000" b="1" dirty="0">
                          <a:solidFill>
                            <a:srgbClr val="7030A0"/>
                          </a:solidFill>
                          <a:effectLst/>
                        </a:rPr>
                        <a:t>and</a:t>
                      </a:r>
                      <a:r>
                        <a:rPr lang="en-US" sz="2000" b="1" spc="-100" dirty="0">
                          <a:solidFill>
                            <a:srgbClr val="7030A0"/>
                          </a:solidFill>
                          <a:effectLst/>
                        </a:rPr>
                        <a:t> </a:t>
                      </a:r>
                      <a:r>
                        <a:rPr lang="en-US" sz="2000" b="1" dirty="0">
                          <a:solidFill>
                            <a:srgbClr val="7030A0"/>
                          </a:solidFill>
                          <a:effectLst/>
                        </a:rPr>
                        <a:t>other</a:t>
                      </a:r>
                      <a:r>
                        <a:rPr lang="en-US" sz="2000" b="1" spc="-100" dirty="0">
                          <a:solidFill>
                            <a:srgbClr val="7030A0"/>
                          </a:solidFill>
                          <a:effectLst/>
                        </a:rPr>
                        <a:t> </a:t>
                      </a:r>
                      <a:r>
                        <a:rPr lang="en-US" sz="2000" b="1" dirty="0">
                          <a:solidFill>
                            <a:srgbClr val="7030A0"/>
                          </a:solidFill>
                          <a:effectLst/>
                        </a:rPr>
                        <a:t>biopsies</a:t>
                      </a:r>
                      <a:r>
                        <a:rPr lang="en-US" sz="2000" b="1" spc="-105" dirty="0">
                          <a:solidFill>
                            <a:srgbClr val="7030A0"/>
                          </a:solidFill>
                          <a:effectLst/>
                        </a:rPr>
                        <a:t> </a:t>
                      </a:r>
                      <a:r>
                        <a:rPr lang="en-US" sz="2000" b="1" dirty="0">
                          <a:solidFill>
                            <a:srgbClr val="7030A0"/>
                          </a:solidFill>
                          <a:effectLst/>
                        </a:rPr>
                        <a:t>(collected</a:t>
                      </a:r>
                      <a:r>
                        <a:rPr lang="en-US" sz="2000" b="1" spc="-100" dirty="0">
                          <a:solidFill>
                            <a:srgbClr val="7030A0"/>
                          </a:solidFill>
                          <a:effectLst/>
                        </a:rPr>
                        <a:t> </a:t>
                      </a:r>
                      <a:r>
                        <a:rPr lang="en-US" sz="2000" b="1" dirty="0">
                          <a:solidFill>
                            <a:srgbClr val="7030A0"/>
                          </a:solidFill>
                          <a:effectLst/>
                        </a:rPr>
                        <a:t>in</a:t>
                      </a:r>
                      <a:r>
                        <a:rPr lang="en-US" sz="2000" b="1" spc="-100" dirty="0">
                          <a:solidFill>
                            <a:srgbClr val="7030A0"/>
                          </a:solidFill>
                          <a:effectLst/>
                        </a:rPr>
                        <a:t> </a:t>
                      </a:r>
                      <a:r>
                        <a:rPr lang="en-US" sz="2000" b="1" dirty="0">
                          <a:solidFill>
                            <a:srgbClr val="7030A0"/>
                          </a:solidFill>
                          <a:effectLst/>
                        </a:rPr>
                        <a:t>sterile normal</a:t>
                      </a:r>
                      <a:r>
                        <a:rPr lang="en-US" sz="2000" b="1" spc="-30" dirty="0">
                          <a:solidFill>
                            <a:srgbClr val="7030A0"/>
                          </a:solidFill>
                          <a:effectLst/>
                        </a:rPr>
                        <a:t> </a:t>
                      </a:r>
                      <a:r>
                        <a:rPr lang="en-US" sz="2000" b="1" dirty="0">
                          <a:solidFill>
                            <a:srgbClr val="7030A0"/>
                          </a:solidFill>
                          <a:effectLst/>
                        </a:rPr>
                        <a:t>saline)</a:t>
                      </a:r>
                      <a:endParaRPr lang="en-US" sz="20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1"/>
                  </a:ext>
                </a:extLst>
              </a:tr>
              <a:tr h="2089902">
                <a:tc>
                  <a:txBody>
                    <a:bodyPr/>
                    <a:lstStyle/>
                    <a:p>
                      <a:pPr marL="46355" marR="257175">
                        <a:lnSpc>
                          <a:spcPct val="150000"/>
                        </a:lnSpc>
                        <a:spcBef>
                          <a:spcPts val="205"/>
                        </a:spcBef>
                        <a:spcAft>
                          <a:spcPts val="0"/>
                        </a:spcAft>
                      </a:pPr>
                      <a:r>
                        <a:rPr lang="en-US" sz="1800" b="1" dirty="0">
                          <a:solidFill>
                            <a:srgbClr val="00B050"/>
                          </a:solidFill>
                          <a:effectLst/>
                        </a:rPr>
                        <a:t>Gastric lavage</a:t>
                      </a:r>
                      <a:endParaRPr lang="en-US" sz="1800" b="1" dirty="0">
                        <a:solidFill>
                          <a:srgbClr val="00B05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4450" marR="95885">
                        <a:lnSpc>
                          <a:spcPct val="150000"/>
                        </a:lnSpc>
                        <a:spcBef>
                          <a:spcPts val="205"/>
                        </a:spcBef>
                        <a:spcAft>
                          <a:spcPts val="0"/>
                        </a:spcAft>
                      </a:pPr>
                      <a:r>
                        <a:rPr lang="en-US" sz="2000" b="1" dirty="0">
                          <a:solidFill>
                            <a:srgbClr val="7030A0"/>
                          </a:solidFill>
                          <a:effectLst/>
                        </a:rPr>
                        <a:t>Recommended for children (tend to swallow sputum), or ICU patients (aspiration)</a:t>
                      </a:r>
                    </a:p>
                    <a:p>
                      <a:pPr marL="44450" marR="337185">
                        <a:lnSpc>
                          <a:spcPct val="150000"/>
                        </a:lnSpc>
                        <a:spcBef>
                          <a:spcPts val="5"/>
                        </a:spcBef>
                        <a:spcAft>
                          <a:spcPts val="0"/>
                        </a:spcAft>
                      </a:pPr>
                      <a:r>
                        <a:rPr lang="en-US" sz="2000" b="1" dirty="0">
                          <a:solidFill>
                            <a:srgbClr val="7030A0"/>
                          </a:solidFill>
                          <a:effectLst/>
                        </a:rPr>
                        <a:t>Early morning lavage should be collected and processed early (&lt;4 hours)</a:t>
                      </a:r>
                      <a:endParaRPr lang="en-US" sz="20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398460116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b="1" dirty="0" smtClean="0">
                <a:solidFill>
                  <a:srgbClr val="FF0000"/>
                </a:solidFill>
              </a:rPr>
              <a:t>Laboratory diagnosis of Tuberculosis </a:t>
            </a:r>
            <a:endParaRPr lang="en-US" b="1" dirty="0">
              <a:solidFill>
                <a:srgbClr val="FF0000"/>
              </a:solidFill>
            </a:endParaRPr>
          </a:p>
        </p:txBody>
      </p:sp>
      <p:sp>
        <p:nvSpPr>
          <p:cNvPr id="193" name="Google Shape;193;p12"/>
          <p:cNvSpPr txBox="1">
            <a:spLocks noGrp="1"/>
          </p:cNvSpPr>
          <p:nvPr>
            <p:ph idx="1"/>
          </p:nvPr>
        </p:nvSpPr>
        <p:spPr/>
        <p:txBody>
          <a:bodyPr>
            <a:normAutofit fontScale="92500"/>
          </a:bodyPr>
          <a:lstStyle/>
          <a:p>
            <a:r>
              <a:rPr lang="en-US" b="1" dirty="0" smtClean="0">
                <a:solidFill>
                  <a:srgbClr val="7030A0"/>
                </a:solidFill>
              </a:rPr>
              <a:t>Direct microscopy by acid-fast staining:</a:t>
            </a:r>
          </a:p>
          <a:p>
            <a:pPr lvl="1"/>
            <a:r>
              <a:rPr lang="en-US" b="1" dirty="0" err="1" smtClean="0">
                <a:solidFill>
                  <a:srgbClr val="7030A0"/>
                </a:solidFill>
              </a:rPr>
              <a:t>Ziehl-Neelsen</a:t>
            </a:r>
            <a:r>
              <a:rPr lang="en-US" b="1" dirty="0" smtClean="0">
                <a:solidFill>
                  <a:srgbClr val="7030A0"/>
                </a:solidFill>
              </a:rPr>
              <a:t> (ZN) technique</a:t>
            </a:r>
            <a:r>
              <a:rPr lang="en-US" dirty="0" smtClean="0"/>
              <a:t>—long slender, beaded, less uniformly stained red color acid-fast bacilli</a:t>
            </a:r>
          </a:p>
          <a:p>
            <a:pPr lvl="1"/>
            <a:r>
              <a:rPr lang="en-US" b="1" dirty="0" err="1" smtClean="0">
                <a:solidFill>
                  <a:srgbClr val="7030A0"/>
                </a:solidFill>
              </a:rPr>
              <a:t>Kinyoun’s</a:t>
            </a:r>
            <a:r>
              <a:rPr lang="en-US" b="1" dirty="0" smtClean="0">
                <a:solidFill>
                  <a:srgbClr val="7030A0"/>
                </a:solidFill>
              </a:rPr>
              <a:t> cold acid-fast staining</a:t>
            </a:r>
          </a:p>
          <a:p>
            <a:pPr lvl="1"/>
            <a:r>
              <a:rPr lang="en-US" b="1" dirty="0" smtClean="0">
                <a:solidFill>
                  <a:srgbClr val="7030A0"/>
                </a:solidFill>
              </a:rPr>
              <a:t>Fluorescent (</a:t>
            </a:r>
            <a:r>
              <a:rPr lang="en-US" b="1" dirty="0" err="1" smtClean="0">
                <a:solidFill>
                  <a:srgbClr val="7030A0"/>
                </a:solidFill>
              </a:rPr>
              <a:t>auramine</a:t>
            </a:r>
            <a:r>
              <a:rPr lang="en-US" b="1" dirty="0" smtClean="0">
                <a:solidFill>
                  <a:srgbClr val="7030A0"/>
                </a:solidFill>
              </a:rPr>
              <a:t>) staining—</a:t>
            </a:r>
            <a:r>
              <a:rPr lang="en-US" dirty="0" smtClean="0"/>
              <a:t>it is more sensitive and smears can be screened more rapidly than ZN stain</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39</a:t>
            </a:fld>
            <a:endParaRPr lang="en"/>
          </a:p>
        </p:txBody>
      </p:sp>
    </p:spTree>
    <p:extLst>
      <p:ext uri="{BB962C8B-B14F-4D97-AF65-F5344CB8AC3E}">
        <p14:creationId xmlns:p14="http://schemas.microsoft.com/office/powerpoint/2010/main" val="318467695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2"/>
          <p:cNvSpPr txBox="1">
            <a:spLocks noGrp="1"/>
          </p:cNvSpPr>
          <p:nvPr>
            <p:ph type="sldNum" sz="quarter" idx="12"/>
          </p:nvPr>
        </p:nvSpPr>
        <p:spPr/>
        <p:txBody>
          <a:bodyPr/>
          <a:lstStyle/>
          <a:p>
            <a:pPr lvl="0"/>
            <a:fld id="{00000000-1234-1234-1234-123412341234}" type="slidenum">
              <a:rPr lang="en" smtClean="0"/>
              <a:pPr lvl="0"/>
              <a:t>40</a:t>
            </a:fld>
            <a:endParaRPr lang="en"/>
          </a:p>
        </p:txBody>
      </p:sp>
      <p:pic>
        <p:nvPicPr>
          <p:cNvPr id="4" name="Picture 3"/>
          <p:cNvPicPr>
            <a:picLocks noChangeAspect="1"/>
          </p:cNvPicPr>
          <p:nvPr/>
        </p:nvPicPr>
        <p:blipFill>
          <a:blip r:embed="rId3"/>
          <a:stretch>
            <a:fillRect/>
          </a:stretch>
        </p:blipFill>
        <p:spPr>
          <a:xfrm>
            <a:off x="1066800" y="285271"/>
            <a:ext cx="6934200" cy="3116975"/>
          </a:xfrm>
          <a:prstGeom prst="rect">
            <a:avLst/>
          </a:prstGeom>
        </p:spPr>
      </p:pic>
      <p:sp>
        <p:nvSpPr>
          <p:cNvPr id="5" name="Rectangle 4"/>
          <p:cNvSpPr/>
          <p:nvPr/>
        </p:nvSpPr>
        <p:spPr>
          <a:xfrm>
            <a:off x="629920" y="3758505"/>
            <a:ext cx="7823200" cy="923330"/>
          </a:xfrm>
          <a:prstGeom prst="rect">
            <a:avLst/>
          </a:prstGeom>
        </p:spPr>
        <p:txBody>
          <a:bodyPr wrap="square">
            <a:spAutoFit/>
          </a:bodyPr>
          <a:lstStyle/>
          <a:p>
            <a:r>
              <a:rPr lang="en-US" sz="1800" b="1" dirty="0">
                <a:latin typeface="Roboto Condensed Light" panose="020B0604020202020204" charset="0"/>
                <a:ea typeface="Roboto Condensed Light" panose="020B0604020202020204" charset="0"/>
              </a:rPr>
              <a:t>A</a:t>
            </a:r>
            <a:r>
              <a:rPr lang="en-US" sz="1800" dirty="0">
                <a:latin typeface="Roboto Condensed Light" panose="020B0604020202020204" charset="0"/>
                <a:ea typeface="Roboto Condensed Light" panose="020B0604020202020204" charset="0"/>
              </a:rPr>
              <a:t>. ZN staining of sputum smear showing long, slender and beaded red colored acid–fast bacilli; </a:t>
            </a:r>
            <a:r>
              <a:rPr lang="en-US" sz="1800" b="1" dirty="0">
                <a:latin typeface="Roboto Condensed Light" panose="020B0604020202020204" charset="0"/>
                <a:ea typeface="Roboto Condensed Light" panose="020B0604020202020204" charset="0"/>
              </a:rPr>
              <a:t>B</a:t>
            </a:r>
            <a:r>
              <a:rPr lang="en-US" sz="1800" dirty="0">
                <a:latin typeface="Roboto Condensed Light" panose="020B0604020202020204" charset="0"/>
                <a:ea typeface="Roboto Condensed Light" panose="020B0604020202020204" charset="0"/>
              </a:rPr>
              <a:t>. </a:t>
            </a:r>
            <a:r>
              <a:rPr lang="en-US" sz="1800" dirty="0" err="1">
                <a:latin typeface="Roboto Condensed Light" panose="020B0604020202020204" charset="0"/>
                <a:ea typeface="Roboto Condensed Light" panose="020B0604020202020204" charset="0"/>
              </a:rPr>
              <a:t>Auramine</a:t>
            </a:r>
            <a:r>
              <a:rPr lang="en-US" sz="1800" dirty="0">
                <a:latin typeface="Roboto Condensed Light" panose="020B0604020202020204" charset="0"/>
                <a:ea typeface="Roboto Condensed Light" panose="020B0604020202020204" charset="0"/>
              </a:rPr>
              <a:t> phenol staining of sputum smear—Tubercle bacilli appear bright brilliant green against the dark background.</a:t>
            </a:r>
          </a:p>
        </p:txBody>
      </p:sp>
    </p:spTree>
    <p:extLst>
      <p:ext uri="{BB962C8B-B14F-4D97-AF65-F5344CB8AC3E}">
        <p14:creationId xmlns:p14="http://schemas.microsoft.com/office/powerpoint/2010/main" val="83101369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r>
              <a:rPr lang="en-US" sz="3200" b="1" dirty="0" smtClean="0">
                <a:solidFill>
                  <a:srgbClr val="FF0000"/>
                </a:solidFill>
              </a:rPr>
              <a:t>RNTCP Guidelines for Grading of Sputum Smear</a:t>
            </a:r>
            <a:endParaRPr lang="en-US" sz="3200" b="1" dirty="0">
              <a:solidFill>
                <a:srgbClr val="FF0000"/>
              </a:solidFill>
            </a:endParaRPr>
          </a:p>
        </p:txBody>
      </p:sp>
      <p:sp>
        <p:nvSpPr>
          <p:cNvPr id="193" name="Google Shape;193;p12"/>
          <p:cNvSpPr txBox="1">
            <a:spLocks noGrp="1"/>
          </p:cNvSpPr>
          <p:nvPr>
            <p:ph idx="1"/>
          </p:nvPr>
        </p:nvSpPr>
        <p:spPr/>
        <p:txBody>
          <a:bodyPr>
            <a:normAutofit fontScale="92500" lnSpcReduction="10000"/>
          </a:bodyPr>
          <a:lstStyle/>
          <a:p>
            <a:r>
              <a:rPr lang="en-US" b="1" dirty="0" smtClean="0">
                <a:solidFill>
                  <a:srgbClr val="7030A0"/>
                </a:solidFill>
              </a:rPr>
              <a:t>RNTCP grading is useful for - </a:t>
            </a:r>
            <a:r>
              <a:rPr lang="en-US" dirty="0" smtClean="0"/>
              <a:t>ZN stained sputum smears:</a:t>
            </a:r>
          </a:p>
          <a:p>
            <a:pPr lvl="1"/>
            <a:r>
              <a:rPr lang="en-US" dirty="0" smtClean="0"/>
              <a:t>Monitoring the treatment response of the patients</a:t>
            </a:r>
          </a:p>
          <a:p>
            <a:pPr lvl="1"/>
            <a:r>
              <a:rPr lang="en-US" dirty="0" smtClean="0"/>
              <a:t>Assessing the severity of disease</a:t>
            </a:r>
          </a:p>
          <a:p>
            <a:pPr lvl="1"/>
            <a:r>
              <a:rPr lang="en-US" dirty="0" smtClean="0">
                <a:solidFill>
                  <a:srgbClr val="7030A0"/>
                </a:solidFill>
              </a:rPr>
              <a:t>Assessing the infectiousness of the patient: </a:t>
            </a:r>
            <a:r>
              <a:rPr lang="en-US" dirty="0" smtClean="0"/>
              <a:t>Higher the grade more is the infectiousness. Smear negative patients (&lt;10,000 bacilli/mL of sputum) are less infectious.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41</a:t>
            </a:fld>
            <a:endParaRPr lang="en"/>
          </a:p>
        </p:txBody>
      </p:sp>
    </p:spTree>
    <p:extLst>
      <p:ext uri="{BB962C8B-B14F-4D97-AF65-F5344CB8AC3E}">
        <p14:creationId xmlns:p14="http://schemas.microsoft.com/office/powerpoint/2010/main" val="86748366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2800" b="1" dirty="0" smtClean="0">
                <a:solidFill>
                  <a:srgbClr val="FF0000"/>
                </a:solidFill>
              </a:rPr>
              <a:t>RNTCP guidelines for grading of ZN stained </a:t>
            </a:r>
            <a:br>
              <a:rPr lang="en-US" sz="2800" b="1" dirty="0" smtClean="0">
                <a:solidFill>
                  <a:srgbClr val="FF0000"/>
                </a:solidFill>
              </a:rPr>
            </a:br>
            <a:r>
              <a:rPr lang="en-US" sz="2800" b="1" dirty="0" smtClean="0">
                <a:solidFill>
                  <a:srgbClr val="FF0000"/>
                </a:solidFill>
              </a:rPr>
              <a:t>sputum smears</a:t>
            </a:r>
            <a:endParaRPr lang="en-US" sz="28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42</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588814580"/>
              </p:ext>
            </p:extLst>
          </p:nvPr>
        </p:nvGraphicFramePr>
        <p:xfrm>
          <a:off x="609600" y="1123950"/>
          <a:ext cx="8077200" cy="3200400"/>
        </p:xfrm>
        <a:graphic>
          <a:graphicData uri="http://schemas.openxmlformats.org/drawingml/2006/table">
            <a:tbl>
              <a:tblPr firstRow="1" bandRow="1">
                <a:tableStyleId>{5940675A-B579-460E-94D1-54222C63F5DA}</a:tableStyleId>
              </a:tblPr>
              <a:tblGrid>
                <a:gridCol w="2019300">
                  <a:extLst>
                    <a:ext uri="{9D8B030D-6E8A-4147-A177-3AD203B41FA5}">
                      <a16:colId xmlns:a16="http://schemas.microsoft.com/office/drawing/2014/main" xmlns="" val="20000"/>
                    </a:ext>
                  </a:extLst>
                </a:gridCol>
                <a:gridCol w="2019300">
                  <a:extLst>
                    <a:ext uri="{9D8B030D-6E8A-4147-A177-3AD203B41FA5}">
                      <a16:colId xmlns:a16="http://schemas.microsoft.com/office/drawing/2014/main" xmlns="" val="20001"/>
                    </a:ext>
                  </a:extLst>
                </a:gridCol>
                <a:gridCol w="2019300">
                  <a:extLst>
                    <a:ext uri="{9D8B030D-6E8A-4147-A177-3AD203B41FA5}">
                      <a16:colId xmlns:a16="http://schemas.microsoft.com/office/drawing/2014/main" xmlns="" val="20002"/>
                    </a:ext>
                  </a:extLst>
                </a:gridCol>
                <a:gridCol w="2019300">
                  <a:extLst>
                    <a:ext uri="{9D8B030D-6E8A-4147-A177-3AD203B41FA5}">
                      <a16:colId xmlns:a16="http://schemas.microsoft.com/office/drawing/2014/main" xmlns="" val="20003"/>
                    </a:ext>
                  </a:extLst>
                </a:gridCol>
              </a:tblGrid>
              <a:tr h="533400">
                <a:tc>
                  <a:txBody>
                    <a:bodyPr/>
                    <a:lstStyle/>
                    <a:p>
                      <a:pPr marL="43815" marR="0">
                        <a:lnSpc>
                          <a:spcPct val="150000"/>
                        </a:lnSpc>
                        <a:spcBef>
                          <a:spcPts val="125"/>
                        </a:spcBef>
                        <a:spcAft>
                          <a:spcPts val="0"/>
                        </a:spcAft>
                      </a:pPr>
                      <a:r>
                        <a:rPr lang="en-US" sz="1800" b="1" dirty="0">
                          <a:solidFill>
                            <a:srgbClr val="00B050"/>
                          </a:solidFill>
                          <a:effectLst/>
                        </a:rPr>
                        <a:t>No. of AFB seen</a:t>
                      </a:r>
                      <a:endParaRPr lang="en-US" sz="1800" b="1" dirty="0">
                        <a:solidFill>
                          <a:srgbClr val="00B05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6990" marR="0">
                        <a:lnSpc>
                          <a:spcPct val="150000"/>
                        </a:lnSpc>
                        <a:spcBef>
                          <a:spcPts val="125"/>
                        </a:spcBef>
                        <a:spcAft>
                          <a:spcPts val="0"/>
                        </a:spcAft>
                      </a:pPr>
                      <a:r>
                        <a:rPr lang="en-US" sz="1800" b="1" dirty="0">
                          <a:solidFill>
                            <a:srgbClr val="00B050"/>
                          </a:solidFill>
                          <a:effectLst/>
                        </a:rPr>
                        <a:t>OIF to be screened</a:t>
                      </a:r>
                      <a:endParaRPr lang="en-US" sz="1800" b="1" dirty="0">
                        <a:solidFill>
                          <a:srgbClr val="00B05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52705" marR="0">
                        <a:lnSpc>
                          <a:spcPct val="150000"/>
                        </a:lnSpc>
                        <a:spcBef>
                          <a:spcPts val="125"/>
                        </a:spcBef>
                        <a:spcAft>
                          <a:spcPts val="0"/>
                        </a:spcAft>
                      </a:pPr>
                      <a:r>
                        <a:rPr lang="en-US" sz="1800" b="1" dirty="0">
                          <a:solidFill>
                            <a:srgbClr val="00B050"/>
                          </a:solidFill>
                          <a:effectLst/>
                        </a:rPr>
                        <a:t>Grading</a:t>
                      </a:r>
                      <a:endParaRPr lang="en-US" sz="1800" b="1" dirty="0">
                        <a:solidFill>
                          <a:srgbClr val="00B05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72390" marR="0">
                        <a:lnSpc>
                          <a:spcPct val="150000"/>
                        </a:lnSpc>
                        <a:spcBef>
                          <a:spcPts val="125"/>
                        </a:spcBef>
                        <a:spcAft>
                          <a:spcPts val="0"/>
                        </a:spcAft>
                      </a:pPr>
                      <a:r>
                        <a:rPr lang="en-US" sz="1800" b="1" dirty="0">
                          <a:solidFill>
                            <a:srgbClr val="00B050"/>
                          </a:solidFill>
                          <a:effectLst/>
                        </a:rPr>
                        <a:t>Result</a:t>
                      </a:r>
                      <a:endParaRPr lang="en-US" sz="1800" b="1" dirty="0">
                        <a:solidFill>
                          <a:srgbClr val="00B05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0"/>
                  </a:ext>
                </a:extLst>
              </a:tr>
              <a:tr h="533400">
                <a:tc>
                  <a:txBody>
                    <a:bodyPr/>
                    <a:lstStyle/>
                    <a:p>
                      <a:pPr marL="44450" marR="0">
                        <a:lnSpc>
                          <a:spcPct val="150000"/>
                        </a:lnSpc>
                        <a:spcBef>
                          <a:spcPts val="125"/>
                        </a:spcBef>
                        <a:spcAft>
                          <a:spcPts val="0"/>
                        </a:spcAft>
                      </a:pPr>
                      <a:r>
                        <a:rPr lang="en-US" sz="1800" b="1" dirty="0">
                          <a:solidFill>
                            <a:srgbClr val="7030A0"/>
                          </a:solidFill>
                          <a:effectLst/>
                        </a:rPr>
                        <a:t>No AFB in 100 OIF</a:t>
                      </a:r>
                      <a:endParaRPr lang="en-US" sz="18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6990" marR="0" algn="ctr">
                        <a:lnSpc>
                          <a:spcPct val="150000"/>
                        </a:lnSpc>
                        <a:spcBef>
                          <a:spcPts val="125"/>
                        </a:spcBef>
                        <a:spcAft>
                          <a:spcPts val="0"/>
                        </a:spcAft>
                      </a:pPr>
                      <a:r>
                        <a:rPr lang="en-US" sz="1800" b="1" dirty="0">
                          <a:solidFill>
                            <a:srgbClr val="7030A0"/>
                          </a:solidFill>
                          <a:effectLst/>
                        </a:rPr>
                        <a:t>100</a:t>
                      </a:r>
                      <a:endParaRPr lang="en-US" sz="18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52705" marR="0" algn="ctr">
                        <a:lnSpc>
                          <a:spcPct val="150000"/>
                        </a:lnSpc>
                        <a:spcBef>
                          <a:spcPts val="125"/>
                        </a:spcBef>
                        <a:spcAft>
                          <a:spcPts val="0"/>
                        </a:spcAft>
                      </a:pPr>
                      <a:r>
                        <a:rPr lang="en-US" sz="1800" b="1" dirty="0">
                          <a:solidFill>
                            <a:srgbClr val="7030A0"/>
                          </a:solidFill>
                          <a:effectLst/>
                        </a:rPr>
                        <a:t>0</a:t>
                      </a:r>
                      <a:endParaRPr lang="en-US" sz="18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72390" marR="0" algn="ctr">
                        <a:lnSpc>
                          <a:spcPct val="150000"/>
                        </a:lnSpc>
                        <a:spcBef>
                          <a:spcPts val="125"/>
                        </a:spcBef>
                        <a:spcAft>
                          <a:spcPts val="0"/>
                        </a:spcAft>
                      </a:pPr>
                      <a:r>
                        <a:rPr lang="en-US" sz="1800" b="1" dirty="0">
                          <a:solidFill>
                            <a:srgbClr val="7030A0"/>
                          </a:solidFill>
                          <a:effectLst/>
                        </a:rPr>
                        <a:t>Negative</a:t>
                      </a:r>
                      <a:endParaRPr lang="en-US" sz="18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1"/>
                  </a:ext>
                </a:extLst>
              </a:tr>
              <a:tr h="533400">
                <a:tc>
                  <a:txBody>
                    <a:bodyPr/>
                    <a:lstStyle/>
                    <a:p>
                      <a:pPr marL="44450" marR="0">
                        <a:lnSpc>
                          <a:spcPct val="150000"/>
                        </a:lnSpc>
                        <a:spcBef>
                          <a:spcPts val="105"/>
                        </a:spcBef>
                        <a:spcAft>
                          <a:spcPts val="0"/>
                        </a:spcAft>
                      </a:pPr>
                      <a:r>
                        <a:rPr lang="en-US" sz="1800" b="1" dirty="0">
                          <a:solidFill>
                            <a:srgbClr val="7030A0"/>
                          </a:solidFill>
                          <a:effectLst/>
                        </a:rPr>
                        <a:t>1–9/ 100 OIF</a:t>
                      </a:r>
                      <a:endParaRPr lang="en-US" sz="18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6990" marR="0" algn="ctr">
                        <a:lnSpc>
                          <a:spcPct val="150000"/>
                        </a:lnSpc>
                        <a:spcBef>
                          <a:spcPts val="105"/>
                        </a:spcBef>
                        <a:spcAft>
                          <a:spcPts val="0"/>
                        </a:spcAft>
                      </a:pPr>
                      <a:r>
                        <a:rPr lang="en-US" sz="1800" b="1">
                          <a:solidFill>
                            <a:srgbClr val="7030A0"/>
                          </a:solidFill>
                          <a:effectLst/>
                        </a:rPr>
                        <a:t>100</a:t>
                      </a:r>
                      <a:endParaRPr lang="en-US" sz="1800" b="1">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52705" marR="0" algn="ctr">
                        <a:lnSpc>
                          <a:spcPct val="150000"/>
                        </a:lnSpc>
                        <a:spcBef>
                          <a:spcPts val="105"/>
                        </a:spcBef>
                        <a:spcAft>
                          <a:spcPts val="0"/>
                        </a:spcAft>
                      </a:pPr>
                      <a:r>
                        <a:rPr lang="en-US" sz="1800" b="1" dirty="0">
                          <a:solidFill>
                            <a:srgbClr val="7030A0"/>
                          </a:solidFill>
                          <a:effectLst/>
                        </a:rPr>
                        <a:t>Scanty</a:t>
                      </a:r>
                      <a:endParaRPr lang="en-US" sz="18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72390" marR="0" algn="ctr">
                        <a:lnSpc>
                          <a:spcPct val="150000"/>
                        </a:lnSpc>
                        <a:spcBef>
                          <a:spcPts val="105"/>
                        </a:spcBef>
                        <a:spcAft>
                          <a:spcPts val="0"/>
                        </a:spcAft>
                      </a:pPr>
                      <a:r>
                        <a:rPr lang="en-US" sz="1800" b="1" dirty="0">
                          <a:solidFill>
                            <a:srgbClr val="7030A0"/>
                          </a:solidFill>
                          <a:effectLst/>
                        </a:rPr>
                        <a:t>Positive</a:t>
                      </a:r>
                      <a:endParaRPr lang="en-US" sz="18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2"/>
                  </a:ext>
                </a:extLst>
              </a:tr>
              <a:tr h="533400">
                <a:tc>
                  <a:txBody>
                    <a:bodyPr/>
                    <a:lstStyle/>
                    <a:p>
                      <a:pPr marL="44450" marR="0">
                        <a:lnSpc>
                          <a:spcPct val="150000"/>
                        </a:lnSpc>
                        <a:spcBef>
                          <a:spcPts val="105"/>
                        </a:spcBef>
                        <a:spcAft>
                          <a:spcPts val="0"/>
                        </a:spcAft>
                      </a:pPr>
                      <a:r>
                        <a:rPr lang="en-US" sz="1800" b="1" dirty="0">
                          <a:solidFill>
                            <a:srgbClr val="7030A0"/>
                          </a:solidFill>
                          <a:effectLst/>
                        </a:rPr>
                        <a:t>10–99/100 OIF</a:t>
                      </a:r>
                      <a:endParaRPr lang="en-US" sz="18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7625" marR="0" algn="ctr">
                        <a:lnSpc>
                          <a:spcPct val="150000"/>
                        </a:lnSpc>
                        <a:spcBef>
                          <a:spcPts val="105"/>
                        </a:spcBef>
                        <a:spcAft>
                          <a:spcPts val="0"/>
                        </a:spcAft>
                      </a:pPr>
                      <a:r>
                        <a:rPr lang="en-US" sz="1800" b="1">
                          <a:solidFill>
                            <a:srgbClr val="7030A0"/>
                          </a:solidFill>
                          <a:effectLst/>
                        </a:rPr>
                        <a:t>100</a:t>
                      </a:r>
                      <a:endParaRPr lang="en-US" sz="1800" b="1">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53340" marR="0" algn="ctr">
                        <a:lnSpc>
                          <a:spcPct val="150000"/>
                        </a:lnSpc>
                        <a:spcBef>
                          <a:spcPts val="105"/>
                        </a:spcBef>
                        <a:spcAft>
                          <a:spcPts val="0"/>
                        </a:spcAft>
                      </a:pPr>
                      <a:r>
                        <a:rPr lang="en-US" sz="1800" b="1" dirty="0">
                          <a:solidFill>
                            <a:srgbClr val="7030A0"/>
                          </a:solidFill>
                          <a:effectLst/>
                        </a:rPr>
                        <a:t>1+</a:t>
                      </a:r>
                      <a:endParaRPr lang="en-US" sz="18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72390" marR="0" algn="ctr">
                        <a:lnSpc>
                          <a:spcPct val="150000"/>
                        </a:lnSpc>
                        <a:spcBef>
                          <a:spcPts val="105"/>
                        </a:spcBef>
                        <a:spcAft>
                          <a:spcPts val="0"/>
                        </a:spcAft>
                      </a:pPr>
                      <a:r>
                        <a:rPr lang="en-US" sz="1800" b="1" dirty="0">
                          <a:solidFill>
                            <a:srgbClr val="7030A0"/>
                          </a:solidFill>
                          <a:effectLst/>
                        </a:rPr>
                        <a:t>Positive</a:t>
                      </a:r>
                      <a:endParaRPr lang="en-US" sz="18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3"/>
                  </a:ext>
                </a:extLst>
              </a:tr>
              <a:tr h="533400">
                <a:tc>
                  <a:txBody>
                    <a:bodyPr/>
                    <a:lstStyle/>
                    <a:p>
                      <a:pPr marL="44450" marR="0">
                        <a:lnSpc>
                          <a:spcPct val="150000"/>
                        </a:lnSpc>
                        <a:spcBef>
                          <a:spcPts val="105"/>
                        </a:spcBef>
                        <a:spcAft>
                          <a:spcPts val="0"/>
                        </a:spcAft>
                      </a:pPr>
                      <a:r>
                        <a:rPr lang="en-US" sz="1800" b="1" dirty="0">
                          <a:solidFill>
                            <a:srgbClr val="7030A0"/>
                          </a:solidFill>
                          <a:effectLst/>
                        </a:rPr>
                        <a:t>1–10/ OIF</a:t>
                      </a:r>
                      <a:endParaRPr lang="en-US" sz="18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7625" marR="0" algn="ctr">
                        <a:lnSpc>
                          <a:spcPct val="150000"/>
                        </a:lnSpc>
                        <a:spcBef>
                          <a:spcPts val="105"/>
                        </a:spcBef>
                        <a:spcAft>
                          <a:spcPts val="0"/>
                        </a:spcAft>
                      </a:pPr>
                      <a:r>
                        <a:rPr lang="en-US" sz="1800" b="1" dirty="0">
                          <a:solidFill>
                            <a:srgbClr val="7030A0"/>
                          </a:solidFill>
                          <a:effectLst/>
                        </a:rPr>
                        <a:t>50</a:t>
                      </a:r>
                      <a:endParaRPr lang="en-US" sz="18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53340" marR="0" algn="ctr">
                        <a:lnSpc>
                          <a:spcPct val="150000"/>
                        </a:lnSpc>
                        <a:spcBef>
                          <a:spcPts val="105"/>
                        </a:spcBef>
                        <a:spcAft>
                          <a:spcPts val="0"/>
                        </a:spcAft>
                      </a:pPr>
                      <a:r>
                        <a:rPr lang="en-US" sz="1800" b="1">
                          <a:solidFill>
                            <a:srgbClr val="7030A0"/>
                          </a:solidFill>
                          <a:effectLst/>
                        </a:rPr>
                        <a:t>2+</a:t>
                      </a:r>
                      <a:endParaRPr lang="en-US" sz="1800" b="1">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73025" marR="0" algn="ctr">
                        <a:lnSpc>
                          <a:spcPct val="150000"/>
                        </a:lnSpc>
                        <a:spcBef>
                          <a:spcPts val="105"/>
                        </a:spcBef>
                        <a:spcAft>
                          <a:spcPts val="0"/>
                        </a:spcAft>
                      </a:pPr>
                      <a:r>
                        <a:rPr lang="en-US" sz="1800" b="1" dirty="0">
                          <a:solidFill>
                            <a:srgbClr val="7030A0"/>
                          </a:solidFill>
                          <a:effectLst/>
                        </a:rPr>
                        <a:t>Positive</a:t>
                      </a:r>
                      <a:endParaRPr lang="en-US" sz="18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4"/>
                  </a:ext>
                </a:extLst>
              </a:tr>
              <a:tr h="533400">
                <a:tc>
                  <a:txBody>
                    <a:bodyPr/>
                    <a:lstStyle/>
                    <a:p>
                      <a:pPr marL="44450" marR="0">
                        <a:lnSpc>
                          <a:spcPct val="150000"/>
                        </a:lnSpc>
                        <a:spcBef>
                          <a:spcPts val="105"/>
                        </a:spcBef>
                        <a:spcAft>
                          <a:spcPts val="0"/>
                        </a:spcAft>
                      </a:pPr>
                      <a:r>
                        <a:rPr lang="en-US" sz="1800" b="1" dirty="0">
                          <a:solidFill>
                            <a:srgbClr val="7030A0"/>
                          </a:solidFill>
                          <a:effectLst/>
                        </a:rPr>
                        <a:t>&gt;10/ OIF</a:t>
                      </a:r>
                      <a:endParaRPr lang="en-US" sz="18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7625" marR="0" algn="ctr">
                        <a:lnSpc>
                          <a:spcPct val="150000"/>
                        </a:lnSpc>
                        <a:spcBef>
                          <a:spcPts val="105"/>
                        </a:spcBef>
                        <a:spcAft>
                          <a:spcPts val="0"/>
                        </a:spcAft>
                      </a:pPr>
                      <a:r>
                        <a:rPr lang="en-US" sz="1800" b="1">
                          <a:solidFill>
                            <a:srgbClr val="7030A0"/>
                          </a:solidFill>
                          <a:effectLst/>
                        </a:rPr>
                        <a:t>20</a:t>
                      </a:r>
                      <a:endParaRPr lang="en-US" sz="1800" b="1">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53340" marR="0" algn="ctr">
                        <a:lnSpc>
                          <a:spcPct val="150000"/>
                        </a:lnSpc>
                        <a:spcBef>
                          <a:spcPts val="105"/>
                        </a:spcBef>
                        <a:spcAft>
                          <a:spcPts val="0"/>
                        </a:spcAft>
                      </a:pPr>
                      <a:r>
                        <a:rPr lang="en-US" sz="1800" b="1">
                          <a:solidFill>
                            <a:srgbClr val="7030A0"/>
                          </a:solidFill>
                          <a:effectLst/>
                        </a:rPr>
                        <a:t>3+</a:t>
                      </a:r>
                      <a:endParaRPr lang="en-US" sz="1800" b="1">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73025" marR="0" algn="ctr">
                        <a:lnSpc>
                          <a:spcPct val="150000"/>
                        </a:lnSpc>
                        <a:spcBef>
                          <a:spcPts val="105"/>
                        </a:spcBef>
                        <a:spcAft>
                          <a:spcPts val="0"/>
                        </a:spcAft>
                      </a:pPr>
                      <a:r>
                        <a:rPr lang="en-US" sz="1800" b="1" dirty="0">
                          <a:solidFill>
                            <a:srgbClr val="7030A0"/>
                          </a:solidFill>
                          <a:effectLst/>
                        </a:rPr>
                        <a:t>Positive</a:t>
                      </a:r>
                      <a:endParaRPr lang="en-US" sz="18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325943798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285750"/>
            <a:ext cx="8229600" cy="4308873"/>
          </a:xfrm>
        </p:spPr>
        <p:txBody>
          <a:bodyPr>
            <a:normAutofit lnSpcReduction="10000"/>
          </a:bodyPr>
          <a:lstStyle/>
          <a:p>
            <a:pPr>
              <a:lnSpc>
                <a:spcPct val="150000"/>
              </a:lnSpc>
            </a:pPr>
            <a:r>
              <a:rPr lang="en-US" b="1" dirty="0" smtClean="0">
                <a:solidFill>
                  <a:srgbClr val="7030A0"/>
                </a:solidFill>
              </a:rPr>
              <a:t>Conventional culture media—</a:t>
            </a:r>
            <a:r>
              <a:rPr lang="en-US" dirty="0" smtClean="0"/>
              <a:t>take 6–8 weeks</a:t>
            </a:r>
          </a:p>
          <a:p>
            <a:pPr lvl="1">
              <a:lnSpc>
                <a:spcPct val="150000"/>
              </a:lnSpc>
            </a:pPr>
            <a:r>
              <a:rPr lang="en-US" dirty="0" smtClean="0">
                <a:solidFill>
                  <a:srgbClr val="7030A0"/>
                </a:solidFill>
              </a:rPr>
              <a:t>Lowenstein Jensen (LJ) medium—shows rough, tough and buff colored colonies in 6–8 weeks</a:t>
            </a:r>
          </a:p>
          <a:p>
            <a:pPr>
              <a:lnSpc>
                <a:spcPct val="150000"/>
              </a:lnSpc>
            </a:pPr>
            <a:r>
              <a:rPr lang="en-US" dirty="0" smtClean="0">
                <a:solidFill>
                  <a:srgbClr val="7030A0"/>
                </a:solidFill>
              </a:rPr>
              <a:t>Automated culture methods—</a:t>
            </a:r>
            <a:r>
              <a:rPr lang="en-US" dirty="0" smtClean="0"/>
              <a:t>take 3–4 weeks</a:t>
            </a:r>
          </a:p>
          <a:p>
            <a:pPr>
              <a:lnSpc>
                <a:spcPct val="150000"/>
              </a:lnSpc>
            </a:pPr>
            <a:r>
              <a:rPr lang="en-US" b="1" dirty="0" smtClean="0">
                <a:solidFill>
                  <a:srgbClr val="7030A0"/>
                </a:solidFill>
              </a:rPr>
              <a:t>MGIT system: </a:t>
            </a:r>
            <a:r>
              <a:rPr lang="en-US" dirty="0" smtClean="0"/>
              <a:t>Detects growth as well as resistance to </a:t>
            </a:r>
            <a:r>
              <a:rPr lang="en-US" dirty="0" err="1" smtClean="0"/>
              <a:t>antitubercular</a:t>
            </a:r>
            <a:r>
              <a:rPr lang="en-US" dirty="0" smtClean="0"/>
              <a:t> drugs (ATDs)</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43</a:t>
            </a:fld>
            <a:endParaRPr lang="en"/>
          </a:p>
        </p:txBody>
      </p:sp>
    </p:spTree>
    <p:extLst>
      <p:ext uri="{BB962C8B-B14F-4D97-AF65-F5344CB8AC3E}">
        <p14:creationId xmlns:p14="http://schemas.microsoft.com/office/powerpoint/2010/main" val="15855257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2"/>
          <p:cNvSpPr txBox="1">
            <a:spLocks noGrp="1"/>
          </p:cNvSpPr>
          <p:nvPr>
            <p:ph type="sldNum" sz="quarter" idx="12"/>
          </p:nvPr>
        </p:nvSpPr>
        <p:spPr/>
        <p:txBody>
          <a:bodyPr/>
          <a:lstStyle/>
          <a:p>
            <a:pPr lvl="0"/>
            <a:fld id="{00000000-1234-1234-1234-123412341234}" type="slidenum">
              <a:rPr lang="en" smtClean="0"/>
              <a:pPr lvl="0"/>
              <a:t>44</a:t>
            </a:fld>
            <a:endParaRPr lang="en"/>
          </a:p>
        </p:txBody>
      </p:sp>
      <p:pic>
        <p:nvPicPr>
          <p:cNvPr id="4" name="Picture 3"/>
          <p:cNvPicPr>
            <a:picLocks noChangeAspect="1"/>
          </p:cNvPicPr>
          <p:nvPr/>
        </p:nvPicPr>
        <p:blipFill rotWithShape="1">
          <a:blip r:embed="rId3"/>
          <a:srcRect r="53909" b="51630"/>
          <a:stretch/>
        </p:blipFill>
        <p:spPr>
          <a:xfrm>
            <a:off x="1219200" y="285750"/>
            <a:ext cx="6629400" cy="3573435"/>
          </a:xfrm>
          <a:prstGeom prst="rect">
            <a:avLst/>
          </a:prstGeom>
        </p:spPr>
      </p:pic>
      <p:sp>
        <p:nvSpPr>
          <p:cNvPr id="5" name="Rectangle 4"/>
          <p:cNvSpPr/>
          <p:nvPr/>
        </p:nvSpPr>
        <p:spPr>
          <a:xfrm>
            <a:off x="1320800" y="4005798"/>
            <a:ext cx="6858000" cy="646331"/>
          </a:xfrm>
          <a:prstGeom prst="rect">
            <a:avLst/>
          </a:prstGeom>
        </p:spPr>
        <p:txBody>
          <a:bodyPr wrap="square">
            <a:spAutoFit/>
          </a:bodyPr>
          <a:lstStyle/>
          <a:p>
            <a:r>
              <a:rPr lang="en-US" sz="1800" b="1" dirty="0">
                <a:latin typeface="Roboto Condensed Light" panose="020B0604020202020204" charset="0"/>
                <a:ea typeface="Roboto Condensed Light" panose="020B0604020202020204" charset="0"/>
              </a:rPr>
              <a:t>A. </a:t>
            </a:r>
            <a:r>
              <a:rPr lang="en-US" sz="1800" dirty="0">
                <a:latin typeface="Roboto Condensed Light" panose="020B0604020202020204" charset="0"/>
                <a:ea typeface="Roboto Condensed Light" panose="020B0604020202020204" charset="0"/>
              </a:rPr>
              <a:t>Lowenstein-Jensen medium (arrow showing rough, tough and</a:t>
            </a:r>
          </a:p>
          <a:p>
            <a:r>
              <a:rPr lang="en-US" sz="1800" dirty="0">
                <a:latin typeface="Roboto Condensed Light" panose="020B0604020202020204" charset="0"/>
                <a:ea typeface="Roboto Condensed Light" panose="020B0604020202020204" charset="0"/>
              </a:rPr>
              <a:t>buff-colored colonies); </a:t>
            </a:r>
            <a:r>
              <a:rPr lang="en-US" sz="1800" b="1" dirty="0">
                <a:latin typeface="Roboto Condensed Light" panose="020B0604020202020204" charset="0"/>
                <a:ea typeface="Roboto Condensed Light" panose="020B0604020202020204" charset="0"/>
              </a:rPr>
              <a:t>B. </a:t>
            </a:r>
            <a:r>
              <a:rPr lang="en-US" sz="1800" dirty="0">
                <a:latin typeface="Roboto Condensed Light" panose="020B0604020202020204" charset="0"/>
                <a:ea typeface="Roboto Condensed Light" panose="020B0604020202020204" charset="0"/>
              </a:rPr>
              <a:t>BACTEC MGIT; </a:t>
            </a:r>
            <a:r>
              <a:rPr lang="en-US" sz="1800" b="1" dirty="0">
                <a:latin typeface="Roboto Condensed Light" panose="020B0604020202020204" charset="0"/>
                <a:ea typeface="Roboto Condensed Light" panose="020B0604020202020204" charset="0"/>
              </a:rPr>
              <a:t>C. </a:t>
            </a:r>
            <a:r>
              <a:rPr lang="en-US" sz="1800" dirty="0">
                <a:latin typeface="Roboto Condensed Light" panose="020B0604020202020204" charset="0"/>
                <a:ea typeface="Roboto Condensed Light" panose="020B0604020202020204" charset="0"/>
              </a:rPr>
              <a:t>MGIT liquid culture medium</a:t>
            </a:r>
          </a:p>
        </p:txBody>
      </p:sp>
    </p:spTree>
    <p:extLst>
      <p:ext uri="{BB962C8B-B14F-4D97-AF65-F5344CB8AC3E}">
        <p14:creationId xmlns:p14="http://schemas.microsoft.com/office/powerpoint/2010/main" val="192404390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66750"/>
            <a:ext cx="8229600" cy="3927873"/>
          </a:xfrm>
        </p:spPr>
        <p:txBody>
          <a:bodyPr/>
          <a:lstStyle/>
          <a:p>
            <a:pPr>
              <a:lnSpc>
                <a:spcPct val="150000"/>
              </a:lnSpc>
            </a:pPr>
            <a:r>
              <a:rPr lang="en-US" b="1" dirty="0" smtClean="0">
                <a:solidFill>
                  <a:srgbClr val="7030A0"/>
                </a:solidFill>
              </a:rPr>
              <a:t>Culture identification</a:t>
            </a:r>
          </a:p>
          <a:p>
            <a:pPr lvl="1">
              <a:lnSpc>
                <a:spcPct val="150000"/>
              </a:lnSpc>
            </a:pPr>
            <a:r>
              <a:rPr lang="en-US" dirty="0" smtClean="0"/>
              <a:t>Automated identification—by MALDI-TOF</a:t>
            </a:r>
          </a:p>
          <a:p>
            <a:pPr lvl="1">
              <a:lnSpc>
                <a:spcPct val="150000"/>
              </a:lnSpc>
            </a:pPr>
            <a:r>
              <a:rPr lang="en-US" dirty="0" smtClean="0"/>
              <a:t>MPT 64 antigen detection—by ICT</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45</a:t>
            </a:fld>
            <a:endParaRPr lang="en"/>
          </a:p>
        </p:txBody>
      </p:sp>
    </p:spTree>
    <p:extLst>
      <p:ext uri="{BB962C8B-B14F-4D97-AF65-F5344CB8AC3E}">
        <p14:creationId xmlns:p14="http://schemas.microsoft.com/office/powerpoint/2010/main" val="8050936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209550"/>
            <a:ext cx="8229600" cy="4232673"/>
          </a:xfrm>
        </p:spPr>
        <p:txBody>
          <a:bodyPr>
            <a:noAutofit/>
          </a:bodyPr>
          <a:lstStyle/>
          <a:p>
            <a:pPr>
              <a:lnSpc>
                <a:spcPct val="150000"/>
              </a:lnSpc>
            </a:pPr>
            <a:r>
              <a:rPr lang="en-US" sz="2800" b="1" dirty="0" smtClean="0">
                <a:solidFill>
                  <a:srgbClr val="7030A0"/>
                </a:solidFill>
              </a:rPr>
              <a:t>Molecular methods</a:t>
            </a:r>
          </a:p>
          <a:p>
            <a:pPr lvl="1">
              <a:lnSpc>
                <a:spcPct val="150000"/>
              </a:lnSpc>
            </a:pPr>
            <a:r>
              <a:rPr lang="en-US" sz="2400" dirty="0" smtClean="0">
                <a:solidFill>
                  <a:srgbClr val="7030A0"/>
                </a:solidFill>
              </a:rPr>
              <a:t>PCR detecting IS6110 gene</a:t>
            </a:r>
          </a:p>
          <a:p>
            <a:pPr lvl="1">
              <a:lnSpc>
                <a:spcPct val="150000"/>
              </a:lnSpc>
            </a:pPr>
            <a:r>
              <a:rPr lang="en-US" sz="2400" b="1" dirty="0" smtClean="0">
                <a:solidFill>
                  <a:srgbClr val="7030A0"/>
                </a:solidFill>
              </a:rPr>
              <a:t>CBNAAT (</a:t>
            </a:r>
            <a:r>
              <a:rPr lang="en-US" sz="2400" b="1" dirty="0" err="1" smtClean="0">
                <a:solidFill>
                  <a:srgbClr val="7030A0"/>
                </a:solidFill>
              </a:rPr>
              <a:t>GeneXpert</a:t>
            </a:r>
            <a:r>
              <a:rPr lang="en-US" sz="2400" b="1" dirty="0" smtClean="0">
                <a:solidFill>
                  <a:srgbClr val="7030A0"/>
                </a:solidFill>
              </a:rPr>
              <a:t>) and </a:t>
            </a:r>
            <a:r>
              <a:rPr lang="en-US" sz="2400" b="1" dirty="0" err="1" smtClean="0">
                <a:solidFill>
                  <a:srgbClr val="7030A0"/>
                </a:solidFill>
              </a:rPr>
              <a:t>Truenat</a:t>
            </a:r>
            <a:r>
              <a:rPr lang="en-US" sz="2400" b="1" dirty="0" smtClean="0">
                <a:solidFill>
                  <a:srgbClr val="7030A0"/>
                </a:solidFill>
              </a:rPr>
              <a:t>—</a:t>
            </a:r>
            <a:r>
              <a:rPr lang="en-US" sz="2400" dirty="0" smtClean="0"/>
              <a:t>for identification and detection of resistance to rifampicin; has a turnaround time 2 hours</a:t>
            </a:r>
          </a:p>
          <a:p>
            <a:pPr lvl="1">
              <a:lnSpc>
                <a:spcPct val="150000"/>
              </a:lnSpc>
            </a:pPr>
            <a:r>
              <a:rPr lang="en-US" sz="2400" b="1" dirty="0" smtClean="0">
                <a:solidFill>
                  <a:srgbClr val="7030A0"/>
                </a:solidFill>
              </a:rPr>
              <a:t>Line probe assay </a:t>
            </a:r>
            <a:r>
              <a:rPr lang="en-US" sz="2400" dirty="0" smtClean="0"/>
              <a:t>(e.g. Genotype TB)—for identification and detection of resistance to 1st and 2nd line ATDs; has a turnaround time of 2–3 days.</a:t>
            </a:r>
            <a:endParaRPr lang="en-IN" sz="2400"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46</a:t>
            </a:fld>
            <a:endParaRPr lang="en"/>
          </a:p>
        </p:txBody>
      </p:sp>
    </p:spTree>
    <p:extLst>
      <p:ext uri="{BB962C8B-B14F-4D97-AF65-F5344CB8AC3E}">
        <p14:creationId xmlns:p14="http://schemas.microsoft.com/office/powerpoint/2010/main" val="28035590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2"/>
          <p:cNvSpPr txBox="1">
            <a:spLocks noGrp="1"/>
          </p:cNvSpPr>
          <p:nvPr>
            <p:ph type="sldNum" sz="quarter" idx="12"/>
          </p:nvPr>
        </p:nvSpPr>
        <p:spPr/>
        <p:txBody>
          <a:bodyPr/>
          <a:lstStyle/>
          <a:p>
            <a:pPr lvl="0"/>
            <a:fld id="{00000000-1234-1234-1234-123412341234}" type="slidenum">
              <a:rPr lang="en" smtClean="0"/>
              <a:pPr lvl="0"/>
              <a:t>47</a:t>
            </a:fld>
            <a:endParaRPr lang="en"/>
          </a:p>
        </p:txBody>
      </p:sp>
      <p:pic>
        <p:nvPicPr>
          <p:cNvPr id="4" name="Picture 3"/>
          <p:cNvPicPr>
            <a:picLocks noChangeAspect="1"/>
          </p:cNvPicPr>
          <p:nvPr/>
        </p:nvPicPr>
        <p:blipFill rotWithShape="1">
          <a:blip r:embed="rId3"/>
          <a:srcRect t="50429" r="54360"/>
          <a:stretch/>
        </p:blipFill>
        <p:spPr>
          <a:xfrm>
            <a:off x="914400" y="285750"/>
            <a:ext cx="7391400" cy="3861531"/>
          </a:xfrm>
          <a:prstGeom prst="rect">
            <a:avLst/>
          </a:prstGeom>
        </p:spPr>
      </p:pic>
      <p:sp>
        <p:nvSpPr>
          <p:cNvPr id="5" name="Rectangle 4"/>
          <p:cNvSpPr/>
          <p:nvPr/>
        </p:nvSpPr>
        <p:spPr>
          <a:xfrm>
            <a:off x="914400" y="4223258"/>
            <a:ext cx="7391399" cy="400110"/>
          </a:xfrm>
          <a:prstGeom prst="rect">
            <a:avLst/>
          </a:prstGeom>
        </p:spPr>
        <p:txBody>
          <a:bodyPr wrap="square">
            <a:spAutoFit/>
          </a:bodyPr>
          <a:lstStyle/>
          <a:p>
            <a:r>
              <a:rPr lang="en-US" sz="2000" b="1" dirty="0">
                <a:solidFill>
                  <a:srgbClr val="7030A0"/>
                </a:solidFill>
                <a:latin typeface="Roboto Condensed Light" panose="020B0604020202020204" charset="0"/>
                <a:ea typeface="Roboto Condensed Light" panose="020B0604020202020204" charset="0"/>
              </a:rPr>
              <a:t>D. </a:t>
            </a:r>
            <a:r>
              <a:rPr lang="en-US" sz="2000" b="1" dirty="0" err="1">
                <a:solidFill>
                  <a:srgbClr val="7030A0"/>
                </a:solidFill>
                <a:latin typeface="Roboto Condensed Light" panose="020B0604020202020204" charset="0"/>
                <a:ea typeface="Roboto Condensed Light" panose="020B0604020202020204" charset="0"/>
              </a:rPr>
              <a:t>GeneXpert</a:t>
            </a:r>
            <a:r>
              <a:rPr lang="en-US" sz="2000" b="1" dirty="0">
                <a:solidFill>
                  <a:srgbClr val="7030A0"/>
                </a:solidFill>
                <a:latin typeface="Roboto Condensed Light" panose="020B0604020202020204" charset="0"/>
                <a:ea typeface="Roboto Condensed Light" panose="020B0604020202020204" charset="0"/>
              </a:rPr>
              <a:t> system with cartridge</a:t>
            </a:r>
          </a:p>
        </p:txBody>
      </p:sp>
    </p:spTree>
    <p:extLst>
      <p:ext uri="{BB962C8B-B14F-4D97-AF65-F5344CB8AC3E}">
        <p14:creationId xmlns:p14="http://schemas.microsoft.com/office/powerpoint/2010/main" val="18093604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514350"/>
            <a:ext cx="8229600" cy="4080273"/>
          </a:xfrm>
        </p:spPr>
        <p:txBody>
          <a:bodyPr>
            <a:normAutofit fontScale="92500" lnSpcReduction="10000"/>
          </a:bodyPr>
          <a:lstStyle/>
          <a:p>
            <a:r>
              <a:rPr lang="en-US" b="1" dirty="0" smtClean="0">
                <a:solidFill>
                  <a:srgbClr val="7030A0"/>
                </a:solidFill>
              </a:rPr>
              <a:t>Diagnosis of latent tuberculosis</a:t>
            </a:r>
          </a:p>
          <a:p>
            <a:pPr lvl="1"/>
            <a:r>
              <a:rPr lang="en-US" b="1" dirty="0" smtClean="0">
                <a:solidFill>
                  <a:srgbClr val="00B050"/>
                </a:solidFill>
              </a:rPr>
              <a:t>Tuberculin skin test (e.g. </a:t>
            </a:r>
            <a:r>
              <a:rPr lang="en-US" b="1" dirty="0" err="1" smtClean="0">
                <a:solidFill>
                  <a:srgbClr val="00B050"/>
                </a:solidFill>
              </a:rPr>
              <a:t>Mantoux</a:t>
            </a:r>
            <a:r>
              <a:rPr lang="en-US" b="1" dirty="0" smtClean="0">
                <a:solidFill>
                  <a:srgbClr val="00B050"/>
                </a:solidFill>
              </a:rPr>
              <a:t> test) </a:t>
            </a:r>
          </a:p>
          <a:p>
            <a:pPr lvl="1"/>
            <a:r>
              <a:rPr lang="en-US" b="1" dirty="0" smtClean="0">
                <a:solidFill>
                  <a:srgbClr val="00B050"/>
                </a:solidFill>
              </a:rPr>
              <a:t>Interferon gamma release assay (IGRA) : </a:t>
            </a:r>
            <a:r>
              <a:rPr lang="en-US" dirty="0" smtClean="0"/>
              <a:t>This uses highly specific. M. tuberculosis antigens such as CFP10 (culture filtrate protein) and ESAT6 (Early Secreted </a:t>
            </a:r>
            <a:r>
              <a:rPr lang="en-US" dirty="0"/>
              <a:t>A</a:t>
            </a:r>
            <a:r>
              <a:rPr lang="en-US" dirty="0" smtClean="0"/>
              <a:t>ntigenic </a:t>
            </a:r>
            <a:r>
              <a:rPr lang="en-US" dirty="0"/>
              <a:t>T</a:t>
            </a:r>
            <a:r>
              <a:rPr lang="en-US" dirty="0" smtClean="0"/>
              <a:t>arget-6); both coded by RD1 genes.</a:t>
            </a:r>
          </a:p>
          <a:p>
            <a:pPr marL="457200" lvl="1" indent="0">
              <a:buNone/>
            </a:pPr>
            <a:r>
              <a:rPr lang="en-US" b="1" dirty="0" smtClean="0">
                <a:solidFill>
                  <a:srgbClr val="7030A0"/>
                </a:solidFill>
              </a:rPr>
              <a:t>Procedure: </a:t>
            </a:r>
            <a:r>
              <a:rPr lang="en-US" dirty="0" smtClean="0"/>
              <a:t>It is an in vitro test. Sensitized T lymphocytes collected from  suspected individuals, are exposed to ESAT-6/CFP-10  antigens, which lead to release  of high level of </a:t>
            </a:r>
            <a:r>
              <a:rPr lang="en-US" dirty="0" err="1" smtClean="0"/>
              <a:t>IFN</a:t>
            </a:r>
            <a:r>
              <a:rPr lang="en-US" baseline="-25000" dirty="0" err="1" smtClean="0"/>
              <a:t>y</a:t>
            </a:r>
            <a:r>
              <a:rPr lang="en-US" baseline="-25000" dirty="0" smtClean="0"/>
              <a:t> </a:t>
            </a:r>
            <a:r>
              <a:rPr lang="en-US" dirty="0" smtClean="0"/>
              <a:t>from the T lymphocytes.</a:t>
            </a: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48</a:t>
            </a:fld>
            <a:endParaRPr lang="en"/>
          </a:p>
        </p:txBody>
      </p:sp>
    </p:spTree>
    <p:extLst>
      <p:ext uri="{BB962C8B-B14F-4D97-AF65-F5344CB8AC3E}">
        <p14:creationId xmlns:p14="http://schemas.microsoft.com/office/powerpoint/2010/main" val="27337353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457200" y="205979"/>
            <a:ext cx="8229600" cy="384571"/>
          </a:xfrm>
        </p:spPr>
        <p:txBody>
          <a:bodyPr>
            <a:noAutofit/>
          </a:bodyPr>
          <a:lstStyle/>
          <a:p>
            <a:r>
              <a:rPr lang="en-US" sz="2800" b="1" dirty="0" smtClean="0">
                <a:solidFill>
                  <a:srgbClr val="FF0000"/>
                </a:solidFill>
              </a:rPr>
              <a:t>NTEP Diagnostic algorithm for pulmonary tuberculosis</a:t>
            </a:r>
            <a:endParaRPr lang="en-US" sz="28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49</a:t>
            </a:fld>
            <a:endParaRPr lang="en"/>
          </a:p>
        </p:txBody>
      </p:sp>
      <p:pic>
        <p:nvPicPr>
          <p:cNvPr id="4" name="Picture 3"/>
          <p:cNvPicPr>
            <a:picLocks noChangeAspect="1"/>
          </p:cNvPicPr>
          <p:nvPr/>
        </p:nvPicPr>
        <p:blipFill rotWithShape="1">
          <a:blip r:embed="rId3"/>
          <a:srcRect r="53759"/>
          <a:stretch/>
        </p:blipFill>
        <p:spPr>
          <a:xfrm>
            <a:off x="0" y="666750"/>
            <a:ext cx="9144000" cy="4343400"/>
          </a:xfrm>
          <a:prstGeom prst="rect">
            <a:avLst/>
          </a:prstGeom>
        </p:spPr>
      </p:pic>
    </p:spTree>
    <p:extLst>
      <p:ext uri="{BB962C8B-B14F-4D97-AF65-F5344CB8AC3E}">
        <p14:creationId xmlns:p14="http://schemas.microsoft.com/office/powerpoint/2010/main" val="150906577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DST (Drug Susceptibility Testing)</a:t>
            </a:r>
            <a:endParaRPr lang="en-US" b="1" dirty="0">
              <a:solidFill>
                <a:srgbClr val="FF0000"/>
              </a:solidFill>
            </a:endParaRPr>
          </a:p>
        </p:txBody>
      </p:sp>
      <p:sp>
        <p:nvSpPr>
          <p:cNvPr id="193" name="Google Shape;193;p12"/>
          <p:cNvSpPr txBox="1">
            <a:spLocks noGrp="1"/>
          </p:cNvSpPr>
          <p:nvPr>
            <p:ph idx="1"/>
          </p:nvPr>
        </p:nvSpPr>
        <p:spPr/>
        <p:txBody>
          <a:bodyPr>
            <a:normAutofit/>
          </a:bodyPr>
          <a:lstStyle/>
          <a:p>
            <a:r>
              <a:rPr lang="en-US" sz="3600" dirty="0" smtClean="0"/>
              <a:t>Phenotypic Methods</a:t>
            </a:r>
          </a:p>
          <a:p>
            <a:r>
              <a:rPr lang="en-US" sz="3600" dirty="0" smtClean="0"/>
              <a:t>Genotypic Methods</a:t>
            </a:r>
            <a:endParaRPr lang="en-IN" sz="3600"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50</a:t>
            </a:fld>
            <a:endParaRPr lang="en"/>
          </a:p>
        </p:txBody>
      </p:sp>
    </p:spTree>
    <p:extLst>
      <p:ext uri="{BB962C8B-B14F-4D97-AF65-F5344CB8AC3E}">
        <p14:creationId xmlns:p14="http://schemas.microsoft.com/office/powerpoint/2010/main" val="106491634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Phenotypic Methods</a:t>
            </a:r>
            <a:endParaRPr lang="en-US" b="1" dirty="0">
              <a:solidFill>
                <a:srgbClr val="FF0000"/>
              </a:solidFill>
            </a:endParaRPr>
          </a:p>
        </p:txBody>
      </p:sp>
      <p:sp>
        <p:nvSpPr>
          <p:cNvPr id="193" name="Google Shape;193;p12"/>
          <p:cNvSpPr txBox="1">
            <a:spLocks noGrp="1"/>
          </p:cNvSpPr>
          <p:nvPr>
            <p:ph idx="1"/>
          </p:nvPr>
        </p:nvSpPr>
        <p:spPr/>
        <p:txBody>
          <a:bodyPr>
            <a:normAutofit fontScale="85000" lnSpcReduction="10000"/>
          </a:bodyPr>
          <a:lstStyle/>
          <a:p>
            <a:r>
              <a:rPr lang="en-US" b="1" dirty="0" smtClean="0">
                <a:solidFill>
                  <a:srgbClr val="7030A0"/>
                </a:solidFill>
              </a:rPr>
              <a:t>MGIT (1st and 2nd line drugs): </a:t>
            </a:r>
            <a:r>
              <a:rPr lang="en-US" dirty="0" smtClean="0"/>
              <a:t>Resistance determined by growth of TB bacilli in drug containing tube as compared to the control tube (drug free) within </a:t>
            </a:r>
            <a:br>
              <a:rPr lang="en-US" dirty="0" smtClean="0"/>
            </a:br>
            <a:r>
              <a:rPr lang="en-US" dirty="0" smtClean="0"/>
              <a:t>4–21 days of incubation.</a:t>
            </a:r>
          </a:p>
          <a:p>
            <a:r>
              <a:rPr lang="en-US" b="1" dirty="0" smtClean="0">
                <a:solidFill>
                  <a:srgbClr val="7030A0"/>
                </a:solidFill>
              </a:rPr>
              <a:t>Proportion method (1st and 2nd line drugs): </a:t>
            </a:r>
            <a:r>
              <a:rPr lang="en-US" dirty="0" smtClean="0"/>
              <a:t>Resistance - growth of 1% or more - observed in the drug containing LJ medium compared to the control </a:t>
            </a:r>
            <a:br>
              <a:rPr lang="en-US" dirty="0" smtClean="0"/>
            </a:br>
            <a:r>
              <a:rPr lang="en-US" dirty="0" smtClean="0"/>
              <a:t>LJ medium without drug after 42 days of incubation.</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51</a:t>
            </a:fld>
            <a:endParaRPr lang="en"/>
          </a:p>
        </p:txBody>
      </p:sp>
    </p:spTree>
    <p:extLst>
      <p:ext uri="{BB962C8B-B14F-4D97-AF65-F5344CB8AC3E}">
        <p14:creationId xmlns:p14="http://schemas.microsoft.com/office/powerpoint/2010/main" val="284117106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Genotypic Methods</a:t>
            </a:r>
            <a:endParaRPr lang="en-US" b="1" dirty="0">
              <a:solidFill>
                <a:srgbClr val="FF0000"/>
              </a:solidFill>
            </a:endParaRPr>
          </a:p>
        </p:txBody>
      </p:sp>
      <p:sp>
        <p:nvSpPr>
          <p:cNvPr id="193" name="Google Shape;193;p12"/>
          <p:cNvSpPr txBox="1">
            <a:spLocks noGrp="1"/>
          </p:cNvSpPr>
          <p:nvPr>
            <p:ph idx="1"/>
          </p:nvPr>
        </p:nvSpPr>
        <p:spPr/>
        <p:txBody>
          <a:bodyPr/>
          <a:lstStyle/>
          <a:p>
            <a:r>
              <a:rPr lang="en-US" b="1" dirty="0" err="1" smtClean="0">
                <a:solidFill>
                  <a:srgbClr val="7030A0"/>
                </a:solidFill>
              </a:rPr>
              <a:t>GeneXpert</a:t>
            </a:r>
            <a:r>
              <a:rPr lang="en-US" b="1" dirty="0" smtClean="0">
                <a:solidFill>
                  <a:srgbClr val="7030A0"/>
                </a:solidFill>
              </a:rPr>
              <a:t>: </a:t>
            </a:r>
            <a:r>
              <a:rPr lang="en-US" dirty="0" smtClean="0"/>
              <a:t>Detection of resistance to rifampicin, targeting five different sequences of </a:t>
            </a:r>
            <a:r>
              <a:rPr lang="en-US" dirty="0" err="1" smtClean="0"/>
              <a:t>rpoB</a:t>
            </a:r>
            <a:r>
              <a:rPr lang="en-US" dirty="0" smtClean="0"/>
              <a:t> gene. Turnaround time - &lt;2 hours</a:t>
            </a:r>
          </a:p>
          <a:p>
            <a:r>
              <a:rPr lang="en-US" b="1" dirty="0" smtClean="0">
                <a:solidFill>
                  <a:srgbClr val="7030A0"/>
                </a:solidFill>
              </a:rPr>
              <a:t>Line probe assay (LPA): </a:t>
            </a:r>
            <a:r>
              <a:rPr lang="en-US" dirty="0" smtClean="0"/>
              <a:t>Detects resistance to both first line (FL) and second-line (SL) drugs - turnaround time - 2–3 days.</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52</a:t>
            </a:fld>
            <a:endParaRPr lang="en"/>
          </a:p>
        </p:txBody>
      </p:sp>
    </p:spTree>
    <p:extLst>
      <p:ext uri="{BB962C8B-B14F-4D97-AF65-F5344CB8AC3E}">
        <p14:creationId xmlns:p14="http://schemas.microsoft.com/office/powerpoint/2010/main" val="36944289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U-DST</a:t>
            </a:r>
            <a:endParaRPr lang="en-US" b="1" dirty="0">
              <a:solidFill>
                <a:srgbClr val="FF0000"/>
              </a:solidFill>
            </a:endParaRPr>
          </a:p>
        </p:txBody>
      </p:sp>
      <p:sp>
        <p:nvSpPr>
          <p:cNvPr id="193" name="Google Shape;193;p12"/>
          <p:cNvSpPr txBox="1">
            <a:spLocks noGrp="1"/>
          </p:cNvSpPr>
          <p:nvPr>
            <p:ph idx="1"/>
          </p:nvPr>
        </p:nvSpPr>
        <p:spPr>
          <a:xfrm>
            <a:off x="457200" y="1200150"/>
            <a:ext cx="8229600" cy="3394472"/>
          </a:xfrm>
        </p:spPr>
        <p:txBody>
          <a:bodyPr/>
          <a:lstStyle/>
          <a:p>
            <a:r>
              <a:rPr lang="en-US" b="1" dirty="0" smtClean="0">
                <a:solidFill>
                  <a:srgbClr val="7030A0"/>
                </a:solidFill>
              </a:rPr>
              <a:t>Universal-Drug Susceptibility Testing (U-DST) -  </a:t>
            </a:r>
            <a:r>
              <a:rPr lang="en-US" dirty="0" smtClean="0"/>
              <a:t>testing all TB patients for resistance to at least rifampicin (by performing CBNAAT). </a:t>
            </a:r>
          </a:p>
          <a:p>
            <a:r>
              <a:rPr lang="en-US" dirty="0" smtClean="0"/>
              <a:t>U-DST program has been rolled out across India since January 2018.</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53</a:t>
            </a:fld>
            <a:endParaRPr lang="en"/>
          </a:p>
        </p:txBody>
      </p:sp>
    </p:spTree>
    <p:extLst>
      <p:ext uri="{BB962C8B-B14F-4D97-AF65-F5344CB8AC3E}">
        <p14:creationId xmlns:p14="http://schemas.microsoft.com/office/powerpoint/2010/main" val="35467555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Treatment of Tuberculosis</a:t>
            </a:r>
            <a:endParaRPr lang="en-US" b="1" dirty="0">
              <a:solidFill>
                <a:srgbClr val="FF0000"/>
              </a:solidFill>
            </a:endParaRPr>
          </a:p>
        </p:txBody>
      </p:sp>
      <p:sp>
        <p:nvSpPr>
          <p:cNvPr id="193" name="Google Shape;193;p12"/>
          <p:cNvSpPr txBox="1">
            <a:spLocks noGrp="1"/>
          </p:cNvSpPr>
          <p:nvPr>
            <p:ph idx="1"/>
          </p:nvPr>
        </p:nvSpPr>
        <p:spPr/>
        <p:txBody>
          <a:bodyPr>
            <a:normAutofit lnSpcReduction="10000"/>
          </a:bodyPr>
          <a:lstStyle/>
          <a:p>
            <a:pPr>
              <a:lnSpc>
                <a:spcPct val="150000"/>
              </a:lnSpc>
            </a:pPr>
            <a:r>
              <a:rPr lang="en-US" b="1" dirty="0" smtClean="0">
                <a:solidFill>
                  <a:srgbClr val="7030A0"/>
                </a:solidFill>
              </a:rPr>
              <a:t>Anti-tubercular drugs (ATDs):</a:t>
            </a:r>
          </a:p>
          <a:p>
            <a:pPr lvl="1">
              <a:lnSpc>
                <a:spcPct val="150000"/>
              </a:lnSpc>
            </a:pPr>
            <a:r>
              <a:rPr lang="en-US" b="1" dirty="0" smtClean="0">
                <a:solidFill>
                  <a:srgbClr val="7030A0"/>
                </a:solidFill>
              </a:rPr>
              <a:t>1. First-line drugs: </a:t>
            </a:r>
            <a:r>
              <a:rPr lang="en-US" dirty="0" smtClean="0"/>
              <a:t>Used for the treatment of drug susceptible-TB (DS-TB)</a:t>
            </a:r>
          </a:p>
          <a:p>
            <a:pPr lvl="1">
              <a:lnSpc>
                <a:spcPct val="150000"/>
              </a:lnSpc>
            </a:pPr>
            <a:r>
              <a:rPr lang="en-US" b="1" dirty="0" smtClean="0">
                <a:solidFill>
                  <a:srgbClr val="7030A0"/>
                </a:solidFill>
              </a:rPr>
              <a:t>2. Second-line drugs: </a:t>
            </a:r>
            <a:r>
              <a:rPr lang="en-US" dirty="0" smtClean="0"/>
              <a:t>Used for the treatment of drug resistant-TB (DR-TB)</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54</a:t>
            </a:fld>
            <a:endParaRPr lang="en"/>
          </a:p>
        </p:txBody>
      </p:sp>
    </p:spTree>
    <p:extLst>
      <p:ext uri="{BB962C8B-B14F-4D97-AF65-F5344CB8AC3E}">
        <p14:creationId xmlns:p14="http://schemas.microsoft.com/office/powerpoint/2010/main" val="37776525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457200" y="205979"/>
            <a:ext cx="8229600" cy="765571"/>
          </a:xfrm>
        </p:spPr>
        <p:txBody>
          <a:bodyPr>
            <a:noAutofit/>
          </a:bodyPr>
          <a:lstStyle/>
          <a:p>
            <a:pPr algn="l"/>
            <a:r>
              <a:rPr lang="en-US" sz="2400" b="1" dirty="0" smtClean="0">
                <a:solidFill>
                  <a:srgbClr val="FF0000"/>
                </a:solidFill>
              </a:rPr>
              <a:t>Anti-tubercular drugs (ATDs) for treatment of drug-susceptible TB (DS-TB) and drug resistant TB (DR-TB)</a:t>
            </a:r>
            <a:endParaRPr lang="en-US" sz="24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55</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1236448672"/>
              </p:ext>
            </p:extLst>
          </p:nvPr>
        </p:nvGraphicFramePr>
        <p:xfrm>
          <a:off x="172720" y="1014780"/>
          <a:ext cx="8742679" cy="3766770"/>
        </p:xfrm>
        <a:graphic>
          <a:graphicData uri="http://schemas.openxmlformats.org/drawingml/2006/table">
            <a:tbl>
              <a:tblPr firstRow="1" bandRow="1">
                <a:tableStyleId>{5940675A-B579-460E-94D1-54222C63F5DA}</a:tableStyleId>
              </a:tblPr>
              <a:tblGrid>
                <a:gridCol w="2059476">
                  <a:extLst>
                    <a:ext uri="{9D8B030D-6E8A-4147-A177-3AD203B41FA5}">
                      <a16:colId xmlns:a16="http://schemas.microsoft.com/office/drawing/2014/main" xmlns="" val="20000"/>
                    </a:ext>
                  </a:extLst>
                </a:gridCol>
                <a:gridCol w="3351698">
                  <a:extLst>
                    <a:ext uri="{9D8B030D-6E8A-4147-A177-3AD203B41FA5}">
                      <a16:colId xmlns:a16="http://schemas.microsoft.com/office/drawing/2014/main" xmlns="" val="20001"/>
                    </a:ext>
                  </a:extLst>
                </a:gridCol>
                <a:gridCol w="3331505">
                  <a:extLst>
                    <a:ext uri="{9D8B030D-6E8A-4147-A177-3AD203B41FA5}">
                      <a16:colId xmlns:a16="http://schemas.microsoft.com/office/drawing/2014/main" xmlns="" val="20002"/>
                    </a:ext>
                  </a:extLst>
                </a:gridCol>
              </a:tblGrid>
              <a:tr h="319218">
                <a:tc>
                  <a:txBody>
                    <a:bodyPr/>
                    <a:lstStyle/>
                    <a:p>
                      <a:pPr algn="ctr"/>
                      <a:r>
                        <a:rPr lang="en-US" sz="1400" b="1" u="none" strike="noStrike" cap="none" baseline="0" dirty="0">
                          <a:solidFill>
                            <a:srgbClr val="00B050"/>
                          </a:solidFill>
                          <a:sym typeface="Arial"/>
                        </a:rPr>
                        <a:t>ATDs for DS-TB</a:t>
                      </a:r>
                      <a:endParaRPr lang="en-US" sz="1400" b="1" dirty="0">
                        <a:solidFill>
                          <a:srgbClr val="00B050"/>
                        </a:solidFill>
                        <a:latin typeface="Roboto Condensed Light" panose="020B0604020202020204" charset="0"/>
                        <a:ea typeface="Roboto Condensed Light" panose="020B0604020202020204" charset="0"/>
                      </a:endParaRPr>
                    </a:p>
                  </a:txBody>
                  <a:tcPr/>
                </a:tc>
                <a:tc gridSpan="2">
                  <a:txBody>
                    <a:bodyPr/>
                    <a:lstStyle/>
                    <a:p>
                      <a:pPr algn="ctr"/>
                      <a:r>
                        <a:rPr lang="en-US" sz="1400" b="1" u="none" strike="noStrike" cap="none" baseline="0" dirty="0">
                          <a:solidFill>
                            <a:srgbClr val="00B050"/>
                          </a:solidFill>
                          <a:sym typeface="Arial"/>
                        </a:rPr>
                        <a:t>ATDs for DR-TB (Second-line agents)</a:t>
                      </a:r>
                      <a:endParaRPr lang="en-US" sz="1400" b="1" dirty="0">
                        <a:solidFill>
                          <a:srgbClr val="00B050"/>
                        </a:solidFill>
                        <a:latin typeface="Roboto Condensed Light" panose="020B0604020202020204" charset="0"/>
                        <a:ea typeface="Roboto Condensed Light" panose="020B0604020202020204" charset="0"/>
                      </a:endParaRPr>
                    </a:p>
                  </a:txBody>
                  <a:tcPr/>
                </a:tc>
                <a:tc hMerge="1">
                  <a:txBody>
                    <a:bodyPr/>
                    <a:lstStyle/>
                    <a:p>
                      <a:endParaRPr lang="en-US" dirty="0"/>
                    </a:p>
                  </a:txBody>
                  <a:tcPr/>
                </a:tc>
                <a:extLst>
                  <a:ext uri="{0D108BD9-81ED-4DB2-BD59-A6C34878D82A}">
                    <a16:rowId xmlns:a16="http://schemas.microsoft.com/office/drawing/2014/main" xmlns="" val="10000"/>
                  </a:ext>
                </a:extLst>
              </a:tr>
              <a:tr h="989575">
                <a:tc rowSpan="3">
                  <a:txBody>
                    <a:bodyPr/>
                    <a:lstStyle/>
                    <a:p>
                      <a:r>
                        <a:rPr lang="en-US" sz="1400" b="1" u="none" strike="noStrike" cap="none" baseline="0" dirty="0">
                          <a:solidFill>
                            <a:srgbClr val="7030A0"/>
                          </a:solidFill>
                          <a:sym typeface="Arial"/>
                        </a:rPr>
                        <a:t>First-line Agents</a:t>
                      </a:r>
                    </a:p>
                    <a:p>
                      <a:pPr marL="285750" indent="-285750">
                        <a:buFont typeface="Wingdings" panose="05000000000000000000" pitchFamily="2" charset="2"/>
                        <a:buChar char="Ø"/>
                      </a:pPr>
                      <a:r>
                        <a:rPr lang="en-US" sz="1400" b="1" u="none" strike="noStrike" cap="none" baseline="0" dirty="0">
                          <a:solidFill>
                            <a:srgbClr val="7030A0"/>
                          </a:solidFill>
                          <a:sym typeface="Arial"/>
                        </a:rPr>
                        <a:t>Isoniazid (H)</a:t>
                      </a:r>
                    </a:p>
                    <a:p>
                      <a:pPr marL="285750" indent="-285750">
                        <a:buFont typeface="Wingdings" panose="05000000000000000000" pitchFamily="2" charset="2"/>
                        <a:buChar char="Ø"/>
                      </a:pPr>
                      <a:r>
                        <a:rPr lang="en-US" sz="1400" b="1" u="none" strike="noStrike" cap="none" baseline="0" dirty="0">
                          <a:solidFill>
                            <a:srgbClr val="7030A0"/>
                          </a:solidFill>
                          <a:sym typeface="Arial"/>
                        </a:rPr>
                        <a:t>Rifampicin (R)</a:t>
                      </a:r>
                    </a:p>
                    <a:p>
                      <a:pPr marL="285750" indent="-285750">
                        <a:buFont typeface="Wingdings" panose="05000000000000000000" pitchFamily="2" charset="2"/>
                        <a:buChar char="Ø"/>
                      </a:pPr>
                      <a:r>
                        <a:rPr lang="en-US" sz="1400" b="1" u="none" strike="noStrike" cap="none" baseline="0" dirty="0">
                          <a:solidFill>
                            <a:srgbClr val="7030A0"/>
                          </a:solidFill>
                          <a:sym typeface="Arial"/>
                        </a:rPr>
                        <a:t>Pyrazinamide (Z)</a:t>
                      </a:r>
                    </a:p>
                    <a:p>
                      <a:pPr marL="285750" indent="-285750">
                        <a:buFont typeface="Wingdings" panose="05000000000000000000" pitchFamily="2" charset="2"/>
                        <a:buChar char="Ø"/>
                      </a:pPr>
                      <a:r>
                        <a:rPr lang="en-US" sz="1400" b="1" u="none" strike="noStrike" cap="none" baseline="0" dirty="0">
                          <a:solidFill>
                            <a:srgbClr val="7030A0"/>
                          </a:solidFill>
                          <a:sym typeface="Arial"/>
                        </a:rPr>
                        <a:t>Ethambutol (E)</a:t>
                      </a:r>
                      <a:endParaRPr lang="en-US" sz="1400" b="1" dirty="0">
                        <a:solidFill>
                          <a:srgbClr val="7030A0"/>
                        </a:solidFill>
                        <a:latin typeface="Roboto Condensed Light" panose="020B0604020202020204" charset="0"/>
                        <a:ea typeface="Roboto Condensed Light" panose="020B0604020202020204" charset="0"/>
                      </a:endParaRPr>
                    </a:p>
                  </a:txBody>
                  <a:tcPr/>
                </a:tc>
                <a:tc>
                  <a:txBody>
                    <a:bodyPr/>
                    <a:lstStyle/>
                    <a:p>
                      <a:r>
                        <a:rPr lang="en-US" sz="1400" b="1" u="none" strike="noStrike" cap="none" baseline="0" dirty="0">
                          <a:solidFill>
                            <a:srgbClr val="7030A0"/>
                          </a:solidFill>
                          <a:sym typeface="Arial"/>
                        </a:rPr>
                        <a:t>Group A: Fluoroquinolones</a:t>
                      </a:r>
                    </a:p>
                    <a:p>
                      <a:pPr marL="285750" indent="-285750">
                        <a:buFont typeface="Wingdings" panose="05000000000000000000" pitchFamily="2" charset="2"/>
                        <a:buChar char="Ø"/>
                      </a:pPr>
                      <a:r>
                        <a:rPr lang="en-US" sz="1400" b="1" u="none" strike="noStrike" cap="none" baseline="0" dirty="0">
                          <a:solidFill>
                            <a:srgbClr val="7030A0"/>
                          </a:solidFill>
                          <a:sym typeface="Arial"/>
                        </a:rPr>
                        <a:t>Levofloxacin (</a:t>
                      </a:r>
                      <a:r>
                        <a:rPr lang="en-US" sz="1400" b="1" u="none" strike="noStrike" cap="none" baseline="0" dirty="0" err="1">
                          <a:solidFill>
                            <a:srgbClr val="7030A0"/>
                          </a:solidFill>
                          <a:sym typeface="Arial"/>
                        </a:rPr>
                        <a:t>Lfx</a:t>
                      </a:r>
                      <a:r>
                        <a:rPr lang="en-US" sz="1400" b="1" u="none" strike="noStrike" cap="none" baseline="0" dirty="0">
                          <a:solidFill>
                            <a:srgbClr val="7030A0"/>
                          </a:solidFill>
                          <a:sym typeface="Arial"/>
                        </a:rPr>
                        <a:t>)</a:t>
                      </a:r>
                    </a:p>
                    <a:p>
                      <a:pPr marL="285750" indent="-285750">
                        <a:buFont typeface="Wingdings" panose="05000000000000000000" pitchFamily="2" charset="2"/>
                        <a:buChar char="Ø"/>
                      </a:pPr>
                      <a:r>
                        <a:rPr lang="en-US" sz="1400" b="1" u="none" strike="noStrike" cap="none" baseline="0" dirty="0">
                          <a:solidFill>
                            <a:srgbClr val="7030A0"/>
                          </a:solidFill>
                          <a:sym typeface="Arial"/>
                        </a:rPr>
                        <a:t>Moxifloxacin (</a:t>
                      </a:r>
                      <a:r>
                        <a:rPr lang="en-US" sz="1400" b="1" u="none" strike="noStrike" cap="none" baseline="0" dirty="0" err="1">
                          <a:solidFill>
                            <a:srgbClr val="7030A0"/>
                          </a:solidFill>
                          <a:sym typeface="Arial"/>
                        </a:rPr>
                        <a:t>Mfx</a:t>
                      </a:r>
                      <a:r>
                        <a:rPr lang="en-US" sz="1400" b="1" u="none" strike="noStrike" cap="none" baseline="0" dirty="0">
                          <a:solidFill>
                            <a:srgbClr val="7030A0"/>
                          </a:solidFill>
                          <a:sym typeface="Arial"/>
                        </a:rPr>
                        <a:t>)</a:t>
                      </a:r>
                    </a:p>
                    <a:p>
                      <a:pPr marL="285750" indent="-285750">
                        <a:buFont typeface="Wingdings" panose="05000000000000000000" pitchFamily="2" charset="2"/>
                        <a:buChar char="Ø"/>
                      </a:pPr>
                      <a:r>
                        <a:rPr lang="en-US" sz="1400" b="1" u="none" strike="noStrike" cap="none" baseline="0" dirty="0" err="1">
                          <a:solidFill>
                            <a:srgbClr val="7030A0"/>
                          </a:solidFill>
                          <a:sym typeface="Arial"/>
                        </a:rPr>
                        <a:t>Gatifloxacin</a:t>
                      </a:r>
                      <a:r>
                        <a:rPr lang="en-US" sz="1400" b="1" u="none" strike="noStrike" cap="none" baseline="0" dirty="0">
                          <a:solidFill>
                            <a:srgbClr val="7030A0"/>
                          </a:solidFill>
                          <a:sym typeface="Arial"/>
                        </a:rPr>
                        <a:t> (</a:t>
                      </a:r>
                      <a:r>
                        <a:rPr lang="en-US" sz="1400" b="1" u="none" strike="noStrike" cap="none" baseline="0" dirty="0" err="1">
                          <a:solidFill>
                            <a:srgbClr val="7030A0"/>
                          </a:solidFill>
                          <a:sym typeface="Arial"/>
                        </a:rPr>
                        <a:t>Gfx</a:t>
                      </a:r>
                      <a:r>
                        <a:rPr lang="en-US" sz="1400" b="1" u="none" strike="noStrike" cap="none" baseline="0" dirty="0">
                          <a:solidFill>
                            <a:srgbClr val="7030A0"/>
                          </a:solidFill>
                          <a:sym typeface="Arial"/>
                        </a:rPr>
                        <a:t>)</a:t>
                      </a:r>
                      <a:endParaRPr lang="en-US" sz="1400" b="1" dirty="0">
                        <a:solidFill>
                          <a:srgbClr val="7030A0"/>
                        </a:solidFill>
                        <a:latin typeface="Roboto Condensed Light" panose="020B0604020202020204" charset="0"/>
                        <a:ea typeface="Roboto Condensed Light" panose="020B0604020202020204" charset="0"/>
                      </a:endParaRPr>
                    </a:p>
                  </a:txBody>
                  <a:tcPr/>
                </a:tc>
                <a:tc rowSpan="3">
                  <a:txBody>
                    <a:bodyPr/>
                    <a:lstStyle/>
                    <a:p>
                      <a:r>
                        <a:rPr lang="en-US" sz="1400" b="1" u="none" strike="noStrike" cap="none" baseline="0" dirty="0">
                          <a:solidFill>
                            <a:srgbClr val="7030A0"/>
                          </a:solidFill>
                          <a:sym typeface="Arial"/>
                        </a:rPr>
                        <a:t>Group D: Add-on agents (not part of the core MDR-TB regimen)</a:t>
                      </a:r>
                    </a:p>
                    <a:p>
                      <a:r>
                        <a:rPr lang="en-US" sz="1400" b="1" u="none" strike="noStrike" cap="none" baseline="0" dirty="0">
                          <a:solidFill>
                            <a:srgbClr val="7030A0"/>
                          </a:solidFill>
                          <a:sym typeface="Arial"/>
                        </a:rPr>
                        <a:t>Group D1: First-line agents</a:t>
                      </a:r>
                    </a:p>
                    <a:p>
                      <a:pPr marL="285750" indent="-285750">
                        <a:buFont typeface="Wingdings" panose="05000000000000000000" pitchFamily="2" charset="2"/>
                        <a:buChar char="Ø"/>
                      </a:pPr>
                      <a:r>
                        <a:rPr lang="en-US" sz="1400" b="1" u="none" strike="noStrike" cap="none" baseline="0" dirty="0">
                          <a:solidFill>
                            <a:srgbClr val="7030A0"/>
                          </a:solidFill>
                          <a:sym typeface="Arial"/>
                        </a:rPr>
                        <a:t>Pyrazinamide (Z)</a:t>
                      </a:r>
                    </a:p>
                    <a:p>
                      <a:pPr marL="285750" indent="-285750">
                        <a:buFont typeface="Wingdings" panose="05000000000000000000" pitchFamily="2" charset="2"/>
                        <a:buChar char="Ø"/>
                      </a:pPr>
                      <a:r>
                        <a:rPr lang="en-US" sz="1400" b="1" u="none" strike="noStrike" cap="none" baseline="0" dirty="0">
                          <a:solidFill>
                            <a:srgbClr val="7030A0"/>
                          </a:solidFill>
                          <a:sym typeface="Arial"/>
                        </a:rPr>
                        <a:t>Ethambutol (E)</a:t>
                      </a:r>
                    </a:p>
                    <a:p>
                      <a:pPr marL="285750" indent="-285750">
                        <a:buFont typeface="Wingdings" panose="05000000000000000000" pitchFamily="2" charset="2"/>
                        <a:buChar char="Ø"/>
                      </a:pPr>
                      <a:r>
                        <a:rPr lang="en-US" sz="1400" b="1" u="none" strike="noStrike" cap="none" baseline="0" dirty="0">
                          <a:solidFill>
                            <a:srgbClr val="7030A0"/>
                          </a:solidFill>
                          <a:sym typeface="Arial"/>
                        </a:rPr>
                        <a:t>High-dose isoniazid (</a:t>
                      </a:r>
                      <a:r>
                        <a:rPr lang="en-US" sz="1400" b="1" u="none" strike="noStrike" cap="none" baseline="0" dirty="0" err="1">
                          <a:solidFill>
                            <a:srgbClr val="7030A0"/>
                          </a:solidFill>
                          <a:sym typeface="Arial"/>
                        </a:rPr>
                        <a:t>Hh</a:t>
                      </a:r>
                      <a:r>
                        <a:rPr lang="en-US" sz="1400" b="1" u="none" strike="noStrike" cap="none" baseline="0" dirty="0">
                          <a:solidFill>
                            <a:srgbClr val="7030A0"/>
                          </a:solidFill>
                          <a:sym typeface="Arial"/>
                        </a:rPr>
                        <a:t>)</a:t>
                      </a:r>
                    </a:p>
                    <a:p>
                      <a:r>
                        <a:rPr lang="en-US" sz="1400" b="1" u="none" strike="noStrike" cap="none" baseline="0" dirty="0">
                          <a:solidFill>
                            <a:srgbClr val="7030A0"/>
                          </a:solidFill>
                          <a:sym typeface="Arial"/>
                        </a:rPr>
                        <a:t>Group D2: New agents</a:t>
                      </a:r>
                    </a:p>
                    <a:p>
                      <a:pPr marL="285750" indent="-285750">
                        <a:buFont typeface="Wingdings" panose="05000000000000000000" pitchFamily="2" charset="2"/>
                        <a:buChar char="Ø"/>
                      </a:pPr>
                      <a:r>
                        <a:rPr lang="en-US" sz="1400" b="1" u="none" strike="noStrike" cap="none" baseline="0" dirty="0" err="1">
                          <a:solidFill>
                            <a:srgbClr val="7030A0"/>
                          </a:solidFill>
                          <a:sym typeface="Arial"/>
                        </a:rPr>
                        <a:t>Bedaquiline</a:t>
                      </a:r>
                      <a:r>
                        <a:rPr lang="en-US" sz="1400" b="1" u="none" strike="noStrike" cap="none" baseline="0" dirty="0">
                          <a:solidFill>
                            <a:srgbClr val="7030A0"/>
                          </a:solidFill>
                          <a:sym typeface="Arial"/>
                        </a:rPr>
                        <a:t> (</a:t>
                      </a:r>
                      <a:r>
                        <a:rPr lang="en-US" sz="1400" b="1" u="none" strike="noStrike" cap="none" baseline="0" dirty="0" err="1">
                          <a:solidFill>
                            <a:srgbClr val="7030A0"/>
                          </a:solidFill>
                          <a:sym typeface="Arial"/>
                        </a:rPr>
                        <a:t>Bdq</a:t>
                      </a:r>
                      <a:r>
                        <a:rPr lang="en-US" sz="1400" b="1" u="none" strike="noStrike" cap="none" baseline="0" dirty="0">
                          <a:solidFill>
                            <a:srgbClr val="7030A0"/>
                          </a:solidFill>
                          <a:sym typeface="Arial"/>
                        </a:rPr>
                        <a:t>)</a:t>
                      </a:r>
                    </a:p>
                    <a:p>
                      <a:pPr marL="285750" indent="-285750">
                        <a:buFont typeface="Wingdings" panose="05000000000000000000" pitchFamily="2" charset="2"/>
                        <a:buChar char="Ø"/>
                      </a:pPr>
                      <a:r>
                        <a:rPr lang="en-US" sz="1400" b="1" u="none" strike="noStrike" cap="none" baseline="0" dirty="0" err="1">
                          <a:solidFill>
                            <a:srgbClr val="7030A0"/>
                          </a:solidFill>
                          <a:sym typeface="Arial"/>
                        </a:rPr>
                        <a:t>Delamanid</a:t>
                      </a:r>
                      <a:r>
                        <a:rPr lang="en-US" sz="1400" b="1" u="none" strike="noStrike" cap="none" baseline="0" dirty="0">
                          <a:solidFill>
                            <a:srgbClr val="7030A0"/>
                          </a:solidFill>
                          <a:sym typeface="Arial"/>
                        </a:rPr>
                        <a:t> (</a:t>
                      </a:r>
                      <a:r>
                        <a:rPr lang="en-US" sz="1400" b="1" u="none" strike="noStrike" cap="none" baseline="0" dirty="0" err="1">
                          <a:solidFill>
                            <a:srgbClr val="7030A0"/>
                          </a:solidFill>
                          <a:sym typeface="Arial"/>
                        </a:rPr>
                        <a:t>Dlm</a:t>
                      </a:r>
                      <a:r>
                        <a:rPr lang="en-US" sz="1400" b="1" u="none" strike="noStrike" cap="none" baseline="0" dirty="0">
                          <a:solidFill>
                            <a:srgbClr val="7030A0"/>
                          </a:solidFill>
                          <a:sym typeface="Arial"/>
                        </a:rPr>
                        <a:t>)</a:t>
                      </a:r>
                    </a:p>
                    <a:p>
                      <a:r>
                        <a:rPr lang="en-US" sz="1400" b="1" u="none" strike="noStrike" cap="none" baseline="0" dirty="0">
                          <a:solidFill>
                            <a:srgbClr val="7030A0"/>
                          </a:solidFill>
                          <a:sym typeface="Arial"/>
                        </a:rPr>
                        <a:t>Group D3: Other agents</a:t>
                      </a:r>
                    </a:p>
                    <a:p>
                      <a:pPr marL="285750" indent="-285750">
                        <a:buFont typeface="Wingdings" panose="05000000000000000000" pitchFamily="2" charset="2"/>
                        <a:buChar char="Ø"/>
                      </a:pPr>
                      <a:r>
                        <a:rPr lang="en-US" sz="1400" b="1" u="none" strike="noStrike" cap="none" baseline="0" dirty="0">
                          <a:solidFill>
                            <a:srgbClr val="7030A0"/>
                          </a:solidFill>
                          <a:sym typeface="Arial"/>
                        </a:rPr>
                        <a:t>p-</a:t>
                      </a:r>
                      <a:r>
                        <a:rPr lang="en-US" sz="1400" b="1" u="none" strike="noStrike" cap="none" baseline="0" dirty="0" err="1">
                          <a:solidFill>
                            <a:srgbClr val="7030A0"/>
                          </a:solidFill>
                          <a:sym typeface="Arial"/>
                        </a:rPr>
                        <a:t>aminosalicylic</a:t>
                      </a:r>
                      <a:r>
                        <a:rPr lang="en-US" sz="1400" b="1" u="none" strike="noStrike" cap="none" baseline="0" dirty="0">
                          <a:solidFill>
                            <a:srgbClr val="7030A0"/>
                          </a:solidFill>
                          <a:sym typeface="Arial"/>
                        </a:rPr>
                        <a:t> acid (PAS)</a:t>
                      </a:r>
                    </a:p>
                    <a:p>
                      <a:pPr marL="285750" indent="-285750">
                        <a:buFont typeface="Wingdings" panose="05000000000000000000" pitchFamily="2" charset="2"/>
                        <a:buChar char="Ø"/>
                      </a:pPr>
                      <a:r>
                        <a:rPr lang="en-US" sz="1400" b="1" u="none" strike="noStrike" cap="none" baseline="0" dirty="0">
                          <a:solidFill>
                            <a:srgbClr val="7030A0"/>
                          </a:solidFill>
                          <a:sym typeface="Arial"/>
                        </a:rPr>
                        <a:t>Imipenem-</a:t>
                      </a:r>
                      <a:r>
                        <a:rPr lang="en-US" sz="1400" b="1" u="none" strike="noStrike" cap="none" baseline="0" dirty="0" err="1">
                          <a:solidFill>
                            <a:srgbClr val="7030A0"/>
                          </a:solidFill>
                          <a:sym typeface="Arial"/>
                        </a:rPr>
                        <a:t>cilastatin</a:t>
                      </a:r>
                      <a:r>
                        <a:rPr lang="en-US" sz="1400" b="1" u="none" strike="noStrike" cap="none" baseline="0" dirty="0">
                          <a:solidFill>
                            <a:srgbClr val="7030A0"/>
                          </a:solidFill>
                          <a:sym typeface="Arial"/>
                        </a:rPr>
                        <a:t> (</a:t>
                      </a:r>
                      <a:r>
                        <a:rPr lang="en-US" sz="1400" b="1" u="none" strike="noStrike" cap="none" baseline="0" dirty="0" err="1">
                          <a:solidFill>
                            <a:srgbClr val="7030A0"/>
                          </a:solidFill>
                          <a:sym typeface="Arial"/>
                        </a:rPr>
                        <a:t>Ipm</a:t>
                      </a:r>
                      <a:r>
                        <a:rPr lang="en-US" sz="1400" b="1" u="none" strike="noStrike" cap="none" baseline="0" dirty="0">
                          <a:solidFill>
                            <a:srgbClr val="7030A0"/>
                          </a:solidFill>
                          <a:sym typeface="Arial"/>
                        </a:rPr>
                        <a:t> /</a:t>
                      </a:r>
                      <a:r>
                        <a:rPr lang="en-US" sz="1400" b="1" u="none" strike="noStrike" cap="none" baseline="0" dirty="0" err="1">
                          <a:solidFill>
                            <a:srgbClr val="7030A0"/>
                          </a:solidFill>
                          <a:sym typeface="Arial"/>
                        </a:rPr>
                        <a:t>Cls</a:t>
                      </a:r>
                      <a:r>
                        <a:rPr lang="en-US" sz="1400" b="1" u="none" strike="noStrike" cap="none" baseline="0" dirty="0">
                          <a:solidFill>
                            <a:srgbClr val="7030A0"/>
                          </a:solidFill>
                          <a:sym typeface="Arial"/>
                        </a:rPr>
                        <a:t>)</a:t>
                      </a:r>
                    </a:p>
                    <a:p>
                      <a:pPr marL="285750" indent="-285750">
                        <a:buFont typeface="Wingdings" panose="05000000000000000000" pitchFamily="2" charset="2"/>
                        <a:buChar char="Ø"/>
                      </a:pPr>
                      <a:r>
                        <a:rPr lang="en-US" sz="1400" b="1" u="none" strike="noStrike" cap="none" baseline="0" dirty="0" err="1">
                          <a:solidFill>
                            <a:srgbClr val="7030A0"/>
                          </a:solidFill>
                          <a:sym typeface="Arial"/>
                        </a:rPr>
                        <a:t>Meropenem</a:t>
                      </a:r>
                      <a:r>
                        <a:rPr lang="en-US" sz="1400" b="1" u="none" strike="noStrike" cap="none" baseline="0" dirty="0">
                          <a:solidFill>
                            <a:srgbClr val="7030A0"/>
                          </a:solidFill>
                          <a:sym typeface="Arial"/>
                        </a:rPr>
                        <a:t> (</a:t>
                      </a:r>
                      <a:r>
                        <a:rPr lang="en-US" sz="1400" b="1" u="none" strike="noStrike" cap="none" baseline="0" dirty="0" err="1">
                          <a:solidFill>
                            <a:srgbClr val="7030A0"/>
                          </a:solidFill>
                          <a:sym typeface="Arial"/>
                        </a:rPr>
                        <a:t>Mpm</a:t>
                      </a:r>
                      <a:r>
                        <a:rPr lang="en-US" sz="1400" b="1" u="none" strike="noStrike" cap="none" baseline="0" dirty="0">
                          <a:solidFill>
                            <a:srgbClr val="7030A0"/>
                          </a:solidFill>
                          <a:sym typeface="Arial"/>
                        </a:rPr>
                        <a:t>)</a:t>
                      </a:r>
                    </a:p>
                    <a:p>
                      <a:pPr marL="285750" indent="-285750">
                        <a:buFont typeface="Wingdings" panose="05000000000000000000" pitchFamily="2" charset="2"/>
                        <a:buChar char="Ø"/>
                      </a:pPr>
                      <a:r>
                        <a:rPr lang="en-US" sz="1400" b="1" u="none" strike="noStrike" cap="none" baseline="0" dirty="0">
                          <a:solidFill>
                            <a:srgbClr val="7030A0"/>
                          </a:solidFill>
                          <a:sym typeface="Arial"/>
                        </a:rPr>
                        <a:t>Amoxicillin-</a:t>
                      </a:r>
                      <a:r>
                        <a:rPr lang="en-US" sz="1400" b="1" u="none" strike="noStrike" cap="none" baseline="0" dirty="0" err="1">
                          <a:solidFill>
                            <a:srgbClr val="7030A0"/>
                          </a:solidFill>
                          <a:sym typeface="Arial"/>
                        </a:rPr>
                        <a:t>clavulanate</a:t>
                      </a:r>
                      <a:r>
                        <a:rPr lang="en-US" sz="1400" b="1" u="none" strike="noStrike" cap="none" baseline="0" dirty="0">
                          <a:solidFill>
                            <a:srgbClr val="7030A0"/>
                          </a:solidFill>
                          <a:sym typeface="Arial"/>
                        </a:rPr>
                        <a:t> (</a:t>
                      </a:r>
                      <a:r>
                        <a:rPr lang="en-US" sz="1400" b="1" u="none" strike="noStrike" cap="none" baseline="0" dirty="0" err="1">
                          <a:solidFill>
                            <a:srgbClr val="7030A0"/>
                          </a:solidFill>
                          <a:sym typeface="Arial"/>
                        </a:rPr>
                        <a:t>Amx-Clv</a:t>
                      </a:r>
                      <a:r>
                        <a:rPr lang="en-US" sz="1400" b="1" u="none" strike="noStrike" cap="none" baseline="0" dirty="0">
                          <a:solidFill>
                            <a:srgbClr val="7030A0"/>
                          </a:solidFill>
                          <a:sym typeface="Arial"/>
                        </a:rPr>
                        <a:t>)</a:t>
                      </a:r>
                    </a:p>
                    <a:p>
                      <a:pPr marL="285750" indent="-285750">
                        <a:buFont typeface="Wingdings" panose="05000000000000000000" pitchFamily="2" charset="2"/>
                        <a:buChar char="Ø"/>
                      </a:pPr>
                      <a:r>
                        <a:rPr lang="en-US" sz="1400" b="1" u="none" strike="noStrike" cap="none" baseline="0" dirty="0" err="1">
                          <a:solidFill>
                            <a:srgbClr val="7030A0"/>
                          </a:solidFill>
                          <a:sym typeface="Arial"/>
                        </a:rPr>
                        <a:t>Thioacetazone</a:t>
                      </a:r>
                      <a:r>
                        <a:rPr lang="en-US" sz="1400" b="1" u="none" strike="noStrike" cap="none" baseline="0" dirty="0">
                          <a:solidFill>
                            <a:srgbClr val="7030A0"/>
                          </a:solidFill>
                          <a:sym typeface="Arial"/>
                        </a:rPr>
                        <a:t> (T)</a:t>
                      </a:r>
                      <a:endParaRPr lang="en-US" sz="1400" b="1" dirty="0">
                        <a:solidFill>
                          <a:srgbClr val="7030A0"/>
                        </a:solidFill>
                        <a:latin typeface="Roboto Condensed Light" panose="020B0604020202020204" charset="0"/>
                        <a:ea typeface="Roboto Condensed Light" panose="020B0604020202020204" charset="0"/>
                      </a:endParaRPr>
                    </a:p>
                  </a:txBody>
                  <a:tcPr/>
                </a:tc>
                <a:extLst>
                  <a:ext uri="{0D108BD9-81ED-4DB2-BD59-A6C34878D82A}">
                    <a16:rowId xmlns:a16="http://schemas.microsoft.com/office/drawing/2014/main" xmlns="" val="10001"/>
                  </a:ext>
                </a:extLst>
              </a:tr>
              <a:tr h="1213028">
                <a:tc vMerge="1">
                  <a:txBody>
                    <a:bodyPr/>
                    <a:lstStyle/>
                    <a:p>
                      <a:endParaRPr lang="en-US" dirty="0"/>
                    </a:p>
                  </a:txBody>
                  <a:tcPr/>
                </a:tc>
                <a:tc>
                  <a:txBody>
                    <a:bodyPr/>
                    <a:lstStyle/>
                    <a:p>
                      <a:r>
                        <a:rPr lang="en-US" sz="1400" b="1" u="none" strike="noStrike" cap="none" baseline="0" dirty="0">
                          <a:solidFill>
                            <a:srgbClr val="7030A0"/>
                          </a:solidFill>
                          <a:sym typeface="Arial"/>
                        </a:rPr>
                        <a:t>Group B: Second-line injectable agents</a:t>
                      </a:r>
                    </a:p>
                    <a:p>
                      <a:pPr marL="285750" indent="-285750">
                        <a:buFont typeface="Wingdings" panose="05000000000000000000" pitchFamily="2" charset="2"/>
                        <a:buChar char="Ø"/>
                      </a:pPr>
                      <a:r>
                        <a:rPr lang="en-US" sz="1400" b="1" u="none" strike="noStrike" cap="none" baseline="0" dirty="0">
                          <a:solidFill>
                            <a:srgbClr val="7030A0"/>
                          </a:solidFill>
                          <a:sym typeface="Arial"/>
                        </a:rPr>
                        <a:t>Amikacin (Am)</a:t>
                      </a:r>
                    </a:p>
                    <a:p>
                      <a:pPr marL="285750" indent="-285750">
                        <a:buFont typeface="Wingdings" panose="05000000000000000000" pitchFamily="2" charset="2"/>
                        <a:buChar char="Ø"/>
                      </a:pPr>
                      <a:r>
                        <a:rPr lang="en-US" sz="1400" b="1" u="none" strike="noStrike" cap="none" baseline="0" dirty="0" err="1">
                          <a:solidFill>
                            <a:srgbClr val="7030A0"/>
                          </a:solidFill>
                          <a:sym typeface="Arial"/>
                        </a:rPr>
                        <a:t>Capreomycin</a:t>
                      </a:r>
                      <a:r>
                        <a:rPr lang="en-US" sz="1400" b="1" u="none" strike="noStrike" cap="none" baseline="0" dirty="0">
                          <a:solidFill>
                            <a:srgbClr val="7030A0"/>
                          </a:solidFill>
                          <a:sym typeface="Arial"/>
                        </a:rPr>
                        <a:t> (Cm)</a:t>
                      </a:r>
                    </a:p>
                    <a:p>
                      <a:pPr marL="285750" indent="-285750">
                        <a:buFont typeface="Wingdings" panose="05000000000000000000" pitchFamily="2" charset="2"/>
                        <a:buChar char="Ø"/>
                      </a:pPr>
                      <a:r>
                        <a:rPr lang="en-US" sz="1400" b="1" u="none" strike="noStrike" cap="none" baseline="0" dirty="0">
                          <a:solidFill>
                            <a:srgbClr val="7030A0"/>
                          </a:solidFill>
                          <a:sym typeface="Arial"/>
                        </a:rPr>
                        <a:t>Kanamycin (Km)</a:t>
                      </a:r>
                    </a:p>
                    <a:p>
                      <a:pPr marL="285750" indent="-285750">
                        <a:buFont typeface="Wingdings" panose="05000000000000000000" pitchFamily="2" charset="2"/>
                        <a:buChar char="Ø"/>
                      </a:pPr>
                      <a:r>
                        <a:rPr lang="en-US" sz="1400" b="1" u="none" strike="noStrike" cap="none" baseline="0" dirty="0">
                          <a:solidFill>
                            <a:srgbClr val="7030A0"/>
                          </a:solidFill>
                          <a:sym typeface="Arial"/>
                        </a:rPr>
                        <a:t>Streptomycin (S)</a:t>
                      </a:r>
                      <a:endParaRPr lang="en-US" sz="1400" b="1" dirty="0">
                        <a:solidFill>
                          <a:srgbClr val="7030A0"/>
                        </a:solidFill>
                        <a:latin typeface="Roboto Condensed Light" panose="020B0604020202020204" charset="0"/>
                        <a:ea typeface="Roboto Condensed Light" panose="020B0604020202020204" charset="0"/>
                      </a:endParaRPr>
                    </a:p>
                  </a:txBody>
                  <a:tcPr/>
                </a:tc>
                <a:tc vMerge="1">
                  <a:txBody>
                    <a:bodyPr/>
                    <a:lstStyle/>
                    <a:p>
                      <a:endParaRPr lang="en-US" dirty="0"/>
                    </a:p>
                  </a:txBody>
                  <a:tcPr/>
                </a:tc>
                <a:extLst>
                  <a:ext uri="{0D108BD9-81ED-4DB2-BD59-A6C34878D82A}">
                    <a16:rowId xmlns:a16="http://schemas.microsoft.com/office/drawing/2014/main" xmlns="" val="10002"/>
                  </a:ext>
                </a:extLst>
              </a:tr>
              <a:tr h="1244949">
                <a:tc vMerge="1">
                  <a:txBody>
                    <a:bodyPr/>
                    <a:lstStyle/>
                    <a:p>
                      <a:endParaRPr lang="en-US" dirty="0"/>
                    </a:p>
                  </a:txBody>
                  <a:tcPr/>
                </a:tc>
                <a:tc>
                  <a:txBody>
                    <a:bodyPr/>
                    <a:lstStyle/>
                    <a:p>
                      <a:r>
                        <a:rPr lang="en-US" sz="1400" b="1" u="none" strike="noStrike" cap="none" baseline="0" dirty="0">
                          <a:solidFill>
                            <a:srgbClr val="7030A0"/>
                          </a:solidFill>
                          <a:sym typeface="Arial"/>
                        </a:rPr>
                        <a:t>Group C: Other second-line agents</a:t>
                      </a:r>
                    </a:p>
                    <a:p>
                      <a:pPr marL="285750" indent="-285750">
                        <a:buFont typeface="Wingdings" panose="05000000000000000000" pitchFamily="2" charset="2"/>
                        <a:buChar char="Ø"/>
                      </a:pPr>
                      <a:r>
                        <a:rPr lang="en-US" sz="1400" b="1" u="none" strike="noStrike" cap="none" baseline="0" dirty="0" err="1">
                          <a:solidFill>
                            <a:srgbClr val="7030A0"/>
                          </a:solidFill>
                          <a:sym typeface="Arial"/>
                        </a:rPr>
                        <a:t>Ethionamide</a:t>
                      </a:r>
                      <a:r>
                        <a:rPr lang="en-US" sz="1400" b="1" u="none" strike="noStrike" cap="none" baseline="0" dirty="0">
                          <a:solidFill>
                            <a:srgbClr val="7030A0"/>
                          </a:solidFill>
                          <a:sym typeface="Arial"/>
                        </a:rPr>
                        <a:t>/</a:t>
                      </a:r>
                      <a:r>
                        <a:rPr lang="en-US" sz="1400" b="1" u="none" strike="noStrike" cap="none" baseline="0" dirty="0" err="1">
                          <a:solidFill>
                            <a:srgbClr val="7030A0"/>
                          </a:solidFill>
                          <a:sym typeface="Arial"/>
                        </a:rPr>
                        <a:t>Prothionamide</a:t>
                      </a:r>
                      <a:r>
                        <a:rPr lang="en-US" sz="1400" b="1" u="none" strike="noStrike" cap="none" baseline="0" dirty="0">
                          <a:solidFill>
                            <a:srgbClr val="7030A0"/>
                          </a:solidFill>
                          <a:sym typeface="Arial"/>
                        </a:rPr>
                        <a:t> (</a:t>
                      </a:r>
                      <a:r>
                        <a:rPr lang="en-US" sz="1400" b="1" u="none" strike="noStrike" cap="none" baseline="0" dirty="0" err="1">
                          <a:solidFill>
                            <a:srgbClr val="7030A0"/>
                          </a:solidFill>
                          <a:sym typeface="Arial"/>
                        </a:rPr>
                        <a:t>Eto</a:t>
                      </a:r>
                      <a:r>
                        <a:rPr lang="en-US" sz="1400" b="1" u="none" strike="noStrike" cap="none" baseline="0" dirty="0">
                          <a:solidFill>
                            <a:srgbClr val="7030A0"/>
                          </a:solidFill>
                          <a:sym typeface="Arial"/>
                        </a:rPr>
                        <a:t>/</a:t>
                      </a:r>
                      <a:r>
                        <a:rPr lang="en-US" sz="1400" b="1" u="none" strike="noStrike" cap="none" baseline="0" dirty="0" err="1">
                          <a:solidFill>
                            <a:srgbClr val="7030A0"/>
                          </a:solidFill>
                          <a:sym typeface="Arial"/>
                        </a:rPr>
                        <a:t>Pto</a:t>
                      </a:r>
                      <a:r>
                        <a:rPr lang="en-US" sz="1400" b="1" u="none" strike="noStrike" cap="none" baseline="0" dirty="0">
                          <a:solidFill>
                            <a:srgbClr val="7030A0"/>
                          </a:solidFill>
                          <a:sym typeface="Arial"/>
                        </a:rPr>
                        <a:t>)</a:t>
                      </a:r>
                    </a:p>
                    <a:p>
                      <a:pPr marL="285750" indent="-285750">
                        <a:buFont typeface="Wingdings" panose="05000000000000000000" pitchFamily="2" charset="2"/>
                        <a:buChar char="Ø"/>
                      </a:pPr>
                      <a:r>
                        <a:rPr lang="en-US" sz="1400" b="1" u="none" strike="noStrike" cap="none" baseline="0" dirty="0" err="1">
                          <a:solidFill>
                            <a:srgbClr val="7030A0"/>
                          </a:solidFill>
                          <a:sym typeface="Arial"/>
                        </a:rPr>
                        <a:t>Cycloserine</a:t>
                      </a:r>
                      <a:r>
                        <a:rPr lang="en-US" sz="1400" b="1" u="none" strike="noStrike" cap="none" baseline="0" dirty="0">
                          <a:solidFill>
                            <a:srgbClr val="7030A0"/>
                          </a:solidFill>
                          <a:sym typeface="Arial"/>
                        </a:rPr>
                        <a:t>/</a:t>
                      </a:r>
                      <a:r>
                        <a:rPr lang="en-US" sz="1400" b="1" u="none" strike="noStrike" cap="none" baseline="0" dirty="0" err="1">
                          <a:solidFill>
                            <a:srgbClr val="7030A0"/>
                          </a:solidFill>
                          <a:sym typeface="Arial"/>
                        </a:rPr>
                        <a:t>Terizidone</a:t>
                      </a:r>
                      <a:r>
                        <a:rPr lang="en-US" sz="1400" b="1" u="none" strike="noStrike" cap="none" baseline="0" dirty="0">
                          <a:solidFill>
                            <a:srgbClr val="7030A0"/>
                          </a:solidFill>
                          <a:sym typeface="Arial"/>
                        </a:rPr>
                        <a:t> (Cs/</a:t>
                      </a:r>
                      <a:r>
                        <a:rPr lang="en-US" sz="1400" b="1" u="none" strike="noStrike" cap="none" baseline="0" dirty="0" err="1">
                          <a:solidFill>
                            <a:srgbClr val="7030A0"/>
                          </a:solidFill>
                          <a:sym typeface="Arial"/>
                        </a:rPr>
                        <a:t>Trd</a:t>
                      </a:r>
                      <a:r>
                        <a:rPr lang="en-US" sz="1400" b="1" u="none" strike="noStrike" cap="none" baseline="0" dirty="0">
                          <a:solidFill>
                            <a:srgbClr val="7030A0"/>
                          </a:solidFill>
                          <a:sym typeface="Arial"/>
                        </a:rPr>
                        <a:t>)</a:t>
                      </a:r>
                    </a:p>
                    <a:p>
                      <a:pPr marL="285750" indent="-285750">
                        <a:buFont typeface="Wingdings" panose="05000000000000000000" pitchFamily="2" charset="2"/>
                        <a:buChar char="Ø"/>
                      </a:pPr>
                      <a:r>
                        <a:rPr lang="en-US" sz="1400" b="1" u="none" strike="noStrike" cap="none" baseline="0" dirty="0">
                          <a:solidFill>
                            <a:srgbClr val="7030A0"/>
                          </a:solidFill>
                          <a:sym typeface="Arial"/>
                        </a:rPr>
                        <a:t>Linezolid (</a:t>
                      </a:r>
                      <a:r>
                        <a:rPr lang="en-US" sz="1400" b="1" u="none" strike="noStrike" cap="none" baseline="0" dirty="0" err="1">
                          <a:solidFill>
                            <a:srgbClr val="7030A0"/>
                          </a:solidFill>
                          <a:sym typeface="Arial"/>
                        </a:rPr>
                        <a:t>Lzd</a:t>
                      </a:r>
                      <a:r>
                        <a:rPr lang="en-US" sz="1400" b="1" u="none" strike="noStrike" cap="none" baseline="0" dirty="0">
                          <a:solidFill>
                            <a:srgbClr val="7030A0"/>
                          </a:solidFill>
                          <a:sym typeface="Arial"/>
                        </a:rPr>
                        <a:t>)</a:t>
                      </a:r>
                    </a:p>
                    <a:p>
                      <a:pPr marL="285750" indent="-285750">
                        <a:buFont typeface="Wingdings" panose="05000000000000000000" pitchFamily="2" charset="2"/>
                        <a:buChar char="Ø"/>
                      </a:pPr>
                      <a:r>
                        <a:rPr lang="en-US" sz="1400" b="1" u="none" strike="noStrike" cap="none" baseline="0" dirty="0" err="1">
                          <a:solidFill>
                            <a:srgbClr val="7030A0"/>
                          </a:solidFill>
                          <a:sym typeface="Arial"/>
                        </a:rPr>
                        <a:t>Clofazimine</a:t>
                      </a:r>
                      <a:r>
                        <a:rPr lang="en-US" sz="1400" b="1" u="none" strike="noStrike" cap="none" baseline="0" dirty="0">
                          <a:solidFill>
                            <a:srgbClr val="7030A0"/>
                          </a:solidFill>
                          <a:sym typeface="Arial"/>
                        </a:rPr>
                        <a:t> (</a:t>
                      </a:r>
                      <a:r>
                        <a:rPr lang="en-US" sz="1400" b="1" u="none" strike="noStrike" cap="none" baseline="0" dirty="0" err="1">
                          <a:solidFill>
                            <a:srgbClr val="7030A0"/>
                          </a:solidFill>
                          <a:sym typeface="Arial"/>
                        </a:rPr>
                        <a:t>Cfz</a:t>
                      </a:r>
                      <a:r>
                        <a:rPr lang="en-US" sz="1400" b="1" u="none" strike="noStrike" cap="none" baseline="0" dirty="0">
                          <a:solidFill>
                            <a:srgbClr val="7030A0"/>
                          </a:solidFill>
                          <a:sym typeface="Arial"/>
                        </a:rPr>
                        <a:t>)</a:t>
                      </a:r>
                      <a:endParaRPr lang="en-US" sz="1400" b="1" dirty="0">
                        <a:solidFill>
                          <a:srgbClr val="7030A0"/>
                        </a:solidFill>
                        <a:latin typeface="Roboto Condensed Light" panose="020B0604020202020204" charset="0"/>
                        <a:ea typeface="Roboto Condensed Light" panose="020B0604020202020204" charset="0"/>
                      </a:endParaRPr>
                    </a:p>
                  </a:txBody>
                  <a:tcPr/>
                </a:tc>
                <a:tc vMerge="1">
                  <a:txBody>
                    <a:bodyPr/>
                    <a:lstStyle/>
                    <a:p>
                      <a:endParaRPr lang="en-US" dirty="0"/>
                    </a:p>
                  </a:txBody>
                  <a:tcP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25851932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438150"/>
            <a:ext cx="8229600" cy="4156473"/>
          </a:xfrm>
        </p:spPr>
        <p:txBody>
          <a:bodyPr/>
          <a:lstStyle/>
          <a:p>
            <a:r>
              <a:rPr lang="en-US" b="1" dirty="0" smtClean="0">
                <a:solidFill>
                  <a:srgbClr val="7030A0"/>
                </a:solidFill>
              </a:rPr>
              <a:t>Treatment of tuberculosis aims to:</a:t>
            </a:r>
          </a:p>
          <a:p>
            <a:pPr lvl="1">
              <a:lnSpc>
                <a:spcPct val="150000"/>
              </a:lnSpc>
            </a:pPr>
            <a:r>
              <a:rPr lang="en-US" dirty="0" smtClean="0"/>
              <a:t>Interrupt transmission by rendering patients non-infectious</a:t>
            </a:r>
          </a:p>
          <a:p>
            <a:pPr lvl="1">
              <a:lnSpc>
                <a:spcPct val="150000"/>
              </a:lnSpc>
            </a:pPr>
            <a:r>
              <a:rPr lang="en-US" dirty="0" smtClean="0"/>
              <a:t>Prevent morbidity and death by curing patients</a:t>
            </a:r>
          </a:p>
          <a:p>
            <a:pPr lvl="1">
              <a:lnSpc>
                <a:spcPct val="150000"/>
              </a:lnSpc>
            </a:pPr>
            <a:r>
              <a:rPr lang="en-US" dirty="0" smtClean="0"/>
              <a:t>Prevent the emergence of drug resistance</a:t>
            </a:r>
          </a:p>
          <a:p>
            <a:pPr lvl="1">
              <a:lnSpc>
                <a:spcPct val="150000"/>
              </a:lnSpc>
            </a:pPr>
            <a:r>
              <a:rPr lang="en-US" dirty="0" smtClean="0"/>
              <a:t>Prevent relapse.</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56</a:t>
            </a:fld>
            <a:endParaRPr lang="en"/>
          </a:p>
        </p:txBody>
      </p:sp>
    </p:spTree>
    <p:extLst>
      <p:ext uri="{BB962C8B-B14F-4D97-AF65-F5344CB8AC3E}">
        <p14:creationId xmlns:p14="http://schemas.microsoft.com/office/powerpoint/2010/main" val="8322329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361950"/>
            <a:ext cx="8229600" cy="4232673"/>
          </a:xfrm>
        </p:spPr>
        <p:txBody>
          <a:bodyPr>
            <a:normAutofit fontScale="92500" lnSpcReduction="20000"/>
          </a:bodyPr>
          <a:lstStyle/>
          <a:p>
            <a:r>
              <a:rPr lang="en-US" b="1" dirty="0" smtClean="0">
                <a:solidFill>
                  <a:srgbClr val="7030A0"/>
                </a:solidFill>
              </a:rPr>
              <a:t>Multidrug therapy: </a:t>
            </a:r>
            <a:r>
              <a:rPr lang="en-US" dirty="0" smtClean="0"/>
              <a:t>Combination of more than one drugs</a:t>
            </a:r>
          </a:p>
          <a:p>
            <a:r>
              <a:rPr lang="en-US" b="1" dirty="0" smtClean="0">
                <a:solidFill>
                  <a:srgbClr val="7030A0"/>
                </a:solidFill>
              </a:rPr>
              <a:t>Short course chemotherapy</a:t>
            </a:r>
            <a:r>
              <a:rPr lang="en-US" dirty="0" smtClean="0"/>
              <a:t> lasting for 6 months (or longer for DR-TB)</a:t>
            </a:r>
          </a:p>
          <a:p>
            <a:r>
              <a:rPr lang="en-US" b="1" dirty="0" smtClean="0">
                <a:solidFill>
                  <a:srgbClr val="7030A0"/>
                </a:solidFill>
              </a:rPr>
              <a:t>Two phase chemotherapy: </a:t>
            </a:r>
            <a:r>
              <a:rPr lang="en-US" dirty="0" smtClean="0"/>
              <a:t>The short course is divided into—</a:t>
            </a:r>
          </a:p>
          <a:p>
            <a:pPr lvl="1"/>
            <a:r>
              <a:rPr lang="en-US" b="1" dirty="0" smtClean="0">
                <a:solidFill>
                  <a:srgbClr val="7030A0"/>
                </a:solidFill>
              </a:rPr>
              <a:t>Intensive phase: </a:t>
            </a:r>
            <a:r>
              <a:rPr lang="en-US" dirty="0" smtClean="0"/>
              <a:t>Multiple ATDs that rapidly kill the bacilli making the smear negative, followed by:</a:t>
            </a:r>
          </a:p>
          <a:p>
            <a:pPr lvl="1"/>
            <a:r>
              <a:rPr lang="en-US" b="1" dirty="0" smtClean="0">
                <a:solidFill>
                  <a:srgbClr val="7030A0"/>
                </a:solidFill>
              </a:rPr>
              <a:t>Continuation phase: </a:t>
            </a:r>
            <a:r>
              <a:rPr lang="en-US" dirty="0" smtClean="0"/>
              <a:t>Aims at killing the remaining dormant bacilli and prevents relapse</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57</a:t>
            </a:fld>
            <a:endParaRPr lang="en"/>
          </a:p>
        </p:txBody>
      </p:sp>
    </p:spTree>
    <p:extLst>
      <p:ext uri="{BB962C8B-B14F-4D97-AF65-F5344CB8AC3E}">
        <p14:creationId xmlns:p14="http://schemas.microsoft.com/office/powerpoint/2010/main" val="14356265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285750"/>
            <a:ext cx="8229600" cy="4308873"/>
          </a:xfrm>
        </p:spPr>
        <p:txBody>
          <a:bodyPr>
            <a:noAutofit/>
          </a:bodyPr>
          <a:lstStyle/>
          <a:p>
            <a:r>
              <a:rPr lang="en-US" sz="3600" b="1" dirty="0" smtClean="0">
                <a:solidFill>
                  <a:srgbClr val="7030A0"/>
                </a:solidFill>
              </a:rPr>
              <a:t>DOTS strategy (Directly Observed Treatment, Short course): </a:t>
            </a:r>
            <a:r>
              <a:rPr lang="en-US" sz="3600" dirty="0" smtClean="0"/>
              <a:t>Recommend by RNTCP and WHO. Here, the strategies used are:</a:t>
            </a:r>
          </a:p>
          <a:p>
            <a:pPr lvl="1"/>
            <a:r>
              <a:rPr lang="en-US" sz="3200" dirty="0" smtClean="0"/>
              <a:t>The entire treatment course is supervised to improve the patient’s compliance</a:t>
            </a:r>
          </a:p>
          <a:p>
            <a:pPr lvl="1"/>
            <a:r>
              <a:rPr lang="en-US" sz="3200" dirty="0" smtClean="0"/>
              <a:t>Treatment response - monitored by sputum smear microscopy at the end of each phase.</a:t>
            </a:r>
            <a:endParaRPr lang="en-IN" sz="3200"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58</a:t>
            </a:fld>
            <a:endParaRPr lang="en"/>
          </a:p>
        </p:txBody>
      </p:sp>
    </p:spTree>
    <p:extLst>
      <p:ext uri="{BB962C8B-B14F-4D97-AF65-F5344CB8AC3E}">
        <p14:creationId xmlns:p14="http://schemas.microsoft.com/office/powerpoint/2010/main" val="26300672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209550"/>
            <a:ext cx="8229600" cy="4385073"/>
          </a:xfrm>
        </p:spPr>
        <p:txBody>
          <a:bodyPr>
            <a:normAutofit lnSpcReduction="10000"/>
          </a:bodyPr>
          <a:lstStyle/>
          <a:p>
            <a:r>
              <a:rPr lang="en-US" b="1" dirty="0" smtClean="0">
                <a:solidFill>
                  <a:srgbClr val="7030A0"/>
                </a:solidFill>
              </a:rPr>
              <a:t>Universal-DST: </a:t>
            </a:r>
          </a:p>
          <a:p>
            <a:pPr lvl="1">
              <a:lnSpc>
                <a:spcPct val="150000"/>
              </a:lnSpc>
            </a:pPr>
            <a:r>
              <a:rPr lang="en-US" dirty="0" smtClean="0"/>
              <a:t>If found as rifampicin-sensitive, then  LPA is performed for other first-line ATDs (e.g. isoniazid)</a:t>
            </a:r>
          </a:p>
          <a:p>
            <a:pPr lvl="1">
              <a:lnSpc>
                <a:spcPct val="150000"/>
              </a:lnSpc>
            </a:pPr>
            <a:r>
              <a:rPr lang="en-US" dirty="0" smtClean="0"/>
              <a:t>If found as rifampicin-resistant, then LPA is performed for second-line agents such as </a:t>
            </a:r>
            <a:r>
              <a:rPr lang="en-US" dirty="0" err="1" smtClean="0"/>
              <a:t>fluoroquinolones</a:t>
            </a:r>
            <a:r>
              <a:rPr lang="en-US" dirty="0" smtClean="0"/>
              <a:t> (FQs) and second-line injectable (SLI) agents.</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59</a:t>
            </a:fld>
            <a:endParaRPr lang="en"/>
          </a:p>
        </p:txBody>
      </p:sp>
    </p:spTree>
    <p:extLst>
      <p:ext uri="{BB962C8B-B14F-4D97-AF65-F5344CB8AC3E}">
        <p14:creationId xmlns:p14="http://schemas.microsoft.com/office/powerpoint/2010/main" val="1379114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2800" b="1" dirty="0" smtClean="0">
                <a:solidFill>
                  <a:srgbClr val="FF0000"/>
                </a:solidFill>
              </a:rPr>
              <a:t>Treatment regimens based on drug susceptibility testing</a:t>
            </a:r>
            <a:endParaRPr lang="en-US" sz="28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60</a:t>
            </a:fld>
            <a:endParaRPr lang="en"/>
          </a:p>
        </p:txBody>
      </p:sp>
      <p:pic>
        <p:nvPicPr>
          <p:cNvPr id="3" name="Picture 2"/>
          <p:cNvPicPr>
            <a:picLocks noChangeAspect="1"/>
          </p:cNvPicPr>
          <p:nvPr/>
        </p:nvPicPr>
        <p:blipFill rotWithShape="1">
          <a:blip r:embed="rId3"/>
          <a:srcRect r="53458"/>
          <a:stretch/>
        </p:blipFill>
        <p:spPr>
          <a:xfrm>
            <a:off x="533400" y="1123951"/>
            <a:ext cx="8001000" cy="3581400"/>
          </a:xfrm>
          <a:prstGeom prst="rect">
            <a:avLst/>
          </a:prstGeom>
        </p:spPr>
      </p:pic>
    </p:spTree>
    <p:extLst>
      <p:ext uri="{BB962C8B-B14F-4D97-AF65-F5344CB8AC3E}">
        <p14:creationId xmlns:p14="http://schemas.microsoft.com/office/powerpoint/2010/main" val="17135259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361950"/>
            <a:ext cx="8229600" cy="4232673"/>
          </a:xfrm>
        </p:spPr>
        <p:txBody>
          <a:bodyPr>
            <a:normAutofit lnSpcReduction="10000"/>
          </a:bodyPr>
          <a:lstStyle/>
          <a:p>
            <a:r>
              <a:rPr lang="en-US" b="1" dirty="0" smtClean="0">
                <a:solidFill>
                  <a:srgbClr val="7030A0"/>
                </a:solidFill>
              </a:rPr>
              <a:t>Standard regimen for DS-TB: </a:t>
            </a:r>
            <a:r>
              <a:rPr lang="en-US" dirty="0" smtClean="0"/>
              <a:t>It is a six-month course - two phases.</a:t>
            </a:r>
          </a:p>
          <a:p>
            <a:pPr lvl="1"/>
            <a:r>
              <a:rPr lang="en-US" dirty="0" smtClean="0">
                <a:solidFill>
                  <a:srgbClr val="7030A0"/>
                </a:solidFill>
              </a:rPr>
              <a:t>Intensive phase - </a:t>
            </a:r>
            <a:r>
              <a:rPr lang="en-US" dirty="0" smtClean="0"/>
              <a:t>four drugs (HRZE) for two months; followed by continuation phase, with three drugs (HRE) for four months</a:t>
            </a:r>
          </a:p>
          <a:p>
            <a:pPr lvl="1"/>
            <a:r>
              <a:rPr lang="en-US" dirty="0" smtClean="0">
                <a:solidFill>
                  <a:srgbClr val="7030A0"/>
                </a:solidFill>
              </a:rPr>
              <a:t>FDC: All drugs - </a:t>
            </a:r>
            <a:r>
              <a:rPr lang="en-US" dirty="0" smtClean="0"/>
              <a:t>in fixed dose combination (FDC) tablets as per appropriate weight bands </a:t>
            </a:r>
          </a:p>
          <a:p>
            <a:pPr lvl="1"/>
            <a:r>
              <a:rPr lang="en-US" dirty="0" smtClean="0"/>
              <a:t>Daily-oral regimen: The FDC tablets - taken orally, once in a day.</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61</a:t>
            </a:fld>
            <a:endParaRPr lang="en"/>
          </a:p>
        </p:txBody>
      </p:sp>
    </p:spTree>
    <p:extLst>
      <p:ext uri="{BB962C8B-B14F-4D97-AF65-F5344CB8AC3E}">
        <p14:creationId xmlns:p14="http://schemas.microsoft.com/office/powerpoint/2010/main" val="6150865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361950"/>
            <a:ext cx="8229600" cy="4232673"/>
          </a:xfrm>
        </p:spPr>
        <p:txBody>
          <a:bodyPr/>
          <a:lstStyle/>
          <a:p>
            <a:pPr>
              <a:lnSpc>
                <a:spcPct val="150000"/>
              </a:lnSpc>
            </a:pPr>
            <a:r>
              <a:rPr lang="en-US" b="1" dirty="0" smtClean="0">
                <a:solidFill>
                  <a:srgbClr val="7030A0"/>
                </a:solidFill>
              </a:rPr>
              <a:t>Regimens for DR-TB: </a:t>
            </a:r>
          </a:p>
          <a:p>
            <a:pPr lvl="1">
              <a:lnSpc>
                <a:spcPct val="150000"/>
              </a:lnSpc>
            </a:pPr>
            <a:r>
              <a:rPr lang="en-US" dirty="0" smtClean="0"/>
              <a:t>Use of higher numbers of second-line agents, given for longer duration. </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62</a:t>
            </a:fld>
            <a:endParaRPr lang="en"/>
          </a:p>
        </p:txBody>
      </p:sp>
    </p:spTree>
    <p:extLst>
      <p:ext uri="{BB962C8B-B14F-4D97-AF65-F5344CB8AC3E}">
        <p14:creationId xmlns:p14="http://schemas.microsoft.com/office/powerpoint/2010/main" val="212424439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3200" b="1" dirty="0" smtClean="0">
                <a:solidFill>
                  <a:srgbClr val="FF0000"/>
                </a:solidFill>
              </a:rPr>
              <a:t>Drug regimen for tuberculosis depending on the pattern of drug resistance</a:t>
            </a:r>
            <a:endParaRPr lang="en-US" sz="32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63</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620028198"/>
              </p:ext>
            </p:extLst>
          </p:nvPr>
        </p:nvGraphicFramePr>
        <p:xfrm>
          <a:off x="111760" y="1348896"/>
          <a:ext cx="8910320" cy="3356455"/>
        </p:xfrm>
        <a:graphic>
          <a:graphicData uri="http://schemas.openxmlformats.org/drawingml/2006/table">
            <a:tbl>
              <a:tblPr firstRow="1" bandRow="1">
                <a:tableStyleId>{5940675A-B579-460E-94D1-54222C63F5DA}</a:tableStyleId>
              </a:tblPr>
              <a:tblGrid>
                <a:gridCol w="1483360">
                  <a:extLst>
                    <a:ext uri="{9D8B030D-6E8A-4147-A177-3AD203B41FA5}">
                      <a16:colId xmlns:a16="http://schemas.microsoft.com/office/drawing/2014/main" xmlns="" val="20000"/>
                    </a:ext>
                  </a:extLst>
                </a:gridCol>
                <a:gridCol w="2164080">
                  <a:extLst>
                    <a:ext uri="{9D8B030D-6E8A-4147-A177-3AD203B41FA5}">
                      <a16:colId xmlns:a16="http://schemas.microsoft.com/office/drawing/2014/main" xmlns="" val="20001"/>
                    </a:ext>
                  </a:extLst>
                </a:gridCol>
                <a:gridCol w="3035300">
                  <a:extLst>
                    <a:ext uri="{9D8B030D-6E8A-4147-A177-3AD203B41FA5}">
                      <a16:colId xmlns:a16="http://schemas.microsoft.com/office/drawing/2014/main" xmlns="" val="20002"/>
                    </a:ext>
                  </a:extLst>
                </a:gridCol>
                <a:gridCol w="2227580">
                  <a:extLst>
                    <a:ext uri="{9D8B030D-6E8A-4147-A177-3AD203B41FA5}">
                      <a16:colId xmlns:a16="http://schemas.microsoft.com/office/drawing/2014/main" xmlns="" val="20003"/>
                    </a:ext>
                  </a:extLst>
                </a:gridCol>
              </a:tblGrid>
              <a:tr h="383445">
                <a:tc>
                  <a:txBody>
                    <a:bodyPr/>
                    <a:lstStyle/>
                    <a:p>
                      <a:pPr marL="43815" marR="0">
                        <a:lnSpc>
                          <a:spcPct val="100000"/>
                        </a:lnSpc>
                        <a:spcBef>
                          <a:spcPts val="140"/>
                        </a:spcBef>
                        <a:spcAft>
                          <a:spcPts val="0"/>
                        </a:spcAft>
                      </a:pPr>
                      <a:r>
                        <a:rPr lang="en-US" sz="1400" b="1" dirty="0">
                          <a:solidFill>
                            <a:srgbClr val="00B050"/>
                          </a:solidFill>
                          <a:effectLst/>
                        </a:rPr>
                        <a:t>Type</a:t>
                      </a:r>
                      <a:endParaRPr lang="en-US" sz="1400" b="1" dirty="0">
                        <a:solidFill>
                          <a:srgbClr val="00B05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00000"/>
                        </a:lnSpc>
                        <a:spcBef>
                          <a:spcPts val="140"/>
                        </a:spcBef>
                        <a:spcAft>
                          <a:spcPts val="0"/>
                        </a:spcAft>
                      </a:pPr>
                      <a:r>
                        <a:rPr lang="en-US" sz="1400" b="1" dirty="0">
                          <a:solidFill>
                            <a:srgbClr val="00B050"/>
                          </a:solidFill>
                          <a:effectLst/>
                        </a:rPr>
                        <a:t>Regimen name</a:t>
                      </a:r>
                      <a:endParaRPr lang="en-US" sz="1400" b="1" dirty="0">
                        <a:solidFill>
                          <a:srgbClr val="00B05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00000"/>
                        </a:lnSpc>
                        <a:spcBef>
                          <a:spcPts val="140"/>
                        </a:spcBef>
                        <a:spcAft>
                          <a:spcPts val="0"/>
                        </a:spcAft>
                      </a:pPr>
                      <a:r>
                        <a:rPr lang="en-US" sz="1400" b="1" dirty="0">
                          <a:solidFill>
                            <a:srgbClr val="00B050"/>
                          </a:solidFill>
                          <a:effectLst/>
                        </a:rPr>
                        <a:t>Intensive phase1</a:t>
                      </a:r>
                      <a:endParaRPr lang="en-US" sz="1400" b="1" dirty="0">
                        <a:solidFill>
                          <a:srgbClr val="00B05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180" marR="0">
                        <a:lnSpc>
                          <a:spcPct val="100000"/>
                        </a:lnSpc>
                        <a:spcBef>
                          <a:spcPts val="140"/>
                        </a:spcBef>
                        <a:spcAft>
                          <a:spcPts val="0"/>
                        </a:spcAft>
                      </a:pPr>
                      <a:r>
                        <a:rPr lang="en-US" sz="1400" b="1" dirty="0">
                          <a:solidFill>
                            <a:srgbClr val="00B050"/>
                          </a:solidFill>
                          <a:effectLst/>
                        </a:rPr>
                        <a:t>Continuation phase</a:t>
                      </a:r>
                      <a:endParaRPr lang="en-US" sz="1400" b="1" dirty="0">
                        <a:solidFill>
                          <a:srgbClr val="00B05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0"/>
                  </a:ext>
                </a:extLst>
              </a:tr>
              <a:tr h="383445">
                <a:tc>
                  <a:txBody>
                    <a:bodyPr/>
                    <a:lstStyle/>
                    <a:p>
                      <a:pPr marL="44450" marR="0">
                        <a:lnSpc>
                          <a:spcPct val="100000"/>
                        </a:lnSpc>
                        <a:spcBef>
                          <a:spcPts val="140"/>
                        </a:spcBef>
                        <a:spcAft>
                          <a:spcPts val="0"/>
                        </a:spcAft>
                      </a:pPr>
                      <a:r>
                        <a:rPr lang="en-US" sz="1400" b="1" dirty="0">
                          <a:solidFill>
                            <a:srgbClr val="7030A0"/>
                          </a:solidFill>
                          <a:effectLst/>
                        </a:rPr>
                        <a:t>DS-TB</a:t>
                      </a:r>
                      <a:endParaRPr lang="en-US" sz="14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00000"/>
                        </a:lnSpc>
                        <a:spcBef>
                          <a:spcPts val="140"/>
                        </a:spcBef>
                        <a:spcAft>
                          <a:spcPts val="0"/>
                        </a:spcAft>
                      </a:pPr>
                      <a:r>
                        <a:rPr lang="en-US" sz="1400" b="1" dirty="0">
                          <a:solidFill>
                            <a:srgbClr val="7030A0"/>
                          </a:solidFill>
                          <a:effectLst/>
                        </a:rPr>
                        <a:t>No resistance</a:t>
                      </a:r>
                      <a:endParaRPr lang="en-US" sz="14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00000"/>
                        </a:lnSpc>
                        <a:spcBef>
                          <a:spcPts val="140"/>
                        </a:spcBef>
                        <a:spcAft>
                          <a:spcPts val="0"/>
                        </a:spcAft>
                      </a:pPr>
                      <a:r>
                        <a:rPr lang="en-US" sz="1400" b="1" dirty="0">
                          <a:solidFill>
                            <a:srgbClr val="7030A0"/>
                          </a:solidFill>
                          <a:effectLst/>
                        </a:rPr>
                        <a:t>(2) H R E Z</a:t>
                      </a:r>
                      <a:endParaRPr lang="en-US" sz="14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180" marR="0">
                        <a:lnSpc>
                          <a:spcPct val="100000"/>
                        </a:lnSpc>
                        <a:spcBef>
                          <a:spcPts val="140"/>
                        </a:spcBef>
                        <a:spcAft>
                          <a:spcPts val="0"/>
                        </a:spcAft>
                      </a:pPr>
                      <a:r>
                        <a:rPr lang="en-US" sz="1400" b="1" dirty="0">
                          <a:solidFill>
                            <a:srgbClr val="7030A0"/>
                          </a:solidFill>
                          <a:effectLst/>
                        </a:rPr>
                        <a:t>(4) H R E</a:t>
                      </a:r>
                      <a:endParaRPr lang="en-US" sz="14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1"/>
                  </a:ext>
                </a:extLst>
              </a:tr>
              <a:tr h="441224">
                <a:tc>
                  <a:txBody>
                    <a:bodyPr/>
                    <a:lstStyle/>
                    <a:p>
                      <a:pPr marL="44450" marR="0">
                        <a:lnSpc>
                          <a:spcPct val="100000"/>
                        </a:lnSpc>
                        <a:spcBef>
                          <a:spcPts val="140"/>
                        </a:spcBef>
                        <a:spcAft>
                          <a:spcPts val="0"/>
                        </a:spcAft>
                      </a:pPr>
                      <a:r>
                        <a:rPr lang="en-US" sz="1400" b="1">
                          <a:solidFill>
                            <a:srgbClr val="7030A0"/>
                          </a:solidFill>
                          <a:effectLst/>
                        </a:rPr>
                        <a:t>H mono/poly</a:t>
                      </a:r>
                      <a:endParaRPr lang="en-US" sz="1400" b="1">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00000"/>
                        </a:lnSpc>
                        <a:spcBef>
                          <a:spcPts val="140"/>
                        </a:spcBef>
                        <a:spcAft>
                          <a:spcPts val="0"/>
                        </a:spcAft>
                      </a:pPr>
                      <a:r>
                        <a:rPr lang="en-US" sz="1400" b="1">
                          <a:solidFill>
                            <a:srgbClr val="7030A0"/>
                          </a:solidFill>
                          <a:effectLst/>
                        </a:rPr>
                        <a:t>H monopoly DR-TB regimen</a:t>
                      </a:r>
                      <a:endParaRPr lang="en-US" sz="1400" b="1">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00000"/>
                        </a:lnSpc>
                        <a:spcBef>
                          <a:spcPts val="140"/>
                        </a:spcBef>
                        <a:spcAft>
                          <a:spcPts val="0"/>
                        </a:spcAft>
                      </a:pPr>
                      <a:r>
                        <a:rPr lang="en-US" sz="1400" b="1" dirty="0">
                          <a:solidFill>
                            <a:srgbClr val="7030A0"/>
                          </a:solidFill>
                          <a:effectLst/>
                        </a:rPr>
                        <a:t>(3-6) </a:t>
                      </a:r>
                      <a:r>
                        <a:rPr lang="en-US" sz="1400" b="1" dirty="0" err="1">
                          <a:solidFill>
                            <a:srgbClr val="7030A0"/>
                          </a:solidFill>
                          <a:effectLst/>
                        </a:rPr>
                        <a:t>Lfx</a:t>
                      </a:r>
                      <a:r>
                        <a:rPr lang="en-US" sz="1400" b="1" dirty="0">
                          <a:solidFill>
                            <a:srgbClr val="7030A0"/>
                          </a:solidFill>
                          <a:effectLst/>
                        </a:rPr>
                        <a:t> Km R E Z</a:t>
                      </a:r>
                      <a:endParaRPr lang="en-US" sz="14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180" marR="0">
                        <a:lnSpc>
                          <a:spcPct val="100000"/>
                        </a:lnSpc>
                        <a:spcBef>
                          <a:spcPts val="140"/>
                        </a:spcBef>
                        <a:spcAft>
                          <a:spcPts val="0"/>
                        </a:spcAft>
                      </a:pPr>
                      <a:r>
                        <a:rPr lang="en-US" sz="1400" b="1" dirty="0">
                          <a:solidFill>
                            <a:srgbClr val="7030A0"/>
                          </a:solidFill>
                          <a:effectLst/>
                        </a:rPr>
                        <a:t>(6) </a:t>
                      </a:r>
                      <a:r>
                        <a:rPr lang="en-US" sz="1400" b="1" dirty="0" err="1">
                          <a:solidFill>
                            <a:srgbClr val="7030A0"/>
                          </a:solidFill>
                          <a:effectLst/>
                        </a:rPr>
                        <a:t>Lfx</a:t>
                      </a:r>
                      <a:r>
                        <a:rPr lang="en-US" sz="1400" b="1" dirty="0">
                          <a:solidFill>
                            <a:srgbClr val="7030A0"/>
                          </a:solidFill>
                          <a:effectLst/>
                        </a:rPr>
                        <a:t> R E Z</a:t>
                      </a:r>
                      <a:endParaRPr lang="en-US" sz="14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2"/>
                  </a:ext>
                </a:extLst>
              </a:tr>
              <a:tr h="383445">
                <a:tc rowSpan="2">
                  <a:txBody>
                    <a:bodyPr/>
                    <a:lstStyle/>
                    <a:p>
                      <a:pPr>
                        <a:lnSpc>
                          <a:spcPct val="100000"/>
                        </a:lnSpc>
                      </a:pPr>
                      <a:r>
                        <a:rPr lang="en-US" sz="1400" b="1" u="none" strike="noStrike" cap="none" baseline="0" dirty="0">
                          <a:solidFill>
                            <a:srgbClr val="7030A0"/>
                          </a:solidFill>
                          <a:sym typeface="Arial"/>
                        </a:rPr>
                        <a:t>MDR-TB or RR-TB</a:t>
                      </a:r>
                      <a:endParaRPr lang="en-US" sz="1400" b="1" dirty="0">
                        <a:solidFill>
                          <a:srgbClr val="7030A0"/>
                        </a:solidFill>
                        <a:latin typeface="Roboto Condensed Light" panose="020B0604020202020204" charset="0"/>
                        <a:ea typeface="Roboto Condensed Light" panose="020B0604020202020204" charset="0"/>
                      </a:endParaRPr>
                    </a:p>
                  </a:txBody>
                  <a:tcPr/>
                </a:tc>
                <a:tc>
                  <a:txBody>
                    <a:bodyPr/>
                    <a:lstStyle/>
                    <a:p>
                      <a:pPr marL="43815" marR="0">
                        <a:lnSpc>
                          <a:spcPct val="100000"/>
                        </a:lnSpc>
                        <a:spcBef>
                          <a:spcPts val="140"/>
                        </a:spcBef>
                        <a:spcAft>
                          <a:spcPts val="0"/>
                        </a:spcAft>
                      </a:pPr>
                      <a:r>
                        <a:rPr lang="en-US" sz="1400" b="1" dirty="0">
                          <a:solidFill>
                            <a:srgbClr val="7030A0"/>
                          </a:solidFill>
                          <a:effectLst/>
                        </a:rPr>
                        <a:t>Shorter MDR-TB regimen4</a:t>
                      </a:r>
                      <a:endParaRPr lang="en-US" sz="14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00000"/>
                        </a:lnSpc>
                        <a:spcBef>
                          <a:spcPts val="140"/>
                        </a:spcBef>
                        <a:spcAft>
                          <a:spcPts val="0"/>
                        </a:spcAft>
                      </a:pPr>
                      <a:r>
                        <a:rPr lang="en-US" sz="1400" b="1" dirty="0">
                          <a:solidFill>
                            <a:srgbClr val="7030A0"/>
                          </a:solidFill>
                          <a:effectLst/>
                        </a:rPr>
                        <a:t>(4-6) </a:t>
                      </a:r>
                      <a:r>
                        <a:rPr lang="en-US" sz="1400" b="1" dirty="0" err="1">
                          <a:solidFill>
                            <a:srgbClr val="7030A0"/>
                          </a:solidFill>
                          <a:effectLst/>
                        </a:rPr>
                        <a:t>Mfxh</a:t>
                      </a:r>
                      <a:r>
                        <a:rPr lang="en-US" sz="1400" b="1" dirty="0">
                          <a:solidFill>
                            <a:srgbClr val="7030A0"/>
                          </a:solidFill>
                          <a:effectLst/>
                        </a:rPr>
                        <a:t> Km </a:t>
                      </a:r>
                      <a:r>
                        <a:rPr lang="en-US" sz="1400" b="1" dirty="0" err="1">
                          <a:solidFill>
                            <a:srgbClr val="7030A0"/>
                          </a:solidFill>
                          <a:effectLst/>
                        </a:rPr>
                        <a:t>Eto</a:t>
                      </a:r>
                      <a:r>
                        <a:rPr lang="en-US" sz="1400" b="1" dirty="0">
                          <a:solidFill>
                            <a:srgbClr val="7030A0"/>
                          </a:solidFill>
                          <a:effectLst/>
                        </a:rPr>
                        <a:t> </a:t>
                      </a:r>
                      <a:r>
                        <a:rPr lang="en-US" sz="1400" b="1" dirty="0" err="1">
                          <a:solidFill>
                            <a:srgbClr val="7030A0"/>
                          </a:solidFill>
                          <a:effectLst/>
                        </a:rPr>
                        <a:t>Cfz</a:t>
                      </a:r>
                      <a:r>
                        <a:rPr lang="en-US" sz="1400" b="1" dirty="0">
                          <a:solidFill>
                            <a:srgbClr val="7030A0"/>
                          </a:solidFill>
                          <a:effectLst/>
                        </a:rPr>
                        <a:t> Z </a:t>
                      </a:r>
                      <a:r>
                        <a:rPr lang="en-US" sz="1400" b="1" dirty="0" err="1">
                          <a:solidFill>
                            <a:srgbClr val="7030A0"/>
                          </a:solidFill>
                          <a:effectLst/>
                        </a:rPr>
                        <a:t>Hh</a:t>
                      </a:r>
                      <a:r>
                        <a:rPr lang="en-US" sz="1400" b="1" dirty="0">
                          <a:solidFill>
                            <a:srgbClr val="7030A0"/>
                          </a:solidFill>
                          <a:effectLst/>
                        </a:rPr>
                        <a:t> E</a:t>
                      </a:r>
                      <a:endParaRPr lang="en-US" sz="14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180" marR="0">
                        <a:lnSpc>
                          <a:spcPct val="100000"/>
                        </a:lnSpc>
                        <a:spcBef>
                          <a:spcPts val="140"/>
                        </a:spcBef>
                        <a:spcAft>
                          <a:spcPts val="0"/>
                        </a:spcAft>
                      </a:pPr>
                      <a:r>
                        <a:rPr lang="en-US" sz="1400" b="1" dirty="0">
                          <a:solidFill>
                            <a:srgbClr val="7030A0"/>
                          </a:solidFill>
                          <a:effectLst/>
                        </a:rPr>
                        <a:t>(5) </a:t>
                      </a:r>
                      <a:r>
                        <a:rPr lang="en-US" sz="1400" b="1" dirty="0" err="1">
                          <a:solidFill>
                            <a:srgbClr val="7030A0"/>
                          </a:solidFill>
                          <a:effectLst/>
                        </a:rPr>
                        <a:t>Mfxh</a:t>
                      </a:r>
                      <a:r>
                        <a:rPr lang="en-US" sz="1400" b="1" dirty="0">
                          <a:solidFill>
                            <a:srgbClr val="7030A0"/>
                          </a:solidFill>
                          <a:effectLst/>
                        </a:rPr>
                        <a:t> </a:t>
                      </a:r>
                      <a:r>
                        <a:rPr lang="en-US" sz="1400" b="1" dirty="0" err="1">
                          <a:solidFill>
                            <a:srgbClr val="7030A0"/>
                          </a:solidFill>
                          <a:effectLst/>
                        </a:rPr>
                        <a:t>Cfz</a:t>
                      </a:r>
                      <a:r>
                        <a:rPr lang="en-US" sz="1400" b="1" dirty="0">
                          <a:solidFill>
                            <a:srgbClr val="7030A0"/>
                          </a:solidFill>
                          <a:effectLst/>
                        </a:rPr>
                        <a:t> Z E</a:t>
                      </a:r>
                      <a:endParaRPr lang="en-US" sz="14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3"/>
                  </a:ext>
                </a:extLst>
              </a:tr>
              <a:tr h="441224">
                <a:tc vMerge="1">
                  <a:txBody>
                    <a:bodyPr/>
                    <a:lstStyle/>
                    <a:p>
                      <a:endParaRPr lang="en-US" dirty="0"/>
                    </a:p>
                  </a:txBody>
                  <a:tcPr/>
                </a:tc>
                <a:tc>
                  <a:txBody>
                    <a:bodyPr/>
                    <a:lstStyle/>
                    <a:p>
                      <a:pPr marL="43815" marR="0">
                        <a:lnSpc>
                          <a:spcPct val="100000"/>
                        </a:lnSpc>
                        <a:spcBef>
                          <a:spcPts val="140"/>
                        </a:spcBef>
                        <a:spcAft>
                          <a:spcPts val="0"/>
                        </a:spcAft>
                      </a:pPr>
                      <a:r>
                        <a:rPr lang="en-US" sz="1400" b="1">
                          <a:solidFill>
                            <a:srgbClr val="7030A0"/>
                          </a:solidFill>
                          <a:effectLst/>
                        </a:rPr>
                        <a:t>Conventional MDR-TB regimen5</a:t>
                      </a:r>
                      <a:endParaRPr lang="en-US" sz="1400" b="1">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00000"/>
                        </a:lnSpc>
                        <a:spcBef>
                          <a:spcPts val="140"/>
                        </a:spcBef>
                        <a:spcAft>
                          <a:spcPts val="0"/>
                        </a:spcAft>
                      </a:pPr>
                      <a:r>
                        <a:rPr lang="en-US" sz="1400" b="1">
                          <a:solidFill>
                            <a:srgbClr val="7030A0"/>
                          </a:solidFill>
                          <a:effectLst/>
                        </a:rPr>
                        <a:t>(6-9) Lfx Km Eto Cs Z E</a:t>
                      </a:r>
                      <a:endParaRPr lang="en-US" sz="1400" b="1">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180" marR="0">
                        <a:lnSpc>
                          <a:spcPct val="100000"/>
                        </a:lnSpc>
                        <a:spcBef>
                          <a:spcPts val="140"/>
                        </a:spcBef>
                        <a:spcAft>
                          <a:spcPts val="0"/>
                        </a:spcAft>
                      </a:pPr>
                      <a:r>
                        <a:rPr lang="en-US" sz="1400" b="1" dirty="0">
                          <a:solidFill>
                            <a:srgbClr val="7030A0"/>
                          </a:solidFill>
                          <a:effectLst/>
                        </a:rPr>
                        <a:t>(18) </a:t>
                      </a:r>
                      <a:r>
                        <a:rPr lang="en-US" sz="1400" b="1" dirty="0" err="1">
                          <a:solidFill>
                            <a:srgbClr val="7030A0"/>
                          </a:solidFill>
                          <a:effectLst/>
                        </a:rPr>
                        <a:t>Lfx</a:t>
                      </a:r>
                      <a:r>
                        <a:rPr lang="en-US" sz="1400" b="1" dirty="0">
                          <a:solidFill>
                            <a:srgbClr val="7030A0"/>
                          </a:solidFill>
                          <a:effectLst/>
                        </a:rPr>
                        <a:t> </a:t>
                      </a:r>
                      <a:r>
                        <a:rPr lang="en-US" sz="1400" b="1" dirty="0" err="1">
                          <a:solidFill>
                            <a:srgbClr val="7030A0"/>
                          </a:solidFill>
                          <a:effectLst/>
                        </a:rPr>
                        <a:t>Eto</a:t>
                      </a:r>
                      <a:r>
                        <a:rPr lang="en-US" sz="1400" b="1" dirty="0">
                          <a:solidFill>
                            <a:srgbClr val="7030A0"/>
                          </a:solidFill>
                          <a:effectLst/>
                        </a:rPr>
                        <a:t> Cs E</a:t>
                      </a:r>
                      <a:endParaRPr lang="en-US" sz="14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4"/>
                  </a:ext>
                </a:extLst>
              </a:tr>
              <a:tr h="441224">
                <a:tc rowSpan="2">
                  <a:txBody>
                    <a:bodyPr/>
                    <a:lstStyle/>
                    <a:p>
                      <a:pPr>
                        <a:lnSpc>
                          <a:spcPct val="100000"/>
                        </a:lnSpc>
                      </a:pPr>
                      <a:r>
                        <a:rPr lang="en-US" sz="1400" b="1" u="none" strike="noStrike" cap="none" baseline="0" dirty="0">
                          <a:solidFill>
                            <a:srgbClr val="7030A0"/>
                          </a:solidFill>
                          <a:sym typeface="Arial"/>
                        </a:rPr>
                        <a:t>Pre-XDR-TB</a:t>
                      </a:r>
                      <a:endParaRPr lang="en-US" sz="1400" b="1" dirty="0">
                        <a:solidFill>
                          <a:srgbClr val="7030A0"/>
                        </a:solidFill>
                        <a:latin typeface="Roboto Condensed Light" panose="020B0604020202020204" charset="0"/>
                        <a:ea typeface="Roboto Condensed Light" panose="020B0604020202020204" charset="0"/>
                      </a:endParaRPr>
                    </a:p>
                  </a:txBody>
                  <a:tcPr/>
                </a:tc>
                <a:tc>
                  <a:txBody>
                    <a:bodyPr/>
                    <a:lstStyle/>
                    <a:p>
                      <a:pPr marL="43815" marR="0">
                        <a:lnSpc>
                          <a:spcPct val="100000"/>
                        </a:lnSpc>
                        <a:spcBef>
                          <a:spcPts val="140"/>
                        </a:spcBef>
                        <a:spcAft>
                          <a:spcPts val="0"/>
                        </a:spcAft>
                      </a:pPr>
                      <a:r>
                        <a:rPr lang="en-US" sz="1400" b="1">
                          <a:solidFill>
                            <a:srgbClr val="7030A0"/>
                          </a:solidFill>
                          <a:effectLst/>
                        </a:rPr>
                        <a:t>Regimen for MDR/RR + R/FQ class</a:t>
                      </a:r>
                      <a:endParaRPr lang="en-US" sz="1400" b="1">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00000"/>
                        </a:lnSpc>
                        <a:spcBef>
                          <a:spcPts val="140"/>
                        </a:spcBef>
                        <a:spcAft>
                          <a:spcPts val="0"/>
                        </a:spcAft>
                      </a:pPr>
                      <a:r>
                        <a:rPr lang="en-US" sz="1400" b="1">
                          <a:solidFill>
                            <a:srgbClr val="7030A0"/>
                          </a:solidFill>
                          <a:effectLst/>
                        </a:rPr>
                        <a:t>(6-9) Km Eto Cs Z Lzd Cfz + (6) Bdq</a:t>
                      </a:r>
                      <a:endParaRPr lang="en-US" sz="1400" b="1">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180" marR="0">
                        <a:lnSpc>
                          <a:spcPct val="100000"/>
                        </a:lnSpc>
                        <a:spcBef>
                          <a:spcPts val="140"/>
                        </a:spcBef>
                        <a:spcAft>
                          <a:spcPts val="0"/>
                        </a:spcAft>
                      </a:pPr>
                      <a:r>
                        <a:rPr lang="en-US" sz="1400" b="1" dirty="0">
                          <a:solidFill>
                            <a:srgbClr val="7030A0"/>
                          </a:solidFill>
                          <a:effectLst/>
                        </a:rPr>
                        <a:t>(18) </a:t>
                      </a:r>
                      <a:r>
                        <a:rPr lang="en-US" sz="1400" b="1" dirty="0" err="1">
                          <a:solidFill>
                            <a:srgbClr val="7030A0"/>
                          </a:solidFill>
                          <a:effectLst/>
                        </a:rPr>
                        <a:t>Eto</a:t>
                      </a:r>
                      <a:r>
                        <a:rPr lang="en-US" sz="1400" b="1" dirty="0">
                          <a:solidFill>
                            <a:srgbClr val="7030A0"/>
                          </a:solidFill>
                          <a:effectLst/>
                        </a:rPr>
                        <a:t> Cs </a:t>
                      </a:r>
                      <a:r>
                        <a:rPr lang="en-US" sz="1400" b="1" dirty="0" err="1">
                          <a:solidFill>
                            <a:srgbClr val="7030A0"/>
                          </a:solidFill>
                          <a:effectLst/>
                        </a:rPr>
                        <a:t>Lzd</a:t>
                      </a:r>
                      <a:r>
                        <a:rPr lang="en-US" sz="1400" b="1" dirty="0">
                          <a:solidFill>
                            <a:srgbClr val="7030A0"/>
                          </a:solidFill>
                          <a:effectLst/>
                        </a:rPr>
                        <a:t> </a:t>
                      </a:r>
                      <a:r>
                        <a:rPr lang="en-US" sz="1400" b="1" dirty="0" err="1">
                          <a:solidFill>
                            <a:srgbClr val="7030A0"/>
                          </a:solidFill>
                          <a:effectLst/>
                        </a:rPr>
                        <a:t>Cfz</a:t>
                      </a:r>
                      <a:endParaRPr lang="en-US" sz="14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5"/>
                  </a:ext>
                </a:extLst>
              </a:tr>
              <a:tr h="441224">
                <a:tc vMerge="1">
                  <a:txBody>
                    <a:bodyPr/>
                    <a:lstStyle/>
                    <a:p>
                      <a:endParaRPr lang="en-US" dirty="0"/>
                    </a:p>
                  </a:txBody>
                  <a:tcPr/>
                </a:tc>
                <a:tc>
                  <a:txBody>
                    <a:bodyPr/>
                    <a:lstStyle/>
                    <a:p>
                      <a:pPr marL="43815" marR="0">
                        <a:lnSpc>
                          <a:spcPct val="100000"/>
                        </a:lnSpc>
                        <a:spcBef>
                          <a:spcPts val="140"/>
                        </a:spcBef>
                        <a:spcAft>
                          <a:spcPts val="0"/>
                        </a:spcAft>
                      </a:pPr>
                      <a:r>
                        <a:rPr lang="en-US" sz="1400" b="1">
                          <a:solidFill>
                            <a:srgbClr val="7030A0"/>
                          </a:solidFill>
                          <a:effectLst/>
                        </a:rPr>
                        <a:t>Regimen for MDR/RR+ R/ SLI class</a:t>
                      </a:r>
                      <a:endParaRPr lang="en-US" sz="1400" b="1">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00000"/>
                        </a:lnSpc>
                        <a:spcBef>
                          <a:spcPts val="140"/>
                        </a:spcBef>
                        <a:spcAft>
                          <a:spcPts val="0"/>
                        </a:spcAft>
                      </a:pPr>
                      <a:r>
                        <a:rPr lang="en-US" sz="1400" b="1">
                          <a:solidFill>
                            <a:srgbClr val="7030A0"/>
                          </a:solidFill>
                          <a:effectLst/>
                        </a:rPr>
                        <a:t>(6-9) Lfx Cm7 Eto Cs Z Lzd Cfz + (6) Bdq</a:t>
                      </a:r>
                      <a:endParaRPr lang="en-US" sz="1400" b="1">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180" marR="0">
                        <a:lnSpc>
                          <a:spcPct val="100000"/>
                        </a:lnSpc>
                        <a:spcBef>
                          <a:spcPts val="140"/>
                        </a:spcBef>
                        <a:spcAft>
                          <a:spcPts val="0"/>
                        </a:spcAft>
                      </a:pPr>
                      <a:r>
                        <a:rPr lang="en-US" sz="1400" b="1" dirty="0">
                          <a:solidFill>
                            <a:srgbClr val="7030A0"/>
                          </a:solidFill>
                          <a:effectLst/>
                        </a:rPr>
                        <a:t>(18) </a:t>
                      </a:r>
                      <a:r>
                        <a:rPr lang="en-US" sz="1400" b="1" dirty="0" err="1">
                          <a:solidFill>
                            <a:srgbClr val="7030A0"/>
                          </a:solidFill>
                          <a:effectLst/>
                        </a:rPr>
                        <a:t>Lfx</a:t>
                      </a:r>
                      <a:r>
                        <a:rPr lang="en-US" sz="1400" b="1" dirty="0">
                          <a:solidFill>
                            <a:srgbClr val="7030A0"/>
                          </a:solidFill>
                          <a:effectLst/>
                        </a:rPr>
                        <a:t> </a:t>
                      </a:r>
                      <a:r>
                        <a:rPr lang="en-US" sz="1400" b="1" dirty="0" err="1">
                          <a:solidFill>
                            <a:srgbClr val="7030A0"/>
                          </a:solidFill>
                          <a:effectLst/>
                        </a:rPr>
                        <a:t>Eto</a:t>
                      </a:r>
                      <a:r>
                        <a:rPr lang="en-US" sz="1400" b="1" dirty="0">
                          <a:solidFill>
                            <a:srgbClr val="7030A0"/>
                          </a:solidFill>
                          <a:effectLst/>
                        </a:rPr>
                        <a:t> Cs </a:t>
                      </a:r>
                      <a:r>
                        <a:rPr lang="en-US" sz="1400" b="1" dirty="0" err="1">
                          <a:solidFill>
                            <a:srgbClr val="7030A0"/>
                          </a:solidFill>
                          <a:effectLst/>
                        </a:rPr>
                        <a:t>Lzd</a:t>
                      </a:r>
                      <a:endParaRPr lang="en-US" sz="14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6"/>
                  </a:ext>
                </a:extLst>
              </a:tr>
              <a:tr h="441224">
                <a:tc>
                  <a:txBody>
                    <a:bodyPr/>
                    <a:lstStyle/>
                    <a:p>
                      <a:pPr>
                        <a:lnSpc>
                          <a:spcPct val="100000"/>
                        </a:lnSpc>
                      </a:pPr>
                      <a:r>
                        <a:rPr lang="en-US" sz="1400" b="1" u="none" strike="noStrike" cap="none" baseline="0" dirty="0">
                          <a:solidFill>
                            <a:srgbClr val="7030A0"/>
                          </a:solidFill>
                          <a:sym typeface="Arial"/>
                        </a:rPr>
                        <a:t>XDR-TB</a:t>
                      </a:r>
                      <a:endParaRPr lang="en-US" sz="1400" b="1" dirty="0">
                        <a:solidFill>
                          <a:srgbClr val="7030A0"/>
                        </a:solidFill>
                        <a:latin typeface="Roboto Condensed Light" panose="020B0604020202020204" charset="0"/>
                        <a:ea typeface="Roboto Condensed Light" panose="020B0604020202020204" charset="0"/>
                      </a:endParaRPr>
                    </a:p>
                  </a:txBody>
                  <a:tcPr/>
                </a:tc>
                <a:tc>
                  <a:txBody>
                    <a:bodyPr/>
                    <a:lstStyle/>
                    <a:p>
                      <a:pPr marL="43815" marR="0">
                        <a:lnSpc>
                          <a:spcPct val="100000"/>
                        </a:lnSpc>
                        <a:spcBef>
                          <a:spcPts val="140"/>
                        </a:spcBef>
                        <a:spcAft>
                          <a:spcPts val="0"/>
                        </a:spcAft>
                      </a:pPr>
                      <a:r>
                        <a:rPr lang="en-US" sz="1400" b="1">
                          <a:solidFill>
                            <a:srgbClr val="7030A0"/>
                          </a:solidFill>
                          <a:effectLst/>
                        </a:rPr>
                        <a:t>Regimen for MDR/RR-TB plus R/FQ and SLI</a:t>
                      </a:r>
                      <a:endParaRPr lang="en-US" sz="1400" b="1">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00000"/>
                        </a:lnSpc>
                        <a:spcBef>
                          <a:spcPts val="140"/>
                        </a:spcBef>
                        <a:spcAft>
                          <a:spcPts val="0"/>
                        </a:spcAft>
                      </a:pPr>
                      <a:r>
                        <a:rPr lang="en-US" sz="1400" b="1" dirty="0">
                          <a:solidFill>
                            <a:srgbClr val="7030A0"/>
                          </a:solidFill>
                          <a:effectLst/>
                        </a:rPr>
                        <a:t>(6-12) </a:t>
                      </a:r>
                      <a:r>
                        <a:rPr lang="en-US" sz="1400" b="1" dirty="0" err="1">
                          <a:solidFill>
                            <a:srgbClr val="7030A0"/>
                          </a:solidFill>
                          <a:effectLst/>
                        </a:rPr>
                        <a:t>Mfxh</a:t>
                      </a:r>
                      <a:r>
                        <a:rPr lang="en-US" sz="1400" b="1" dirty="0">
                          <a:solidFill>
                            <a:srgbClr val="7030A0"/>
                          </a:solidFill>
                          <a:effectLst/>
                        </a:rPr>
                        <a:t> Cm7 </a:t>
                      </a:r>
                      <a:r>
                        <a:rPr lang="en-US" sz="1400" b="1" dirty="0" err="1">
                          <a:solidFill>
                            <a:srgbClr val="7030A0"/>
                          </a:solidFill>
                          <a:effectLst/>
                        </a:rPr>
                        <a:t>Eto</a:t>
                      </a:r>
                      <a:r>
                        <a:rPr lang="en-US" sz="1400" b="1" dirty="0">
                          <a:solidFill>
                            <a:srgbClr val="7030A0"/>
                          </a:solidFill>
                          <a:effectLst/>
                        </a:rPr>
                        <a:t> Cs </a:t>
                      </a:r>
                      <a:r>
                        <a:rPr lang="en-US" sz="1400" b="1" dirty="0" err="1">
                          <a:solidFill>
                            <a:srgbClr val="7030A0"/>
                          </a:solidFill>
                          <a:effectLst/>
                        </a:rPr>
                        <a:t>Lzd</a:t>
                      </a:r>
                      <a:r>
                        <a:rPr lang="en-US" sz="1400" b="1" dirty="0">
                          <a:solidFill>
                            <a:srgbClr val="7030A0"/>
                          </a:solidFill>
                          <a:effectLst/>
                        </a:rPr>
                        <a:t> </a:t>
                      </a:r>
                      <a:r>
                        <a:rPr lang="en-US" sz="1400" b="1" dirty="0" err="1">
                          <a:solidFill>
                            <a:srgbClr val="7030A0"/>
                          </a:solidFill>
                          <a:effectLst/>
                        </a:rPr>
                        <a:t>Cfz</a:t>
                      </a:r>
                      <a:r>
                        <a:rPr lang="en-US" sz="1400" b="1" dirty="0">
                          <a:solidFill>
                            <a:srgbClr val="7030A0"/>
                          </a:solidFill>
                          <a:effectLst/>
                        </a:rPr>
                        <a:t> Z E</a:t>
                      </a:r>
                      <a:endParaRPr lang="en-US" sz="14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180" marR="0">
                        <a:lnSpc>
                          <a:spcPct val="100000"/>
                        </a:lnSpc>
                        <a:spcBef>
                          <a:spcPts val="140"/>
                        </a:spcBef>
                        <a:spcAft>
                          <a:spcPts val="0"/>
                        </a:spcAft>
                      </a:pPr>
                      <a:r>
                        <a:rPr lang="en-US" sz="1400" b="1" dirty="0">
                          <a:solidFill>
                            <a:srgbClr val="7030A0"/>
                          </a:solidFill>
                          <a:effectLst/>
                        </a:rPr>
                        <a:t>(18) </a:t>
                      </a:r>
                      <a:r>
                        <a:rPr lang="en-US" sz="1400" b="1" dirty="0" err="1">
                          <a:solidFill>
                            <a:srgbClr val="7030A0"/>
                          </a:solidFill>
                          <a:effectLst/>
                        </a:rPr>
                        <a:t>Mfxh</a:t>
                      </a:r>
                      <a:r>
                        <a:rPr lang="en-US" sz="1400" b="1" dirty="0">
                          <a:solidFill>
                            <a:srgbClr val="7030A0"/>
                          </a:solidFill>
                          <a:effectLst/>
                        </a:rPr>
                        <a:t> </a:t>
                      </a:r>
                      <a:r>
                        <a:rPr lang="en-US" sz="1400" b="1" dirty="0" err="1">
                          <a:solidFill>
                            <a:srgbClr val="7030A0"/>
                          </a:solidFill>
                          <a:effectLst/>
                        </a:rPr>
                        <a:t>Eto</a:t>
                      </a:r>
                      <a:r>
                        <a:rPr lang="en-US" sz="1400" b="1" dirty="0">
                          <a:solidFill>
                            <a:srgbClr val="7030A0"/>
                          </a:solidFill>
                          <a:effectLst/>
                        </a:rPr>
                        <a:t> Cs </a:t>
                      </a:r>
                      <a:r>
                        <a:rPr lang="en-US" sz="1400" b="1" dirty="0" err="1">
                          <a:solidFill>
                            <a:srgbClr val="7030A0"/>
                          </a:solidFill>
                          <a:effectLst/>
                        </a:rPr>
                        <a:t>Lzd</a:t>
                      </a:r>
                      <a:r>
                        <a:rPr lang="en-US" sz="1400" b="1" dirty="0">
                          <a:solidFill>
                            <a:srgbClr val="7030A0"/>
                          </a:solidFill>
                          <a:effectLst/>
                        </a:rPr>
                        <a:t> </a:t>
                      </a:r>
                      <a:r>
                        <a:rPr lang="en-US" sz="1400" b="1" dirty="0" err="1">
                          <a:solidFill>
                            <a:srgbClr val="7030A0"/>
                          </a:solidFill>
                          <a:effectLst/>
                        </a:rPr>
                        <a:t>Cfz</a:t>
                      </a:r>
                      <a:r>
                        <a:rPr lang="en-US" sz="1400" b="1" dirty="0">
                          <a:solidFill>
                            <a:srgbClr val="7030A0"/>
                          </a:solidFill>
                          <a:effectLst/>
                        </a:rPr>
                        <a:t> E</a:t>
                      </a:r>
                      <a:endParaRPr lang="en-US" sz="14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3795135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2800" b="1" dirty="0" smtClean="0">
                <a:solidFill>
                  <a:srgbClr val="FF0000"/>
                </a:solidFill>
              </a:rPr>
              <a:t>Drug regimen for tuberculosis depending on the pattern of drug resistance</a:t>
            </a:r>
            <a:endParaRPr lang="en-US" sz="28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64</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546201459"/>
              </p:ext>
            </p:extLst>
          </p:nvPr>
        </p:nvGraphicFramePr>
        <p:xfrm>
          <a:off x="609600" y="1200150"/>
          <a:ext cx="8153401" cy="3505200"/>
        </p:xfrm>
        <a:graphic>
          <a:graphicData uri="http://schemas.openxmlformats.org/drawingml/2006/table">
            <a:tbl>
              <a:tblPr firstRow="1" bandRow="1">
                <a:tableStyleId>{5940675A-B579-460E-94D1-54222C63F5DA}</a:tableStyleId>
              </a:tblPr>
              <a:tblGrid>
                <a:gridCol w="1809801">
                  <a:extLst>
                    <a:ext uri="{9D8B030D-6E8A-4147-A177-3AD203B41FA5}">
                      <a16:colId xmlns:a16="http://schemas.microsoft.com/office/drawing/2014/main" xmlns="" val="20000"/>
                    </a:ext>
                  </a:extLst>
                </a:gridCol>
                <a:gridCol w="2640326">
                  <a:extLst>
                    <a:ext uri="{9D8B030D-6E8A-4147-A177-3AD203B41FA5}">
                      <a16:colId xmlns:a16="http://schemas.microsoft.com/office/drawing/2014/main" xmlns="" val="20001"/>
                    </a:ext>
                  </a:extLst>
                </a:gridCol>
                <a:gridCol w="3703274">
                  <a:extLst>
                    <a:ext uri="{9D8B030D-6E8A-4147-A177-3AD203B41FA5}">
                      <a16:colId xmlns:a16="http://schemas.microsoft.com/office/drawing/2014/main" xmlns="" val="20002"/>
                    </a:ext>
                  </a:extLst>
                </a:gridCol>
              </a:tblGrid>
              <a:tr h="584200">
                <a:tc rowSpan="2">
                  <a:txBody>
                    <a:bodyPr/>
                    <a:lstStyle/>
                    <a:p>
                      <a:pPr marL="43815" marR="0" algn="ctr">
                        <a:lnSpc>
                          <a:spcPct val="150000"/>
                        </a:lnSpc>
                        <a:spcBef>
                          <a:spcPts val="140"/>
                        </a:spcBef>
                        <a:spcAft>
                          <a:spcPts val="0"/>
                        </a:spcAft>
                      </a:pPr>
                      <a:r>
                        <a:rPr lang="en-US" sz="2000" b="1" u="none" strike="noStrike" cap="none" baseline="0" dirty="0">
                          <a:solidFill>
                            <a:srgbClr val="00B050"/>
                          </a:solidFill>
                          <a:sym typeface="Arial"/>
                        </a:rPr>
                        <a:t>Weight category</a:t>
                      </a:r>
                      <a:endParaRPr lang="en-US" sz="2000" b="1" dirty="0">
                        <a:solidFill>
                          <a:srgbClr val="00B05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gridSpan="2">
                  <a:txBody>
                    <a:bodyPr/>
                    <a:lstStyle/>
                    <a:p>
                      <a:pPr marL="43815" marR="0" algn="ctr">
                        <a:lnSpc>
                          <a:spcPct val="150000"/>
                        </a:lnSpc>
                        <a:spcBef>
                          <a:spcPts val="140"/>
                        </a:spcBef>
                        <a:spcAft>
                          <a:spcPts val="0"/>
                        </a:spcAft>
                      </a:pPr>
                      <a:r>
                        <a:rPr lang="en-US" sz="2000" b="1" u="none" strike="noStrike" cap="none" baseline="0" dirty="0">
                          <a:solidFill>
                            <a:srgbClr val="00B050"/>
                          </a:solidFill>
                          <a:sym typeface="Arial"/>
                        </a:rPr>
                        <a:t>Number of tablets (FDCs)</a:t>
                      </a:r>
                      <a:endParaRPr lang="en-US" sz="2000" b="1" dirty="0">
                        <a:solidFill>
                          <a:srgbClr val="00B05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hMerge="1">
                  <a:txBody>
                    <a:bodyPr/>
                    <a:lstStyle/>
                    <a:p>
                      <a:pPr marL="43815" marR="0">
                        <a:lnSpc>
                          <a:spcPct val="100000"/>
                        </a:lnSpc>
                        <a:spcBef>
                          <a:spcPts val="140"/>
                        </a:spcBef>
                        <a:spcAft>
                          <a:spcPts val="0"/>
                        </a:spcAft>
                      </a:pP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0"/>
                  </a:ext>
                </a:extLst>
              </a:tr>
              <a:tr h="584200">
                <a:tc vMerge="1">
                  <a:txBody>
                    <a:bodyPr/>
                    <a:lstStyle/>
                    <a:p>
                      <a:pPr marL="44450" marR="0">
                        <a:lnSpc>
                          <a:spcPct val="100000"/>
                        </a:lnSpc>
                        <a:spcBef>
                          <a:spcPts val="140"/>
                        </a:spcBef>
                        <a:spcAft>
                          <a:spcPts val="0"/>
                        </a:spcAft>
                      </a:pP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algn="ctr">
                        <a:lnSpc>
                          <a:spcPct val="150000"/>
                        </a:lnSpc>
                      </a:pPr>
                      <a:r>
                        <a:rPr lang="en-US" sz="2000" b="1" u="none" strike="noStrike" cap="none" baseline="0" dirty="0">
                          <a:solidFill>
                            <a:srgbClr val="00B050"/>
                          </a:solidFill>
                          <a:sym typeface="Arial"/>
                        </a:rPr>
                        <a:t>Intensive phase (HRZE)</a:t>
                      </a:r>
                      <a:endParaRPr lang="en-US" sz="2000" b="1" dirty="0">
                        <a:solidFill>
                          <a:srgbClr val="00B05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algn="ctr">
                        <a:lnSpc>
                          <a:spcPct val="150000"/>
                        </a:lnSpc>
                      </a:pPr>
                      <a:r>
                        <a:rPr lang="en-US" sz="2000" b="1" u="none" strike="noStrike" cap="none" baseline="0" dirty="0">
                          <a:solidFill>
                            <a:srgbClr val="00B050"/>
                          </a:solidFill>
                          <a:sym typeface="Arial"/>
                        </a:rPr>
                        <a:t>Continuation phase (HRE)</a:t>
                      </a:r>
                      <a:endParaRPr lang="en-US" sz="2000" b="1" dirty="0">
                        <a:solidFill>
                          <a:srgbClr val="00B05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1"/>
                  </a:ext>
                </a:extLst>
              </a:tr>
              <a:tr h="584200">
                <a:tc>
                  <a:txBody>
                    <a:bodyPr/>
                    <a:lstStyle/>
                    <a:p>
                      <a:pPr marL="239395" marR="230505" algn="ctr">
                        <a:lnSpc>
                          <a:spcPct val="150000"/>
                        </a:lnSpc>
                        <a:spcBef>
                          <a:spcPts val="90"/>
                        </a:spcBef>
                        <a:spcAft>
                          <a:spcPts val="0"/>
                        </a:spcAft>
                      </a:pPr>
                      <a:r>
                        <a:rPr lang="en-US" sz="2000" b="1" dirty="0">
                          <a:solidFill>
                            <a:srgbClr val="7030A0"/>
                          </a:solidFill>
                          <a:effectLst/>
                        </a:rPr>
                        <a:t>25–39 kg</a:t>
                      </a:r>
                      <a:endParaRPr lang="en-US" sz="20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70205" marR="361950" algn="ctr">
                        <a:lnSpc>
                          <a:spcPct val="150000"/>
                        </a:lnSpc>
                        <a:spcBef>
                          <a:spcPts val="90"/>
                        </a:spcBef>
                        <a:spcAft>
                          <a:spcPts val="0"/>
                        </a:spcAft>
                      </a:pPr>
                      <a:r>
                        <a:rPr lang="en-US" sz="2000" b="1" dirty="0">
                          <a:solidFill>
                            <a:srgbClr val="7030A0"/>
                          </a:solidFill>
                          <a:effectLst/>
                        </a:rPr>
                        <a:t>2 tablets</a:t>
                      </a:r>
                      <a:endParaRPr lang="en-US" sz="20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18135" marR="309880" algn="ctr">
                        <a:lnSpc>
                          <a:spcPct val="150000"/>
                        </a:lnSpc>
                        <a:spcBef>
                          <a:spcPts val="90"/>
                        </a:spcBef>
                        <a:spcAft>
                          <a:spcPts val="0"/>
                        </a:spcAft>
                      </a:pPr>
                      <a:r>
                        <a:rPr lang="en-US" sz="2000" b="1" dirty="0">
                          <a:solidFill>
                            <a:srgbClr val="7030A0"/>
                          </a:solidFill>
                          <a:effectLst/>
                        </a:rPr>
                        <a:t>2 tablets</a:t>
                      </a:r>
                      <a:endParaRPr lang="en-US" sz="20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2"/>
                  </a:ext>
                </a:extLst>
              </a:tr>
              <a:tr h="584200">
                <a:tc>
                  <a:txBody>
                    <a:bodyPr/>
                    <a:lstStyle/>
                    <a:p>
                      <a:pPr marL="239395" marR="230505" algn="ctr">
                        <a:lnSpc>
                          <a:spcPct val="150000"/>
                        </a:lnSpc>
                        <a:spcBef>
                          <a:spcPts val="90"/>
                        </a:spcBef>
                        <a:spcAft>
                          <a:spcPts val="0"/>
                        </a:spcAft>
                      </a:pPr>
                      <a:r>
                        <a:rPr lang="en-US" sz="2000" b="1">
                          <a:solidFill>
                            <a:srgbClr val="7030A0"/>
                          </a:solidFill>
                          <a:effectLst/>
                        </a:rPr>
                        <a:t>40–54 kg</a:t>
                      </a:r>
                      <a:endParaRPr lang="en-US" sz="2000" b="1">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70205" marR="361950" algn="ctr">
                        <a:lnSpc>
                          <a:spcPct val="150000"/>
                        </a:lnSpc>
                        <a:spcBef>
                          <a:spcPts val="90"/>
                        </a:spcBef>
                        <a:spcAft>
                          <a:spcPts val="0"/>
                        </a:spcAft>
                      </a:pPr>
                      <a:r>
                        <a:rPr lang="en-US" sz="2000" b="1" dirty="0">
                          <a:solidFill>
                            <a:srgbClr val="7030A0"/>
                          </a:solidFill>
                          <a:effectLst/>
                        </a:rPr>
                        <a:t>3 tablets</a:t>
                      </a:r>
                      <a:endParaRPr lang="en-US" sz="20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18135" marR="309880" algn="ctr">
                        <a:lnSpc>
                          <a:spcPct val="150000"/>
                        </a:lnSpc>
                        <a:spcBef>
                          <a:spcPts val="90"/>
                        </a:spcBef>
                        <a:spcAft>
                          <a:spcPts val="0"/>
                        </a:spcAft>
                      </a:pPr>
                      <a:r>
                        <a:rPr lang="en-US" sz="2000" b="1" dirty="0">
                          <a:solidFill>
                            <a:srgbClr val="7030A0"/>
                          </a:solidFill>
                          <a:effectLst/>
                        </a:rPr>
                        <a:t>3 tablets</a:t>
                      </a:r>
                      <a:endParaRPr lang="en-US" sz="20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3"/>
                  </a:ext>
                </a:extLst>
              </a:tr>
              <a:tr h="584200">
                <a:tc>
                  <a:txBody>
                    <a:bodyPr/>
                    <a:lstStyle/>
                    <a:p>
                      <a:pPr marL="239395" marR="230505" algn="ctr">
                        <a:lnSpc>
                          <a:spcPct val="150000"/>
                        </a:lnSpc>
                        <a:spcBef>
                          <a:spcPts val="90"/>
                        </a:spcBef>
                        <a:spcAft>
                          <a:spcPts val="0"/>
                        </a:spcAft>
                      </a:pPr>
                      <a:r>
                        <a:rPr lang="en-US" sz="2000" b="1">
                          <a:solidFill>
                            <a:srgbClr val="7030A0"/>
                          </a:solidFill>
                          <a:effectLst/>
                        </a:rPr>
                        <a:t>55–69 kg</a:t>
                      </a:r>
                      <a:endParaRPr lang="en-US" sz="2000" b="1">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70205" marR="361950" algn="ctr">
                        <a:lnSpc>
                          <a:spcPct val="150000"/>
                        </a:lnSpc>
                        <a:spcBef>
                          <a:spcPts val="90"/>
                        </a:spcBef>
                        <a:spcAft>
                          <a:spcPts val="0"/>
                        </a:spcAft>
                      </a:pPr>
                      <a:r>
                        <a:rPr lang="en-US" sz="2000" b="1" dirty="0">
                          <a:solidFill>
                            <a:srgbClr val="7030A0"/>
                          </a:solidFill>
                          <a:effectLst/>
                        </a:rPr>
                        <a:t>4 tablets</a:t>
                      </a:r>
                      <a:endParaRPr lang="en-US" sz="20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18135" marR="309880" algn="ctr">
                        <a:lnSpc>
                          <a:spcPct val="150000"/>
                        </a:lnSpc>
                        <a:spcBef>
                          <a:spcPts val="90"/>
                        </a:spcBef>
                        <a:spcAft>
                          <a:spcPts val="0"/>
                        </a:spcAft>
                      </a:pPr>
                      <a:r>
                        <a:rPr lang="en-US" sz="2000" b="1" dirty="0">
                          <a:solidFill>
                            <a:srgbClr val="7030A0"/>
                          </a:solidFill>
                          <a:effectLst/>
                        </a:rPr>
                        <a:t>4 tablets</a:t>
                      </a:r>
                      <a:endParaRPr lang="en-US" sz="20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4"/>
                  </a:ext>
                </a:extLst>
              </a:tr>
              <a:tr h="584200">
                <a:tc>
                  <a:txBody>
                    <a:bodyPr/>
                    <a:lstStyle/>
                    <a:p>
                      <a:pPr marL="239395" marR="230505" algn="ctr">
                        <a:lnSpc>
                          <a:spcPct val="150000"/>
                        </a:lnSpc>
                        <a:spcBef>
                          <a:spcPts val="90"/>
                        </a:spcBef>
                        <a:spcAft>
                          <a:spcPts val="0"/>
                        </a:spcAft>
                      </a:pPr>
                      <a:r>
                        <a:rPr lang="en-US" sz="2000" b="1">
                          <a:solidFill>
                            <a:srgbClr val="7030A0"/>
                          </a:solidFill>
                          <a:effectLst/>
                        </a:rPr>
                        <a:t>≥70 kg</a:t>
                      </a:r>
                      <a:endParaRPr lang="en-US" sz="2000" b="1">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70205" marR="361950" algn="ctr">
                        <a:lnSpc>
                          <a:spcPct val="150000"/>
                        </a:lnSpc>
                        <a:spcBef>
                          <a:spcPts val="90"/>
                        </a:spcBef>
                        <a:spcAft>
                          <a:spcPts val="0"/>
                        </a:spcAft>
                      </a:pPr>
                      <a:r>
                        <a:rPr lang="en-US" sz="2000" b="1">
                          <a:solidFill>
                            <a:srgbClr val="7030A0"/>
                          </a:solidFill>
                          <a:effectLst/>
                        </a:rPr>
                        <a:t>5 tablets</a:t>
                      </a:r>
                      <a:endParaRPr lang="en-US" sz="2000" b="1">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18135" marR="309880" algn="ctr">
                        <a:lnSpc>
                          <a:spcPct val="150000"/>
                        </a:lnSpc>
                        <a:spcBef>
                          <a:spcPts val="90"/>
                        </a:spcBef>
                        <a:spcAft>
                          <a:spcPts val="0"/>
                        </a:spcAft>
                      </a:pPr>
                      <a:r>
                        <a:rPr lang="en-US" sz="2000" b="1" dirty="0">
                          <a:solidFill>
                            <a:srgbClr val="7030A0"/>
                          </a:solidFill>
                          <a:effectLst/>
                        </a:rPr>
                        <a:t>5 tablets</a:t>
                      </a:r>
                      <a:endParaRPr lang="en-US" sz="20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19200680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285750"/>
            <a:ext cx="8229600" cy="4308873"/>
          </a:xfrm>
        </p:spPr>
        <p:txBody>
          <a:bodyPr>
            <a:normAutofit lnSpcReduction="10000"/>
          </a:bodyPr>
          <a:lstStyle/>
          <a:p>
            <a:r>
              <a:rPr lang="en-US" b="1" dirty="0" smtClean="0">
                <a:solidFill>
                  <a:srgbClr val="7030A0"/>
                </a:solidFill>
              </a:rPr>
              <a:t>Follow-up of treatment: </a:t>
            </a:r>
          </a:p>
          <a:p>
            <a:pPr lvl="1">
              <a:lnSpc>
                <a:spcPct val="150000"/>
              </a:lnSpc>
            </a:pPr>
            <a:r>
              <a:rPr lang="en-US" dirty="0" smtClean="0">
                <a:solidFill>
                  <a:srgbClr val="7030A0"/>
                </a:solidFill>
              </a:rPr>
              <a:t>Clinical follow-up: </a:t>
            </a:r>
            <a:r>
              <a:rPr lang="en-US" dirty="0" smtClean="0"/>
              <a:t>Carried out at least monthly during treatment</a:t>
            </a:r>
          </a:p>
          <a:p>
            <a:pPr lvl="1">
              <a:lnSpc>
                <a:spcPct val="150000"/>
              </a:lnSpc>
            </a:pPr>
            <a:r>
              <a:rPr lang="en-US" dirty="0" smtClean="0">
                <a:solidFill>
                  <a:srgbClr val="7030A0"/>
                </a:solidFill>
              </a:rPr>
              <a:t>Follow-up laboratory investigation: </a:t>
            </a:r>
            <a:r>
              <a:rPr lang="en-US" dirty="0" smtClean="0"/>
              <a:t>For PTB – sputum smear - done at the end of intensive phase. At End of treatment - sputum smear + culture - done for every patient.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65</a:t>
            </a:fld>
            <a:endParaRPr lang="en"/>
          </a:p>
        </p:txBody>
      </p:sp>
    </p:spTree>
    <p:extLst>
      <p:ext uri="{BB962C8B-B14F-4D97-AF65-F5344CB8AC3E}">
        <p14:creationId xmlns:p14="http://schemas.microsoft.com/office/powerpoint/2010/main" val="132841260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438150"/>
            <a:ext cx="8229600" cy="4156473"/>
          </a:xfrm>
        </p:spPr>
        <p:txBody>
          <a:bodyPr>
            <a:normAutofit fontScale="92500"/>
          </a:bodyPr>
          <a:lstStyle/>
          <a:p>
            <a:r>
              <a:rPr lang="en-US" b="1" dirty="0" smtClean="0">
                <a:solidFill>
                  <a:srgbClr val="7030A0"/>
                </a:solidFill>
              </a:rPr>
              <a:t>Follow-up of treatment: </a:t>
            </a:r>
          </a:p>
          <a:p>
            <a:pPr lvl="1">
              <a:lnSpc>
                <a:spcPct val="150000"/>
              </a:lnSpc>
            </a:pPr>
            <a:r>
              <a:rPr lang="en-US" dirty="0" smtClean="0"/>
              <a:t>Long term follow-up - carried out up to 2 years of completion of treatment</a:t>
            </a:r>
          </a:p>
          <a:p>
            <a:pPr lvl="1">
              <a:lnSpc>
                <a:spcPct val="150000"/>
              </a:lnSpc>
            </a:pPr>
            <a:r>
              <a:rPr lang="en-US" dirty="0" smtClean="0"/>
              <a:t>Follow-up for MDR TB: Sputum smear and culture - performed every month during intensive phase and every three months during continuation phase.</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66</a:t>
            </a:fld>
            <a:endParaRPr lang="en"/>
          </a:p>
        </p:txBody>
      </p:sp>
    </p:spTree>
    <p:extLst>
      <p:ext uri="{BB962C8B-B14F-4D97-AF65-F5344CB8AC3E}">
        <p14:creationId xmlns:p14="http://schemas.microsoft.com/office/powerpoint/2010/main" val="361470440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Newer Anti-tubercular Drugs</a:t>
            </a:r>
            <a:endParaRPr lang="en-US" b="1" dirty="0">
              <a:solidFill>
                <a:srgbClr val="FF0000"/>
              </a:solidFill>
            </a:endParaRPr>
          </a:p>
        </p:txBody>
      </p:sp>
      <p:sp>
        <p:nvSpPr>
          <p:cNvPr id="193" name="Google Shape;193;p12"/>
          <p:cNvSpPr txBox="1">
            <a:spLocks noGrp="1"/>
          </p:cNvSpPr>
          <p:nvPr>
            <p:ph idx="1"/>
          </p:nvPr>
        </p:nvSpPr>
        <p:spPr/>
        <p:txBody>
          <a:bodyPr/>
          <a:lstStyle/>
          <a:p>
            <a:pPr>
              <a:lnSpc>
                <a:spcPct val="150000"/>
              </a:lnSpc>
            </a:pPr>
            <a:r>
              <a:rPr lang="en-US" b="1" dirty="0" err="1" smtClean="0">
                <a:solidFill>
                  <a:srgbClr val="7030A0"/>
                </a:solidFill>
              </a:rPr>
              <a:t>Bedaquiline</a:t>
            </a:r>
            <a:r>
              <a:rPr lang="en-US" b="1" dirty="0" smtClean="0">
                <a:solidFill>
                  <a:srgbClr val="7030A0"/>
                </a:solidFill>
              </a:rPr>
              <a:t> and </a:t>
            </a:r>
            <a:r>
              <a:rPr lang="en-US" b="1" dirty="0" err="1" smtClean="0">
                <a:solidFill>
                  <a:srgbClr val="7030A0"/>
                </a:solidFill>
              </a:rPr>
              <a:t>delamanid</a:t>
            </a:r>
            <a:r>
              <a:rPr lang="en-US" b="1" dirty="0" smtClean="0">
                <a:solidFill>
                  <a:srgbClr val="7030A0"/>
                </a:solidFill>
              </a:rPr>
              <a:t> - </a:t>
            </a:r>
            <a:r>
              <a:rPr lang="en-US" dirty="0" smtClean="0"/>
              <a:t>only two drugs developed specifically for the treatment of TB in the last 40 years.</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67</a:t>
            </a:fld>
            <a:endParaRPr lang="en"/>
          </a:p>
        </p:txBody>
      </p:sp>
    </p:spTree>
    <p:extLst>
      <p:ext uri="{BB962C8B-B14F-4D97-AF65-F5344CB8AC3E}">
        <p14:creationId xmlns:p14="http://schemas.microsoft.com/office/powerpoint/2010/main" val="28525950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err="1" smtClean="0">
                <a:solidFill>
                  <a:srgbClr val="FF0000"/>
                </a:solidFill>
              </a:rPr>
              <a:t>Bedaquiline</a:t>
            </a:r>
            <a:endParaRPr lang="en-US" b="1" dirty="0">
              <a:solidFill>
                <a:srgbClr val="FF0000"/>
              </a:solidFill>
            </a:endParaRPr>
          </a:p>
        </p:txBody>
      </p:sp>
      <p:sp>
        <p:nvSpPr>
          <p:cNvPr id="193" name="Google Shape;193;p12"/>
          <p:cNvSpPr txBox="1">
            <a:spLocks noGrp="1"/>
          </p:cNvSpPr>
          <p:nvPr>
            <p:ph idx="1"/>
          </p:nvPr>
        </p:nvSpPr>
        <p:spPr/>
        <p:txBody>
          <a:bodyPr>
            <a:normAutofit fontScale="92500" lnSpcReduction="10000"/>
          </a:bodyPr>
          <a:lstStyle/>
          <a:p>
            <a:r>
              <a:rPr lang="en-US" dirty="0" smtClean="0"/>
              <a:t>New second line ATD of </a:t>
            </a:r>
            <a:r>
              <a:rPr lang="en-US" dirty="0" err="1" smtClean="0"/>
              <a:t>diarylquinoline</a:t>
            </a:r>
            <a:r>
              <a:rPr lang="en-US" dirty="0" smtClean="0"/>
              <a:t> class, approved for use as second line ATD since 2015. </a:t>
            </a:r>
          </a:p>
          <a:p>
            <a:r>
              <a:rPr lang="en-US" b="1" dirty="0" smtClean="0">
                <a:solidFill>
                  <a:srgbClr val="7030A0"/>
                </a:solidFill>
              </a:rPr>
              <a:t>Acts by inhibiting mycobacterial ATP synthase</a:t>
            </a:r>
          </a:p>
          <a:p>
            <a:r>
              <a:rPr lang="en-US" dirty="0" smtClean="0"/>
              <a:t>Strongly </a:t>
            </a:r>
            <a:r>
              <a:rPr lang="en-US" dirty="0" err="1" smtClean="0"/>
              <a:t>mycobactericidal</a:t>
            </a:r>
            <a:r>
              <a:rPr lang="en-US" dirty="0" smtClean="0"/>
              <a:t> - no cross resistance with other ATDs</a:t>
            </a:r>
          </a:p>
          <a:p>
            <a:r>
              <a:rPr lang="en-US" dirty="0" smtClean="0"/>
              <a:t>Significant benefit in improving the time to culture conversion in MDR-TB patients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68</a:t>
            </a:fld>
            <a:endParaRPr lang="en"/>
          </a:p>
        </p:txBody>
      </p:sp>
    </p:spTree>
    <p:extLst>
      <p:ext uri="{BB962C8B-B14F-4D97-AF65-F5344CB8AC3E}">
        <p14:creationId xmlns:p14="http://schemas.microsoft.com/office/powerpoint/2010/main" val="40889219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514350"/>
            <a:ext cx="8229600" cy="4080273"/>
          </a:xfrm>
        </p:spPr>
        <p:txBody>
          <a:bodyPr>
            <a:normAutofit lnSpcReduction="10000"/>
          </a:bodyPr>
          <a:lstStyle/>
          <a:p>
            <a:r>
              <a:rPr lang="en-US" b="1" dirty="0" smtClean="0">
                <a:solidFill>
                  <a:srgbClr val="7030A0"/>
                </a:solidFill>
              </a:rPr>
              <a:t>Indication: </a:t>
            </a:r>
            <a:r>
              <a:rPr lang="en-US" dirty="0" smtClean="0"/>
              <a:t>Recommended for MDR-TB or XDR-TB cases - resistant to </a:t>
            </a:r>
            <a:r>
              <a:rPr lang="en-US" dirty="0" err="1" smtClean="0"/>
              <a:t>fluoroquinolones</a:t>
            </a:r>
            <a:r>
              <a:rPr lang="en-US" dirty="0" smtClean="0"/>
              <a:t> and/or second-line injectable drugs.</a:t>
            </a:r>
          </a:p>
          <a:p>
            <a:r>
              <a:rPr lang="en-US" dirty="0" smtClean="0"/>
              <a:t>Contraindicated in pregnancy and age &lt;18 years</a:t>
            </a:r>
          </a:p>
          <a:p>
            <a:r>
              <a:rPr lang="en-US" b="1" dirty="0" smtClean="0">
                <a:solidFill>
                  <a:srgbClr val="7030A0"/>
                </a:solidFill>
              </a:rPr>
              <a:t>Regimen: </a:t>
            </a:r>
            <a:r>
              <a:rPr lang="en-US" dirty="0" err="1" smtClean="0"/>
              <a:t>Bedaquiline</a:t>
            </a:r>
            <a:r>
              <a:rPr lang="en-US" dirty="0" smtClean="0"/>
              <a:t> containing regimen should contain four other second-line ATDs depending upon the sensitivity.</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69</a:t>
            </a:fld>
            <a:endParaRPr lang="en"/>
          </a:p>
        </p:txBody>
      </p:sp>
    </p:spTree>
    <p:extLst>
      <p:ext uri="{BB962C8B-B14F-4D97-AF65-F5344CB8AC3E}">
        <p14:creationId xmlns:p14="http://schemas.microsoft.com/office/powerpoint/2010/main" val="394921880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err="1" smtClean="0">
                <a:solidFill>
                  <a:srgbClr val="FF0000"/>
                </a:solidFill>
              </a:rPr>
              <a:t>Delamanid</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Derived from </a:t>
            </a:r>
            <a:r>
              <a:rPr lang="en-US" dirty="0" err="1" smtClean="0"/>
              <a:t>nitroimidazole</a:t>
            </a:r>
            <a:r>
              <a:rPr lang="en-US" dirty="0" smtClean="0"/>
              <a:t> class.</a:t>
            </a:r>
          </a:p>
          <a:p>
            <a:r>
              <a:rPr lang="en-US" b="1" dirty="0" smtClean="0">
                <a:solidFill>
                  <a:srgbClr val="7030A0"/>
                </a:solidFill>
              </a:rPr>
              <a:t>Mechanism of action: </a:t>
            </a:r>
            <a:r>
              <a:rPr lang="en-US" dirty="0" smtClean="0"/>
              <a:t>Acts by inhibiting </a:t>
            </a:r>
            <a:r>
              <a:rPr lang="en-US" dirty="0" err="1" smtClean="0"/>
              <a:t>mycolic</a:t>
            </a:r>
            <a:r>
              <a:rPr lang="en-US" dirty="0" smtClean="0"/>
              <a:t> acid synthesis of bacterial cell wall</a:t>
            </a:r>
          </a:p>
          <a:p>
            <a:r>
              <a:rPr lang="en-US" b="1" dirty="0" smtClean="0">
                <a:solidFill>
                  <a:srgbClr val="7030A0"/>
                </a:solidFill>
              </a:rPr>
              <a:t>Indication: </a:t>
            </a:r>
            <a:r>
              <a:rPr lang="en-US" dirty="0" smtClean="0"/>
              <a:t>Approved for use in the treatment of DRTB (MDR, XDR or mixed pattern DR-TB) in a combination regimen</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70</a:t>
            </a:fld>
            <a:endParaRPr lang="en"/>
          </a:p>
        </p:txBody>
      </p:sp>
    </p:spTree>
    <p:extLst>
      <p:ext uri="{BB962C8B-B14F-4D97-AF65-F5344CB8AC3E}">
        <p14:creationId xmlns:p14="http://schemas.microsoft.com/office/powerpoint/2010/main" val="223974669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514350"/>
            <a:ext cx="8229600" cy="4080273"/>
          </a:xfrm>
        </p:spPr>
        <p:txBody>
          <a:bodyPr/>
          <a:lstStyle/>
          <a:p>
            <a:r>
              <a:rPr lang="en-US" b="1" dirty="0" smtClean="0">
                <a:solidFill>
                  <a:srgbClr val="7030A0"/>
                </a:solidFill>
              </a:rPr>
              <a:t>Exclusion criteria: </a:t>
            </a:r>
          </a:p>
          <a:p>
            <a:pPr lvl="1">
              <a:lnSpc>
                <a:spcPct val="150000"/>
              </a:lnSpc>
            </a:pPr>
            <a:r>
              <a:rPr lang="en-US" dirty="0" smtClean="0"/>
              <a:t>(i) Children under 6 years, </a:t>
            </a:r>
          </a:p>
          <a:p>
            <a:pPr lvl="1">
              <a:lnSpc>
                <a:spcPct val="150000"/>
              </a:lnSpc>
            </a:pPr>
            <a:r>
              <a:rPr lang="en-US" dirty="0" smtClean="0"/>
              <a:t>(ii) pregnant and breastfeeding women, </a:t>
            </a:r>
          </a:p>
          <a:p>
            <a:pPr lvl="1">
              <a:lnSpc>
                <a:spcPct val="150000"/>
              </a:lnSpc>
            </a:pPr>
            <a:r>
              <a:rPr lang="en-US" dirty="0" smtClean="0"/>
              <a:t>(iii) patients with prolonged QT interval, and </a:t>
            </a:r>
          </a:p>
          <a:p>
            <a:pPr lvl="1">
              <a:lnSpc>
                <a:spcPct val="150000"/>
              </a:lnSpc>
            </a:pPr>
            <a:r>
              <a:rPr lang="en-US" dirty="0" smtClean="0"/>
              <a:t>(iv) if hypersensitivity develops</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71</a:t>
            </a:fld>
            <a:endParaRPr lang="en"/>
          </a:p>
        </p:txBody>
      </p:sp>
    </p:spTree>
    <p:extLst>
      <p:ext uri="{BB962C8B-B14F-4D97-AF65-F5344CB8AC3E}">
        <p14:creationId xmlns:p14="http://schemas.microsoft.com/office/powerpoint/2010/main" val="139433313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Resistance to </a:t>
            </a:r>
            <a:r>
              <a:rPr lang="en-US" b="1" dirty="0" err="1" smtClean="0">
                <a:solidFill>
                  <a:srgbClr val="FF0000"/>
                </a:solidFill>
              </a:rPr>
              <a:t>Antitubercular</a:t>
            </a:r>
            <a:r>
              <a:rPr lang="en-US" b="1" dirty="0" smtClean="0">
                <a:solidFill>
                  <a:srgbClr val="FF0000"/>
                </a:solidFill>
              </a:rPr>
              <a:t> Drugs</a:t>
            </a:r>
            <a:endParaRPr lang="en-US" b="1" dirty="0">
              <a:solidFill>
                <a:srgbClr val="FF0000"/>
              </a:solidFill>
            </a:endParaRPr>
          </a:p>
        </p:txBody>
      </p:sp>
      <p:sp>
        <p:nvSpPr>
          <p:cNvPr id="193" name="Google Shape;193;p12"/>
          <p:cNvSpPr txBox="1">
            <a:spLocks noGrp="1"/>
          </p:cNvSpPr>
          <p:nvPr>
            <p:ph idx="1"/>
          </p:nvPr>
        </p:nvSpPr>
        <p:spPr/>
        <p:txBody>
          <a:bodyPr>
            <a:normAutofit fontScale="85000" lnSpcReduction="10000"/>
          </a:bodyPr>
          <a:lstStyle/>
          <a:p>
            <a:r>
              <a:rPr lang="en-IN" b="1" dirty="0" smtClean="0">
                <a:solidFill>
                  <a:srgbClr val="7030A0"/>
                </a:solidFill>
              </a:rPr>
              <a:t>Primary or </a:t>
            </a:r>
            <a:r>
              <a:rPr lang="en-IN" b="1" dirty="0" err="1" smtClean="0">
                <a:solidFill>
                  <a:srgbClr val="7030A0"/>
                </a:solidFill>
              </a:rPr>
              <a:t>pretreatment</a:t>
            </a:r>
            <a:r>
              <a:rPr lang="en-IN" b="1" dirty="0" smtClean="0">
                <a:solidFill>
                  <a:srgbClr val="7030A0"/>
                </a:solidFill>
              </a:rPr>
              <a:t> drug resistance: </a:t>
            </a:r>
          </a:p>
          <a:p>
            <a:pPr lvl="1"/>
            <a:r>
              <a:rPr lang="en-IN" dirty="0" smtClean="0"/>
              <a:t>Infection of an individual by a drug resistant strain</a:t>
            </a:r>
          </a:p>
          <a:p>
            <a:pPr lvl="1"/>
            <a:r>
              <a:rPr lang="en-IN" dirty="0" smtClean="0"/>
              <a:t>Not previously been treated</a:t>
            </a:r>
          </a:p>
          <a:p>
            <a:pPr lvl="1"/>
            <a:r>
              <a:rPr lang="en-IN" dirty="0" smtClean="0"/>
              <a:t>Less common</a:t>
            </a:r>
          </a:p>
          <a:p>
            <a:r>
              <a:rPr lang="en-IN" b="1" dirty="0" smtClean="0">
                <a:solidFill>
                  <a:srgbClr val="7030A0"/>
                </a:solidFill>
              </a:rPr>
              <a:t>Acquired resistance (secondary or post treatment): </a:t>
            </a:r>
          </a:p>
          <a:p>
            <a:pPr lvl="1"/>
            <a:r>
              <a:rPr lang="en-IN" dirty="0" smtClean="0"/>
              <a:t>Initially sensitive, becomes resistant later</a:t>
            </a:r>
          </a:p>
          <a:p>
            <a:pPr lvl="1"/>
            <a:r>
              <a:rPr lang="en-IN" dirty="0" smtClean="0"/>
              <a:t>Due to inappropriate or inadequate treatment</a:t>
            </a:r>
          </a:p>
          <a:p>
            <a:pPr lvl="1"/>
            <a:r>
              <a:rPr lang="en-IN" dirty="0" smtClean="0"/>
              <a:t>More common</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72</a:t>
            </a:fld>
            <a:endParaRPr lang="en"/>
          </a:p>
        </p:txBody>
      </p:sp>
    </p:spTree>
    <p:extLst>
      <p:ext uri="{BB962C8B-B14F-4D97-AF65-F5344CB8AC3E}">
        <p14:creationId xmlns:p14="http://schemas.microsoft.com/office/powerpoint/2010/main" val="14495897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Mechanism of Drug Resistance</a:t>
            </a:r>
            <a:endParaRPr lang="en-US" b="1" dirty="0">
              <a:solidFill>
                <a:srgbClr val="FF0000"/>
              </a:solidFill>
            </a:endParaRPr>
          </a:p>
        </p:txBody>
      </p:sp>
      <p:sp>
        <p:nvSpPr>
          <p:cNvPr id="193" name="Google Shape;193;p12"/>
          <p:cNvSpPr txBox="1">
            <a:spLocks noGrp="1"/>
          </p:cNvSpPr>
          <p:nvPr>
            <p:ph idx="1"/>
          </p:nvPr>
        </p:nvSpPr>
        <p:spPr/>
        <p:txBody>
          <a:bodyPr/>
          <a:lstStyle/>
          <a:p>
            <a:pPr>
              <a:lnSpc>
                <a:spcPct val="150000"/>
              </a:lnSpc>
            </a:pPr>
            <a:r>
              <a:rPr lang="en-US" b="1" dirty="0" smtClean="0">
                <a:solidFill>
                  <a:srgbClr val="7030A0"/>
                </a:solidFill>
              </a:rPr>
              <a:t>Due to point mutation </a:t>
            </a:r>
            <a:r>
              <a:rPr lang="en-US" dirty="0" smtClean="0"/>
              <a:t>in the genome of M. tuberculosis which occurs at a rate of once in 10</a:t>
            </a:r>
            <a:r>
              <a:rPr lang="en-US" baseline="30000" dirty="0" smtClean="0"/>
              <a:t>8</a:t>
            </a:r>
            <a:r>
              <a:rPr lang="en-US" dirty="0" smtClean="0"/>
              <a:t> cell divisions</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73</a:t>
            </a:fld>
            <a:endParaRPr lang="en"/>
          </a:p>
        </p:txBody>
      </p:sp>
    </p:spTree>
    <p:extLst>
      <p:ext uri="{BB962C8B-B14F-4D97-AF65-F5344CB8AC3E}">
        <p14:creationId xmlns:p14="http://schemas.microsoft.com/office/powerpoint/2010/main" val="392264258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3600" b="1" dirty="0" smtClean="0">
                <a:solidFill>
                  <a:srgbClr val="FF0000"/>
                </a:solidFill>
              </a:rPr>
              <a:t>Drug-resistant genes present in M. tuberculosis</a:t>
            </a:r>
            <a:endParaRPr lang="en-US" sz="36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74</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832782700"/>
              </p:ext>
            </p:extLst>
          </p:nvPr>
        </p:nvGraphicFramePr>
        <p:xfrm>
          <a:off x="381000" y="1276346"/>
          <a:ext cx="8382000" cy="3352803"/>
        </p:xfrm>
        <a:graphic>
          <a:graphicData uri="http://schemas.openxmlformats.org/drawingml/2006/table">
            <a:tbl>
              <a:tblPr firstRow="1" bandRow="1">
                <a:tableStyleId>{5940675A-B579-460E-94D1-54222C63F5DA}</a:tableStyleId>
              </a:tblPr>
              <a:tblGrid>
                <a:gridCol w="2639088">
                  <a:extLst>
                    <a:ext uri="{9D8B030D-6E8A-4147-A177-3AD203B41FA5}">
                      <a16:colId xmlns:a16="http://schemas.microsoft.com/office/drawing/2014/main" xmlns="" val="20000"/>
                    </a:ext>
                  </a:extLst>
                </a:gridCol>
                <a:gridCol w="5742912">
                  <a:extLst>
                    <a:ext uri="{9D8B030D-6E8A-4147-A177-3AD203B41FA5}">
                      <a16:colId xmlns:a16="http://schemas.microsoft.com/office/drawing/2014/main" xmlns="" val="20001"/>
                    </a:ext>
                  </a:extLst>
                </a:gridCol>
              </a:tblGrid>
              <a:tr h="430149">
                <a:tc>
                  <a:txBody>
                    <a:bodyPr/>
                    <a:lstStyle>
                      <a:defPPr>
                        <a:defRPr lang="en-US" b="1">
                          <a:solidFill>
                            <a:schemeClr val="lt1"/>
                          </a:solidFill>
                        </a:defRPr>
                      </a:defPPr>
                      <a:lvl1pPr marL="0" algn="l" defTabSz="914400" rtl="0" eaLnBrk="1" latinLnBrk="0" hangingPunct="1">
                        <a:defRPr sz="1800" b="1" kern="1200">
                          <a:solidFill>
                            <a:schemeClr val="lt1"/>
                          </a:solidFill>
                          <a:latin typeface="+mn-lt"/>
                          <a:ea typeface="+mn-ea"/>
                          <a:cs typeface="+mn-cs"/>
                        </a:defRPr>
                      </a:lvl1pPr>
                      <a:lvl2pPr marL="457200" algn="l" defTabSz="914400" rtl="0" eaLnBrk="1" latinLnBrk="0" hangingPunct="1">
                        <a:defRPr sz="1800" b="1" kern="1200">
                          <a:solidFill>
                            <a:schemeClr val="lt1"/>
                          </a:solidFill>
                          <a:latin typeface="+mn-lt"/>
                          <a:ea typeface="+mn-ea"/>
                          <a:cs typeface="+mn-cs"/>
                        </a:defRPr>
                      </a:lvl2pPr>
                      <a:lvl3pPr marL="914400" algn="l" defTabSz="914400" rtl="0" eaLnBrk="1" latinLnBrk="0" hangingPunct="1">
                        <a:defRPr sz="1800" b="1" kern="1200">
                          <a:solidFill>
                            <a:schemeClr val="lt1"/>
                          </a:solidFill>
                          <a:latin typeface="+mn-lt"/>
                          <a:ea typeface="+mn-ea"/>
                          <a:cs typeface="+mn-cs"/>
                        </a:defRPr>
                      </a:lvl3pPr>
                      <a:lvl4pPr marL="1371600" algn="l" defTabSz="914400" rtl="0" eaLnBrk="1" latinLnBrk="0" hangingPunct="1">
                        <a:defRPr sz="1800" b="1" kern="1200">
                          <a:solidFill>
                            <a:schemeClr val="lt1"/>
                          </a:solidFill>
                          <a:latin typeface="+mn-lt"/>
                          <a:ea typeface="+mn-ea"/>
                          <a:cs typeface="+mn-cs"/>
                        </a:defRPr>
                      </a:lvl4pPr>
                      <a:lvl5pPr marL="1828800" algn="l" defTabSz="914400" rtl="0" eaLnBrk="1" latinLnBrk="0" hangingPunct="1">
                        <a:defRPr sz="1800" b="1" kern="1200">
                          <a:solidFill>
                            <a:schemeClr val="lt1"/>
                          </a:solidFill>
                          <a:latin typeface="+mn-lt"/>
                          <a:ea typeface="+mn-ea"/>
                          <a:cs typeface="+mn-cs"/>
                        </a:defRPr>
                      </a:lvl5pPr>
                      <a:lvl6pPr marL="2286000" algn="l" defTabSz="914400" rtl="0" eaLnBrk="1" latinLnBrk="0" hangingPunct="1">
                        <a:defRPr sz="1800" b="1" kern="1200">
                          <a:solidFill>
                            <a:schemeClr val="lt1"/>
                          </a:solidFill>
                          <a:latin typeface="+mn-lt"/>
                          <a:ea typeface="+mn-ea"/>
                          <a:cs typeface="+mn-cs"/>
                        </a:defRPr>
                      </a:lvl6pPr>
                      <a:lvl7pPr marL="2743200" algn="l" defTabSz="914400" rtl="0" eaLnBrk="1" latinLnBrk="0" hangingPunct="1">
                        <a:defRPr sz="1800" b="1" kern="1200">
                          <a:solidFill>
                            <a:schemeClr val="lt1"/>
                          </a:solidFill>
                          <a:latin typeface="+mn-lt"/>
                          <a:ea typeface="+mn-ea"/>
                          <a:cs typeface="+mn-cs"/>
                        </a:defRPr>
                      </a:lvl7pPr>
                      <a:lvl8pPr marL="3200400" algn="l" defTabSz="914400" rtl="0" eaLnBrk="1" latinLnBrk="0" hangingPunct="1">
                        <a:defRPr sz="1800" b="1" kern="1200">
                          <a:solidFill>
                            <a:schemeClr val="lt1"/>
                          </a:solidFill>
                          <a:latin typeface="+mn-lt"/>
                          <a:ea typeface="+mn-ea"/>
                          <a:cs typeface="+mn-cs"/>
                        </a:defRPr>
                      </a:lvl8pPr>
                      <a:lvl9pPr marL="3657600" algn="l" defTabSz="914400" rtl="0" eaLnBrk="1" latinLnBrk="0" hangingPunct="1">
                        <a:defRPr sz="1800" b="1" kern="1200">
                          <a:solidFill>
                            <a:schemeClr val="lt1"/>
                          </a:solidFill>
                          <a:latin typeface="+mn-lt"/>
                          <a:ea typeface="+mn-ea"/>
                          <a:cs typeface="+mn-cs"/>
                        </a:defRPr>
                      </a:lvl9pPr>
                    </a:lstStyle>
                    <a:p>
                      <a:r>
                        <a:rPr lang="en-IN" sz="1600" b="1" kern="1200" baseline="0" dirty="0">
                          <a:solidFill>
                            <a:srgbClr val="7030A0"/>
                          </a:solidFill>
                        </a:rPr>
                        <a:t>Drugs</a:t>
                      </a:r>
                      <a:endParaRPr lang="en-IN" sz="1600" b="1" dirty="0">
                        <a:solidFill>
                          <a:srgbClr val="7030A0"/>
                        </a:solidFill>
                        <a:latin typeface="Roboto Condensed Light" panose="020B0604020202020204" charset="0"/>
                        <a:ea typeface="Roboto Condensed Light" panose="020B0604020202020204" charset="0"/>
                      </a:endParaRPr>
                    </a:p>
                  </a:txBody>
                  <a:tcPr/>
                </a:tc>
                <a:tc>
                  <a:txBody>
                    <a:bodyPr/>
                    <a:lstStyle>
                      <a:defPPr>
                        <a:defRPr lang="en-US" b="1">
                          <a:solidFill>
                            <a:schemeClr val="lt1"/>
                          </a:solidFill>
                        </a:defRPr>
                      </a:defPPr>
                      <a:lvl1pPr marL="0" algn="l" defTabSz="914400" rtl="0" eaLnBrk="1" latinLnBrk="0" hangingPunct="1">
                        <a:defRPr sz="1800" b="1" kern="1200">
                          <a:solidFill>
                            <a:schemeClr val="lt1"/>
                          </a:solidFill>
                          <a:latin typeface="+mn-lt"/>
                          <a:ea typeface="+mn-ea"/>
                          <a:cs typeface="+mn-cs"/>
                        </a:defRPr>
                      </a:lvl1pPr>
                      <a:lvl2pPr marL="457200" algn="l" defTabSz="914400" rtl="0" eaLnBrk="1" latinLnBrk="0" hangingPunct="1">
                        <a:defRPr sz="1800" b="1" kern="1200">
                          <a:solidFill>
                            <a:schemeClr val="lt1"/>
                          </a:solidFill>
                          <a:latin typeface="+mn-lt"/>
                          <a:ea typeface="+mn-ea"/>
                          <a:cs typeface="+mn-cs"/>
                        </a:defRPr>
                      </a:lvl2pPr>
                      <a:lvl3pPr marL="914400" algn="l" defTabSz="914400" rtl="0" eaLnBrk="1" latinLnBrk="0" hangingPunct="1">
                        <a:defRPr sz="1800" b="1" kern="1200">
                          <a:solidFill>
                            <a:schemeClr val="lt1"/>
                          </a:solidFill>
                          <a:latin typeface="+mn-lt"/>
                          <a:ea typeface="+mn-ea"/>
                          <a:cs typeface="+mn-cs"/>
                        </a:defRPr>
                      </a:lvl3pPr>
                      <a:lvl4pPr marL="1371600" algn="l" defTabSz="914400" rtl="0" eaLnBrk="1" latinLnBrk="0" hangingPunct="1">
                        <a:defRPr sz="1800" b="1" kern="1200">
                          <a:solidFill>
                            <a:schemeClr val="lt1"/>
                          </a:solidFill>
                          <a:latin typeface="+mn-lt"/>
                          <a:ea typeface="+mn-ea"/>
                          <a:cs typeface="+mn-cs"/>
                        </a:defRPr>
                      </a:lvl4pPr>
                      <a:lvl5pPr marL="1828800" algn="l" defTabSz="914400" rtl="0" eaLnBrk="1" latinLnBrk="0" hangingPunct="1">
                        <a:defRPr sz="1800" b="1" kern="1200">
                          <a:solidFill>
                            <a:schemeClr val="lt1"/>
                          </a:solidFill>
                          <a:latin typeface="+mn-lt"/>
                          <a:ea typeface="+mn-ea"/>
                          <a:cs typeface="+mn-cs"/>
                        </a:defRPr>
                      </a:lvl5pPr>
                      <a:lvl6pPr marL="2286000" algn="l" defTabSz="914400" rtl="0" eaLnBrk="1" latinLnBrk="0" hangingPunct="1">
                        <a:defRPr sz="1800" b="1" kern="1200">
                          <a:solidFill>
                            <a:schemeClr val="lt1"/>
                          </a:solidFill>
                          <a:latin typeface="+mn-lt"/>
                          <a:ea typeface="+mn-ea"/>
                          <a:cs typeface="+mn-cs"/>
                        </a:defRPr>
                      </a:lvl6pPr>
                      <a:lvl7pPr marL="2743200" algn="l" defTabSz="914400" rtl="0" eaLnBrk="1" latinLnBrk="0" hangingPunct="1">
                        <a:defRPr sz="1800" b="1" kern="1200">
                          <a:solidFill>
                            <a:schemeClr val="lt1"/>
                          </a:solidFill>
                          <a:latin typeface="+mn-lt"/>
                          <a:ea typeface="+mn-ea"/>
                          <a:cs typeface="+mn-cs"/>
                        </a:defRPr>
                      </a:lvl7pPr>
                      <a:lvl8pPr marL="3200400" algn="l" defTabSz="914400" rtl="0" eaLnBrk="1" latinLnBrk="0" hangingPunct="1">
                        <a:defRPr sz="1800" b="1" kern="1200">
                          <a:solidFill>
                            <a:schemeClr val="lt1"/>
                          </a:solidFill>
                          <a:latin typeface="+mn-lt"/>
                          <a:ea typeface="+mn-ea"/>
                          <a:cs typeface="+mn-cs"/>
                        </a:defRPr>
                      </a:lvl8pPr>
                      <a:lvl9pPr marL="3657600" algn="l" defTabSz="914400" rtl="0" eaLnBrk="1" latinLnBrk="0" hangingPunct="1">
                        <a:defRPr sz="1800" b="1" kern="1200">
                          <a:solidFill>
                            <a:schemeClr val="lt1"/>
                          </a:solidFill>
                          <a:latin typeface="+mn-lt"/>
                          <a:ea typeface="+mn-ea"/>
                          <a:cs typeface="+mn-cs"/>
                        </a:defRPr>
                      </a:lvl9pPr>
                    </a:lstStyle>
                    <a:p>
                      <a:r>
                        <a:rPr lang="en-IN" sz="1600" b="1" kern="1200" baseline="0" dirty="0">
                          <a:solidFill>
                            <a:srgbClr val="7030A0"/>
                          </a:solidFill>
                        </a:rPr>
                        <a:t>Drug-resistant genes</a:t>
                      </a:r>
                      <a:endParaRPr lang="en-IN" sz="1600" b="1" dirty="0">
                        <a:solidFill>
                          <a:srgbClr val="7030A0"/>
                        </a:solidFill>
                        <a:latin typeface="Roboto Condensed Light" panose="020B0604020202020204" charset="0"/>
                        <a:ea typeface="Roboto Condensed Light" panose="020B0604020202020204" charset="0"/>
                      </a:endParaRPr>
                    </a:p>
                  </a:txBody>
                  <a:tcPr/>
                </a:tc>
                <a:extLst>
                  <a:ext uri="{0D108BD9-81ED-4DB2-BD59-A6C34878D82A}">
                    <a16:rowId xmlns:a16="http://schemas.microsoft.com/office/drawing/2014/main" xmlns="" val="10000"/>
                  </a:ext>
                </a:extLst>
              </a:tr>
              <a:tr h="601029">
                <a:tc>
                  <a:txBody>
                    <a:bodyPr/>
                    <a:lstStyle>
                      <a:defPPr>
                        <a:defRPr lang="en-US">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IN" sz="2000" b="1" dirty="0">
                          <a:solidFill>
                            <a:srgbClr val="00B050"/>
                          </a:solidFill>
                        </a:rPr>
                        <a:t>Isoniazid</a:t>
                      </a:r>
                      <a:endParaRPr lang="en-IN" sz="2000" b="1" dirty="0">
                        <a:solidFill>
                          <a:srgbClr val="00B050"/>
                        </a:solidFill>
                        <a:latin typeface="Roboto Condensed Light" panose="020B0604020202020204" charset="0"/>
                        <a:ea typeface="Roboto Condensed Light" panose="020B0604020202020204" charset="0"/>
                      </a:endParaRPr>
                    </a:p>
                  </a:txBody>
                  <a:tcPr/>
                </a:tc>
                <a:tc>
                  <a:txBody>
                    <a:bodyPr/>
                    <a:lstStyle>
                      <a:defPPr>
                        <a:defRPr lang="en-US">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IN" sz="1600" b="1" kern="1200" baseline="0" dirty="0" err="1">
                          <a:solidFill>
                            <a:srgbClr val="7030A0"/>
                          </a:solidFill>
                        </a:rPr>
                        <a:t>Enoyl</a:t>
                      </a:r>
                      <a:r>
                        <a:rPr lang="en-IN" sz="1600" b="1" kern="1200" baseline="0" dirty="0">
                          <a:solidFill>
                            <a:srgbClr val="7030A0"/>
                          </a:solidFill>
                        </a:rPr>
                        <a:t> ACP </a:t>
                      </a:r>
                      <a:r>
                        <a:rPr lang="en-IN" sz="1600" b="1" kern="1200" baseline="0" dirty="0" err="1">
                          <a:solidFill>
                            <a:srgbClr val="7030A0"/>
                          </a:solidFill>
                        </a:rPr>
                        <a:t>reductase</a:t>
                      </a:r>
                      <a:r>
                        <a:rPr lang="en-IN" sz="1600" b="1" kern="1200" baseline="0" dirty="0">
                          <a:solidFill>
                            <a:srgbClr val="7030A0"/>
                          </a:solidFill>
                        </a:rPr>
                        <a:t> (</a:t>
                      </a:r>
                      <a:r>
                        <a:rPr lang="en-IN" sz="1600" b="1" kern="1200" baseline="0" dirty="0" err="1">
                          <a:solidFill>
                            <a:srgbClr val="7030A0"/>
                          </a:solidFill>
                        </a:rPr>
                        <a:t>inhA</a:t>
                      </a:r>
                      <a:r>
                        <a:rPr lang="en-IN" sz="1600" b="1" kern="1200" baseline="0" dirty="0">
                          <a:solidFill>
                            <a:srgbClr val="7030A0"/>
                          </a:solidFill>
                        </a:rPr>
                        <a:t>), Catalase-</a:t>
                      </a:r>
                      <a:r>
                        <a:rPr lang="en-IN" sz="1600" b="1" kern="1200" baseline="0" dirty="0" err="1">
                          <a:solidFill>
                            <a:srgbClr val="7030A0"/>
                          </a:solidFill>
                        </a:rPr>
                        <a:t>peroxidase</a:t>
                      </a:r>
                      <a:r>
                        <a:rPr lang="en-IN" sz="1600" b="1" kern="1200" baseline="0" dirty="0">
                          <a:solidFill>
                            <a:srgbClr val="7030A0"/>
                          </a:solidFill>
                        </a:rPr>
                        <a:t> (</a:t>
                      </a:r>
                      <a:r>
                        <a:rPr lang="en-IN" sz="1600" b="1" kern="1200" baseline="0" dirty="0" err="1">
                          <a:solidFill>
                            <a:srgbClr val="7030A0"/>
                          </a:solidFill>
                        </a:rPr>
                        <a:t>katG</a:t>
                      </a:r>
                      <a:r>
                        <a:rPr lang="en-IN" sz="1600" b="1" kern="1200" baseline="0" dirty="0">
                          <a:solidFill>
                            <a:srgbClr val="7030A0"/>
                          </a:solidFill>
                        </a:rPr>
                        <a:t>), Alkyl </a:t>
                      </a:r>
                      <a:r>
                        <a:rPr lang="en-IN" sz="1600" b="1" kern="1200" baseline="0" dirty="0" err="1">
                          <a:solidFill>
                            <a:srgbClr val="7030A0"/>
                          </a:solidFill>
                        </a:rPr>
                        <a:t>hydroperoxide</a:t>
                      </a:r>
                      <a:r>
                        <a:rPr lang="en-IN" sz="1600" b="1" kern="1200" baseline="0" dirty="0">
                          <a:solidFill>
                            <a:srgbClr val="7030A0"/>
                          </a:solidFill>
                        </a:rPr>
                        <a:t> </a:t>
                      </a:r>
                      <a:r>
                        <a:rPr lang="en-IN" sz="1600" b="1" kern="1200" baseline="0" dirty="0" err="1">
                          <a:solidFill>
                            <a:srgbClr val="7030A0"/>
                          </a:solidFill>
                        </a:rPr>
                        <a:t>reductase</a:t>
                      </a:r>
                      <a:r>
                        <a:rPr lang="en-IN" sz="1600" b="1" kern="1200" baseline="0" dirty="0">
                          <a:solidFill>
                            <a:srgbClr val="7030A0"/>
                          </a:solidFill>
                        </a:rPr>
                        <a:t> (</a:t>
                      </a:r>
                      <a:r>
                        <a:rPr lang="en-IN" sz="1600" b="1" kern="1200" baseline="0" dirty="0" err="1">
                          <a:solidFill>
                            <a:srgbClr val="7030A0"/>
                          </a:solidFill>
                        </a:rPr>
                        <a:t>AhpC</a:t>
                      </a:r>
                      <a:r>
                        <a:rPr lang="en-IN" sz="1600" b="1" kern="1200" baseline="0" dirty="0">
                          <a:solidFill>
                            <a:srgbClr val="7030A0"/>
                          </a:solidFill>
                        </a:rPr>
                        <a:t>)</a:t>
                      </a:r>
                      <a:endParaRPr lang="en-IN" sz="1600" b="1" dirty="0">
                        <a:solidFill>
                          <a:srgbClr val="7030A0"/>
                        </a:solidFill>
                        <a:latin typeface="Roboto Condensed Light" panose="020B0604020202020204" charset="0"/>
                        <a:ea typeface="Roboto Condensed Light" panose="020B0604020202020204" charset="0"/>
                      </a:endParaRPr>
                    </a:p>
                  </a:txBody>
                  <a:tcPr/>
                </a:tc>
                <a:extLst>
                  <a:ext uri="{0D108BD9-81ED-4DB2-BD59-A6C34878D82A}">
                    <a16:rowId xmlns:a16="http://schemas.microsoft.com/office/drawing/2014/main" xmlns="" val="10001"/>
                  </a:ext>
                </a:extLst>
              </a:tr>
              <a:tr h="430149">
                <a:tc>
                  <a:txBody>
                    <a:bodyPr/>
                    <a:lstStyle>
                      <a:defPPr>
                        <a:defRPr lang="en-US">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IN" sz="2000" b="1" kern="1200" baseline="0" dirty="0">
                          <a:solidFill>
                            <a:srgbClr val="00B050"/>
                          </a:solidFill>
                        </a:rPr>
                        <a:t>Rifampicin</a:t>
                      </a:r>
                      <a:endParaRPr lang="en-IN" sz="2000" b="1" dirty="0">
                        <a:solidFill>
                          <a:srgbClr val="00B050"/>
                        </a:solidFill>
                        <a:latin typeface="Roboto Condensed Light" panose="020B0604020202020204" charset="0"/>
                        <a:ea typeface="Roboto Condensed Light" panose="020B0604020202020204" charset="0"/>
                      </a:endParaRPr>
                    </a:p>
                  </a:txBody>
                  <a:tcPr/>
                </a:tc>
                <a:tc>
                  <a:txBody>
                    <a:bodyPr/>
                    <a:lstStyle>
                      <a:defPPr>
                        <a:defRPr lang="en-US">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IN" sz="1600" b="1" kern="1200" baseline="0" dirty="0">
                          <a:solidFill>
                            <a:srgbClr val="7030A0"/>
                          </a:solidFill>
                        </a:rPr>
                        <a:t>NA polymerase subunit B (</a:t>
                      </a:r>
                      <a:r>
                        <a:rPr lang="en-IN" sz="1600" b="1" kern="1200" baseline="0" dirty="0" err="1">
                          <a:solidFill>
                            <a:srgbClr val="7030A0"/>
                          </a:solidFill>
                        </a:rPr>
                        <a:t>rpoB</a:t>
                      </a:r>
                      <a:r>
                        <a:rPr lang="en-IN" sz="1600" b="1" kern="1200" baseline="0" dirty="0">
                          <a:solidFill>
                            <a:srgbClr val="7030A0"/>
                          </a:solidFill>
                        </a:rPr>
                        <a:t>)</a:t>
                      </a:r>
                      <a:endParaRPr lang="en-IN" sz="1600" b="1" dirty="0">
                        <a:solidFill>
                          <a:srgbClr val="7030A0"/>
                        </a:solidFill>
                        <a:latin typeface="Roboto Condensed Light" panose="020B0604020202020204" charset="0"/>
                        <a:ea typeface="Roboto Condensed Light" panose="020B0604020202020204" charset="0"/>
                      </a:endParaRPr>
                    </a:p>
                  </a:txBody>
                  <a:tcPr/>
                </a:tc>
                <a:extLst>
                  <a:ext uri="{0D108BD9-81ED-4DB2-BD59-A6C34878D82A}">
                    <a16:rowId xmlns:a16="http://schemas.microsoft.com/office/drawing/2014/main" xmlns="" val="10002"/>
                  </a:ext>
                </a:extLst>
              </a:tr>
              <a:tr h="430149">
                <a:tc>
                  <a:txBody>
                    <a:bodyPr/>
                    <a:lstStyle>
                      <a:defPPr>
                        <a:defRPr lang="en-US">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IN" sz="2000" b="1" kern="1200" baseline="0" dirty="0" err="1">
                          <a:solidFill>
                            <a:srgbClr val="00B050"/>
                          </a:solidFill>
                        </a:rPr>
                        <a:t>Pyrazinamide</a:t>
                      </a:r>
                      <a:endParaRPr lang="en-IN" sz="2000" b="1" dirty="0">
                        <a:solidFill>
                          <a:srgbClr val="00B050"/>
                        </a:solidFill>
                        <a:latin typeface="Roboto Condensed Light" panose="020B0604020202020204" charset="0"/>
                        <a:ea typeface="Roboto Condensed Light" panose="020B0604020202020204" charset="0"/>
                      </a:endParaRPr>
                    </a:p>
                  </a:txBody>
                  <a:tcPr/>
                </a:tc>
                <a:tc>
                  <a:txBody>
                    <a:bodyPr/>
                    <a:lstStyle>
                      <a:defPPr>
                        <a:defRPr lang="en-US">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indent="0" algn="l" defTabSz="914400" rtl="0" eaLnBrk="1" fontAlgn="auto" latinLnBrk="0" hangingPunct="1">
                        <a:lnSpc>
                          <a:spcPct val="100000"/>
                        </a:lnSpc>
                        <a:spcBef>
                          <a:spcPts val="0"/>
                        </a:spcBef>
                        <a:spcAft>
                          <a:spcPts val="0"/>
                        </a:spcAft>
                        <a:buClrTx/>
                        <a:buSzTx/>
                        <a:buFontTx/>
                        <a:buNone/>
                        <a:defRPr/>
                      </a:pPr>
                      <a:r>
                        <a:rPr lang="en-IN" sz="1600" b="1" kern="1200" baseline="0" dirty="0" err="1">
                          <a:solidFill>
                            <a:srgbClr val="7030A0"/>
                          </a:solidFill>
                        </a:rPr>
                        <a:t>Pyrazinamidase</a:t>
                      </a:r>
                      <a:r>
                        <a:rPr lang="en-IN" sz="1600" b="1" kern="1200" baseline="0" dirty="0">
                          <a:solidFill>
                            <a:srgbClr val="7030A0"/>
                          </a:solidFill>
                        </a:rPr>
                        <a:t> (</a:t>
                      </a:r>
                      <a:r>
                        <a:rPr lang="en-IN" sz="1600" b="1" kern="1200" baseline="0" dirty="0" err="1">
                          <a:solidFill>
                            <a:srgbClr val="7030A0"/>
                          </a:solidFill>
                        </a:rPr>
                        <a:t>pncA</a:t>
                      </a:r>
                      <a:r>
                        <a:rPr lang="en-IN" sz="1600" b="1" kern="1200" baseline="0" dirty="0">
                          <a:solidFill>
                            <a:srgbClr val="7030A0"/>
                          </a:solidFill>
                        </a:rPr>
                        <a:t>)</a:t>
                      </a:r>
                      <a:endParaRPr lang="en-IN" sz="1600" b="1" dirty="0">
                        <a:solidFill>
                          <a:srgbClr val="7030A0"/>
                        </a:solidFill>
                        <a:latin typeface="Roboto Condensed Light" panose="020B0604020202020204" charset="0"/>
                        <a:ea typeface="Roboto Condensed Light" panose="020B0604020202020204" charset="0"/>
                      </a:endParaRPr>
                    </a:p>
                  </a:txBody>
                  <a:tcPr/>
                </a:tc>
                <a:extLst>
                  <a:ext uri="{0D108BD9-81ED-4DB2-BD59-A6C34878D82A}">
                    <a16:rowId xmlns:a16="http://schemas.microsoft.com/office/drawing/2014/main" xmlns="" val="10003"/>
                  </a:ext>
                </a:extLst>
              </a:tr>
              <a:tr h="430149">
                <a:tc>
                  <a:txBody>
                    <a:bodyPr/>
                    <a:lstStyle>
                      <a:defPPr>
                        <a:defRPr lang="en-US">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IN" sz="2000" b="1" kern="1200" baseline="0" dirty="0">
                          <a:solidFill>
                            <a:srgbClr val="00B050"/>
                          </a:solidFill>
                        </a:rPr>
                        <a:t>Ethambutol</a:t>
                      </a:r>
                      <a:endParaRPr lang="en-IN" sz="2000" b="1" dirty="0">
                        <a:solidFill>
                          <a:srgbClr val="00B050"/>
                        </a:solidFill>
                        <a:latin typeface="Roboto Condensed Light" panose="020B0604020202020204" charset="0"/>
                        <a:ea typeface="Roboto Condensed Light" panose="020B0604020202020204" charset="0"/>
                      </a:endParaRPr>
                    </a:p>
                  </a:txBody>
                  <a:tcPr/>
                </a:tc>
                <a:tc>
                  <a:txBody>
                    <a:bodyPr/>
                    <a:lstStyle>
                      <a:defPPr>
                        <a:defRPr lang="en-US">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indent="0" algn="l" defTabSz="914400" rtl="0" eaLnBrk="1" fontAlgn="auto" latinLnBrk="0" hangingPunct="1">
                        <a:lnSpc>
                          <a:spcPct val="100000"/>
                        </a:lnSpc>
                        <a:spcBef>
                          <a:spcPts val="0"/>
                        </a:spcBef>
                        <a:spcAft>
                          <a:spcPts val="0"/>
                        </a:spcAft>
                        <a:buClrTx/>
                        <a:buSzTx/>
                        <a:buFontTx/>
                        <a:buNone/>
                        <a:defRPr/>
                      </a:pPr>
                      <a:r>
                        <a:rPr lang="en-IN" sz="1600" b="1" kern="1200" baseline="0" dirty="0">
                          <a:solidFill>
                            <a:srgbClr val="7030A0"/>
                          </a:solidFill>
                        </a:rPr>
                        <a:t>Ribosomal protein subunit 12 (</a:t>
                      </a:r>
                      <a:r>
                        <a:rPr lang="en-IN" sz="1600" b="1" kern="1200" baseline="0" dirty="0" err="1">
                          <a:solidFill>
                            <a:srgbClr val="7030A0"/>
                          </a:solidFill>
                        </a:rPr>
                        <a:t>rpsL</a:t>
                      </a:r>
                      <a:r>
                        <a:rPr lang="en-IN" sz="1600" b="1" kern="1200" baseline="0" dirty="0">
                          <a:solidFill>
                            <a:srgbClr val="7030A0"/>
                          </a:solidFill>
                        </a:rPr>
                        <a:t>)</a:t>
                      </a:r>
                      <a:endParaRPr lang="en-IN" sz="1600" b="1" dirty="0">
                        <a:solidFill>
                          <a:srgbClr val="7030A0"/>
                        </a:solidFill>
                        <a:latin typeface="Roboto Condensed Light" panose="020B0604020202020204" charset="0"/>
                        <a:ea typeface="Roboto Condensed Light" panose="020B0604020202020204" charset="0"/>
                      </a:endParaRPr>
                    </a:p>
                  </a:txBody>
                  <a:tcPr/>
                </a:tc>
                <a:extLst>
                  <a:ext uri="{0D108BD9-81ED-4DB2-BD59-A6C34878D82A}">
                    <a16:rowId xmlns:a16="http://schemas.microsoft.com/office/drawing/2014/main" xmlns="" val="10004"/>
                  </a:ext>
                </a:extLst>
              </a:tr>
              <a:tr h="601029">
                <a:tc>
                  <a:txBody>
                    <a:bodyPr/>
                    <a:lstStyle>
                      <a:defPPr>
                        <a:defRPr lang="en-US">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l"/>
                      <a:r>
                        <a:rPr lang="en-IN" sz="2000" b="1" baseline="0" dirty="0">
                          <a:solidFill>
                            <a:srgbClr val="00B050"/>
                          </a:solidFill>
                        </a:rPr>
                        <a:t>Streptomycin</a:t>
                      </a:r>
                      <a:endParaRPr lang="en-IN" sz="2000" b="1" dirty="0">
                        <a:solidFill>
                          <a:srgbClr val="00B050"/>
                        </a:solidFill>
                        <a:latin typeface="Roboto Condensed Light" panose="020B0604020202020204" charset="0"/>
                        <a:ea typeface="Roboto Condensed Light" panose="020B0604020202020204" charset="0"/>
                      </a:endParaRPr>
                    </a:p>
                  </a:txBody>
                  <a:tcPr/>
                </a:tc>
                <a:tc>
                  <a:txBody>
                    <a:bodyPr/>
                    <a:lstStyle>
                      <a:defPPr>
                        <a:defRPr lang="en-US">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l"/>
                      <a:r>
                        <a:rPr lang="en-IN" sz="1600" b="1" baseline="0" dirty="0" err="1">
                          <a:solidFill>
                            <a:srgbClr val="7030A0"/>
                          </a:solidFill>
                        </a:rPr>
                        <a:t>Rbosomal</a:t>
                      </a:r>
                      <a:r>
                        <a:rPr lang="en-IN" sz="1600" b="1" baseline="0" dirty="0">
                          <a:solidFill>
                            <a:srgbClr val="7030A0"/>
                          </a:solidFill>
                        </a:rPr>
                        <a:t> protein subunit 12 (</a:t>
                      </a:r>
                      <a:r>
                        <a:rPr lang="en-IN" sz="1600" b="1" baseline="0" dirty="0" err="1">
                          <a:solidFill>
                            <a:srgbClr val="7030A0"/>
                          </a:solidFill>
                        </a:rPr>
                        <a:t>rpsL</a:t>
                      </a:r>
                      <a:r>
                        <a:rPr lang="en-IN" sz="1600" b="1" baseline="0" dirty="0">
                          <a:solidFill>
                            <a:srgbClr val="7030A0"/>
                          </a:solidFill>
                        </a:rPr>
                        <a:t>), 16s ribosomal NA (</a:t>
                      </a:r>
                      <a:r>
                        <a:rPr lang="en-IN" sz="1600" b="1" baseline="0" dirty="0" err="1">
                          <a:solidFill>
                            <a:srgbClr val="7030A0"/>
                          </a:solidFill>
                        </a:rPr>
                        <a:t>rrs</a:t>
                      </a:r>
                      <a:r>
                        <a:rPr lang="en-IN" sz="1600" b="1" baseline="0" dirty="0">
                          <a:solidFill>
                            <a:srgbClr val="7030A0"/>
                          </a:solidFill>
                        </a:rPr>
                        <a:t>), Aminoglycoside </a:t>
                      </a:r>
                      <a:r>
                        <a:rPr lang="en-IN" sz="1600" b="1" baseline="0" dirty="0" err="1">
                          <a:solidFill>
                            <a:srgbClr val="7030A0"/>
                          </a:solidFill>
                        </a:rPr>
                        <a:t>phosphotransferase</a:t>
                      </a:r>
                      <a:r>
                        <a:rPr lang="en-IN" sz="1600" b="1" baseline="0" dirty="0">
                          <a:solidFill>
                            <a:srgbClr val="7030A0"/>
                          </a:solidFill>
                        </a:rPr>
                        <a:t> gene (</a:t>
                      </a:r>
                      <a:r>
                        <a:rPr lang="en-IN" sz="1600" b="1" baseline="0" dirty="0" err="1">
                          <a:solidFill>
                            <a:srgbClr val="7030A0"/>
                          </a:solidFill>
                        </a:rPr>
                        <a:t>strA</a:t>
                      </a:r>
                      <a:r>
                        <a:rPr lang="en-IN" sz="1600" b="1" baseline="0" dirty="0">
                          <a:solidFill>
                            <a:srgbClr val="7030A0"/>
                          </a:solidFill>
                        </a:rPr>
                        <a:t>)</a:t>
                      </a:r>
                      <a:endParaRPr lang="en-IN" sz="1600" b="1" dirty="0">
                        <a:solidFill>
                          <a:srgbClr val="7030A0"/>
                        </a:solidFill>
                        <a:latin typeface="Roboto Condensed Light" panose="020B0604020202020204" charset="0"/>
                        <a:ea typeface="Roboto Condensed Light" panose="020B0604020202020204" charset="0"/>
                      </a:endParaRPr>
                    </a:p>
                  </a:txBody>
                  <a:tcPr/>
                </a:tc>
                <a:extLst>
                  <a:ext uri="{0D108BD9-81ED-4DB2-BD59-A6C34878D82A}">
                    <a16:rowId xmlns:a16="http://schemas.microsoft.com/office/drawing/2014/main" xmlns="" val="10005"/>
                  </a:ext>
                </a:extLst>
              </a:tr>
              <a:tr h="430149">
                <a:tc>
                  <a:txBody>
                    <a:bodyPr/>
                    <a:lstStyle>
                      <a:defPPr>
                        <a:defRPr lang="en-US">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IN" sz="2000" b="1" kern="1200" baseline="0" dirty="0">
                          <a:solidFill>
                            <a:srgbClr val="00B050"/>
                          </a:solidFill>
                        </a:rPr>
                        <a:t>Fluoroquinolones</a:t>
                      </a:r>
                      <a:endParaRPr lang="en-IN" sz="2000" b="1" dirty="0">
                        <a:solidFill>
                          <a:srgbClr val="00B050"/>
                        </a:solidFill>
                        <a:latin typeface="Roboto Condensed Light" panose="020B0604020202020204" charset="0"/>
                        <a:ea typeface="Roboto Condensed Light" panose="020B0604020202020204" charset="0"/>
                      </a:endParaRPr>
                    </a:p>
                  </a:txBody>
                  <a:tcPr/>
                </a:tc>
                <a:tc>
                  <a:txBody>
                    <a:bodyPr/>
                    <a:lstStyle>
                      <a:defPPr>
                        <a:defRPr lang="en-US">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IN" sz="1600" b="1" kern="1200" baseline="0" dirty="0">
                          <a:solidFill>
                            <a:srgbClr val="7030A0"/>
                          </a:solidFill>
                        </a:rPr>
                        <a:t>DNA </a:t>
                      </a:r>
                      <a:r>
                        <a:rPr lang="en-IN" sz="1600" b="1" kern="1200" baseline="0" dirty="0" err="1">
                          <a:solidFill>
                            <a:srgbClr val="7030A0"/>
                          </a:solidFill>
                        </a:rPr>
                        <a:t>gyrase</a:t>
                      </a:r>
                      <a:r>
                        <a:rPr lang="en-IN" sz="1600" b="1" kern="1200" baseline="0" dirty="0">
                          <a:solidFill>
                            <a:srgbClr val="7030A0"/>
                          </a:solidFill>
                        </a:rPr>
                        <a:t> (</a:t>
                      </a:r>
                      <a:r>
                        <a:rPr lang="en-IN" sz="1600" b="1" kern="1200" baseline="0" dirty="0" err="1">
                          <a:solidFill>
                            <a:srgbClr val="7030A0"/>
                          </a:solidFill>
                        </a:rPr>
                        <a:t>gyr</a:t>
                      </a:r>
                      <a:r>
                        <a:rPr lang="en-IN" sz="1600" b="1" kern="1200" baseline="0" dirty="0">
                          <a:solidFill>
                            <a:srgbClr val="7030A0"/>
                          </a:solidFill>
                        </a:rPr>
                        <a:t> A and B)</a:t>
                      </a:r>
                      <a:endParaRPr lang="en-IN" sz="1600" b="1" dirty="0">
                        <a:solidFill>
                          <a:srgbClr val="7030A0"/>
                        </a:solidFill>
                        <a:latin typeface="Roboto Condensed Light" panose="020B0604020202020204" charset="0"/>
                        <a:ea typeface="Roboto Condensed Light" panose="020B0604020202020204" charset="0"/>
                      </a:endParaRPr>
                    </a:p>
                  </a:txBody>
                  <a:tcPr/>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val="3695376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z="3600" b="1" dirty="0" smtClean="0">
                <a:solidFill>
                  <a:srgbClr val="FF0000"/>
                </a:solidFill>
              </a:rPr>
              <a:t>Failure to adhere to the multidrug regimen</a:t>
            </a:r>
            <a:endParaRPr lang="en-US" sz="3600" b="1" dirty="0">
              <a:solidFill>
                <a:srgbClr val="FF0000"/>
              </a:solidFill>
            </a:endParaRPr>
          </a:p>
        </p:txBody>
      </p:sp>
      <p:sp>
        <p:nvSpPr>
          <p:cNvPr id="193" name="Google Shape;193;p12"/>
          <p:cNvSpPr txBox="1">
            <a:spLocks noGrp="1"/>
          </p:cNvSpPr>
          <p:nvPr>
            <p:ph idx="1"/>
          </p:nvPr>
        </p:nvSpPr>
        <p:spPr/>
        <p:txBody>
          <a:bodyPr/>
          <a:lstStyle/>
          <a:p>
            <a:r>
              <a:rPr lang="en-US" dirty="0" smtClean="0"/>
              <a:t>Prolonged duration of regimen</a:t>
            </a:r>
          </a:p>
          <a:p>
            <a:r>
              <a:rPr lang="en-US" dirty="0" smtClean="0"/>
              <a:t>Poor compliance of the patient</a:t>
            </a:r>
          </a:p>
          <a:p>
            <a:r>
              <a:rPr lang="en-US" dirty="0" smtClean="0"/>
              <a:t>Development of toxicity to the drugs</a:t>
            </a:r>
          </a:p>
          <a:p>
            <a:r>
              <a:rPr lang="en-US" dirty="0" smtClean="0"/>
              <a:t>Improper supervision and follow-up.</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75</a:t>
            </a:fld>
            <a:endParaRPr lang="en"/>
          </a:p>
        </p:txBody>
      </p:sp>
    </p:spTree>
    <p:extLst>
      <p:ext uri="{BB962C8B-B14F-4D97-AF65-F5344CB8AC3E}">
        <p14:creationId xmlns:p14="http://schemas.microsoft.com/office/powerpoint/2010/main" val="10227615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a:bodyPr>
          <a:lstStyle/>
          <a:p>
            <a:r>
              <a:rPr lang="en-US" sz="3600" b="1" dirty="0" smtClean="0">
                <a:solidFill>
                  <a:srgbClr val="FF0000"/>
                </a:solidFill>
              </a:rPr>
              <a:t>Resistance to </a:t>
            </a:r>
            <a:r>
              <a:rPr lang="en-US" sz="3600" b="1" dirty="0" err="1" smtClean="0">
                <a:solidFill>
                  <a:srgbClr val="FF0000"/>
                </a:solidFill>
              </a:rPr>
              <a:t>Antitubercular</a:t>
            </a:r>
            <a:r>
              <a:rPr lang="en-US" sz="3600" b="1" dirty="0" smtClean="0">
                <a:solidFill>
                  <a:srgbClr val="FF0000"/>
                </a:solidFill>
              </a:rPr>
              <a:t> Drugs (ATDs)</a:t>
            </a:r>
            <a:endParaRPr lang="en-US" sz="3600" b="1" dirty="0">
              <a:solidFill>
                <a:srgbClr val="FF0000"/>
              </a:solidFill>
            </a:endParaRPr>
          </a:p>
        </p:txBody>
      </p:sp>
      <p:sp>
        <p:nvSpPr>
          <p:cNvPr id="193" name="Google Shape;193;p12"/>
          <p:cNvSpPr txBox="1">
            <a:spLocks noGrp="1"/>
          </p:cNvSpPr>
          <p:nvPr>
            <p:ph idx="1"/>
          </p:nvPr>
        </p:nvSpPr>
        <p:spPr/>
        <p:txBody>
          <a:bodyPr>
            <a:normAutofit fontScale="92500" lnSpcReduction="20000"/>
          </a:bodyPr>
          <a:lstStyle/>
          <a:p>
            <a:r>
              <a:rPr lang="en-US" b="1" dirty="0" smtClean="0">
                <a:solidFill>
                  <a:srgbClr val="7030A0"/>
                </a:solidFill>
              </a:rPr>
              <a:t>Mono resistance - </a:t>
            </a:r>
            <a:r>
              <a:rPr lang="en-US" dirty="0" smtClean="0"/>
              <a:t>resistance to one first-line ATD only.</a:t>
            </a:r>
          </a:p>
          <a:p>
            <a:r>
              <a:rPr lang="en-US" b="1" dirty="0" smtClean="0">
                <a:solidFill>
                  <a:srgbClr val="7030A0"/>
                </a:solidFill>
              </a:rPr>
              <a:t>Poly resistance - </a:t>
            </a:r>
            <a:r>
              <a:rPr lang="en-US" dirty="0" smtClean="0"/>
              <a:t>resistance to &gt;1 first-line ATD other than both isoniazid and rifampicin.</a:t>
            </a:r>
          </a:p>
          <a:p>
            <a:r>
              <a:rPr lang="en-US" b="1" dirty="0" smtClean="0">
                <a:solidFill>
                  <a:srgbClr val="7030A0"/>
                </a:solidFill>
              </a:rPr>
              <a:t>Rifampicin resistance (RR) - </a:t>
            </a:r>
            <a:r>
              <a:rPr lang="en-US" dirty="0" smtClean="0"/>
              <a:t>rifampicin resistance with or without resistance to other ATDs - includes any resistance to rifampicin, in the form of mono-resistance, poly-resistance, MDR or XDR.</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76</a:t>
            </a:fld>
            <a:endParaRPr lang="en"/>
          </a:p>
        </p:txBody>
      </p:sp>
    </p:spTree>
    <p:extLst>
      <p:ext uri="{BB962C8B-B14F-4D97-AF65-F5344CB8AC3E}">
        <p14:creationId xmlns:p14="http://schemas.microsoft.com/office/powerpoint/2010/main" val="327756047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z="3600" b="1" dirty="0" smtClean="0">
                <a:solidFill>
                  <a:srgbClr val="FF0000"/>
                </a:solidFill>
              </a:rPr>
              <a:t>Multidrug-resistant Tuberculosis (MDR-TB) </a:t>
            </a:r>
            <a:endParaRPr lang="en-US" sz="3600" b="1" dirty="0">
              <a:solidFill>
                <a:srgbClr val="FF0000"/>
              </a:solidFill>
            </a:endParaRPr>
          </a:p>
        </p:txBody>
      </p:sp>
      <p:sp>
        <p:nvSpPr>
          <p:cNvPr id="193" name="Google Shape;193;p12"/>
          <p:cNvSpPr txBox="1">
            <a:spLocks noGrp="1"/>
          </p:cNvSpPr>
          <p:nvPr>
            <p:ph idx="1"/>
          </p:nvPr>
        </p:nvSpPr>
        <p:spPr/>
        <p:txBody>
          <a:bodyPr/>
          <a:lstStyle/>
          <a:p>
            <a:r>
              <a:rPr lang="en-IN" dirty="0" smtClean="0"/>
              <a:t>Resistance to isoniazid and rifampicin with or without resistance to other first line drugs.</a:t>
            </a:r>
          </a:p>
          <a:p>
            <a:r>
              <a:rPr lang="en-US" dirty="0" smtClean="0"/>
              <a:t>In 2018, 3.4% of new and 18% of previously treated cases are MDR/RR-TB</a:t>
            </a:r>
          </a:p>
          <a:p>
            <a:r>
              <a:rPr lang="en-US" dirty="0" smtClean="0"/>
              <a:t>In 2018, MDR-TB rate in India was 6.19% in all TB patients.</a:t>
            </a:r>
          </a:p>
          <a:p>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77</a:t>
            </a:fld>
            <a:endParaRPr lang="en"/>
          </a:p>
        </p:txBody>
      </p:sp>
    </p:spTree>
    <p:extLst>
      <p:ext uri="{BB962C8B-B14F-4D97-AF65-F5344CB8AC3E}">
        <p14:creationId xmlns:p14="http://schemas.microsoft.com/office/powerpoint/2010/main" val="19355498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438150"/>
            <a:ext cx="8229600" cy="4156473"/>
          </a:xfrm>
        </p:spPr>
        <p:txBody>
          <a:bodyPr>
            <a:normAutofit/>
          </a:bodyPr>
          <a:lstStyle/>
          <a:p>
            <a:r>
              <a:rPr lang="en-US" b="1" dirty="0" smtClean="0">
                <a:solidFill>
                  <a:srgbClr val="7030A0"/>
                </a:solidFill>
              </a:rPr>
              <a:t>Treatment of MDR-TB: </a:t>
            </a:r>
            <a:r>
              <a:rPr lang="en-US" dirty="0" smtClean="0"/>
              <a:t>Intensive phase of 4–9 months with 6–7 second-line agents, followed by continuation phase of 5–18 months with 4 second-line agents.</a:t>
            </a:r>
          </a:p>
          <a:p>
            <a:r>
              <a:rPr lang="en-US" b="1" dirty="0" smtClean="0">
                <a:solidFill>
                  <a:srgbClr val="7030A0"/>
                </a:solidFill>
              </a:rPr>
              <a:t>DOTS-Plus program - </a:t>
            </a:r>
            <a:r>
              <a:rPr lang="en-US" dirty="0" smtClean="0"/>
              <a:t>initiated by RNTCP in the year 2000 - cover the diagnosis and treatment of MDR-TB cases.</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78</a:t>
            </a:fld>
            <a:endParaRPr lang="en"/>
          </a:p>
        </p:txBody>
      </p:sp>
    </p:spTree>
    <p:extLst>
      <p:ext uri="{BB962C8B-B14F-4D97-AF65-F5344CB8AC3E}">
        <p14:creationId xmlns:p14="http://schemas.microsoft.com/office/powerpoint/2010/main" val="77304953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r>
              <a:rPr lang="en-US" sz="3000" b="1" dirty="0" smtClean="0">
                <a:solidFill>
                  <a:srgbClr val="FF0000"/>
                </a:solidFill>
              </a:rPr>
              <a:t>Extensively drug-resistant tuberculosis (XDR-TB)</a:t>
            </a:r>
            <a:endParaRPr lang="en-US" sz="3000" b="1" dirty="0">
              <a:solidFill>
                <a:srgbClr val="FF0000"/>
              </a:solidFill>
            </a:endParaRPr>
          </a:p>
        </p:txBody>
      </p:sp>
      <p:sp>
        <p:nvSpPr>
          <p:cNvPr id="193" name="Google Shape;193;p12"/>
          <p:cNvSpPr txBox="1">
            <a:spLocks noGrp="1"/>
          </p:cNvSpPr>
          <p:nvPr>
            <p:ph idx="1"/>
          </p:nvPr>
        </p:nvSpPr>
        <p:spPr/>
        <p:txBody>
          <a:bodyPr>
            <a:normAutofit lnSpcReduction="10000"/>
          </a:bodyPr>
          <a:lstStyle/>
          <a:p>
            <a:pPr>
              <a:lnSpc>
                <a:spcPct val="150000"/>
              </a:lnSpc>
            </a:pPr>
            <a:r>
              <a:rPr lang="en-US" b="1" dirty="0" smtClean="0">
                <a:solidFill>
                  <a:srgbClr val="7030A0"/>
                </a:solidFill>
              </a:rPr>
              <a:t>MDR-TB cases which are also resistant to:</a:t>
            </a:r>
          </a:p>
          <a:p>
            <a:pPr lvl="1">
              <a:lnSpc>
                <a:spcPct val="150000"/>
              </a:lnSpc>
            </a:pPr>
            <a:r>
              <a:rPr lang="en-US" dirty="0" err="1" smtClean="0"/>
              <a:t>Fluoroquinolones</a:t>
            </a:r>
            <a:r>
              <a:rPr lang="en-US" dirty="0" smtClean="0"/>
              <a:t> (levofloxacin/</a:t>
            </a:r>
            <a:r>
              <a:rPr lang="en-US" dirty="0" err="1" smtClean="0"/>
              <a:t>moxifloxacin</a:t>
            </a:r>
            <a:r>
              <a:rPr lang="en-US" dirty="0" smtClean="0"/>
              <a:t>/</a:t>
            </a:r>
            <a:r>
              <a:rPr lang="en-US" dirty="0" err="1" smtClean="0"/>
              <a:t>gatifloxacin</a:t>
            </a:r>
            <a:r>
              <a:rPr lang="en-US" dirty="0" smtClean="0"/>
              <a:t>), and</a:t>
            </a:r>
          </a:p>
          <a:p>
            <a:pPr lvl="1">
              <a:lnSpc>
                <a:spcPct val="150000"/>
              </a:lnSpc>
            </a:pPr>
            <a:r>
              <a:rPr lang="en-US" dirty="0" smtClean="0"/>
              <a:t>At least one second-line injectable agents (</a:t>
            </a:r>
            <a:r>
              <a:rPr lang="en-US" dirty="0" err="1" smtClean="0"/>
              <a:t>amikacin</a:t>
            </a:r>
            <a:r>
              <a:rPr lang="en-US" dirty="0" smtClean="0"/>
              <a:t>/ </a:t>
            </a:r>
            <a:r>
              <a:rPr lang="en-US" dirty="0" err="1" smtClean="0"/>
              <a:t>capreomycin</a:t>
            </a:r>
            <a:r>
              <a:rPr lang="en-US" dirty="0" smtClean="0"/>
              <a:t>/kanamycin).</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79</a:t>
            </a:fld>
            <a:endParaRPr lang="en"/>
          </a:p>
        </p:txBody>
      </p:sp>
    </p:spTree>
    <p:extLst>
      <p:ext uri="{BB962C8B-B14F-4D97-AF65-F5344CB8AC3E}">
        <p14:creationId xmlns:p14="http://schemas.microsoft.com/office/powerpoint/2010/main" val="174003209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514350"/>
            <a:ext cx="8229600" cy="4080273"/>
          </a:xfrm>
        </p:spPr>
        <p:txBody>
          <a:bodyPr/>
          <a:lstStyle/>
          <a:p>
            <a:pPr>
              <a:lnSpc>
                <a:spcPct val="150000"/>
              </a:lnSpc>
            </a:pPr>
            <a:r>
              <a:rPr lang="en-US" b="1" dirty="0" smtClean="0">
                <a:solidFill>
                  <a:srgbClr val="7030A0"/>
                </a:solidFill>
              </a:rPr>
              <a:t>Epidemiology: </a:t>
            </a:r>
            <a:r>
              <a:rPr lang="en-US" dirty="0" smtClean="0"/>
              <a:t>In India (2018), XDR-TB accounted for 1.3% in all MDR-TB patients (2.3% in new and 0.91% in previously treated patients)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80</a:t>
            </a:fld>
            <a:endParaRPr lang="en"/>
          </a:p>
        </p:txBody>
      </p:sp>
    </p:spTree>
    <p:extLst>
      <p:ext uri="{BB962C8B-B14F-4D97-AF65-F5344CB8AC3E}">
        <p14:creationId xmlns:p14="http://schemas.microsoft.com/office/powerpoint/2010/main" val="116965746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Pre-XDR-TB</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Refers to resistance to either </a:t>
            </a:r>
            <a:r>
              <a:rPr lang="en-US" dirty="0" err="1" smtClean="0"/>
              <a:t>fluoroquinolones</a:t>
            </a:r>
            <a:r>
              <a:rPr lang="en-US" dirty="0" smtClean="0"/>
              <a:t> (FQs) or second line injectable (SLI) agents, but not both. </a:t>
            </a:r>
          </a:p>
          <a:p>
            <a:r>
              <a:rPr lang="en-US" dirty="0" smtClean="0"/>
              <a:t>In 2018 (India), among MDR-TB cases, 21.8% were resistant to any FQs and 3.6% were resistant to any SLI agent.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81</a:t>
            </a:fld>
            <a:endParaRPr lang="en"/>
          </a:p>
        </p:txBody>
      </p:sp>
    </p:spTree>
    <p:extLst>
      <p:ext uri="{BB962C8B-B14F-4D97-AF65-F5344CB8AC3E}">
        <p14:creationId xmlns:p14="http://schemas.microsoft.com/office/powerpoint/2010/main" val="41720845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rgbClr val="FF0000"/>
                </a:solidFill>
              </a:rPr>
              <a:t>National TB Elimination </a:t>
            </a:r>
            <a:r>
              <a:rPr lang="en-US" sz="3200" b="1" dirty="0" err="1" smtClean="0">
                <a:solidFill>
                  <a:srgbClr val="FF0000"/>
                </a:solidFill>
              </a:rPr>
              <a:t>Programmme</a:t>
            </a:r>
            <a:r>
              <a:rPr lang="en-US" sz="3200" b="1" dirty="0" smtClean="0">
                <a:solidFill>
                  <a:srgbClr val="FF0000"/>
                </a:solidFill>
              </a:rPr>
              <a:t> (NTEP)</a:t>
            </a:r>
            <a:endParaRPr lang="en-US" sz="3200" b="1" dirty="0">
              <a:solidFill>
                <a:srgbClr val="FF0000"/>
              </a:solidFill>
            </a:endParaRPr>
          </a:p>
        </p:txBody>
      </p:sp>
      <p:sp>
        <p:nvSpPr>
          <p:cNvPr id="3" name="Content Placeholder 2"/>
          <p:cNvSpPr>
            <a:spLocks noGrp="1"/>
          </p:cNvSpPr>
          <p:nvPr>
            <p:ph idx="1"/>
          </p:nvPr>
        </p:nvSpPr>
        <p:spPr/>
        <p:txBody>
          <a:bodyPr>
            <a:normAutofit fontScale="77500" lnSpcReduction="20000"/>
          </a:bodyPr>
          <a:lstStyle/>
          <a:p>
            <a:pPr>
              <a:lnSpc>
                <a:spcPct val="160000"/>
              </a:lnSpc>
            </a:pPr>
            <a:r>
              <a:rPr lang="en-US" dirty="0" smtClean="0"/>
              <a:t>It was formerly known as the Revised National Tuberculosis Control </a:t>
            </a:r>
            <a:r>
              <a:rPr lang="en-US" dirty="0" err="1" smtClean="0"/>
              <a:t>Programme</a:t>
            </a:r>
            <a:r>
              <a:rPr lang="en-US" dirty="0" smtClean="0"/>
              <a:t> (RNTCP), and was initiated from 1 January 2020 by the Govt. of India. </a:t>
            </a:r>
          </a:p>
          <a:p>
            <a:pPr>
              <a:lnSpc>
                <a:spcPct val="160000"/>
              </a:lnSpc>
            </a:pPr>
            <a:r>
              <a:rPr lang="en-US" dirty="0" smtClean="0"/>
              <a:t>The revised  </a:t>
            </a:r>
            <a:r>
              <a:rPr lang="en-US" dirty="0" err="1" smtClean="0"/>
              <a:t>programme</a:t>
            </a:r>
            <a:r>
              <a:rPr lang="en-US" dirty="0" smtClean="0"/>
              <a:t> encompasses strategies to promote quality of life and health by preventing, controlling, and finally, eliminating TB.</a:t>
            </a:r>
            <a:endParaRPr lang="en-US" dirty="0"/>
          </a:p>
        </p:txBody>
      </p:sp>
    </p:spTree>
    <p:extLst>
      <p:ext uri="{BB962C8B-B14F-4D97-AF65-F5344CB8AC3E}">
        <p14:creationId xmlns:p14="http://schemas.microsoft.com/office/powerpoint/2010/main" val="328746684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14350"/>
            <a:ext cx="8229600" cy="4080273"/>
          </a:xfrm>
        </p:spPr>
        <p:txBody>
          <a:bodyPr>
            <a:normAutofit fontScale="92500"/>
          </a:bodyPr>
          <a:lstStyle/>
          <a:p>
            <a:pPr>
              <a:lnSpc>
                <a:spcPct val="110000"/>
              </a:lnSpc>
            </a:pPr>
            <a:r>
              <a:rPr lang="en-US" dirty="0" smtClean="0"/>
              <a:t>In NTEP, the principle of TB treatment (except confirmed DR-TB) is to administer a daily fixed dose combination (FDC) of first-line ATT in appropriate weight bands,  under direct observation.</a:t>
            </a:r>
          </a:p>
          <a:p>
            <a:pPr>
              <a:lnSpc>
                <a:spcPct val="110000"/>
              </a:lnSpc>
            </a:pPr>
            <a:r>
              <a:rPr lang="en-US" dirty="0" smtClean="0"/>
              <a:t>For patients being treated in the private sector, FDCs may be provided by the NTEP upon request.</a:t>
            </a:r>
          </a:p>
        </p:txBody>
      </p:sp>
    </p:spTree>
    <p:extLst>
      <p:ext uri="{BB962C8B-B14F-4D97-AF65-F5344CB8AC3E}">
        <p14:creationId xmlns:p14="http://schemas.microsoft.com/office/powerpoint/2010/main" val="59845147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61950"/>
            <a:ext cx="8229600" cy="4232673"/>
          </a:xfrm>
        </p:spPr>
        <p:txBody>
          <a:bodyPr>
            <a:normAutofit fontScale="85000" lnSpcReduction="10000"/>
          </a:bodyPr>
          <a:lstStyle/>
          <a:p>
            <a:pPr>
              <a:lnSpc>
                <a:spcPct val="120000"/>
              </a:lnSpc>
            </a:pPr>
            <a:r>
              <a:rPr lang="en-US" dirty="0"/>
              <a:t>RNTCP was implemented in India in 1992 with the objectives of detecting new cases through designated microscopy centers (DMC) and providing standardized treatment and proper diagnostic facilities. This was based on the Directly observed Treatment, Short course (DOTS) strategy of the </a:t>
            </a:r>
            <a:r>
              <a:rPr lang="en-US" dirty="0" smtClean="0"/>
              <a:t>WHO: </a:t>
            </a:r>
          </a:p>
          <a:p>
            <a:pPr>
              <a:lnSpc>
                <a:spcPct val="120000"/>
              </a:lnSpc>
            </a:pPr>
            <a:r>
              <a:rPr lang="en-US" dirty="0" smtClean="0"/>
              <a:t>The treatment is initiated following diagnosis made primarily by morning and spot sputum microscopy. </a:t>
            </a:r>
            <a:endParaRPr lang="en-US" dirty="0"/>
          </a:p>
          <a:p>
            <a:endParaRPr lang="en-US" dirty="0"/>
          </a:p>
        </p:txBody>
      </p:sp>
    </p:spTree>
    <p:extLst>
      <p:ext uri="{BB962C8B-B14F-4D97-AF65-F5344CB8AC3E}">
        <p14:creationId xmlns:p14="http://schemas.microsoft.com/office/powerpoint/2010/main" val="223149831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200" dirty="0" smtClean="0"/>
              <a:t/>
            </a:r>
            <a:br>
              <a:rPr lang="en-US" sz="3200" dirty="0" smtClean="0"/>
            </a:br>
            <a:r>
              <a:rPr lang="en-US" sz="3200" b="1" dirty="0" smtClean="0">
                <a:solidFill>
                  <a:srgbClr val="FF0000"/>
                </a:solidFill>
              </a:rPr>
              <a:t>Standardized </a:t>
            </a:r>
            <a:r>
              <a:rPr lang="en-US" sz="3200" b="1" dirty="0">
                <a:solidFill>
                  <a:srgbClr val="FF0000"/>
                </a:solidFill>
              </a:rPr>
              <a:t>treatment regimen for drug sensitive TB as per NTEP</a:t>
            </a:r>
            <a:r>
              <a:rPr lang="en-US" sz="3200" dirty="0">
                <a:solidFill>
                  <a:srgbClr val="FF0000"/>
                </a:solidFill>
              </a:rPr>
              <a:t/>
            </a:r>
            <a:br>
              <a:rPr lang="en-US" sz="3200" dirty="0">
                <a:solidFill>
                  <a:srgbClr val="FF0000"/>
                </a:solidFill>
              </a:rPr>
            </a:br>
            <a:endParaRPr lang="en-US" sz="3200" dirty="0">
              <a:solidFill>
                <a:srgbClr val="FF0000"/>
              </a:solidFill>
            </a:endParaRPr>
          </a:p>
        </p:txBody>
      </p:sp>
      <p:sp>
        <p:nvSpPr>
          <p:cNvPr id="3" name="Content Placeholder 2"/>
          <p:cNvSpPr>
            <a:spLocks noGrp="1"/>
          </p:cNvSpPr>
          <p:nvPr>
            <p:ph idx="1"/>
          </p:nvPr>
        </p:nvSpPr>
        <p:spPr/>
        <p:txBody>
          <a:bodyPr/>
          <a:lstStyle/>
          <a:p>
            <a:r>
              <a:rPr lang="en-US" dirty="0" smtClean="0"/>
              <a:t>Under the NTEP, the following changes have been made in the DOTS strategy : </a:t>
            </a:r>
          </a:p>
          <a:p>
            <a:r>
              <a:rPr lang="en-US" sz="3100" dirty="0" smtClean="0"/>
              <a:t>Injectable drugs have been removed from cat II </a:t>
            </a:r>
          </a:p>
          <a:p>
            <a:r>
              <a:rPr lang="en-US" dirty="0" smtClean="0"/>
              <a:t>Newer drugs </a:t>
            </a:r>
            <a:r>
              <a:rPr lang="en-US" dirty="0" err="1" smtClean="0"/>
              <a:t>bedaquiline</a:t>
            </a:r>
            <a:r>
              <a:rPr lang="en-US" dirty="0" smtClean="0"/>
              <a:t>  and </a:t>
            </a:r>
            <a:r>
              <a:rPr lang="en-US" dirty="0" err="1" smtClean="0"/>
              <a:t>delamanid</a:t>
            </a:r>
            <a:r>
              <a:rPr lang="en-US" dirty="0" smtClean="0"/>
              <a:t> have been included in DOTS Plus regimen </a:t>
            </a:r>
          </a:p>
          <a:p>
            <a:r>
              <a:rPr lang="en-US" dirty="0" smtClean="0"/>
              <a:t>Treatment is given n two phases :</a:t>
            </a:r>
          </a:p>
          <a:p>
            <a:endParaRPr lang="en-US" dirty="0" smtClean="0"/>
          </a:p>
        </p:txBody>
      </p:sp>
    </p:spTree>
    <p:extLst>
      <p:ext uri="{BB962C8B-B14F-4D97-AF65-F5344CB8AC3E}">
        <p14:creationId xmlns:p14="http://schemas.microsoft.com/office/powerpoint/2010/main" val="214093082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5750"/>
            <a:ext cx="8229600" cy="4572000"/>
          </a:xfrm>
        </p:spPr>
        <p:txBody>
          <a:bodyPr>
            <a:normAutofit fontScale="92500"/>
          </a:bodyPr>
          <a:lstStyle/>
          <a:p>
            <a:r>
              <a:rPr lang="en-US" b="1" dirty="0" smtClean="0">
                <a:solidFill>
                  <a:srgbClr val="7030A0"/>
                </a:solidFill>
              </a:rPr>
              <a:t>Intensive phase: </a:t>
            </a:r>
            <a:r>
              <a:rPr lang="en-US" dirty="0" smtClean="0"/>
              <a:t>Therapy for 8 weeks (56 doses) of isoniazid (H), rifampicin (R), pyrazinamide (Z), and </a:t>
            </a:r>
            <a:r>
              <a:rPr lang="en-US" dirty="0" err="1" smtClean="0"/>
              <a:t>ethambutol</a:t>
            </a:r>
            <a:r>
              <a:rPr lang="en-US" dirty="0" smtClean="0"/>
              <a:t> (E) given under direct observation in daily dosages  as per weight band  categories.</a:t>
            </a:r>
          </a:p>
          <a:p>
            <a:r>
              <a:rPr lang="en-US" b="1" dirty="0" smtClean="0">
                <a:solidFill>
                  <a:srgbClr val="7030A0"/>
                </a:solidFill>
              </a:rPr>
              <a:t>Continuation phase: </a:t>
            </a:r>
            <a:r>
              <a:rPr lang="en-US" dirty="0" smtClean="0"/>
              <a:t>It consists of  16 weeks (112 doses) dosages. Of isoniazid, rifampicin, and </a:t>
            </a:r>
            <a:r>
              <a:rPr lang="en-US" dirty="0" err="1" smtClean="0"/>
              <a:t>ethambutol</a:t>
            </a:r>
            <a:r>
              <a:rPr lang="en-US" dirty="0" smtClean="0"/>
              <a:t> in daily dosages. Only pyrazinamide will be stopped in the continuation phase. </a:t>
            </a:r>
          </a:p>
        </p:txBody>
      </p:sp>
    </p:spTree>
    <p:extLst>
      <p:ext uri="{BB962C8B-B14F-4D97-AF65-F5344CB8AC3E}">
        <p14:creationId xmlns:p14="http://schemas.microsoft.com/office/powerpoint/2010/main" val="113042020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90550"/>
            <a:ext cx="8229600" cy="4004073"/>
          </a:xfrm>
        </p:spPr>
        <p:txBody>
          <a:bodyPr/>
          <a:lstStyle/>
          <a:p>
            <a:r>
              <a:rPr lang="en-US" dirty="0"/>
              <a:t>It has to be extended to 24 weeks in certain forms of TB like CNS TB and skeletal TB.  </a:t>
            </a:r>
            <a:endParaRPr lang="en-US" dirty="0" smtClean="0"/>
          </a:p>
          <a:p>
            <a:r>
              <a:rPr lang="en-US" dirty="0" smtClean="0"/>
              <a:t>TB </a:t>
            </a:r>
            <a:r>
              <a:rPr lang="en-US" dirty="0"/>
              <a:t>meningitis requires the </a:t>
            </a:r>
            <a:r>
              <a:rPr lang="en-US" dirty="0" err="1"/>
              <a:t>additon</a:t>
            </a:r>
            <a:r>
              <a:rPr lang="en-US" dirty="0"/>
              <a:t> of steroids. In disseminated TB or in cases of slow response, the treating physician may extend the regimen on a case-to-case basis.</a:t>
            </a:r>
          </a:p>
          <a:p>
            <a:endParaRPr lang="en-US" dirty="0"/>
          </a:p>
        </p:txBody>
      </p:sp>
    </p:spTree>
    <p:extLst>
      <p:ext uri="{BB962C8B-B14F-4D97-AF65-F5344CB8AC3E}">
        <p14:creationId xmlns:p14="http://schemas.microsoft.com/office/powerpoint/2010/main" val="36554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5750"/>
            <a:ext cx="8229600" cy="4308873"/>
          </a:xfrm>
        </p:spPr>
        <p:txBody>
          <a:bodyPr>
            <a:normAutofit fontScale="92500" lnSpcReduction="10000"/>
          </a:bodyPr>
          <a:lstStyle/>
          <a:p>
            <a:r>
              <a:rPr lang="en-US" b="1" dirty="0">
                <a:solidFill>
                  <a:srgbClr val="7030A0"/>
                </a:solidFill>
              </a:rPr>
              <a:t>Treatment of drug-resistant TB</a:t>
            </a:r>
          </a:p>
          <a:p>
            <a:pPr marL="0" indent="0">
              <a:buNone/>
            </a:pPr>
            <a:r>
              <a:rPr lang="en-US" dirty="0" smtClean="0">
                <a:solidFill>
                  <a:srgbClr val="7030A0"/>
                </a:solidFill>
              </a:rPr>
              <a:t>The 6-month treatment regimen </a:t>
            </a:r>
            <a:r>
              <a:rPr lang="en-US" dirty="0" smtClean="0"/>
              <a:t>is composed of </a:t>
            </a:r>
            <a:r>
              <a:rPr lang="en-US" dirty="0" err="1" smtClean="0"/>
              <a:t>bedaquiline</a:t>
            </a:r>
            <a:r>
              <a:rPr lang="en-US" dirty="0" smtClean="0"/>
              <a:t>, </a:t>
            </a:r>
            <a:r>
              <a:rPr lang="en-US" dirty="0" err="1" smtClean="0"/>
              <a:t>pretomanid</a:t>
            </a:r>
            <a:r>
              <a:rPr lang="en-US" dirty="0" smtClean="0"/>
              <a:t>, linezolid, and </a:t>
            </a:r>
            <a:r>
              <a:rPr lang="en-US" dirty="0" err="1" smtClean="0"/>
              <a:t>moxifloxacin</a:t>
            </a:r>
            <a:r>
              <a:rPr lang="en-US" dirty="0" smtClean="0"/>
              <a:t> (</a:t>
            </a:r>
            <a:r>
              <a:rPr lang="en-US" dirty="0" err="1" smtClean="0"/>
              <a:t>BpaLM</a:t>
            </a:r>
            <a:r>
              <a:rPr lang="en-US" dirty="0" smtClean="0"/>
              <a:t>)</a:t>
            </a:r>
          </a:p>
          <a:p>
            <a:pPr marL="0" indent="0">
              <a:buNone/>
            </a:pPr>
            <a:r>
              <a:rPr lang="en-US" dirty="0" smtClean="0">
                <a:solidFill>
                  <a:srgbClr val="7030A0"/>
                </a:solidFill>
              </a:rPr>
              <a:t>The 9-month regimen </a:t>
            </a:r>
            <a:r>
              <a:rPr lang="en-US" dirty="0" smtClean="0"/>
              <a:t>comprises </a:t>
            </a:r>
            <a:r>
              <a:rPr lang="en-US" dirty="0" err="1" smtClean="0"/>
              <a:t>bedaquiline</a:t>
            </a:r>
            <a:r>
              <a:rPr lang="en-US" dirty="0" smtClean="0"/>
              <a:t> (used for 6 months) in combination with levofloxacin/</a:t>
            </a:r>
            <a:r>
              <a:rPr lang="en-US" dirty="0" err="1" smtClean="0"/>
              <a:t>moxiifloxacin,Ethionamide</a:t>
            </a:r>
            <a:r>
              <a:rPr lang="en-US" dirty="0" smtClean="0"/>
              <a:t>, </a:t>
            </a:r>
            <a:r>
              <a:rPr lang="en-US" dirty="0" err="1" smtClean="0"/>
              <a:t>ethambutol</a:t>
            </a:r>
            <a:r>
              <a:rPr lang="en-US" dirty="0" smtClean="0"/>
              <a:t>, isoniazid (high dose), pyrazinamide, and </a:t>
            </a:r>
            <a:r>
              <a:rPr lang="en-US" dirty="0" err="1" smtClean="0"/>
              <a:t>clofazimine</a:t>
            </a:r>
            <a:r>
              <a:rPr lang="en-US" dirty="0" smtClean="0"/>
              <a:t> (for four months)</a:t>
            </a:r>
          </a:p>
          <a:p>
            <a:pPr marL="0" indent="0">
              <a:buNone/>
            </a:pPr>
            <a:endParaRPr lang="en-US" dirty="0"/>
          </a:p>
        </p:txBody>
      </p:sp>
    </p:spTree>
    <p:extLst>
      <p:ext uri="{BB962C8B-B14F-4D97-AF65-F5344CB8AC3E}">
        <p14:creationId xmlns:p14="http://schemas.microsoft.com/office/powerpoint/2010/main" val="290953600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5750"/>
            <a:ext cx="8229600" cy="4308873"/>
          </a:xfrm>
        </p:spPr>
        <p:txBody>
          <a:bodyPr>
            <a:normAutofit lnSpcReduction="10000"/>
          </a:bodyPr>
          <a:lstStyle/>
          <a:p>
            <a:pPr>
              <a:lnSpc>
                <a:spcPct val="150000"/>
              </a:lnSpc>
            </a:pPr>
            <a:r>
              <a:rPr lang="en-US" dirty="0" smtClean="0"/>
              <a:t>With the </a:t>
            </a:r>
            <a:r>
              <a:rPr lang="en-US" dirty="0" err="1" smtClean="0"/>
              <a:t>possiblility</a:t>
            </a:r>
            <a:r>
              <a:rPr lang="en-US" dirty="0" smtClean="0"/>
              <a:t> of extending to 6 months I f the patient remains sputum smear positive at the end of four months), followed by treatment with levofloxacin/</a:t>
            </a:r>
            <a:r>
              <a:rPr lang="en-US" dirty="0" err="1" smtClean="0"/>
              <a:t>moxifloxacin</a:t>
            </a:r>
            <a:r>
              <a:rPr lang="en-US" dirty="0" smtClean="0"/>
              <a:t>, </a:t>
            </a:r>
            <a:r>
              <a:rPr lang="en-US" dirty="0" err="1" smtClean="0"/>
              <a:t>clofazimine</a:t>
            </a:r>
            <a:r>
              <a:rPr lang="en-US" dirty="0" smtClean="0"/>
              <a:t>, </a:t>
            </a:r>
            <a:r>
              <a:rPr lang="en-US" dirty="0" err="1" smtClean="0"/>
              <a:t>ethambutol</a:t>
            </a:r>
            <a:r>
              <a:rPr lang="en-US" dirty="0" smtClean="0"/>
              <a:t>, and pyrazinamide (for five months)</a:t>
            </a:r>
            <a:endParaRPr lang="en-US" dirty="0"/>
          </a:p>
        </p:txBody>
      </p:sp>
    </p:spTree>
    <p:extLst>
      <p:ext uri="{BB962C8B-B14F-4D97-AF65-F5344CB8AC3E}">
        <p14:creationId xmlns:p14="http://schemas.microsoft.com/office/powerpoint/2010/main" val="26361054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457200" y="205979"/>
            <a:ext cx="8229600" cy="460771"/>
          </a:xfrm>
        </p:spPr>
        <p:txBody>
          <a:bodyPr>
            <a:normAutofit fontScale="90000"/>
          </a:bodyPr>
          <a:lstStyle/>
          <a:p>
            <a:r>
              <a:rPr lang="en-US" b="1" dirty="0" smtClean="0">
                <a:solidFill>
                  <a:srgbClr val="FF0000"/>
                </a:solidFill>
              </a:rPr>
              <a:t>Global and National TB </a:t>
            </a:r>
            <a:r>
              <a:rPr lang="en-US" b="1" dirty="0" err="1" smtClean="0">
                <a:solidFill>
                  <a:srgbClr val="FF0000"/>
                </a:solidFill>
              </a:rPr>
              <a:t>Programmes</a:t>
            </a:r>
            <a:endParaRPr lang="en-US" b="1" dirty="0">
              <a:solidFill>
                <a:srgbClr val="FF0000"/>
              </a:solidFill>
            </a:endParaRPr>
          </a:p>
        </p:txBody>
      </p:sp>
      <p:sp>
        <p:nvSpPr>
          <p:cNvPr id="193" name="Google Shape;193;p12"/>
          <p:cNvSpPr txBox="1">
            <a:spLocks noGrp="1"/>
          </p:cNvSpPr>
          <p:nvPr>
            <p:ph idx="1"/>
          </p:nvPr>
        </p:nvSpPr>
        <p:spPr>
          <a:xfrm>
            <a:off x="457200" y="895350"/>
            <a:ext cx="8229600" cy="3886200"/>
          </a:xfrm>
        </p:spPr>
        <p:txBody>
          <a:bodyPr>
            <a:normAutofit fontScale="70000" lnSpcReduction="20000"/>
          </a:bodyPr>
          <a:lstStyle/>
          <a:p>
            <a:r>
              <a:rPr lang="en-US" b="1" dirty="0" smtClean="0">
                <a:solidFill>
                  <a:srgbClr val="7030A0"/>
                </a:solidFill>
              </a:rPr>
              <a:t>The End TB Strategy (WHO)2016 : The WHO has </a:t>
            </a:r>
            <a:r>
              <a:rPr lang="en-US" dirty="0" smtClean="0"/>
              <a:t>launched “the End TB strategy by 2035” in order to end the global tuberculosis epidemic. </a:t>
            </a:r>
          </a:p>
          <a:p>
            <a:r>
              <a:rPr lang="en-US" b="1" dirty="0" smtClean="0">
                <a:solidFill>
                  <a:srgbClr val="7030A0"/>
                </a:solidFill>
              </a:rPr>
              <a:t>Revised National Tuberculosis Control </a:t>
            </a:r>
            <a:r>
              <a:rPr lang="en-US" b="1" dirty="0" err="1" smtClean="0">
                <a:solidFill>
                  <a:srgbClr val="7030A0"/>
                </a:solidFill>
              </a:rPr>
              <a:t>Programme</a:t>
            </a:r>
            <a:r>
              <a:rPr lang="en-US" b="1" dirty="0" smtClean="0">
                <a:solidFill>
                  <a:srgbClr val="7030A0"/>
                </a:solidFill>
              </a:rPr>
              <a:t> (RNTCP)1992 : </a:t>
            </a:r>
            <a:r>
              <a:rPr lang="en-US" b="1" dirty="0" smtClean="0">
                <a:solidFill>
                  <a:srgbClr val="00B050"/>
                </a:solidFill>
              </a:rPr>
              <a:t>The main strategies of RNTCP were :</a:t>
            </a:r>
          </a:p>
          <a:p>
            <a:r>
              <a:rPr lang="en-US" dirty="0" smtClean="0"/>
              <a:t>Detecting&gt;70% of estimated cases by quality sputum microscopy </a:t>
            </a:r>
          </a:p>
          <a:p>
            <a:r>
              <a:rPr lang="en-US" dirty="0" smtClean="0"/>
              <a:t>Cure rate not less than 85% </a:t>
            </a:r>
          </a:p>
          <a:p>
            <a:r>
              <a:rPr lang="en-US" dirty="0" smtClean="0"/>
              <a:t>Involvement of NGOs</a:t>
            </a:r>
          </a:p>
          <a:p>
            <a:r>
              <a:rPr lang="en-US" dirty="0" smtClean="0"/>
              <a:t>Implementing DOTS, a community-based treatment and care of TB patients under supervision.</a:t>
            </a:r>
          </a:p>
          <a:p>
            <a:r>
              <a:rPr lang="en-US" dirty="0" smtClean="0"/>
              <a:t>Implementing DOTS Plus for detection and treatment of MDR-TB</a:t>
            </a:r>
          </a:p>
          <a:p>
            <a:r>
              <a:rPr lang="en-US" dirty="0" smtClean="0"/>
              <a:t>Every year, </a:t>
            </a:r>
            <a:r>
              <a:rPr lang="en-US" sz="3100" b="1" dirty="0">
                <a:solidFill>
                  <a:srgbClr val="7030A0"/>
                </a:solidFill>
              </a:rPr>
              <a:t>March 24th </a:t>
            </a:r>
            <a:r>
              <a:rPr lang="en-US" dirty="0" smtClean="0"/>
              <a:t>is observed as </a:t>
            </a:r>
            <a:r>
              <a:rPr lang="en-US" b="1" dirty="0" smtClean="0">
                <a:solidFill>
                  <a:srgbClr val="7030A0"/>
                </a:solidFill>
              </a:rPr>
              <a:t>“World Tuberculosis Day”. </a:t>
            </a: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90</a:t>
            </a:fld>
            <a:endParaRPr lang="en"/>
          </a:p>
        </p:txBody>
      </p:sp>
    </p:spTree>
    <p:extLst>
      <p:ext uri="{BB962C8B-B14F-4D97-AF65-F5344CB8AC3E}">
        <p14:creationId xmlns:p14="http://schemas.microsoft.com/office/powerpoint/2010/main" val="140178153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38150"/>
            <a:ext cx="8229600" cy="4156473"/>
          </a:xfrm>
        </p:spPr>
        <p:txBody>
          <a:bodyPr>
            <a:normAutofit fontScale="92500" lnSpcReduction="10000"/>
          </a:bodyPr>
          <a:lstStyle/>
          <a:p>
            <a:r>
              <a:rPr lang="en-US" b="1" dirty="0" smtClean="0">
                <a:solidFill>
                  <a:srgbClr val="7030A0"/>
                </a:solidFill>
              </a:rPr>
              <a:t>National </a:t>
            </a:r>
            <a:r>
              <a:rPr lang="en-US" b="1" dirty="0">
                <a:solidFill>
                  <a:srgbClr val="7030A0"/>
                </a:solidFill>
              </a:rPr>
              <a:t>Strategic Plan, India (2020–2025) </a:t>
            </a:r>
            <a:r>
              <a:rPr lang="en-US" b="1" dirty="0" smtClean="0">
                <a:solidFill>
                  <a:srgbClr val="7030A0"/>
                </a:solidFill>
              </a:rPr>
              <a:t>– </a:t>
            </a:r>
            <a:r>
              <a:rPr lang="en-US" dirty="0" smtClean="0"/>
              <a:t>Aim to eliminate TB epidemic with a vision of TB-Free India with zero deaths, disease and poverty due to tuberculosis by 2025.</a:t>
            </a:r>
          </a:p>
          <a:p>
            <a:r>
              <a:rPr lang="en-US" dirty="0" smtClean="0"/>
              <a:t>  </a:t>
            </a:r>
            <a:r>
              <a:rPr lang="en-US" b="1" dirty="0" err="1" smtClean="0">
                <a:solidFill>
                  <a:srgbClr val="7030A0"/>
                </a:solidFill>
              </a:rPr>
              <a:t>Nikshay</a:t>
            </a:r>
            <a:r>
              <a:rPr lang="en-US" b="1" dirty="0" smtClean="0">
                <a:solidFill>
                  <a:srgbClr val="7030A0"/>
                </a:solidFill>
              </a:rPr>
              <a:t> : </a:t>
            </a:r>
            <a:r>
              <a:rPr lang="en-US" dirty="0" smtClean="0"/>
              <a:t>Is a web-portal introduced since 2018 for surveillance of TB. Government of India has made it mandate for all health care providers (both government and private sectors) </a:t>
            </a:r>
            <a:r>
              <a:rPr lang="en-US" b="1" dirty="0" smtClean="0">
                <a:solidFill>
                  <a:srgbClr val="7030A0"/>
                </a:solidFill>
              </a:rPr>
              <a:t>to notify all new TB cases through this web</a:t>
            </a:r>
            <a:endParaRPr lang="en-US" b="1" dirty="0">
              <a:solidFill>
                <a:srgbClr val="7030A0"/>
              </a:solidFill>
            </a:endParaRPr>
          </a:p>
        </p:txBody>
      </p:sp>
    </p:spTree>
    <p:extLst>
      <p:ext uri="{BB962C8B-B14F-4D97-AF65-F5344CB8AC3E}">
        <p14:creationId xmlns:p14="http://schemas.microsoft.com/office/powerpoint/2010/main" val="342598587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2800" b="1" dirty="0" smtClean="0">
                <a:solidFill>
                  <a:srgbClr val="FF0000"/>
                </a:solidFill>
              </a:rPr>
              <a:t>Vaccine Prophylaxis Against Tuberculosis - </a:t>
            </a:r>
            <a:br>
              <a:rPr lang="en-US" sz="2800" b="1" dirty="0" smtClean="0">
                <a:solidFill>
                  <a:srgbClr val="FF0000"/>
                </a:solidFill>
              </a:rPr>
            </a:br>
            <a:r>
              <a:rPr lang="en-US" sz="2800" b="1" dirty="0" smtClean="0">
                <a:solidFill>
                  <a:srgbClr val="FF0000"/>
                </a:solidFill>
              </a:rPr>
              <a:t>Bacillus </a:t>
            </a:r>
            <a:r>
              <a:rPr lang="en-US" sz="2800" b="1" dirty="0" err="1" smtClean="0">
                <a:solidFill>
                  <a:srgbClr val="FF0000"/>
                </a:solidFill>
              </a:rPr>
              <a:t>Calmette-Guérin</a:t>
            </a:r>
            <a:r>
              <a:rPr lang="en-US" sz="2800" b="1" dirty="0" smtClean="0">
                <a:solidFill>
                  <a:srgbClr val="FF0000"/>
                </a:solidFill>
              </a:rPr>
              <a:t> Vaccine (BCG)</a:t>
            </a:r>
            <a:endParaRPr lang="en-US" sz="2800" b="1" dirty="0">
              <a:solidFill>
                <a:srgbClr val="FF0000"/>
              </a:solidFill>
            </a:endParaRPr>
          </a:p>
        </p:txBody>
      </p:sp>
      <p:sp>
        <p:nvSpPr>
          <p:cNvPr id="193" name="Google Shape;193;p12"/>
          <p:cNvSpPr txBox="1">
            <a:spLocks noGrp="1"/>
          </p:cNvSpPr>
          <p:nvPr>
            <p:ph idx="1"/>
          </p:nvPr>
        </p:nvSpPr>
        <p:spPr/>
        <p:txBody>
          <a:bodyPr>
            <a:normAutofit fontScale="92500" lnSpcReduction="20000"/>
          </a:bodyPr>
          <a:lstStyle/>
          <a:p>
            <a:r>
              <a:rPr lang="en-US" b="1" dirty="0" smtClean="0">
                <a:solidFill>
                  <a:srgbClr val="7030A0"/>
                </a:solidFill>
              </a:rPr>
              <a:t>BCG strain: </a:t>
            </a:r>
            <a:r>
              <a:rPr lang="en-US" dirty="0" smtClean="0"/>
              <a:t>In India, WHO recommended Danish 1331 strain of BCG is used.</a:t>
            </a:r>
          </a:p>
          <a:p>
            <a:r>
              <a:rPr lang="en-US" b="1" dirty="0" smtClean="0">
                <a:solidFill>
                  <a:srgbClr val="7030A0"/>
                </a:solidFill>
              </a:rPr>
              <a:t>Reconstitution of BCG: </a:t>
            </a:r>
            <a:r>
              <a:rPr lang="en-US" dirty="0" smtClean="0"/>
              <a:t>Available in lyophilized form, should be reconstituted before administration.</a:t>
            </a:r>
          </a:p>
          <a:p>
            <a:r>
              <a:rPr lang="en-US" b="1" dirty="0" smtClean="0">
                <a:solidFill>
                  <a:srgbClr val="7030A0"/>
                </a:solidFill>
              </a:rPr>
              <a:t>Administration of BCG: </a:t>
            </a:r>
            <a:r>
              <a:rPr lang="en-US" dirty="0" smtClean="0"/>
              <a:t>0.1 mL (0.1 mg TU) of BCG vaccine - administered above the insertion of left deltoid by intradermal route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92</a:t>
            </a:fld>
            <a:endParaRPr lang="en"/>
          </a:p>
        </p:txBody>
      </p:sp>
    </p:spTree>
    <p:extLst>
      <p:ext uri="{BB962C8B-B14F-4D97-AF65-F5344CB8AC3E}">
        <p14:creationId xmlns:p14="http://schemas.microsoft.com/office/powerpoint/2010/main" val="199179364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209550"/>
            <a:ext cx="8229600" cy="4385073"/>
          </a:xfrm>
        </p:spPr>
        <p:txBody>
          <a:bodyPr>
            <a:normAutofit/>
          </a:bodyPr>
          <a:lstStyle/>
          <a:p>
            <a:r>
              <a:rPr lang="en-US" b="1" dirty="0" smtClean="0">
                <a:solidFill>
                  <a:srgbClr val="7030A0"/>
                </a:solidFill>
              </a:rPr>
              <a:t>Protection:</a:t>
            </a:r>
          </a:p>
          <a:p>
            <a:r>
              <a:rPr lang="en-US" dirty="0" smtClean="0"/>
              <a:t>Efficacy: Variable efficacy of 0–80%</a:t>
            </a:r>
          </a:p>
          <a:p>
            <a:r>
              <a:rPr lang="en-US" dirty="0" smtClean="0"/>
              <a:t>Duration of immunity - 15–20 years</a:t>
            </a:r>
          </a:p>
          <a:p>
            <a:r>
              <a:rPr lang="en-US" dirty="0" smtClean="0"/>
              <a:t>Protection to infants and young children against the development of complications - </a:t>
            </a:r>
            <a:r>
              <a:rPr lang="en-US" dirty="0" err="1" smtClean="0"/>
              <a:t>tuberculous</a:t>
            </a:r>
            <a:r>
              <a:rPr lang="en-US" dirty="0" smtClean="0"/>
              <a:t> meningitis and disseminated tuberculosis.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93</a:t>
            </a:fld>
            <a:endParaRPr lang="en"/>
          </a:p>
        </p:txBody>
      </p:sp>
    </p:spTree>
    <p:extLst>
      <p:ext uri="{BB962C8B-B14F-4D97-AF65-F5344CB8AC3E}">
        <p14:creationId xmlns:p14="http://schemas.microsoft.com/office/powerpoint/2010/main" val="148648231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361950"/>
            <a:ext cx="8229600" cy="4232673"/>
          </a:xfrm>
        </p:spPr>
        <p:txBody>
          <a:bodyPr>
            <a:normAutofit/>
          </a:bodyPr>
          <a:lstStyle/>
          <a:p>
            <a:r>
              <a:rPr lang="en-US" b="1" dirty="0" smtClean="0">
                <a:solidFill>
                  <a:srgbClr val="7030A0"/>
                </a:solidFill>
              </a:rPr>
              <a:t>Complications following BCG:</a:t>
            </a:r>
          </a:p>
          <a:p>
            <a:r>
              <a:rPr lang="en-US" dirty="0" smtClean="0">
                <a:solidFill>
                  <a:srgbClr val="7030A0"/>
                </a:solidFill>
              </a:rPr>
              <a:t>Most common complications - </a:t>
            </a:r>
            <a:r>
              <a:rPr lang="en-US" dirty="0" smtClean="0"/>
              <a:t>ulceration at the vaccination site and regional lymphadenitis</a:t>
            </a:r>
          </a:p>
          <a:p>
            <a:r>
              <a:rPr lang="en-US" b="1" dirty="0" smtClean="0">
                <a:solidFill>
                  <a:srgbClr val="7030A0"/>
                </a:solidFill>
              </a:rPr>
              <a:t>Rarely - </a:t>
            </a:r>
            <a:r>
              <a:rPr lang="en-US" dirty="0" smtClean="0"/>
              <a:t>keloid or lupus lesion, osteomyelitis, non-fatal meningitis, progressive tuberculosis and disseminated BCG infection </a:t>
            </a:r>
            <a:r>
              <a:rPr lang="en-US" b="1" dirty="0" smtClean="0">
                <a:solidFill>
                  <a:srgbClr val="7030A0"/>
                </a:solidFill>
              </a:rPr>
              <a:t>(“</a:t>
            </a:r>
            <a:r>
              <a:rPr lang="en-US" b="1" dirty="0" err="1" smtClean="0">
                <a:solidFill>
                  <a:srgbClr val="7030A0"/>
                </a:solidFill>
              </a:rPr>
              <a:t>BCGitis</a:t>
            </a:r>
            <a:r>
              <a:rPr lang="en-US" b="1" dirty="0" smtClean="0">
                <a:solidFill>
                  <a:srgbClr val="7030A0"/>
                </a:solidFill>
              </a:rPr>
              <a:t>”).</a:t>
            </a:r>
            <a:endParaRPr lang="en-US" b="1" dirty="0">
              <a:solidFill>
                <a:srgbClr val="7030A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94</a:t>
            </a:fld>
            <a:endParaRPr lang="en"/>
          </a:p>
        </p:txBody>
      </p:sp>
    </p:spTree>
    <p:extLst>
      <p:ext uri="{BB962C8B-B14F-4D97-AF65-F5344CB8AC3E}">
        <p14:creationId xmlns:p14="http://schemas.microsoft.com/office/powerpoint/2010/main" val="306000654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514350"/>
            <a:ext cx="8229600" cy="4080273"/>
          </a:xfrm>
        </p:spPr>
        <p:txBody>
          <a:bodyPr/>
          <a:lstStyle/>
          <a:p>
            <a:pPr>
              <a:lnSpc>
                <a:spcPct val="150000"/>
              </a:lnSpc>
            </a:pPr>
            <a:r>
              <a:rPr lang="en-US" b="1" dirty="0" smtClean="0">
                <a:solidFill>
                  <a:srgbClr val="7030A0"/>
                </a:solidFill>
              </a:rPr>
              <a:t>Indications of BCG</a:t>
            </a:r>
          </a:p>
          <a:p>
            <a:pPr>
              <a:lnSpc>
                <a:spcPct val="150000"/>
              </a:lnSpc>
            </a:pPr>
            <a:r>
              <a:rPr lang="en-US" b="1" dirty="0" smtClean="0">
                <a:solidFill>
                  <a:srgbClr val="7030A0"/>
                </a:solidFill>
              </a:rPr>
              <a:t>Direct BCG: </a:t>
            </a:r>
            <a:r>
              <a:rPr lang="en-US" dirty="0" smtClean="0"/>
              <a:t>BCG is directly given to the newborn soon after birth. </a:t>
            </a:r>
          </a:p>
          <a:p>
            <a:pPr>
              <a:lnSpc>
                <a:spcPct val="150000"/>
              </a:lnSpc>
            </a:pPr>
            <a:r>
              <a:rPr lang="en-US" b="1" dirty="0" smtClean="0">
                <a:solidFill>
                  <a:srgbClr val="7030A0"/>
                </a:solidFill>
              </a:rPr>
              <a:t>Indirect BCG: </a:t>
            </a:r>
            <a:r>
              <a:rPr lang="en-US" dirty="0" smtClean="0"/>
              <a:t>BCG is given after performing tuberculin skin test.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95</a:t>
            </a:fld>
            <a:endParaRPr lang="en"/>
          </a:p>
        </p:txBody>
      </p:sp>
    </p:spTree>
    <p:extLst>
      <p:ext uri="{BB962C8B-B14F-4D97-AF65-F5344CB8AC3E}">
        <p14:creationId xmlns:p14="http://schemas.microsoft.com/office/powerpoint/2010/main" val="140523219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361950"/>
            <a:ext cx="8229600" cy="4232673"/>
          </a:xfrm>
        </p:spPr>
        <p:txBody>
          <a:bodyPr>
            <a:normAutofit/>
          </a:bodyPr>
          <a:lstStyle/>
          <a:p>
            <a:r>
              <a:rPr lang="en-US" b="1" dirty="0" smtClean="0">
                <a:solidFill>
                  <a:srgbClr val="7030A0"/>
                </a:solidFill>
              </a:rPr>
              <a:t>Contraindications to BCG include:</a:t>
            </a:r>
          </a:p>
          <a:p>
            <a:r>
              <a:rPr lang="en-US" dirty="0" smtClean="0"/>
              <a:t>HIV-positive child</a:t>
            </a:r>
          </a:p>
          <a:p>
            <a:r>
              <a:rPr lang="en-US" dirty="0" smtClean="0"/>
              <a:t>Child born to AFB positive mother</a:t>
            </a:r>
          </a:p>
          <a:p>
            <a:r>
              <a:rPr lang="en-US" dirty="0" smtClean="0"/>
              <a:t>Child with low immunity</a:t>
            </a:r>
          </a:p>
          <a:p>
            <a:r>
              <a:rPr lang="en-US" dirty="0" smtClean="0"/>
              <a:t>Generalized eczema</a:t>
            </a:r>
          </a:p>
          <a:p>
            <a:r>
              <a:rPr lang="en-US" dirty="0" smtClean="0"/>
              <a:t>Pregnancy.</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96</a:t>
            </a:fld>
            <a:endParaRPr lang="en"/>
          </a:p>
        </p:txBody>
      </p:sp>
    </p:spTree>
    <p:extLst>
      <p:ext uri="{BB962C8B-B14F-4D97-AF65-F5344CB8AC3E}">
        <p14:creationId xmlns:p14="http://schemas.microsoft.com/office/powerpoint/2010/main" val="173343034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Chemoprophylaxis</a:t>
            </a:r>
            <a:endParaRPr lang="en-US" b="1" dirty="0">
              <a:solidFill>
                <a:srgbClr val="FF0000"/>
              </a:solidFill>
            </a:endParaRPr>
          </a:p>
        </p:txBody>
      </p:sp>
      <p:sp>
        <p:nvSpPr>
          <p:cNvPr id="193" name="Google Shape;193;p12"/>
          <p:cNvSpPr txBox="1">
            <a:spLocks noGrp="1"/>
          </p:cNvSpPr>
          <p:nvPr>
            <p:ph idx="1"/>
          </p:nvPr>
        </p:nvSpPr>
        <p:spPr/>
        <p:txBody>
          <a:bodyPr>
            <a:normAutofit fontScale="85000" lnSpcReduction="20000"/>
          </a:bodyPr>
          <a:lstStyle/>
          <a:p>
            <a:r>
              <a:rPr lang="en-US" b="1" dirty="0" smtClean="0">
                <a:solidFill>
                  <a:srgbClr val="7030A0"/>
                </a:solidFill>
              </a:rPr>
              <a:t>Treatment of selected high-risk tuberculin reactors (i.e</a:t>
            </a:r>
            <a:r>
              <a:rPr lang="en-US" dirty="0" smtClean="0"/>
              <a:t>. people with latent tuberculosis) aims at preventing active disease. </a:t>
            </a:r>
          </a:p>
          <a:p>
            <a:r>
              <a:rPr lang="en-US" b="1" dirty="0" smtClean="0">
                <a:solidFill>
                  <a:srgbClr val="7030A0"/>
                </a:solidFill>
              </a:rPr>
              <a:t>Isoniazid or </a:t>
            </a:r>
            <a:r>
              <a:rPr lang="en-US" b="1" dirty="0" err="1" smtClean="0">
                <a:solidFill>
                  <a:srgbClr val="7030A0"/>
                </a:solidFill>
              </a:rPr>
              <a:t>ethambutol</a:t>
            </a:r>
            <a:r>
              <a:rPr lang="en-US" b="1" dirty="0" smtClean="0">
                <a:solidFill>
                  <a:srgbClr val="7030A0"/>
                </a:solidFill>
              </a:rPr>
              <a:t> for six months - </a:t>
            </a:r>
            <a:r>
              <a:rPr lang="en-US" dirty="0" smtClean="0"/>
              <a:t>tried. </a:t>
            </a:r>
          </a:p>
          <a:p>
            <a:r>
              <a:rPr lang="en-US" b="1" dirty="0" smtClean="0">
                <a:solidFill>
                  <a:srgbClr val="7030A0"/>
                </a:solidFill>
              </a:rPr>
              <a:t>Chemoprophylaxis has several shortcomings such as—</a:t>
            </a:r>
          </a:p>
          <a:p>
            <a:r>
              <a:rPr lang="en-US" dirty="0" smtClean="0"/>
              <a:t>(1) it is expensive, (2) risk of developing tuberculosis is minimal in tuberculin reactors, and (3) side effects of the drugs.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97</a:t>
            </a:fld>
            <a:endParaRPr lang="en"/>
          </a:p>
        </p:txBody>
      </p:sp>
    </p:spTree>
    <p:extLst>
      <p:ext uri="{BB962C8B-B14F-4D97-AF65-F5344CB8AC3E}">
        <p14:creationId xmlns:p14="http://schemas.microsoft.com/office/powerpoint/2010/main" val="49518946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285751"/>
            <a:ext cx="8229600" cy="3581400"/>
          </a:xfrm>
        </p:spPr>
        <p:txBody>
          <a:bodyPr>
            <a:normAutofit/>
          </a:bodyPr>
          <a:lstStyle/>
          <a:p>
            <a:r>
              <a:rPr lang="en-US" b="1" dirty="0" smtClean="0">
                <a:solidFill>
                  <a:srgbClr val="7030A0"/>
                </a:solidFill>
              </a:rPr>
              <a:t>INH preventive therapy (IPT) - </a:t>
            </a:r>
            <a:r>
              <a:rPr lang="en-US" dirty="0" smtClean="0"/>
              <a:t>restricted to </a:t>
            </a:r>
            <a:r>
              <a:rPr lang="en-US" dirty="0" smtClean="0">
                <a:solidFill>
                  <a:srgbClr val="7030A0"/>
                </a:solidFill>
              </a:rPr>
              <a:t>limited indications:</a:t>
            </a:r>
          </a:p>
          <a:p>
            <a:pPr lvl="1"/>
            <a:r>
              <a:rPr lang="en-US" b="1" dirty="0" smtClean="0">
                <a:solidFill>
                  <a:srgbClr val="7030A0"/>
                </a:solidFill>
              </a:rPr>
              <a:t>Adults with HIV - </a:t>
            </a:r>
            <a:r>
              <a:rPr lang="en-US" dirty="0" smtClean="0"/>
              <a:t>unlikely to have active TB</a:t>
            </a:r>
          </a:p>
          <a:p>
            <a:pPr lvl="1"/>
            <a:r>
              <a:rPr lang="en-US" b="1" dirty="0" smtClean="0">
                <a:solidFill>
                  <a:srgbClr val="7030A0"/>
                </a:solidFill>
              </a:rPr>
              <a:t>Children with HIV - </a:t>
            </a:r>
            <a:r>
              <a:rPr lang="en-US" dirty="0" smtClean="0"/>
              <a:t>no TB symptoms and unlikely to have active TB</a:t>
            </a:r>
          </a:p>
          <a:p>
            <a:pPr lvl="1"/>
            <a:r>
              <a:rPr lang="en-US" b="1" dirty="0" smtClean="0">
                <a:solidFill>
                  <a:srgbClr val="7030A0"/>
                </a:solidFill>
              </a:rPr>
              <a:t>All children with HIV - </a:t>
            </a:r>
            <a:r>
              <a:rPr lang="en-US" dirty="0" smtClean="0"/>
              <a:t>successfully completed treatment for TB.</a:t>
            </a:r>
          </a:p>
          <a:p>
            <a:pPr marL="457200" lvl="1" indent="0">
              <a:buNone/>
            </a:pP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98</a:t>
            </a:fld>
            <a:endParaRPr lang="en"/>
          </a:p>
        </p:txBody>
      </p:sp>
      <p:sp>
        <p:nvSpPr>
          <p:cNvPr id="2" name="TextBox 1"/>
          <p:cNvSpPr txBox="1"/>
          <p:nvPr/>
        </p:nvSpPr>
        <p:spPr>
          <a:xfrm>
            <a:off x="1600200" y="4019550"/>
            <a:ext cx="5943600" cy="830997"/>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THANKS</a:t>
            </a:r>
            <a:endParaRPr lang="en-US"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59464089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3200" b="1" dirty="0" smtClean="0">
                <a:solidFill>
                  <a:srgbClr val="FF0000"/>
                </a:solidFill>
              </a:rPr>
              <a:t>NONTUBERCULOUS MYCOBACTERIA</a:t>
            </a:r>
            <a:br>
              <a:rPr lang="en-US" sz="3200" b="1" dirty="0" smtClean="0">
                <a:solidFill>
                  <a:srgbClr val="FF0000"/>
                </a:solidFill>
              </a:rPr>
            </a:br>
            <a:r>
              <a:rPr lang="en-US" sz="3200" b="1" dirty="0" smtClean="0">
                <a:solidFill>
                  <a:srgbClr val="FF0000"/>
                </a:solidFill>
              </a:rPr>
              <a:t>INFECTIONS</a:t>
            </a:r>
            <a:endParaRPr lang="en-US" sz="3200" b="1" dirty="0">
              <a:solidFill>
                <a:srgbClr val="FF0000"/>
              </a:solidFill>
            </a:endParaRPr>
          </a:p>
        </p:txBody>
      </p:sp>
      <p:sp>
        <p:nvSpPr>
          <p:cNvPr id="193" name="Google Shape;193;p12"/>
          <p:cNvSpPr txBox="1">
            <a:spLocks noGrp="1"/>
          </p:cNvSpPr>
          <p:nvPr>
            <p:ph idx="1"/>
          </p:nvPr>
        </p:nvSpPr>
        <p:spPr/>
        <p:txBody>
          <a:bodyPr>
            <a:normAutofit fontScale="92500" lnSpcReduction="20000"/>
          </a:bodyPr>
          <a:lstStyle/>
          <a:p>
            <a:r>
              <a:rPr lang="en-IN" dirty="0" smtClean="0"/>
              <a:t>Diverse group of mycobacteria isolated from birds, animals, environmental sources</a:t>
            </a:r>
          </a:p>
          <a:p>
            <a:r>
              <a:rPr lang="en-IN" dirty="0" smtClean="0"/>
              <a:t>Opportunistic pathogens, occasionally associated with human infection</a:t>
            </a:r>
          </a:p>
          <a:p>
            <a:r>
              <a:rPr lang="en-IN" dirty="0" smtClean="0"/>
              <a:t>Man-to-man transmission is not known.</a:t>
            </a:r>
          </a:p>
          <a:p>
            <a:r>
              <a:rPr lang="en-IN" b="1" dirty="0" smtClean="0">
                <a:solidFill>
                  <a:srgbClr val="7030A0"/>
                </a:solidFill>
              </a:rPr>
              <a:t>Saprophytic mycobacteria - </a:t>
            </a:r>
            <a:r>
              <a:rPr lang="en-IN" dirty="0" smtClean="0"/>
              <a:t>isolated from soil, water and other environmental sources. They do not cause any disease in humans</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99</a:t>
            </a:fld>
            <a:endParaRPr lang="en"/>
          </a:p>
        </p:txBody>
      </p:sp>
    </p:spTree>
    <p:extLst>
      <p:ext uri="{BB962C8B-B14F-4D97-AF65-F5344CB8AC3E}">
        <p14:creationId xmlns:p14="http://schemas.microsoft.com/office/powerpoint/2010/main" val="228412264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3200" b="1" dirty="0" smtClean="0">
                <a:solidFill>
                  <a:srgbClr val="FF0000"/>
                </a:solidFill>
              </a:rPr>
              <a:t>Runyon’s classification of </a:t>
            </a:r>
            <a:r>
              <a:rPr lang="en-US" sz="3200" b="1" dirty="0" err="1" smtClean="0">
                <a:solidFill>
                  <a:srgbClr val="FF0000"/>
                </a:solidFill>
              </a:rPr>
              <a:t>nontuberculous</a:t>
            </a:r>
            <a:r>
              <a:rPr lang="en-US" sz="3200" b="1" dirty="0" smtClean="0">
                <a:solidFill>
                  <a:srgbClr val="FF0000"/>
                </a:solidFill>
              </a:rPr>
              <a:t> mycobacteria</a:t>
            </a:r>
            <a:endParaRPr lang="en-US" sz="32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100</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438586016"/>
              </p:ext>
            </p:extLst>
          </p:nvPr>
        </p:nvGraphicFramePr>
        <p:xfrm>
          <a:off x="533399" y="1223060"/>
          <a:ext cx="8077200" cy="3357880"/>
        </p:xfrm>
        <a:graphic>
          <a:graphicData uri="http://schemas.openxmlformats.org/drawingml/2006/table">
            <a:tbl>
              <a:tblPr firstRow="1" bandRow="1">
                <a:tableStyleId>{5940675A-B579-460E-94D1-54222C63F5DA}</a:tableStyleId>
              </a:tblPr>
              <a:tblGrid>
                <a:gridCol w="2133601">
                  <a:extLst>
                    <a:ext uri="{9D8B030D-6E8A-4147-A177-3AD203B41FA5}">
                      <a16:colId xmlns:a16="http://schemas.microsoft.com/office/drawing/2014/main" xmlns="" val="20000"/>
                    </a:ext>
                  </a:extLst>
                </a:gridCol>
                <a:gridCol w="3124200">
                  <a:extLst>
                    <a:ext uri="{9D8B030D-6E8A-4147-A177-3AD203B41FA5}">
                      <a16:colId xmlns:a16="http://schemas.microsoft.com/office/drawing/2014/main" xmlns="" val="20001"/>
                    </a:ext>
                  </a:extLst>
                </a:gridCol>
                <a:gridCol w="2819399">
                  <a:extLst>
                    <a:ext uri="{9D8B030D-6E8A-4147-A177-3AD203B41FA5}">
                      <a16:colId xmlns:a16="http://schemas.microsoft.com/office/drawing/2014/main" xmlns="" val="20002"/>
                    </a:ext>
                  </a:extLst>
                </a:gridCol>
              </a:tblGrid>
              <a:tr h="370840">
                <a:tc>
                  <a:txBody>
                    <a:bodyPr/>
                    <a:lstStyle/>
                    <a:p>
                      <a:pPr marL="48895" marR="0">
                        <a:lnSpc>
                          <a:spcPct val="100000"/>
                        </a:lnSpc>
                        <a:spcBef>
                          <a:spcPts val="175"/>
                        </a:spcBef>
                        <a:spcAft>
                          <a:spcPts val="0"/>
                        </a:spcAft>
                      </a:pPr>
                      <a:r>
                        <a:rPr lang="en-US" sz="1400" b="1" dirty="0">
                          <a:solidFill>
                            <a:srgbClr val="7030A0"/>
                          </a:solidFill>
                          <a:effectLst/>
                        </a:rPr>
                        <a:t>Runyon group</a:t>
                      </a:r>
                      <a:endParaRPr lang="en-US" sz="14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64770" marR="0">
                        <a:lnSpc>
                          <a:spcPct val="100000"/>
                        </a:lnSpc>
                        <a:spcBef>
                          <a:spcPts val="175"/>
                        </a:spcBef>
                        <a:spcAft>
                          <a:spcPts val="0"/>
                        </a:spcAft>
                      </a:pPr>
                      <a:r>
                        <a:rPr lang="en-US" sz="1400" b="1" dirty="0">
                          <a:solidFill>
                            <a:srgbClr val="7030A0"/>
                          </a:solidFill>
                          <a:effectLst/>
                        </a:rPr>
                        <a:t>Property</a:t>
                      </a:r>
                      <a:endParaRPr lang="en-US" sz="14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57785" marR="0">
                        <a:lnSpc>
                          <a:spcPct val="100000"/>
                        </a:lnSpc>
                        <a:spcBef>
                          <a:spcPts val="175"/>
                        </a:spcBef>
                        <a:spcAft>
                          <a:spcPts val="0"/>
                        </a:spcAft>
                      </a:pPr>
                      <a:r>
                        <a:rPr lang="en-US" sz="1400" b="1" dirty="0">
                          <a:solidFill>
                            <a:srgbClr val="7030A0"/>
                          </a:solidFill>
                          <a:effectLst/>
                        </a:rPr>
                        <a:t>Species</a:t>
                      </a:r>
                      <a:endParaRPr lang="en-US" sz="1400" b="1" dirty="0">
                        <a:solidFill>
                          <a:srgbClr val="7030A0"/>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0"/>
                  </a:ext>
                </a:extLst>
              </a:tr>
              <a:tr h="370840">
                <a:tc>
                  <a:txBody>
                    <a:bodyPr/>
                    <a:lstStyle/>
                    <a:p>
                      <a:pPr marL="48895" marR="0">
                        <a:lnSpc>
                          <a:spcPct val="100000"/>
                        </a:lnSpc>
                        <a:spcBef>
                          <a:spcPts val="175"/>
                        </a:spcBef>
                        <a:spcAft>
                          <a:spcPts val="0"/>
                        </a:spcAft>
                      </a:pPr>
                      <a:r>
                        <a:rPr lang="en-US" sz="1400">
                          <a:effectLst/>
                        </a:rPr>
                        <a:t>I. Photochromogens</a:t>
                      </a:r>
                      <a:endPar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64770" marR="29845">
                        <a:lnSpc>
                          <a:spcPct val="100000"/>
                        </a:lnSpc>
                        <a:spcBef>
                          <a:spcPts val="195"/>
                        </a:spcBef>
                        <a:spcAft>
                          <a:spcPts val="0"/>
                        </a:spcAft>
                      </a:pPr>
                      <a:r>
                        <a:rPr lang="en-US" sz="1400" dirty="0">
                          <a:effectLst/>
                        </a:rPr>
                        <a:t>Produce pigments only in light</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57785" marR="0">
                        <a:lnSpc>
                          <a:spcPct val="100000"/>
                        </a:lnSpc>
                        <a:spcBef>
                          <a:spcPts val="175"/>
                        </a:spcBef>
                        <a:spcAft>
                          <a:spcPts val="0"/>
                        </a:spcAft>
                      </a:pPr>
                      <a:r>
                        <a:rPr lang="en-US" sz="1400">
                          <a:effectLst/>
                        </a:rPr>
                        <a:t>M. marinum,</a:t>
                      </a:r>
                    </a:p>
                    <a:p>
                      <a:pPr marL="57785" marR="0">
                        <a:lnSpc>
                          <a:spcPct val="100000"/>
                        </a:lnSpc>
                        <a:spcBef>
                          <a:spcPts val="10"/>
                        </a:spcBef>
                        <a:spcAft>
                          <a:spcPts val="0"/>
                        </a:spcAft>
                      </a:pPr>
                      <a:r>
                        <a:rPr lang="en-US" sz="1400">
                          <a:effectLst/>
                        </a:rPr>
                        <a:t>M. </a:t>
                      </a:r>
                      <a:r>
                        <a:rPr lang="en-US" sz="1400" spc="-20">
                          <a:effectLst/>
                        </a:rPr>
                        <a:t>asiaticum, </a:t>
                      </a:r>
                      <a:r>
                        <a:rPr lang="en-US" sz="1400">
                          <a:effectLst/>
                        </a:rPr>
                        <a:t>M. </a:t>
                      </a:r>
                      <a:r>
                        <a:rPr lang="en-US" sz="1400" spc="-20">
                          <a:effectLst/>
                        </a:rPr>
                        <a:t>simiae, M. kansasii, </a:t>
                      </a:r>
                      <a:r>
                        <a:rPr lang="en-US" sz="1400">
                          <a:effectLst/>
                        </a:rPr>
                        <a:t>M. </a:t>
                      </a:r>
                      <a:r>
                        <a:rPr lang="en-US" sz="1400" spc="-25">
                          <a:effectLst/>
                        </a:rPr>
                        <a:t>genavense</a:t>
                      </a:r>
                      <a:endPar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1"/>
                  </a:ext>
                </a:extLst>
              </a:tr>
              <a:tr h="370840">
                <a:tc>
                  <a:txBody>
                    <a:bodyPr/>
                    <a:lstStyle/>
                    <a:p>
                      <a:pPr marL="48895" marR="0">
                        <a:lnSpc>
                          <a:spcPct val="100000"/>
                        </a:lnSpc>
                        <a:spcBef>
                          <a:spcPts val="155"/>
                        </a:spcBef>
                        <a:spcAft>
                          <a:spcPts val="0"/>
                        </a:spcAft>
                      </a:pPr>
                      <a:r>
                        <a:rPr lang="en-US" sz="1400">
                          <a:effectLst/>
                        </a:rPr>
                        <a:t>II. Scotochromogens</a:t>
                      </a:r>
                      <a:endPar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64770" marR="29845">
                        <a:lnSpc>
                          <a:spcPct val="100000"/>
                        </a:lnSpc>
                        <a:spcBef>
                          <a:spcPts val="175"/>
                        </a:spcBef>
                        <a:spcAft>
                          <a:spcPts val="0"/>
                        </a:spcAft>
                      </a:pPr>
                      <a:r>
                        <a:rPr lang="en-US" sz="1400">
                          <a:effectLst/>
                        </a:rPr>
                        <a:t>Produce pigments both in dark and light</a:t>
                      </a:r>
                      <a:endPar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57785" marR="0">
                        <a:lnSpc>
                          <a:spcPct val="100000"/>
                        </a:lnSpc>
                        <a:spcBef>
                          <a:spcPts val="155"/>
                        </a:spcBef>
                        <a:spcAft>
                          <a:spcPts val="0"/>
                        </a:spcAft>
                      </a:pPr>
                      <a:r>
                        <a:rPr lang="en-US" sz="1400" dirty="0">
                          <a:effectLst/>
                        </a:rPr>
                        <a:t>M. </a:t>
                      </a:r>
                      <a:r>
                        <a:rPr lang="en-US" sz="1400" dirty="0" err="1">
                          <a:effectLst/>
                        </a:rPr>
                        <a:t>scrofulaceum</a:t>
                      </a:r>
                      <a:r>
                        <a:rPr lang="en-US" sz="1400" dirty="0">
                          <a:effectLst/>
                        </a:rPr>
                        <a:t>,</a:t>
                      </a:r>
                    </a:p>
                    <a:p>
                      <a:pPr marL="57785" marR="0">
                        <a:lnSpc>
                          <a:spcPct val="100000"/>
                        </a:lnSpc>
                        <a:spcBef>
                          <a:spcPts val="0"/>
                        </a:spcBef>
                        <a:spcAft>
                          <a:spcPts val="0"/>
                        </a:spcAft>
                      </a:pPr>
                      <a:r>
                        <a:rPr lang="en-US" sz="1400" dirty="0">
                          <a:effectLst/>
                        </a:rPr>
                        <a:t>M. </a:t>
                      </a:r>
                      <a:r>
                        <a:rPr lang="en-US" sz="1400" dirty="0" err="1">
                          <a:effectLst/>
                        </a:rPr>
                        <a:t>szulgai</a:t>
                      </a:r>
                      <a:r>
                        <a:rPr lang="en-US" sz="1400" dirty="0">
                          <a:effectLst/>
                        </a:rPr>
                        <a:t>, M. </a:t>
                      </a:r>
                      <a:r>
                        <a:rPr lang="en-US" sz="1400" dirty="0" err="1">
                          <a:effectLst/>
                        </a:rPr>
                        <a:t>gordonae</a:t>
                      </a:r>
                      <a:endParaRPr lang="en-US" sz="1400" dirty="0">
                        <a:effectLst/>
                      </a:endParaRPr>
                    </a:p>
                    <a:p>
                      <a:pPr marL="57785" marR="0">
                        <a:lnSpc>
                          <a:spcPct val="100000"/>
                        </a:lnSpc>
                        <a:spcBef>
                          <a:spcPts val="0"/>
                        </a:spcBef>
                        <a:spcAft>
                          <a:spcPts val="0"/>
                        </a:spcAft>
                      </a:pPr>
                      <a:r>
                        <a:rPr lang="en-US" sz="1400" dirty="0">
                          <a:effectLst/>
                        </a:rPr>
                        <a:t>M. </a:t>
                      </a:r>
                      <a:r>
                        <a:rPr lang="en-US" sz="1400" dirty="0" err="1">
                          <a:effectLst/>
                        </a:rPr>
                        <a:t>celatum</a:t>
                      </a:r>
                      <a:r>
                        <a:rPr lang="en-US" sz="1400" dirty="0">
                          <a:effectLst/>
                        </a:rPr>
                        <a:t>, M. </a:t>
                      </a:r>
                      <a:r>
                        <a:rPr lang="en-US" sz="1400" dirty="0" err="1">
                          <a:effectLst/>
                        </a:rPr>
                        <a:t>flavescens</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2"/>
                  </a:ext>
                </a:extLst>
              </a:tr>
              <a:tr h="370840">
                <a:tc>
                  <a:txBody>
                    <a:bodyPr/>
                    <a:lstStyle/>
                    <a:p>
                      <a:pPr marL="171450" marR="0" indent="-123190">
                        <a:lnSpc>
                          <a:spcPct val="100000"/>
                        </a:lnSpc>
                        <a:spcBef>
                          <a:spcPts val="175"/>
                        </a:spcBef>
                        <a:spcAft>
                          <a:spcPts val="0"/>
                        </a:spcAft>
                      </a:pPr>
                      <a:r>
                        <a:rPr lang="en-US" sz="1400">
                          <a:effectLst/>
                        </a:rPr>
                        <a:t>III. Non-photochro- mogens</a:t>
                      </a:r>
                      <a:endPar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64770" marR="0">
                        <a:lnSpc>
                          <a:spcPct val="100000"/>
                        </a:lnSpc>
                        <a:spcBef>
                          <a:spcPts val="175"/>
                        </a:spcBef>
                        <a:spcAft>
                          <a:spcPts val="0"/>
                        </a:spcAft>
                      </a:pPr>
                      <a:r>
                        <a:rPr lang="en-US" sz="1400" dirty="0">
                          <a:effectLst/>
                        </a:rPr>
                        <a:t>Do not produce pigments</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57785" marR="0">
                        <a:lnSpc>
                          <a:spcPct val="100000"/>
                        </a:lnSpc>
                        <a:spcBef>
                          <a:spcPts val="155"/>
                        </a:spcBef>
                        <a:spcAft>
                          <a:spcPts val="0"/>
                        </a:spcAft>
                      </a:pPr>
                      <a:r>
                        <a:rPr lang="en-US" sz="1400" dirty="0">
                          <a:effectLst/>
                        </a:rPr>
                        <a:t>M. </a:t>
                      </a:r>
                      <a:r>
                        <a:rPr lang="en-US" sz="1400" dirty="0" err="1">
                          <a:effectLst/>
                        </a:rPr>
                        <a:t>avium-intracellulare</a:t>
                      </a:r>
                      <a:endParaRPr lang="en-US" sz="1400" dirty="0">
                        <a:effectLst/>
                      </a:endParaRPr>
                    </a:p>
                    <a:p>
                      <a:pPr marL="57785" marR="0">
                        <a:lnSpc>
                          <a:spcPct val="100000"/>
                        </a:lnSpc>
                        <a:spcBef>
                          <a:spcPts val="0"/>
                        </a:spcBef>
                        <a:spcAft>
                          <a:spcPts val="0"/>
                        </a:spcAft>
                      </a:pPr>
                      <a:r>
                        <a:rPr lang="en-US" sz="1400" dirty="0">
                          <a:effectLst/>
                        </a:rPr>
                        <a:t>complex (MAC),</a:t>
                      </a:r>
                    </a:p>
                    <a:p>
                      <a:pPr marL="57785" marR="0">
                        <a:lnSpc>
                          <a:spcPct val="100000"/>
                        </a:lnSpc>
                        <a:spcBef>
                          <a:spcPts val="0"/>
                        </a:spcBef>
                        <a:spcAft>
                          <a:spcPts val="0"/>
                        </a:spcAft>
                      </a:pPr>
                      <a:r>
                        <a:rPr lang="en-US" sz="1400" dirty="0">
                          <a:effectLst/>
                        </a:rPr>
                        <a:t>M. </a:t>
                      </a:r>
                      <a:r>
                        <a:rPr lang="en-US" sz="1400" dirty="0" err="1">
                          <a:effectLst/>
                        </a:rPr>
                        <a:t>xenopi</a:t>
                      </a:r>
                      <a:r>
                        <a:rPr lang="en-US" sz="1400" dirty="0">
                          <a:effectLst/>
                        </a:rPr>
                        <a:t>, M. </a:t>
                      </a:r>
                      <a:r>
                        <a:rPr lang="en-US" sz="1400" dirty="0" err="1">
                          <a:effectLst/>
                        </a:rPr>
                        <a:t>ulcerans</a:t>
                      </a:r>
                      <a:r>
                        <a:rPr lang="en-US" sz="1400" dirty="0">
                          <a:effectLst/>
                        </a:rPr>
                        <a:t>,</a:t>
                      </a:r>
                    </a:p>
                    <a:p>
                      <a:pPr marL="57785" marR="0">
                        <a:lnSpc>
                          <a:spcPct val="100000"/>
                        </a:lnSpc>
                        <a:spcBef>
                          <a:spcPts val="0"/>
                        </a:spcBef>
                        <a:spcAft>
                          <a:spcPts val="0"/>
                        </a:spcAft>
                      </a:pPr>
                      <a:r>
                        <a:rPr lang="en-US" sz="1400" dirty="0">
                          <a:effectLst/>
                        </a:rPr>
                        <a:t>M. </a:t>
                      </a:r>
                      <a:r>
                        <a:rPr lang="en-US" sz="1400" dirty="0" err="1">
                          <a:effectLst/>
                        </a:rPr>
                        <a:t>paratuberculosis</a:t>
                      </a:r>
                      <a:r>
                        <a:rPr lang="en-US" sz="1400" dirty="0">
                          <a:effectLst/>
                        </a:rPr>
                        <a:t>,</a:t>
                      </a:r>
                    </a:p>
                    <a:p>
                      <a:pPr marL="57785" marR="0">
                        <a:lnSpc>
                          <a:spcPct val="100000"/>
                        </a:lnSpc>
                        <a:spcBef>
                          <a:spcPts val="0"/>
                        </a:spcBef>
                        <a:spcAft>
                          <a:spcPts val="0"/>
                        </a:spcAft>
                      </a:pPr>
                      <a:r>
                        <a:rPr lang="en-US" sz="1400" dirty="0">
                          <a:effectLst/>
                        </a:rPr>
                        <a:t>M. </a:t>
                      </a:r>
                      <a:r>
                        <a:rPr lang="en-US" sz="1400" dirty="0" err="1">
                          <a:effectLst/>
                        </a:rPr>
                        <a:t>malmoense</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3"/>
                  </a:ext>
                </a:extLst>
              </a:tr>
              <a:tr h="370840">
                <a:tc>
                  <a:txBody>
                    <a:bodyPr/>
                    <a:lstStyle/>
                    <a:p>
                      <a:pPr marL="48895" marR="0">
                        <a:lnSpc>
                          <a:spcPct val="100000"/>
                        </a:lnSpc>
                        <a:spcBef>
                          <a:spcPts val="155"/>
                        </a:spcBef>
                        <a:spcAft>
                          <a:spcPts val="0"/>
                        </a:spcAft>
                      </a:pPr>
                      <a:r>
                        <a:rPr lang="en-US" sz="1400">
                          <a:effectLst/>
                        </a:rPr>
                        <a:t>IV. Rapid growers</a:t>
                      </a:r>
                      <a:endPar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64770" marR="0">
                        <a:lnSpc>
                          <a:spcPct val="100000"/>
                        </a:lnSpc>
                        <a:spcBef>
                          <a:spcPts val="175"/>
                        </a:spcBef>
                        <a:spcAft>
                          <a:spcPts val="0"/>
                        </a:spcAft>
                      </a:pPr>
                      <a:r>
                        <a:rPr lang="en-US" sz="1400" dirty="0">
                          <a:effectLst/>
                        </a:rPr>
                        <a:t>Grow within one week</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57785" marR="593090">
                        <a:lnSpc>
                          <a:spcPct val="100000"/>
                        </a:lnSpc>
                        <a:spcBef>
                          <a:spcPts val="175"/>
                        </a:spcBef>
                        <a:spcAft>
                          <a:spcPts val="0"/>
                        </a:spcAft>
                      </a:pPr>
                      <a:r>
                        <a:rPr lang="en-US" sz="1400" dirty="0">
                          <a:effectLst/>
                        </a:rPr>
                        <a:t>M </a:t>
                      </a:r>
                      <a:r>
                        <a:rPr lang="en-US" sz="1400" dirty="0" err="1">
                          <a:effectLst/>
                        </a:rPr>
                        <a:t>chelonae</a:t>
                      </a:r>
                      <a:r>
                        <a:rPr lang="en-US" sz="1400" dirty="0">
                          <a:effectLst/>
                        </a:rPr>
                        <a:t>, M </a:t>
                      </a:r>
                      <a:r>
                        <a:rPr lang="en-US" sz="1400" dirty="0" err="1">
                          <a:effectLst/>
                        </a:rPr>
                        <a:t>fortuitum</a:t>
                      </a:r>
                      <a:r>
                        <a:rPr lang="en-US" sz="1400" dirty="0">
                          <a:effectLst/>
                        </a:rPr>
                        <a:t>,</a:t>
                      </a:r>
                    </a:p>
                    <a:p>
                      <a:pPr marL="57785" marR="0">
                        <a:lnSpc>
                          <a:spcPct val="100000"/>
                        </a:lnSpc>
                        <a:spcBef>
                          <a:spcPts val="0"/>
                        </a:spcBef>
                        <a:spcAft>
                          <a:spcPts val="0"/>
                        </a:spcAft>
                      </a:pPr>
                      <a:r>
                        <a:rPr lang="en-US" sz="1400" dirty="0">
                          <a:effectLst/>
                        </a:rPr>
                        <a:t>M. </a:t>
                      </a:r>
                      <a:r>
                        <a:rPr lang="en-US" sz="1400" dirty="0" err="1">
                          <a:effectLst/>
                        </a:rPr>
                        <a:t>smegmatis</a:t>
                      </a:r>
                      <a:r>
                        <a:rPr lang="en-US" sz="1400" dirty="0">
                          <a:effectLst/>
                        </a:rPr>
                        <a:t>,</a:t>
                      </a:r>
                    </a:p>
                    <a:p>
                      <a:pPr marL="57785" marR="0">
                        <a:lnSpc>
                          <a:spcPct val="100000"/>
                        </a:lnSpc>
                        <a:spcBef>
                          <a:spcPts val="0"/>
                        </a:spcBef>
                        <a:spcAft>
                          <a:spcPts val="0"/>
                        </a:spcAft>
                      </a:pPr>
                      <a:r>
                        <a:rPr lang="en-US" sz="1400" dirty="0">
                          <a:effectLst/>
                        </a:rPr>
                        <a:t>M. </a:t>
                      </a:r>
                      <a:r>
                        <a:rPr lang="en-US" sz="1400" dirty="0" err="1">
                          <a:effectLst/>
                        </a:rPr>
                        <a:t>Abscessus</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159123712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1. </a:t>
            </a:r>
            <a:r>
              <a:rPr lang="en-US" b="1" dirty="0" err="1" smtClean="0">
                <a:solidFill>
                  <a:srgbClr val="FF0000"/>
                </a:solidFill>
              </a:rPr>
              <a:t>Photochromogens</a:t>
            </a:r>
            <a:endParaRPr lang="en-US" b="1" dirty="0">
              <a:solidFill>
                <a:srgbClr val="FF0000"/>
              </a:solidFill>
            </a:endParaRPr>
          </a:p>
        </p:txBody>
      </p:sp>
      <p:sp>
        <p:nvSpPr>
          <p:cNvPr id="193" name="Google Shape;193;p12"/>
          <p:cNvSpPr txBox="1">
            <a:spLocks noGrp="1"/>
          </p:cNvSpPr>
          <p:nvPr>
            <p:ph idx="1"/>
          </p:nvPr>
        </p:nvSpPr>
        <p:spPr/>
        <p:txBody>
          <a:bodyPr>
            <a:normAutofit fontScale="92500"/>
          </a:bodyPr>
          <a:lstStyle/>
          <a:p>
            <a:r>
              <a:rPr lang="en-IN" b="1" dirty="0" smtClean="0">
                <a:solidFill>
                  <a:srgbClr val="7030A0"/>
                </a:solidFill>
              </a:rPr>
              <a:t>M. </a:t>
            </a:r>
            <a:r>
              <a:rPr lang="en-IN" b="1" dirty="0" err="1" smtClean="0">
                <a:solidFill>
                  <a:srgbClr val="7030A0"/>
                </a:solidFill>
              </a:rPr>
              <a:t>marinum</a:t>
            </a:r>
            <a:r>
              <a:rPr lang="en-IN" b="1" dirty="0" smtClean="0">
                <a:solidFill>
                  <a:srgbClr val="7030A0"/>
                </a:solidFill>
              </a:rPr>
              <a:t>: </a:t>
            </a:r>
          </a:p>
          <a:p>
            <a:pPr lvl="1"/>
            <a:r>
              <a:rPr lang="en-IN" dirty="0" smtClean="0"/>
              <a:t>Acquired from water sources (fish tanks, swimming) and enters through minor trauma</a:t>
            </a:r>
          </a:p>
          <a:p>
            <a:pPr lvl="1"/>
            <a:r>
              <a:rPr lang="en-US" dirty="0" smtClean="0"/>
              <a:t>Causes papules or ulcers known as </a:t>
            </a:r>
            <a:r>
              <a:rPr lang="en-IN" dirty="0" smtClean="0"/>
              <a:t>swimming pool granuloma or fish tank granuloma.</a:t>
            </a:r>
          </a:p>
          <a:p>
            <a:r>
              <a:rPr lang="en-IN" b="1" dirty="0" smtClean="0">
                <a:solidFill>
                  <a:srgbClr val="7030A0"/>
                </a:solidFill>
              </a:rPr>
              <a:t>M. </a:t>
            </a:r>
            <a:r>
              <a:rPr lang="en-IN" b="1" dirty="0" err="1" smtClean="0">
                <a:solidFill>
                  <a:srgbClr val="7030A0"/>
                </a:solidFill>
              </a:rPr>
              <a:t>asiaticum</a:t>
            </a:r>
            <a:r>
              <a:rPr lang="en-IN" b="1" dirty="0" smtClean="0">
                <a:solidFill>
                  <a:srgbClr val="7030A0"/>
                </a:solidFill>
              </a:rPr>
              <a:t>: </a:t>
            </a:r>
          </a:p>
          <a:p>
            <a:pPr lvl="1"/>
            <a:r>
              <a:rPr lang="en-IN" dirty="0" smtClean="0"/>
              <a:t>Rarely associated with pulmonary disease and bursitis</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101</a:t>
            </a:fld>
            <a:endParaRPr lang="en"/>
          </a:p>
        </p:txBody>
      </p:sp>
    </p:spTree>
    <p:extLst>
      <p:ext uri="{BB962C8B-B14F-4D97-AF65-F5344CB8AC3E}">
        <p14:creationId xmlns:p14="http://schemas.microsoft.com/office/powerpoint/2010/main" val="421320208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438150"/>
            <a:ext cx="8229600" cy="4156473"/>
          </a:xfrm>
        </p:spPr>
        <p:txBody>
          <a:bodyPr/>
          <a:lstStyle/>
          <a:p>
            <a:pPr>
              <a:lnSpc>
                <a:spcPct val="150000"/>
              </a:lnSpc>
            </a:pPr>
            <a:r>
              <a:rPr lang="en-US" b="1" dirty="0" smtClean="0">
                <a:solidFill>
                  <a:srgbClr val="7030A0"/>
                </a:solidFill>
              </a:rPr>
              <a:t>M. </a:t>
            </a:r>
            <a:r>
              <a:rPr lang="en-US" b="1" dirty="0" err="1" smtClean="0">
                <a:solidFill>
                  <a:srgbClr val="7030A0"/>
                </a:solidFill>
              </a:rPr>
              <a:t>simiae</a:t>
            </a:r>
            <a:r>
              <a:rPr lang="en-US" b="1" dirty="0" smtClean="0">
                <a:solidFill>
                  <a:srgbClr val="7030A0"/>
                </a:solidFill>
              </a:rPr>
              <a:t>: </a:t>
            </a:r>
            <a:r>
              <a:rPr lang="en-US" dirty="0" smtClean="0"/>
              <a:t>Isolated from pulmonary lesions</a:t>
            </a:r>
          </a:p>
          <a:p>
            <a:pPr>
              <a:lnSpc>
                <a:spcPct val="150000"/>
              </a:lnSpc>
            </a:pPr>
            <a:r>
              <a:rPr lang="en-US" b="1" dirty="0" smtClean="0">
                <a:solidFill>
                  <a:srgbClr val="7030A0"/>
                </a:solidFill>
              </a:rPr>
              <a:t>M. </a:t>
            </a:r>
            <a:r>
              <a:rPr lang="en-US" b="1" dirty="0" err="1" smtClean="0">
                <a:solidFill>
                  <a:srgbClr val="7030A0"/>
                </a:solidFill>
              </a:rPr>
              <a:t>kansasii</a:t>
            </a:r>
            <a:r>
              <a:rPr lang="en-US" b="1" dirty="0" smtClean="0">
                <a:solidFill>
                  <a:srgbClr val="7030A0"/>
                </a:solidFill>
              </a:rPr>
              <a:t>: </a:t>
            </a:r>
            <a:r>
              <a:rPr lang="en-US" dirty="0" smtClean="0"/>
              <a:t>Causes chronic pulmonary disease resembling tuberculosis</a:t>
            </a:r>
          </a:p>
          <a:p>
            <a:pPr>
              <a:lnSpc>
                <a:spcPct val="150000"/>
              </a:lnSpc>
            </a:pPr>
            <a:r>
              <a:rPr lang="en-US" b="1" dirty="0" smtClean="0">
                <a:solidFill>
                  <a:srgbClr val="7030A0"/>
                </a:solidFill>
              </a:rPr>
              <a:t>M. </a:t>
            </a:r>
            <a:r>
              <a:rPr lang="en-US" b="1" dirty="0" err="1" smtClean="0">
                <a:solidFill>
                  <a:srgbClr val="7030A0"/>
                </a:solidFill>
              </a:rPr>
              <a:t>genavense</a:t>
            </a:r>
            <a:r>
              <a:rPr lang="en-US" b="1" dirty="0" smtClean="0">
                <a:solidFill>
                  <a:srgbClr val="7030A0"/>
                </a:solidFill>
              </a:rPr>
              <a:t>: </a:t>
            </a:r>
            <a:r>
              <a:rPr lang="en-US" dirty="0" smtClean="0"/>
              <a:t>Causes infection in patients with advanced HIV.</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102</a:t>
            </a:fld>
            <a:endParaRPr lang="en"/>
          </a:p>
        </p:txBody>
      </p:sp>
    </p:spTree>
    <p:extLst>
      <p:ext uri="{BB962C8B-B14F-4D97-AF65-F5344CB8AC3E}">
        <p14:creationId xmlns:p14="http://schemas.microsoft.com/office/powerpoint/2010/main" val="64740797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2. </a:t>
            </a:r>
            <a:r>
              <a:rPr lang="en-US" b="1" dirty="0" err="1" smtClean="0">
                <a:solidFill>
                  <a:srgbClr val="FF0000"/>
                </a:solidFill>
              </a:rPr>
              <a:t>Scotochromogens</a:t>
            </a:r>
            <a:endParaRPr lang="en-US" b="1" dirty="0">
              <a:solidFill>
                <a:srgbClr val="FF0000"/>
              </a:solidFill>
            </a:endParaRPr>
          </a:p>
        </p:txBody>
      </p:sp>
      <p:sp>
        <p:nvSpPr>
          <p:cNvPr id="193" name="Google Shape;193;p12"/>
          <p:cNvSpPr txBox="1">
            <a:spLocks noGrp="1"/>
          </p:cNvSpPr>
          <p:nvPr>
            <p:ph idx="1"/>
          </p:nvPr>
        </p:nvSpPr>
        <p:spPr/>
        <p:txBody>
          <a:bodyPr>
            <a:normAutofit fontScale="85000" lnSpcReduction="20000"/>
          </a:bodyPr>
          <a:lstStyle/>
          <a:p>
            <a:r>
              <a:rPr lang="en-US" b="1" dirty="0" smtClean="0">
                <a:solidFill>
                  <a:srgbClr val="7030A0"/>
                </a:solidFill>
              </a:rPr>
              <a:t>M. </a:t>
            </a:r>
            <a:r>
              <a:rPr lang="en-US" b="1" dirty="0" err="1" smtClean="0">
                <a:solidFill>
                  <a:srgbClr val="7030A0"/>
                </a:solidFill>
              </a:rPr>
              <a:t>scrofulaceum</a:t>
            </a:r>
            <a:r>
              <a:rPr lang="en-US" b="1" dirty="0" smtClean="0">
                <a:solidFill>
                  <a:srgbClr val="7030A0"/>
                </a:solidFill>
              </a:rPr>
              <a:t>: </a:t>
            </a:r>
            <a:r>
              <a:rPr lang="en-US" dirty="0" smtClean="0"/>
              <a:t>Causes scrofula (cervical lymphadenitis) in children</a:t>
            </a:r>
          </a:p>
          <a:p>
            <a:r>
              <a:rPr lang="en-US" b="1" dirty="0" smtClean="0">
                <a:solidFill>
                  <a:srgbClr val="7030A0"/>
                </a:solidFill>
              </a:rPr>
              <a:t>M. </a:t>
            </a:r>
            <a:r>
              <a:rPr lang="en-US" b="1" dirty="0" err="1" smtClean="0">
                <a:solidFill>
                  <a:srgbClr val="7030A0"/>
                </a:solidFill>
              </a:rPr>
              <a:t>gordonae</a:t>
            </a:r>
            <a:r>
              <a:rPr lang="en-US" b="1" dirty="0" smtClean="0">
                <a:solidFill>
                  <a:srgbClr val="7030A0"/>
                </a:solidFill>
              </a:rPr>
              <a:t>: </a:t>
            </a:r>
            <a:r>
              <a:rPr lang="en-US" dirty="0" smtClean="0"/>
              <a:t>Commensal in tap water - common contaminant of clinical specimens - rarely isolated from pulmonary specimens.</a:t>
            </a:r>
          </a:p>
          <a:p>
            <a:r>
              <a:rPr lang="en-US" b="1" dirty="0" smtClean="0">
                <a:solidFill>
                  <a:srgbClr val="7030A0"/>
                </a:solidFill>
              </a:rPr>
              <a:t>M. </a:t>
            </a:r>
            <a:r>
              <a:rPr lang="en-US" b="1" dirty="0" err="1" smtClean="0">
                <a:solidFill>
                  <a:srgbClr val="7030A0"/>
                </a:solidFill>
              </a:rPr>
              <a:t>szulgai</a:t>
            </a:r>
            <a:r>
              <a:rPr lang="en-US" b="1" dirty="0" smtClean="0">
                <a:solidFill>
                  <a:srgbClr val="7030A0"/>
                </a:solidFill>
              </a:rPr>
              <a:t>: </a:t>
            </a:r>
            <a:r>
              <a:rPr lang="en-US" dirty="0" err="1" smtClean="0"/>
              <a:t>Scotochromogen</a:t>
            </a:r>
            <a:r>
              <a:rPr lang="en-US" dirty="0" smtClean="0"/>
              <a:t> at 37°C and </a:t>
            </a:r>
            <a:r>
              <a:rPr lang="en-US" dirty="0" err="1" smtClean="0"/>
              <a:t>photochromogen</a:t>
            </a:r>
            <a:r>
              <a:rPr lang="en-US" dirty="0" smtClean="0"/>
              <a:t> at 25°C - occasionally cause pulmonary disease and bursitis</a:t>
            </a:r>
          </a:p>
          <a:p>
            <a:r>
              <a:rPr lang="en-US" dirty="0" smtClean="0"/>
              <a:t>M. </a:t>
            </a:r>
            <a:r>
              <a:rPr lang="en-US" dirty="0" err="1" smtClean="0"/>
              <a:t>celatum</a:t>
            </a:r>
            <a:r>
              <a:rPr lang="en-US" dirty="0" smtClean="0"/>
              <a:t>: Rare cause of pulmonary infection.</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103</a:t>
            </a:fld>
            <a:endParaRPr lang="en"/>
          </a:p>
        </p:txBody>
      </p:sp>
    </p:spTree>
    <p:extLst>
      <p:ext uri="{BB962C8B-B14F-4D97-AF65-F5344CB8AC3E}">
        <p14:creationId xmlns:p14="http://schemas.microsoft.com/office/powerpoint/2010/main" val="358050543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3. </a:t>
            </a:r>
            <a:r>
              <a:rPr lang="en-US" b="1" dirty="0" err="1" smtClean="0">
                <a:solidFill>
                  <a:srgbClr val="FF0000"/>
                </a:solidFill>
              </a:rPr>
              <a:t>Nonphotochromogens</a:t>
            </a:r>
            <a:endParaRPr lang="en-US" b="1" dirty="0">
              <a:solidFill>
                <a:srgbClr val="FF0000"/>
              </a:solidFill>
            </a:endParaRPr>
          </a:p>
        </p:txBody>
      </p:sp>
      <p:sp>
        <p:nvSpPr>
          <p:cNvPr id="193" name="Google Shape;193;p12"/>
          <p:cNvSpPr txBox="1">
            <a:spLocks noGrp="1"/>
          </p:cNvSpPr>
          <p:nvPr>
            <p:ph idx="1"/>
          </p:nvPr>
        </p:nvSpPr>
        <p:spPr/>
        <p:txBody>
          <a:bodyPr>
            <a:normAutofit lnSpcReduction="10000"/>
          </a:bodyPr>
          <a:lstStyle/>
          <a:p>
            <a:r>
              <a:rPr lang="en-IN" b="1" dirty="0" smtClean="0">
                <a:solidFill>
                  <a:srgbClr val="7030A0"/>
                </a:solidFill>
              </a:rPr>
              <a:t>M. </a:t>
            </a:r>
            <a:r>
              <a:rPr lang="en-IN" b="1" dirty="0" err="1" smtClean="0">
                <a:solidFill>
                  <a:srgbClr val="7030A0"/>
                </a:solidFill>
              </a:rPr>
              <a:t>avium-intracellulare</a:t>
            </a:r>
            <a:r>
              <a:rPr lang="en-IN" b="1" dirty="0" smtClean="0">
                <a:solidFill>
                  <a:srgbClr val="7030A0"/>
                </a:solidFill>
              </a:rPr>
              <a:t> complex (MAC): </a:t>
            </a:r>
          </a:p>
          <a:p>
            <a:pPr lvl="1"/>
            <a:r>
              <a:rPr lang="en-IN" dirty="0" smtClean="0"/>
              <a:t>M. </a:t>
            </a:r>
            <a:r>
              <a:rPr lang="en-IN" dirty="0" err="1" smtClean="0"/>
              <a:t>avium</a:t>
            </a:r>
            <a:r>
              <a:rPr lang="en-IN" dirty="0" smtClean="0"/>
              <a:t> (</a:t>
            </a:r>
            <a:r>
              <a:rPr lang="en-IN" dirty="0" err="1" smtClean="0"/>
              <a:t>Battey</a:t>
            </a:r>
            <a:r>
              <a:rPr lang="en-IN" dirty="0" smtClean="0"/>
              <a:t> bacillus, isolated from birds) and M. </a:t>
            </a:r>
            <a:r>
              <a:rPr lang="en-IN" dirty="0" err="1" smtClean="0"/>
              <a:t>intracelluare</a:t>
            </a:r>
            <a:endParaRPr lang="en-IN" dirty="0" smtClean="0"/>
          </a:p>
          <a:p>
            <a:pPr lvl="1"/>
            <a:r>
              <a:rPr lang="en-IN" b="1" dirty="0" smtClean="0">
                <a:solidFill>
                  <a:srgbClr val="7030A0"/>
                </a:solidFill>
              </a:rPr>
              <a:t>Opportunistic pathogens – </a:t>
            </a:r>
            <a:r>
              <a:rPr lang="en-IN" dirty="0" smtClean="0"/>
              <a:t>HIV low CD4 T-cell count (&lt;50/</a:t>
            </a:r>
            <a:r>
              <a:rPr lang="en-IN" dirty="0" err="1" smtClean="0"/>
              <a:t>μL</a:t>
            </a:r>
            <a:r>
              <a:rPr lang="en-IN" dirty="0" smtClean="0"/>
              <a:t>)</a:t>
            </a:r>
          </a:p>
          <a:p>
            <a:pPr lvl="1"/>
            <a:r>
              <a:rPr lang="en-IN" dirty="0" smtClean="0"/>
              <a:t>Lymphadenitis, respiratory infection and disseminated disease</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104</a:t>
            </a:fld>
            <a:endParaRPr lang="en"/>
          </a:p>
        </p:txBody>
      </p:sp>
    </p:spTree>
    <p:extLst>
      <p:ext uri="{BB962C8B-B14F-4D97-AF65-F5344CB8AC3E}">
        <p14:creationId xmlns:p14="http://schemas.microsoft.com/office/powerpoint/2010/main" val="365546156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438150"/>
            <a:ext cx="8229600" cy="4156473"/>
          </a:xfrm>
        </p:spPr>
        <p:txBody>
          <a:bodyPr>
            <a:normAutofit/>
          </a:bodyPr>
          <a:lstStyle/>
          <a:p>
            <a:r>
              <a:rPr lang="en-IN" b="1" dirty="0" smtClean="0">
                <a:solidFill>
                  <a:srgbClr val="7030A0"/>
                </a:solidFill>
              </a:rPr>
              <a:t>M. </a:t>
            </a:r>
            <a:r>
              <a:rPr lang="en-IN" b="1" dirty="0" err="1" smtClean="0">
                <a:solidFill>
                  <a:srgbClr val="7030A0"/>
                </a:solidFill>
              </a:rPr>
              <a:t>xenopi</a:t>
            </a:r>
            <a:r>
              <a:rPr lang="en-IN" b="1" dirty="0" smtClean="0">
                <a:solidFill>
                  <a:srgbClr val="7030A0"/>
                </a:solidFill>
              </a:rPr>
              <a:t>: </a:t>
            </a:r>
          </a:p>
          <a:p>
            <a:pPr lvl="1"/>
            <a:r>
              <a:rPr lang="en-IN" dirty="0" smtClean="0"/>
              <a:t>Hospital water supplies, and associated with nosocomial outbreaks</a:t>
            </a:r>
          </a:p>
          <a:p>
            <a:pPr lvl="1"/>
            <a:r>
              <a:rPr lang="en-IN" dirty="0" smtClean="0"/>
              <a:t>Rarely pulmonary disease in HIV-infected people.</a:t>
            </a:r>
          </a:p>
          <a:p>
            <a:r>
              <a:rPr lang="en-IN" b="1" dirty="0" smtClean="0">
                <a:solidFill>
                  <a:srgbClr val="7030A0"/>
                </a:solidFill>
              </a:rPr>
              <a:t>M. </a:t>
            </a:r>
            <a:r>
              <a:rPr lang="en-IN" b="1" dirty="0" err="1" smtClean="0">
                <a:solidFill>
                  <a:srgbClr val="7030A0"/>
                </a:solidFill>
              </a:rPr>
              <a:t>ulcerans</a:t>
            </a:r>
            <a:r>
              <a:rPr lang="en-IN" b="1" dirty="0" smtClean="0">
                <a:solidFill>
                  <a:srgbClr val="7030A0"/>
                </a:solidFill>
              </a:rPr>
              <a:t>: </a:t>
            </a:r>
          </a:p>
          <a:p>
            <a:pPr lvl="1"/>
            <a:r>
              <a:rPr lang="en-IN" dirty="0" err="1" smtClean="0"/>
              <a:t>Buruli</a:t>
            </a:r>
            <a:r>
              <a:rPr lang="en-IN" dirty="0" smtClean="0"/>
              <a:t> ulcer - painless ulcers and nodules </a:t>
            </a:r>
            <a:r>
              <a:rPr lang="en-IN" dirty="0" smtClean="0">
                <a:sym typeface="Wingdings" panose="05000000000000000000" pitchFamily="2" charset="2"/>
              </a:rPr>
              <a:t>- </a:t>
            </a:r>
            <a:r>
              <a:rPr lang="en-IN" dirty="0" smtClean="0"/>
              <a:t>necrotic later </a:t>
            </a:r>
          </a:p>
          <a:p>
            <a:pPr lvl="1"/>
            <a:r>
              <a:rPr lang="en-IN" dirty="0" smtClean="0"/>
              <a:t>Osteomyelitis and limb deformities </a:t>
            </a:r>
          </a:p>
          <a:p>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105</a:t>
            </a:fld>
            <a:endParaRPr lang="en"/>
          </a:p>
        </p:txBody>
      </p:sp>
    </p:spTree>
    <p:extLst>
      <p:ext uri="{BB962C8B-B14F-4D97-AF65-F5344CB8AC3E}">
        <p14:creationId xmlns:p14="http://schemas.microsoft.com/office/powerpoint/2010/main" val="325945096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4. Rapid Growers</a:t>
            </a:r>
            <a:endParaRPr lang="en-US" b="1" dirty="0">
              <a:solidFill>
                <a:srgbClr val="FF0000"/>
              </a:solidFill>
            </a:endParaRPr>
          </a:p>
        </p:txBody>
      </p:sp>
      <p:sp>
        <p:nvSpPr>
          <p:cNvPr id="193" name="Google Shape;193;p12"/>
          <p:cNvSpPr txBox="1">
            <a:spLocks noGrp="1"/>
          </p:cNvSpPr>
          <p:nvPr>
            <p:ph idx="1"/>
          </p:nvPr>
        </p:nvSpPr>
        <p:spPr/>
        <p:txBody>
          <a:bodyPr/>
          <a:lstStyle/>
          <a:p>
            <a:pPr>
              <a:lnSpc>
                <a:spcPct val="150000"/>
              </a:lnSpc>
            </a:pPr>
            <a:r>
              <a:rPr lang="en-IN" b="1" dirty="0" smtClean="0">
                <a:solidFill>
                  <a:srgbClr val="7030A0"/>
                </a:solidFill>
              </a:rPr>
              <a:t>M. </a:t>
            </a:r>
            <a:r>
              <a:rPr lang="en-IN" b="1" dirty="0" err="1" smtClean="0">
                <a:solidFill>
                  <a:srgbClr val="7030A0"/>
                </a:solidFill>
              </a:rPr>
              <a:t>fortuitum</a:t>
            </a:r>
            <a:r>
              <a:rPr lang="en-IN" b="1" dirty="0" smtClean="0">
                <a:solidFill>
                  <a:srgbClr val="7030A0"/>
                </a:solidFill>
              </a:rPr>
              <a:t> and M. </a:t>
            </a:r>
            <a:r>
              <a:rPr lang="en-IN" b="1" dirty="0" err="1" smtClean="0">
                <a:solidFill>
                  <a:srgbClr val="7030A0"/>
                </a:solidFill>
              </a:rPr>
              <a:t>chelonae</a:t>
            </a:r>
            <a:r>
              <a:rPr lang="en-IN" b="1" dirty="0" smtClean="0">
                <a:solidFill>
                  <a:srgbClr val="7030A0"/>
                </a:solidFill>
              </a:rPr>
              <a:t>: </a:t>
            </a:r>
            <a:r>
              <a:rPr lang="en-IN" dirty="0" smtClean="0"/>
              <a:t>post-trauma injection abscess and catheter-related infections</a:t>
            </a:r>
          </a:p>
          <a:p>
            <a:pPr>
              <a:lnSpc>
                <a:spcPct val="150000"/>
              </a:lnSpc>
            </a:pPr>
            <a:r>
              <a:rPr lang="en-IN" dirty="0" smtClean="0"/>
              <a:t></a:t>
            </a:r>
            <a:r>
              <a:rPr lang="en-IN" b="1" dirty="0" smtClean="0">
                <a:solidFill>
                  <a:srgbClr val="7030A0"/>
                </a:solidFill>
              </a:rPr>
              <a:t>M. </a:t>
            </a:r>
            <a:r>
              <a:rPr lang="en-IN" b="1" dirty="0" err="1" smtClean="0">
                <a:solidFill>
                  <a:srgbClr val="7030A0"/>
                </a:solidFill>
              </a:rPr>
              <a:t>abscessus</a:t>
            </a:r>
            <a:r>
              <a:rPr lang="en-IN" b="1" dirty="0" smtClean="0">
                <a:solidFill>
                  <a:srgbClr val="7030A0"/>
                </a:solidFill>
              </a:rPr>
              <a:t>: </a:t>
            </a:r>
            <a:r>
              <a:rPr lang="en-IN" dirty="0" smtClean="0"/>
              <a:t>pulmonary infection</a:t>
            </a:r>
          </a:p>
          <a:p>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106</a:t>
            </a:fld>
            <a:endParaRPr lang="en"/>
          </a:p>
        </p:txBody>
      </p:sp>
    </p:spTree>
    <p:extLst>
      <p:ext uri="{BB962C8B-B14F-4D97-AF65-F5344CB8AC3E}">
        <p14:creationId xmlns:p14="http://schemas.microsoft.com/office/powerpoint/2010/main" val="277163380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3200" b="1" dirty="0" smtClean="0">
                <a:solidFill>
                  <a:srgbClr val="FF0000"/>
                </a:solidFill>
              </a:rPr>
              <a:t>Clinical manifestations of </a:t>
            </a:r>
            <a:r>
              <a:rPr lang="en-US" sz="3200" b="1" dirty="0" err="1" smtClean="0">
                <a:solidFill>
                  <a:srgbClr val="FF0000"/>
                </a:solidFill>
              </a:rPr>
              <a:t>nontuberculous</a:t>
            </a:r>
            <a:r>
              <a:rPr lang="en-US" sz="3200" b="1" dirty="0" smtClean="0">
                <a:solidFill>
                  <a:srgbClr val="FF0000"/>
                </a:solidFill>
              </a:rPr>
              <a:t/>
            </a:r>
            <a:br>
              <a:rPr lang="en-US" sz="3200" b="1" dirty="0" smtClean="0">
                <a:solidFill>
                  <a:srgbClr val="FF0000"/>
                </a:solidFill>
              </a:rPr>
            </a:br>
            <a:r>
              <a:rPr lang="en-US" sz="3200" b="1" dirty="0" smtClean="0">
                <a:solidFill>
                  <a:srgbClr val="FF0000"/>
                </a:solidFill>
              </a:rPr>
              <a:t>mycobacteria (NTM)</a:t>
            </a:r>
            <a:endParaRPr lang="en-US" sz="32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107</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519413335"/>
              </p:ext>
            </p:extLst>
          </p:nvPr>
        </p:nvGraphicFramePr>
        <p:xfrm>
          <a:off x="381000" y="1323023"/>
          <a:ext cx="8534400" cy="3474720"/>
        </p:xfrm>
        <a:graphic>
          <a:graphicData uri="http://schemas.openxmlformats.org/drawingml/2006/table">
            <a:tbl>
              <a:tblPr firstRow="1" bandRow="1">
                <a:tableStyleId>{5940675A-B579-460E-94D1-54222C63F5DA}</a:tableStyleId>
              </a:tblPr>
              <a:tblGrid>
                <a:gridCol w="2209800">
                  <a:extLst>
                    <a:ext uri="{9D8B030D-6E8A-4147-A177-3AD203B41FA5}">
                      <a16:colId xmlns:a16="http://schemas.microsoft.com/office/drawing/2014/main" xmlns="" val="20000"/>
                    </a:ext>
                  </a:extLst>
                </a:gridCol>
                <a:gridCol w="6324600">
                  <a:extLst>
                    <a:ext uri="{9D8B030D-6E8A-4147-A177-3AD203B41FA5}">
                      <a16:colId xmlns:a16="http://schemas.microsoft.com/office/drawing/2014/main" xmlns="" val="20001"/>
                    </a:ext>
                  </a:extLst>
                </a:gridCol>
              </a:tblGrid>
              <a:tr h="283210">
                <a:tc>
                  <a:txBody>
                    <a:bodyPr/>
                    <a:lstStyle/>
                    <a:p>
                      <a:r>
                        <a:rPr lang="en-US" sz="1600" b="1" u="none" strike="noStrike" cap="none" baseline="0" dirty="0">
                          <a:solidFill>
                            <a:srgbClr val="7030A0"/>
                          </a:solidFill>
                          <a:sym typeface="Arial"/>
                        </a:rPr>
                        <a:t>Disease</a:t>
                      </a:r>
                      <a:endParaRPr lang="en-US" sz="2000" b="1" dirty="0">
                        <a:solidFill>
                          <a:srgbClr val="7030A0"/>
                        </a:solidFill>
                        <a:latin typeface="Roboto Condensed Light" panose="020B0604020202020204" charset="0"/>
                        <a:ea typeface="Roboto Condensed Light" panose="020B0604020202020204" charset="0"/>
                      </a:endParaRPr>
                    </a:p>
                  </a:txBody>
                  <a:tcPr/>
                </a:tc>
                <a:tc>
                  <a:txBody>
                    <a:bodyPr/>
                    <a:lstStyle/>
                    <a:p>
                      <a:r>
                        <a:rPr lang="en-US" sz="1600" b="1" u="none" strike="noStrike" cap="none" baseline="0" dirty="0">
                          <a:solidFill>
                            <a:srgbClr val="7030A0"/>
                          </a:solidFill>
                          <a:sym typeface="Arial"/>
                        </a:rPr>
                        <a:t>Organisms</a:t>
                      </a:r>
                      <a:endParaRPr lang="en-US" sz="2000" b="1" dirty="0">
                        <a:solidFill>
                          <a:srgbClr val="7030A0"/>
                        </a:solidFill>
                        <a:latin typeface="Roboto Condensed Light" panose="020B0604020202020204" charset="0"/>
                        <a:ea typeface="Roboto Condensed Light" panose="020B0604020202020204" charset="0"/>
                      </a:endParaRPr>
                    </a:p>
                  </a:txBody>
                  <a:tcPr/>
                </a:tc>
                <a:extLst>
                  <a:ext uri="{0D108BD9-81ED-4DB2-BD59-A6C34878D82A}">
                    <a16:rowId xmlns:a16="http://schemas.microsoft.com/office/drawing/2014/main" xmlns="" val="10000"/>
                  </a:ext>
                </a:extLst>
              </a:tr>
              <a:tr h="370840">
                <a:tc>
                  <a:txBody>
                    <a:bodyPr/>
                    <a:lstStyle/>
                    <a:p>
                      <a:r>
                        <a:rPr lang="en-US" sz="1400" b="1" u="none" strike="noStrike" cap="none" baseline="0" dirty="0">
                          <a:solidFill>
                            <a:srgbClr val="7030A0"/>
                          </a:solidFill>
                          <a:sym typeface="Arial"/>
                        </a:rPr>
                        <a:t>Pulmonary infection</a:t>
                      </a:r>
                      <a:endParaRPr lang="en-US" b="1" dirty="0">
                        <a:solidFill>
                          <a:srgbClr val="7030A0"/>
                        </a:solidFill>
                        <a:latin typeface="Roboto Condensed Light" panose="020B0604020202020204" charset="0"/>
                        <a:ea typeface="Roboto Condensed Light" panose="020B0604020202020204" charset="0"/>
                      </a:endParaRPr>
                    </a:p>
                  </a:txBody>
                  <a:tcPr/>
                </a:tc>
                <a:tc>
                  <a:txBody>
                    <a:bodyPr/>
                    <a:lstStyle/>
                    <a:p>
                      <a:r>
                        <a:rPr lang="en-US" sz="1400" u="none" strike="noStrike" cap="none" baseline="0" dirty="0">
                          <a:sym typeface="Arial"/>
                        </a:rPr>
                        <a:t>M. </a:t>
                      </a:r>
                      <a:r>
                        <a:rPr lang="en-US" sz="1400" u="none" strike="noStrike" cap="none" baseline="0" dirty="0" err="1">
                          <a:sym typeface="Arial"/>
                        </a:rPr>
                        <a:t>avium-intracellulare</a:t>
                      </a:r>
                      <a:r>
                        <a:rPr lang="en-US" sz="1400" u="none" strike="noStrike" cap="none" baseline="0" dirty="0">
                          <a:sym typeface="Arial"/>
                        </a:rPr>
                        <a:t> (MAC), M. </a:t>
                      </a:r>
                      <a:r>
                        <a:rPr lang="en-US" sz="1400" u="none" strike="noStrike" cap="none" baseline="0" dirty="0" err="1">
                          <a:sym typeface="Arial"/>
                        </a:rPr>
                        <a:t>kansasii</a:t>
                      </a:r>
                      <a:r>
                        <a:rPr lang="en-US" sz="1400" u="none" strike="noStrike" cap="none" baseline="0" dirty="0">
                          <a:sym typeface="Arial"/>
                        </a:rPr>
                        <a:t>, M. </a:t>
                      </a:r>
                      <a:r>
                        <a:rPr lang="en-US" sz="1400" u="none" strike="noStrike" cap="none" baseline="0" dirty="0" err="1">
                          <a:sym typeface="Arial"/>
                        </a:rPr>
                        <a:t>xenopi</a:t>
                      </a:r>
                      <a:r>
                        <a:rPr lang="en-US" sz="1400" u="none" strike="noStrike" cap="none" baseline="0" dirty="0">
                          <a:sym typeface="Arial"/>
                        </a:rPr>
                        <a:t>, M. </a:t>
                      </a:r>
                      <a:r>
                        <a:rPr lang="en-US" sz="1400" u="none" strike="noStrike" cap="none" baseline="0" dirty="0" err="1">
                          <a:sym typeface="Arial"/>
                        </a:rPr>
                        <a:t>malmoense</a:t>
                      </a:r>
                      <a:r>
                        <a:rPr lang="en-US" sz="1400" u="none" strike="noStrike" cap="none" baseline="0" dirty="0">
                          <a:sym typeface="Arial"/>
                        </a:rPr>
                        <a:t>, M. </a:t>
                      </a:r>
                      <a:r>
                        <a:rPr lang="en-US" sz="1400" u="none" strike="noStrike" cap="none" baseline="0" dirty="0" err="1">
                          <a:sym typeface="Arial"/>
                        </a:rPr>
                        <a:t>szulgai</a:t>
                      </a:r>
                      <a:r>
                        <a:rPr lang="en-US" sz="1400" u="none" strike="noStrike" cap="none" baseline="0" dirty="0">
                          <a:sym typeface="Arial"/>
                        </a:rPr>
                        <a:t>, M. </a:t>
                      </a:r>
                      <a:r>
                        <a:rPr lang="en-US" sz="1400" u="none" strike="noStrike" cap="none" baseline="0" dirty="0" err="1">
                          <a:sym typeface="Arial"/>
                        </a:rPr>
                        <a:t>abscessus</a:t>
                      </a:r>
                      <a:endParaRPr lang="en-US"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a16="http://schemas.microsoft.com/office/drawing/2014/main" xmlns="" val="10001"/>
                  </a:ext>
                </a:extLst>
              </a:tr>
              <a:tr h="370840">
                <a:tc>
                  <a:txBody>
                    <a:bodyPr/>
                    <a:lstStyle/>
                    <a:p>
                      <a:r>
                        <a:rPr lang="en-US" sz="1400" b="1" u="none" strike="noStrike" cap="none" baseline="0" dirty="0">
                          <a:solidFill>
                            <a:srgbClr val="7030A0"/>
                          </a:solidFill>
                          <a:sym typeface="Arial"/>
                        </a:rPr>
                        <a:t>Lymph node infection</a:t>
                      </a:r>
                      <a:endParaRPr lang="en-US" b="1" dirty="0">
                        <a:solidFill>
                          <a:srgbClr val="7030A0"/>
                        </a:solidFill>
                        <a:latin typeface="Roboto Condensed Light" panose="020B0604020202020204" charset="0"/>
                        <a:ea typeface="Roboto Condensed Light" panose="020B0604020202020204" charset="0"/>
                      </a:endParaRPr>
                    </a:p>
                  </a:txBody>
                  <a:tcPr/>
                </a:tc>
                <a:tc>
                  <a:txBody>
                    <a:bodyPr/>
                    <a:lstStyle/>
                    <a:p>
                      <a:r>
                        <a:rPr lang="en-US" sz="1400" u="none" strike="noStrike" cap="none" baseline="0" dirty="0">
                          <a:sym typeface="Arial"/>
                        </a:rPr>
                        <a:t>M. </a:t>
                      </a:r>
                      <a:r>
                        <a:rPr lang="en-US" sz="1400" u="none" strike="noStrike" cap="none" baseline="0" dirty="0" err="1">
                          <a:sym typeface="Arial"/>
                        </a:rPr>
                        <a:t>avium-intracellulare</a:t>
                      </a:r>
                      <a:r>
                        <a:rPr lang="en-US" sz="1400" u="none" strike="noStrike" cap="none" baseline="0" dirty="0">
                          <a:sym typeface="Arial"/>
                        </a:rPr>
                        <a:t> (MAC)</a:t>
                      </a:r>
                    </a:p>
                    <a:p>
                      <a:r>
                        <a:rPr lang="en-US" sz="1400" u="none" strike="noStrike" cap="none" baseline="0" dirty="0">
                          <a:sym typeface="Arial"/>
                        </a:rPr>
                        <a:t>M. </a:t>
                      </a:r>
                      <a:r>
                        <a:rPr lang="en-US" sz="1400" u="none" strike="noStrike" cap="none" baseline="0" dirty="0" err="1">
                          <a:sym typeface="Arial"/>
                        </a:rPr>
                        <a:t>scrofulaceum</a:t>
                      </a:r>
                      <a:r>
                        <a:rPr lang="en-US" sz="1400" u="none" strike="noStrike" cap="none" baseline="0" dirty="0">
                          <a:sym typeface="Arial"/>
                        </a:rPr>
                        <a:t>—causes scrofula</a:t>
                      </a:r>
                    </a:p>
                    <a:p>
                      <a:r>
                        <a:rPr lang="en-US" sz="1400" u="none" strike="noStrike" cap="none" baseline="0" dirty="0">
                          <a:sym typeface="Arial"/>
                        </a:rPr>
                        <a:t>M. </a:t>
                      </a:r>
                      <a:r>
                        <a:rPr lang="en-US" sz="1400" u="none" strike="noStrike" cap="none" baseline="0" dirty="0" err="1">
                          <a:sym typeface="Arial"/>
                        </a:rPr>
                        <a:t>malmoense</a:t>
                      </a:r>
                      <a:endParaRPr lang="en-US"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a16="http://schemas.microsoft.com/office/drawing/2014/main" xmlns="" val="10002"/>
                  </a:ext>
                </a:extLst>
              </a:tr>
              <a:tr h="370840">
                <a:tc>
                  <a:txBody>
                    <a:bodyPr/>
                    <a:lstStyle/>
                    <a:p>
                      <a:r>
                        <a:rPr lang="en-US" sz="1400" b="1" u="none" strike="noStrike" cap="none" baseline="0" dirty="0">
                          <a:solidFill>
                            <a:srgbClr val="7030A0"/>
                          </a:solidFill>
                          <a:sym typeface="Arial"/>
                        </a:rPr>
                        <a:t>Cutaneous infection</a:t>
                      </a:r>
                      <a:endParaRPr lang="en-US" b="1" dirty="0">
                        <a:solidFill>
                          <a:srgbClr val="7030A0"/>
                        </a:solidFill>
                        <a:latin typeface="Roboto Condensed Light" panose="020B0604020202020204" charset="0"/>
                        <a:ea typeface="Roboto Condensed Light" panose="020B0604020202020204" charset="0"/>
                      </a:endParaRPr>
                    </a:p>
                  </a:txBody>
                  <a:tcPr/>
                </a:tc>
                <a:tc>
                  <a:txBody>
                    <a:bodyPr/>
                    <a:lstStyle/>
                    <a:p>
                      <a:r>
                        <a:rPr lang="en-US" sz="1400" u="none" strike="noStrike" cap="none" baseline="0" dirty="0">
                          <a:sym typeface="Arial"/>
                        </a:rPr>
                        <a:t>M. </a:t>
                      </a:r>
                      <a:r>
                        <a:rPr lang="en-US" sz="1400" u="none" strike="noStrike" cap="none" baseline="0" dirty="0" err="1">
                          <a:sym typeface="Arial"/>
                        </a:rPr>
                        <a:t>marinum</a:t>
                      </a:r>
                      <a:r>
                        <a:rPr lang="en-US" sz="1400" u="none" strike="noStrike" cap="none" baseline="0" dirty="0">
                          <a:sym typeface="Arial"/>
                        </a:rPr>
                        <a:t>—causes swimming pool or fish tank granuloma</a:t>
                      </a:r>
                    </a:p>
                    <a:p>
                      <a:r>
                        <a:rPr lang="en-US" sz="1400" u="none" strike="noStrike" cap="none" baseline="0" dirty="0">
                          <a:sym typeface="Arial"/>
                        </a:rPr>
                        <a:t>M. </a:t>
                      </a:r>
                      <a:r>
                        <a:rPr lang="en-US" sz="1400" u="none" strike="noStrike" cap="none" baseline="0" dirty="0" err="1">
                          <a:sym typeface="Arial"/>
                        </a:rPr>
                        <a:t>ulcerans</a:t>
                      </a:r>
                      <a:r>
                        <a:rPr lang="en-US" sz="1400" u="none" strike="noStrike" cap="none" baseline="0" dirty="0">
                          <a:sym typeface="Arial"/>
                        </a:rPr>
                        <a:t>—causes </a:t>
                      </a:r>
                      <a:r>
                        <a:rPr lang="en-US" sz="1400" u="none" strike="noStrike" cap="none" baseline="0" dirty="0" err="1">
                          <a:sym typeface="Arial"/>
                        </a:rPr>
                        <a:t>Buruli</a:t>
                      </a:r>
                      <a:r>
                        <a:rPr lang="en-US" sz="1400" u="none" strike="noStrike" cap="none" baseline="0" dirty="0">
                          <a:sym typeface="Arial"/>
                        </a:rPr>
                        <a:t> ulcer</a:t>
                      </a:r>
                    </a:p>
                    <a:p>
                      <a:r>
                        <a:rPr lang="en-US" sz="1400" u="none" strike="noStrike" cap="none" baseline="0" dirty="0">
                          <a:sym typeface="Arial"/>
                        </a:rPr>
                        <a:t>M. </a:t>
                      </a:r>
                      <a:r>
                        <a:rPr lang="en-US" sz="1400" u="none" strike="noStrike" cap="none" baseline="0" dirty="0" err="1">
                          <a:sym typeface="Arial"/>
                        </a:rPr>
                        <a:t>abscessus</a:t>
                      </a:r>
                      <a:endParaRPr lang="en-US" sz="1400" u="none" strike="noStrike" cap="none" baseline="0" dirty="0">
                        <a:sym typeface="Arial"/>
                      </a:endParaRPr>
                    </a:p>
                    <a:p>
                      <a:r>
                        <a:rPr lang="en-US" sz="1400" u="none" strike="noStrike" cap="none" baseline="0" dirty="0">
                          <a:sym typeface="Arial"/>
                        </a:rPr>
                        <a:t>M. </a:t>
                      </a:r>
                      <a:r>
                        <a:rPr lang="en-US" sz="1400" u="none" strike="noStrike" cap="none" baseline="0" dirty="0" err="1">
                          <a:sym typeface="Arial"/>
                        </a:rPr>
                        <a:t>fortuitum</a:t>
                      </a:r>
                      <a:r>
                        <a:rPr lang="en-US" sz="1400" u="none" strike="noStrike" cap="none" baseline="0" dirty="0">
                          <a:sym typeface="Arial"/>
                        </a:rPr>
                        <a:t> and M. </a:t>
                      </a:r>
                      <a:r>
                        <a:rPr lang="en-US" sz="1400" u="none" strike="noStrike" cap="none" baseline="0" dirty="0" err="1">
                          <a:sym typeface="Arial"/>
                        </a:rPr>
                        <a:t>chelonae</a:t>
                      </a:r>
                      <a:r>
                        <a:rPr lang="en-US" sz="1400" u="none" strike="noStrike" cap="none" baseline="0" dirty="0">
                          <a:sym typeface="Arial"/>
                        </a:rPr>
                        <a:t>—cause</a:t>
                      </a:r>
                    </a:p>
                    <a:p>
                      <a:r>
                        <a:rPr lang="en-US" sz="1400" u="none" strike="noStrike" cap="none" baseline="0" dirty="0">
                          <a:sym typeface="Arial"/>
                        </a:rPr>
                        <a:t>injection abscess</a:t>
                      </a:r>
                    </a:p>
                    <a:p>
                      <a:r>
                        <a:rPr lang="en-US" sz="1400" u="none" strike="noStrike" cap="none" baseline="0" dirty="0">
                          <a:sym typeface="Arial"/>
                        </a:rPr>
                        <a:t>M. </a:t>
                      </a:r>
                      <a:r>
                        <a:rPr lang="en-US" sz="1400" u="none" strike="noStrike" cap="none" baseline="0" dirty="0" err="1">
                          <a:sym typeface="Arial"/>
                        </a:rPr>
                        <a:t>avium-intracellulare</a:t>
                      </a:r>
                      <a:r>
                        <a:rPr lang="en-US" sz="1400" u="none" strike="noStrike" cap="none" baseline="0" dirty="0">
                          <a:sym typeface="Arial"/>
                        </a:rPr>
                        <a:t> (MAC)</a:t>
                      </a:r>
                      <a:endParaRPr lang="en-US"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a16="http://schemas.microsoft.com/office/drawing/2014/main" xmlns="" val="10003"/>
                  </a:ext>
                </a:extLst>
              </a:tr>
              <a:tr h="370840">
                <a:tc>
                  <a:txBody>
                    <a:bodyPr/>
                    <a:lstStyle/>
                    <a:p>
                      <a:r>
                        <a:rPr lang="en-US" sz="1400" b="1" u="none" strike="noStrike" cap="none" baseline="0" dirty="0">
                          <a:solidFill>
                            <a:srgbClr val="7030A0"/>
                          </a:solidFill>
                          <a:sym typeface="Arial"/>
                        </a:rPr>
                        <a:t>Disseminated infection</a:t>
                      </a:r>
                      <a:endParaRPr lang="en-US" b="1" dirty="0">
                        <a:solidFill>
                          <a:srgbClr val="7030A0"/>
                        </a:solidFill>
                        <a:latin typeface="Roboto Condensed Light" panose="020B0604020202020204" charset="0"/>
                        <a:ea typeface="Roboto Condensed Light" panose="020B0604020202020204" charset="0"/>
                      </a:endParaRPr>
                    </a:p>
                  </a:txBody>
                  <a:tcPr/>
                </a:tc>
                <a:tc>
                  <a:txBody>
                    <a:bodyPr/>
                    <a:lstStyle/>
                    <a:p>
                      <a:r>
                        <a:rPr lang="en-US" sz="1400" u="none" strike="noStrike" cap="none" baseline="0" dirty="0">
                          <a:sym typeface="Arial"/>
                        </a:rPr>
                        <a:t>M. </a:t>
                      </a:r>
                      <a:r>
                        <a:rPr lang="en-US" sz="1400" u="none" strike="noStrike" cap="none" baseline="0" dirty="0" err="1">
                          <a:sym typeface="Arial"/>
                        </a:rPr>
                        <a:t>avium-intracellulare</a:t>
                      </a:r>
                      <a:r>
                        <a:rPr lang="en-US" sz="1400" u="none" strike="noStrike" cap="none" baseline="0" dirty="0">
                          <a:sym typeface="Arial"/>
                        </a:rPr>
                        <a:t> (MAC)</a:t>
                      </a:r>
                    </a:p>
                    <a:p>
                      <a:r>
                        <a:rPr lang="en-US" sz="1400" u="none" strike="noStrike" cap="none" baseline="0" dirty="0">
                          <a:sym typeface="Arial"/>
                        </a:rPr>
                        <a:t>M. </a:t>
                      </a:r>
                      <a:r>
                        <a:rPr lang="en-US" sz="1400" u="none" strike="noStrike" cap="none" baseline="0" dirty="0" err="1">
                          <a:sym typeface="Arial"/>
                        </a:rPr>
                        <a:t>kansasii</a:t>
                      </a:r>
                      <a:endParaRPr lang="en-US"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50688253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Laboratory Diagnosis</a:t>
            </a:r>
            <a:endParaRPr lang="en-US" b="1" dirty="0">
              <a:solidFill>
                <a:srgbClr val="FF0000"/>
              </a:solidFill>
            </a:endParaRPr>
          </a:p>
        </p:txBody>
      </p:sp>
      <p:sp>
        <p:nvSpPr>
          <p:cNvPr id="193" name="Google Shape;193;p12"/>
          <p:cNvSpPr txBox="1">
            <a:spLocks noGrp="1"/>
          </p:cNvSpPr>
          <p:nvPr>
            <p:ph idx="1"/>
          </p:nvPr>
        </p:nvSpPr>
        <p:spPr/>
        <p:txBody>
          <a:bodyPr>
            <a:normAutofit fontScale="92500" lnSpcReduction="10000"/>
          </a:bodyPr>
          <a:lstStyle/>
          <a:p>
            <a:r>
              <a:rPr lang="en-US" b="1" dirty="0" smtClean="0">
                <a:solidFill>
                  <a:srgbClr val="7030A0"/>
                </a:solidFill>
              </a:rPr>
              <a:t>Specimens: </a:t>
            </a:r>
            <a:r>
              <a:rPr lang="en-US" dirty="0" smtClean="0"/>
              <a:t>Sputum, lymph node aspirate, pus or exudate, biopsy from skin lesions are the usual specimens - depending on type of infection</a:t>
            </a:r>
          </a:p>
          <a:p>
            <a:r>
              <a:rPr lang="en-US" b="1" dirty="0" smtClean="0">
                <a:solidFill>
                  <a:srgbClr val="7030A0"/>
                </a:solidFill>
              </a:rPr>
              <a:t>Microscopy by ZN staining: </a:t>
            </a:r>
            <a:r>
              <a:rPr lang="en-US" dirty="0" smtClean="0"/>
              <a:t>Shows red acid-fast bacilli</a:t>
            </a:r>
          </a:p>
          <a:p>
            <a:r>
              <a:rPr lang="en-US" b="1" dirty="0" smtClean="0">
                <a:solidFill>
                  <a:srgbClr val="7030A0"/>
                </a:solidFill>
              </a:rPr>
              <a:t>Culture on LJ media: </a:t>
            </a:r>
            <a:r>
              <a:rPr lang="en-US" dirty="0" smtClean="0"/>
              <a:t>Several species of NTM grow well on LJ medium.</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108</a:t>
            </a:fld>
            <a:endParaRPr lang="en"/>
          </a:p>
        </p:txBody>
      </p:sp>
    </p:spTree>
    <p:extLst>
      <p:ext uri="{BB962C8B-B14F-4D97-AF65-F5344CB8AC3E}">
        <p14:creationId xmlns:p14="http://schemas.microsoft.com/office/powerpoint/2010/main" val="208921449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438150"/>
            <a:ext cx="8229600" cy="4156473"/>
          </a:xfrm>
        </p:spPr>
        <p:txBody>
          <a:bodyPr>
            <a:normAutofit/>
          </a:bodyPr>
          <a:lstStyle/>
          <a:p>
            <a:r>
              <a:rPr lang="en-US" b="1" dirty="0" smtClean="0">
                <a:solidFill>
                  <a:srgbClr val="7030A0"/>
                </a:solidFill>
              </a:rPr>
              <a:t>Pigment production: </a:t>
            </a:r>
            <a:r>
              <a:rPr lang="en-US" dirty="0" smtClean="0"/>
              <a:t>LJ media - incubated in dark and light separately for distinguishing - </a:t>
            </a:r>
            <a:r>
              <a:rPr lang="en-US" dirty="0" err="1" smtClean="0"/>
              <a:t>photochromogens</a:t>
            </a:r>
            <a:r>
              <a:rPr lang="en-US" dirty="0" smtClean="0"/>
              <a:t> and </a:t>
            </a:r>
            <a:r>
              <a:rPr lang="en-US" dirty="0" err="1" smtClean="0"/>
              <a:t>scotochromogens</a:t>
            </a:r>
            <a:endParaRPr lang="en-US" dirty="0" smtClean="0"/>
          </a:p>
          <a:p>
            <a:r>
              <a:rPr lang="en-US" b="1" dirty="0" smtClean="0">
                <a:solidFill>
                  <a:srgbClr val="7030A0"/>
                </a:solidFill>
              </a:rPr>
              <a:t>Identification: </a:t>
            </a:r>
          </a:p>
          <a:p>
            <a:pPr lvl="1"/>
            <a:r>
              <a:rPr lang="en-US" dirty="0" smtClean="0"/>
              <a:t>Negative for MPT64 antigen by ICT: differentiating it from M. tuberculosis.</a:t>
            </a:r>
          </a:p>
          <a:p>
            <a:pPr lvl="1"/>
            <a:r>
              <a:rPr lang="en-US" b="1" dirty="0" smtClean="0">
                <a:solidFill>
                  <a:srgbClr val="7030A0"/>
                </a:solidFill>
              </a:rPr>
              <a:t>Newer methods: </a:t>
            </a:r>
            <a:r>
              <a:rPr lang="en-US" dirty="0" smtClean="0"/>
              <a:t>MALDI-TOF and PCR</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109</a:t>
            </a:fld>
            <a:endParaRPr lang="en"/>
          </a:p>
        </p:txBody>
      </p:sp>
    </p:spTree>
    <p:extLst>
      <p:ext uri="{BB962C8B-B14F-4D97-AF65-F5344CB8AC3E}">
        <p14:creationId xmlns:p14="http://schemas.microsoft.com/office/powerpoint/2010/main" val="128733291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3200" b="1" dirty="0" smtClean="0">
                <a:solidFill>
                  <a:srgbClr val="FF0000"/>
                </a:solidFill>
              </a:rPr>
              <a:t>Treatment of </a:t>
            </a:r>
            <a:r>
              <a:rPr lang="en-US" sz="3200" b="1" dirty="0" err="1" smtClean="0">
                <a:solidFill>
                  <a:srgbClr val="FF0000"/>
                </a:solidFill>
              </a:rPr>
              <a:t>Nontuberculous</a:t>
            </a:r>
            <a:r>
              <a:rPr lang="en-US" sz="3200" b="1" dirty="0" smtClean="0">
                <a:solidFill>
                  <a:srgbClr val="FF0000"/>
                </a:solidFill>
              </a:rPr>
              <a:t> mycobacteria infections</a:t>
            </a:r>
            <a:endParaRPr lang="en-US" sz="3200" b="1" dirty="0">
              <a:solidFill>
                <a:srgbClr val="FF0000"/>
              </a:solidFill>
            </a:endParaRPr>
          </a:p>
        </p:txBody>
      </p:sp>
      <p:sp>
        <p:nvSpPr>
          <p:cNvPr id="193" name="Google Shape;193;p12"/>
          <p:cNvSpPr txBox="1">
            <a:spLocks noGrp="1"/>
          </p:cNvSpPr>
          <p:nvPr>
            <p:ph idx="1"/>
          </p:nvPr>
        </p:nvSpPr>
        <p:spPr/>
        <p:txBody>
          <a:bodyPr>
            <a:normAutofit lnSpcReduction="10000"/>
          </a:bodyPr>
          <a:lstStyle/>
          <a:p>
            <a:r>
              <a:rPr lang="en-US" b="1" dirty="0" smtClean="0">
                <a:solidFill>
                  <a:srgbClr val="7030A0"/>
                </a:solidFill>
              </a:rPr>
              <a:t>M. </a:t>
            </a:r>
            <a:r>
              <a:rPr lang="en-US" b="1" dirty="0" err="1" smtClean="0">
                <a:solidFill>
                  <a:srgbClr val="7030A0"/>
                </a:solidFill>
              </a:rPr>
              <a:t>avium-intracellulare</a:t>
            </a:r>
            <a:r>
              <a:rPr lang="en-US" b="1" dirty="0" smtClean="0">
                <a:solidFill>
                  <a:srgbClr val="7030A0"/>
                </a:solidFill>
              </a:rPr>
              <a:t> complex (MAC), M. </a:t>
            </a:r>
            <a:r>
              <a:rPr lang="en-US" b="1" dirty="0" err="1" smtClean="0">
                <a:solidFill>
                  <a:srgbClr val="7030A0"/>
                </a:solidFill>
              </a:rPr>
              <a:t>kansasii</a:t>
            </a:r>
            <a:r>
              <a:rPr lang="en-US" b="1" dirty="0" smtClean="0">
                <a:solidFill>
                  <a:srgbClr val="7030A0"/>
                </a:solidFill>
              </a:rPr>
              <a:t> and M. </a:t>
            </a:r>
            <a:r>
              <a:rPr lang="en-US" b="1" dirty="0" err="1" smtClean="0">
                <a:solidFill>
                  <a:srgbClr val="7030A0"/>
                </a:solidFill>
              </a:rPr>
              <a:t>marinum</a:t>
            </a:r>
            <a:r>
              <a:rPr lang="en-US" b="1" dirty="0" smtClean="0">
                <a:solidFill>
                  <a:srgbClr val="7030A0"/>
                </a:solidFill>
              </a:rPr>
              <a:t> infections - </a:t>
            </a:r>
            <a:r>
              <a:rPr lang="en-US" dirty="0" smtClean="0"/>
              <a:t>multidrug therapy with macrolide (clarithromycin or azithromycin), </a:t>
            </a:r>
            <a:r>
              <a:rPr lang="en-US" dirty="0" err="1" smtClean="0"/>
              <a:t>ethambutol</a:t>
            </a:r>
            <a:r>
              <a:rPr lang="en-US" dirty="0" smtClean="0"/>
              <a:t>, and a </a:t>
            </a:r>
            <a:r>
              <a:rPr lang="en-US" dirty="0" err="1" smtClean="0"/>
              <a:t>rifamycin</a:t>
            </a:r>
            <a:r>
              <a:rPr lang="en-US" dirty="0" smtClean="0"/>
              <a:t> (rifampin or </a:t>
            </a:r>
            <a:r>
              <a:rPr lang="en-US" dirty="0" err="1" smtClean="0"/>
              <a:t>rifabutin</a:t>
            </a:r>
            <a:r>
              <a:rPr lang="en-US" dirty="0" smtClean="0"/>
              <a:t>)</a:t>
            </a:r>
          </a:p>
          <a:p>
            <a:r>
              <a:rPr lang="en-US" b="1" dirty="0" smtClean="0">
                <a:solidFill>
                  <a:srgbClr val="7030A0"/>
                </a:solidFill>
              </a:rPr>
              <a:t>NTM - </a:t>
            </a:r>
            <a:r>
              <a:rPr lang="en-US" dirty="0" smtClean="0"/>
              <a:t>resistant to most of the first and second-line </a:t>
            </a:r>
            <a:r>
              <a:rPr lang="en-US" dirty="0" err="1" smtClean="0"/>
              <a:t>antitubercular</a:t>
            </a:r>
            <a:r>
              <a:rPr lang="en-US" dirty="0" smtClean="0"/>
              <a:t> drugs.</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110</a:t>
            </a:fld>
            <a:endParaRPr lang="en"/>
          </a:p>
        </p:txBody>
      </p:sp>
    </p:spTree>
    <p:extLst>
      <p:ext uri="{BB962C8B-B14F-4D97-AF65-F5344CB8AC3E}">
        <p14:creationId xmlns:p14="http://schemas.microsoft.com/office/powerpoint/2010/main" val="14727849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496</TotalTime>
  <Words>5447</Words>
  <Application>Microsoft Office PowerPoint</Application>
  <PresentationFormat>On-screen Show (16:9)</PresentationFormat>
  <Paragraphs>686</Paragraphs>
  <Slides>110</Slides>
  <Notes>97</Notes>
  <HiddenSlides>0</HiddenSlides>
  <MMClips>0</MMClips>
  <ScaleCrop>false</ScaleCrop>
  <HeadingPairs>
    <vt:vector size="4" baseType="variant">
      <vt:variant>
        <vt:lpstr>Theme</vt:lpstr>
      </vt:variant>
      <vt:variant>
        <vt:i4>1</vt:i4>
      </vt:variant>
      <vt:variant>
        <vt:lpstr>Slide Titles</vt:lpstr>
      </vt:variant>
      <vt:variant>
        <vt:i4>110</vt:i4>
      </vt:variant>
    </vt:vector>
  </HeadingPairs>
  <TitlesOfParts>
    <vt:vector size="111" baseType="lpstr">
      <vt:lpstr>Office Theme</vt:lpstr>
      <vt:lpstr>Tuberculosis and Nontuberculous Mycobacteria Infections</vt:lpstr>
      <vt:lpstr>Learning objectives</vt:lpstr>
      <vt:lpstr>INTRODUCTION</vt:lpstr>
      <vt:lpstr>History</vt:lpstr>
      <vt:lpstr>Classification</vt:lpstr>
      <vt:lpstr>TUBERCULOSIS</vt:lpstr>
      <vt:lpstr>Cell wall of M. tuberculosis</vt:lpstr>
      <vt:lpstr>PowerPoint Presentation</vt:lpstr>
      <vt:lpstr>Antigenic Structure</vt:lpstr>
      <vt:lpstr>PowerPoint Presentation</vt:lpstr>
      <vt:lpstr>PowerPoint Presentation</vt:lpstr>
      <vt:lpstr>Pathogenesis - Source of Infection</vt:lpstr>
      <vt:lpstr>Pathogenesis - Mode of Transmission</vt:lpstr>
      <vt:lpstr>Pathogenesis - Risk Factors</vt:lpstr>
      <vt:lpstr>PowerPoint Presentation</vt:lpstr>
      <vt:lpstr>Pathogenesis - Sequence of Pathogenic Events</vt:lpstr>
      <vt:lpstr>PowerPoint Presentation</vt:lpstr>
      <vt:lpstr>Host Immune Response –  Cell-mediated Immune Response</vt:lpstr>
      <vt:lpstr>PowerPoint Presentation</vt:lpstr>
      <vt:lpstr>PowerPoint Presentation</vt:lpstr>
      <vt:lpstr>PowerPoint Presentation</vt:lpstr>
      <vt:lpstr>PowerPoint Presentation</vt:lpstr>
      <vt:lpstr>PowerPoint Presentation</vt:lpstr>
      <vt:lpstr>Clinical Manifestations</vt:lpstr>
      <vt:lpstr>Pulmonary Tuberculosis (PTB)</vt:lpstr>
      <vt:lpstr>Comparison of primary and secondary pulmonary tuberculosis</vt:lpstr>
      <vt:lpstr>PowerPoint Presentation</vt:lpstr>
      <vt:lpstr>PowerPoint Presentation</vt:lpstr>
      <vt:lpstr>Extrapulmonary Tuberculosis (EPTB)</vt:lpstr>
      <vt:lpstr>PowerPoint Presentation</vt:lpstr>
      <vt:lpstr>Extrapulmonary Tuberculosis (EPTB) </vt:lpstr>
      <vt:lpstr>Epidemiology</vt:lpstr>
      <vt:lpstr>PowerPoint Presentation</vt:lpstr>
      <vt:lpstr>Laboratory diagnosis of Tuberculosis</vt:lpstr>
      <vt:lpstr>PowerPoint Presentation</vt:lpstr>
      <vt:lpstr>PowerPoint Presentation</vt:lpstr>
      <vt:lpstr>Extrapulmonary specimens</vt:lpstr>
      <vt:lpstr>PowerPoint Presentation</vt:lpstr>
      <vt:lpstr>Laboratory diagnosis of Tuberculosis </vt:lpstr>
      <vt:lpstr>PowerPoint Presentation</vt:lpstr>
      <vt:lpstr>RNTCP Guidelines for Grading of Sputum Smear</vt:lpstr>
      <vt:lpstr>RNTCP guidelines for grading of ZN stained  sputum smears</vt:lpstr>
      <vt:lpstr>PowerPoint Presentation</vt:lpstr>
      <vt:lpstr>PowerPoint Presentation</vt:lpstr>
      <vt:lpstr>PowerPoint Presentation</vt:lpstr>
      <vt:lpstr>PowerPoint Presentation</vt:lpstr>
      <vt:lpstr>PowerPoint Presentation</vt:lpstr>
      <vt:lpstr>PowerPoint Presentation</vt:lpstr>
      <vt:lpstr>NTEP Diagnostic algorithm for pulmonary tuberculosis</vt:lpstr>
      <vt:lpstr>DST (Drug Susceptibility Testing)</vt:lpstr>
      <vt:lpstr>Phenotypic Methods</vt:lpstr>
      <vt:lpstr>Genotypic Methods</vt:lpstr>
      <vt:lpstr>U-DST</vt:lpstr>
      <vt:lpstr>Treatment of Tuberculosis</vt:lpstr>
      <vt:lpstr>Anti-tubercular drugs (ATDs) for treatment of drug-susceptible TB (DS-TB) and drug resistant TB (DR-TB)</vt:lpstr>
      <vt:lpstr>PowerPoint Presentation</vt:lpstr>
      <vt:lpstr>PowerPoint Presentation</vt:lpstr>
      <vt:lpstr>PowerPoint Presentation</vt:lpstr>
      <vt:lpstr>PowerPoint Presentation</vt:lpstr>
      <vt:lpstr>Treatment regimens based on drug susceptibility testing</vt:lpstr>
      <vt:lpstr>PowerPoint Presentation</vt:lpstr>
      <vt:lpstr>PowerPoint Presentation</vt:lpstr>
      <vt:lpstr>Drug regimen for tuberculosis depending on the pattern of drug resistance</vt:lpstr>
      <vt:lpstr>Drug regimen for tuberculosis depending on the pattern of drug resistance</vt:lpstr>
      <vt:lpstr>PowerPoint Presentation</vt:lpstr>
      <vt:lpstr>PowerPoint Presentation</vt:lpstr>
      <vt:lpstr>Newer Anti-tubercular Drugs</vt:lpstr>
      <vt:lpstr>Bedaquiline</vt:lpstr>
      <vt:lpstr>PowerPoint Presentation</vt:lpstr>
      <vt:lpstr>Delamanid</vt:lpstr>
      <vt:lpstr>PowerPoint Presentation</vt:lpstr>
      <vt:lpstr>Resistance to Antitubercular Drugs</vt:lpstr>
      <vt:lpstr>Mechanism of Drug Resistance</vt:lpstr>
      <vt:lpstr>Drug-resistant genes present in M. tuberculosis</vt:lpstr>
      <vt:lpstr>Failure to adhere to the multidrug regimen</vt:lpstr>
      <vt:lpstr>Resistance to Antitubercular Drugs (ATDs)</vt:lpstr>
      <vt:lpstr>Multidrug-resistant Tuberculosis (MDR-TB) </vt:lpstr>
      <vt:lpstr>PowerPoint Presentation</vt:lpstr>
      <vt:lpstr>Extensively drug-resistant tuberculosis (XDR-TB)</vt:lpstr>
      <vt:lpstr>PowerPoint Presentation</vt:lpstr>
      <vt:lpstr>Pre-XDR-TB</vt:lpstr>
      <vt:lpstr>National TB Elimination Programmme (NTEP)</vt:lpstr>
      <vt:lpstr>PowerPoint Presentation</vt:lpstr>
      <vt:lpstr>PowerPoint Presentation</vt:lpstr>
      <vt:lpstr> Standardized treatment regimen for drug sensitive TB as per NTEP </vt:lpstr>
      <vt:lpstr>PowerPoint Presentation</vt:lpstr>
      <vt:lpstr>PowerPoint Presentation</vt:lpstr>
      <vt:lpstr>PowerPoint Presentation</vt:lpstr>
      <vt:lpstr>PowerPoint Presentation</vt:lpstr>
      <vt:lpstr>Global and National TB Programmes</vt:lpstr>
      <vt:lpstr>PowerPoint Presentation</vt:lpstr>
      <vt:lpstr>Vaccine Prophylaxis Against Tuberculosis -  Bacillus Calmette-Guérin Vaccine (BCG)</vt:lpstr>
      <vt:lpstr>PowerPoint Presentation</vt:lpstr>
      <vt:lpstr>PowerPoint Presentation</vt:lpstr>
      <vt:lpstr>PowerPoint Presentation</vt:lpstr>
      <vt:lpstr>PowerPoint Presentation</vt:lpstr>
      <vt:lpstr>Chemoprophylaxis</vt:lpstr>
      <vt:lpstr>PowerPoint Presentation</vt:lpstr>
      <vt:lpstr>NONTUBERCULOUS MYCOBACTERIA INFECTIONS</vt:lpstr>
      <vt:lpstr>Runyon’s classification of nontuberculous mycobacteria</vt:lpstr>
      <vt:lpstr>1. Photochromogens</vt:lpstr>
      <vt:lpstr>PowerPoint Presentation</vt:lpstr>
      <vt:lpstr>2. Scotochromogens</vt:lpstr>
      <vt:lpstr>3. Nonphotochromogens</vt:lpstr>
      <vt:lpstr>PowerPoint Presentation</vt:lpstr>
      <vt:lpstr>4. Rapid Growers</vt:lpstr>
      <vt:lpstr>Clinical manifestations of nontuberculous mycobacteria (NTM)</vt:lpstr>
      <vt:lpstr>Laboratory Diagnosis</vt:lpstr>
      <vt:lpstr>PowerPoint Presentation</vt:lpstr>
      <vt:lpstr>Treatment of Nontuberculous mycobacteria infections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Tuberculosis and Nontuberculous Mycobacteria Infections</dc:title>
  <dc:creator>micro pc</dc:creator>
  <cp:lastModifiedBy>micro pc</cp:lastModifiedBy>
  <cp:revision>82</cp:revision>
  <dcterms:created xsi:type="dcterms:W3CDTF">2024-06-07T09:16:16Z</dcterms:created>
  <dcterms:modified xsi:type="dcterms:W3CDTF">2024-06-24T06:34:00Z</dcterms:modified>
</cp:coreProperties>
</file>