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9" r:id="rId3"/>
    <p:sldId id="279" r:id="rId4"/>
    <p:sldId id="280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7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318" r:id="rId38"/>
    <p:sldId id="319" r:id="rId39"/>
    <p:sldId id="320" r:id="rId40"/>
    <p:sldId id="321" r:id="rId41"/>
    <p:sldId id="322" r:id="rId4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-69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D9F04-FB66-48AF-8273-465C6A20E9D4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64F-DBC4-42E3-9158-722668DC7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76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6286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6602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7228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2639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0260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3954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37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3264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812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2301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3457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2918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06547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8721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54368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3588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2194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83742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19644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02488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44943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00975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18861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95391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74879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0977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85320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96128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17435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17101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5878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45388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61902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59735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59956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68189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0238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10454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5307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6DD8-CC58-49EB-9A34-AB019803ADBA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B14-BDCE-4017-A487-BF9946A2A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86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6DD8-CC58-49EB-9A34-AB019803ADBA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B14-BDCE-4017-A487-BF9946A2A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91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6DD8-CC58-49EB-9A34-AB019803ADBA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B14-BDCE-4017-A487-BF9946A2A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90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6DD8-CC58-49EB-9A34-AB019803ADBA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B14-BDCE-4017-A487-BF9946A2A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6DD8-CC58-49EB-9A34-AB019803ADBA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B14-BDCE-4017-A487-BF9946A2A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40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6DD8-CC58-49EB-9A34-AB019803ADBA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B14-BDCE-4017-A487-BF9946A2A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64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6DD8-CC58-49EB-9A34-AB019803ADBA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B14-BDCE-4017-A487-BF9946A2A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7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6DD8-CC58-49EB-9A34-AB019803ADBA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B14-BDCE-4017-A487-BF9946A2A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6DD8-CC58-49EB-9A34-AB019803ADBA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B14-BDCE-4017-A487-BF9946A2A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05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6DD8-CC58-49EB-9A34-AB019803ADBA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B14-BDCE-4017-A487-BF9946A2A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41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6DD8-CC58-49EB-9A34-AB019803ADBA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B14-BDCE-4017-A487-BF9946A2A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60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677236" y="4278349"/>
            <a:ext cx="5480829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D4371499-C35E-4E2C-9459-F10049DBC1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2759" y="3354883"/>
            <a:ext cx="1063409" cy="69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872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14275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4396123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xmlns="" id="{7E695E1C-497F-4566-BFD8-366FBA11FE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3" y="139461"/>
            <a:ext cx="884735" cy="5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9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2635519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 panose="02000000000000000000"/>
              <a:ea typeface="Arvo" panose="02000000000000000000"/>
              <a:cs typeface="Arvo" panose="02000000000000000000"/>
              <a:sym typeface="Arvo" panose="02000000000000000000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2924826"/>
            <a:ext cx="6589087" cy="2027268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AFAEDF40-857D-46B5-8393-5DF801627D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3" y="139461"/>
            <a:ext cx="884735" cy="5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86061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46DD8-CC58-49EB-9A34-AB019803ADBA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71B14-BDCE-4017-A487-BF9946A2A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2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Systemic Mycoses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Dr. </a:t>
            </a:r>
            <a:r>
              <a:rPr lang="en-US" b="1" dirty="0" err="1" smtClean="0">
                <a:solidFill>
                  <a:srgbClr val="00B050"/>
                </a:solidFill>
              </a:rPr>
              <a:t>Ved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Prakash</a:t>
            </a:r>
            <a:endParaRPr lang="en-US" b="1" dirty="0" smtClean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Professor &amp; Head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PG Department of Microbiology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410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Learning objectives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the end of the session, the students will be able to understand:</a:t>
            </a:r>
          </a:p>
          <a:p>
            <a:r>
              <a:rPr lang="en-US" dirty="0" smtClean="0"/>
              <a:t>Pathogenesis, epidemiology, clinical manifestations, laboratory diagnosis and treatment of </a:t>
            </a:r>
            <a:r>
              <a:rPr lang="en-US" dirty="0" err="1" smtClean="0"/>
              <a:t>histoplasmosis</a:t>
            </a:r>
            <a:r>
              <a:rPr lang="en-US" dirty="0" smtClean="0"/>
              <a:t>, </a:t>
            </a:r>
            <a:r>
              <a:rPr lang="en-US" dirty="0" err="1" smtClean="0"/>
              <a:t>blastomycosis</a:t>
            </a:r>
            <a:r>
              <a:rPr lang="en-US" dirty="0" smtClean="0"/>
              <a:t>, </a:t>
            </a:r>
            <a:r>
              <a:rPr lang="en-US" dirty="0" err="1" smtClean="0"/>
              <a:t>coccidioidomycosis</a:t>
            </a:r>
            <a:r>
              <a:rPr lang="en-US" dirty="0" smtClean="0"/>
              <a:t>, </a:t>
            </a:r>
            <a:r>
              <a:rPr lang="en-US" dirty="0" err="1" smtClean="0"/>
              <a:t>paracoccidioidomycosis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84689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SYSTEMIC MYCOSES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Include the four important fungal diseases that involve multiple organs.</a:t>
            </a:r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1. </a:t>
            </a:r>
            <a:r>
              <a:rPr lang="en-US" b="1" dirty="0" err="1" smtClean="0">
                <a:solidFill>
                  <a:srgbClr val="7030A0"/>
                </a:solidFill>
              </a:rPr>
              <a:t>Histoplasmosis</a:t>
            </a:r>
            <a:r>
              <a:rPr lang="en-US" b="1" dirty="0" smtClean="0">
                <a:solidFill>
                  <a:srgbClr val="7030A0"/>
                </a:solidFill>
              </a:rPr>
              <a:t>, </a:t>
            </a:r>
            <a:r>
              <a:rPr lang="en-US" dirty="0" smtClean="0"/>
              <a:t>caused by </a:t>
            </a:r>
            <a:r>
              <a:rPr lang="en-US" dirty="0" err="1" smtClean="0"/>
              <a:t>Histoplasma</a:t>
            </a:r>
            <a:r>
              <a:rPr lang="en-US" dirty="0" smtClean="0"/>
              <a:t> </a:t>
            </a:r>
            <a:r>
              <a:rPr lang="en-US" dirty="0" err="1" smtClean="0"/>
              <a:t>capsulatum</a:t>
            </a:r>
            <a:endParaRPr lang="en-US" dirty="0" smtClean="0"/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2. </a:t>
            </a:r>
            <a:r>
              <a:rPr lang="en-US" b="1" dirty="0" err="1">
                <a:solidFill>
                  <a:srgbClr val="7030A0"/>
                </a:solidFill>
              </a:rPr>
              <a:t>Blastomycosis</a:t>
            </a:r>
            <a:r>
              <a:rPr lang="en-US" b="1" dirty="0">
                <a:solidFill>
                  <a:srgbClr val="7030A0"/>
                </a:solidFill>
              </a:rPr>
              <a:t>,</a:t>
            </a:r>
            <a:r>
              <a:rPr lang="en-US" dirty="0" smtClean="0"/>
              <a:t> caused by </a:t>
            </a:r>
            <a:r>
              <a:rPr lang="en-US" dirty="0" err="1" smtClean="0"/>
              <a:t>Blastomyces</a:t>
            </a:r>
            <a:r>
              <a:rPr lang="en-US" dirty="0" smtClean="0"/>
              <a:t> </a:t>
            </a:r>
            <a:r>
              <a:rPr lang="en-US" dirty="0" err="1" smtClean="0"/>
              <a:t>dermatitidis</a:t>
            </a:r>
            <a:endParaRPr lang="en-US" dirty="0" smtClean="0"/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3. </a:t>
            </a:r>
            <a:r>
              <a:rPr lang="en-US" b="1" dirty="0" err="1">
                <a:solidFill>
                  <a:srgbClr val="7030A0"/>
                </a:solidFill>
              </a:rPr>
              <a:t>Coccidioidomycosis</a:t>
            </a:r>
            <a:r>
              <a:rPr lang="en-US" dirty="0" smtClean="0"/>
              <a:t>, caused by </a:t>
            </a:r>
            <a:r>
              <a:rPr lang="en-US" dirty="0" err="1" smtClean="0"/>
              <a:t>Coccidioides</a:t>
            </a:r>
            <a:r>
              <a:rPr lang="en-US" dirty="0" smtClean="0"/>
              <a:t> </a:t>
            </a:r>
            <a:r>
              <a:rPr lang="en-US" dirty="0" err="1" smtClean="0"/>
              <a:t>immitis</a:t>
            </a:r>
            <a:endParaRPr lang="en-US" dirty="0" smtClean="0"/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4. </a:t>
            </a:r>
            <a:r>
              <a:rPr lang="en-US" b="1" dirty="0" err="1">
                <a:solidFill>
                  <a:srgbClr val="7030A0"/>
                </a:solidFill>
              </a:rPr>
              <a:t>Paracoccidioidomycosis</a:t>
            </a:r>
            <a:r>
              <a:rPr lang="en-US" b="1" dirty="0">
                <a:solidFill>
                  <a:srgbClr val="7030A0"/>
                </a:solidFill>
              </a:rPr>
              <a:t>, </a:t>
            </a:r>
            <a:r>
              <a:rPr lang="en-US" dirty="0" smtClean="0"/>
              <a:t>caused by </a:t>
            </a:r>
            <a:r>
              <a:rPr lang="en-US" dirty="0" err="1" smtClean="0"/>
              <a:t>Paracoccidioides</a:t>
            </a:r>
            <a:r>
              <a:rPr lang="en-US" dirty="0" smtClean="0"/>
              <a:t> </a:t>
            </a:r>
            <a:r>
              <a:rPr lang="en-US" dirty="0" err="1" smtClean="0"/>
              <a:t>brasiliensis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77768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Saprophytic fungi - </a:t>
            </a:r>
            <a:r>
              <a:rPr lang="en-US" dirty="0" smtClean="0"/>
              <a:t>spread by inhalation of spores leading to pulmonary infection. </a:t>
            </a:r>
          </a:p>
          <a:p>
            <a:r>
              <a:rPr lang="en-US" dirty="0" smtClean="0"/>
              <a:t>From lungs, they disseminate to cause various systemic manifestations.</a:t>
            </a:r>
          </a:p>
          <a:p>
            <a:r>
              <a:rPr lang="en-US" dirty="0" smtClean="0"/>
              <a:t>All the four agents are dimorphic fungi, which exist as yeast at 37°C (inside human body) and mold at 25°C (in environment).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82304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HISTOPLASMOSIS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Systemic granulomatous disease caused by a dimorphic fungus, </a:t>
            </a:r>
            <a:r>
              <a:rPr lang="en-US" dirty="0" err="1" smtClean="0"/>
              <a:t>Histoplasma</a:t>
            </a:r>
            <a:r>
              <a:rPr lang="en-US" dirty="0" smtClean="0"/>
              <a:t> </a:t>
            </a:r>
            <a:r>
              <a:rPr lang="en-US" dirty="0" err="1" smtClean="0"/>
              <a:t>capsulatum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species name is a misnomer - it is not capsulated. </a:t>
            </a:r>
          </a:p>
          <a:p>
            <a:r>
              <a:rPr lang="en-US" dirty="0" smtClean="0"/>
              <a:t>Was first reported by Samuel Darling (1905) - also known as Darling’s disease.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52080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It has three varieties: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1. H. </a:t>
            </a:r>
            <a:r>
              <a:rPr lang="en-US" dirty="0" err="1" smtClean="0">
                <a:solidFill>
                  <a:srgbClr val="7030A0"/>
                </a:solidFill>
              </a:rPr>
              <a:t>capsulatum</a:t>
            </a:r>
            <a:r>
              <a:rPr lang="en-US" dirty="0" smtClean="0">
                <a:solidFill>
                  <a:srgbClr val="7030A0"/>
                </a:solidFill>
              </a:rPr>
              <a:t> var. </a:t>
            </a:r>
            <a:r>
              <a:rPr lang="en-US" dirty="0" err="1" smtClean="0">
                <a:solidFill>
                  <a:srgbClr val="7030A0"/>
                </a:solidFill>
              </a:rPr>
              <a:t>capsulatum</a:t>
            </a:r>
            <a:r>
              <a:rPr lang="en-US" dirty="0" smtClean="0">
                <a:solidFill>
                  <a:srgbClr val="7030A0"/>
                </a:solidFill>
              </a:rPr>
              <a:t>: </a:t>
            </a:r>
            <a:r>
              <a:rPr lang="en-US" dirty="0" smtClean="0"/>
              <a:t>Causes classical </a:t>
            </a:r>
            <a:r>
              <a:rPr lang="en-US" dirty="0" err="1" smtClean="0"/>
              <a:t>histoplasmosis</a:t>
            </a:r>
            <a:r>
              <a:rPr lang="en-US" dirty="0" smtClean="0"/>
              <a:t> (most common type)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2. H. </a:t>
            </a:r>
            <a:r>
              <a:rPr lang="en-US" dirty="0" err="1">
                <a:solidFill>
                  <a:srgbClr val="7030A0"/>
                </a:solidFill>
              </a:rPr>
              <a:t>capsulatum</a:t>
            </a:r>
            <a:r>
              <a:rPr lang="en-US" dirty="0">
                <a:solidFill>
                  <a:srgbClr val="7030A0"/>
                </a:solidFill>
              </a:rPr>
              <a:t> var. </a:t>
            </a:r>
            <a:r>
              <a:rPr lang="en-US" dirty="0" err="1">
                <a:solidFill>
                  <a:srgbClr val="7030A0"/>
                </a:solidFill>
              </a:rPr>
              <a:t>duboisii</a:t>
            </a:r>
            <a:r>
              <a:rPr lang="en-US" dirty="0">
                <a:solidFill>
                  <a:srgbClr val="7030A0"/>
                </a:solidFill>
              </a:rPr>
              <a:t>: </a:t>
            </a:r>
            <a:r>
              <a:rPr lang="en-US" dirty="0" smtClean="0"/>
              <a:t>Causes African </a:t>
            </a:r>
            <a:r>
              <a:rPr lang="en-US" dirty="0" err="1" smtClean="0"/>
              <a:t>histoplasmosis</a:t>
            </a:r>
            <a:endParaRPr lang="en-US" dirty="0" smtClean="0"/>
          </a:p>
          <a:p>
            <a:pPr lvl="1"/>
            <a:r>
              <a:rPr lang="en-US" dirty="0">
                <a:solidFill>
                  <a:srgbClr val="7030A0"/>
                </a:solidFill>
              </a:rPr>
              <a:t>3. H. </a:t>
            </a:r>
            <a:r>
              <a:rPr lang="en-US" dirty="0" err="1">
                <a:solidFill>
                  <a:srgbClr val="7030A0"/>
                </a:solidFill>
              </a:rPr>
              <a:t>capsulatum</a:t>
            </a:r>
            <a:r>
              <a:rPr lang="en-US" dirty="0">
                <a:solidFill>
                  <a:srgbClr val="7030A0"/>
                </a:solidFill>
              </a:rPr>
              <a:t> var. </a:t>
            </a:r>
            <a:r>
              <a:rPr lang="en-US" dirty="0" err="1">
                <a:solidFill>
                  <a:srgbClr val="7030A0"/>
                </a:solidFill>
              </a:rPr>
              <a:t>farciminosum</a:t>
            </a:r>
            <a:r>
              <a:rPr lang="en-US" dirty="0">
                <a:solidFill>
                  <a:srgbClr val="7030A0"/>
                </a:solidFill>
              </a:rPr>
              <a:t>: </a:t>
            </a:r>
            <a:r>
              <a:rPr lang="en-US" dirty="0" smtClean="0"/>
              <a:t>Causes epizootic </a:t>
            </a:r>
            <a:r>
              <a:rPr lang="en-US" dirty="0" err="1" smtClean="0"/>
              <a:t>histoplasmosis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28264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Epidemiology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Occurs worldwide - </a:t>
            </a:r>
            <a:r>
              <a:rPr lang="en-US" dirty="0" smtClean="0"/>
              <a:t>endemic in USA, particularly in states bordering the Ohio River valley and the lower Mississippi River. 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In India - </a:t>
            </a:r>
            <a:r>
              <a:rPr lang="en-US" dirty="0" smtClean="0"/>
              <a:t>reported frequently from the region of West Bengal along the Ganga River. </a:t>
            </a:r>
          </a:p>
          <a:p>
            <a:r>
              <a:rPr lang="en-US" dirty="0" smtClean="0"/>
              <a:t>Inhabits in the humid and acidic soil that contains large amount of bird or bat droppings.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37729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Pathogenesis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Transmitted by inhalation of spores (</a:t>
            </a:r>
            <a:r>
              <a:rPr lang="en-US" dirty="0" err="1" smtClean="0"/>
              <a:t>i.e.microconidia</a:t>
            </a:r>
            <a:r>
              <a:rPr lang="en-US" dirty="0" smtClean="0"/>
              <a:t>) which usually circulate in the air after the contaminated soil is disturbed.</a:t>
            </a:r>
          </a:p>
          <a:p>
            <a:r>
              <a:rPr lang="en-US" dirty="0" smtClean="0"/>
              <a:t>After the spores enter into the lungs – engulfed inside the alveolar macrophages and then transform into yeast forms.</a:t>
            </a:r>
          </a:p>
          <a:p>
            <a:r>
              <a:rPr lang="en-US" dirty="0" smtClean="0"/>
              <a:t>The yeasts survive within the </a:t>
            </a:r>
            <a:r>
              <a:rPr lang="en-US" dirty="0" err="1" smtClean="0"/>
              <a:t>phagolysosome</a:t>
            </a:r>
            <a:r>
              <a:rPr lang="en-US" dirty="0" smtClean="0"/>
              <a:t> of the macrophage by producing alkaline substances, such as - bicarbonate and ammonia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27789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/>
          </a:bodyPr>
          <a:lstStyle/>
          <a:p>
            <a:r>
              <a:rPr lang="en-US" dirty="0" smtClean="0"/>
              <a:t>Then, the intracellular yeasts travel to the lymph nodes and spread to the other parts of the body through bloodstream.</a:t>
            </a:r>
          </a:p>
          <a:p>
            <a:r>
              <a:rPr lang="en-US" dirty="0" smtClean="0"/>
              <a:t>Majority of the infected people show strong cell-mediated immune response (CMI) within 2 weeks. </a:t>
            </a:r>
          </a:p>
          <a:p>
            <a:r>
              <a:rPr lang="en-US" dirty="0" smtClean="0"/>
              <a:t>Granulomas are formed which later get healed with fibrosis and calcification.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53259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Manifestations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Pulmonary </a:t>
            </a:r>
            <a:r>
              <a:rPr lang="en-US" dirty="0" err="1" smtClean="0"/>
              <a:t>histoplasmosis</a:t>
            </a:r>
            <a:endParaRPr lang="en-US" dirty="0" smtClean="0"/>
          </a:p>
          <a:p>
            <a:r>
              <a:rPr lang="en-US" dirty="0" err="1" smtClean="0"/>
              <a:t>Mucocutaneous</a:t>
            </a:r>
            <a:r>
              <a:rPr lang="en-US" dirty="0" smtClean="0"/>
              <a:t> </a:t>
            </a:r>
            <a:r>
              <a:rPr lang="en-US" dirty="0" err="1" smtClean="0"/>
              <a:t>histoplasmosis</a:t>
            </a:r>
            <a:endParaRPr lang="en-US" dirty="0" smtClean="0"/>
          </a:p>
          <a:p>
            <a:r>
              <a:rPr lang="en-US" dirty="0" smtClean="0"/>
              <a:t>Disseminated </a:t>
            </a:r>
            <a:r>
              <a:rPr lang="en-US" dirty="0" err="1" smtClean="0"/>
              <a:t>histoplasmosis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10</a:t>
            </a:fld>
            <a:endParaRPr lang="en"/>
          </a:p>
        </p:txBody>
      </p:sp>
      <p:pic>
        <p:nvPicPr>
          <p:cNvPr id="6" name="image5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8200" y="895350"/>
            <a:ext cx="4038600" cy="2514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48200" y="3562350"/>
            <a:ext cx="4343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Roboto Condensed Light" panose="020B0604020202020204" charset="0"/>
                <a:ea typeface="Roboto Condensed Light" panose="020B0604020202020204" charset="0"/>
              </a:rPr>
              <a:t>Oral lesions of histoplasmosis (arrow showing)</a:t>
            </a:r>
            <a:endParaRPr lang="en-US" sz="1800" b="1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426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Laboratory Diagnosis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Specimens: </a:t>
            </a:r>
            <a:r>
              <a:rPr lang="en-US" dirty="0" smtClean="0"/>
              <a:t>Useful specimens include sputum, aspirate from bone marrow and lymph node, blood and biopsies from skin and mucosa.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Direct microscopy: </a:t>
            </a:r>
            <a:r>
              <a:rPr lang="en-US" dirty="0" err="1" smtClean="0"/>
              <a:t>Histopathological</a:t>
            </a:r>
            <a:r>
              <a:rPr lang="en-US" dirty="0" smtClean="0"/>
              <a:t> staining (such as PAS, </a:t>
            </a:r>
            <a:r>
              <a:rPr lang="en-US" dirty="0" err="1" smtClean="0"/>
              <a:t>Giemsa</a:t>
            </a:r>
            <a:r>
              <a:rPr lang="en-US" dirty="0" smtClean="0"/>
              <a:t> or GMS stain) of the specimens reveals tiny oval yeast cells (2–4 </a:t>
            </a:r>
            <a:r>
              <a:rPr lang="en-US" dirty="0" err="1" smtClean="0"/>
              <a:t>μm</a:t>
            </a:r>
            <a:r>
              <a:rPr lang="en-US" dirty="0" smtClean="0"/>
              <a:t> size) with narrow-based budding within the macrophages with an underlying granulomatous response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85929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Culture: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Gold standard method of diagnosis.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7030A0"/>
                </a:solidFill>
              </a:rPr>
              <a:t>Specimens - </a:t>
            </a:r>
            <a:r>
              <a:rPr lang="en-US" dirty="0" smtClean="0"/>
              <a:t>inoculated onto media - SDA, blood agar and BHI agar in duplicate and incubated simultaneously at 25°C and 37°C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06872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At 25°C:  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Mycelial</a:t>
            </a:r>
            <a:r>
              <a:rPr lang="en-US" dirty="0" smtClean="0">
                <a:solidFill>
                  <a:srgbClr val="7030A0"/>
                </a:solidFill>
              </a:rPr>
              <a:t> phase - </a:t>
            </a:r>
            <a:r>
              <a:rPr lang="en-US" dirty="0" smtClean="0"/>
              <a:t>white to buff brown colonies - consist of two types of conidia or spores: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1. </a:t>
            </a:r>
            <a:r>
              <a:rPr lang="en-US" dirty="0" err="1" smtClean="0">
                <a:solidFill>
                  <a:srgbClr val="7030A0"/>
                </a:solidFill>
              </a:rPr>
              <a:t>Tuberculate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macroconidia</a:t>
            </a:r>
            <a:r>
              <a:rPr lang="en-US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typical thick walls and finger-like projections which is a characteristic feature of this fungus.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2. </a:t>
            </a:r>
            <a:r>
              <a:rPr lang="en-US" dirty="0" err="1" smtClean="0">
                <a:solidFill>
                  <a:srgbClr val="7030A0"/>
                </a:solidFill>
              </a:rPr>
              <a:t>Microconidia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are smaller, thin, and smooth walled.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51384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At 37°C: 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7030A0"/>
                </a:solidFill>
              </a:rPr>
              <a:t>Gets converted into yeast form (creamy white colonies) - best developed in special media like Kelley’s media.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36622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15</a:t>
            </a:fld>
            <a:endParaRPr lang="en"/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627462" y="590550"/>
            <a:ext cx="7785576" cy="1966912"/>
            <a:chOff x="0" y="0"/>
            <a:chExt cx="10080" cy="2535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" y="65"/>
              <a:ext cx="9946" cy="2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4"/>
            <p:cNvSpPr txBox="1">
              <a:spLocks noChangeArrowheads="1"/>
            </p:cNvSpPr>
            <p:nvPr/>
          </p:nvSpPr>
          <p:spPr bwMode="auto">
            <a:xfrm>
              <a:off x="5" y="5"/>
              <a:ext cx="10070" cy="2525"/>
            </a:xfrm>
            <a:prstGeom prst="rect">
              <a:avLst/>
            </a:prstGeom>
            <a:noFill/>
            <a:ln w="6350">
              <a:solidFill>
                <a:srgbClr val="93959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38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 A	B	C	D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304800" y="3090769"/>
            <a:ext cx="8595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A. 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Yeast form; </a:t>
            </a:r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B. 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Mycelial form; </a:t>
            </a:r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C. 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2–4 </a:t>
            </a:r>
            <a:r>
              <a:rPr lang="en-US" sz="1800" dirty="0" err="1">
                <a:latin typeface="Roboto Condensed Light" panose="020B0604020202020204" charset="0"/>
                <a:ea typeface="Roboto Condensed Light" panose="020B0604020202020204" charset="0"/>
              </a:rPr>
              <a:t>μm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 yeast cells with narrow based budding (Giemsa stain) (arrow showing); </a:t>
            </a:r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D. 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Mold form, septate thin hyphae with tuberculate macroconidia (arrow showing).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738693" y="2571602"/>
            <a:ext cx="7670483" cy="519167"/>
            <a:chOff x="662194" y="3009771"/>
            <a:chExt cx="6825726" cy="519167"/>
          </a:xfrm>
        </p:grpSpPr>
        <p:sp>
          <p:nvSpPr>
            <p:cNvPr id="7" name="TextBox 6"/>
            <p:cNvSpPr txBox="1"/>
            <p:nvPr/>
          </p:nvSpPr>
          <p:spPr>
            <a:xfrm>
              <a:off x="662194" y="3009771"/>
              <a:ext cx="2719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Roboto Condensed Light" panose="020B0604020202020204" charset="0"/>
                  <a:ea typeface="Roboto Condensed Light" panose="020B0604020202020204" charset="0"/>
                </a:rPr>
                <a:t>A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61920" y="3105430"/>
              <a:ext cx="264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>
                  <a:latin typeface="Roboto Condensed Light" panose="020B0604020202020204" charset="0"/>
                  <a:ea typeface="Roboto Condensed Light" panose="020B0604020202020204" charset="0"/>
                </a:rPr>
                <a:t>B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150000" y="3140832"/>
              <a:ext cx="2824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>
                  <a:latin typeface="Roboto Condensed Light" panose="020B0604020202020204" charset="0"/>
                  <a:ea typeface="Roboto Condensed Light" panose="020B0604020202020204" charset="0"/>
                </a:rPr>
                <a:t>C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172960" y="3159606"/>
              <a:ext cx="314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>
                  <a:latin typeface="Roboto Condensed Light" panose="020B0604020202020204" charset="0"/>
                  <a:ea typeface="Roboto Condensed Light" panose="020B0604020202020204" charset="0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0438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209550"/>
            <a:ext cx="8229600" cy="43850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Serology: </a:t>
            </a:r>
            <a:r>
              <a:rPr lang="en-US" dirty="0" smtClean="0"/>
              <a:t>Antibodies in serum can be detected by CFT and </a:t>
            </a:r>
            <a:r>
              <a:rPr lang="en-US" dirty="0" err="1" smtClean="0"/>
              <a:t>immunodiffusion</a:t>
            </a:r>
            <a:r>
              <a:rPr lang="en-US" dirty="0" smtClean="0"/>
              <a:t> test</a:t>
            </a:r>
          </a:p>
          <a:p>
            <a:r>
              <a:rPr lang="en-US" dirty="0" smtClean="0"/>
              <a:t>Antibodies appear after 1 month of infection -are more useful in chronic stage; but are often negative in early course and in disseminated stage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False positive result - </a:t>
            </a:r>
            <a:r>
              <a:rPr lang="en-US" dirty="0" smtClean="0"/>
              <a:t>due to past infection or cross infection with </a:t>
            </a:r>
            <a:r>
              <a:rPr lang="en-US" dirty="0" err="1" smtClean="0"/>
              <a:t>Blastomyces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73695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Skin test: </a:t>
            </a:r>
            <a:r>
              <a:rPr lang="en-US" dirty="0" smtClean="0"/>
              <a:t>Done to demonstrate delayed type hypersensitivity response to </a:t>
            </a:r>
            <a:r>
              <a:rPr lang="en-US" dirty="0" err="1" smtClean="0"/>
              <a:t>histoplasmin</a:t>
            </a:r>
            <a:r>
              <a:rPr lang="en-US" dirty="0" smtClean="0"/>
              <a:t> antigen - indicates prior exposure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Molecular test: </a:t>
            </a:r>
            <a:r>
              <a:rPr lang="en-US" dirty="0" smtClean="0"/>
              <a:t>PCR targeting specific ITS D1/D2 gene (variable region of 28S </a:t>
            </a:r>
            <a:r>
              <a:rPr lang="en-US" dirty="0" err="1" smtClean="0"/>
              <a:t>rRNA</a:t>
            </a:r>
            <a:r>
              <a:rPr lang="en-US" dirty="0" smtClean="0"/>
              <a:t>) is available.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50325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Treatment </a:t>
            </a:r>
            <a:r>
              <a:rPr lang="en-US" b="1" dirty="0" err="1" smtClean="0">
                <a:solidFill>
                  <a:srgbClr val="FF0000"/>
                </a:solidFill>
              </a:rPr>
              <a:t>Histoplasmosis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Liposomal amphotericin B - </a:t>
            </a:r>
            <a:r>
              <a:rPr lang="en-US" dirty="0" smtClean="0"/>
              <a:t>antifungal agent of choice in acute pulmonary and disseminated </a:t>
            </a:r>
            <a:r>
              <a:rPr lang="en-US" dirty="0" err="1" smtClean="0"/>
              <a:t>histoplasmosis</a:t>
            </a:r>
            <a:r>
              <a:rPr lang="en-US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7030A0"/>
                </a:solidFill>
              </a:rPr>
              <a:t>Itraconazole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recommended for chronic </a:t>
            </a:r>
            <a:r>
              <a:rPr lang="en-US" dirty="0" err="1" smtClean="0"/>
              <a:t>cavitary</a:t>
            </a:r>
            <a:r>
              <a:rPr lang="en-US" dirty="0" smtClean="0"/>
              <a:t> pulmonary </a:t>
            </a:r>
            <a:r>
              <a:rPr lang="en-US" dirty="0" err="1" smtClean="0"/>
              <a:t>histoplasmosis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49797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BLASTOMYCOSIS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Also known as North American </a:t>
            </a:r>
            <a:r>
              <a:rPr lang="en-US" dirty="0" err="1" smtClean="0"/>
              <a:t>blastomycosis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7030A0"/>
                </a:solidFill>
              </a:rPr>
              <a:t>Gilchrist’s disease or Chicago disease.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Fungal infection of humans and other animals, notably dogs and cats, caused by the dimorphic fungus, </a:t>
            </a:r>
            <a:r>
              <a:rPr lang="en-US" dirty="0" err="1" smtClean="0"/>
              <a:t>Blastomyces</a:t>
            </a:r>
            <a:r>
              <a:rPr lang="en-US" dirty="0" smtClean="0"/>
              <a:t> </a:t>
            </a:r>
            <a:r>
              <a:rPr lang="en-US" dirty="0" err="1" smtClean="0"/>
              <a:t>dermatitidis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08495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Pathogenesis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Transmitted by inhalation </a:t>
            </a:r>
            <a:r>
              <a:rPr lang="en-US" dirty="0" smtClean="0"/>
              <a:t>of the conidia of B. </a:t>
            </a:r>
            <a:r>
              <a:rPr lang="en-US" dirty="0" err="1" smtClean="0"/>
              <a:t>dermatitidis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spores enter into the lungs, and are engulfed by alveolar macrophage - converted into yeast phase. </a:t>
            </a:r>
          </a:p>
          <a:p>
            <a:r>
              <a:rPr lang="en-US" dirty="0" smtClean="0"/>
              <a:t>This yeast expresses a 120-kDa glycoprotein - BAD-1 (B. </a:t>
            </a:r>
            <a:r>
              <a:rPr lang="en-US" dirty="0" err="1" smtClean="0"/>
              <a:t>dermatitidis</a:t>
            </a:r>
            <a:r>
              <a:rPr lang="en-US" dirty="0" smtClean="0"/>
              <a:t> adhesin-1) - essential virulence factor - </a:t>
            </a:r>
            <a:r>
              <a:rPr lang="en-US" dirty="0" err="1" smtClean="0"/>
              <a:t>majorinducer</a:t>
            </a:r>
            <a:r>
              <a:rPr lang="en-US" dirty="0" smtClean="0"/>
              <a:t> of cellular and </a:t>
            </a:r>
            <a:r>
              <a:rPr lang="en-US" dirty="0" err="1" smtClean="0"/>
              <a:t>humoral</a:t>
            </a:r>
            <a:r>
              <a:rPr lang="en-US" dirty="0" smtClean="0"/>
              <a:t> immune responses.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9739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Manifestations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Acute pulmonary </a:t>
            </a:r>
            <a:r>
              <a:rPr lang="en-US" b="1" dirty="0" err="1" smtClean="0">
                <a:solidFill>
                  <a:srgbClr val="7030A0"/>
                </a:solidFill>
              </a:rPr>
              <a:t>blastomycosis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most common form. </a:t>
            </a:r>
          </a:p>
          <a:p>
            <a:r>
              <a:rPr lang="en-US" b="1" dirty="0" err="1" smtClean="0">
                <a:solidFill>
                  <a:srgbClr val="7030A0"/>
                </a:solidFill>
              </a:rPr>
              <a:t>Extrapulmonary</a:t>
            </a:r>
            <a:r>
              <a:rPr lang="en-US" b="1" dirty="0" smtClean="0">
                <a:solidFill>
                  <a:srgbClr val="7030A0"/>
                </a:solidFill>
              </a:rPr>
              <a:t> manifestations</a:t>
            </a:r>
            <a:r>
              <a:rPr lang="en-US" b="1" dirty="0" smtClean="0"/>
              <a:t> </a:t>
            </a:r>
            <a:r>
              <a:rPr lang="en-US" dirty="0" smtClean="0"/>
              <a:t>may also </a:t>
            </a:r>
            <a:r>
              <a:rPr lang="en-US" dirty="0" err="1" smtClean="0"/>
              <a:t>occursuch</a:t>
            </a:r>
            <a:r>
              <a:rPr lang="en-US" dirty="0" smtClean="0"/>
              <a:t> as:</a:t>
            </a:r>
          </a:p>
          <a:p>
            <a:pPr lvl="1"/>
            <a:r>
              <a:rPr lang="en-US" dirty="0" smtClean="0"/>
              <a:t>Skin involvement - characterized by either </a:t>
            </a:r>
            <a:r>
              <a:rPr lang="en-US" dirty="0" err="1" smtClean="0"/>
              <a:t>verrucous</a:t>
            </a:r>
            <a:r>
              <a:rPr lang="en-US" dirty="0" smtClean="0"/>
              <a:t> (more common)or ulcerative type of skin lesions</a:t>
            </a:r>
          </a:p>
          <a:p>
            <a:pPr lvl="1"/>
            <a:r>
              <a:rPr lang="en-US" dirty="0" smtClean="0"/>
              <a:t>Osteomyelitis </a:t>
            </a:r>
          </a:p>
          <a:p>
            <a:pPr lvl="1"/>
            <a:r>
              <a:rPr lang="en-US" dirty="0" smtClean="0"/>
              <a:t>Prostate and epididymis involvement in men</a:t>
            </a:r>
          </a:p>
          <a:p>
            <a:pPr lvl="1"/>
            <a:r>
              <a:rPr lang="en-US" dirty="0" smtClean="0"/>
              <a:t>Central nervous system (CNS) involvement  - AIDS patients. </a:t>
            </a:r>
          </a:p>
          <a:p>
            <a:pPr lvl="1"/>
            <a:r>
              <a:rPr lang="en-US" dirty="0" smtClean="0"/>
              <a:t>Brain abscess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71265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Epidemiology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Like </a:t>
            </a:r>
            <a:r>
              <a:rPr lang="en-US" dirty="0" err="1" smtClean="0"/>
              <a:t>histoplasmosis</a:t>
            </a:r>
            <a:r>
              <a:rPr lang="en-US" dirty="0" smtClean="0"/>
              <a:t>, </a:t>
            </a:r>
            <a:r>
              <a:rPr lang="en-US" dirty="0" err="1" smtClean="0"/>
              <a:t>blastomycosis</a:t>
            </a:r>
            <a:r>
              <a:rPr lang="en-US" dirty="0" smtClean="0"/>
              <a:t> is also endemic in </a:t>
            </a:r>
            <a:r>
              <a:rPr lang="en-US" dirty="0" smtClean="0">
                <a:solidFill>
                  <a:srgbClr val="7030A0"/>
                </a:solidFill>
              </a:rPr>
              <a:t>North America</a:t>
            </a:r>
            <a:r>
              <a:rPr lang="en-US" dirty="0" smtClean="0"/>
              <a:t>, particularly in states bordering the </a:t>
            </a:r>
            <a:r>
              <a:rPr lang="en-US" dirty="0">
                <a:solidFill>
                  <a:srgbClr val="7030A0"/>
                </a:solidFill>
              </a:rPr>
              <a:t>Ohio River and Mississippi River.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17984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613171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Laboratory Diagnosis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sz="half" idx="1"/>
          </p:nvPr>
        </p:nvSpPr>
        <p:spPr>
          <a:xfrm>
            <a:off x="457200" y="900112"/>
            <a:ext cx="4038600" cy="3729037"/>
          </a:xfrm>
        </p:spPr>
        <p:txBody>
          <a:bodyPr>
            <a:normAutofit/>
          </a:bodyPr>
          <a:lstStyle/>
          <a:p>
            <a:r>
              <a:rPr lang="en-US" dirty="0" err="1" smtClean="0"/>
              <a:t>Histopathological</a:t>
            </a:r>
            <a:r>
              <a:rPr lang="en-US" dirty="0" smtClean="0"/>
              <a:t> staining of the tissue biopsy specimens - thick-walled round yeast cells of 8–15μm size with single broad-based budding (Figure of 8 appearance).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23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971550"/>
            <a:ext cx="3934782" cy="220731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95799" y="3366092"/>
            <a:ext cx="45161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UcPeriod"/>
            </a:pP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Schematic (Mycelial and yeast forms); </a:t>
            </a:r>
          </a:p>
          <a:p>
            <a:pPr marL="342900" indent="-342900">
              <a:buAutoNum type="alphaUcPeriod"/>
            </a:pP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Histopathological stain (arrow showing) broad-base budding yeast cells (Figure of 8 appearance).</a:t>
            </a:r>
          </a:p>
        </p:txBody>
      </p:sp>
    </p:spTree>
    <p:extLst>
      <p:ext uri="{BB962C8B-B14F-4D97-AF65-F5344CB8AC3E}">
        <p14:creationId xmlns:p14="http://schemas.microsoft.com/office/powerpoint/2010/main" val="9336047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Culture media - </a:t>
            </a:r>
            <a:r>
              <a:rPr lang="en-US" dirty="0" smtClean="0"/>
              <a:t>SDA, blood agar and BHI agar are inoculated. 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At 25°C</a:t>
            </a:r>
            <a:r>
              <a:rPr lang="en-US" dirty="0" smtClean="0"/>
              <a:t>, </a:t>
            </a:r>
            <a:r>
              <a:rPr lang="en-US" dirty="0" err="1" smtClean="0"/>
              <a:t>mycelial</a:t>
            </a:r>
            <a:r>
              <a:rPr lang="en-US" dirty="0" smtClean="0"/>
              <a:t> form containing hyphae with small pear-shaped conidia are produced.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At 37°C </a:t>
            </a:r>
            <a:r>
              <a:rPr lang="en-US" dirty="0" smtClean="0"/>
              <a:t>mold to yeast conversion takes place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Skin test: </a:t>
            </a:r>
            <a:r>
              <a:rPr lang="en-US" dirty="0" smtClean="0"/>
              <a:t>Done to demonstrate delayed type hypersensitivity to </a:t>
            </a:r>
            <a:r>
              <a:rPr lang="en-US" dirty="0" err="1" smtClean="0"/>
              <a:t>blastomycin</a:t>
            </a:r>
            <a:r>
              <a:rPr lang="en-US" dirty="0" smtClean="0"/>
              <a:t> antigen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45022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Antibody detection: </a:t>
            </a:r>
            <a:r>
              <a:rPr lang="en-US" dirty="0" err="1" smtClean="0"/>
              <a:t>Immunodiffusion</a:t>
            </a:r>
            <a:r>
              <a:rPr lang="en-US" dirty="0" smtClean="0"/>
              <a:t> test specific for B. </a:t>
            </a:r>
            <a:r>
              <a:rPr lang="en-US" dirty="0" err="1" smtClean="0"/>
              <a:t>dermatitidis</a:t>
            </a:r>
            <a:r>
              <a:rPr lang="en-US" dirty="0" smtClean="0"/>
              <a:t> - developed against yeast phase antigens such as antigen—A, BAD-1 and ASWS antigen(alkali soluble water soluble).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Antigen detection assay - </a:t>
            </a:r>
            <a:r>
              <a:rPr lang="en-US" dirty="0" smtClean="0"/>
              <a:t>detect </a:t>
            </a:r>
            <a:r>
              <a:rPr lang="en-US" dirty="0" err="1" smtClean="0"/>
              <a:t>Blastomyces</a:t>
            </a:r>
            <a:r>
              <a:rPr lang="en-US" dirty="0" smtClean="0"/>
              <a:t> antigen in urine (more sensitive) and in serum is commercially available.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17967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Molecular methods –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DNA probe hybridization and real time PCR are available.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26520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Treatment </a:t>
            </a:r>
            <a:r>
              <a:rPr lang="en-US" b="1" dirty="0" err="1" smtClean="0">
                <a:solidFill>
                  <a:srgbClr val="FF0000"/>
                </a:solidFill>
              </a:rPr>
              <a:t>Blastomycosis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Liposomal amphotericin B - </a:t>
            </a:r>
            <a:r>
              <a:rPr lang="en-US" dirty="0" smtClean="0"/>
              <a:t>drug of choice in most of the cases. </a:t>
            </a:r>
          </a:p>
          <a:p>
            <a:r>
              <a:rPr lang="en-US" b="1" dirty="0" err="1">
                <a:solidFill>
                  <a:srgbClr val="7030A0"/>
                </a:solidFill>
              </a:rPr>
              <a:t>Itraconazole</a:t>
            </a:r>
            <a:r>
              <a:rPr lang="en-US" b="1" dirty="0">
                <a:solidFill>
                  <a:srgbClr val="7030A0"/>
                </a:solidFill>
              </a:rPr>
              <a:t> -</a:t>
            </a:r>
            <a:r>
              <a:rPr lang="en-US" dirty="0" smtClean="0"/>
              <a:t> given in </a:t>
            </a:r>
            <a:r>
              <a:rPr lang="en-US" dirty="0" err="1" smtClean="0"/>
              <a:t>immunocompetent</a:t>
            </a:r>
            <a:r>
              <a:rPr lang="en-US" dirty="0" smtClean="0"/>
              <a:t> patients with mild pulmonary or non-CNS </a:t>
            </a:r>
            <a:r>
              <a:rPr lang="en-US" dirty="0" err="1" smtClean="0"/>
              <a:t>extrapulmonary</a:t>
            </a:r>
            <a:r>
              <a:rPr lang="en-US" dirty="0" smtClean="0"/>
              <a:t> </a:t>
            </a:r>
            <a:r>
              <a:rPr lang="en-US" dirty="0" err="1" smtClean="0"/>
              <a:t>blastomycosis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802216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COCCIDIOIDOMYCOSIS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Coccidioidomycosis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7030A0"/>
                </a:solidFill>
              </a:rPr>
              <a:t>(also called desert rheumatism or Valley fever or California fever) </a:t>
            </a:r>
            <a:r>
              <a:rPr lang="en-US" dirty="0" smtClean="0"/>
              <a:t>- systemic fungal disease caused by a dimorphic soil dwelling fungus—</a:t>
            </a:r>
            <a:r>
              <a:rPr lang="en-US" dirty="0" err="1" smtClean="0"/>
              <a:t>Coccidioides</a:t>
            </a:r>
            <a:r>
              <a:rPr lang="en-US" dirty="0" smtClean="0"/>
              <a:t> which has two species, C. </a:t>
            </a:r>
            <a:r>
              <a:rPr lang="en-US" dirty="0" err="1" smtClean="0"/>
              <a:t>immitis</a:t>
            </a:r>
            <a:r>
              <a:rPr lang="en-US" dirty="0" smtClean="0"/>
              <a:t> and C. </a:t>
            </a:r>
            <a:r>
              <a:rPr lang="en-US" dirty="0" err="1" smtClean="0"/>
              <a:t>posadasii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14112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Pathogenesis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Transmitted by inhalation of </a:t>
            </a:r>
            <a:r>
              <a:rPr lang="en-US" dirty="0" err="1" smtClean="0"/>
              <a:t>arthroconidia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lungs, they enlarge, become rounded, and develop internal </a:t>
            </a:r>
            <a:r>
              <a:rPr lang="en-US" dirty="0" err="1" smtClean="0"/>
              <a:t>septations</a:t>
            </a:r>
            <a:r>
              <a:rPr lang="en-US" dirty="0" smtClean="0"/>
              <a:t> to form large sac like structures of </a:t>
            </a:r>
            <a:r>
              <a:rPr lang="en-US" dirty="0" err="1" smtClean="0"/>
              <a:t>sizeup</a:t>
            </a:r>
            <a:r>
              <a:rPr lang="en-US" dirty="0" smtClean="0"/>
              <a:t> to 200 </a:t>
            </a:r>
            <a:r>
              <a:rPr lang="en-US" dirty="0" err="1" smtClean="0"/>
              <a:t>μm</a:t>
            </a:r>
            <a:r>
              <a:rPr lang="en-US" dirty="0" smtClean="0"/>
              <a:t> – spherules - encompass numerous endospores.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Spherules - </a:t>
            </a:r>
            <a:r>
              <a:rPr lang="en-US" dirty="0" smtClean="0"/>
              <a:t>rupture and release packets of endospores that can disseminate and develop </a:t>
            </a:r>
            <a:r>
              <a:rPr lang="en-US" dirty="0" err="1" smtClean="0"/>
              <a:t>intonew</a:t>
            </a:r>
            <a:r>
              <a:rPr lang="en-US" dirty="0" smtClean="0"/>
              <a:t> spherules. </a:t>
            </a:r>
          </a:p>
          <a:p>
            <a:r>
              <a:rPr lang="en-US" dirty="0" smtClean="0"/>
              <a:t>If returned to artificial media or the soil - spherules revert back to the </a:t>
            </a:r>
            <a:r>
              <a:rPr lang="en-US" dirty="0" err="1" smtClean="0"/>
              <a:t>mycelial</a:t>
            </a:r>
            <a:r>
              <a:rPr lang="en-US" dirty="0" smtClean="0"/>
              <a:t> stage.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83851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Manifestations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Skin lesions - </a:t>
            </a:r>
            <a:r>
              <a:rPr lang="en-US" dirty="0" smtClean="0"/>
              <a:t>rashes or erythema </a:t>
            </a:r>
            <a:r>
              <a:rPr lang="en-US" dirty="0" err="1" smtClean="0"/>
              <a:t>nodosum</a:t>
            </a:r>
            <a:r>
              <a:rPr lang="en-US" dirty="0" smtClean="0"/>
              <a:t> and arthritis with joint pain may appear secondary to pulmonary infection particularly in women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Disseminated form: </a:t>
            </a:r>
            <a:r>
              <a:rPr lang="en-US" dirty="0" smtClean="0"/>
              <a:t>Males and persons with low CMI (HIV infected patients with CD4+ T cell count &lt;250/ </a:t>
            </a:r>
            <a:r>
              <a:rPr lang="en-US" dirty="0" err="1" smtClean="0"/>
              <a:t>μL</a:t>
            </a:r>
            <a:r>
              <a:rPr lang="en-US" dirty="0" smtClean="0"/>
              <a:t>) are at higher risk.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Common sites for dissemination </a:t>
            </a:r>
            <a:r>
              <a:rPr lang="en-US" dirty="0" smtClean="0"/>
              <a:t>include skin, bone, joints, soft tissues, and meninges.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182466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Epidemiology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Endemic in certain parts of Arizona, California, </a:t>
            </a:r>
            <a:r>
              <a:rPr lang="en-US" dirty="0" err="1" smtClean="0"/>
              <a:t>Nevada,New</a:t>
            </a:r>
            <a:r>
              <a:rPr lang="en-US" dirty="0" smtClean="0"/>
              <a:t> Mexico, Texas, Utah and northern Mexico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178983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Laboratory Diagnosis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7030A0"/>
                </a:solidFill>
              </a:rPr>
              <a:t>Histopathological</a:t>
            </a:r>
            <a:r>
              <a:rPr lang="en-US" dirty="0" smtClean="0">
                <a:solidFill>
                  <a:srgbClr val="7030A0"/>
                </a:solidFill>
              </a:rPr>
              <a:t> staining (H and E stain, PAS or GMS)</a:t>
            </a:r>
            <a:r>
              <a:rPr lang="en-US" dirty="0" smtClean="0"/>
              <a:t> of sputum or tissue biopsy specimens - spherules which are large sac like structures (20–80 </a:t>
            </a:r>
            <a:r>
              <a:rPr lang="en-US" dirty="0" err="1" smtClean="0"/>
              <a:t>μm</a:t>
            </a:r>
            <a:r>
              <a:rPr lang="en-US" dirty="0" smtClean="0"/>
              <a:t> size), have thick, double </a:t>
            </a:r>
            <a:r>
              <a:rPr lang="en-US" dirty="0" err="1" smtClean="0"/>
              <a:t>refractile</a:t>
            </a:r>
            <a:r>
              <a:rPr lang="en-US" dirty="0" smtClean="0"/>
              <a:t> wall, and are filled with endospores.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86160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Cultures on SDA produces </a:t>
            </a:r>
            <a:r>
              <a:rPr lang="en-US" b="1" dirty="0" err="1" smtClean="0">
                <a:solidFill>
                  <a:srgbClr val="7030A0"/>
                </a:solidFill>
              </a:rPr>
              <a:t>mycelial</a:t>
            </a:r>
            <a:r>
              <a:rPr lang="en-US" b="1" dirty="0" smtClean="0">
                <a:solidFill>
                  <a:srgbClr val="7030A0"/>
                </a:solidFill>
              </a:rPr>
              <a:t> growth - </a:t>
            </a:r>
            <a:r>
              <a:rPr lang="en-US" dirty="0" smtClean="0"/>
              <a:t>as fragmented hyphae consisting of barrel-shaped </a:t>
            </a:r>
            <a:r>
              <a:rPr lang="en-US" dirty="0" err="1" smtClean="0"/>
              <a:t>arthrospores</a:t>
            </a:r>
            <a:r>
              <a:rPr lang="en-US" dirty="0" smtClean="0"/>
              <a:t> with alternate cells distorted (empty cells).</a:t>
            </a:r>
          </a:p>
          <a:p>
            <a:r>
              <a:rPr lang="en-US" b="1" dirty="0" err="1" smtClean="0">
                <a:solidFill>
                  <a:srgbClr val="7030A0"/>
                </a:solidFill>
              </a:rPr>
              <a:t>Coccidioides</a:t>
            </a:r>
            <a:r>
              <a:rPr lang="en-US" b="1" dirty="0" smtClean="0">
                <a:solidFill>
                  <a:srgbClr val="7030A0"/>
                </a:solidFill>
              </a:rPr>
              <a:t> differs from other dimorphic fungi - </a:t>
            </a:r>
            <a:r>
              <a:rPr lang="en-US" dirty="0" smtClean="0"/>
              <a:t>grows as mold at both 25°C and 37°C in usual culture media. </a:t>
            </a:r>
          </a:p>
          <a:p>
            <a:r>
              <a:rPr lang="en-US" dirty="0" smtClean="0"/>
              <a:t>It forms spherules at 37°C in certain special culture media only.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532667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Serology: </a:t>
            </a:r>
            <a:r>
              <a:rPr lang="en-US" dirty="0" smtClean="0"/>
              <a:t>Antibodies are detected by </a:t>
            </a:r>
            <a:r>
              <a:rPr lang="en-US" dirty="0" err="1" smtClean="0"/>
              <a:t>immunodiffusion</a:t>
            </a:r>
            <a:r>
              <a:rPr lang="en-US" dirty="0" smtClean="0"/>
              <a:t> test and CFT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Skin test: </a:t>
            </a:r>
            <a:r>
              <a:rPr lang="en-US" dirty="0" smtClean="0"/>
              <a:t>Done by using fungal extracts (</a:t>
            </a:r>
            <a:r>
              <a:rPr lang="en-US" dirty="0" err="1" smtClean="0"/>
              <a:t>coccidioidin</a:t>
            </a:r>
            <a:r>
              <a:rPr lang="en-US" dirty="0" smtClean="0"/>
              <a:t> or </a:t>
            </a:r>
            <a:r>
              <a:rPr lang="en-US" dirty="0" err="1" smtClean="0"/>
              <a:t>spherulin</a:t>
            </a:r>
            <a:r>
              <a:rPr lang="en-US" dirty="0" smtClean="0"/>
              <a:t>); if produces at least a 5 mm induration within 48 hours after injection (delayed hypersensitivity reaction) indicates past infection.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392560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35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54" y="446618"/>
            <a:ext cx="7832067" cy="21001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1" y="3068803"/>
            <a:ext cx="8520852" cy="95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A</a:t>
            </a:r>
            <a:r>
              <a:rPr lang="en-US" sz="2000" dirty="0">
                <a:latin typeface="Roboto Condensed Light" panose="020B0604020202020204" charset="0"/>
                <a:ea typeface="Roboto Condensed Light" panose="020B0604020202020204" charset="0"/>
              </a:rPr>
              <a:t>. Spherules (schematic); </a:t>
            </a:r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B.</a:t>
            </a:r>
            <a:r>
              <a:rPr lang="en-US" sz="2000" dirty="0">
                <a:latin typeface="Roboto Condensed Light" panose="020B0604020202020204" charset="0"/>
                <a:ea typeface="Roboto Condensed Light" panose="020B0604020202020204" charset="0"/>
              </a:rPr>
              <a:t> Hyphae with </a:t>
            </a:r>
            <a:r>
              <a:rPr lang="en-US" sz="2000" dirty="0" err="1">
                <a:latin typeface="Roboto Condensed Light" panose="020B0604020202020204" charset="0"/>
                <a:ea typeface="Roboto Condensed Light" panose="020B0604020202020204" charset="0"/>
              </a:rPr>
              <a:t>arthroconidia</a:t>
            </a:r>
            <a:r>
              <a:rPr lang="en-US" sz="2000" dirty="0">
                <a:latin typeface="Roboto Condensed Light" panose="020B0604020202020204" charset="0"/>
                <a:ea typeface="Roboto Condensed Light" panose="020B0604020202020204" charset="0"/>
              </a:rPr>
              <a:t> (schematic);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C</a:t>
            </a:r>
            <a:r>
              <a:rPr lang="en-US" sz="2000" dirty="0">
                <a:latin typeface="Roboto Condensed Light" panose="020B0604020202020204" charset="0"/>
                <a:ea typeface="Roboto Condensed Light" panose="020B0604020202020204" charset="0"/>
              </a:rPr>
              <a:t>. Spherules (PAS staining); </a:t>
            </a:r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D</a:t>
            </a:r>
            <a:r>
              <a:rPr lang="en-US" sz="2000" dirty="0">
                <a:latin typeface="Roboto Condensed Light" panose="020B0604020202020204" charset="0"/>
                <a:ea typeface="Roboto Condensed Light" panose="020B0604020202020204" charset="0"/>
              </a:rPr>
              <a:t>. Hyphae with </a:t>
            </a:r>
            <a:r>
              <a:rPr lang="en-US" sz="2000" dirty="0" err="1">
                <a:latin typeface="Roboto Condensed Light" panose="020B0604020202020204" charset="0"/>
                <a:ea typeface="Roboto Condensed Light" panose="020B0604020202020204" charset="0"/>
              </a:rPr>
              <a:t>arthroconidia</a:t>
            </a:r>
            <a:r>
              <a:rPr lang="en-US" sz="2000" dirty="0">
                <a:latin typeface="Roboto Condensed Light" panose="020B0604020202020204" charset="0"/>
                <a:ea typeface="Roboto Condensed Light" panose="020B0604020202020204" charset="0"/>
              </a:rPr>
              <a:t> (LPCB mount).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958378" y="2546773"/>
            <a:ext cx="7499822" cy="522030"/>
            <a:chOff x="822960" y="3180080"/>
            <a:chExt cx="5963920" cy="522030"/>
          </a:xfrm>
        </p:grpSpPr>
        <p:sp>
          <p:nvSpPr>
            <p:cNvPr id="6" name="TextBox 5"/>
            <p:cNvSpPr txBox="1"/>
            <p:nvPr/>
          </p:nvSpPr>
          <p:spPr>
            <a:xfrm>
              <a:off x="822960" y="3302000"/>
              <a:ext cx="2197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Roboto Condensed Light" panose="020B0604020202020204" charset="0"/>
                  <a:ea typeface="Roboto Condensed Light" panose="020B0604020202020204" charset="0"/>
                </a:rPr>
                <a:t>A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59760" y="3302000"/>
              <a:ext cx="203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Roboto Condensed Light" panose="020B0604020202020204" charset="0"/>
                  <a:ea typeface="Roboto Condensed Light" panose="020B0604020202020204" charset="0"/>
                </a:rPr>
                <a:t>B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72000" y="3180080"/>
              <a:ext cx="264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Roboto Condensed Light" panose="020B0604020202020204" charset="0"/>
                  <a:ea typeface="Roboto Condensed Light" panose="020B0604020202020204" charset="0"/>
                </a:rPr>
                <a:t>C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73520" y="3241040"/>
              <a:ext cx="2133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Roboto Condensed Light" panose="020B0604020202020204" charset="0"/>
                  <a:ea typeface="Roboto Condensed Light" panose="020B0604020202020204" charset="0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90072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Treatment of </a:t>
            </a:r>
            <a:r>
              <a:rPr lang="en-US" b="1" dirty="0" err="1" smtClean="0">
                <a:solidFill>
                  <a:srgbClr val="FF0000"/>
                </a:solidFill>
              </a:rPr>
              <a:t>Coccidioidomycosis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rgbClr val="7030A0"/>
                </a:solidFill>
              </a:rPr>
              <a:t>Triazoles</a:t>
            </a:r>
            <a:r>
              <a:rPr lang="en-US" b="1" dirty="0" smtClean="0">
                <a:solidFill>
                  <a:srgbClr val="7030A0"/>
                </a:solidFill>
              </a:rPr>
              <a:t> such as </a:t>
            </a:r>
            <a:r>
              <a:rPr lang="en-US" b="1" dirty="0" err="1" smtClean="0">
                <a:solidFill>
                  <a:srgbClr val="7030A0"/>
                </a:solidFill>
              </a:rPr>
              <a:t>itraconazole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drug of choice to treat most cases of </a:t>
            </a:r>
            <a:r>
              <a:rPr lang="en-US" dirty="0" err="1" smtClean="0"/>
              <a:t>coccidioidomycosis</a:t>
            </a:r>
            <a:r>
              <a:rPr lang="en-US" dirty="0" smtClean="0"/>
              <a:t>, except for diffuse pneumonia with pulmonary </a:t>
            </a:r>
            <a:r>
              <a:rPr lang="en-US" dirty="0" err="1" smtClean="0"/>
              <a:t>sequelae</a:t>
            </a:r>
            <a:r>
              <a:rPr lang="en-US" dirty="0" smtClean="0"/>
              <a:t> where amphotericin B is recommended.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658526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PARACOCCIDIOIDOMYCOSIS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7030A0"/>
                </a:solidFill>
              </a:rPr>
              <a:t>Also known as South American </a:t>
            </a:r>
            <a:r>
              <a:rPr lang="pt-BR" b="1" dirty="0" smtClean="0">
                <a:solidFill>
                  <a:srgbClr val="7030A0"/>
                </a:solidFill>
              </a:rPr>
              <a:t>blastomycosis - </a:t>
            </a:r>
            <a:r>
              <a:rPr lang="pt-BR" dirty="0" smtClean="0"/>
              <a:t>Lutz-Splendore-de Almeida disease  is </a:t>
            </a:r>
            <a:r>
              <a:rPr lang="en-US" dirty="0" smtClean="0"/>
              <a:t>a systemic disease caused by the dimorphic fungus— </a:t>
            </a:r>
            <a:r>
              <a:rPr lang="en-US" dirty="0" err="1" smtClean="0"/>
              <a:t>Paracoccidioides</a:t>
            </a:r>
            <a:r>
              <a:rPr lang="en-US" dirty="0" smtClean="0"/>
              <a:t> </a:t>
            </a:r>
            <a:r>
              <a:rPr lang="en-US" dirty="0" err="1" smtClean="0"/>
              <a:t>brasiliensis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703300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Pathogenesis and Clinical Manifestations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Transmission is by inhalation of spores - transform into the yeast phase in lungs.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It occurs as two major forms: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1. Acute form (or juvenile type)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2. Chronic form (or adult form)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02763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Epidemiology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/>
              <a:t>Endemic in Brazil and other South American countries.</a:t>
            </a:r>
            <a:endParaRPr lang="en-US" sz="40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486258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Laboratory Diagnosis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sz="half" idx="1"/>
          </p:nvPr>
        </p:nvSpPr>
        <p:spPr>
          <a:xfrm>
            <a:off x="457200" y="900113"/>
            <a:ext cx="4038600" cy="3867150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Histopathological</a:t>
            </a:r>
            <a:r>
              <a:rPr lang="en-US" dirty="0" smtClean="0"/>
              <a:t> staining of pus, tissue biopsies or sputum reveals round thick-walled yeasts, with multiple narrow-necked buds attached circumferentially giving rise to Mickey mouse or pilot wheel appearance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971549"/>
            <a:ext cx="4038600" cy="2474119"/>
          </a:xfrm>
        </p:spPr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40</a:t>
            </a:fld>
            <a:endParaRPr lang="en"/>
          </a:p>
        </p:txBody>
      </p:sp>
      <p:sp>
        <p:nvSpPr>
          <p:cNvPr id="3" name="Rectangle 2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53358"/>
          <a:stretch/>
        </p:blipFill>
        <p:spPr>
          <a:xfrm>
            <a:off x="4605866" y="971549"/>
            <a:ext cx="4004733" cy="250268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0" y="3562350"/>
            <a:ext cx="441621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400" marR="252095" indent="-342900" algn="just">
              <a:lnSpc>
                <a:spcPct val="95000"/>
              </a:lnSpc>
              <a:spcBef>
                <a:spcPts val="265"/>
              </a:spcBef>
              <a:buAutoNum type="alphaUcPeriod"/>
            </a:pP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Schematic representation of mycelial and yeast forms; </a:t>
            </a:r>
          </a:p>
          <a:p>
            <a:pPr marL="406400" marR="252095" indent="-342900" algn="just">
              <a:lnSpc>
                <a:spcPct val="95000"/>
              </a:lnSpc>
              <a:spcBef>
                <a:spcPts val="265"/>
              </a:spcBef>
              <a:buAutoNum type="alphaUcPeriod"/>
            </a:pP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1800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Methenamine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silver staining shows yeast from (pilot wheel appearance).</a:t>
            </a:r>
            <a:endParaRPr lang="en-US" sz="1800" dirty="0">
              <a:effectLst/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623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Treatment of </a:t>
            </a:r>
            <a:r>
              <a:rPr lang="en-US" b="1" dirty="0" err="1" smtClean="0">
                <a:solidFill>
                  <a:srgbClr val="FF0000"/>
                </a:solidFill>
              </a:rPr>
              <a:t>Paracoccidioidomycosis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030A0"/>
                </a:solidFill>
              </a:rPr>
              <a:t>Itraconazole</a:t>
            </a:r>
            <a:r>
              <a:rPr lang="en-US" b="1" dirty="0" smtClean="0">
                <a:solidFill>
                  <a:srgbClr val="7030A0"/>
                </a:solidFill>
              </a:rPr>
              <a:t> - </a:t>
            </a:r>
            <a:r>
              <a:rPr lang="en-US" dirty="0" smtClean="0"/>
              <a:t>treatment of choice for </a:t>
            </a:r>
            <a:r>
              <a:rPr lang="en-US" dirty="0" err="1" smtClean="0"/>
              <a:t>paracoccidioidomycosis</a:t>
            </a:r>
            <a:r>
              <a:rPr lang="en-US" dirty="0" smtClean="0"/>
              <a:t>, except for the seriously ill patients where amphotericin B is recommended.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Sulfonamides</a:t>
            </a:r>
            <a:r>
              <a:rPr lang="en-US" dirty="0" smtClean="0"/>
              <a:t> are effective, but the response is slow with frequent relapses.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41</a:t>
            </a:fld>
            <a:endParaRPr lang="en"/>
          </a:p>
        </p:txBody>
      </p:sp>
      <p:sp>
        <p:nvSpPr>
          <p:cNvPr id="3" name="Rectangle 2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1950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1723</Words>
  <Application>Microsoft Office PowerPoint</Application>
  <PresentationFormat>On-screen Show (16:9)</PresentationFormat>
  <Paragraphs>194</Paragraphs>
  <Slides>41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Systemic Mycoses</vt:lpstr>
      <vt:lpstr>Learning objectives</vt:lpstr>
      <vt:lpstr>SYSTEMIC MYCOSES</vt:lpstr>
      <vt:lpstr>PowerPoint Presentation</vt:lpstr>
      <vt:lpstr>HISTOPLASMOSIS</vt:lpstr>
      <vt:lpstr>PowerPoint Presentation</vt:lpstr>
      <vt:lpstr>Epidemiology</vt:lpstr>
      <vt:lpstr>Pathogenesis</vt:lpstr>
      <vt:lpstr>PowerPoint Presentation</vt:lpstr>
      <vt:lpstr>Clinical Manifestations</vt:lpstr>
      <vt:lpstr>Laboratory 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 Histoplasmosis</vt:lpstr>
      <vt:lpstr>BLASTOMYCOSIS</vt:lpstr>
      <vt:lpstr>Pathogenesis</vt:lpstr>
      <vt:lpstr>Clinical Manifestations</vt:lpstr>
      <vt:lpstr>Epidemiology</vt:lpstr>
      <vt:lpstr>Laboratory Diagnosis</vt:lpstr>
      <vt:lpstr>PowerPoint Presentation</vt:lpstr>
      <vt:lpstr>PowerPoint Presentation</vt:lpstr>
      <vt:lpstr>PowerPoint Presentation</vt:lpstr>
      <vt:lpstr>Treatment Blastomycosis</vt:lpstr>
      <vt:lpstr>COCCIDIOIDOMYCOSIS</vt:lpstr>
      <vt:lpstr>Pathogenesis</vt:lpstr>
      <vt:lpstr>Clinical Manifestations</vt:lpstr>
      <vt:lpstr>Epidemiology</vt:lpstr>
      <vt:lpstr>Laboratory Diagnosis</vt:lpstr>
      <vt:lpstr>PowerPoint Presentation</vt:lpstr>
      <vt:lpstr>PowerPoint Presentation</vt:lpstr>
      <vt:lpstr>PowerPoint Presentation</vt:lpstr>
      <vt:lpstr>Treatment of Coccidioidomycosis</vt:lpstr>
      <vt:lpstr>PARACOCCIDIOIDOMYCOSIS</vt:lpstr>
      <vt:lpstr>Pathogenesis and Clinical Manifestations</vt:lpstr>
      <vt:lpstr>Epidemiology</vt:lpstr>
      <vt:lpstr>Laboratory Diagnosis</vt:lpstr>
      <vt:lpstr>Treatment of Paracoccidioidomycosis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Systemic Mycoses</dc:title>
  <dc:creator>micro pc</dc:creator>
  <cp:lastModifiedBy>micro pc</cp:lastModifiedBy>
  <cp:revision>21</cp:revision>
  <dcterms:created xsi:type="dcterms:W3CDTF">2024-05-04T03:32:38Z</dcterms:created>
  <dcterms:modified xsi:type="dcterms:W3CDTF">2024-05-04T04:01:09Z</dcterms:modified>
</cp:coreProperties>
</file>