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80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8" r:id="rId56"/>
    <p:sldId id="319" r:id="rId57"/>
    <p:sldId id="320" r:id="rId58"/>
    <p:sldId id="321" r:id="rId59"/>
    <p:sldId id="322" r:id="rId60"/>
    <p:sldId id="323" r:id="rId61"/>
    <p:sldId id="324" r:id="rId6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69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2F0192-4DC0-47BE-97D6-53E8FEF08412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E74EC-740E-45A3-A5DF-FEA62D142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52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06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51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102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283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8441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7913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0934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556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5219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5043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0571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602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8343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80906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8706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7961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1845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51220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20002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62869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6022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72283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2639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026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39543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376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32641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120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23013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34578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29181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06547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87215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54368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3588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21946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83742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19644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02488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44943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00975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18861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95391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74879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09777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42122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5320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96128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17435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171011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5878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45388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19020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597358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599566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681897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02385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104547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530727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573428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3095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8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65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408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1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3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2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9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81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9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83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64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D4371499-C35E-4E2C-9459-F10049DBC1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2759" y="3354883"/>
            <a:ext cx="1063409" cy="69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07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14275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4396123" y="1537988"/>
            <a:ext cx="3378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▻"/>
              <a:defRPr sz="2000"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▻"/>
              <a:defRPr sz="2000"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xmlns="" id="{7E695E1C-497F-4566-BFD8-366FBA11FE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3" y="139461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7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 panose="02000000000000000000"/>
              <a:ea typeface="Arvo" panose="02000000000000000000"/>
              <a:cs typeface="Arvo" panose="02000000000000000000"/>
              <a:sym typeface="Arvo" panose="02000000000000000000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 panose="02000000000000000000"/>
                <a:ea typeface="Arvo" panose="02000000000000000000"/>
                <a:cs typeface="Arvo" panose="02000000000000000000"/>
                <a:sym typeface="Arvo" panose="02000000000000000000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2000"/>
              <a:buNone/>
              <a:defRPr sz="2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AFAEDF40-857D-46B5-8393-5DF801627D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1433" y="139461"/>
            <a:ext cx="884735" cy="5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685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CC75B-2609-4393-A84F-0D8F2D7DE829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287D7-895B-4166-8A0F-2346078F9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Systemic </a:t>
            </a:r>
            <a:r>
              <a:rPr lang="en-US" b="1" dirty="0" smtClean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Candidiasis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Dr. </a:t>
            </a:r>
            <a:r>
              <a:rPr lang="en-US" b="1" dirty="0" err="1" smtClean="0">
                <a:solidFill>
                  <a:srgbClr val="00B050"/>
                </a:solidFill>
              </a:rPr>
              <a:t>Ved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Prakash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Professor &amp; Head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PG Department of Microbiology</a:t>
            </a:r>
            <a:endParaRPr lang="en-US" b="1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50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Learning objectives</a:t>
            </a: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At the end of the session, the students will be able to understand: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</a:rPr>
              <a:t>Pathogenesis, epidemiology, clinical manifestations, laboratory diagnosis and treatment of </a:t>
            </a:r>
            <a:r>
              <a:rPr lang="en-US" sz="2200" dirty="0">
                <a:solidFill>
                  <a:schemeClr val="tx1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candidiasis, 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96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SYSTEMIC CANDIDIASIS</a:t>
            </a:r>
            <a:endParaRPr lang="en-US" sz="32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</a:rPr>
              <a:t>Candidiasis - </a:t>
            </a:r>
            <a:r>
              <a:rPr lang="en-US" sz="2800" dirty="0"/>
              <a:t>most common fungal disease in humans, affecting the skin, mucosa, and various internal organs; caused by </a:t>
            </a:r>
            <a:r>
              <a:rPr lang="en-US" sz="2800" i="1" dirty="0"/>
              <a:t>Candida</a:t>
            </a:r>
            <a:r>
              <a:rPr lang="en-US" sz="2800" dirty="0"/>
              <a:t>, a yeast like fungus that produces </a:t>
            </a:r>
            <a:r>
              <a:rPr lang="en-US" sz="2800" dirty="0" err="1"/>
              <a:t>pseudohyphae</a:t>
            </a:r>
            <a:r>
              <a:rPr lang="en-US" sz="2800" dirty="0"/>
              <a:t>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256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7030A0"/>
                </a:solidFill>
              </a:rPr>
              <a:t>Various species of </a:t>
            </a:r>
            <a:r>
              <a:rPr lang="en-US" sz="2400" b="1" i="1" dirty="0">
                <a:solidFill>
                  <a:srgbClr val="7030A0"/>
                </a:solidFill>
              </a:rPr>
              <a:t>Candida </a:t>
            </a:r>
            <a:r>
              <a:rPr lang="en-US" sz="2400" b="1" dirty="0">
                <a:solidFill>
                  <a:srgbClr val="7030A0"/>
                </a:solidFill>
              </a:rPr>
              <a:t>include: </a:t>
            </a:r>
          </a:p>
          <a:p>
            <a:pPr>
              <a:lnSpc>
                <a:spcPct val="150000"/>
              </a:lnSpc>
            </a:pPr>
            <a:r>
              <a:rPr lang="en-US" sz="2400" i="1" dirty="0"/>
              <a:t>Candida </a:t>
            </a:r>
            <a:r>
              <a:rPr lang="en-US" sz="2400" i="1" dirty="0" err="1"/>
              <a:t>albicans</a:t>
            </a:r>
            <a:r>
              <a:rPr lang="en-US" sz="2400" i="1" dirty="0"/>
              <a:t>:</a:t>
            </a:r>
            <a:r>
              <a:rPr lang="en-US" sz="2400" dirty="0"/>
              <a:t> most pathogenic species of </a:t>
            </a:r>
            <a:r>
              <a:rPr lang="en-US" sz="2400" i="1" dirty="0"/>
              <a:t>Candida</a:t>
            </a:r>
            <a:r>
              <a:rPr lang="en-US" sz="2400" dirty="0"/>
              <a:t> infecting humans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Other </a:t>
            </a:r>
            <a:r>
              <a:rPr lang="en-US" sz="2400" i="1" dirty="0"/>
              <a:t>Candida</a:t>
            </a:r>
            <a:r>
              <a:rPr lang="en-US" sz="2400" dirty="0"/>
              <a:t> species which can also cause infections – </a:t>
            </a:r>
          </a:p>
          <a:p>
            <a:pPr>
              <a:lnSpc>
                <a:spcPct val="150000"/>
              </a:lnSpc>
            </a:pPr>
            <a:r>
              <a:rPr lang="en-US" sz="2400" i="1" dirty="0"/>
              <a:t>C. </a:t>
            </a:r>
            <a:r>
              <a:rPr lang="en-US" sz="2400" i="1" dirty="0" err="1"/>
              <a:t>tropicalis</a:t>
            </a:r>
            <a:r>
              <a:rPr lang="en-US" sz="2400" dirty="0"/>
              <a:t> (most common species), </a:t>
            </a:r>
            <a:r>
              <a:rPr lang="en-US" sz="2400" i="1" dirty="0"/>
              <a:t>C. </a:t>
            </a:r>
            <a:r>
              <a:rPr lang="en-US" sz="2400" i="1" dirty="0" err="1"/>
              <a:t>glabrata</a:t>
            </a:r>
            <a:r>
              <a:rPr lang="en-US" sz="2400" dirty="0"/>
              <a:t>, </a:t>
            </a:r>
            <a:r>
              <a:rPr lang="en-US" sz="2400" i="1" dirty="0"/>
              <a:t>C. </a:t>
            </a:r>
            <a:r>
              <a:rPr lang="en-US" sz="2400" i="1" dirty="0" err="1"/>
              <a:t>krusei</a:t>
            </a:r>
            <a:r>
              <a:rPr lang="en-US" sz="2400" dirty="0"/>
              <a:t>, </a:t>
            </a:r>
            <a:r>
              <a:rPr lang="en-US" sz="2400" i="1" dirty="0"/>
              <a:t>C. </a:t>
            </a:r>
            <a:r>
              <a:rPr lang="en-US" sz="2400" i="1" dirty="0" err="1"/>
              <a:t>parapsilosis</a:t>
            </a:r>
            <a:r>
              <a:rPr lang="en-US" sz="2400" dirty="0"/>
              <a:t>, </a:t>
            </a:r>
            <a:r>
              <a:rPr lang="en-US" sz="2400" i="1" dirty="0"/>
              <a:t>C. </a:t>
            </a:r>
            <a:r>
              <a:rPr lang="en-US" sz="2400" i="1" dirty="0" err="1"/>
              <a:t>dubliniensis</a:t>
            </a:r>
            <a:r>
              <a:rPr lang="en-US" sz="2400" dirty="0"/>
              <a:t>, </a:t>
            </a:r>
            <a:r>
              <a:rPr lang="en-US" sz="2400" i="1" dirty="0"/>
              <a:t>C. </a:t>
            </a:r>
            <a:r>
              <a:rPr lang="en-US" sz="2400" i="1" dirty="0" err="1"/>
              <a:t>kefyr</a:t>
            </a:r>
            <a:r>
              <a:rPr lang="en-US" sz="2400" i="1" dirty="0"/>
              <a:t>, C. </a:t>
            </a:r>
            <a:r>
              <a:rPr lang="en-US" sz="2400" i="1" dirty="0" err="1"/>
              <a:t>guilliermondii</a:t>
            </a:r>
            <a:r>
              <a:rPr lang="en-US" sz="2400" i="1" dirty="0"/>
              <a:t>, C. </a:t>
            </a:r>
            <a:r>
              <a:rPr lang="en-US" sz="2400" i="1" dirty="0" err="1"/>
              <a:t>viswanathii</a:t>
            </a:r>
            <a:r>
              <a:rPr lang="en-US" sz="2400" dirty="0"/>
              <a:t> and </a:t>
            </a:r>
            <a:r>
              <a:rPr lang="en-US" sz="2400" i="1" dirty="0"/>
              <a:t>C. </a:t>
            </a:r>
            <a:r>
              <a:rPr lang="en-US" sz="2400" i="1" dirty="0" err="1"/>
              <a:t>auris</a:t>
            </a:r>
            <a:r>
              <a:rPr lang="en-US" sz="2400" i="1" dirty="0"/>
              <a:t>.</a:t>
            </a:r>
            <a:endParaRPr lang="en-US" sz="24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8806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Pathogenesis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Worldwide in distribution.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Accounts for the most common fungal infection in humans, both in HIV and non-HIV infected people.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7257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Predisposing Factors</a:t>
            </a:r>
            <a:endParaRPr lang="en-US" sz="48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200" b="1" dirty="0">
                <a:solidFill>
                  <a:srgbClr val="7030A0"/>
                </a:solidFill>
              </a:rPr>
              <a:t>Physiological state: </a:t>
            </a:r>
            <a:r>
              <a:rPr lang="en-IN" sz="2200" dirty="0"/>
              <a:t>Extremes of age (infancy, old age), pregnancy</a:t>
            </a:r>
          </a:p>
          <a:p>
            <a:pPr>
              <a:lnSpc>
                <a:spcPct val="150000"/>
              </a:lnSpc>
            </a:pPr>
            <a:r>
              <a:rPr lang="en-IN" sz="2200" b="1" dirty="0">
                <a:solidFill>
                  <a:srgbClr val="7030A0"/>
                </a:solidFill>
              </a:rPr>
              <a:t>Low immunity</a:t>
            </a:r>
            <a:r>
              <a:rPr lang="en-IN" sz="2200" dirty="0">
                <a:solidFill>
                  <a:srgbClr val="7030A0"/>
                </a:solidFill>
              </a:rPr>
              <a:t>: </a:t>
            </a:r>
            <a:r>
              <a:rPr lang="en-IN" sz="2200" dirty="0"/>
              <a:t>steroid or immunosuppressive drugs, post-transplantation, malignancy, HIV-infected people</a:t>
            </a:r>
          </a:p>
          <a:p>
            <a:pPr>
              <a:lnSpc>
                <a:spcPct val="150000"/>
              </a:lnSpc>
            </a:pPr>
            <a:r>
              <a:rPr lang="en-IN" sz="2200" b="1" dirty="0">
                <a:solidFill>
                  <a:srgbClr val="7030A0"/>
                </a:solidFill>
              </a:rPr>
              <a:t>Patients on broad spectrum antibiotics</a:t>
            </a:r>
            <a:endParaRPr lang="en-IN" sz="2200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2200" b="1" dirty="0">
                <a:solidFill>
                  <a:srgbClr val="7030A0"/>
                </a:solidFill>
              </a:rPr>
              <a:t>Others: </a:t>
            </a:r>
            <a:r>
              <a:rPr lang="en-IN" sz="2200" dirty="0"/>
              <a:t>Diabetes mellitus, febrile neutropenia and zinc or iron deficiency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4427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Virulence Factors</a:t>
            </a:r>
            <a:endParaRPr lang="en-US" sz="4800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N" sz="2200" b="1" dirty="0" err="1"/>
              <a:t>Adhesins</a:t>
            </a:r>
            <a:endParaRPr lang="en-IN" sz="2200" b="1" dirty="0"/>
          </a:p>
          <a:p>
            <a:pPr>
              <a:lnSpc>
                <a:spcPct val="150000"/>
              </a:lnSpc>
            </a:pPr>
            <a:r>
              <a:rPr lang="en-IN" sz="2200" b="1" dirty="0"/>
              <a:t>Enzymes </a:t>
            </a:r>
            <a:r>
              <a:rPr lang="en-IN" sz="2200" dirty="0"/>
              <a:t>- aspartyl proteinases and serine proteinases - tissue invasion</a:t>
            </a:r>
          </a:p>
          <a:p>
            <a:pPr>
              <a:lnSpc>
                <a:spcPct val="150000"/>
              </a:lnSpc>
            </a:pPr>
            <a:r>
              <a:rPr lang="en-IN" sz="2200" b="1" dirty="0"/>
              <a:t>Toxins: </a:t>
            </a:r>
            <a:r>
              <a:rPr lang="en-IN" sz="2200" dirty="0"/>
              <a:t>Glycoprotein extracts of Candida cell wall are pyrogenic</a:t>
            </a:r>
          </a:p>
          <a:p>
            <a:pPr>
              <a:lnSpc>
                <a:spcPct val="150000"/>
              </a:lnSpc>
            </a:pPr>
            <a:r>
              <a:rPr lang="en-IN" sz="2200" b="1" dirty="0" err="1"/>
              <a:t>Pseudohyphae</a:t>
            </a:r>
            <a:r>
              <a:rPr lang="en-IN" sz="2200" b="1" dirty="0"/>
              <a:t>: </a:t>
            </a:r>
            <a:r>
              <a:rPr lang="en-IN" sz="2200" dirty="0"/>
              <a:t>Presence of </a:t>
            </a:r>
            <a:r>
              <a:rPr lang="en-IN" sz="2200" dirty="0" err="1"/>
              <a:t>pseudohyphae</a:t>
            </a:r>
            <a:r>
              <a:rPr lang="en-IN" sz="2200" dirty="0"/>
              <a:t> indicates active infection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200" b="1" dirty="0"/>
              <a:t>Phenotypic switching - </a:t>
            </a:r>
            <a:r>
              <a:rPr lang="en-IN" sz="2200" dirty="0"/>
              <a:t>Ability to transform between three phenotypic forms in the tissue - yeast (</a:t>
            </a:r>
            <a:r>
              <a:rPr lang="en-IN" sz="2200" dirty="0" err="1"/>
              <a:t>blastospores</a:t>
            </a:r>
            <a:r>
              <a:rPr lang="en-IN" sz="2200" dirty="0"/>
              <a:t>), </a:t>
            </a:r>
            <a:r>
              <a:rPr lang="en-IN" sz="2200" dirty="0" err="1"/>
              <a:t>pseudohyphae</a:t>
            </a:r>
            <a:r>
              <a:rPr lang="en-IN" sz="2200" dirty="0"/>
              <a:t>, and true hyphae</a:t>
            </a:r>
            <a:endParaRPr lang="en-IN" sz="2200" b="1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61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Phenotypic switching of Candida</a:t>
            </a:r>
            <a:endParaRPr lang="en-US" b="1" i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6" name="Picture 5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050970"/>
            <a:ext cx="7772399" cy="361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868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sz="54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7030A0"/>
                </a:solidFill>
              </a:rPr>
              <a:t>Invasive candidiasis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7030A0"/>
                </a:solidFill>
              </a:rPr>
              <a:t>Mucosal candidiasis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7030A0"/>
                </a:solidFill>
              </a:rPr>
              <a:t>Cutaneous candidiasis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7030A0"/>
                </a:solidFill>
              </a:rPr>
              <a:t>Allergic candidiasis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3948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457200" y="282179"/>
            <a:ext cx="8229600" cy="68937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Laboratory diagnosis of Candidiasis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endParaRPr lang="en-US" sz="2200" b="1" dirty="0" smtClean="0"/>
          </a:p>
          <a:p>
            <a:pPr>
              <a:lnSpc>
                <a:spcPct val="150000"/>
              </a:lnSpc>
            </a:pPr>
            <a:endParaRPr lang="en-US" sz="2200" b="1" dirty="0"/>
          </a:p>
          <a:p>
            <a:pPr>
              <a:lnSpc>
                <a:spcPct val="150000"/>
              </a:lnSpc>
            </a:pPr>
            <a:endParaRPr lang="en-US" sz="22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200" b="1" dirty="0"/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rgbClr val="7030A0"/>
                </a:solidFill>
              </a:rPr>
              <a:t>Direct </a:t>
            </a:r>
            <a:r>
              <a:rPr lang="en-US" sz="2200" b="1" dirty="0">
                <a:solidFill>
                  <a:srgbClr val="7030A0"/>
                </a:solidFill>
              </a:rPr>
              <a:t>microscopy: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dirty="0"/>
              <a:t>Gram-positive oval budding yeast cells with </a:t>
            </a:r>
            <a:r>
              <a:rPr lang="en-US" sz="2200" dirty="0" err="1"/>
              <a:t>pseudohyphae</a:t>
            </a:r>
            <a:r>
              <a:rPr lang="en-US" sz="2200" dirty="0"/>
              <a:t>,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6" name="Picture 5"/>
          <p:cNvPicPr>
            <a:picLocks noGrp="1" noChangeAspect="1" noChangeArrowheads="1"/>
          </p:cNvPicPr>
          <p:nvPr/>
        </p:nvPicPr>
        <p:blipFill>
          <a:blip r:embed="rId3" cstate="print"/>
          <a:srcRect r="75928"/>
          <a:stretch>
            <a:fillRect/>
          </a:stretch>
        </p:blipFill>
        <p:spPr bwMode="auto">
          <a:xfrm>
            <a:off x="2819400" y="971550"/>
            <a:ext cx="3138990" cy="283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098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endParaRPr lang="en-US" sz="2200" b="1" dirty="0" smtClean="0"/>
          </a:p>
          <a:p>
            <a:pPr>
              <a:lnSpc>
                <a:spcPct val="150000"/>
              </a:lnSpc>
            </a:pPr>
            <a:endParaRPr lang="en-US" sz="2200" b="1" dirty="0"/>
          </a:p>
          <a:p>
            <a:pPr>
              <a:lnSpc>
                <a:spcPct val="150000"/>
              </a:lnSpc>
            </a:pPr>
            <a:endParaRPr lang="en-US" sz="2200" b="1" dirty="0" smtClean="0"/>
          </a:p>
          <a:p>
            <a:pPr>
              <a:lnSpc>
                <a:spcPct val="150000"/>
              </a:lnSpc>
            </a:pPr>
            <a:endParaRPr lang="en-US" sz="2200" b="1" dirty="0"/>
          </a:p>
          <a:p>
            <a:pPr marL="0" indent="0">
              <a:lnSpc>
                <a:spcPct val="150000"/>
              </a:lnSpc>
              <a:buNone/>
            </a:pPr>
            <a:endParaRPr lang="en-US" sz="2200" b="1" dirty="0" smtClean="0"/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rgbClr val="7030A0"/>
                </a:solidFill>
              </a:rPr>
              <a:t>Culture </a:t>
            </a:r>
            <a:r>
              <a:rPr lang="en-US" sz="2200" b="1" dirty="0">
                <a:solidFill>
                  <a:srgbClr val="7030A0"/>
                </a:solidFill>
              </a:rPr>
              <a:t>on SDA: </a:t>
            </a:r>
            <a:r>
              <a:rPr lang="en-US" sz="2200" dirty="0"/>
              <a:t>Produces creamy white and pasty colonies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 l="24877" r="68520"/>
          <a:stretch>
            <a:fillRect/>
          </a:stretch>
        </p:blipFill>
        <p:spPr bwMode="auto">
          <a:xfrm>
            <a:off x="3200400" y="285750"/>
            <a:ext cx="1524000" cy="3712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05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>
                <a:solidFill>
                  <a:srgbClr val="7030A0"/>
                </a:solidFill>
              </a:rPr>
              <a:t>Tests for species identification: </a:t>
            </a:r>
            <a:endParaRPr lang="en-US" sz="2200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200" dirty="0"/>
              <a:t>Germ tube test (positive for </a:t>
            </a:r>
            <a:r>
              <a:rPr lang="en-US" sz="2200" i="1" dirty="0"/>
              <a:t>C. </a:t>
            </a:r>
            <a:r>
              <a:rPr lang="en-US" sz="2200" i="1" dirty="0" err="1"/>
              <a:t>albicans</a:t>
            </a:r>
            <a:r>
              <a:rPr lang="en-US" sz="2200" dirty="0"/>
              <a:t>) </a:t>
            </a:r>
          </a:p>
          <a:p>
            <a:pPr>
              <a:lnSpc>
                <a:spcPct val="150000"/>
              </a:lnSpc>
            </a:pPr>
            <a:r>
              <a:rPr lang="en-US" sz="2200" dirty="0" err="1"/>
              <a:t>Dalmau</a:t>
            </a:r>
            <a:r>
              <a:rPr lang="en-US" sz="2200" dirty="0"/>
              <a:t> plate culture for </a:t>
            </a:r>
            <a:r>
              <a:rPr lang="en-US" sz="2200" dirty="0" err="1"/>
              <a:t>chlamydospore</a:t>
            </a:r>
            <a:r>
              <a:rPr lang="en-US" sz="2200" dirty="0"/>
              <a:t> production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Colonies on </a:t>
            </a:r>
            <a:r>
              <a:rPr lang="en-US" sz="2200" dirty="0" err="1"/>
              <a:t>CHROMagar</a:t>
            </a:r>
            <a:r>
              <a:rPr lang="en-US" sz="22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Growth at 45°C (positive for </a:t>
            </a:r>
            <a:r>
              <a:rPr lang="en-US" sz="2200" i="1" dirty="0"/>
              <a:t>C. </a:t>
            </a:r>
            <a:r>
              <a:rPr lang="en-US" sz="2200" i="1" dirty="0" err="1"/>
              <a:t>albicans</a:t>
            </a:r>
            <a:r>
              <a:rPr lang="en-US" sz="2200" dirty="0"/>
              <a:t>)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Carbohydrate assimilation test and carbohydrate fermentation test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Molecular methods such as PCR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722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6" name="Picture 5"/>
          <p:cNvPicPr>
            <a:picLocks noGrp="1" noChangeAspect="1" noChangeArrowheads="1"/>
          </p:cNvPicPr>
          <p:nvPr/>
        </p:nvPicPr>
        <p:blipFill>
          <a:blip r:embed="rId3" cstate="print"/>
          <a:srcRect l="32918" r="44473"/>
          <a:stretch>
            <a:fillRect/>
          </a:stretch>
        </p:blipFill>
        <p:spPr bwMode="auto">
          <a:xfrm rot="16200000">
            <a:off x="569528" y="630623"/>
            <a:ext cx="2083733" cy="200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 l="77358"/>
          <a:stretch>
            <a:fillRect/>
          </a:stretch>
        </p:blipFill>
        <p:spPr bwMode="auto">
          <a:xfrm>
            <a:off x="5867400" y="666750"/>
            <a:ext cx="2165910" cy="20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 l="55527" r="23604"/>
          <a:stretch>
            <a:fillRect/>
          </a:stretch>
        </p:blipFill>
        <p:spPr bwMode="auto">
          <a:xfrm rot="16200000">
            <a:off x="3103880" y="610870"/>
            <a:ext cx="2209800" cy="21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04800" y="3067527"/>
            <a:ext cx="238048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CHROMagar</a:t>
            </a:r>
            <a:r>
              <a:rPr lang="en-US" sz="16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showing colonies of various </a:t>
            </a:r>
            <a:r>
              <a:rPr lang="en-US" sz="16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Candida</a:t>
            </a:r>
            <a:r>
              <a:rPr lang="en-US" sz="16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species producing different colors (e.g. light-green color </a:t>
            </a:r>
            <a:endParaRPr lang="en-US" sz="16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r>
              <a:rPr lang="en-US" sz="16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by </a:t>
            </a:r>
            <a:r>
              <a:rPr lang="en-US" sz="16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C. </a:t>
            </a:r>
            <a:r>
              <a:rPr lang="en-US" sz="16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albicans</a:t>
            </a:r>
            <a:r>
              <a:rPr lang="en-US" sz="16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, red arrow)</a:t>
            </a:r>
            <a:endParaRPr lang="en-US" sz="16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4200" y="3028950"/>
            <a:ext cx="21691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Candida </a:t>
            </a:r>
            <a:r>
              <a:rPr lang="en-US" sz="20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albicans</a:t>
            </a: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shows positive germ tube test (arrow showing)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53853" y="2941192"/>
            <a:ext cx="23589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Candida </a:t>
            </a:r>
            <a:r>
              <a:rPr lang="en-US" sz="2000" i="1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albicans</a:t>
            </a: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shows thick walled </a:t>
            </a:r>
            <a:r>
              <a:rPr lang="en-US" sz="2000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chlamydospores</a:t>
            </a:r>
            <a:r>
              <a:rPr lang="en-US" sz="20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(arrow showing)</a:t>
            </a:r>
            <a:endParaRPr lang="en-US" sz="2000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4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361950"/>
            <a:ext cx="8229600" cy="42326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 err="1">
                <a:solidFill>
                  <a:srgbClr val="7030A0"/>
                </a:solidFill>
              </a:rPr>
              <a:t>Immunodiagnosis</a:t>
            </a:r>
            <a:r>
              <a:rPr lang="en-US" sz="2200" b="1" dirty="0">
                <a:solidFill>
                  <a:srgbClr val="7030A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rgbClr val="7030A0"/>
                </a:solidFill>
              </a:rPr>
              <a:t>Antibody detection against cell wall </a:t>
            </a:r>
            <a:r>
              <a:rPr lang="en-US" sz="2200" dirty="0" err="1">
                <a:solidFill>
                  <a:srgbClr val="7030A0"/>
                </a:solidFill>
              </a:rPr>
              <a:t>mannan</a:t>
            </a:r>
            <a:r>
              <a:rPr lang="en-US" sz="2200" dirty="0">
                <a:solidFill>
                  <a:srgbClr val="7030A0"/>
                </a:solidFill>
              </a:rPr>
              <a:t> antigen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Antigen detection such as cell wall </a:t>
            </a:r>
            <a:r>
              <a:rPr lang="en-US" sz="2200" dirty="0" err="1"/>
              <a:t>mannan</a:t>
            </a:r>
            <a:r>
              <a:rPr lang="en-US" sz="2200" dirty="0"/>
              <a:t> and </a:t>
            </a:r>
            <a:r>
              <a:rPr lang="en-US" sz="2200" dirty="0" smtClean="0"/>
              <a:t>cytoplasmic antigens</a:t>
            </a:r>
            <a:r>
              <a:rPr lang="en-US" sz="2200" dirty="0"/>
              <a:t>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Enzyme detection, e.g. enolase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Detection of metabolites</a:t>
            </a:r>
            <a:r>
              <a:rPr lang="en-US" sz="2200" dirty="0"/>
              <a:t>, e.g. mannitol and </a:t>
            </a:r>
            <a:r>
              <a:rPr lang="en-US" sz="2200" dirty="0" err="1"/>
              <a:t>arabinitol</a:t>
            </a:r>
            <a:endParaRPr lang="en-US" sz="2200" dirty="0"/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β-d-Glucan assay: </a:t>
            </a:r>
            <a:r>
              <a:rPr lang="en-US" sz="2200" dirty="0"/>
              <a:t>marker of invasive fungal infection.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609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Treatment of Candidiasis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Cutaneous candidiasis or oral thrush - </a:t>
            </a:r>
            <a:r>
              <a:rPr lang="en-US" sz="2400" dirty="0"/>
              <a:t>topical azole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Esophageal and vulvovaginal candidiasis - </a:t>
            </a:r>
            <a:r>
              <a:rPr lang="en-US" sz="2400" dirty="0"/>
              <a:t>oral fluconazole or </a:t>
            </a:r>
            <a:r>
              <a:rPr lang="en-US" sz="2400" dirty="0" err="1"/>
              <a:t>caspofungin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Disseminated candidiasis </a:t>
            </a:r>
            <a:r>
              <a:rPr lang="en-US" sz="2400" b="1" dirty="0" smtClean="0">
                <a:solidFill>
                  <a:srgbClr val="7030A0"/>
                </a:solidFill>
              </a:rPr>
              <a:t>– </a:t>
            </a:r>
            <a:r>
              <a:rPr lang="en-US" sz="2400" dirty="0" smtClean="0"/>
              <a:t>liposomal amphotericin </a:t>
            </a:r>
            <a:r>
              <a:rPr lang="en-US" sz="2400" dirty="0"/>
              <a:t>B or </a:t>
            </a:r>
            <a:r>
              <a:rPr lang="en-US" sz="2400" dirty="0" err="1"/>
              <a:t>caspofungin</a:t>
            </a:r>
            <a:r>
              <a:rPr lang="en-US" sz="2400" dirty="0"/>
              <a:t> or </a:t>
            </a:r>
            <a:r>
              <a:rPr lang="en-US" sz="2400" dirty="0" err="1"/>
              <a:t>voriconazole</a:t>
            </a:r>
            <a:r>
              <a:rPr lang="en-US" sz="2400" dirty="0"/>
              <a:t>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5033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sz="2200" b="1" i="1" dirty="0">
                <a:solidFill>
                  <a:srgbClr val="7030A0"/>
                </a:solidFill>
              </a:rPr>
              <a:t>C. </a:t>
            </a:r>
            <a:r>
              <a:rPr lang="en-US" sz="2200" b="1" i="1" dirty="0" err="1">
                <a:solidFill>
                  <a:srgbClr val="7030A0"/>
                </a:solidFill>
              </a:rPr>
              <a:t>glabrata</a:t>
            </a:r>
            <a:r>
              <a:rPr lang="en-US" sz="2200" b="1" i="1" dirty="0">
                <a:solidFill>
                  <a:srgbClr val="7030A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and </a:t>
            </a:r>
            <a:r>
              <a:rPr lang="en-US" sz="2200" b="1" i="1" dirty="0">
                <a:solidFill>
                  <a:srgbClr val="7030A0"/>
                </a:solidFill>
              </a:rPr>
              <a:t>C. </a:t>
            </a:r>
            <a:r>
              <a:rPr lang="en-US" sz="2200" b="1" i="1" dirty="0" err="1">
                <a:solidFill>
                  <a:srgbClr val="7030A0"/>
                </a:solidFill>
              </a:rPr>
              <a:t>krusei</a:t>
            </a:r>
            <a:r>
              <a:rPr lang="en-US" sz="2200" b="1" i="1" dirty="0">
                <a:solidFill>
                  <a:srgbClr val="7030A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- </a:t>
            </a:r>
            <a:r>
              <a:rPr lang="en-US" sz="2200" dirty="0"/>
              <a:t>intrinsic resistance to azoles and are refractory to treatment with azoles.</a:t>
            </a:r>
          </a:p>
          <a:p>
            <a:pPr>
              <a:lnSpc>
                <a:spcPct val="200000"/>
              </a:lnSpc>
            </a:pPr>
            <a:r>
              <a:rPr lang="en-US" sz="2200" b="1" i="1" dirty="0">
                <a:solidFill>
                  <a:srgbClr val="7030A0"/>
                </a:solidFill>
              </a:rPr>
              <a:t>Note: </a:t>
            </a:r>
            <a:r>
              <a:rPr lang="en-US" sz="2200" dirty="0"/>
              <a:t>Detection of </a:t>
            </a:r>
            <a:r>
              <a:rPr lang="en-US" sz="2200" i="1" dirty="0"/>
              <a:t>Candida </a:t>
            </a:r>
            <a:r>
              <a:rPr lang="en-US" sz="2200" dirty="0"/>
              <a:t>in urine and sputum may represent colonization; therefore, does not by itself warrant antifungal treatment.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4211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Candida </a:t>
            </a:r>
            <a:r>
              <a:rPr lang="en-US" sz="4800" b="1" dirty="0" err="1">
                <a:solidFill>
                  <a:srgbClr val="FF0000"/>
                </a:solidFill>
              </a:rPr>
              <a:t>auris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Emerging species of </a:t>
            </a:r>
            <a:r>
              <a:rPr lang="en-US" sz="2400" i="1" dirty="0"/>
              <a:t>Candida</a:t>
            </a:r>
            <a:r>
              <a:rPr lang="en-US" sz="2400" dirty="0"/>
              <a:t>, increasingly reported in the recent past.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</a:rPr>
              <a:t>Manifestations: </a:t>
            </a:r>
            <a:r>
              <a:rPr lang="en-US" sz="2400" dirty="0"/>
              <a:t>Cause outbreaks in healthcare settings; produces a wide range of clinical disease from asymptomatic colonization, to </a:t>
            </a:r>
            <a:r>
              <a:rPr lang="en-US" sz="2400" dirty="0" err="1"/>
              <a:t>candidemia</a:t>
            </a:r>
            <a:r>
              <a:rPr lang="en-US" sz="2400" dirty="0"/>
              <a:t>, abscesses, ear infections, etc.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9142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0000"/>
                </a:solidFill>
              </a:rPr>
              <a:t>Diagnosis: 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/>
              <a:t>Difficult to identify with standard laboratory methods, and it can be misidentified easily.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7030A0"/>
                </a:solidFill>
              </a:rPr>
              <a:t>Specific technologies - </a:t>
            </a:r>
            <a:r>
              <a:rPr lang="en-US" sz="2800" dirty="0"/>
              <a:t>molecular method or </a:t>
            </a:r>
            <a:r>
              <a:rPr lang="en-US" sz="2800" b="1" dirty="0">
                <a:solidFill>
                  <a:srgbClr val="7030A0"/>
                </a:solidFill>
              </a:rPr>
              <a:t>MALDI-TOF </a:t>
            </a:r>
            <a:r>
              <a:rPr lang="en-US" sz="2800" dirty="0"/>
              <a:t>are useful for correct identification.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4281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438150"/>
            <a:ext cx="8229600" cy="41564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0000"/>
                </a:solidFill>
              </a:rPr>
              <a:t>Treatment</a:t>
            </a:r>
            <a:r>
              <a:rPr lang="en-US" sz="2800" dirty="0">
                <a:solidFill>
                  <a:srgbClr val="FF0000"/>
                </a:solidFill>
              </a:rPr>
              <a:t>: 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Multidrug resistant and often shows resistance to commonly used antifungal drugs to treat </a:t>
            </a:r>
            <a:r>
              <a:rPr lang="en-US" sz="2800" i="1" dirty="0"/>
              <a:t>Candida </a:t>
            </a:r>
            <a:r>
              <a:rPr lang="en-US" sz="2800" dirty="0"/>
              <a:t>infections. 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7030A0"/>
                </a:solidFill>
              </a:rPr>
              <a:t>Capsofungins</a:t>
            </a:r>
            <a:r>
              <a:rPr lang="en-US" sz="2800" dirty="0">
                <a:solidFill>
                  <a:srgbClr val="7030A0"/>
                </a:solidFill>
              </a:rPr>
              <a:t> or lipid-based amphotericin B </a:t>
            </a:r>
            <a:r>
              <a:rPr lang="en-US" sz="2800" dirty="0"/>
              <a:t>are the antifungals given for treatment.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Essentials of Medical Microbiology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7330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SYSTEMIC MYCOSES</a:t>
            </a:r>
            <a:endParaRPr lang="en-US" sz="48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Include the four important fungal diseases that involve multiple organs.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1. Histoplasmosis, caused by </a:t>
            </a:r>
            <a:r>
              <a:rPr lang="en-US" sz="2000" i="1" dirty="0"/>
              <a:t>Histoplasma </a:t>
            </a:r>
            <a:r>
              <a:rPr lang="en-US" sz="2000" i="1" dirty="0" err="1"/>
              <a:t>capsulatum</a:t>
            </a:r>
            <a:endParaRPr lang="en-US" sz="2000" i="1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2. </a:t>
            </a:r>
            <a:r>
              <a:rPr lang="en-US" sz="2000" dirty="0" err="1"/>
              <a:t>Blastomycosis</a:t>
            </a:r>
            <a:r>
              <a:rPr lang="en-US" sz="2000" dirty="0"/>
              <a:t>, caused by </a:t>
            </a:r>
            <a:r>
              <a:rPr lang="en-US" sz="2000" i="1" dirty="0" err="1"/>
              <a:t>Blastomyces</a:t>
            </a:r>
            <a:r>
              <a:rPr lang="en-US" sz="2000" i="1" dirty="0"/>
              <a:t> </a:t>
            </a:r>
            <a:r>
              <a:rPr lang="en-US" sz="2000" i="1" dirty="0" err="1"/>
              <a:t>dermatitidis</a:t>
            </a:r>
            <a:endParaRPr lang="en-US" sz="2000" i="1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3. </a:t>
            </a:r>
            <a:r>
              <a:rPr lang="en-US" sz="2000" dirty="0" err="1"/>
              <a:t>Coccidioidomycosis</a:t>
            </a:r>
            <a:r>
              <a:rPr lang="en-US" sz="2000" dirty="0"/>
              <a:t>, caused by </a:t>
            </a:r>
            <a:r>
              <a:rPr lang="en-US" sz="2000" i="1" dirty="0" err="1"/>
              <a:t>Coccidioides</a:t>
            </a:r>
            <a:r>
              <a:rPr lang="en-US" sz="2000" i="1" dirty="0"/>
              <a:t> </a:t>
            </a:r>
            <a:r>
              <a:rPr lang="en-US" sz="2000" i="1" dirty="0" err="1"/>
              <a:t>immitis</a:t>
            </a:r>
            <a:endParaRPr lang="en-US" sz="2000" i="1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4. </a:t>
            </a:r>
            <a:r>
              <a:rPr lang="en-US" sz="2000" dirty="0" err="1"/>
              <a:t>Paracoccidioidomycosis</a:t>
            </a:r>
            <a:r>
              <a:rPr lang="en-US" sz="2000" dirty="0"/>
              <a:t>, caused by </a:t>
            </a:r>
            <a:r>
              <a:rPr lang="en-US" sz="2000" i="1" dirty="0" err="1"/>
              <a:t>Paracoccidioides</a:t>
            </a:r>
            <a:r>
              <a:rPr lang="en-US" sz="2000" i="1" dirty="0"/>
              <a:t> </a:t>
            </a:r>
            <a:r>
              <a:rPr lang="en-US" sz="2000" i="1" dirty="0" err="1"/>
              <a:t>brasiliensis</a:t>
            </a:r>
            <a:r>
              <a:rPr lang="en-US" sz="2000" i="1" dirty="0"/>
              <a:t>.</a:t>
            </a:r>
            <a:endParaRPr lang="en-US" sz="20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0065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Saprophytic fungi - spread by inhalation of spores leading to pulmonary infection.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From lungs, they disseminate to cause various systemic manifestations.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All the four agents are </a:t>
            </a:r>
            <a:r>
              <a:rPr lang="en-US" sz="2200" b="1" dirty="0"/>
              <a:t>dimorphic fungi</a:t>
            </a:r>
            <a:r>
              <a:rPr lang="en-US" sz="2200" dirty="0"/>
              <a:t>, which exist as yeast at 37°C (inside human body) and mold at 25°C (in environment).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1503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HISTOPLASMOSIS</a:t>
            </a:r>
            <a:endParaRPr lang="en-US" sz="54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Systemic granulomatous disease caused by a dimorphic fungus, </a:t>
            </a:r>
            <a:r>
              <a:rPr lang="en-US" sz="2200" i="1" dirty="0"/>
              <a:t>Histoplasma </a:t>
            </a:r>
            <a:r>
              <a:rPr lang="en-US" sz="2200" i="1" dirty="0" err="1"/>
              <a:t>capsulatum</a:t>
            </a:r>
            <a:r>
              <a:rPr lang="en-US" sz="2200" i="1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The species name is a misnomer - it is not capsulated.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Was first reported by Samuel Darling (1905) - also known as </a:t>
            </a:r>
            <a:r>
              <a:rPr lang="en-US" sz="2200" b="1" dirty="0"/>
              <a:t>Darling’s disease</a:t>
            </a:r>
            <a:r>
              <a:rPr lang="en-US" sz="2200" dirty="0"/>
              <a:t>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992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FF0000"/>
                </a:solidFill>
              </a:rPr>
              <a:t>It has three varieties: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1. </a:t>
            </a:r>
            <a:r>
              <a:rPr lang="en-US" sz="2200" i="1" dirty="0"/>
              <a:t>H. </a:t>
            </a:r>
            <a:r>
              <a:rPr lang="en-US" sz="2200" i="1" dirty="0" err="1"/>
              <a:t>capsulatum</a:t>
            </a:r>
            <a:r>
              <a:rPr lang="en-US" sz="2200" i="1" dirty="0"/>
              <a:t> </a:t>
            </a:r>
            <a:r>
              <a:rPr lang="en-US" sz="2200" dirty="0"/>
              <a:t>var. </a:t>
            </a:r>
            <a:r>
              <a:rPr lang="en-US" sz="2200" i="1" dirty="0" err="1"/>
              <a:t>capsulatum</a:t>
            </a:r>
            <a:r>
              <a:rPr lang="en-US" sz="2200" i="1" dirty="0"/>
              <a:t>: </a:t>
            </a:r>
            <a:r>
              <a:rPr lang="en-US" sz="2200" dirty="0"/>
              <a:t>Causes classical histoplasmosis (most common type)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2. </a:t>
            </a:r>
            <a:r>
              <a:rPr lang="en-US" sz="2200" i="1" dirty="0"/>
              <a:t>H. </a:t>
            </a:r>
            <a:r>
              <a:rPr lang="en-US" sz="2200" i="1" dirty="0" err="1"/>
              <a:t>capsulatum</a:t>
            </a:r>
            <a:r>
              <a:rPr lang="en-US" sz="2200" i="1" dirty="0"/>
              <a:t> </a:t>
            </a:r>
            <a:r>
              <a:rPr lang="en-US" sz="2200" dirty="0"/>
              <a:t>var. </a:t>
            </a:r>
            <a:r>
              <a:rPr lang="en-US" sz="2200" i="1" dirty="0" err="1"/>
              <a:t>duboisii</a:t>
            </a:r>
            <a:r>
              <a:rPr lang="en-US" sz="2200" i="1" dirty="0"/>
              <a:t>: C</a:t>
            </a:r>
            <a:r>
              <a:rPr lang="en-US" sz="2200" dirty="0"/>
              <a:t>auses African histoplasmosis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3. </a:t>
            </a:r>
            <a:r>
              <a:rPr lang="en-US" sz="2200" i="1" dirty="0"/>
              <a:t>H. </a:t>
            </a:r>
            <a:r>
              <a:rPr lang="en-US" sz="2200" i="1" dirty="0" err="1"/>
              <a:t>capsulatum</a:t>
            </a:r>
            <a:r>
              <a:rPr lang="en-US" sz="2200" i="1" dirty="0"/>
              <a:t> </a:t>
            </a:r>
            <a:r>
              <a:rPr lang="en-US" sz="2200" dirty="0"/>
              <a:t>var. </a:t>
            </a:r>
            <a:r>
              <a:rPr lang="en-US" sz="2200" i="1" dirty="0" err="1"/>
              <a:t>farciminosum</a:t>
            </a:r>
            <a:r>
              <a:rPr lang="en-US" sz="2200" i="1" dirty="0"/>
              <a:t>: </a:t>
            </a:r>
            <a:r>
              <a:rPr lang="en-US" sz="2200" dirty="0"/>
              <a:t>Causes epizootic histoplasmosis.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3582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Epidemiology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Occurs worldwide - endemic in USA, particularly in states bordering the Ohio River valley and the lower Mississippi River.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In India - reported frequently from the region of West Bengal along the Ganga River.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Inhabits in the humid and acidic soil that contains large amount of bird or bat droppings.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5948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Pathogenesis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Transmitted by inhalation of spores (</a:t>
            </a:r>
            <a:r>
              <a:rPr lang="en-US" sz="2200" dirty="0" err="1"/>
              <a:t>i.e.microconidia</a:t>
            </a:r>
            <a:r>
              <a:rPr lang="en-US" sz="2200" dirty="0"/>
              <a:t>) which usually circulate in the air after the contaminated soil is disturbed.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After the spores enter into the lungs – engulfed inside the alveolar macrophages and then transform into yeast forms.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The yeasts survive within the phagolysosome of the macrophage by producing alkaline substances, such as - bicarbonate and ammonia</a:t>
            </a:r>
          </a:p>
          <a:p>
            <a:pPr>
              <a:lnSpc>
                <a:spcPct val="150000"/>
              </a:lnSpc>
            </a:pP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3915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Pathogenesis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Then, the intracellular yeasts travel to the lymph nodes and spread to the other parts of the body through bloodstream.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Majority of the infected people show strong cell-mediated immune response (CMI) within 2 weeks.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Granulomas are formed which later get healed with fibrosis and calcification.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1479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Pulmonary histoplasmosis</a:t>
            </a:r>
          </a:p>
          <a:p>
            <a:pPr>
              <a:lnSpc>
                <a:spcPct val="150000"/>
              </a:lnSpc>
            </a:pPr>
            <a:r>
              <a:rPr lang="en-US" sz="2200" dirty="0" err="1"/>
              <a:t>Mucocutaneous</a:t>
            </a:r>
            <a:r>
              <a:rPr lang="en-US" sz="2200" dirty="0"/>
              <a:t> histoplasmosis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Disseminated histoplasmosis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6" name="image5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2740" y="1380231"/>
            <a:ext cx="3108960" cy="23317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54205" y="3795786"/>
            <a:ext cx="4431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Oral lesions of histoplasmosis (arrow showing)</a:t>
            </a:r>
          </a:p>
        </p:txBody>
      </p:sp>
    </p:spTree>
    <p:extLst>
      <p:ext uri="{BB962C8B-B14F-4D97-AF65-F5344CB8AC3E}">
        <p14:creationId xmlns:p14="http://schemas.microsoft.com/office/powerpoint/2010/main" val="2265188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Specimens: </a:t>
            </a:r>
            <a:r>
              <a:rPr lang="en-US" sz="2200" dirty="0"/>
              <a:t>Useful specimens include sputum, aspirate from bone marrow and lymph node, blood and biopsies from skin and mucosa.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Direct microscopy: </a:t>
            </a:r>
            <a:r>
              <a:rPr lang="en-US" sz="2200" dirty="0"/>
              <a:t>Histopathological staining (such as PAS, Giemsa or GMS stain) of the specimens reveals tiny oval yeast cells (2–4 </a:t>
            </a:r>
            <a:r>
              <a:rPr lang="en-US" sz="2200" dirty="0" err="1"/>
              <a:t>μm</a:t>
            </a:r>
            <a:r>
              <a:rPr lang="en-US" sz="2200" dirty="0"/>
              <a:t> size) with narrow-based budding within the macrophages with an underlying granulomatous response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2478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/>
              <a:t>Culture: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Gold standard method of diagnosis.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Specimens - inoculated onto media - SDA, blood agar and BHI agar in duplicate and incubated simultaneously at 25°C and 37°C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2962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/>
              <a:t>At 25°C: </a:t>
            </a:r>
            <a:r>
              <a:rPr lang="en-US" sz="22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Mycelial phase - white to buff brown colonies - consist of two types of conidia or spores: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1. Tuberculate macroconidia - typical thick walls and finger-like projections which is a characteristic feature of this fungus.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2. Microconidia are smaller, thin, and smooth walled.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66841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>
              <a:lnSpc>
                <a:spcPct val="150000"/>
              </a:lnSpc>
              <a:buNone/>
            </a:pPr>
            <a:r>
              <a:rPr lang="en-US" sz="2200" b="1" dirty="0"/>
              <a:t>At 37°C: </a:t>
            </a:r>
            <a:r>
              <a:rPr lang="en-US" sz="22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Gets converted into yeast form (creamy white colonies) - best developed in special media like Kelley’s media.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69045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679212" y="1446848"/>
            <a:ext cx="7785576" cy="1966912"/>
            <a:chOff x="0" y="0"/>
            <a:chExt cx="10080" cy="2535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" y="65"/>
              <a:ext cx="9946" cy="2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5" y="5"/>
              <a:ext cx="10070" cy="2525"/>
            </a:xfrm>
            <a:prstGeom prst="rect">
              <a:avLst/>
            </a:prstGeom>
            <a:noFill/>
            <a:ln w="6350">
              <a:solidFill>
                <a:srgbClr val="93959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38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 A	B	C	D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510040" y="3647994"/>
            <a:ext cx="8595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A.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Yeast form; </a:t>
            </a:r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B.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Mycelial form; </a:t>
            </a:r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C.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2–4 </a:t>
            </a:r>
            <a:r>
              <a:rPr lang="en-US" sz="1800" dirty="0" err="1">
                <a:latin typeface="Roboto Condensed Light" panose="020B0604020202020204" charset="0"/>
                <a:ea typeface="Roboto Condensed Light" panose="020B0604020202020204" charset="0"/>
              </a:rPr>
              <a:t>μm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 yeast cells with narrow based budding (Giemsa stain) (arrow showing); </a:t>
            </a:r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D. </a:t>
            </a: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Mold form, septate thin hyphae with tuberculate macroconidia (arrow showing).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194" y="3009771"/>
            <a:ext cx="27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1920" y="3105430"/>
            <a:ext cx="264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50000" y="3140832"/>
            <a:ext cx="28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2960" y="3159606"/>
            <a:ext cx="31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Roboto Condensed Light" panose="020B0604020202020204" charset="0"/>
                <a:ea typeface="Roboto Condensed Light" panose="020B060402020202020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008295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Serology: </a:t>
            </a:r>
            <a:r>
              <a:rPr lang="en-US" sz="2200" dirty="0"/>
              <a:t>Antibodies in serum can be detected by CFT and immunodiffusion test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Antibodies appear after 1 month of infection -are more useful in chronic stage; but are often negative in early course and in disseminated stage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False positive result - due to past infection or cross infection with </a:t>
            </a:r>
            <a:r>
              <a:rPr lang="en-US" sz="2200" i="1" dirty="0" err="1"/>
              <a:t>Blastomyces</a:t>
            </a:r>
            <a:r>
              <a:rPr lang="en-US" sz="2200" i="1" dirty="0"/>
              <a:t>.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89177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Skin test: </a:t>
            </a:r>
            <a:r>
              <a:rPr lang="en-US" sz="2200" dirty="0"/>
              <a:t>Done to demonstrate delayed type hypersensitivity response to </a:t>
            </a:r>
            <a:r>
              <a:rPr lang="en-US" sz="2200" dirty="0" err="1"/>
              <a:t>histoplasmin</a:t>
            </a:r>
            <a:r>
              <a:rPr lang="en-US" sz="2200" dirty="0"/>
              <a:t> antigen - indicates prior exposure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</a:t>
            </a:r>
            <a:r>
              <a:rPr lang="en-US" sz="2200" b="1" dirty="0"/>
              <a:t>Molecular test: </a:t>
            </a:r>
            <a:r>
              <a:rPr lang="en-US" sz="2200" dirty="0"/>
              <a:t>PCR targeting specific ITS D1/D2 gene (variable region of 28S </a:t>
            </a:r>
            <a:r>
              <a:rPr lang="en-US" sz="2200" dirty="0" err="1"/>
              <a:t>rRNA</a:t>
            </a:r>
            <a:r>
              <a:rPr lang="en-US" sz="2200" dirty="0"/>
              <a:t>) is available.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89604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Treatment Histoplasmosis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Liposomal amphotericin B - antifungal agent of choice in acute pulmonary and disseminated histoplasmosis. </a:t>
            </a:r>
          </a:p>
          <a:p>
            <a:pPr>
              <a:lnSpc>
                <a:spcPct val="150000"/>
              </a:lnSpc>
            </a:pPr>
            <a:r>
              <a:rPr lang="en-US" sz="2200" dirty="0" err="1"/>
              <a:t>Itraconazole</a:t>
            </a:r>
            <a:r>
              <a:rPr lang="en-US" sz="2200" dirty="0"/>
              <a:t> - recommended for chronic </a:t>
            </a:r>
            <a:r>
              <a:rPr lang="en-US" sz="2200" dirty="0" err="1"/>
              <a:t>cavitary</a:t>
            </a:r>
            <a:r>
              <a:rPr lang="en-US" sz="2200" dirty="0"/>
              <a:t> pulmonary histoplasmosis.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468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BLASTOMYCOSIS</a:t>
            </a:r>
            <a:endParaRPr lang="en-US" sz="48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Also known as North American </a:t>
            </a:r>
            <a:r>
              <a:rPr lang="en-US" sz="2400" dirty="0" err="1"/>
              <a:t>blastomycosis</a:t>
            </a:r>
            <a:r>
              <a:rPr lang="en-US" sz="2400" dirty="0"/>
              <a:t> or Gilchrist’s disease or Chicago disease.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Fungal infection of humans and other animals, notably dogs and cats, caused by the dimorphic fungus, </a:t>
            </a:r>
            <a:r>
              <a:rPr lang="en-US" sz="2400" i="1" dirty="0" err="1"/>
              <a:t>Blastomyces</a:t>
            </a:r>
            <a:r>
              <a:rPr lang="en-US" sz="2400" i="1" dirty="0"/>
              <a:t> </a:t>
            </a:r>
            <a:r>
              <a:rPr lang="en-US" sz="2400" i="1" dirty="0" err="1"/>
              <a:t>dermatitidis</a:t>
            </a:r>
            <a:r>
              <a:rPr lang="en-US" sz="2400" dirty="0"/>
              <a:t>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82527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Pathogenesis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Transmitted by inhalation of the conidia of </a:t>
            </a:r>
            <a:r>
              <a:rPr lang="en-US" sz="2200" i="1" dirty="0"/>
              <a:t>B. </a:t>
            </a:r>
            <a:r>
              <a:rPr lang="en-US" sz="2200" i="1" dirty="0" err="1"/>
              <a:t>dermatitidis</a:t>
            </a:r>
            <a:r>
              <a:rPr lang="en-US" sz="2200" i="1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The spores enter into the lungs, and are engulfed by alveolar macrophage - converted into yeast phase.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This yeast expresses a 120-kDa glycoprotein - </a:t>
            </a:r>
            <a:r>
              <a:rPr lang="en-US" sz="2200" b="1" dirty="0"/>
              <a:t>BAD-1 </a:t>
            </a:r>
            <a:r>
              <a:rPr lang="en-US" sz="2200" dirty="0"/>
              <a:t>(</a:t>
            </a:r>
            <a:r>
              <a:rPr lang="en-US" sz="2200" i="1" dirty="0"/>
              <a:t>B. </a:t>
            </a:r>
            <a:r>
              <a:rPr lang="en-US" sz="2200" i="1" dirty="0" err="1"/>
              <a:t>dermatitidis</a:t>
            </a:r>
            <a:r>
              <a:rPr lang="en-US" sz="2200" i="1" dirty="0"/>
              <a:t> </a:t>
            </a:r>
            <a:r>
              <a:rPr lang="en-US" sz="2200" dirty="0"/>
              <a:t>adhesin-1) - essential virulence factor - </a:t>
            </a:r>
            <a:r>
              <a:rPr lang="en-US" sz="2200" dirty="0" err="1"/>
              <a:t>majorinducer</a:t>
            </a:r>
            <a:r>
              <a:rPr lang="en-US" sz="2200" dirty="0"/>
              <a:t> of cellular and humoral immune responses.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75452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200" dirty="0"/>
              <a:t>Acute pulmonary </a:t>
            </a:r>
            <a:r>
              <a:rPr lang="en-US" sz="2200" dirty="0" err="1"/>
              <a:t>blastomycosis</a:t>
            </a:r>
            <a:r>
              <a:rPr lang="en-US" sz="2200" dirty="0"/>
              <a:t> - most common form. </a:t>
            </a:r>
          </a:p>
          <a:p>
            <a:r>
              <a:rPr lang="en-US" sz="2200" dirty="0" err="1"/>
              <a:t>Extrapulmonary</a:t>
            </a:r>
            <a:r>
              <a:rPr lang="en-US" sz="2200" dirty="0"/>
              <a:t> manifestations may also </a:t>
            </a:r>
            <a:r>
              <a:rPr lang="en-US" sz="2200" dirty="0" err="1"/>
              <a:t>occursuch</a:t>
            </a:r>
            <a:r>
              <a:rPr lang="en-US" sz="2200" dirty="0"/>
              <a:t> as: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Skin involvement - characterized by either verrucous (more common)or ulcerative type of skin lesions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Osteomyelitis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Prostate and epididymis involvement in men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Central nervous system (CNS) involvement  - AIDS patients.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Brain abscess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5823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Epidemiology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Like histoplasmosis, </a:t>
            </a:r>
            <a:r>
              <a:rPr lang="en-US" sz="2200" dirty="0" err="1"/>
              <a:t>blastomycosis</a:t>
            </a:r>
            <a:r>
              <a:rPr lang="en-US" sz="2200" dirty="0"/>
              <a:t> is also endemic in North America, particularly in states bordering the Ohio River and Mississippi River.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34345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Histopathological staining </a:t>
            </a:r>
            <a:r>
              <a:rPr lang="en-US" sz="2200" dirty="0"/>
              <a:t>of the tissue biopsy specimens - thick-walled round yeast cells of 8–15μm size with single broad-based budding (Figure of 8 appearance).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249" y="1158775"/>
            <a:ext cx="3934782" cy="22073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31249" y="3366092"/>
            <a:ext cx="40806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UcPeriod"/>
            </a:pP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Schematic (Mycelial and yeast forms); </a:t>
            </a:r>
          </a:p>
          <a:p>
            <a:pPr marL="342900" indent="-342900">
              <a:buAutoNum type="alphaUcPeriod"/>
            </a:pPr>
            <a:r>
              <a:rPr lang="en-US" sz="1800" dirty="0">
                <a:latin typeface="Roboto Condensed Light" panose="020B0604020202020204" charset="0"/>
                <a:ea typeface="Roboto Condensed Light" panose="020B0604020202020204" charset="0"/>
              </a:rPr>
              <a:t>Histopathological stain (arrow showing) broad-base budding yeast cells (Figure of 8 appearance).</a:t>
            </a:r>
          </a:p>
        </p:txBody>
      </p:sp>
    </p:spTree>
    <p:extLst>
      <p:ext uri="{BB962C8B-B14F-4D97-AF65-F5344CB8AC3E}">
        <p14:creationId xmlns:p14="http://schemas.microsoft.com/office/powerpoint/2010/main" val="1701936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Culture media </a:t>
            </a:r>
            <a:r>
              <a:rPr lang="en-US" sz="2200" dirty="0"/>
              <a:t>- SDA, blood agar and BHI agar are inoculated.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At 25°C, mycelial form containing hyphae with small pear-shaped conidia are produced.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At 37°C mold to yeast conversion takes place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Skin test: </a:t>
            </a:r>
            <a:r>
              <a:rPr lang="en-US" sz="2200" dirty="0"/>
              <a:t>Done to demonstrate delayed type hypersensitivity to </a:t>
            </a:r>
            <a:r>
              <a:rPr lang="en-US" sz="2200" dirty="0" err="1"/>
              <a:t>blastomycin</a:t>
            </a:r>
            <a:r>
              <a:rPr lang="en-US" sz="2200" dirty="0"/>
              <a:t> antigen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72746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Antibody detection: </a:t>
            </a:r>
            <a:r>
              <a:rPr lang="en-US" sz="2200" dirty="0"/>
              <a:t>Immunodiffusion test specific for </a:t>
            </a:r>
            <a:r>
              <a:rPr lang="en-US" sz="2200" i="1" dirty="0"/>
              <a:t>B. </a:t>
            </a:r>
            <a:r>
              <a:rPr lang="en-US" sz="2200" i="1" dirty="0" err="1"/>
              <a:t>dermatitidis</a:t>
            </a:r>
            <a:r>
              <a:rPr lang="en-US" sz="2200" i="1" dirty="0"/>
              <a:t> </a:t>
            </a:r>
            <a:r>
              <a:rPr lang="en-US" sz="2200" dirty="0"/>
              <a:t>- developed against yeast phase antigens such as antigen—A, BAD-1 and ASWS antigen(alkali soluble water soluble).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Antigen detection assay </a:t>
            </a:r>
            <a:r>
              <a:rPr lang="en-US" sz="2200" dirty="0"/>
              <a:t>- detect </a:t>
            </a:r>
            <a:r>
              <a:rPr lang="en-US" sz="2200" i="1" dirty="0" err="1"/>
              <a:t>Blastomyces</a:t>
            </a:r>
            <a:r>
              <a:rPr lang="en-US" sz="2200" i="1" dirty="0"/>
              <a:t> </a:t>
            </a:r>
            <a:r>
              <a:rPr lang="en-US" sz="2200" dirty="0"/>
              <a:t>antigen in urine (more sensitive) and in serum is commercially available.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08746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Molecular methods -</a:t>
            </a:r>
            <a:r>
              <a:rPr lang="en-US" sz="2200" dirty="0"/>
              <a:t> DNA probe hybridization and real time PCR are available.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91781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Treatment </a:t>
            </a:r>
            <a:r>
              <a:rPr lang="en-US" sz="3200" dirty="0" err="1">
                <a:latin typeface="Roboto Condensed Light" panose="020B0604020202020204" charset="0"/>
                <a:ea typeface="Roboto Condensed Light" panose="020B0604020202020204" charset="0"/>
              </a:rPr>
              <a:t>Blastomycosis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Liposomal amphotericin B - drug of choice in most of the cases. </a:t>
            </a:r>
          </a:p>
          <a:p>
            <a:pPr>
              <a:lnSpc>
                <a:spcPct val="150000"/>
              </a:lnSpc>
            </a:pPr>
            <a:r>
              <a:rPr lang="en-US" sz="2200" dirty="0" err="1"/>
              <a:t>Itraconazole</a:t>
            </a:r>
            <a:r>
              <a:rPr lang="en-US" sz="2200" dirty="0"/>
              <a:t> - given in immunocompetent patients with mild pulmonary or non-CNS </a:t>
            </a:r>
            <a:r>
              <a:rPr lang="en-US" sz="2200" dirty="0" err="1"/>
              <a:t>extrapulmonary</a:t>
            </a:r>
            <a:r>
              <a:rPr lang="en-US" sz="2200" dirty="0"/>
              <a:t> </a:t>
            </a:r>
            <a:r>
              <a:rPr lang="en-US" sz="2200" dirty="0" err="1"/>
              <a:t>blastomycosis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4279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COCCIDIOIDOMYCOSIS</a:t>
            </a:r>
            <a:endParaRPr lang="en-US" sz="4800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Coccidioidomycosis</a:t>
            </a:r>
            <a:r>
              <a:rPr lang="en-US" sz="2800" dirty="0"/>
              <a:t> (also called desert rheumatism or Valley fever or California fever) - systemic fungal disease caused by a dimorphic soil dwelling fungus—</a:t>
            </a:r>
            <a:r>
              <a:rPr lang="en-US" sz="2800" i="1" dirty="0" err="1"/>
              <a:t>Coccidioides</a:t>
            </a:r>
            <a:r>
              <a:rPr lang="en-US" sz="2800" i="1" dirty="0"/>
              <a:t> </a:t>
            </a:r>
            <a:r>
              <a:rPr lang="en-US" sz="2800" dirty="0"/>
              <a:t>which has two species, </a:t>
            </a:r>
            <a:r>
              <a:rPr lang="en-US" sz="2800" i="1" dirty="0"/>
              <a:t>C. </a:t>
            </a:r>
            <a:r>
              <a:rPr lang="en-US" sz="2800" i="1" dirty="0" err="1"/>
              <a:t>immitis</a:t>
            </a:r>
            <a:r>
              <a:rPr lang="en-US" sz="2800" i="1" dirty="0"/>
              <a:t> </a:t>
            </a:r>
            <a:r>
              <a:rPr lang="en-US" sz="2800" dirty="0"/>
              <a:t>and </a:t>
            </a:r>
            <a:r>
              <a:rPr lang="en-US" sz="2800" i="1" dirty="0"/>
              <a:t>C. </a:t>
            </a:r>
            <a:r>
              <a:rPr lang="en-US" sz="2800" i="1" dirty="0" err="1"/>
              <a:t>posadasii</a:t>
            </a:r>
            <a:r>
              <a:rPr lang="en-US" sz="2800" i="1" dirty="0"/>
              <a:t>.</a:t>
            </a:r>
            <a:endParaRPr lang="en-US" sz="28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9681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xfrm>
            <a:off x="457200" y="514350"/>
            <a:ext cx="8229600" cy="40802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Coccidioidomycosis</a:t>
            </a:r>
            <a:r>
              <a:rPr lang="en-US" sz="2800" dirty="0"/>
              <a:t> (also called desert rheumatism or Valley fever or California fever) - systemic fungal disease caused by a dimorphic soil dwelling fungus.</a:t>
            </a:r>
          </a:p>
          <a:p>
            <a:pPr>
              <a:lnSpc>
                <a:spcPct val="150000"/>
              </a:lnSpc>
            </a:pPr>
            <a:r>
              <a:rPr lang="en-US" sz="2800" i="1" dirty="0" err="1"/>
              <a:t>Coccidioides</a:t>
            </a:r>
            <a:r>
              <a:rPr lang="en-US" sz="2800" i="1" dirty="0"/>
              <a:t> </a:t>
            </a:r>
            <a:r>
              <a:rPr lang="en-US" sz="2800" dirty="0"/>
              <a:t>which has two species, </a:t>
            </a:r>
            <a:r>
              <a:rPr lang="en-US" sz="2800" i="1" dirty="0"/>
              <a:t>C. </a:t>
            </a:r>
            <a:r>
              <a:rPr lang="en-US" sz="2800" i="1" dirty="0" err="1"/>
              <a:t>immitis</a:t>
            </a:r>
            <a:r>
              <a:rPr lang="en-US" sz="2800" i="1" dirty="0"/>
              <a:t> </a:t>
            </a:r>
            <a:r>
              <a:rPr lang="en-US" sz="2800" dirty="0"/>
              <a:t>and </a:t>
            </a:r>
            <a:r>
              <a:rPr lang="en-US" sz="2800" i="1" dirty="0"/>
              <a:t>C. </a:t>
            </a:r>
            <a:r>
              <a:rPr lang="en-US" sz="2800" i="1" dirty="0" err="1"/>
              <a:t>posadasii</a:t>
            </a:r>
            <a:r>
              <a:rPr lang="en-US" sz="2800" i="1" dirty="0"/>
              <a:t>.</a:t>
            </a:r>
            <a:endParaRPr lang="en-US" sz="28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21756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Pathogenesis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200" dirty="0"/>
              <a:t>Transmitted by inhalation of </a:t>
            </a:r>
            <a:r>
              <a:rPr lang="en-US" sz="2200" dirty="0" err="1"/>
              <a:t>arthroconidia</a:t>
            </a:r>
            <a:r>
              <a:rPr lang="en-US" sz="2200" dirty="0"/>
              <a:t>.</a:t>
            </a:r>
          </a:p>
          <a:p>
            <a:r>
              <a:rPr lang="en-US" sz="2200" dirty="0"/>
              <a:t>In lungs, they enlarge, become rounded, and develop internal </a:t>
            </a:r>
            <a:r>
              <a:rPr lang="en-US" sz="2200" dirty="0" err="1"/>
              <a:t>septations</a:t>
            </a:r>
            <a:r>
              <a:rPr lang="en-US" sz="2200" dirty="0"/>
              <a:t> to form large sac like structures of </a:t>
            </a:r>
            <a:r>
              <a:rPr lang="en-US" sz="2200" dirty="0" err="1"/>
              <a:t>sizeup</a:t>
            </a:r>
            <a:r>
              <a:rPr lang="en-US" sz="2200" dirty="0"/>
              <a:t> to 200 </a:t>
            </a:r>
            <a:r>
              <a:rPr lang="en-US" sz="2200" dirty="0" err="1"/>
              <a:t>μm</a:t>
            </a:r>
            <a:r>
              <a:rPr lang="en-US" sz="2200" dirty="0"/>
              <a:t> – </a:t>
            </a:r>
            <a:r>
              <a:rPr lang="en-US" sz="2200" b="1" dirty="0"/>
              <a:t>spherules -</a:t>
            </a:r>
            <a:r>
              <a:rPr lang="en-US" sz="2200" dirty="0"/>
              <a:t> encompass numerous endospores. </a:t>
            </a:r>
          </a:p>
          <a:p>
            <a:r>
              <a:rPr lang="en-US" sz="2200" dirty="0"/>
              <a:t>Spherules - rupture and release packets of endospores that can disseminate and develop </a:t>
            </a:r>
            <a:r>
              <a:rPr lang="en-US" sz="2200" dirty="0" err="1"/>
              <a:t>intonew</a:t>
            </a:r>
            <a:r>
              <a:rPr lang="en-US" sz="2200" dirty="0"/>
              <a:t> spherules. </a:t>
            </a:r>
          </a:p>
          <a:p>
            <a:r>
              <a:rPr lang="en-US" sz="2200" dirty="0"/>
              <a:t>If returned to artificial media or the soil - spherules revert back to the mycelial stage.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8504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Clinical Manifestations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Skin lesions - rashes or erythema </a:t>
            </a:r>
            <a:r>
              <a:rPr lang="en-US" sz="2200" dirty="0" err="1"/>
              <a:t>nodosum</a:t>
            </a:r>
            <a:r>
              <a:rPr lang="en-US" sz="2200" dirty="0"/>
              <a:t> and arthritis with joint pain may appear secondary to pulmonary infection particularly in women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Disseminated form: Males and persons with low CMI (HIV infected patients with CD4+ T cell count &lt;250/ </a:t>
            </a:r>
            <a:r>
              <a:rPr lang="en-US" sz="2200" dirty="0" err="1"/>
              <a:t>μL</a:t>
            </a:r>
            <a:r>
              <a:rPr lang="en-US" sz="2200" dirty="0"/>
              <a:t>) are at higher risk.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Common sites for dissemination include skin, bone, joints, soft tissues, and meninges.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2001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Epidemiology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Endemic in certain parts of Arizona, California, </a:t>
            </a:r>
            <a:r>
              <a:rPr lang="en-US" sz="2200" dirty="0" err="1"/>
              <a:t>Nevada,New</a:t>
            </a:r>
            <a:r>
              <a:rPr lang="en-US" sz="2200" dirty="0"/>
              <a:t> Mexico, Texas, Utah and northern Mexico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17718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Histopathological staining </a:t>
            </a:r>
            <a:r>
              <a:rPr lang="en-US" sz="2200" dirty="0"/>
              <a:t>(H and E stain, PAS or GMS) of sputum or tissue biopsy specimens - spherules which are large sac like structures (20–80 </a:t>
            </a:r>
            <a:r>
              <a:rPr lang="en-US" sz="2200" dirty="0" err="1"/>
              <a:t>μm</a:t>
            </a:r>
            <a:r>
              <a:rPr lang="en-US" sz="2200" dirty="0"/>
              <a:t> size), have thick, double </a:t>
            </a:r>
            <a:r>
              <a:rPr lang="en-US" sz="2200" dirty="0" err="1"/>
              <a:t>refractile</a:t>
            </a:r>
            <a:r>
              <a:rPr lang="en-US" sz="2200" dirty="0"/>
              <a:t> wall, and are filled with endospores.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0394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Cultures </a:t>
            </a:r>
            <a:r>
              <a:rPr lang="en-US" sz="2200" dirty="0"/>
              <a:t>on SDA produces mycelial growth - as fragmented hyphae consisting of </a:t>
            </a:r>
            <a:r>
              <a:rPr lang="en-US" sz="2200" b="1" dirty="0"/>
              <a:t>barrel-shaped </a:t>
            </a:r>
            <a:r>
              <a:rPr lang="en-US" sz="2200" b="1" dirty="0" err="1"/>
              <a:t>arthrospores</a:t>
            </a:r>
            <a:r>
              <a:rPr lang="en-US" sz="2200" b="1" dirty="0"/>
              <a:t> </a:t>
            </a:r>
            <a:r>
              <a:rPr lang="en-US" sz="2200" dirty="0"/>
              <a:t>with alternate cells distorted (empty cells).</a:t>
            </a:r>
          </a:p>
          <a:p>
            <a:pPr>
              <a:lnSpc>
                <a:spcPct val="150000"/>
              </a:lnSpc>
            </a:pPr>
            <a:r>
              <a:rPr lang="en-US" sz="2200" i="1" dirty="0" err="1"/>
              <a:t>Coccidioides</a:t>
            </a:r>
            <a:r>
              <a:rPr lang="en-US" sz="2200" i="1" dirty="0"/>
              <a:t> </a:t>
            </a:r>
            <a:r>
              <a:rPr lang="en-US" sz="2200" dirty="0"/>
              <a:t>differs from other dimorphic fungi - grows as mold at both 25°C and 37°C in usual culture media.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It forms spherules at 37°C in certain special culture media only.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92683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Serology: </a:t>
            </a:r>
            <a:r>
              <a:rPr lang="en-US" sz="2200" dirty="0"/>
              <a:t>Antibodies are detected by immunodiffusion test and CFT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Skin test: </a:t>
            </a:r>
            <a:r>
              <a:rPr lang="en-US" sz="2200" dirty="0"/>
              <a:t>Done by using fungal extracts (</a:t>
            </a:r>
            <a:r>
              <a:rPr lang="en-US" sz="2200" dirty="0" err="1"/>
              <a:t>coccidioidin</a:t>
            </a:r>
            <a:r>
              <a:rPr lang="en-US" sz="2200" dirty="0"/>
              <a:t> or </a:t>
            </a:r>
            <a:r>
              <a:rPr lang="en-US" sz="2200" dirty="0" err="1"/>
              <a:t>spherulin</a:t>
            </a:r>
            <a:r>
              <a:rPr lang="en-US" sz="2200" dirty="0"/>
              <a:t>); if produces at least a 5 mm induration within 48 hours after injection (delayed hypersensitivity reaction) indicates past infection.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09969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 </a:t>
            </a:r>
            <a:r>
              <a:rPr lang="en-US" dirty="0">
                <a:latin typeface="Roboto Condensed Light" panose="020B0604020202020204" charset="0"/>
                <a:ea typeface="Roboto Condensed Light" panose="020B0604020202020204" charset="0"/>
              </a:rPr>
              <a:t>(Cont..)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53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54" y="1537124"/>
            <a:ext cx="7832067" cy="2100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42753" y="3717565"/>
            <a:ext cx="78320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A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. Spherules (schematic); </a:t>
            </a:r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B.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 Hyphae with </a:t>
            </a:r>
            <a:r>
              <a:rPr lang="en-US" sz="2000" dirty="0" err="1">
                <a:latin typeface="Roboto Condensed Light" panose="020B0604020202020204" charset="0"/>
                <a:ea typeface="Roboto Condensed Light" panose="020B0604020202020204" charset="0"/>
              </a:rPr>
              <a:t>arthroconidia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 (schematic);</a:t>
            </a:r>
          </a:p>
          <a:p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C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. Spherules (PAS staining); </a:t>
            </a:r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D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. Hyphae with </a:t>
            </a:r>
            <a:r>
              <a:rPr lang="en-US" sz="2000" dirty="0" err="1">
                <a:latin typeface="Roboto Condensed Light" panose="020B0604020202020204" charset="0"/>
                <a:ea typeface="Roboto Condensed Light" panose="020B0604020202020204" charset="0"/>
              </a:rPr>
              <a:t>arthroconidia</a:t>
            </a:r>
            <a:r>
              <a:rPr lang="en-US" sz="2000" dirty="0">
                <a:latin typeface="Roboto Condensed Light" panose="020B0604020202020204" charset="0"/>
                <a:ea typeface="Roboto Condensed Light" panose="020B0604020202020204" charset="0"/>
              </a:rPr>
              <a:t> (LPCB mount).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302000"/>
            <a:ext cx="219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59760" y="3302000"/>
            <a:ext cx="20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3180080"/>
            <a:ext cx="264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3520" y="3241040"/>
            <a:ext cx="213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Roboto Condensed Light" panose="020B0604020202020204" charset="0"/>
                <a:ea typeface="Roboto Condensed Light" panose="020B060402020202020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5990626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Treatment of </a:t>
            </a:r>
            <a:r>
              <a:rPr lang="en-US" sz="3200" dirty="0" err="1">
                <a:latin typeface="Roboto Condensed Light" panose="020B0604020202020204" charset="0"/>
                <a:ea typeface="Roboto Condensed Light" panose="020B0604020202020204" charset="0"/>
              </a:rPr>
              <a:t>Coccidioidomycosis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/>
              <a:t>Triazoles</a:t>
            </a:r>
            <a:r>
              <a:rPr lang="en-US" sz="2200" dirty="0"/>
              <a:t> such as </a:t>
            </a:r>
            <a:r>
              <a:rPr lang="en-US" sz="2200" dirty="0" err="1"/>
              <a:t>itraconazole</a:t>
            </a:r>
            <a:r>
              <a:rPr lang="en-US" sz="2200" dirty="0"/>
              <a:t> - drug of choice to treat most cases of </a:t>
            </a:r>
            <a:r>
              <a:rPr lang="en-US" sz="2200" dirty="0" err="1"/>
              <a:t>coccidioidomycosis</a:t>
            </a:r>
            <a:r>
              <a:rPr lang="en-US" sz="2200" dirty="0"/>
              <a:t>, except for diffuse pneumonia with pulmonary sequelae where amphotericin B is recommended.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73496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PARACOCCIDIOIDOMYCOSIS</a:t>
            </a:r>
            <a:endParaRPr lang="en-US" b="1" dirty="0">
              <a:solidFill>
                <a:srgbClr val="FF00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Also known as South American </a:t>
            </a:r>
            <a:r>
              <a:rPr lang="pt-BR" sz="2200" dirty="0"/>
              <a:t>blastomycosis - Lutz-Splendore-de Almeida disease  is </a:t>
            </a:r>
            <a:r>
              <a:rPr lang="en-US" sz="2200" dirty="0"/>
              <a:t>a systemic disease caused by the dimorphic fungus— </a:t>
            </a:r>
            <a:r>
              <a:rPr lang="en-US" sz="2200" i="1" dirty="0" err="1"/>
              <a:t>Paracoccidioides</a:t>
            </a:r>
            <a:r>
              <a:rPr lang="en-US" sz="2200" i="1" dirty="0"/>
              <a:t> </a:t>
            </a:r>
            <a:r>
              <a:rPr lang="en-US" sz="2200" i="1" dirty="0" err="1"/>
              <a:t>brasiliensis</a:t>
            </a:r>
            <a:r>
              <a:rPr lang="en-US" sz="2200" dirty="0"/>
              <a:t>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08233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100" dirty="0">
                <a:latin typeface="Roboto Condensed Light" panose="020B0604020202020204" charset="0"/>
                <a:ea typeface="Roboto Condensed Light" panose="020B0604020202020204" charset="0"/>
              </a:rPr>
              <a:t>Pathogenesis and Clinical Manifestations</a:t>
            </a:r>
            <a:endParaRPr lang="en-US" sz="3100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Transmission is by inhalation of spores - transform into the yeast phase in lungs.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It occurs as two major forms: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1. </a:t>
            </a:r>
            <a:r>
              <a:rPr lang="en-US" sz="2200" b="1" dirty="0"/>
              <a:t>Acute form (or juvenile type)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2. </a:t>
            </a:r>
            <a:r>
              <a:rPr lang="en-US" sz="2200" b="1" dirty="0"/>
              <a:t>Chronic form (or adult form)</a:t>
            </a:r>
            <a:endParaRPr lang="en-US" sz="2200" dirty="0"/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54712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Epidemiology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Endemic in Brazil and other South American countries.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93138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Laboratory Diagnosis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/>
              <a:t>Histopathological staining </a:t>
            </a:r>
            <a:r>
              <a:rPr lang="en-US" sz="2200" dirty="0"/>
              <a:t>of pus, tissue biopsies or sputum reveals round thick-walled yeasts, with multiple narrow-necked buds attached circumferentially giving rise to </a:t>
            </a:r>
            <a:r>
              <a:rPr lang="en-US" sz="2200" b="1" dirty="0"/>
              <a:t>Mickey mouse or pilot wheel </a:t>
            </a:r>
            <a:r>
              <a:rPr lang="en-US" sz="2200" dirty="0"/>
              <a:t>appearance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58</a:t>
            </a:fld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53358"/>
          <a:stretch/>
        </p:blipFill>
        <p:spPr>
          <a:xfrm>
            <a:off x="5337271" y="1358780"/>
            <a:ext cx="3134068" cy="19585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51120" y="3320713"/>
            <a:ext cx="3870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400" marR="252095" indent="-342900" algn="just">
              <a:lnSpc>
                <a:spcPct val="95000"/>
              </a:lnSpc>
              <a:spcBef>
                <a:spcPts val="265"/>
              </a:spcBef>
              <a:buAutoNum type="alphaUcPeriod"/>
            </a:pP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Schematic representation of mycelial and yeast forms; </a:t>
            </a:r>
          </a:p>
          <a:p>
            <a:pPr marL="406400" marR="252095" indent="-342900" algn="just">
              <a:lnSpc>
                <a:spcPct val="95000"/>
              </a:lnSpc>
              <a:spcBef>
                <a:spcPts val="265"/>
              </a:spcBef>
              <a:buAutoNum type="alphaUcPeriod"/>
            </a:pPr>
            <a:r>
              <a:rPr lang="en-US" sz="1800" b="1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</a:t>
            </a:r>
            <a:r>
              <a:rPr lang="en-US" sz="1800" dirty="0" err="1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Methenamine</a:t>
            </a:r>
            <a:r>
              <a:rPr lang="en-US" sz="1800" dirty="0">
                <a:solidFill>
                  <a:srgbClr val="231F20"/>
                </a:solidFill>
                <a:latin typeface="Roboto Condensed Light" panose="020B0604020202020204" charset="0"/>
                <a:ea typeface="Roboto Condensed Light" panose="020B0604020202020204" charset="0"/>
              </a:rPr>
              <a:t> silver staining shows yeast from (pilot wheel appearance).</a:t>
            </a:r>
            <a:endParaRPr lang="en-US" sz="1800" dirty="0">
              <a:effectLst/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3398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</a:rPr>
              <a:t>Treatment of </a:t>
            </a:r>
            <a:r>
              <a:rPr lang="en-US" sz="3200" dirty="0" err="1">
                <a:latin typeface="Roboto Condensed Light" panose="020B0604020202020204" charset="0"/>
                <a:ea typeface="Roboto Condensed Light" panose="020B0604020202020204" charset="0"/>
              </a:rPr>
              <a:t>Paracoccidioidomycosis</a:t>
            </a:r>
            <a:endParaRPr lang="en-US" dirty="0">
              <a:solidFill>
                <a:srgbClr val="FFFF00"/>
              </a:solidFill>
              <a:latin typeface="Roboto Condensed Light" panose="020B0604020202020204" charset="0"/>
              <a:ea typeface="Roboto Condensed Light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/>
              <a:t>Itraconazole</a:t>
            </a:r>
            <a:r>
              <a:rPr lang="en-US" sz="2200" dirty="0"/>
              <a:t> - treatment of choice for </a:t>
            </a:r>
            <a:r>
              <a:rPr lang="en-US" sz="2200" dirty="0" err="1"/>
              <a:t>paracoccidioidomycosis</a:t>
            </a:r>
            <a:r>
              <a:rPr lang="en-US" sz="2200" dirty="0"/>
              <a:t>, except for the seriously ill patients where amphotericin B is recommended. 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Sulfonamides are effective, but the response is slow with frequent relapses.</a:t>
            </a: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59</a:t>
            </a:fld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75751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Questions:</a:t>
            </a: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Q2. B</a:t>
            </a:r>
            <a:r>
              <a:rPr lang="en-US" sz="2200" dirty="0"/>
              <a:t>arrel-shaped </a:t>
            </a:r>
            <a:r>
              <a:rPr lang="en-US" sz="2200" dirty="0" err="1"/>
              <a:t>arthroconidia</a:t>
            </a:r>
            <a:r>
              <a:rPr lang="en-US" sz="2200" dirty="0"/>
              <a:t> are seen in:</a:t>
            </a: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558800" indent="-457200">
              <a:lnSpc>
                <a:spcPct val="150000"/>
              </a:lnSpc>
              <a:buFont typeface="Roboto Condensed Light"/>
              <a:buAutoNum type="alphaLcPeriod"/>
            </a:pPr>
            <a:r>
              <a:rPr lang="en-US" sz="2200" dirty="0"/>
              <a:t>Histoplasmosis</a:t>
            </a:r>
          </a:p>
          <a:p>
            <a:pPr marL="558800" indent="-457200">
              <a:lnSpc>
                <a:spcPct val="150000"/>
              </a:lnSpc>
              <a:buFont typeface="Roboto Condensed Light"/>
              <a:buAutoNum type="alphaLcPeriod"/>
            </a:pPr>
            <a:r>
              <a:rPr lang="en-US" sz="2200" dirty="0" err="1"/>
              <a:t>Cryptococcosis</a:t>
            </a:r>
            <a:endParaRPr lang="en-US" sz="2200" dirty="0"/>
          </a:p>
          <a:p>
            <a:pPr marL="558800" indent="-457200">
              <a:lnSpc>
                <a:spcPct val="150000"/>
              </a:lnSpc>
              <a:buFont typeface="Roboto Condensed Light"/>
              <a:buAutoNum type="alphaLcPeriod"/>
            </a:pPr>
            <a:r>
              <a:rPr lang="en-US" sz="2200" dirty="0" err="1"/>
              <a:t>Coccidioidomycosis</a:t>
            </a:r>
            <a:endParaRPr lang="en-US" sz="2200" dirty="0"/>
          </a:p>
          <a:p>
            <a:pPr marL="558800" indent="-457200">
              <a:lnSpc>
                <a:spcPct val="150000"/>
              </a:lnSpc>
              <a:buFont typeface="Roboto Condensed Light"/>
              <a:buAutoNum type="alphaLcPeriod"/>
            </a:pPr>
            <a:r>
              <a:rPr lang="en-US" sz="2200" dirty="0" err="1"/>
              <a:t>Paracoccidioidomycosis</a:t>
            </a:r>
            <a:endParaRPr lang="en-US" sz="2200" i="1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60</a:t>
            </a:fld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3061727"/>
            <a:ext cx="8818880" cy="52746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7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32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Questions:</a:t>
            </a:r>
          </a:p>
        </p:txBody>
      </p:sp>
      <p:sp>
        <p:nvSpPr>
          <p:cNvPr id="193" name="Google Shape;193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Roboto Condensed Light" panose="020B0604020202020204" charset="0"/>
                <a:ea typeface="Roboto Condensed Light" panose="020B0604020202020204" charset="0"/>
                <a:cs typeface="Times New Roman" panose="02020603050405020304" pitchFamily="18" charset="0"/>
              </a:rPr>
              <a:t>Q2. Broad-based budding is seen in:</a:t>
            </a:r>
            <a:r>
              <a:rPr lang="en-US" sz="2200" dirty="0"/>
              <a:t>:</a:t>
            </a:r>
            <a:endParaRPr lang="en-US" sz="2200" dirty="0">
              <a:latin typeface="Roboto Condensed Light" panose="020B0604020202020204" charset="0"/>
              <a:ea typeface="Roboto Condensed Light" panose="020B0604020202020204" charset="0"/>
            </a:endParaRPr>
          </a:p>
          <a:p>
            <a:pPr marL="558800" indent="-457200">
              <a:lnSpc>
                <a:spcPct val="150000"/>
              </a:lnSpc>
              <a:buFont typeface="Roboto Condensed Light"/>
              <a:buAutoNum type="alphaLcPeriod"/>
            </a:pPr>
            <a:r>
              <a:rPr lang="en-US" sz="2200" i="1" dirty="0"/>
              <a:t>Histoplasma</a:t>
            </a:r>
          </a:p>
          <a:p>
            <a:pPr marL="558800" indent="-457200">
              <a:lnSpc>
                <a:spcPct val="150000"/>
              </a:lnSpc>
              <a:buFont typeface="Roboto Condensed Light"/>
              <a:buAutoNum type="alphaLcPeriod"/>
            </a:pPr>
            <a:r>
              <a:rPr lang="en-US" sz="2200" i="1" dirty="0" err="1"/>
              <a:t>Blastomyces</a:t>
            </a:r>
            <a:endParaRPr lang="en-US" sz="2200" i="1" dirty="0"/>
          </a:p>
          <a:p>
            <a:pPr marL="558800" indent="-457200">
              <a:lnSpc>
                <a:spcPct val="150000"/>
              </a:lnSpc>
              <a:buFont typeface="Roboto Condensed Light"/>
              <a:buAutoNum type="alphaLcPeriod"/>
            </a:pPr>
            <a:r>
              <a:rPr lang="en-US" sz="2200" i="1" dirty="0"/>
              <a:t>Cryptococcus</a:t>
            </a:r>
          </a:p>
          <a:p>
            <a:pPr marL="558800" indent="-457200">
              <a:lnSpc>
                <a:spcPct val="150000"/>
              </a:lnSpc>
              <a:buFont typeface="Roboto Condensed Light"/>
              <a:buAutoNum type="alphaLcPeriod"/>
            </a:pPr>
            <a:r>
              <a:rPr lang="en-US" sz="2200" i="1" dirty="0" err="1"/>
              <a:t>Penicillium</a:t>
            </a:r>
            <a:endParaRPr lang="en-US" sz="2200" i="1" dirty="0">
              <a:latin typeface="Roboto Condensed Light" panose="020B0604020202020204" charset="0"/>
              <a:ea typeface="Roboto Condensed Light" panose="020B0604020202020204" charset="0"/>
            </a:endParaRPr>
          </a:p>
        </p:txBody>
      </p:sp>
      <p:sp>
        <p:nvSpPr>
          <p:cNvPr id="192" name="Google Shape;192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61</a:t>
            </a:fld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2538969"/>
            <a:ext cx="8818880" cy="52746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5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2444</Words>
  <Application>Microsoft Office PowerPoint</Application>
  <PresentationFormat>On-screen Show (16:9)</PresentationFormat>
  <Paragraphs>311</Paragraphs>
  <Slides>61</Slides>
  <Notes>61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Systemic Candidiasis</vt:lpstr>
      <vt:lpstr>Learning objectives</vt:lpstr>
      <vt:lpstr>SYSTEMIC CANDIDIASIS</vt:lpstr>
      <vt:lpstr>PowerPoint Presentation</vt:lpstr>
      <vt:lpstr>Pathogenesis</vt:lpstr>
      <vt:lpstr>Predisposing Factors</vt:lpstr>
      <vt:lpstr>Virulence Factors</vt:lpstr>
      <vt:lpstr>Phenotypic switching of Candida</vt:lpstr>
      <vt:lpstr>Clinical Manifestations</vt:lpstr>
      <vt:lpstr>Laboratory diagnosis of Candidiasis</vt:lpstr>
      <vt:lpstr>PowerPoint Presentation</vt:lpstr>
      <vt:lpstr>PowerPoint Presentation</vt:lpstr>
      <vt:lpstr>PowerPoint Presentation</vt:lpstr>
      <vt:lpstr>PowerPoint Presentation</vt:lpstr>
      <vt:lpstr>Treatment of Candidiasis</vt:lpstr>
      <vt:lpstr>PowerPoint Presentation</vt:lpstr>
      <vt:lpstr>Candida auris</vt:lpstr>
      <vt:lpstr>PowerPoint Presentation</vt:lpstr>
      <vt:lpstr>PowerPoint Presentation</vt:lpstr>
      <vt:lpstr>SYSTEMIC MYCOSES</vt:lpstr>
      <vt:lpstr>PowerPoint Presentation</vt:lpstr>
      <vt:lpstr>HISTOPLASMOSIS</vt:lpstr>
      <vt:lpstr>PowerPoint Presentation</vt:lpstr>
      <vt:lpstr>Epidemiology</vt:lpstr>
      <vt:lpstr>Pathogenesis</vt:lpstr>
      <vt:lpstr>Pathogenesis (Cont..)</vt:lpstr>
      <vt:lpstr>Clinical Manifestations</vt:lpstr>
      <vt:lpstr>Laboratory Diagnosis</vt:lpstr>
      <vt:lpstr>Laboratory Diagnosis (Cont..)</vt:lpstr>
      <vt:lpstr>Laboratory Diagnosis (Cont..)</vt:lpstr>
      <vt:lpstr>Laboratory Diagnosis (Cont..)</vt:lpstr>
      <vt:lpstr>Laboratory Diagnosis (Cont..)</vt:lpstr>
      <vt:lpstr>Laboratory Diagnosis (Cont..)</vt:lpstr>
      <vt:lpstr>Laboratory Diagnosis (Cont..)</vt:lpstr>
      <vt:lpstr>Treatment Histoplasmosis</vt:lpstr>
      <vt:lpstr>BLASTOMYCOSIS</vt:lpstr>
      <vt:lpstr>Pathogenesis</vt:lpstr>
      <vt:lpstr>Clinical Manifestations</vt:lpstr>
      <vt:lpstr>Epidemiology</vt:lpstr>
      <vt:lpstr>Laboratory Diagnosis</vt:lpstr>
      <vt:lpstr>Laboratory Diagnosis (Cont..)</vt:lpstr>
      <vt:lpstr>Laboratory Diagnosis (Cont..)</vt:lpstr>
      <vt:lpstr>Laboratory Diagnosis (Cont..)</vt:lpstr>
      <vt:lpstr>Treatment Blastomycosis</vt:lpstr>
      <vt:lpstr>COCCIDIOIDOMYCOSIS</vt:lpstr>
      <vt:lpstr>PowerPoint Presentation</vt:lpstr>
      <vt:lpstr>Pathogenesis</vt:lpstr>
      <vt:lpstr>Clinical Manifestations</vt:lpstr>
      <vt:lpstr>Epidemiology</vt:lpstr>
      <vt:lpstr>Laboratory Diagnosis</vt:lpstr>
      <vt:lpstr>Laboratory Diagnosis (Cont..)</vt:lpstr>
      <vt:lpstr>Laboratory Diagnosis (Cont..)</vt:lpstr>
      <vt:lpstr>Laboratory Diagnosis (Cont..)</vt:lpstr>
      <vt:lpstr>Treatment of Coccidioidomycosis</vt:lpstr>
      <vt:lpstr>PARACOCCIDIOIDOMYCOSIS</vt:lpstr>
      <vt:lpstr>Pathogenesis and Clinical Manifestations</vt:lpstr>
      <vt:lpstr>Epidemiology</vt:lpstr>
      <vt:lpstr>Laboratory Diagnosis</vt:lpstr>
      <vt:lpstr>Treatment of Paracoccidioidomycosis</vt:lpstr>
      <vt:lpstr>Questions:</vt:lpstr>
      <vt:lpstr>Questions: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Systemic Candidiasis</dc:title>
  <dc:creator>micro pc</dc:creator>
  <cp:lastModifiedBy>micro pc</cp:lastModifiedBy>
  <cp:revision>20</cp:revision>
  <dcterms:created xsi:type="dcterms:W3CDTF">2024-05-04T03:24:45Z</dcterms:created>
  <dcterms:modified xsi:type="dcterms:W3CDTF">2024-05-08T03:36:14Z</dcterms:modified>
</cp:coreProperties>
</file>