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9B0CF9-AD96-4D61-97C6-01EF85FA4968}" type="datetimeFigureOut">
              <a:rPr lang="en-US" smtClean="0"/>
              <a:t>8/29/2023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EF243-B13E-4435-B0B9-4B1F44A5BFFA}" type="slidenum">
              <a:rPr lang="en-US" smtClean="0"/>
              <a:t>‹#›</a:t>
            </a:fld>
            <a:endParaRPr lang="en-US"/>
          </a:p>
        </p:txBody>
      </p:sp>
    </p:spTree>
    <p:extLst>
      <p:ext uri="{BB962C8B-B14F-4D97-AF65-F5344CB8AC3E}">
        <p14:creationId xmlns:p14="http://schemas.microsoft.com/office/powerpoint/2010/main" val="954481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9B0CF9-AD96-4D61-97C6-01EF85FA4968}" type="datetimeFigureOut">
              <a:rPr lang="en-US" smtClean="0"/>
              <a:t>8/29/2023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EF243-B13E-4435-B0B9-4B1F44A5BFFA}" type="slidenum">
              <a:rPr lang="en-US" smtClean="0"/>
              <a:t>‹#›</a:t>
            </a:fld>
            <a:endParaRPr lang="en-US"/>
          </a:p>
        </p:txBody>
      </p:sp>
    </p:spTree>
    <p:extLst>
      <p:ext uri="{BB962C8B-B14F-4D97-AF65-F5344CB8AC3E}">
        <p14:creationId xmlns:p14="http://schemas.microsoft.com/office/powerpoint/2010/main" val="2733791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9B0CF9-AD96-4D61-97C6-01EF85FA4968}" type="datetimeFigureOut">
              <a:rPr lang="en-US" smtClean="0"/>
              <a:t>8/29/2023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EF243-B13E-4435-B0B9-4B1F44A5BFFA}" type="slidenum">
              <a:rPr lang="en-US" smtClean="0"/>
              <a:t>‹#›</a:t>
            </a:fld>
            <a:endParaRPr lang="en-US"/>
          </a:p>
        </p:txBody>
      </p:sp>
    </p:spTree>
    <p:extLst>
      <p:ext uri="{BB962C8B-B14F-4D97-AF65-F5344CB8AC3E}">
        <p14:creationId xmlns:p14="http://schemas.microsoft.com/office/powerpoint/2010/main" val="2940214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9B0CF9-AD96-4D61-97C6-01EF85FA4968}" type="datetimeFigureOut">
              <a:rPr lang="en-US" smtClean="0"/>
              <a:t>8/29/2023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EF243-B13E-4435-B0B9-4B1F44A5BFFA}" type="slidenum">
              <a:rPr lang="en-US" smtClean="0"/>
              <a:t>‹#›</a:t>
            </a:fld>
            <a:endParaRPr lang="en-US"/>
          </a:p>
        </p:txBody>
      </p:sp>
    </p:spTree>
    <p:extLst>
      <p:ext uri="{BB962C8B-B14F-4D97-AF65-F5344CB8AC3E}">
        <p14:creationId xmlns:p14="http://schemas.microsoft.com/office/powerpoint/2010/main" val="3224828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9B0CF9-AD96-4D61-97C6-01EF85FA4968}" type="datetimeFigureOut">
              <a:rPr lang="en-US" smtClean="0"/>
              <a:t>8/29/2023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EEF243-B13E-4435-B0B9-4B1F44A5BFFA}" type="slidenum">
              <a:rPr lang="en-US" smtClean="0"/>
              <a:t>‹#›</a:t>
            </a:fld>
            <a:endParaRPr lang="en-US"/>
          </a:p>
        </p:txBody>
      </p:sp>
    </p:spTree>
    <p:extLst>
      <p:ext uri="{BB962C8B-B14F-4D97-AF65-F5344CB8AC3E}">
        <p14:creationId xmlns:p14="http://schemas.microsoft.com/office/powerpoint/2010/main" val="803166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9B0CF9-AD96-4D61-97C6-01EF85FA4968}" type="datetimeFigureOut">
              <a:rPr lang="en-US" smtClean="0"/>
              <a:t>8/29/2023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EEF243-B13E-4435-B0B9-4B1F44A5BFFA}" type="slidenum">
              <a:rPr lang="en-US" smtClean="0"/>
              <a:t>‹#›</a:t>
            </a:fld>
            <a:endParaRPr lang="en-US"/>
          </a:p>
        </p:txBody>
      </p:sp>
    </p:spTree>
    <p:extLst>
      <p:ext uri="{BB962C8B-B14F-4D97-AF65-F5344CB8AC3E}">
        <p14:creationId xmlns:p14="http://schemas.microsoft.com/office/powerpoint/2010/main" val="1544151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9B0CF9-AD96-4D61-97C6-01EF85FA4968}" type="datetimeFigureOut">
              <a:rPr lang="en-US" smtClean="0"/>
              <a:t>8/29/2023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EEF243-B13E-4435-B0B9-4B1F44A5BFFA}" type="slidenum">
              <a:rPr lang="en-US" smtClean="0"/>
              <a:t>‹#›</a:t>
            </a:fld>
            <a:endParaRPr lang="en-US"/>
          </a:p>
        </p:txBody>
      </p:sp>
    </p:spTree>
    <p:extLst>
      <p:ext uri="{BB962C8B-B14F-4D97-AF65-F5344CB8AC3E}">
        <p14:creationId xmlns:p14="http://schemas.microsoft.com/office/powerpoint/2010/main" val="1277972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9B0CF9-AD96-4D61-97C6-01EF85FA4968}" type="datetimeFigureOut">
              <a:rPr lang="en-US" smtClean="0"/>
              <a:t>8/29/2023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EF243-B13E-4435-B0B9-4B1F44A5BFFA}" type="slidenum">
              <a:rPr lang="en-US" smtClean="0"/>
              <a:t>‹#›</a:t>
            </a:fld>
            <a:endParaRPr lang="en-US"/>
          </a:p>
        </p:txBody>
      </p:sp>
    </p:spTree>
    <p:extLst>
      <p:ext uri="{BB962C8B-B14F-4D97-AF65-F5344CB8AC3E}">
        <p14:creationId xmlns:p14="http://schemas.microsoft.com/office/powerpoint/2010/main" val="331518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9B0CF9-AD96-4D61-97C6-01EF85FA4968}" type="datetimeFigureOut">
              <a:rPr lang="en-US" smtClean="0"/>
              <a:t>8/29/2023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EF243-B13E-4435-B0B9-4B1F44A5BFFA}" type="slidenum">
              <a:rPr lang="en-US" smtClean="0"/>
              <a:t>‹#›</a:t>
            </a:fld>
            <a:endParaRPr lang="en-US"/>
          </a:p>
        </p:txBody>
      </p:sp>
    </p:spTree>
    <p:extLst>
      <p:ext uri="{BB962C8B-B14F-4D97-AF65-F5344CB8AC3E}">
        <p14:creationId xmlns:p14="http://schemas.microsoft.com/office/powerpoint/2010/main" val="2001582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9B0CF9-AD96-4D61-97C6-01EF85FA4968}" type="datetimeFigureOut">
              <a:rPr lang="en-US" smtClean="0"/>
              <a:t>8/29/2023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EF243-B13E-4435-B0B9-4B1F44A5BFFA}" type="slidenum">
              <a:rPr lang="en-US" smtClean="0"/>
              <a:t>‹#›</a:t>
            </a:fld>
            <a:endParaRPr lang="en-US"/>
          </a:p>
        </p:txBody>
      </p:sp>
    </p:spTree>
    <p:extLst>
      <p:ext uri="{BB962C8B-B14F-4D97-AF65-F5344CB8AC3E}">
        <p14:creationId xmlns:p14="http://schemas.microsoft.com/office/powerpoint/2010/main" val="3406557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9B0CF9-AD96-4D61-97C6-01EF85FA4968}" type="datetimeFigureOut">
              <a:rPr lang="en-US" smtClean="0"/>
              <a:t>8/29/2023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EF243-B13E-4435-B0B9-4B1F44A5BFFA}" type="slidenum">
              <a:rPr lang="en-US" smtClean="0"/>
              <a:t>‹#›</a:t>
            </a:fld>
            <a:endParaRPr lang="en-US"/>
          </a:p>
        </p:txBody>
      </p:sp>
    </p:spTree>
    <p:extLst>
      <p:ext uri="{BB962C8B-B14F-4D97-AF65-F5344CB8AC3E}">
        <p14:creationId xmlns:p14="http://schemas.microsoft.com/office/powerpoint/2010/main" val="3684688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9B0CF9-AD96-4D61-97C6-01EF85FA4968}" type="datetimeFigureOut">
              <a:rPr lang="en-US" smtClean="0"/>
              <a:t>8/29/2023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EF243-B13E-4435-B0B9-4B1F44A5BFFA}" type="slidenum">
              <a:rPr lang="en-US" smtClean="0"/>
              <a:t>‹#›</a:t>
            </a:fld>
            <a:endParaRPr lang="en-US"/>
          </a:p>
        </p:txBody>
      </p:sp>
    </p:spTree>
    <p:extLst>
      <p:ext uri="{BB962C8B-B14F-4D97-AF65-F5344CB8AC3E}">
        <p14:creationId xmlns:p14="http://schemas.microsoft.com/office/powerpoint/2010/main" val="40382647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FF0000"/>
                </a:solidFill>
              </a:rPr>
              <a:t>Stress Management </a:t>
            </a:r>
            <a:endParaRPr lang="en-US" b="1" dirty="0">
              <a:solidFill>
                <a:srgbClr val="FF0000"/>
              </a:solidFill>
            </a:endParaRPr>
          </a:p>
        </p:txBody>
      </p:sp>
      <p:sp>
        <p:nvSpPr>
          <p:cNvPr id="3" name="Subtitle 2"/>
          <p:cNvSpPr>
            <a:spLocks noGrp="1"/>
          </p:cNvSpPr>
          <p:nvPr>
            <p:ph type="subTitle" idx="1"/>
          </p:nvPr>
        </p:nvSpPr>
        <p:spPr/>
        <p:txBody>
          <a:bodyPr>
            <a:normAutofit/>
          </a:bodyPr>
          <a:lstStyle/>
          <a:p>
            <a:r>
              <a:rPr lang="en-US" sz="2800" b="1" dirty="0" smtClean="0">
                <a:solidFill>
                  <a:srgbClr val="00B050"/>
                </a:solidFill>
              </a:rPr>
              <a:t>Dr. </a:t>
            </a:r>
            <a:r>
              <a:rPr lang="en-US" sz="2800" b="1" dirty="0" err="1" smtClean="0">
                <a:solidFill>
                  <a:srgbClr val="00B050"/>
                </a:solidFill>
              </a:rPr>
              <a:t>Ved</a:t>
            </a:r>
            <a:r>
              <a:rPr lang="en-US" sz="2800" b="1" dirty="0" smtClean="0">
                <a:solidFill>
                  <a:srgbClr val="00B050"/>
                </a:solidFill>
              </a:rPr>
              <a:t> </a:t>
            </a:r>
            <a:r>
              <a:rPr lang="en-US" sz="2800" b="1" dirty="0" err="1" smtClean="0">
                <a:solidFill>
                  <a:srgbClr val="00B050"/>
                </a:solidFill>
              </a:rPr>
              <a:t>Prakash</a:t>
            </a:r>
            <a:r>
              <a:rPr lang="en-US" sz="2800" b="1" dirty="0" smtClean="0">
                <a:solidFill>
                  <a:srgbClr val="00B050"/>
                </a:solidFill>
              </a:rPr>
              <a:t> </a:t>
            </a:r>
          </a:p>
          <a:p>
            <a:r>
              <a:rPr lang="en-US" sz="2800" b="1" dirty="0" smtClean="0">
                <a:solidFill>
                  <a:srgbClr val="00B050"/>
                </a:solidFill>
              </a:rPr>
              <a:t>Professor &amp; Head </a:t>
            </a:r>
          </a:p>
          <a:p>
            <a:r>
              <a:rPr lang="en-US" sz="2800" b="1" dirty="0" smtClean="0">
                <a:solidFill>
                  <a:srgbClr val="00B050"/>
                </a:solidFill>
              </a:rPr>
              <a:t>PG Department of Microbiology</a:t>
            </a:r>
            <a:endParaRPr lang="en-US" sz="2800" b="1" dirty="0">
              <a:solidFill>
                <a:srgbClr val="00B050"/>
              </a:solidFill>
            </a:endParaRPr>
          </a:p>
        </p:txBody>
      </p:sp>
    </p:spTree>
    <p:extLst>
      <p:ext uri="{BB962C8B-B14F-4D97-AF65-F5344CB8AC3E}">
        <p14:creationId xmlns:p14="http://schemas.microsoft.com/office/powerpoint/2010/main" val="754621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buNone/>
            </a:pPr>
            <a:r>
              <a:rPr lang="en-US" b="1" dirty="0" smtClean="0">
                <a:solidFill>
                  <a:srgbClr val="FF0000"/>
                </a:solidFill>
              </a:rPr>
              <a:t>Definition </a:t>
            </a:r>
          </a:p>
          <a:p>
            <a:r>
              <a:rPr lang="en-US" dirty="0" smtClean="0"/>
              <a:t>Stress </a:t>
            </a:r>
            <a:r>
              <a:rPr lang="en-US" dirty="0"/>
              <a:t>is a natural and adaptive response that your body experiences when faced with challenges, threats, or demands. It's your body's way of preparing to confront a situation, often referred to as the "fight or flight" response. Stress can be physical, mental, or emotional and can have both positive and negative effects on your well-being.</a:t>
            </a:r>
          </a:p>
        </p:txBody>
      </p:sp>
    </p:spTree>
    <p:extLst>
      <p:ext uri="{BB962C8B-B14F-4D97-AF65-F5344CB8AC3E}">
        <p14:creationId xmlns:p14="http://schemas.microsoft.com/office/powerpoint/2010/main" val="1559798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a:xfrm>
            <a:off x="457200" y="609600"/>
            <a:ext cx="8229600" cy="5516563"/>
          </a:xfrm>
        </p:spPr>
        <p:txBody>
          <a:bodyPr/>
          <a:lstStyle/>
          <a:p>
            <a:pPr marL="0" indent="0">
              <a:buNone/>
            </a:pPr>
            <a:r>
              <a:rPr lang="en-US" dirty="0"/>
              <a:t>There are three main types of stress</a:t>
            </a:r>
            <a:r>
              <a:rPr lang="en-US" dirty="0" smtClean="0"/>
              <a:t>:</a:t>
            </a:r>
          </a:p>
          <a:p>
            <a:pPr marL="0" indent="0">
              <a:buNone/>
            </a:pPr>
            <a:r>
              <a:rPr lang="en-US" b="1" dirty="0">
                <a:solidFill>
                  <a:srgbClr val="00B050"/>
                </a:solidFill>
              </a:rPr>
              <a:t>Eustress (Positive Stress):</a:t>
            </a:r>
            <a:r>
              <a:rPr lang="en-US" dirty="0">
                <a:solidFill>
                  <a:srgbClr val="00B050"/>
                </a:solidFill>
              </a:rPr>
              <a:t> </a:t>
            </a:r>
            <a:r>
              <a:rPr lang="en-US" dirty="0"/>
              <a:t>This type of stress is characterized by a positive response to a situation or challenge. It can be motivating and energizing, helping you focus and achieve goals. Eustress often occurs when you feel excited or enthusiastic about something, like starting a new job or taking on a challenging project.</a:t>
            </a:r>
          </a:p>
        </p:txBody>
      </p:sp>
    </p:spTree>
    <p:extLst>
      <p:ext uri="{BB962C8B-B14F-4D97-AF65-F5344CB8AC3E}">
        <p14:creationId xmlns:p14="http://schemas.microsoft.com/office/powerpoint/2010/main" val="795448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r>
              <a:rPr lang="en-US" b="1" dirty="0">
                <a:solidFill>
                  <a:srgbClr val="00B050"/>
                </a:solidFill>
              </a:rPr>
              <a:t>Acute Stress:</a:t>
            </a:r>
            <a:r>
              <a:rPr lang="en-US" dirty="0">
                <a:solidFill>
                  <a:srgbClr val="00B050"/>
                </a:solidFill>
              </a:rPr>
              <a:t> </a:t>
            </a:r>
            <a:r>
              <a:rPr lang="en-US" dirty="0"/>
              <a:t>Acute stress is the most common form of stress and is typically short-lived. It arises from the demands and pressures of everyday life, such as meeting deadlines, handling unexpected issues, or dealing with minor conflicts. When the stressor is removed or resolved, your body returns to its normal state.</a:t>
            </a:r>
          </a:p>
        </p:txBody>
      </p:sp>
    </p:spTree>
    <p:extLst>
      <p:ext uri="{BB962C8B-B14F-4D97-AF65-F5344CB8AC3E}">
        <p14:creationId xmlns:p14="http://schemas.microsoft.com/office/powerpoint/2010/main" val="1613117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fontScale="92500" lnSpcReduction="10000"/>
          </a:bodyPr>
          <a:lstStyle/>
          <a:p>
            <a:r>
              <a:rPr lang="en-US" b="1" dirty="0">
                <a:solidFill>
                  <a:srgbClr val="00B050"/>
                </a:solidFill>
              </a:rPr>
              <a:t>Chronic Stress:</a:t>
            </a:r>
            <a:r>
              <a:rPr lang="en-US" dirty="0">
                <a:solidFill>
                  <a:srgbClr val="00B050"/>
                </a:solidFill>
              </a:rPr>
              <a:t> </a:t>
            </a:r>
            <a:r>
              <a:rPr lang="en-US" dirty="0"/>
              <a:t>Chronic stress is long-term and results from ongoing or recurring stressors. It can have harmful effects on your physical and mental health if not managed effectively. Chronic stressors may include persistent financial difficulties, relationship problems, or job dissatisfaction. It can lead to conditions like anxiety, depression, and various physical health issues.</a:t>
            </a:r>
          </a:p>
          <a:p>
            <a:r>
              <a:rPr lang="en-US" dirty="0"/>
              <a:t>In addition to these main types of stress, there are specific categories of stress that people commonly experience:</a:t>
            </a:r>
          </a:p>
          <a:p>
            <a:endParaRPr lang="en-US" dirty="0"/>
          </a:p>
        </p:txBody>
      </p:sp>
    </p:spTree>
    <p:extLst>
      <p:ext uri="{BB962C8B-B14F-4D97-AF65-F5344CB8AC3E}">
        <p14:creationId xmlns:p14="http://schemas.microsoft.com/office/powerpoint/2010/main" val="1546779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fontScale="92500"/>
          </a:bodyPr>
          <a:lstStyle/>
          <a:p>
            <a:r>
              <a:rPr lang="en-US" b="1" dirty="0">
                <a:solidFill>
                  <a:srgbClr val="00B050"/>
                </a:solidFill>
              </a:rPr>
              <a:t>Workplace Stress:</a:t>
            </a:r>
            <a:r>
              <a:rPr lang="en-US" dirty="0">
                <a:solidFill>
                  <a:srgbClr val="00B050"/>
                </a:solidFill>
              </a:rPr>
              <a:t> </a:t>
            </a:r>
            <a:r>
              <a:rPr lang="en-US" dirty="0"/>
              <a:t>This arises from job-related pressures, such as high workloads, tight deadlines, conflicts with colleagues, or job insecurity</a:t>
            </a:r>
            <a:r>
              <a:rPr lang="en-US" dirty="0" smtClean="0"/>
              <a:t>.</a:t>
            </a:r>
          </a:p>
          <a:p>
            <a:r>
              <a:rPr lang="en-US" b="1" dirty="0">
                <a:solidFill>
                  <a:srgbClr val="00B050"/>
                </a:solidFill>
              </a:rPr>
              <a:t>Environmental Stress:</a:t>
            </a:r>
            <a:r>
              <a:rPr lang="en-US" dirty="0">
                <a:solidFill>
                  <a:srgbClr val="00B050"/>
                </a:solidFill>
              </a:rPr>
              <a:t> </a:t>
            </a:r>
            <a:r>
              <a:rPr lang="en-US" dirty="0"/>
              <a:t>Environmental stressors can include factors like noise, pollution, overcrowding, and natural disasters that impact your well-being.</a:t>
            </a:r>
          </a:p>
          <a:p>
            <a:r>
              <a:rPr lang="en-US" b="1" dirty="0">
                <a:solidFill>
                  <a:srgbClr val="00B050"/>
                </a:solidFill>
              </a:rPr>
              <a:t>Social Stress:</a:t>
            </a:r>
            <a:r>
              <a:rPr lang="en-US" dirty="0">
                <a:solidFill>
                  <a:srgbClr val="00B050"/>
                </a:solidFill>
              </a:rPr>
              <a:t> </a:t>
            </a:r>
            <a:r>
              <a:rPr lang="en-US" dirty="0"/>
              <a:t>Social stressors involve challenges related to relationships, such as family conflicts, social isolation, or peer pressure.</a:t>
            </a:r>
          </a:p>
          <a:p>
            <a:endParaRPr lang="en-US" dirty="0"/>
          </a:p>
        </p:txBody>
      </p:sp>
    </p:spTree>
    <p:extLst>
      <p:ext uri="{BB962C8B-B14F-4D97-AF65-F5344CB8AC3E}">
        <p14:creationId xmlns:p14="http://schemas.microsoft.com/office/powerpoint/2010/main" val="3886530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fontScale="92500" lnSpcReduction="10000"/>
          </a:bodyPr>
          <a:lstStyle/>
          <a:p>
            <a:r>
              <a:rPr lang="en-US" b="1" dirty="0">
                <a:solidFill>
                  <a:srgbClr val="00B050"/>
                </a:solidFill>
              </a:rPr>
              <a:t>Traumatic Stress:</a:t>
            </a:r>
            <a:r>
              <a:rPr lang="en-US" dirty="0">
                <a:solidFill>
                  <a:srgbClr val="00B050"/>
                </a:solidFill>
              </a:rPr>
              <a:t> </a:t>
            </a:r>
            <a:r>
              <a:rPr lang="en-US" dirty="0"/>
              <a:t>Traumatic stress results from exposure to extreme and distressing events, such as accidents, natural disasters, violence, or military combat.</a:t>
            </a:r>
          </a:p>
          <a:p>
            <a:r>
              <a:rPr lang="en-US" b="1" dirty="0">
                <a:solidFill>
                  <a:srgbClr val="00B050"/>
                </a:solidFill>
              </a:rPr>
              <a:t>Financial Stress:</a:t>
            </a:r>
            <a:r>
              <a:rPr lang="en-US" dirty="0">
                <a:solidFill>
                  <a:srgbClr val="00B050"/>
                </a:solidFill>
              </a:rPr>
              <a:t> </a:t>
            </a:r>
            <a:r>
              <a:rPr lang="en-US" dirty="0"/>
              <a:t>This type of stress occurs due to financial challenges, including debt, unemployment, or financial insecurity.</a:t>
            </a:r>
          </a:p>
          <a:p>
            <a:r>
              <a:rPr lang="en-US" b="1" dirty="0">
                <a:solidFill>
                  <a:srgbClr val="00B050"/>
                </a:solidFill>
              </a:rPr>
              <a:t>Physiological Stress:</a:t>
            </a:r>
            <a:r>
              <a:rPr lang="en-US" dirty="0">
                <a:solidFill>
                  <a:srgbClr val="00B050"/>
                </a:solidFill>
              </a:rPr>
              <a:t> </a:t>
            </a:r>
            <a:r>
              <a:rPr lang="en-US" dirty="0"/>
              <a:t>Physiological stress can result from physical factors like illness, injury, or chronic health conditions, and it can exacerbate emotional and mental stress.</a:t>
            </a:r>
          </a:p>
          <a:p>
            <a:endParaRPr lang="en-US" dirty="0"/>
          </a:p>
        </p:txBody>
      </p:sp>
    </p:spTree>
    <p:extLst>
      <p:ext uri="{BB962C8B-B14F-4D97-AF65-F5344CB8AC3E}">
        <p14:creationId xmlns:p14="http://schemas.microsoft.com/office/powerpoint/2010/main" val="845224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lnSpcReduction="10000"/>
          </a:bodyPr>
          <a:lstStyle/>
          <a:p>
            <a:pPr marL="0" indent="0">
              <a:buNone/>
            </a:pPr>
            <a:r>
              <a:rPr lang="en-US" b="1" dirty="0" smtClean="0">
                <a:solidFill>
                  <a:srgbClr val="FF0000"/>
                </a:solidFill>
              </a:rPr>
              <a:t>Management of Stress</a:t>
            </a:r>
          </a:p>
          <a:p>
            <a:r>
              <a:rPr lang="en-US" dirty="0" smtClean="0"/>
              <a:t>Managing </a:t>
            </a:r>
            <a:r>
              <a:rPr lang="en-US" dirty="0"/>
              <a:t>stress is important for maintaining your physical and mental well-being. While it's impossible to completely eliminate stress from your life, there are various strategies you can use to effectively manage and reduce it. Here are some tips:</a:t>
            </a:r>
          </a:p>
          <a:p>
            <a:r>
              <a:rPr lang="en-US" b="1" dirty="0">
                <a:solidFill>
                  <a:srgbClr val="00B050"/>
                </a:solidFill>
              </a:rPr>
              <a:t>Identify Stressors</a:t>
            </a:r>
            <a:r>
              <a:rPr lang="en-US" dirty="0">
                <a:solidFill>
                  <a:srgbClr val="00B050"/>
                </a:solidFill>
              </a:rPr>
              <a:t>: </a:t>
            </a:r>
            <a:r>
              <a:rPr lang="en-US" dirty="0"/>
              <a:t>Recognize the sources of your stress. Sometimes, just knowing what's causing your stress can help you address it more effectively.</a:t>
            </a:r>
            <a:br>
              <a:rPr lang="en-US" dirty="0"/>
            </a:br>
            <a:endParaRPr lang="en-US" dirty="0"/>
          </a:p>
        </p:txBody>
      </p:sp>
    </p:spTree>
    <p:extLst>
      <p:ext uri="{BB962C8B-B14F-4D97-AF65-F5344CB8AC3E}">
        <p14:creationId xmlns:p14="http://schemas.microsoft.com/office/powerpoint/2010/main" val="4125876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92500" lnSpcReduction="10000"/>
          </a:bodyPr>
          <a:lstStyle/>
          <a:p>
            <a:r>
              <a:rPr lang="en-US" b="1" dirty="0">
                <a:solidFill>
                  <a:srgbClr val="00B050"/>
                </a:solidFill>
              </a:rPr>
              <a:t>Practice Deep Breathing</a:t>
            </a:r>
            <a:r>
              <a:rPr lang="en-US" dirty="0">
                <a:solidFill>
                  <a:srgbClr val="00B050"/>
                </a:solidFill>
              </a:rPr>
              <a:t>: </a:t>
            </a:r>
            <a:r>
              <a:rPr lang="en-US" dirty="0"/>
              <a:t>Deep, slow breaths can help calm your nervous system. Try inhaling for a count of four, holding for four, and exhaling for four. Repeat several times.</a:t>
            </a:r>
          </a:p>
          <a:p>
            <a:r>
              <a:rPr lang="en-US" b="1" dirty="0">
                <a:solidFill>
                  <a:srgbClr val="00B050"/>
                </a:solidFill>
              </a:rPr>
              <a:t>Exercise Regularly</a:t>
            </a:r>
            <a:r>
              <a:rPr lang="en-US" dirty="0">
                <a:solidFill>
                  <a:srgbClr val="00B050"/>
                </a:solidFill>
              </a:rPr>
              <a:t>: </a:t>
            </a:r>
            <a:r>
              <a:rPr lang="en-US" dirty="0"/>
              <a:t>Physical activity is a great stress reliever. It releases endorphins, which are natural mood lifters. Find an activity you enjoy, whether it's walking, running, swimming, or yoga.</a:t>
            </a:r>
          </a:p>
          <a:p>
            <a:r>
              <a:rPr lang="en-US" b="1" dirty="0">
                <a:solidFill>
                  <a:srgbClr val="00B050"/>
                </a:solidFill>
              </a:rPr>
              <a:t>Get Enough Sleep</a:t>
            </a:r>
            <a:r>
              <a:rPr lang="en-US" dirty="0">
                <a:solidFill>
                  <a:srgbClr val="00B050"/>
                </a:solidFill>
              </a:rPr>
              <a:t>: </a:t>
            </a:r>
            <a:r>
              <a:rPr lang="en-US" dirty="0"/>
              <a:t>Lack of sleep can exacerbate stress. Aim for 7-9 hours of quality sleep per night. Establish a regular sleep schedule and create a relaxing bedtime routine.</a:t>
            </a:r>
          </a:p>
          <a:p>
            <a:endParaRPr lang="en-US" dirty="0"/>
          </a:p>
        </p:txBody>
      </p:sp>
    </p:spTree>
    <p:extLst>
      <p:ext uri="{BB962C8B-B14F-4D97-AF65-F5344CB8AC3E}">
        <p14:creationId xmlns:p14="http://schemas.microsoft.com/office/powerpoint/2010/main" val="3496392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fontScale="92500" lnSpcReduction="10000"/>
          </a:bodyPr>
          <a:lstStyle/>
          <a:p>
            <a:r>
              <a:rPr lang="en-US" b="1" dirty="0">
                <a:solidFill>
                  <a:srgbClr val="00B050"/>
                </a:solidFill>
              </a:rPr>
              <a:t>Eat a Balanced Diet</a:t>
            </a:r>
            <a:r>
              <a:rPr lang="en-US" dirty="0">
                <a:solidFill>
                  <a:srgbClr val="00B050"/>
                </a:solidFill>
              </a:rPr>
              <a:t>: </a:t>
            </a:r>
            <a:r>
              <a:rPr lang="en-US" dirty="0"/>
              <a:t>Proper nutrition is essential for your overall well-being. Avoid excessive caffeine, sugar, and processed foods, as they can contribute to stress.</a:t>
            </a:r>
          </a:p>
          <a:p>
            <a:r>
              <a:rPr lang="en-US" b="1" dirty="0">
                <a:solidFill>
                  <a:srgbClr val="00B050"/>
                </a:solidFill>
              </a:rPr>
              <a:t>Practice Mindfulness and Meditation</a:t>
            </a:r>
            <a:r>
              <a:rPr lang="en-US" dirty="0">
                <a:solidFill>
                  <a:srgbClr val="00B050"/>
                </a:solidFill>
              </a:rPr>
              <a:t>: </a:t>
            </a:r>
            <a:r>
              <a:rPr lang="en-US" dirty="0"/>
              <a:t>These techniques can help you stay present and reduce racing thoughts. They're great for managing stress over the long term.</a:t>
            </a:r>
          </a:p>
          <a:p>
            <a:r>
              <a:rPr lang="en-US" b="1" dirty="0">
                <a:solidFill>
                  <a:srgbClr val="00B050"/>
                </a:solidFill>
              </a:rPr>
              <a:t>Time Management</a:t>
            </a:r>
            <a:r>
              <a:rPr lang="en-US" dirty="0">
                <a:solidFill>
                  <a:srgbClr val="00B050"/>
                </a:solidFill>
              </a:rPr>
              <a:t>: </a:t>
            </a:r>
            <a:r>
              <a:rPr lang="en-US" dirty="0"/>
              <a:t>Use effective time management techniques to prioritize tasks and reduce the feeling of being overwhelmed. Creating a to-do list can be helpful.</a:t>
            </a:r>
          </a:p>
          <a:p>
            <a:endParaRPr lang="en-US" dirty="0"/>
          </a:p>
        </p:txBody>
      </p:sp>
    </p:spTree>
    <p:extLst>
      <p:ext uri="{BB962C8B-B14F-4D97-AF65-F5344CB8AC3E}">
        <p14:creationId xmlns:p14="http://schemas.microsoft.com/office/powerpoint/2010/main" val="2129045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92500" lnSpcReduction="20000"/>
          </a:bodyPr>
          <a:lstStyle/>
          <a:p>
            <a:r>
              <a:rPr lang="en-US" b="1" dirty="0">
                <a:solidFill>
                  <a:srgbClr val="00B050"/>
                </a:solidFill>
              </a:rPr>
              <a:t>Set Realistic Goals</a:t>
            </a:r>
            <a:r>
              <a:rPr lang="en-US" dirty="0">
                <a:solidFill>
                  <a:srgbClr val="00B050"/>
                </a:solidFill>
              </a:rPr>
              <a:t>: </a:t>
            </a:r>
            <a:r>
              <a:rPr lang="en-US" dirty="0"/>
              <a:t>Unrealistic expectations can lead to stress. Set achievable goals and break them down into smaller, manageable steps.</a:t>
            </a:r>
          </a:p>
          <a:p>
            <a:r>
              <a:rPr lang="en-US" b="1" dirty="0">
                <a:solidFill>
                  <a:srgbClr val="00B050"/>
                </a:solidFill>
              </a:rPr>
              <a:t>Seek Social Support</a:t>
            </a:r>
            <a:r>
              <a:rPr lang="en-US" dirty="0">
                <a:solidFill>
                  <a:srgbClr val="00B050"/>
                </a:solidFill>
              </a:rPr>
              <a:t>: </a:t>
            </a:r>
            <a:r>
              <a:rPr lang="en-US" dirty="0"/>
              <a:t>Talk to friends, family, or a therapist about your stressors. Sometimes, just sharing your feelings can provide relief.</a:t>
            </a:r>
          </a:p>
          <a:p>
            <a:r>
              <a:rPr lang="en-US" b="1" dirty="0">
                <a:solidFill>
                  <a:srgbClr val="00B050"/>
                </a:solidFill>
              </a:rPr>
              <a:t>Limit Screen Time</a:t>
            </a:r>
            <a:r>
              <a:rPr lang="en-US" dirty="0">
                <a:solidFill>
                  <a:srgbClr val="00B050"/>
                </a:solidFill>
              </a:rPr>
              <a:t>: </a:t>
            </a:r>
            <a:r>
              <a:rPr lang="en-US" dirty="0"/>
              <a:t>Excessive use of technology and social media can contribute to stress. Set boundaries on screen time and consider taking breaks from it.</a:t>
            </a:r>
          </a:p>
          <a:p>
            <a:r>
              <a:rPr lang="en-US" b="1" dirty="0">
                <a:solidFill>
                  <a:srgbClr val="00B050"/>
                </a:solidFill>
              </a:rPr>
              <a:t>Relaxation Techniques</a:t>
            </a:r>
            <a:r>
              <a:rPr lang="en-US" dirty="0">
                <a:solidFill>
                  <a:srgbClr val="00B050"/>
                </a:solidFill>
              </a:rPr>
              <a:t>: </a:t>
            </a:r>
            <a:r>
              <a:rPr lang="en-US" dirty="0"/>
              <a:t>Explore relaxation methods such as progressive muscle relaxation, guided imagery, or aromatherapy to help calm your mind and body</a:t>
            </a:r>
            <a:r>
              <a:rPr lang="en-US" dirty="0" smtClean="0"/>
              <a:t>.</a:t>
            </a:r>
            <a:endParaRPr lang="en-US" dirty="0"/>
          </a:p>
        </p:txBody>
      </p:sp>
    </p:spTree>
    <p:extLst>
      <p:ext uri="{BB962C8B-B14F-4D97-AF65-F5344CB8AC3E}">
        <p14:creationId xmlns:p14="http://schemas.microsoft.com/office/powerpoint/2010/main" val="3216721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92500" lnSpcReduction="20000"/>
          </a:bodyPr>
          <a:lstStyle/>
          <a:p>
            <a:r>
              <a:rPr lang="en-US" b="1" dirty="0">
                <a:solidFill>
                  <a:srgbClr val="00B050"/>
                </a:solidFill>
              </a:rPr>
              <a:t>Engage in Hobbies: </a:t>
            </a:r>
            <a:r>
              <a:rPr lang="en-US" dirty="0"/>
              <a:t>Doing things you enjoy can be a great stress reliever. Whether it's reading, painting, gardening, or playing a musical instrument, make time for your hobbies.</a:t>
            </a:r>
          </a:p>
          <a:p>
            <a:r>
              <a:rPr lang="en-US" b="1" dirty="0">
                <a:solidFill>
                  <a:srgbClr val="00B050"/>
                </a:solidFill>
              </a:rPr>
              <a:t>Practice Gratitude</a:t>
            </a:r>
            <a:r>
              <a:rPr lang="en-US" dirty="0">
                <a:solidFill>
                  <a:srgbClr val="00B050"/>
                </a:solidFill>
              </a:rPr>
              <a:t>: </a:t>
            </a:r>
            <a:r>
              <a:rPr lang="en-US" dirty="0"/>
              <a:t>Keep a gratitude journal and write down things you're thankful for. Focusing on the positive aspects of life can shift your perspective.</a:t>
            </a:r>
          </a:p>
          <a:p>
            <a:r>
              <a:rPr lang="en-US" b="1" dirty="0">
                <a:solidFill>
                  <a:srgbClr val="00B050"/>
                </a:solidFill>
              </a:rPr>
              <a:t>Limit Stimulants</a:t>
            </a:r>
            <a:r>
              <a:rPr lang="en-US" dirty="0">
                <a:solidFill>
                  <a:srgbClr val="00B050"/>
                </a:solidFill>
              </a:rPr>
              <a:t>: </a:t>
            </a:r>
            <a:r>
              <a:rPr lang="en-US" dirty="0"/>
              <a:t>Reduce your intake of caffeine and alcohol. These substances can increase feelings of anxiety and stress.</a:t>
            </a:r>
          </a:p>
          <a:p>
            <a:r>
              <a:rPr lang="en-US" b="1" dirty="0">
                <a:solidFill>
                  <a:srgbClr val="00B050"/>
                </a:solidFill>
              </a:rPr>
              <a:t>Learn to Say No</a:t>
            </a:r>
            <a:r>
              <a:rPr lang="en-US" dirty="0">
                <a:solidFill>
                  <a:srgbClr val="00B050"/>
                </a:solidFill>
              </a:rPr>
              <a:t>: </a:t>
            </a:r>
            <a:r>
              <a:rPr lang="en-US" dirty="0"/>
              <a:t>Don't overcommit yourself. It's okay to decline additional responsibilities when you're feeling overwhelmed.</a:t>
            </a:r>
          </a:p>
          <a:p>
            <a:pPr marL="0" indent="0">
              <a:buNone/>
            </a:pPr>
            <a:endParaRPr lang="en-US" dirty="0"/>
          </a:p>
        </p:txBody>
      </p:sp>
    </p:spTree>
    <p:extLst>
      <p:ext uri="{BB962C8B-B14F-4D97-AF65-F5344CB8AC3E}">
        <p14:creationId xmlns:p14="http://schemas.microsoft.com/office/powerpoint/2010/main" val="1893358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92500" lnSpcReduction="10000"/>
          </a:bodyPr>
          <a:lstStyle/>
          <a:p>
            <a:r>
              <a:rPr lang="en-US" b="1" dirty="0">
                <a:solidFill>
                  <a:srgbClr val="00B050"/>
                </a:solidFill>
              </a:rPr>
              <a:t>Professional Help</a:t>
            </a:r>
            <a:r>
              <a:rPr lang="en-US" dirty="0">
                <a:solidFill>
                  <a:srgbClr val="00B050"/>
                </a:solidFill>
              </a:rPr>
              <a:t>: </a:t>
            </a:r>
            <a:r>
              <a:rPr lang="en-US" dirty="0"/>
              <a:t>If your stress becomes chronic or severe, consider seeking help from a therapist or counselor. They can provide you with coping strategies tailored to your specific needs.</a:t>
            </a:r>
          </a:p>
          <a:p>
            <a:r>
              <a:rPr lang="en-US" b="1" dirty="0">
                <a:solidFill>
                  <a:srgbClr val="00B050"/>
                </a:solidFill>
              </a:rPr>
              <a:t>Mindful Breathing</a:t>
            </a:r>
            <a:r>
              <a:rPr lang="en-US" dirty="0">
                <a:solidFill>
                  <a:srgbClr val="00B050"/>
                </a:solidFill>
              </a:rPr>
              <a:t>: </a:t>
            </a:r>
            <a:r>
              <a:rPr lang="en-US" dirty="0"/>
              <a:t>Throughout the day, take short breaks to practice mindful breathing. Focus on your breath and let go of tension with each exhale.</a:t>
            </a:r>
          </a:p>
          <a:p>
            <a:r>
              <a:rPr lang="en-US" b="1" dirty="0">
                <a:solidFill>
                  <a:srgbClr val="00B050"/>
                </a:solidFill>
              </a:rPr>
              <a:t>Progressive Muscle Relaxation</a:t>
            </a:r>
            <a:r>
              <a:rPr lang="en-US" dirty="0">
                <a:solidFill>
                  <a:srgbClr val="00B050"/>
                </a:solidFill>
              </a:rPr>
              <a:t>: </a:t>
            </a:r>
            <a:r>
              <a:rPr lang="en-US" dirty="0"/>
              <a:t>Tense and then release each muscle group in your body, starting from your toes and working your way up to your head. This can help relieve physical tension.</a:t>
            </a:r>
          </a:p>
          <a:p>
            <a:endParaRPr lang="en-US" dirty="0"/>
          </a:p>
        </p:txBody>
      </p:sp>
    </p:spTree>
    <p:extLst>
      <p:ext uri="{BB962C8B-B14F-4D97-AF65-F5344CB8AC3E}">
        <p14:creationId xmlns:p14="http://schemas.microsoft.com/office/powerpoint/2010/main" val="20910380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1002</Words>
  <Application>Microsoft Office PowerPoint</Application>
  <PresentationFormat>On-screen Show (4:3)</PresentationFormat>
  <Paragraphs>37</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Stress Management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Stress Management </dc:title>
  <dc:creator>micro pc</dc:creator>
  <cp:lastModifiedBy>micro pc</cp:lastModifiedBy>
  <cp:revision>9</cp:revision>
  <dcterms:created xsi:type="dcterms:W3CDTF">2023-08-29T06:50:36Z</dcterms:created>
  <dcterms:modified xsi:type="dcterms:W3CDTF">2023-08-29T07:05:26Z</dcterms:modified>
</cp:coreProperties>
</file>