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68" r:id="rId4"/>
    <p:sldId id="269" r:id="rId5"/>
    <p:sldId id="270" r:id="rId6"/>
    <p:sldId id="271" r:id="rId7"/>
    <p:sldId id="272" r:id="rId8"/>
    <p:sldId id="257" r:id="rId9"/>
    <p:sldId id="258" r:id="rId10"/>
    <p:sldId id="259" r:id="rId11"/>
    <p:sldId id="260" r:id="rId12"/>
    <p:sldId id="261" r:id="rId13"/>
    <p:sldId id="262" r:id="rId14"/>
    <p:sldId id="263" r:id="rId15"/>
    <p:sldId id="264" r:id="rId16"/>
    <p:sldId id="26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C518BD-AAF4-494A-B650-802524DF6645}" type="datetimeFigureOut">
              <a:rPr lang="en-US" smtClean="0"/>
              <a:t>9/21/2023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931006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C518BD-AAF4-494A-B650-802524DF6645}" type="datetimeFigureOut">
              <a:rPr lang="en-US" smtClean="0"/>
              <a:t>9/21/2023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32334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C518BD-AAF4-494A-B650-802524DF6645}" type="datetimeFigureOut">
              <a:rPr lang="en-US" smtClean="0"/>
              <a:t>9/21/2023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311457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C518BD-AAF4-494A-B650-802524DF6645}" type="datetimeFigureOut">
              <a:rPr lang="en-US" smtClean="0"/>
              <a:t>9/21/2023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328036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C518BD-AAF4-494A-B650-802524DF6645}" type="datetimeFigureOut">
              <a:rPr lang="en-US" smtClean="0"/>
              <a:t>9/21/2023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4253136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C518BD-AAF4-494A-B650-802524DF6645}" type="datetimeFigureOut">
              <a:rPr lang="en-US" smtClean="0"/>
              <a:t>9/21/2023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1078763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C518BD-AAF4-494A-B650-802524DF6645}" type="datetimeFigureOut">
              <a:rPr lang="en-US" smtClean="0"/>
              <a:t>9/21/2023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1303805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C518BD-AAF4-494A-B650-802524DF6645}" type="datetimeFigureOut">
              <a:rPr lang="en-US" smtClean="0"/>
              <a:t>9/21/2023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2844747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C518BD-AAF4-494A-B650-802524DF6645}" type="datetimeFigureOut">
              <a:rPr lang="en-US" smtClean="0"/>
              <a:t>9/21/2023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3750269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C518BD-AAF4-494A-B650-802524DF6645}" type="datetimeFigureOut">
              <a:rPr lang="en-US" smtClean="0"/>
              <a:t>9/21/2023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3334309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C518BD-AAF4-494A-B650-802524DF6645}" type="datetimeFigureOut">
              <a:rPr lang="en-US" smtClean="0"/>
              <a:t>9/21/2023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2476C-5EA3-4B34-BC3F-21CAF096A860}" type="slidenum">
              <a:rPr lang="en-US" smtClean="0"/>
              <a:t>‹#›</a:t>
            </a:fld>
            <a:endParaRPr lang="en-US"/>
          </a:p>
        </p:txBody>
      </p:sp>
    </p:spTree>
    <p:extLst>
      <p:ext uri="{BB962C8B-B14F-4D97-AF65-F5344CB8AC3E}">
        <p14:creationId xmlns:p14="http://schemas.microsoft.com/office/powerpoint/2010/main" val="2229415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518BD-AAF4-494A-B650-802524DF6645}" type="datetimeFigureOut">
              <a:rPr lang="en-US" smtClean="0"/>
              <a:t>9/21/2023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2476C-5EA3-4B34-BC3F-21CAF096A860}" type="slidenum">
              <a:rPr lang="en-US" smtClean="0"/>
              <a:t>‹#›</a:t>
            </a:fld>
            <a:endParaRPr lang="en-US"/>
          </a:p>
        </p:txBody>
      </p:sp>
    </p:spTree>
    <p:extLst>
      <p:ext uri="{BB962C8B-B14F-4D97-AF65-F5344CB8AC3E}">
        <p14:creationId xmlns:p14="http://schemas.microsoft.com/office/powerpoint/2010/main" val="1278129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solidFill>
                  <a:srgbClr val="FF0000"/>
                </a:solidFill>
              </a:rPr>
              <a:t>Stress</a:t>
            </a:r>
            <a:r>
              <a:rPr lang="en-US" dirty="0" smtClean="0"/>
              <a:t> </a:t>
            </a:r>
            <a:r>
              <a:rPr lang="en-US" b="1" dirty="0" smtClean="0">
                <a:solidFill>
                  <a:srgbClr val="00B050"/>
                </a:solidFill>
              </a:rPr>
              <a:t>Management </a:t>
            </a:r>
            <a:endParaRPr lang="en-US" b="1" dirty="0">
              <a:solidFill>
                <a:srgbClr val="00B050"/>
              </a:solidFill>
            </a:endParaRPr>
          </a:p>
        </p:txBody>
      </p:sp>
      <p:sp>
        <p:nvSpPr>
          <p:cNvPr id="5" name="Subtitle 4"/>
          <p:cNvSpPr>
            <a:spLocks noGrp="1"/>
          </p:cNvSpPr>
          <p:nvPr>
            <p:ph type="subTitle" idx="1"/>
          </p:nvPr>
        </p:nvSpPr>
        <p:spPr/>
        <p:txBody>
          <a:bodyPr/>
          <a:lstStyle/>
          <a:p>
            <a:r>
              <a:rPr lang="en-US" b="1" dirty="0" smtClean="0">
                <a:solidFill>
                  <a:srgbClr val="7030A0"/>
                </a:solidFill>
              </a:rPr>
              <a:t>Dr. </a:t>
            </a:r>
            <a:r>
              <a:rPr lang="en-US" b="1" dirty="0" err="1" smtClean="0">
                <a:solidFill>
                  <a:srgbClr val="7030A0"/>
                </a:solidFill>
              </a:rPr>
              <a:t>Ved</a:t>
            </a:r>
            <a:r>
              <a:rPr lang="en-US" b="1" dirty="0" smtClean="0">
                <a:solidFill>
                  <a:srgbClr val="7030A0"/>
                </a:solidFill>
              </a:rPr>
              <a:t> </a:t>
            </a:r>
            <a:r>
              <a:rPr lang="en-US" b="1" dirty="0" err="1" smtClean="0">
                <a:solidFill>
                  <a:srgbClr val="7030A0"/>
                </a:solidFill>
              </a:rPr>
              <a:t>Prakash</a:t>
            </a:r>
            <a:r>
              <a:rPr lang="en-US" b="1" dirty="0" smtClean="0">
                <a:solidFill>
                  <a:srgbClr val="7030A0"/>
                </a:solidFill>
              </a:rPr>
              <a:t> </a:t>
            </a:r>
          </a:p>
          <a:p>
            <a:r>
              <a:rPr lang="en-US" b="1" dirty="0" smtClean="0">
                <a:solidFill>
                  <a:srgbClr val="7030A0"/>
                </a:solidFill>
              </a:rPr>
              <a:t>Professor &amp; Head </a:t>
            </a:r>
          </a:p>
          <a:p>
            <a:r>
              <a:rPr lang="en-US" b="1" dirty="0" smtClean="0">
                <a:solidFill>
                  <a:srgbClr val="7030A0"/>
                </a:solidFill>
              </a:rPr>
              <a:t>PG Department of Microbiology</a:t>
            </a:r>
            <a:endParaRPr lang="en-US" b="1" dirty="0">
              <a:solidFill>
                <a:srgbClr val="7030A0"/>
              </a:solidFill>
            </a:endParaRPr>
          </a:p>
        </p:txBody>
      </p:sp>
    </p:spTree>
    <p:extLst>
      <p:ext uri="{BB962C8B-B14F-4D97-AF65-F5344CB8AC3E}">
        <p14:creationId xmlns:p14="http://schemas.microsoft.com/office/powerpoint/2010/main" val="15956506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smtClean="0">
                <a:solidFill>
                  <a:srgbClr val="FF0000"/>
                </a:solidFill>
              </a:rPr>
              <a:t>Definition </a:t>
            </a:r>
          </a:p>
          <a:p>
            <a:r>
              <a:rPr lang="en-US" dirty="0" smtClean="0"/>
              <a:t>Stress </a:t>
            </a:r>
            <a:r>
              <a:rPr lang="en-US" dirty="0"/>
              <a:t>is a </a:t>
            </a:r>
            <a:r>
              <a:rPr lang="en-US" b="1" dirty="0">
                <a:solidFill>
                  <a:srgbClr val="7030A0"/>
                </a:solidFill>
              </a:rPr>
              <a:t>natural and adaptive response </a:t>
            </a:r>
            <a:r>
              <a:rPr lang="en-US" dirty="0"/>
              <a:t>that your body experiences when faced with challenges, threats, or demands. It's your body's way of preparing to confront a situation, </a:t>
            </a:r>
            <a:r>
              <a:rPr lang="en-US" b="1" dirty="0">
                <a:solidFill>
                  <a:srgbClr val="7030A0"/>
                </a:solidFill>
              </a:rPr>
              <a:t>often referred to as the "fight or flight" response. </a:t>
            </a:r>
            <a:endParaRPr lang="en-US" b="1" dirty="0" smtClean="0">
              <a:solidFill>
                <a:srgbClr val="7030A0"/>
              </a:solidFill>
            </a:endParaRPr>
          </a:p>
          <a:p>
            <a:r>
              <a:rPr lang="en-US" dirty="0" smtClean="0"/>
              <a:t>Stress </a:t>
            </a:r>
            <a:r>
              <a:rPr lang="en-US" dirty="0"/>
              <a:t>can be </a:t>
            </a:r>
            <a:r>
              <a:rPr lang="en-US" b="1" dirty="0">
                <a:solidFill>
                  <a:srgbClr val="7030A0"/>
                </a:solidFill>
              </a:rPr>
              <a:t>physical, mental, or emotional </a:t>
            </a:r>
            <a:r>
              <a:rPr lang="en-US" dirty="0"/>
              <a:t>and can have both </a:t>
            </a:r>
            <a:r>
              <a:rPr lang="en-US" b="1" dirty="0">
                <a:solidFill>
                  <a:srgbClr val="7030A0"/>
                </a:solidFill>
              </a:rPr>
              <a:t>positive and negative effects </a:t>
            </a:r>
            <a:r>
              <a:rPr lang="en-US" dirty="0"/>
              <a:t>on your well-being.</a:t>
            </a:r>
          </a:p>
        </p:txBody>
      </p:sp>
    </p:spTree>
    <p:extLst>
      <p:ext uri="{BB962C8B-B14F-4D97-AF65-F5344CB8AC3E}">
        <p14:creationId xmlns:p14="http://schemas.microsoft.com/office/powerpoint/2010/main" val="1534831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609600"/>
            <a:ext cx="8229600" cy="5516563"/>
          </a:xfrm>
        </p:spPr>
        <p:txBody>
          <a:bodyPr/>
          <a:lstStyle/>
          <a:p>
            <a:pPr marL="0" indent="0">
              <a:buNone/>
            </a:pPr>
            <a:r>
              <a:rPr lang="en-US" b="1" dirty="0">
                <a:solidFill>
                  <a:srgbClr val="FF0000"/>
                </a:solidFill>
              </a:rPr>
              <a:t>There are three main types of stress</a:t>
            </a:r>
            <a:r>
              <a:rPr lang="en-US" b="1" dirty="0" smtClean="0">
                <a:solidFill>
                  <a:srgbClr val="FF0000"/>
                </a:solidFill>
              </a:rPr>
              <a:t>:</a:t>
            </a:r>
          </a:p>
          <a:p>
            <a:pPr marL="0" indent="0">
              <a:buNone/>
            </a:pPr>
            <a:r>
              <a:rPr lang="en-US" b="1" dirty="0">
                <a:solidFill>
                  <a:srgbClr val="00B050"/>
                </a:solidFill>
              </a:rPr>
              <a:t>Eustress (Positive Stress):</a:t>
            </a:r>
            <a:r>
              <a:rPr lang="en-US" dirty="0">
                <a:solidFill>
                  <a:srgbClr val="00B050"/>
                </a:solidFill>
              </a:rPr>
              <a:t> </a:t>
            </a:r>
            <a:r>
              <a:rPr lang="en-US" dirty="0"/>
              <a:t>This type of stress is characterized by a positive response to a situation or challenge. It can be motivating and energizing, helping you focus and achieve goals. Eustress often occurs when you feel excited or enthusiastic about something, like starting a new job or taking on a challenging project.</a:t>
            </a:r>
          </a:p>
        </p:txBody>
      </p:sp>
    </p:spTree>
    <p:extLst>
      <p:ext uri="{BB962C8B-B14F-4D97-AF65-F5344CB8AC3E}">
        <p14:creationId xmlns:p14="http://schemas.microsoft.com/office/powerpoint/2010/main" val="36688187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r>
              <a:rPr lang="en-US" b="1" dirty="0">
                <a:solidFill>
                  <a:srgbClr val="00B050"/>
                </a:solidFill>
              </a:rPr>
              <a:t>Acute Stress:</a:t>
            </a:r>
            <a:r>
              <a:rPr lang="en-US" dirty="0">
                <a:solidFill>
                  <a:srgbClr val="00B050"/>
                </a:solidFill>
              </a:rPr>
              <a:t> </a:t>
            </a:r>
            <a:r>
              <a:rPr lang="en-US" dirty="0"/>
              <a:t>Acute stress is the most common form of stress and is typically short-lived. It arises from the demands and pressures of everyday life, such as meeting deadlines, handling unexpected issues, or dealing with minor conflicts. When the stressor is removed or resolved, your body returns to its normal state.</a:t>
            </a:r>
          </a:p>
        </p:txBody>
      </p:sp>
    </p:spTree>
    <p:extLst>
      <p:ext uri="{BB962C8B-B14F-4D97-AF65-F5344CB8AC3E}">
        <p14:creationId xmlns:p14="http://schemas.microsoft.com/office/powerpoint/2010/main" val="780423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92500" lnSpcReduction="10000"/>
          </a:bodyPr>
          <a:lstStyle/>
          <a:p>
            <a:r>
              <a:rPr lang="en-US" b="1" dirty="0">
                <a:solidFill>
                  <a:srgbClr val="00B050"/>
                </a:solidFill>
              </a:rPr>
              <a:t>Chronic Stress:</a:t>
            </a:r>
            <a:r>
              <a:rPr lang="en-US" dirty="0">
                <a:solidFill>
                  <a:srgbClr val="00B050"/>
                </a:solidFill>
              </a:rPr>
              <a:t> </a:t>
            </a:r>
            <a:r>
              <a:rPr lang="en-US" dirty="0"/>
              <a:t>Chronic stress is long-term and results from ongoing or recurring stressors. It can have harmful effects on your physical and mental health if not managed effectively. Chronic stressors may include persistent financial difficulties, relationship problems, or job dissatisfaction. It can lead to conditions like anxiety, depression, and various physical health issues.</a:t>
            </a:r>
          </a:p>
          <a:p>
            <a:r>
              <a:rPr lang="en-US" dirty="0"/>
              <a:t>In addition to these main types of stress, there are specific categories of stress that people commonly experience:</a:t>
            </a:r>
          </a:p>
          <a:p>
            <a:endParaRPr lang="en-US" dirty="0"/>
          </a:p>
        </p:txBody>
      </p:sp>
    </p:spTree>
    <p:extLst>
      <p:ext uri="{BB962C8B-B14F-4D97-AF65-F5344CB8AC3E}">
        <p14:creationId xmlns:p14="http://schemas.microsoft.com/office/powerpoint/2010/main" val="2081717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92500"/>
          </a:bodyPr>
          <a:lstStyle/>
          <a:p>
            <a:r>
              <a:rPr lang="en-US" b="1" dirty="0">
                <a:solidFill>
                  <a:srgbClr val="00B050"/>
                </a:solidFill>
              </a:rPr>
              <a:t>Workplace Stress:</a:t>
            </a:r>
            <a:r>
              <a:rPr lang="en-US" dirty="0">
                <a:solidFill>
                  <a:srgbClr val="00B050"/>
                </a:solidFill>
              </a:rPr>
              <a:t> </a:t>
            </a:r>
            <a:r>
              <a:rPr lang="en-US" dirty="0"/>
              <a:t>This arises from job-related pressures, such as high workloads, tight deadlines, conflicts with colleagues, or job insecurity</a:t>
            </a:r>
            <a:r>
              <a:rPr lang="en-US" dirty="0" smtClean="0"/>
              <a:t>.</a:t>
            </a:r>
          </a:p>
          <a:p>
            <a:r>
              <a:rPr lang="en-US" b="1" dirty="0">
                <a:solidFill>
                  <a:srgbClr val="00B050"/>
                </a:solidFill>
              </a:rPr>
              <a:t>Environmental Stress:</a:t>
            </a:r>
            <a:r>
              <a:rPr lang="en-US" dirty="0">
                <a:solidFill>
                  <a:srgbClr val="00B050"/>
                </a:solidFill>
              </a:rPr>
              <a:t> </a:t>
            </a:r>
            <a:r>
              <a:rPr lang="en-US" dirty="0"/>
              <a:t>Environmental stressors can include factors like noise, pollution, overcrowding, and natural disasters that impact your well-being.</a:t>
            </a:r>
          </a:p>
          <a:p>
            <a:r>
              <a:rPr lang="en-US" b="1" dirty="0">
                <a:solidFill>
                  <a:srgbClr val="00B050"/>
                </a:solidFill>
              </a:rPr>
              <a:t>Social Stress:</a:t>
            </a:r>
            <a:r>
              <a:rPr lang="en-US" dirty="0">
                <a:solidFill>
                  <a:srgbClr val="00B050"/>
                </a:solidFill>
              </a:rPr>
              <a:t> </a:t>
            </a:r>
            <a:r>
              <a:rPr lang="en-US" dirty="0"/>
              <a:t>Social stressors involve challenges related to relationships, such as family conflicts, social isolation, or peer pressure.</a:t>
            </a:r>
          </a:p>
          <a:p>
            <a:endParaRPr lang="en-US" dirty="0"/>
          </a:p>
        </p:txBody>
      </p:sp>
    </p:spTree>
    <p:extLst>
      <p:ext uri="{BB962C8B-B14F-4D97-AF65-F5344CB8AC3E}">
        <p14:creationId xmlns:p14="http://schemas.microsoft.com/office/powerpoint/2010/main" val="8497613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r>
              <a:rPr lang="en-US" b="1" dirty="0">
                <a:solidFill>
                  <a:srgbClr val="00B050"/>
                </a:solidFill>
              </a:rPr>
              <a:t>Traumatic Stress:</a:t>
            </a:r>
            <a:r>
              <a:rPr lang="en-US" dirty="0">
                <a:solidFill>
                  <a:srgbClr val="00B050"/>
                </a:solidFill>
              </a:rPr>
              <a:t> </a:t>
            </a:r>
            <a:r>
              <a:rPr lang="en-US" dirty="0"/>
              <a:t>Traumatic stress results from exposure to extreme and distressing events, such as accidents, natural disasters, violence, or military combat.</a:t>
            </a:r>
          </a:p>
          <a:p>
            <a:r>
              <a:rPr lang="en-US" b="1" dirty="0">
                <a:solidFill>
                  <a:srgbClr val="00B050"/>
                </a:solidFill>
              </a:rPr>
              <a:t>Financial Stress:</a:t>
            </a:r>
            <a:r>
              <a:rPr lang="en-US" dirty="0">
                <a:solidFill>
                  <a:srgbClr val="00B050"/>
                </a:solidFill>
              </a:rPr>
              <a:t> </a:t>
            </a:r>
            <a:r>
              <a:rPr lang="en-US" dirty="0"/>
              <a:t>This type of stress occurs due to financial challenges, including debt, unemployment, or financial insecurity.</a:t>
            </a:r>
          </a:p>
          <a:p>
            <a:r>
              <a:rPr lang="en-US" b="1" dirty="0">
                <a:solidFill>
                  <a:srgbClr val="00B050"/>
                </a:solidFill>
              </a:rPr>
              <a:t>Physiological Stress:</a:t>
            </a:r>
            <a:r>
              <a:rPr lang="en-US" dirty="0">
                <a:solidFill>
                  <a:srgbClr val="00B050"/>
                </a:solidFill>
              </a:rPr>
              <a:t> </a:t>
            </a:r>
            <a:r>
              <a:rPr lang="en-US" dirty="0"/>
              <a:t>Physiological stress can result from physical factors like illness, injury, or chronic health conditions, and it can exacerbate emotional and mental stress.</a:t>
            </a:r>
          </a:p>
          <a:p>
            <a:endParaRPr lang="en-US" dirty="0"/>
          </a:p>
        </p:txBody>
      </p:sp>
    </p:spTree>
    <p:extLst>
      <p:ext uri="{BB962C8B-B14F-4D97-AF65-F5344CB8AC3E}">
        <p14:creationId xmlns:p14="http://schemas.microsoft.com/office/powerpoint/2010/main" val="935759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10000"/>
          </a:bodyPr>
          <a:lstStyle/>
          <a:p>
            <a:pPr marL="0" indent="0">
              <a:buNone/>
            </a:pPr>
            <a:r>
              <a:rPr lang="en-US" b="1" dirty="0" smtClean="0">
                <a:solidFill>
                  <a:srgbClr val="FF0000"/>
                </a:solidFill>
              </a:rPr>
              <a:t>Stress Management </a:t>
            </a:r>
          </a:p>
          <a:p>
            <a:r>
              <a:rPr lang="en-US" b="1" dirty="0" smtClean="0">
                <a:solidFill>
                  <a:srgbClr val="7030A0"/>
                </a:solidFill>
              </a:rPr>
              <a:t>Stress </a:t>
            </a:r>
            <a:r>
              <a:rPr lang="en-US" b="1" dirty="0">
                <a:solidFill>
                  <a:srgbClr val="7030A0"/>
                </a:solidFill>
              </a:rPr>
              <a:t>is a normal part of life, but too much stress can have negative consequences for our physical and mental health. Stress management is the practice of techniques that can help us cope with stress in a healthy way.</a:t>
            </a:r>
          </a:p>
          <a:p>
            <a:r>
              <a:rPr lang="en-US" b="1" dirty="0">
                <a:solidFill>
                  <a:srgbClr val="00B050"/>
                </a:solidFill>
              </a:rPr>
              <a:t>There are many different stress management techniques, and what works for one person may not work for another. Some common stress management techniques include:</a:t>
            </a:r>
          </a:p>
          <a:p>
            <a:pPr marL="0" indent="0">
              <a:buNone/>
            </a:pPr>
            <a:r>
              <a:rPr lang="en-US" dirty="0"/>
              <a:t/>
            </a:r>
            <a:br>
              <a:rPr lang="en-US" dirty="0"/>
            </a:br>
            <a:endParaRPr lang="en-US" dirty="0"/>
          </a:p>
        </p:txBody>
      </p:sp>
    </p:spTree>
    <p:extLst>
      <p:ext uri="{BB962C8B-B14F-4D97-AF65-F5344CB8AC3E}">
        <p14:creationId xmlns:p14="http://schemas.microsoft.com/office/powerpoint/2010/main" val="4136166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b="1" dirty="0">
                <a:solidFill>
                  <a:srgbClr val="00B050"/>
                </a:solidFill>
              </a:rPr>
              <a:t>Exercise:</a:t>
            </a:r>
            <a:r>
              <a:rPr lang="en-US" dirty="0"/>
              <a:t> Exercise is a great way to relieve stress and improve our overall health. When we exercise, our bodies release endorphins, which have mood-boosting effects.</a:t>
            </a:r>
          </a:p>
          <a:p>
            <a:endParaRPr lang="en-US" dirty="0"/>
          </a:p>
        </p:txBody>
      </p:sp>
      <p:pic>
        <p:nvPicPr>
          <p:cNvPr id="3" name="Content Placeholder 2" descr="C:\Users\micro pc\Downloads\KmKW.gif"/>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267200" y="2209800"/>
            <a:ext cx="447316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656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381000"/>
            <a:ext cx="5029200" cy="5638800"/>
          </a:xfrm>
        </p:spPr>
        <p:txBody>
          <a:bodyPr/>
          <a:lstStyle/>
          <a:p>
            <a:r>
              <a:rPr lang="en-US" sz="2400" b="1" dirty="0" smtClean="0">
                <a:solidFill>
                  <a:srgbClr val="00B050"/>
                </a:solidFill>
              </a:rPr>
              <a:t>Relaxation techniques</a:t>
            </a:r>
            <a:r>
              <a:rPr lang="en-US" sz="2400" b="1" dirty="0">
                <a:solidFill>
                  <a:srgbClr val="00B050"/>
                </a:solidFill>
              </a:rPr>
              <a:t>:</a:t>
            </a:r>
            <a:r>
              <a:rPr lang="en-US" dirty="0"/>
              <a:t> Relaxation techniques such as deep breathing, meditation, and yoga can help to calm our minds and bodies</a:t>
            </a:r>
            <a:r>
              <a:rPr lang="en-US" dirty="0" smtClean="0"/>
              <a:t>.</a:t>
            </a:r>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62600" y="1600200"/>
            <a:ext cx="3156180" cy="4525963"/>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2819400"/>
            <a:ext cx="4800600" cy="3810000"/>
          </a:xfrm>
          <a:prstGeom prst="rect">
            <a:avLst/>
          </a:prstGeom>
        </p:spPr>
      </p:pic>
    </p:spTree>
    <p:extLst>
      <p:ext uri="{BB962C8B-B14F-4D97-AF65-F5344CB8AC3E}">
        <p14:creationId xmlns:p14="http://schemas.microsoft.com/office/powerpoint/2010/main" val="133478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724400" cy="4525963"/>
          </a:xfrm>
        </p:spPr>
        <p:txBody>
          <a:bodyPr/>
          <a:lstStyle/>
          <a:p>
            <a:r>
              <a:rPr lang="en-US" b="1" dirty="0">
                <a:solidFill>
                  <a:srgbClr val="00B050"/>
                </a:solidFill>
              </a:rPr>
              <a:t>Time management:</a:t>
            </a:r>
            <a:r>
              <a:rPr lang="en-US" dirty="0"/>
              <a:t> Learning to manage our time effectively can help us to reduce stress by reducing the feeling of being overwhelmed</a:t>
            </a:r>
            <a:r>
              <a:rPr lang="en-US" dirty="0" smtClean="0"/>
              <a:t>.</a:t>
            </a:r>
          </a:p>
          <a:p>
            <a:pPr marL="0" indent="0">
              <a:buNone/>
            </a:pP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2061882"/>
            <a:ext cx="3962400" cy="4038600"/>
          </a:xfrm>
          <a:prstGeom prst="rect">
            <a:avLst/>
          </a:prstGeom>
        </p:spPr>
      </p:pic>
    </p:spTree>
    <p:extLst>
      <p:ext uri="{BB962C8B-B14F-4D97-AF65-F5344CB8AC3E}">
        <p14:creationId xmlns:p14="http://schemas.microsoft.com/office/powerpoint/2010/main" val="21767026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b="1" dirty="0">
                <a:solidFill>
                  <a:srgbClr val="00B050"/>
                </a:solidFill>
              </a:rPr>
              <a:t>Sleep: </a:t>
            </a:r>
            <a:r>
              <a:rPr lang="en-US" dirty="0"/>
              <a:t>Getting enough sleep is essential for our physical and mental health. When we are sleep-deprived, we are more likely to feel stressed and anxious.</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00599" y="1600200"/>
            <a:ext cx="4174013" cy="3276600"/>
          </a:xfrm>
        </p:spPr>
      </p:pic>
    </p:spTree>
    <p:extLst>
      <p:ext uri="{BB962C8B-B14F-4D97-AF65-F5344CB8AC3E}">
        <p14:creationId xmlns:p14="http://schemas.microsoft.com/office/powerpoint/2010/main" val="39178997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495800" cy="4525963"/>
          </a:xfrm>
        </p:spPr>
        <p:txBody>
          <a:bodyPr/>
          <a:lstStyle/>
          <a:p>
            <a:r>
              <a:rPr lang="en-US" b="1" dirty="0">
                <a:solidFill>
                  <a:srgbClr val="00B050"/>
                </a:solidFill>
              </a:rPr>
              <a:t>Social support:</a:t>
            </a:r>
            <a:r>
              <a:rPr lang="en-US" dirty="0"/>
              <a:t> Spending time with loved ones and friends can help us to feel supported and less stressed.</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00600" y="1752600"/>
            <a:ext cx="3886200" cy="4038600"/>
          </a:xfrm>
        </p:spPr>
      </p:pic>
    </p:spTree>
    <p:extLst>
      <p:ext uri="{BB962C8B-B14F-4D97-AF65-F5344CB8AC3E}">
        <p14:creationId xmlns:p14="http://schemas.microsoft.com/office/powerpoint/2010/main" val="29304382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r>
              <a:rPr lang="en-US" b="1" dirty="0">
                <a:solidFill>
                  <a:srgbClr val="00B050"/>
                </a:solidFill>
              </a:rPr>
              <a:t>Avoiding negative people and situations:</a:t>
            </a:r>
            <a:r>
              <a:rPr lang="en-US" dirty="0"/>
              <a:t> When possible, we should try to avoid people and situations that make us feel stressed.</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24400" y="1905000"/>
            <a:ext cx="4044865" cy="3505200"/>
          </a:xfrm>
        </p:spPr>
      </p:pic>
    </p:spTree>
    <p:extLst>
      <p:ext uri="{BB962C8B-B14F-4D97-AF65-F5344CB8AC3E}">
        <p14:creationId xmlns:p14="http://schemas.microsoft.com/office/powerpoint/2010/main" val="1454574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b="1" dirty="0" smtClean="0">
                <a:solidFill>
                  <a:srgbClr val="00B050"/>
                </a:solidFill>
              </a:rPr>
              <a:t>Gratitude: </a:t>
            </a:r>
            <a:r>
              <a:rPr lang="en-US" dirty="0" smtClean="0"/>
              <a:t>Practicing gratitude can help us to focus on the positive aspects of our lives and to feel less stressed</a:t>
            </a:r>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72000" y="1676400"/>
            <a:ext cx="4114799" cy="3325321"/>
          </a:xfrm>
        </p:spPr>
      </p:pic>
    </p:spTree>
    <p:extLst>
      <p:ext uri="{BB962C8B-B14F-4D97-AF65-F5344CB8AC3E}">
        <p14:creationId xmlns:p14="http://schemas.microsoft.com/office/powerpoint/2010/main" val="10488741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143000"/>
            <a:ext cx="7010399" cy="482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5332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547</Words>
  <Application>Microsoft Office PowerPoint</Application>
  <PresentationFormat>On-screen Show (4:3)</PresentationFormat>
  <Paragraphs>29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Stress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 pc</dc:creator>
  <cp:lastModifiedBy>micro pc</cp:lastModifiedBy>
  <cp:revision>17</cp:revision>
  <dcterms:created xsi:type="dcterms:W3CDTF">2023-09-05T05:10:13Z</dcterms:created>
  <dcterms:modified xsi:type="dcterms:W3CDTF">2023-09-21T02:53:30Z</dcterms:modified>
</cp:coreProperties>
</file>