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257" r:id="rId2"/>
    <p:sldId id="259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2" r:id="rId24"/>
    <p:sldId id="283" r:id="rId25"/>
    <p:sldId id="284" r:id="rId26"/>
    <p:sldId id="285" r:id="rId27"/>
    <p:sldId id="350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5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3" r:id="rId75"/>
    <p:sldId id="334" r:id="rId76"/>
    <p:sldId id="335" r:id="rId77"/>
    <p:sldId id="336" r:id="rId78"/>
    <p:sldId id="337" r:id="rId79"/>
    <p:sldId id="338" r:id="rId80"/>
    <p:sldId id="339" r:id="rId81"/>
    <p:sldId id="340" r:id="rId82"/>
    <p:sldId id="341" r:id="rId83"/>
    <p:sldId id="342" r:id="rId84"/>
    <p:sldId id="344" r:id="rId85"/>
    <p:sldId id="345" r:id="rId86"/>
    <p:sldId id="346" r:id="rId8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-690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295E5-6D42-4A33-995E-880E4CA4511B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9B87A-5B48-48F1-BE80-6925E6C3C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55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0063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8511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2102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3271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2267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6305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3818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5789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345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6521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4865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90668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2862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21189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07801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10167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7687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43499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43756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69941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37644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87384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27000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18657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94972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30282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11709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94455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60500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80784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46322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13517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94124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12096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95197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69353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50538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499354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67664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58195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6653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76137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21614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940834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56396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61920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832034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007175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499256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220036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951326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235289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797843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363400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511690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087855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560368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223277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188865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257170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924412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606804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48966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917494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08185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814727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295745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168648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130805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976524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006242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211637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5291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500741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364099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408107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979313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672496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786347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810512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493761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172271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033288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0547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D335-3C28-4926-9760-21F8EB389D6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6C17-2C04-4EC7-BB27-D94DE5B2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27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D335-3C28-4926-9760-21F8EB389D6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6C17-2C04-4EC7-BB27-D94DE5B2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704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D335-3C28-4926-9760-21F8EB389D6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6C17-2C04-4EC7-BB27-D94DE5B2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552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D335-3C28-4926-9760-21F8EB389D6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6C17-2C04-4EC7-BB27-D94DE5B2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86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D335-3C28-4926-9760-21F8EB389D6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6C17-2C04-4EC7-BB27-D94DE5B2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28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D335-3C28-4926-9760-21F8EB389D6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6C17-2C04-4EC7-BB27-D94DE5B2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512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D335-3C28-4926-9760-21F8EB389D6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6C17-2C04-4EC7-BB27-D94DE5B2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42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D335-3C28-4926-9760-21F8EB389D6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6C17-2C04-4EC7-BB27-D94DE5B2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396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D335-3C28-4926-9760-21F8EB389D6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6C17-2C04-4EC7-BB27-D94DE5B2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773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D335-3C28-4926-9760-21F8EB389D6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6C17-2C04-4EC7-BB27-D94DE5B2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74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D335-3C28-4926-9760-21F8EB389D6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6C17-2C04-4EC7-BB27-D94DE5B2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360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544483" y="657775"/>
            <a:ext cx="1299300" cy="432900"/>
          </a:xfrm>
          <a:prstGeom prst="triangle">
            <a:avLst>
              <a:gd name="adj" fmla="val 324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1" y="1090763"/>
            <a:ext cx="8847502" cy="2961975"/>
            <a:chOff x="-8178042" y="-4493254"/>
            <a:chExt cx="19483598" cy="6522736"/>
          </a:xfrm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3677236" y="4278349"/>
            <a:ext cx="5480829" cy="432996"/>
            <a:chOff x="5582265" y="4646738"/>
            <a:chExt cx="5480829" cy="432996"/>
          </a:xfrm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685800" y="1090750"/>
            <a:ext cx="5367900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0DE73DD2-136A-4147-931D-5835D65A5E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2759" y="3354883"/>
            <a:ext cx="1063409" cy="69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11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6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83" name="Google Shape;83;p6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84" name="Google Shape;84;p6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85" name="Google Shape;85;p6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87" name="Google Shape;87;p6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88" name="Google Shape;88;p6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90" name="Google Shape;90;p6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91" name="Google Shape;91;p6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" name="Google Shape;92;p6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93" name="Google Shape;93;p6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" name="Google Shape;95;p6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6" name="Google Shape;96;p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6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814275" y="1537988"/>
            <a:ext cx="3378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4396123" y="1537988"/>
            <a:ext cx="3378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xmlns="" id="{24BA7C72-A059-4506-BB37-F52B6148C1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3" y="139461"/>
            <a:ext cx="884735" cy="57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656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5697214" y="2635519"/>
            <a:ext cx="889200" cy="2964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 panose="02000000000000000000"/>
              <a:ea typeface="Arvo" panose="02000000000000000000"/>
              <a:cs typeface="Arvo" panose="02000000000000000000"/>
              <a:sym typeface="Arvo" panose="02000000000000000000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2" y="2924826"/>
            <a:ext cx="6589087" cy="2027268"/>
            <a:chOff x="-9894852" y="-4493254"/>
            <a:chExt cx="21200407" cy="6522740"/>
          </a:xfrm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32" name="Google Shape;32;p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" name="Google Shape;33;p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463525" y="2871148"/>
            <a:ext cx="4094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9FAD6844-08D6-44DC-B94C-5B11411D11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3" y="139461"/>
            <a:ext cx="884735" cy="57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38253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9D335-3C28-4926-9760-21F8EB389D6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56C17-2C04-4EC7-BB27-D94DE5B2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7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Parasitic Infections of </a:t>
            </a:r>
            <a:r>
              <a:rPr lang="en-US" sz="3600" b="1" dirty="0" err="1" smtClean="0">
                <a:solidFill>
                  <a:srgbClr val="FF0000"/>
                </a:solidFill>
              </a:rPr>
              <a:t>Hepatobiliary</a:t>
            </a:r>
            <a:r>
              <a:rPr lang="en-US" sz="3600" b="1" dirty="0" smtClean="0">
                <a:solidFill>
                  <a:srgbClr val="FF0000"/>
                </a:solidFill>
              </a:rPr>
              <a:t> System/Liver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Dr. </a:t>
            </a:r>
            <a:r>
              <a:rPr lang="en-US" b="1" dirty="0" err="1" smtClean="0">
                <a:solidFill>
                  <a:srgbClr val="00B050"/>
                </a:solidFill>
              </a:rPr>
              <a:t>Ved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Prakash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Professor &amp; Head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PG Department of </a:t>
            </a:r>
            <a:r>
              <a:rPr lang="en-US" b="1" dirty="0" err="1" smtClean="0">
                <a:solidFill>
                  <a:srgbClr val="00B050"/>
                </a:solidFill>
              </a:rPr>
              <a:t>Microbiolgoy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174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Learning objectives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At the end of the session, the students will be able to understand:</a:t>
            </a:r>
          </a:p>
          <a:p>
            <a:r>
              <a:rPr lang="en-US" dirty="0" smtClean="0"/>
              <a:t>Parasites causing </a:t>
            </a:r>
            <a:r>
              <a:rPr lang="en-US" dirty="0" err="1" smtClean="0"/>
              <a:t>hepatobiliary</a:t>
            </a:r>
            <a:r>
              <a:rPr lang="en-US" dirty="0" smtClean="0"/>
              <a:t> system infections - their pathogenesis, clinical manifestations, lab diagnosis and treatment of amoebic liver abscess, human </a:t>
            </a:r>
            <a:r>
              <a:rPr lang="en-US" dirty="0" err="1" smtClean="0"/>
              <a:t>echinococcosis</a:t>
            </a:r>
            <a:r>
              <a:rPr lang="en-US" dirty="0" smtClean="0"/>
              <a:t>, </a:t>
            </a:r>
            <a:r>
              <a:rPr lang="en-US" dirty="0" err="1" smtClean="0"/>
              <a:t>fascioliasis</a:t>
            </a:r>
            <a:r>
              <a:rPr lang="en-US" dirty="0" smtClean="0"/>
              <a:t>, </a:t>
            </a:r>
            <a:r>
              <a:rPr lang="en-US" dirty="0" err="1" smtClean="0"/>
              <a:t>clonorchiasis</a:t>
            </a:r>
            <a:r>
              <a:rPr lang="en-US" dirty="0" smtClean="0"/>
              <a:t>,  </a:t>
            </a:r>
            <a:r>
              <a:rPr lang="en-US" dirty="0" err="1" smtClean="0"/>
              <a:t>opisthorchiasis</a:t>
            </a:r>
            <a:r>
              <a:rPr lang="en-US" dirty="0" smtClean="0"/>
              <a:t>, </a:t>
            </a:r>
            <a:r>
              <a:rPr lang="en-US" dirty="0" err="1" smtClean="0"/>
              <a:t>toxocariasis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38989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INTRODUCTION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Parasites causing </a:t>
            </a:r>
            <a:r>
              <a:rPr lang="en-US" dirty="0" err="1" smtClean="0"/>
              <a:t>hepatobiliary</a:t>
            </a:r>
            <a:r>
              <a:rPr lang="en-US" dirty="0" smtClean="0"/>
              <a:t> infections include:</a:t>
            </a:r>
          </a:p>
          <a:p>
            <a:r>
              <a:rPr lang="pt-BR" dirty="0" smtClean="0"/>
              <a:t>Protozoa: Entamoeba histolytica, causes amoebic liver </a:t>
            </a:r>
            <a:r>
              <a:rPr lang="en-US" dirty="0" smtClean="0"/>
              <a:t>abscess</a:t>
            </a:r>
          </a:p>
          <a:p>
            <a:r>
              <a:rPr lang="en-US" dirty="0" err="1" smtClean="0"/>
              <a:t>Cestode</a:t>
            </a:r>
            <a:r>
              <a:rPr lang="en-US" dirty="0" smtClean="0"/>
              <a:t>: </a:t>
            </a:r>
            <a:r>
              <a:rPr lang="en-US" dirty="0" err="1" smtClean="0"/>
              <a:t>Echinococcus</a:t>
            </a:r>
            <a:r>
              <a:rPr lang="en-US" dirty="0" smtClean="0"/>
              <a:t>, causes human </a:t>
            </a:r>
            <a:r>
              <a:rPr lang="en-US" dirty="0" err="1" smtClean="0"/>
              <a:t>echinococcosis</a:t>
            </a:r>
            <a:r>
              <a:rPr lang="en-US" dirty="0" smtClean="0"/>
              <a:t> (e.g. </a:t>
            </a:r>
            <a:r>
              <a:rPr lang="en-US" dirty="0" err="1" smtClean="0"/>
              <a:t>hydatid</a:t>
            </a:r>
            <a:r>
              <a:rPr lang="en-US" dirty="0" smtClean="0"/>
              <a:t> disease)</a:t>
            </a:r>
          </a:p>
          <a:p>
            <a:r>
              <a:rPr lang="en-US" dirty="0" err="1" smtClean="0"/>
              <a:t>Trematodes</a:t>
            </a:r>
            <a:r>
              <a:rPr lang="en-US" dirty="0" smtClean="0"/>
              <a:t> - </a:t>
            </a:r>
            <a:r>
              <a:rPr lang="en-US" dirty="0" err="1" smtClean="0"/>
              <a:t>Fasciola</a:t>
            </a:r>
            <a:r>
              <a:rPr lang="en-US" dirty="0" smtClean="0"/>
              <a:t> hepatica, F. </a:t>
            </a:r>
            <a:r>
              <a:rPr lang="en-US" dirty="0" err="1" smtClean="0"/>
              <a:t>gigantica</a:t>
            </a:r>
            <a:r>
              <a:rPr lang="en-US" dirty="0" smtClean="0"/>
              <a:t>, </a:t>
            </a:r>
            <a:r>
              <a:rPr lang="en-US" dirty="0" err="1" smtClean="0"/>
              <a:t>Clonorchis</a:t>
            </a:r>
            <a:r>
              <a:rPr lang="en-US" dirty="0" smtClean="0"/>
              <a:t>, </a:t>
            </a:r>
            <a:r>
              <a:rPr lang="en-US" dirty="0" err="1" smtClean="0"/>
              <a:t>Opisthorchis</a:t>
            </a:r>
            <a:r>
              <a:rPr lang="en-US" dirty="0" smtClean="0"/>
              <a:t>, </a:t>
            </a:r>
            <a:r>
              <a:rPr lang="en-US" dirty="0" err="1" smtClean="0"/>
              <a:t>Schistosoma</a:t>
            </a:r>
            <a:r>
              <a:rPr lang="en-US" dirty="0" smtClean="0"/>
              <a:t> </a:t>
            </a:r>
            <a:r>
              <a:rPr lang="en-US" dirty="0" err="1" smtClean="0"/>
              <a:t>mansoni</a:t>
            </a:r>
            <a:r>
              <a:rPr lang="en-US" dirty="0" smtClean="0"/>
              <a:t> and S. </a:t>
            </a:r>
            <a:r>
              <a:rPr lang="en-US" dirty="0" err="1" smtClean="0"/>
              <a:t>japonicum</a:t>
            </a:r>
            <a:r>
              <a:rPr lang="en-US" dirty="0" smtClean="0"/>
              <a:t> (rarely)</a:t>
            </a:r>
          </a:p>
          <a:p>
            <a:r>
              <a:rPr lang="pt-BR" dirty="0" smtClean="0"/>
              <a:t>Nematode: Toxocara causing visceral larva migrans.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03424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AMOEBIC LIVER ABSCESS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Amoebic liver abscess (ALA) - </a:t>
            </a:r>
            <a:r>
              <a:rPr lang="en-US" dirty="0" smtClean="0"/>
              <a:t>important cause of space occupying lesion of the liver.</a:t>
            </a:r>
          </a:p>
          <a:p>
            <a:r>
              <a:rPr lang="en-US" dirty="0" smtClean="0"/>
              <a:t>Occurs mainly in developing countries - by a protozoan parasite, E. </a:t>
            </a:r>
            <a:r>
              <a:rPr lang="en-US" dirty="0" err="1" smtClean="0"/>
              <a:t>histolytica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80116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Pathogenesis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About 2–8% of patients with history of intestinal </a:t>
            </a:r>
            <a:r>
              <a:rPr lang="en-US" dirty="0" err="1" smtClean="0"/>
              <a:t>amoebiasis</a:t>
            </a:r>
            <a:r>
              <a:rPr lang="en-US" dirty="0" smtClean="0"/>
              <a:t> develop </a:t>
            </a:r>
            <a:r>
              <a:rPr lang="en-US" dirty="0" err="1" smtClean="0"/>
              <a:t>extraintestinal</a:t>
            </a:r>
            <a:r>
              <a:rPr lang="en-US" dirty="0" smtClean="0"/>
              <a:t> </a:t>
            </a:r>
            <a:r>
              <a:rPr lang="en-US" dirty="0" err="1" smtClean="0"/>
              <a:t>amoebiasis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Transmission - </a:t>
            </a:r>
            <a:r>
              <a:rPr lang="en-US" dirty="0" smtClean="0"/>
              <a:t>ingestion of food and water contaminated with cysts of E. </a:t>
            </a:r>
            <a:r>
              <a:rPr lang="en-US" dirty="0" err="1" smtClean="0"/>
              <a:t>histolytica</a:t>
            </a:r>
            <a:endParaRPr lang="en-US" dirty="0" smtClean="0"/>
          </a:p>
          <a:p>
            <a:r>
              <a:rPr lang="en-US" b="1" dirty="0" smtClean="0">
                <a:solidFill>
                  <a:srgbClr val="7030A0"/>
                </a:solidFill>
              </a:rPr>
              <a:t>Attachment: </a:t>
            </a:r>
            <a:r>
              <a:rPr lang="en-US" dirty="0" smtClean="0"/>
              <a:t>Cysts develop into </a:t>
            </a:r>
            <a:r>
              <a:rPr lang="en-US" dirty="0" err="1" smtClean="0"/>
              <a:t>trophozoites</a:t>
            </a:r>
            <a:r>
              <a:rPr lang="en-US" dirty="0" smtClean="0"/>
              <a:t> - adhere to intestinal mucosa by virtue of Gal/NAG </a:t>
            </a:r>
            <a:r>
              <a:rPr lang="en-US" dirty="0" err="1" smtClean="0"/>
              <a:t>lectin</a:t>
            </a:r>
            <a:r>
              <a:rPr lang="en-US" dirty="0" smtClean="0"/>
              <a:t> antigen (major virulence factor)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61182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90550"/>
            <a:ext cx="8229600" cy="400407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Invasion: </a:t>
            </a:r>
            <a:r>
              <a:rPr lang="en-US" dirty="0" err="1" smtClean="0"/>
              <a:t>Trophozoites</a:t>
            </a:r>
            <a:r>
              <a:rPr lang="en-US" dirty="0" smtClean="0"/>
              <a:t> secrete cysteine proteases and hydrolytic enzymes - help in the invasion of intestinal mucosa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Spread: </a:t>
            </a:r>
            <a:r>
              <a:rPr lang="en-US" dirty="0" smtClean="0"/>
              <a:t>In few cases, erosion and necrosis of small intestine - extensive that the </a:t>
            </a:r>
            <a:r>
              <a:rPr lang="en-US" dirty="0" err="1" smtClean="0"/>
              <a:t>trophozoites</a:t>
            </a:r>
            <a:r>
              <a:rPr lang="en-US" dirty="0" smtClean="0"/>
              <a:t> gain entry into the portal venous system - carried to </a:t>
            </a:r>
            <a:r>
              <a:rPr lang="en-US" dirty="0" err="1" smtClean="0"/>
              <a:t>extraintestinal</a:t>
            </a:r>
            <a:r>
              <a:rPr lang="en-US" dirty="0" smtClean="0"/>
              <a:t> sites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62823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Survival: </a:t>
            </a:r>
            <a:r>
              <a:rPr lang="en-US" dirty="0" smtClean="0"/>
              <a:t>Resistance to complement-mediated </a:t>
            </a:r>
            <a:r>
              <a:rPr lang="en-US" dirty="0" err="1" smtClean="0"/>
              <a:t>lysis</a:t>
            </a:r>
            <a:r>
              <a:rPr lang="en-US" dirty="0" smtClean="0"/>
              <a:t> (mediated by Gal/NAG </a:t>
            </a:r>
            <a:r>
              <a:rPr lang="en-US" dirty="0" err="1" smtClean="0"/>
              <a:t>lectin</a:t>
            </a:r>
            <a:r>
              <a:rPr lang="en-US" dirty="0" smtClean="0"/>
              <a:t> antigen) - crucial property of E. </a:t>
            </a:r>
            <a:r>
              <a:rPr lang="en-US" dirty="0" err="1" smtClean="0"/>
              <a:t>histolytica</a:t>
            </a:r>
            <a:r>
              <a:rPr lang="en-US" dirty="0" smtClean="0"/>
              <a:t>, critical for its survival in the bloodstream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Liver - </a:t>
            </a:r>
            <a:r>
              <a:rPr lang="en-US" dirty="0" smtClean="0"/>
              <a:t>most common </a:t>
            </a:r>
            <a:r>
              <a:rPr lang="en-US" dirty="0" err="1" smtClean="0"/>
              <a:t>extraintestinal</a:t>
            </a:r>
            <a:r>
              <a:rPr lang="en-US" dirty="0" smtClean="0"/>
              <a:t> site; followed by lungs, brain, genitourinary tract and spleen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52935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90550"/>
            <a:ext cx="8229600" cy="400407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Most common hepatic site affected – </a:t>
            </a:r>
            <a:r>
              <a:rPr lang="en-US" dirty="0" smtClean="0"/>
              <a:t>posterior-superior surface of the right lobe of liver.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Abscess - </a:t>
            </a:r>
            <a:r>
              <a:rPr lang="en-US" dirty="0" smtClean="0"/>
              <a:t>usually single or rarely multiple.</a:t>
            </a:r>
          </a:p>
          <a:p>
            <a:r>
              <a:rPr lang="en-US" dirty="0" smtClean="0"/>
              <a:t>The amoebic </a:t>
            </a:r>
            <a:r>
              <a:rPr lang="en-US" dirty="0" err="1" smtClean="0"/>
              <a:t>trophozoites</a:t>
            </a:r>
            <a:r>
              <a:rPr lang="en-US" dirty="0" smtClean="0"/>
              <a:t> occlude the hepatic </a:t>
            </a:r>
            <a:r>
              <a:rPr lang="en-US" b="1" dirty="0" err="1" smtClean="0">
                <a:solidFill>
                  <a:srgbClr val="7030A0"/>
                </a:solidFill>
              </a:rPr>
              <a:t>venules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leads to anoxic necrosis of the hepatocytes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85080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90550"/>
            <a:ext cx="8229600" cy="40040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Inflammatory response surrounding the hepatocytes leads to the formation of abscess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Neutrophils recruited to the site - lysed by amoebae - release of mediators that contribute to hepatic necrosis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18535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Microscopically, the abscess wall is comprised of:</a:t>
            </a:r>
          </a:p>
          <a:p>
            <a:pPr lvl="1"/>
            <a:r>
              <a:rPr lang="en-US" b="1" dirty="0" smtClean="0">
                <a:solidFill>
                  <a:srgbClr val="7030A0"/>
                </a:solidFill>
              </a:rPr>
              <a:t>Inner central zone </a:t>
            </a:r>
            <a:r>
              <a:rPr lang="en-US" dirty="0" smtClean="0"/>
              <a:t>of necrotic hepatocytes without amoeba</a:t>
            </a:r>
          </a:p>
          <a:p>
            <a:pPr lvl="1"/>
            <a:r>
              <a:rPr lang="en-US" b="1" dirty="0" smtClean="0">
                <a:solidFill>
                  <a:srgbClr val="7030A0"/>
                </a:solidFill>
              </a:rPr>
              <a:t>Middle zone</a:t>
            </a:r>
            <a:r>
              <a:rPr lang="en-US" dirty="0" smtClean="0"/>
              <a:t> of degenerative hepatocytes, RBC, few leukocytes and occasionally amoebic </a:t>
            </a:r>
            <a:r>
              <a:rPr lang="en-US" dirty="0" err="1" smtClean="0"/>
              <a:t>trophozoites</a:t>
            </a:r>
            <a:endParaRPr lang="en-US" dirty="0" smtClean="0"/>
          </a:p>
          <a:p>
            <a:pPr lvl="1"/>
            <a:r>
              <a:rPr lang="en-US" b="1" dirty="0" smtClean="0">
                <a:solidFill>
                  <a:srgbClr val="7030A0"/>
                </a:solidFill>
              </a:rPr>
              <a:t>Outer zone - </a:t>
            </a:r>
            <a:r>
              <a:rPr lang="en-US" dirty="0" smtClean="0"/>
              <a:t>healthy hepatocytes invaded with amoebic </a:t>
            </a:r>
            <a:r>
              <a:rPr lang="en-US" dirty="0" err="1" smtClean="0"/>
              <a:t>trophozoites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95170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Anchovy sauce pus: </a:t>
            </a:r>
            <a:r>
              <a:rPr lang="en-US" dirty="0" smtClean="0"/>
              <a:t>Liver abscess pus is thick chocolate brown in color. </a:t>
            </a:r>
          </a:p>
          <a:p>
            <a:r>
              <a:rPr lang="en-US" dirty="0" smtClean="0"/>
              <a:t>The fluid is acidic - pH 5.2–6.7 and is comprised of necrotic hepatocytes without any pus cells and occasionally amoebic </a:t>
            </a:r>
            <a:r>
              <a:rPr lang="en-US" dirty="0" err="1" smtClean="0"/>
              <a:t>trophozoites</a:t>
            </a:r>
            <a:r>
              <a:rPr lang="en-US" dirty="0" smtClean="0"/>
              <a:t> (mainly found in last few drops of pus) as amoebae multiply in the wall of abscess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24377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685800" y="361951"/>
            <a:ext cx="7772400" cy="23383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772400" cy="131445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A. </a:t>
            </a:r>
            <a:r>
              <a:rPr lang="en-US" dirty="0" smtClean="0">
                <a:solidFill>
                  <a:schemeClr val="tx1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Cross section of the liver showing amoebic liver abscess (right side); 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B. </a:t>
            </a:r>
            <a:r>
              <a:rPr lang="en-US" dirty="0" smtClean="0">
                <a:solidFill>
                  <a:schemeClr val="tx1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Anchovy sauce pus aspirated from amoebic liver abscess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12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310727"/>
            <a:ext cx="5797062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370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Clinical Manifestations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ALA presents with tender hepatomegaly and fever (most consistent features) along with weight loss, sweating and weakness, very rarely jaundice, and cough.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47275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Complications of Amoebic Liver Abscess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With continuous hepatic necrosis, abscess may grow in various direction of the liver discharging the contents into the neighboring organs.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Right-sided liver abscess - </a:t>
            </a:r>
            <a:r>
              <a:rPr lang="en-US" dirty="0" smtClean="0"/>
              <a:t>rupture externally to skin causing skin lesions on the abdominal wall - granuloma cutis </a:t>
            </a:r>
            <a:r>
              <a:rPr lang="en-US" dirty="0" smtClean="0">
                <a:solidFill>
                  <a:srgbClr val="7030A0"/>
                </a:solidFill>
              </a:rPr>
              <a:t>(</a:t>
            </a:r>
            <a:r>
              <a:rPr lang="en-US" dirty="0" err="1" smtClean="0">
                <a:solidFill>
                  <a:srgbClr val="7030A0"/>
                </a:solidFill>
              </a:rPr>
              <a:t>amoebiasis</a:t>
            </a:r>
            <a:r>
              <a:rPr lang="en-US" dirty="0" smtClean="0">
                <a:solidFill>
                  <a:srgbClr val="7030A0"/>
                </a:solidFill>
              </a:rPr>
              <a:t> cutis).</a:t>
            </a:r>
          </a:p>
          <a:p>
            <a:r>
              <a:rPr lang="en-US" dirty="0" smtClean="0"/>
              <a:t>Rupture into lungs (pulmonary </a:t>
            </a:r>
            <a:r>
              <a:rPr lang="en-US" dirty="0" err="1" smtClean="0"/>
              <a:t>amoebiasis</a:t>
            </a:r>
            <a:r>
              <a:rPr lang="en-US" dirty="0" smtClean="0"/>
              <a:t> with </a:t>
            </a:r>
            <a:r>
              <a:rPr lang="en-US" dirty="0" err="1" smtClean="0"/>
              <a:t>trophozoites</a:t>
            </a:r>
            <a:r>
              <a:rPr lang="en-US" dirty="0" smtClean="0"/>
              <a:t> in sputum) or into the right pleura </a:t>
            </a:r>
            <a:r>
              <a:rPr lang="en-US" dirty="0" smtClean="0">
                <a:solidFill>
                  <a:srgbClr val="7030A0"/>
                </a:solidFill>
              </a:rPr>
              <a:t>(amoebic </a:t>
            </a:r>
            <a:r>
              <a:rPr lang="en-US" dirty="0" err="1" smtClean="0">
                <a:solidFill>
                  <a:srgbClr val="7030A0"/>
                </a:solidFill>
              </a:rPr>
              <a:t>pleuritis</a:t>
            </a:r>
            <a:r>
              <a:rPr lang="en-US" dirty="0" smtClean="0"/>
              <a:t>, the most common complication).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358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Complications of Amoebic Liver Abscess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Rupture of liver abscess below the diaphragm - </a:t>
            </a:r>
            <a:r>
              <a:rPr lang="en-US" dirty="0" err="1" smtClean="0">
                <a:solidFill>
                  <a:srgbClr val="7030A0"/>
                </a:solidFill>
              </a:rPr>
              <a:t>subphrenic</a:t>
            </a:r>
            <a:r>
              <a:rPr lang="en-US" dirty="0" smtClean="0">
                <a:solidFill>
                  <a:srgbClr val="7030A0"/>
                </a:solidFill>
              </a:rPr>
              <a:t> abscess </a:t>
            </a:r>
            <a:r>
              <a:rPr lang="en-US" dirty="0" smtClean="0"/>
              <a:t>and generalized peritonitis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Left-sided liver abscess - </a:t>
            </a:r>
            <a:r>
              <a:rPr lang="en-US" dirty="0" smtClean="0"/>
              <a:t>rupture into the stomach or left pleura or pericardial cavity </a:t>
            </a:r>
            <a:r>
              <a:rPr lang="en-US" dirty="0" smtClean="0">
                <a:solidFill>
                  <a:srgbClr val="7030A0"/>
                </a:solidFill>
              </a:rPr>
              <a:t>(amoebic pericarditis)</a:t>
            </a:r>
          </a:p>
          <a:p>
            <a:r>
              <a:rPr lang="en-US" b="1" dirty="0" err="1" smtClean="0">
                <a:solidFill>
                  <a:srgbClr val="7030A0"/>
                </a:solidFill>
              </a:rPr>
              <a:t>Hematogenous</a:t>
            </a:r>
            <a:r>
              <a:rPr lang="en-US" b="1" dirty="0" smtClean="0">
                <a:solidFill>
                  <a:srgbClr val="7030A0"/>
                </a:solidFill>
              </a:rPr>
              <a:t> spread - </a:t>
            </a:r>
            <a:r>
              <a:rPr lang="en-US" dirty="0" smtClean="0"/>
              <a:t>from liver affecting brain </a:t>
            </a:r>
            <a:r>
              <a:rPr lang="en-US" dirty="0" smtClean="0">
                <a:solidFill>
                  <a:srgbClr val="7030A0"/>
                </a:solidFill>
              </a:rPr>
              <a:t>(causing brain abscess and secondary amoebic encephalitis),</a:t>
            </a:r>
            <a:r>
              <a:rPr lang="en-US" dirty="0" smtClean="0"/>
              <a:t> lungs, spleen and genitourinary organs.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2233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Epidemiology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Worldwide, approximately 40–50 million cases of ALA - reported annually, with the majority of infections - in developing countries.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Highest prevalence - </a:t>
            </a:r>
            <a:r>
              <a:rPr lang="en-US" dirty="0" smtClean="0"/>
              <a:t>developing countries in the tropics, particularly in Mexico, India, Central and South America, and tropical areas of Asia and Africa.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Most common group affected: </a:t>
            </a:r>
            <a:r>
              <a:rPr lang="en-US" dirty="0" smtClean="0"/>
              <a:t>Young adult males (male to female ratio is 9:1)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1388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Risk factors associated with ALA include:</a:t>
            </a:r>
          </a:p>
          <a:p>
            <a:pPr lvl="1"/>
            <a:r>
              <a:rPr lang="en-US" dirty="0" smtClean="0"/>
              <a:t>Immigrants from endemic areas</a:t>
            </a:r>
          </a:p>
          <a:p>
            <a:pPr lvl="1"/>
            <a:r>
              <a:rPr lang="en-US" dirty="0" smtClean="0"/>
              <a:t>Crowding and poor hygiene</a:t>
            </a:r>
          </a:p>
          <a:p>
            <a:pPr lvl="1"/>
            <a:r>
              <a:rPr lang="en-US" dirty="0" smtClean="0"/>
              <a:t>Men who have sex with men (secondary to sexually acquired amebic colitis)</a:t>
            </a:r>
          </a:p>
          <a:p>
            <a:pPr lvl="1"/>
            <a:r>
              <a:rPr lang="en-US" dirty="0" smtClean="0"/>
              <a:t>Presence of immunosuppression.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1419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Laboratory diagnosis of Amoebic liver abscess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Microscopy—</a:t>
            </a:r>
            <a:r>
              <a:rPr lang="en-US" dirty="0" smtClean="0"/>
              <a:t>detects </a:t>
            </a:r>
            <a:r>
              <a:rPr lang="en-US" dirty="0" err="1" smtClean="0"/>
              <a:t>trophozoites</a:t>
            </a:r>
            <a:r>
              <a:rPr lang="en-US" dirty="0" smtClean="0"/>
              <a:t> (&lt;25% sensitive)</a:t>
            </a:r>
          </a:p>
          <a:p>
            <a:r>
              <a:rPr lang="en-US" dirty="0" smtClean="0"/>
              <a:t>Antigen detection (in serum, liver pus and saliva)—by ELISA (170–</a:t>
            </a:r>
            <a:r>
              <a:rPr lang="en-US" dirty="0" err="1" smtClean="0"/>
              <a:t>kDA</a:t>
            </a:r>
            <a:r>
              <a:rPr lang="en-US" dirty="0" smtClean="0"/>
              <a:t> of </a:t>
            </a:r>
            <a:r>
              <a:rPr lang="en-US" dirty="0" err="1" smtClean="0"/>
              <a:t>lectin</a:t>
            </a:r>
            <a:r>
              <a:rPr lang="en-US" dirty="0" smtClean="0"/>
              <a:t> Ag)</a:t>
            </a:r>
          </a:p>
          <a:p>
            <a:r>
              <a:rPr lang="en-US" b="1" dirty="0">
                <a:solidFill>
                  <a:srgbClr val="7030A0"/>
                </a:solidFill>
              </a:rPr>
              <a:t>Antibody detection—</a:t>
            </a:r>
            <a:r>
              <a:rPr lang="en-US" dirty="0" smtClean="0"/>
              <a:t>ELISA (</a:t>
            </a:r>
            <a:r>
              <a:rPr lang="en-US" dirty="0" err="1" smtClean="0"/>
              <a:t>Ab</a:t>
            </a:r>
            <a:r>
              <a:rPr lang="en-US" dirty="0" smtClean="0"/>
              <a:t> to 170-kDA </a:t>
            </a:r>
            <a:r>
              <a:rPr lang="en-US" dirty="0" err="1" smtClean="0"/>
              <a:t>lectin</a:t>
            </a:r>
            <a:r>
              <a:rPr lang="en-US" dirty="0" smtClean="0"/>
              <a:t> Ag)</a:t>
            </a:r>
          </a:p>
          <a:p>
            <a:r>
              <a:rPr lang="en-US" b="1" dirty="0">
                <a:solidFill>
                  <a:srgbClr val="7030A0"/>
                </a:solidFill>
              </a:rPr>
              <a:t>Molecular diagnosis—</a:t>
            </a:r>
            <a:r>
              <a:rPr lang="en-US" dirty="0" smtClean="0"/>
              <a:t>nested multiplex PCR and real-time PCR (detecting18S </a:t>
            </a:r>
            <a:r>
              <a:rPr lang="en-US" dirty="0" err="1" smtClean="0"/>
              <a:t>rRNA</a:t>
            </a:r>
            <a:r>
              <a:rPr lang="en-US" dirty="0" smtClean="0"/>
              <a:t>)</a:t>
            </a:r>
          </a:p>
          <a:p>
            <a:r>
              <a:rPr lang="en-US" b="1" dirty="0">
                <a:solidFill>
                  <a:srgbClr val="7030A0"/>
                </a:solidFill>
              </a:rPr>
              <a:t>Ultrasonography—</a:t>
            </a:r>
            <a:r>
              <a:rPr lang="en-US" dirty="0" smtClean="0"/>
              <a:t>detects the site of abscess and its extension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85795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Treatment of Amoebic liver abscess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Treatment of ALA - </a:t>
            </a:r>
            <a:r>
              <a:rPr lang="en-US" dirty="0" smtClean="0"/>
              <a:t>tissue </a:t>
            </a:r>
            <a:r>
              <a:rPr lang="en-US" dirty="0" err="1" smtClean="0"/>
              <a:t>amoebicidal</a:t>
            </a:r>
            <a:r>
              <a:rPr lang="en-US" dirty="0" smtClean="0"/>
              <a:t> agent (acts on </a:t>
            </a:r>
            <a:r>
              <a:rPr lang="en-US" dirty="0" err="1" smtClean="0"/>
              <a:t>trophozoites</a:t>
            </a:r>
            <a:r>
              <a:rPr lang="en-US" dirty="0" smtClean="0"/>
              <a:t> in the liver), followed by luminal </a:t>
            </a:r>
            <a:r>
              <a:rPr lang="en-US" dirty="0" err="1" smtClean="0"/>
              <a:t>amoebicidal</a:t>
            </a:r>
            <a:r>
              <a:rPr lang="en-US" dirty="0" smtClean="0"/>
              <a:t> agent - eradicate the intestinal carriage.</a:t>
            </a:r>
          </a:p>
          <a:p>
            <a:r>
              <a:rPr lang="en-US" b="1" dirty="0">
                <a:solidFill>
                  <a:srgbClr val="7030A0"/>
                </a:solidFill>
              </a:rPr>
              <a:t>Tissue agents: </a:t>
            </a:r>
            <a:r>
              <a:rPr lang="en-US" dirty="0" smtClean="0"/>
              <a:t>Metronidazole (750 mg PO or IV </a:t>
            </a:r>
            <a:r>
              <a:rPr lang="en-US" dirty="0" err="1" smtClean="0"/>
              <a:t>tid</a:t>
            </a:r>
            <a:r>
              <a:rPr lang="en-US" dirty="0" smtClean="0"/>
              <a:t> for 5–10 days); or </a:t>
            </a:r>
            <a:r>
              <a:rPr lang="en-US" dirty="0" err="1" smtClean="0"/>
              <a:t>tinidazole</a:t>
            </a:r>
            <a:r>
              <a:rPr lang="en-US" dirty="0" smtClean="0"/>
              <a:t>/</a:t>
            </a:r>
            <a:r>
              <a:rPr lang="en-US" dirty="0" err="1" smtClean="0"/>
              <a:t>ornidazole</a:t>
            </a:r>
            <a:r>
              <a:rPr lang="en-US" dirty="0" smtClean="0"/>
              <a:t> (2 g PO once); and</a:t>
            </a:r>
          </a:p>
          <a:p>
            <a:r>
              <a:rPr lang="en-US" b="1" dirty="0">
                <a:solidFill>
                  <a:srgbClr val="7030A0"/>
                </a:solidFill>
              </a:rPr>
              <a:t>Luminal agents: </a:t>
            </a:r>
            <a:r>
              <a:rPr lang="en-US" dirty="0" err="1" smtClean="0"/>
              <a:t>Iodoquinol</a:t>
            </a:r>
            <a:r>
              <a:rPr lang="en-US" dirty="0" smtClean="0"/>
              <a:t> (for 20 days) or </a:t>
            </a:r>
            <a:r>
              <a:rPr lang="en-US" dirty="0" err="1" smtClean="0"/>
              <a:t>paromomycin</a:t>
            </a:r>
            <a:r>
              <a:rPr lang="en-US" dirty="0" smtClean="0"/>
              <a:t> (for 10 days)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19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648875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742950"/>
            <a:ext cx="8229600" cy="385167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Aspiration</a:t>
            </a:r>
          </a:p>
          <a:p>
            <a:r>
              <a:rPr lang="en-US" dirty="0" smtClean="0"/>
              <a:t>Aspiration of the liver abscess content is indicated </a:t>
            </a:r>
          </a:p>
          <a:p>
            <a:r>
              <a:rPr lang="en-US" dirty="0" smtClean="0"/>
              <a:t>(1) risk of impending rupture, </a:t>
            </a:r>
          </a:p>
          <a:p>
            <a:r>
              <a:rPr lang="en-US" dirty="0" smtClean="0"/>
              <a:t>(2) left lobe liver abscess of &gt;10 cm, </a:t>
            </a:r>
          </a:p>
          <a:p>
            <a:r>
              <a:rPr lang="en-US" dirty="0" smtClean="0"/>
              <a:t>(3) no improvement after anti-protozoan therapy for 5–7 days.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75695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Drug Resistance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Metronidazole resistance - reported in E. </a:t>
            </a:r>
            <a:r>
              <a:rPr lang="en-US" dirty="0" err="1" smtClean="0"/>
              <a:t>histolytica</a:t>
            </a:r>
            <a:r>
              <a:rPr lang="en-US" dirty="0" smtClean="0"/>
              <a:t>; mainly in patients with liver abscess. </a:t>
            </a:r>
          </a:p>
          <a:p>
            <a:r>
              <a:rPr lang="en-US" dirty="0" smtClean="0"/>
              <a:t>Multidrug resistance - reported against </a:t>
            </a:r>
            <a:r>
              <a:rPr lang="en-US" dirty="0" err="1" smtClean="0"/>
              <a:t>iodoquinol</a:t>
            </a:r>
            <a:r>
              <a:rPr lang="en-US" dirty="0" smtClean="0"/>
              <a:t>, </a:t>
            </a:r>
            <a:r>
              <a:rPr lang="en-US" dirty="0" err="1" smtClean="0"/>
              <a:t>diloxanide</a:t>
            </a:r>
            <a:r>
              <a:rPr lang="en-US" dirty="0" smtClean="0"/>
              <a:t> </a:t>
            </a:r>
            <a:r>
              <a:rPr lang="en-US" dirty="0" err="1" smtClean="0"/>
              <a:t>furoate</a:t>
            </a:r>
            <a:r>
              <a:rPr lang="en-US" dirty="0" smtClean="0"/>
              <a:t> and emetine.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40767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Prevention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Avoidance of ingestion of food and water contaminated with human feces.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Treatment of asymptomatic persons.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278736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HUMAN ECHINOCOCCOSIS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Human </a:t>
            </a:r>
            <a:r>
              <a:rPr lang="en-US" b="1" dirty="0" err="1" smtClean="0">
                <a:solidFill>
                  <a:srgbClr val="7030A0"/>
                </a:solidFill>
              </a:rPr>
              <a:t>echinococcosis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zoonotic disease – caused by a </a:t>
            </a:r>
            <a:r>
              <a:rPr lang="en-US" dirty="0" err="1" smtClean="0"/>
              <a:t>cestode</a:t>
            </a:r>
            <a:r>
              <a:rPr lang="en-US" dirty="0" smtClean="0"/>
              <a:t> of the genus </a:t>
            </a:r>
            <a:r>
              <a:rPr lang="en-US" dirty="0" err="1" smtClean="0"/>
              <a:t>Echinococcus</a:t>
            </a:r>
            <a:r>
              <a:rPr lang="en-US" dirty="0" smtClean="0"/>
              <a:t>. </a:t>
            </a:r>
          </a:p>
          <a:p>
            <a:r>
              <a:rPr lang="en-US" b="1" dirty="0">
                <a:solidFill>
                  <a:srgbClr val="7030A0"/>
                </a:solidFill>
              </a:rPr>
              <a:t>Occurs in 4 forms:</a:t>
            </a:r>
          </a:p>
          <a:p>
            <a:r>
              <a:rPr lang="en-US" b="1" dirty="0">
                <a:solidFill>
                  <a:srgbClr val="7030A0"/>
                </a:solidFill>
              </a:rPr>
              <a:t>Cystic </a:t>
            </a:r>
            <a:r>
              <a:rPr lang="en-US" b="1" dirty="0" err="1">
                <a:solidFill>
                  <a:srgbClr val="7030A0"/>
                </a:solidFill>
              </a:rPr>
              <a:t>echinococcosis</a:t>
            </a:r>
            <a:r>
              <a:rPr lang="en-US" b="1" dirty="0">
                <a:solidFill>
                  <a:srgbClr val="7030A0"/>
                </a:solidFill>
              </a:rPr>
              <a:t> - </a:t>
            </a:r>
            <a:r>
              <a:rPr lang="en-US" dirty="0" smtClean="0"/>
              <a:t>known as </a:t>
            </a:r>
            <a:r>
              <a:rPr lang="en-US" dirty="0" err="1" smtClean="0"/>
              <a:t>hydatid</a:t>
            </a:r>
            <a:r>
              <a:rPr lang="en-US" dirty="0" smtClean="0"/>
              <a:t> disease or </a:t>
            </a:r>
            <a:r>
              <a:rPr lang="en-US" dirty="0" err="1" smtClean="0"/>
              <a:t>hydatidosis</a:t>
            </a:r>
            <a:r>
              <a:rPr lang="en-US" dirty="0" smtClean="0"/>
              <a:t>, caused by </a:t>
            </a:r>
            <a:r>
              <a:rPr lang="en-US" dirty="0" err="1" smtClean="0"/>
              <a:t>Echinococcus</a:t>
            </a:r>
            <a:r>
              <a:rPr lang="en-US" dirty="0" smtClean="0"/>
              <a:t> </a:t>
            </a:r>
            <a:r>
              <a:rPr lang="en-US" dirty="0" err="1" smtClean="0"/>
              <a:t>granulosus</a:t>
            </a:r>
            <a:endParaRPr lang="en-US" dirty="0" smtClean="0"/>
          </a:p>
          <a:p>
            <a:r>
              <a:rPr lang="en-US" b="1" dirty="0">
                <a:solidFill>
                  <a:srgbClr val="7030A0"/>
                </a:solidFill>
              </a:rPr>
              <a:t>Alveolar </a:t>
            </a:r>
            <a:r>
              <a:rPr lang="en-US" b="1" dirty="0" err="1">
                <a:solidFill>
                  <a:srgbClr val="7030A0"/>
                </a:solidFill>
              </a:rPr>
              <a:t>echinococcosis</a:t>
            </a:r>
            <a:r>
              <a:rPr lang="en-US" b="1" dirty="0">
                <a:solidFill>
                  <a:srgbClr val="7030A0"/>
                </a:solidFill>
              </a:rPr>
              <a:t>, </a:t>
            </a:r>
            <a:r>
              <a:rPr lang="en-US" dirty="0" smtClean="0"/>
              <a:t>caused by E. </a:t>
            </a:r>
            <a:r>
              <a:rPr lang="en-US" dirty="0" err="1" smtClean="0"/>
              <a:t>multilocularis</a:t>
            </a:r>
            <a:endParaRPr lang="en-US" dirty="0" smtClean="0"/>
          </a:p>
          <a:p>
            <a:r>
              <a:rPr lang="en-US" dirty="0" smtClean="0"/>
              <a:t>Two forms of </a:t>
            </a:r>
            <a:r>
              <a:rPr lang="en-US" dirty="0" err="1" smtClean="0"/>
              <a:t>neotropical</a:t>
            </a:r>
            <a:r>
              <a:rPr lang="en-US" dirty="0" smtClean="0"/>
              <a:t> </a:t>
            </a:r>
            <a:r>
              <a:rPr lang="en-US" dirty="0" err="1" smtClean="0"/>
              <a:t>echinococcosis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Polycystic </a:t>
            </a:r>
            <a:r>
              <a:rPr lang="en-US" dirty="0" err="1" smtClean="0">
                <a:solidFill>
                  <a:srgbClr val="7030A0"/>
                </a:solidFill>
              </a:rPr>
              <a:t>hydatid</a:t>
            </a:r>
            <a:r>
              <a:rPr lang="en-US" dirty="0" smtClean="0">
                <a:solidFill>
                  <a:srgbClr val="7030A0"/>
                </a:solidFill>
              </a:rPr>
              <a:t> disease, caused by E. </a:t>
            </a:r>
            <a:r>
              <a:rPr lang="en-US" dirty="0" err="1" smtClean="0">
                <a:solidFill>
                  <a:srgbClr val="7030A0"/>
                </a:solidFill>
              </a:rPr>
              <a:t>vogeli</a:t>
            </a:r>
            <a:endParaRPr lang="en-US" dirty="0" smtClean="0">
              <a:solidFill>
                <a:srgbClr val="7030A0"/>
              </a:solidFill>
            </a:endParaRPr>
          </a:p>
          <a:p>
            <a:pPr lvl="1"/>
            <a:r>
              <a:rPr lang="en-US" dirty="0" err="1" smtClean="0">
                <a:solidFill>
                  <a:srgbClr val="7030A0"/>
                </a:solidFill>
              </a:rPr>
              <a:t>Unicystic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hydatid</a:t>
            </a:r>
            <a:r>
              <a:rPr lang="en-US" dirty="0" smtClean="0">
                <a:solidFill>
                  <a:srgbClr val="7030A0"/>
                </a:solidFill>
              </a:rPr>
              <a:t> disease, caused by E. </a:t>
            </a:r>
            <a:r>
              <a:rPr lang="en-US" dirty="0" err="1" smtClean="0">
                <a:solidFill>
                  <a:srgbClr val="7030A0"/>
                </a:solidFill>
              </a:rPr>
              <a:t>oligarthrus</a:t>
            </a:r>
            <a:r>
              <a:rPr lang="en-US" dirty="0" smtClean="0">
                <a:solidFill>
                  <a:srgbClr val="7030A0"/>
                </a:solidFill>
              </a:rPr>
              <a:t>.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26792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Cystic </a:t>
            </a:r>
            <a:r>
              <a:rPr lang="en-US" b="1" dirty="0" err="1" smtClean="0">
                <a:solidFill>
                  <a:srgbClr val="FF0000"/>
                </a:solidFill>
              </a:rPr>
              <a:t>Echinococcosis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Caused by </a:t>
            </a:r>
            <a:r>
              <a:rPr lang="en-US" dirty="0" err="1" smtClean="0"/>
              <a:t>Echinococcus</a:t>
            </a:r>
            <a:r>
              <a:rPr lang="en-US" dirty="0" smtClean="0"/>
              <a:t> </a:t>
            </a:r>
            <a:r>
              <a:rPr lang="en-US" dirty="0" err="1" smtClean="0"/>
              <a:t>granulosus</a:t>
            </a:r>
            <a:r>
              <a:rPr lang="en-US" dirty="0" smtClean="0"/>
              <a:t>; also called as dog tapeworm.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88313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61317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Morphology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It is a tissue </a:t>
            </a:r>
            <a:r>
              <a:rPr lang="en-US" dirty="0" err="1" smtClean="0"/>
              <a:t>cestode</a:t>
            </a:r>
            <a:r>
              <a:rPr lang="en-US" dirty="0" smtClean="0"/>
              <a:t>, exits in three morphological forms—</a:t>
            </a:r>
          </a:p>
          <a:p>
            <a:pPr lvl="1"/>
            <a:r>
              <a:rPr lang="en-US" dirty="0" smtClean="0"/>
              <a:t>Adult, </a:t>
            </a:r>
          </a:p>
          <a:p>
            <a:pPr lvl="1"/>
            <a:r>
              <a:rPr lang="en-US" dirty="0" smtClean="0"/>
              <a:t>Larva (called </a:t>
            </a:r>
            <a:r>
              <a:rPr lang="en-US" dirty="0" err="1" smtClean="0"/>
              <a:t>hydatid</a:t>
            </a:r>
            <a:r>
              <a:rPr lang="en-US" dirty="0" smtClean="0"/>
              <a:t> cyst), and </a:t>
            </a:r>
          </a:p>
          <a:p>
            <a:pPr lvl="1"/>
            <a:r>
              <a:rPr lang="en-US" dirty="0" smtClean="0"/>
              <a:t>Egg.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25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895350"/>
            <a:ext cx="4038600" cy="253880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200" y="3562350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i="1" dirty="0" err="1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Echinococcus</a:t>
            </a:r>
            <a:r>
              <a:rPr lang="en-US" sz="1600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1600" i="1" dirty="0" err="1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granulosus</a:t>
            </a:r>
            <a:r>
              <a:rPr lang="en-US" sz="16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: </a:t>
            </a:r>
            <a:endParaRPr lang="en-US" sz="1600" dirty="0" smtClean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</a:endParaRPr>
          </a:p>
          <a:p>
            <a:r>
              <a:rPr lang="en-US" sz="1400" b="1" dirty="0" smtClean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</a:t>
            </a:r>
            <a:r>
              <a:rPr lang="en-US" sz="14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. Adult </a:t>
            </a:r>
            <a:r>
              <a:rPr lang="en-US" sz="1400" b="1" dirty="0" smtClean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worm(schematic</a:t>
            </a:r>
            <a:r>
              <a:rPr lang="en-US" sz="14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); </a:t>
            </a:r>
            <a:endParaRPr lang="en-US" sz="1400" b="1" dirty="0" smtClean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</a:endParaRPr>
          </a:p>
          <a:p>
            <a:r>
              <a:rPr lang="en-US" sz="1400" b="1" dirty="0" smtClean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</a:t>
            </a:r>
            <a:r>
              <a:rPr lang="en-US" sz="14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. Hydatid cyst, gross specimen.</a:t>
            </a:r>
          </a:p>
        </p:txBody>
      </p:sp>
    </p:spTree>
    <p:extLst>
      <p:ext uri="{BB962C8B-B14F-4D97-AF65-F5344CB8AC3E}">
        <p14:creationId xmlns:p14="http://schemas.microsoft.com/office/powerpoint/2010/main" val="1739991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Life Cycle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26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742950"/>
            <a:ext cx="79248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6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0602"/>
            <a:ext cx="6400800" cy="4999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82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Pathogenicity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Pathogenicity is related to the deposition of the </a:t>
            </a:r>
            <a:r>
              <a:rPr lang="en-US" dirty="0" err="1" smtClean="0"/>
              <a:t>hydatid</a:t>
            </a:r>
            <a:r>
              <a:rPr lang="en-US" dirty="0" smtClean="0"/>
              <a:t> cysts (larval form of the parasite) in various organs.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2331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Hydatid</a:t>
            </a:r>
            <a:r>
              <a:rPr lang="en-US" b="1" dirty="0" smtClean="0">
                <a:solidFill>
                  <a:srgbClr val="FF0000"/>
                </a:solidFill>
              </a:rPr>
              <a:t> cyst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Fluid-filled bladder-like cyst -  </a:t>
            </a:r>
            <a:r>
              <a:rPr lang="en-US" dirty="0" err="1" smtClean="0"/>
              <a:t>unilocular</a:t>
            </a:r>
            <a:r>
              <a:rPr lang="en-US" dirty="0" smtClean="0"/>
              <a:t>, </a:t>
            </a:r>
            <a:r>
              <a:rPr lang="en-US" dirty="0" err="1" smtClean="0"/>
              <a:t>subspherical</a:t>
            </a:r>
            <a:r>
              <a:rPr lang="en-US" dirty="0" smtClean="0"/>
              <a:t> in shape and average size measures 5–8 cm (from few mm to &gt;30 cm).</a:t>
            </a:r>
          </a:p>
          <a:p>
            <a:r>
              <a:rPr lang="en-US" b="1" dirty="0">
                <a:solidFill>
                  <a:srgbClr val="7030A0"/>
                </a:solidFill>
              </a:rPr>
              <a:t>Cyst wall - three layers: </a:t>
            </a:r>
            <a:r>
              <a:rPr lang="en-US" dirty="0" smtClean="0"/>
              <a:t>outer </a:t>
            </a:r>
            <a:r>
              <a:rPr lang="en-US" dirty="0" err="1" smtClean="0"/>
              <a:t>pericyst</a:t>
            </a:r>
            <a:r>
              <a:rPr lang="en-US" dirty="0" smtClean="0"/>
              <a:t> (host derived), middle </a:t>
            </a:r>
            <a:r>
              <a:rPr lang="en-US" dirty="0" err="1" smtClean="0"/>
              <a:t>ectocyst</a:t>
            </a:r>
            <a:r>
              <a:rPr lang="en-US" dirty="0" smtClean="0"/>
              <a:t> and inner </a:t>
            </a:r>
            <a:r>
              <a:rPr lang="en-US" dirty="0" err="1" smtClean="0"/>
              <a:t>endocyst</a:t>
            </a:r>
            <a:endParaRPr lang="en-US" dirty="0" smtClean="0"/>
          </a:p>
          <a:p>
            <a:r>
              <a:rPr lang="en-US" b="1" dirty="0">
                <a:solidFill>
                  <a:srgbClr val="7030A0"/>
                </a:solidFill>
              </a:rPr>
              <a:t>Brood capsule: </a:t>
            </a:r>
            <a:r>
              <a:rPr lang="en-US" dirty="0" smtClean="0"/>
              <a:t>Inner side of the </a:t>
            </a:r>
            <a:r>
              <a:rPr lang="en-US" dirty="0" err="1" smtClean="0"/>
              <a:t>endocyst</a:t>
            </a:r>
            <a:r>
              <a:rPr lang="en-US" dirty="0" smtClean="0"/>
              <a:t> gives rise to brood capsule - secretes the </a:t>
            </a:r>
            <a:r>
              <a:rPr lang="en-US" dirty="0" err="1" smtClean="0"/>
              <a:t>hydatid</a:t>
            </a:r>
            <a:r>
              <a:rPr lang="en-US" dirty="0" smtClean="0"/>
              <a:t> fluid - contains number of </a:t>
            </a:r>
            <a:r>
              <a:rPr lang="en-US" dirty="0" err="1" smtClean="0"/>
              <a:t>protoscolices</a:t>
            </a:r>
            <a:r>
              <a:rPr lang="en-US" dirty="0" smtClean="0"/>
              <a:t> (future head).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5034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err="1" smtClean="0">
                <a:solidFill>
                  <a:srgbClr val="7030A0"/>
                </a:solidFill>
              </a:rPr>
              <a:t>Hydatid</a:t>
            </a:r>
            <a:r>
              <a:rPr lang="en-US" b="1" dirty="0" smtClean="0">
                <a:solidFill>
                  <a:srgbClr val="7030A0"/>
                </a:solidFill>
              </a:rPr>
              <a:t> fluid: </a:t>
            </a:r>
            <a:r>
              <a:rPr lang="en-US" dirty="0" smtClean="0"/>
              <a:t>Clear, pale yellow colored fluid - antigenic, toxic and anaphylactic</a:t>
            </a:r>
          </a:p>
          <a:p>
            <a:pPr>
              <a:lnSpc>
                <a:spcPct val="150000"/>
              </a:lnSpc>
            </a:pPr>
            <a:r>
              <a:rPr lang="en-US" b="1" dirty="0" err="1" smtClean="0">
                <a:solidFill>
                  <a:srgbClr val="7030A0"/>
                </a:solidFill>
              </a:rPr>
              <a:t>Hydatid</a:t>
            </a:r>
            <a:r>
              <a:rPr lang="en-US" b="1" dirty="0" smtClean="0">
                <a:solidFill>
                  <a:srgbClr val="7030A0"/>
                </a:solidFill>
              </a:rPr>
              <a:t> sand: </a:t>
            </a:r>
            <a:r>
              <a:rPr lang="en-US" dirty="0" smtClean="0"/>
              <a:t>Some of the brood capsules and </a:t>
            </a:r>
            <a:r>
              <a:rPr lang="en-US" dirty="0" err="1" smtClean="0"/>
              <a:t>protoscolices</a:t>
            </a:r>
            <a:r>
              <a:rPr lang="en-US" dirty="0" smtClean="0"/>
              <a:t> break off - get deposited at the bottom as </a:t>
            </a:r>
            <a:r>
              <a:rPr lang="en-US" dirty="0" err="1" smtClean="0"/>
              <a:t>hydatid</a:t>
            </a:r>
            <a:r>
              <a:rPr lang="en-US" dirty="0" smtClean="0"/>
              <a:t> sand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458708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90550"/>
            <a:ext cx="8229600" cy="400407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Fate: </a:t>
            </a:r>
            <a:r>
              <a:rPr lang="en-US" dirty="0" smtClean="0"/>
              <a:t>The </a:t>
            </a:r>
            <a:r>
              <a:rPr lang="en-US" dirty="0" err="1" smtClean="0"/>
              <a:t>hydatid</a:t>
            </a:r>
            <a:r>
              <a:rPr lang="en-US" dirty="0" smtClean="0"/>
              <a:t> cyst may undergo—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(i) spontaneous resolution</a:t>
            </a:r>
            <a:r>
              <a:rPr lang="en-US" dirty="0" smtClean="0"/>
              <a:t>, or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(ii) rupture of the cyst</a:t>
            </a:r>
            <a:r>
              <a:rPr lang="en-US" dirty="0" smtClean="0"/>
              <a:t>, which may lead to either formation of secondary cysts (carried to other organs) or anaphylactic reaction to the </a:t>
            </a:r>
            <a:r>
              <a:rPr lang="en-US" dirty="0" err="1" smtClean="0"/>
              <a:t>hydatid</a:t>
            </a:r>
            <a:r>
              <a:rPr lang="en-US" dirty="0" smtClean="0"/>
              <a:t> fluid antigens.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624571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32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66453"/>
          <a:stretch/>
        </p:blipFill>
        <p:spPr>
          <a:xfrm>
            <a:off x="1140812" y="361950"/>
            <a:ext cx="5793388" cy="441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790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Clinical Features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Infection usually occurs in childhood but gets manifested in adult life.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Site: </a:t>
            </a:r>
            <a:r>
              <a:rPr lang="en-US" dirty="0" smtClean="0"/>
              <a:t>Most common site of the cyst is liver (60–70%, right lobe) or lung (20%)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Asymptomatic: </a:t>
            </a:r>
            <a:r>
              <a:rPr lang="en-US" dirty="0" smtClean="0"/>
              <a:t>The cysts grow up to 5–10 cm in size within the first year and can survive for years or even decades, without any symptoms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951746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666750"/>
            <a:ext cx="8229600" cy="3927873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Symptoms: </a:t>
            </a:r>
            <a:r>
              <a:rPr lang="en-US" dirty="0" smtClean="0"/>
              <a:t>Few patients develop symptoms - may be due to:</a:t>
            </a:r>
          </a:p>
          <a:p>
            <a:pPr marL="684213" lvl="2" indent="-338138"/>
            <a:r>
              <a:rPr lang="en-US" dirty="0" smtClean="0"/>
              <a:t>Pressure effect of the enlarging cyst</a:t>
            </a:r>
          </a:p>
          <a:p>
            <a:pPr marL="684213" lvl="2" indent="-338138"/>
            <a:r>
              <a:rPr lang="en-US" dirty="0" smtClean="0"/>
              <a:t>Obstruction</a:t>
            </a:r>
          </a:p>
          <a:p>
            <a:pPr marL="684213" lvl="2" indent="-338138"/>
            <a:r>
              <a:rPr lang="en-US" dirty="0" smtClean="0"/>
              <a:t>Secondary bacterial infection, causing pyogenic abscess in liver</a:t>
            </a:r>
          </a:p>
          <a:p>
            <a:pPr marL="684213" lvl="2" indent="-338138"/>
            <a:r>
              <a:rPr lang="en-US" dirty="0" smtClean="0"/>
              <a:t>Anaphylactic reactions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98330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Outcome of the disease: </a:t>
            </a:r>
            <a:r>
              <a:rPr lang="en-US" dirty="0" smtClean="0"/>
              <a:t>It depends on the cyst size and location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Younger children - </a:t>
            </a:r>
            <a:r>
              <a:rPr lang="en-US" dirty="0" smtClean="0"/>
              <a:t>more associated with </a:t>
            </a:r>
            <a:r>
              <a:rPr lang="en-US" dirty="0" err="1" smtClean="0"/>
              <a:t>extrahepatic</a:t>
            </a:r>
            <a:r>
              <a:rPr lang="en-US" dirty="0" smtClean="0"/>
              <a:t> cysts in lungs, brain and orbital sites and multi-organ involvement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133252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Epidemiology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World: </a:t>
            </a:r>
            <a:r>
              <a:rPr lang="en-US" dirty="0" smtClean="0"/>
              <a:t>Higher incidence - reported from Central Asia (&gt;10 per 1 Lakh population) - may be up to 27 per 1 lakh population in Tajikistan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India: </a:t>
            </a:r>
            <a:r>
              <a:rPr lang="en-US" dirty="0" smtClean="0"/>
              <a:t>Andhra Pradesh, Tamil Nadu, Chandigarh, Kashmir, Maharashtra and West Bengal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Genotypes: </a:t>
            </a:r>
            <a:r>
              <a:rPr lang="en-US" dirty="0" smtClean="0"/>
              <a:t>E. </a:t>
            </a:r>
            <a:r>
              <a:rPr lang="en-US" dirty="0" err="1" smtClean="0"/>
              <a:t>granulosus</a:t>
            </a:r>
            <a:r>
              <a:rPr lang="en-US" dirty="0" smtClean="0"/>
              <a:t> comprises of 10 genotypes -  differ in their intermediate host, and geographic distribution.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954733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Laboratory diagnosis of </a:t>
            </a:r>
            <a:r>
              <a:rPr lang="en-US" sz="3600" b="1" dirty="0" err="1" smtClean="0">
                <a:solidFill>
                  <a:srgbClr val="FF0000"/>
                </a:solidFill>
              </a:rPr>
              <a:t>Hydatid</a:t>
            </a:r>
            <a:r>
              <a:rPr lang="en-US" sz="3600" b="1" dirty="0" smtClean="0">
                <a:solidFill>
                  <a:srgbClr val="FF0000"/>
                </a:solidFill>
              </a:rPr>
              <a:t> Disease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>
                <a:solidFill>
                  <a:srgbClr val="7030A0"/>
                </a:solidFill>
              </a:rPr>
              <a:t>Hydatid</a:t>
            </a:r>
            <a:r>
              <a:rPr lang="en-US" b="1" dirty="0">
                <a:solidFill>
                  <a:srgbClr val="7030A0"/>
                </a:solidFill>
              </a:rPr>
              <a:t> fluid microscopy </a:t>
            </a:r>
            <a:r>
              <a:rPr lang="en-US" dirty="0" smtClean="0"/>
              <a:t>(direct mount or staining with acid-fast stain)—detects brood capsules and </a:t>
            </a:r>
            <a:r>
              <a:rPr lang="en-US" dirty="0" err="1" smtClean="0"/>
              <a:t>protoscolices</a:t>
            </a:r>
            <a:endParaRPr lang="en-US" dirty="0" smtClean="0"/>
          </a:p>
          <a:p>
            <a:r>
              <a:rPr lang="en-US" b="1" dirty="0">
                <a:solidFill>
                  <a:srgbClr val="7030A0"/>
                </a:solidFill>
              </a:rPr>
              <a:t>Histological examination (H &amp; E)—</a:t>
            </a:r>
            <a:r>
              <a:rPr lang="en-US" dirty="0" smtClean="0"/>
              <a:t>demonstrates cyst wall and attached brood capsules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Antibody detection—</a:t>
            </a:r>
            <a:r>
              <a:rPr lang="en-US" dirty="0" smtClean="0"/>
              <a:t>ELISA (using B2t antigen), DIGFA (dot </a:t>
            </a:r>
            <a:r>
              <a:rPr lang="en-US" dirty="0" err="1" smtClean="0"/>
              <a:t>immunogold</a:t>
            </a:r>
            <a:r>
              <a:rPr lang="en-US" dirty="0" smtClean="0"/>
              <a:t> filtration assay) and western blot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166113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Imaging methods—X-ray</a:t>
            </a:r>
            <a:r>
              <a:rPr lang="en-US" dirty="0" smtClean="0"/>
              <a:t>, USG (demonstrates Water lily sign), CT scan, MRI</a:t>
            </a:r>
          </a:p>
          <a:p>
            <a:r>
              <a:rPr lang="en-US" b="1" dirty="0">
                <a:solidFill>
                  <a:srgbClr val="7030A0"/>
                </a:solidFill>
              </a:rPr>
              <a:t>Molecular methods—PCR</a:t>
            </a:r>
            <a:r>
              <a:rPr lang="en-US" dirty="0" smtClean="0"/>
              <a:t>, PCR-RFLP and molecular typing (10 genotypes, most common in India is type 1)</a:t>
            </a:r>
          </a:p>
          <a:p>
            <a:r>
              <a:rPr lang="en-US" b="1" dirty="0">
                <a:solidFill>
                  <a:srgbClr val="7030A0"/>
                </a:solidFill>
              </a:rPr>
              <a:t>Skin test (</a:t>
            </a:r>
            <a:r>
              <a:rPr lang="en-US" b="1" dirty="0" err="1">
                <a:solidFill>
                  <a:srgbClr val="7030A0"/>
                </a:solidFill>
              </a:rPr>
              <a:t>Casoni</a:t>
            </a:r>
            <a:r>
              <a:rPr lang="en-US" b="1" dirty="0">
                <a:solidFill>
                  <a:srgbClr val="7030A0"/>
                </a:solidFill>
              </a:rPr>
              <a:t> test)—</a:t>
            </a:r>
            <a:r>
              <a:rPr lang="en-US" dirty="0" smtClean="0"/>
              <a:t>demonstrates type I hypersensitivity reaction.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122970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Surgically resected </a:t>
            </a:r>
            <a:r>
              <a:rPr lang="en-US" sz="3600" b="1" dirty="0" err="1" smtClean="0">
                <a:solidFill>
                  <a:srgbClr val="FF0000"/>
                </a:solidFill>
              </a:rPr>
              <a:t>hydatid</a:t>
            </a:r>
            <a:r>
              <a:rPr lang="en-US" sz="3600" b="1" dirty="0" smtClean="0">
                <a:solidFill>
                  <a:srgbClr val="FF0000"/>
                </a:solidFill>
              </a:rPr>
              <a:t> cyst from liver.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39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237234"/>
            <a:ext cx="5867399" cy="354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106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Microscopy of </a:t>
            </a:r>
            <a:r>
              <a:rPr lang="en-US" b="1" dirty="0" err="1" smtClean="0">
                <a:solidFill>
                  <a:srgbClr val="FF0000"/>
                </a:solidFill>
              </a:rPr>
              <a:t>hydatid</a:t>
            </a:r>
            <a:r>
              <a:rPr lang="en-US" b="1" dirty="0" smtClean="0">
                <a:solidFill>
                  <a:srgbClr val="FF0000"/>
                </a:solidFill>
              </a:rPr>
              <a:t> cyst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40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3242" r="4144"/>
          <a:stretch/>
        </p:blipFill>
        <p:spPr>
          <a:xfrm>
            <a:off x="1295400" y="1047750"/>
            <a:ext cx="6553200" cy="25980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56920" y="3870970"/>
            <a:ext cx="76301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latin typeface="Roboto Condensed Light" panose="020B0604020202020204" charset="0"/>
                <a:ea typeface="Roboto Condensed Light" panose="020B0604020202020204" charset="0"/>
              </a:rPr>
              <a:t>B and C. </a:t>
            </a:r>
            <a:r>
              <a:rPr lang="en-US" sz="1600" dirty="0">
                <a:latin typeface="Roboto Condensed Light" panose="020B0604020202020204" charset="0"/>
                <a:ea typeface="Roboto Condensed Light" panose="020B0604020202020204" charset="0"/>
              </a:rPr>
              <a:t>Histopathological section (hematoxylin and eosin stain) showing (B) all three layers of cyst wall—</a:t>
            </a:r>
            <a:r>
              <a:rPr lang="en-US" sz="1600" dirty="0" err="1">
                <a:latin typeface="Roboto Condensed Light" panose="020B0604020202020204" charset="0"/>
                <a:ea typeface="Roboto Condensed Light" panose="020B0604020202020204" charset="0"/>
              </a:rPr>
              <a:t>pericyst</a:t>
            </a:r>
            <a:r>
              <a:rPr lang="en-US" sz="1600" dirty="0">
                <a:latin typeface="Roboto Condensed Light" panose="020B0604020202020204" charset="0"/>
                <a:ea typeface="Roboto Condensed Light" panose="020B0604020202020204" charset="0"/>
              </a:rPr>
              <a:t>, </a:t>
            </a:r>
            <a:r>
              <a:rPr lang="en-US" sz="1600" dirty="0" err="1">
                <a:latin typeface="Roboto Condensed Light" panose="020B0604020202020204" charset="0"/>
                <a:ea typeface="Roboto Condensed Light" panose="020B0604020202020204" charset="0"/>
              </a:rPr>
              <a:t>ectocyst</a:t>
            </a:r>
            <a:r>
              <a:rPr lang="en-US" sz="1600" dirty="0">
                <a:latin typeface="Roboto Condensed Light" panose="020B0604020202020204" charset="0"/>
                <a:ea typeface="Roboto Condensed Light" panose="020B0604020202020204" charset="0"/>
              </a:rPr>
              <a:t> and </a:t>
            </a:r>
            <a:r>
              <a:rPr lang="en-US" sz="1600" dirty="0" err="1">
                <a:latin typeface="Roboto Condensed Light" panose="020B0604020202020204" charset="0"/>
                <a:ea typeface="Roboto Condensed Light" panose="020B0604020202020204" charset="0"/>
              </a:rPr>
              <a:t>endocyst</a:t>
            </a:r>
            <a:r>
              <a:rPr lang="en-US" sz="1600" dirty="0">
                <a:latin typeface="Roboto Condensed Light" panose="020B0604020202020204" charset="0"/>
                <a:ea typeface="Roboto Condensed Light" panose="020B0604020202020204" charset="0"/>
              </a:rPr>
              <a:t>, (C) </a:t>
            </a:r>
            <a:r>
              <a:rPr lang="en-US" sz="1600" dirty="0" err="1">
                <a:latin typeface="Roboto Condensed Light" panose="020B0604020202020204" charset="0"/>
                <a:ea typeface="Roboto Condensed Light" panose="020B0604020202020204" charset="0"/>
              </a:rPr>
              <a:t>endocyst</a:t>
            </a:r>
            <a:r>
              <a:rPr lang="en-US" sz="1600" dirty="0">
                <a:latin typeface="Roboto Condensed Light" panose="020B0604020202020204" charset="0"/>
                <a:ea typeface="Roboto Condensed Light" panose="020B0604020202020204" charset="0"/>
              </a:rPr>
              <a:t> with attached brood capsules.</a:t>
            </a:r>
          </a:p>
        </p:txBody>
      </p:sp>
    </p:spTree>
    <p:extLst>
      <p:ext uri="{BB962C8B-B14F-4D97-AF65-F5344CB8AC3E}">
        <p14:creationId xmlns:p14="http://schemas.microsoft.com/office/powerpoint/2010/main" val="26086207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rgbClr val="FF0000"/>
                </a:solidFill>
              </a:rPr>
              <a:t>WHO international classification of ultrasound images of </a:t>
            </a:r>
            <a:r>
              <a:rPr lang="en-US" sz="2800" b="1" dirty="0" err="1" smtClean="0">
                <a:solidFill>
                  <a:srgbClr val="FF0000"/>
                </a:solidFill>
              </a:rPr>
              <a:t>hydatid</a:t>
            </a:r>
            <a:r>
              <a:rPr lang="en-US" sz="2800" b="1" dirty="0" smtClean="0">
                <a:solidFill>
                  <a:srgbClr val="FF0000"/>
                </a:solidFill>
              </a:rPr>
              <a:t> cyst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41</a:t>
            </a:fld>
            <a:endParaRPr lang="en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922642"/>
              </p:ext>
            </p:extLst>
          </p:nvPr>
        </p:nvGraphicFramePr>
        <p:xfrm>
          <a:off x="533400" y="1123950"/>
          <a:ext cx="8153400" cy="35052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7452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400" b="1" spc="-45" dirty="0">
                          <a:solidFill>
                            <a:srgbClr val="FF0000"/>
                          </a:solidFill>
                          <a:effectLst/>
                        </a:rPr>
                        <a:t>T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ypes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Activity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FF0000"/>
                          </a:solidFill>
                          <a:effectLst/>
                        </a:rPr>
                        <a:t>Usg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 finding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7452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CL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effectLst/>
                        </a:rPr>
                        <a:t>Active</a:t>
                      </a:r>
                      <a:endParaRPr lang="en-US" sz="1400" b="1" dirty="0">
                        <a:solidFill>
                          <a:srgbClr val="00B05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Cystic lesion and no visible cyst wall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8848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CE1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effectLst/>
                        </a:rPr>
                        <a:t>Active</a:t>
                      </a:r>
                      <a:endParaRPr lang="en-US" sz="1400" b="1" dirty="0">
                        <a:solidFill>
                          <a:srgbClr val="00B05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Visible cyst wall and internal echoes</a:t>
                      </a:r>
                    </a:p>
                    <a:p>
                      <a:pPr marL="4381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(snowflake sign)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8848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CE2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effectLst/>
                        </a:rPr>
                        <a:t>Active</a:t>
                      </a:r>
                      <a:endParaRPr lang="en-US" sz="1400" b="1" dirty="0">
                        <a:solidFill>
                          <a:srgbClr val="00B05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Visible cyst wall and internal </a:t>
                      </a:r>
                      <a:r>
                        <a:rPr lang="en-US" sz="1400" b="1" dirty="0" err="1">
                          <a:solidFill>
                            <a:srgbClr val="7030A0"/>
                          </a:solidFill>
                          <a:effectLst/>
                        </a:rPr>
                        <a:t>septation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4381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(honeycomb appearance)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37697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CE3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effectLst/>
                        </a:rPr>
                        <a:t>Transitional</a:t>
                      </a:r>
                      <a:endParaRPr lang="en-US" sz="1400" b="1" dirty="0">
                        <a:solidFill>
                          <a:srgbClr val="00B05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65405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Have detached laminar membranes or may be partially collapsed, and floating within the cyst cavity (known as water lily sign)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7452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CE4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effectLst/>
                        </a:rPr>
                        <a:t>Inactive</a:t>
                      </a:r>
                      <a:endParaRPr lang="en-US" sz="1400" b="1" dirty="0">
                        <a:solidFill>
                          <a:srgbClr val="00B05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Non-homogeneous mass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7452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CE5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effectLst/>
                        </a:rPr>
                        <a:t>Inactive</a:t>
                      </a:r>
                      <a:endParaRPr lang="en-US" sz="1400" b="1" dirty="0">
                        <a:solidFill>
                          <a:srgbClr val="00B05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Cyst with a thick calcified wall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77638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CT scan showing calcified </a:t>
            </a:r>
            <a:r>
              <a:rPr lang="en-US" sz="3200" b="1" dirty="0" err="1" smtClean="0">
                <a:solidFill>
                  <a:srgbClr val="FF0000"/>
                </a:solidFill>
              </a:rPr>
              <a:t>hydatid</a:t>
            </a:r>
            <a:r>
              <a:rPr lang="en-US" sz="3200" b="1" dirty="0" smtClean="0">
                <a:solidFill>
                  <a:srgbClr val="FF0000"/>
                </a:solidFill>
              </a:rPr>
              <a:t> cyst in the liver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42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1205604"/>
            <a:ext cx="4114800" cy="362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522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Treatment of </a:t>
            </a:r>
            <a:r>
              <a:rPr lang="en-US" b="1" dirty="0" err="1" smtClean="0">
                <a:solidFill>
                  <a:srgbClr val="FF0000"/>
                </a:solidFill>
              </a:rPr>
              <a:t>Hydatid</a:t>
            </a:r>
            <a:r>
              <a:rPr lang="en-US" b="1" dirty="0" smtClean="0">
                <a:solidFill>
                  <a:srgbClr val="FF0000"/>
                </a:solidFill>
              </a:rPr>
              <a:t> Disease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PAIR (puncture, aspiration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7030A0"/>
                </a:solidFill>
              </a:rPr>
              <a:t>injection and re-aspiration)</a:t>
            </a:r>
          </a:p>
          <a:p>
            <a:r>
              <a:rPr lang="en-US" dirty="0" smtClean="0"/>
              <a:t>Alternative method recommended instead of surgery. It involves four basic steps:</a:t>
            </a:r>
          </a:p>
          <a:p>
            <a:pPr lvl="1"/>
            <a:r>
              <a:rPr lang="en-US" dirty="0" smtClean="0"/>
              <a:t>1</a:t>
            </a:r>
            <a:r>
              <a:rPr lang="en-US" dirty="0" smtClean="0">
                <a:solidFill>
                  <a:srgbClr val="7030A0"/>
                </a:solidFill>
              </a:rPr>
              <a:t>. Percutaneous puncture of the cyst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2. Aspiration of 10–15 mL of cyst fluid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3. Infusion of </a:t>
            </a:r>
            <a:r>
              <a:rPr lang="en-US" dirty="0" err="1" smtClean="0">
                <a:solidFill>
                  <a:srgbClr val="7030A0"/>
                </a:solidFill>
              </a:rPr>
              <a:t>scolicidal</a:t>
            </a:r>
            <a:r>
              <a:rPr lang="en-US" dirty="0" smtClean="0">
                <a:solidFill>
                  <a:srgbClr val="7030A0"/>
                </a:solidFill>
              </a:rPr>
              <a:t> agents like hypertonic saline, </a:t>
            </a:r>
            <a:r>
              <a:rPr lang="en-US" dirty="0" err="1" smtClean="0">
                <a:solidFill>
                  <a:srgbClr val="7030A0"/>
                </a:solidFill>
              </a:rPr>
              <a:t>cetrimide</a:t>
            </a:r>
            <a:r>
              <a:rPr lang="en-US" dirty="0" smtClean="0">
                <a:solidFill>
                  <a:srgbClr val="7030A0"/>
                </a:solidFill>
              </a:rPr>
              <a:t>, or ethanol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4. Re-aspiration of the fluid after 5 minutes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682735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90550"/>
            <a:ext cx="8229600" cy="40040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PAIR claims higher cure rate, </a:t>
            </a:r>
            <a:r>
              <a:rPr lang="en-US" dirty="0" smtClean="0"/>
              <a:t>less recurrence rate, less complications and hospitalization compared to surgery.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PAIR is recommended for a single hepatic cyst (CE1 lesion and uncomplicated CE3 lesion)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879892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PAIR is contraindicated for:</a:t>
            </a:r>
          </a:p>
          <a:p>
            <a:pPr lvl="1"/>
            <a:r>
              <a:rPr lang="en-US" dirty="0" smtClean="0"/>
              <a:t>Superficially located cysts (because of the risk of rupture)</a:t>
            </a:r>
          </a:p>
          <a:p>
            <a:pPr lvl="1"/>
            <a:r>
              <a:rPr lang="en-US" b="1" dirty="0" smtClean="0">
                <a:solidFill>
                  <a:srgbClr val="7030A0"/>
                </a:solidFill>
              </a:rPr>
              <a:t>CE2: </a:t>
            </a:r>
            <a:r>
              <a:rPr lang="en-US" dirty="0" smtClean="0"/>
              <a:t>Cyst with multiple thick internal </a:t>
            </a:r>
            <a:r>
              <a:rPr lang="en-US" dirty="0" err="1" smtClean="0"/>
              <a:t>septal</a:t>
            </a:r>
            <a:r>
              <a:rPr lang="en-US" dirty="0" smtClean="0"/>
              <a:t> division (honeycomb appearance)</a:t>
            </a:r>
          </a:p>
          <a:p>
            <a:pPr lvl="1"/>
            <a:r>
              <a:rPr lang="en-US" dirty="0" smtClean="0"/>
              <a:t>Inaccessible cyst or </a:t>
            </a:r>
            <a:r>
              <a:rPr lang="en-US" dirty="0" err="1" smtClean="0"/>
              <a:t>extrahepatic</a:t>
            </a:r>
            <a:r>
              <a:rPr lang="en-US" dirty="0" smtClean="0"/>
              <a:t> cysts</a:t>
            </a:r>
          </a:p>
          <a:p>
            <a:pPr lvl="1"/>
            <a:r>
              <a:rPr lang="en-US" dirty="0" smtClean="0"/>
              <a:t>Cysts communicating to the biliary tree</a:t>
            </a:r>
          </a:p>
          <a:p>
            <a:pPr lvl="1"/>
            <a:r>
              <a:rPr lang="en-US" b="1" dirty="0" smtClean="0">
                <a:solidFill>
                  <a:srgbClr val="7030A0"/>
                </a:solidFill>
              </a:rPr>
              <a:t>CE4 and CE5 lesions: </a:t>
            </a:r>
            <a:r>
              <a:rPr lang="en-US" dirty="0" smtClean="0"/>
              <a:t>These are inactive lesions; should be managed with observation only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012514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90550"/>
            <a:ext cx="8229600" cy="400407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Surgery</a:t>
            </a:r>
          </a:p>
          <a:p>
            <a:pPr lvl="1"/>
            <a:r>
              <a:rPr lang="en-US" dirty="0" smtClean="0"/>
              <a:t>Cases where PAIR is contraindicated or refractory</a:t>
            </a:r>
          </a:p>
          <a:p>
            <a:pPr lvl="1"/>
            <a:r>
              <a:rPr lang="en-US" dirty="0" smtClean="0"/>
              <a:t>Secondary bacterial infection</a:t>
            </a:r>
          </a:p>
          <a:p>
            <a:pPr lvl="1"/>
            <a:r>
              <a:rPr lang="en-US" dirty="0" smtClean="0"/>
              <a:t>Advanced disease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Disadvantages of surgery - </a:t>
            </a:r>
            <a:r>
              <a:rPr lang="en-US" dirty="0" smtClean="0"/>
              <a:t>high recurrence rate (2–25%) and postoperative complications (10–25%)</a:t>
            </a:r>
          </a:p>
          <a:p>
            <a:r>
              <a:rPr lang="en-US" b="1" dirty="0">
                <a:solidFill>
                  <a:srgbClr val="7030A0"/>
                </a:solidFill>
              </a:rPr>
              <a:t>Preoperative use of </a:t>
            </a:r>
            <a:r>
              <a:rPr lang="en-US" b="1" dirty="0" err="1">
                <a:solidFill>
                  <a:srgbClr val="7030A0"/>
                </a:solidFill>
              </a:rPr>
              <a:t>albendazole</a:t>
            </a:r>
            <a:r>
              <a:rPr lang="en-US" b="1" dirty="0">
                <a:solidFill>
                  <a:srgbClr val="7030A0"/>
                </a:solidFill>
              </a:rPr>
              <a:t> - </a:t>
            </a:r>
            <a:r>
              <a:rPr lang="en-US" dirty="0" smtClean="0"/>
              <a:t>effective in reducing size and to prevent recurrence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412085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 lnSpcReduction="10000"/>
          </a:bodyPr>
          <a:lstStyle/>
          <a:p>
            <a:r>
              <a:rPr lang="en-US" b="1" dirty="0" err="1" smtClean="0">
                <a:solidFill>
                  <a:srgbClr val="7030A0"/>
                </a:solidFill>
              </a:rPr>
              <a:t>Antiparasitic</a:t>
            </a:r>
            <a:r>
              <a:rPr lang="en-US" b="1" dirty="0" smtClean="0">
                <a:solidFill>
                  <a:srgbClr val="7030A0"/>
                </a:solidFill>
              </a:rPr>
              <a:t> agents</a:t>
            </a:r>
          </a:p>
          <a:p>
            <a:r>
              <a:rPr lang="en-US" b="1" dirty="0" err="1" smtClean="0">
                <a:solidFill>
                  <a:srgbClr val="7030A0"/>
                </a:solidFill>
              </a:rPr>
              <a:t>Albendazole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drug of choice - prevent recurrence and to reduce the size of the cyst before surgery or PAIR and is given at 15 mg/kg daily in two divided doses; 1 week before to 4 weeks after the procedure</a:t>
            </a:r>
          </a:p>
          <a:p>
            <a:r>
              <a:rPr lang="en-US" b="1" dirty="0">
                <a:solidFill>
                  <a:srgbClr val="7030A0"/>
                </a:solidFill>
              </a:rPr>
              <a:t>Pulmonary cyst</a:t>
            </a:r>
            <a:r>
              <a:rPr lang="en-US" dirty="0" smtClean="0"/>
              <a:t>, preoperative </a:t>
            </a:r>
            <a:r>
              <a:rPr lang="en-US" dirty="0" err="1" smtClean="0"/>
              <a:t>albendazole</a:t>
            </a:r>
            <a:r>
              <a:rPr lang="en-US" dirty="0" smtClean="0"/>
              <a:t> - avoided; </a:t>
            </a:r>
            <a:r>
              <a:rPr lang="en-US" dirty="0" err="1" smtClean="0"/>
              <a:t>praziquantel</a:t>
            </a:r>
            <a:r>
              <a:rPr lang="en-US" dirty="0" smtClean="0"/>
              <a:t> is given alternatively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871094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666750"/>
            <a:ext cx="8229600" cy="39278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Percutaneous thermal ablation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It is a noninvasive method, involves percutaneous radiofrequency ablation of the germinal layer of the cysts.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466098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Prevention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Administering </a:t>
            </a:r>
            <a:r>
              <a:rPr lang="en-US" dirty="0" err="1" smtClean="0"/>
              <a:t>praziquantel</a:t>
            </a:r>
            <a:r>
              <a:rPr lang="en-US" dirty="0" smtClean="0"/>
              <a:t> to infected dogs</a:t>
            </a:r>
          </a:p>
          <a:p>
            <a:r>
              <a:rPr lang="en-US" dirty="0" smtClean="0"/>
              <a:t>To improve personal hygiene to reduce contamination of food and water with dog’s feces</a:t>
            </a:r>
          </a:p>
          <a:p>
            <a:r>
              <a:rPr lang="en-US" dirty="0" smtClean="0"/>
              <a:t>Vaccinating the sheep</a:t>
            </a:r>
          </a:p>
          <a:p>
            <a:r>
              <a:rPr lang="en-US" dirty="0" smtClean="0"/>
              <a:t>Limitation of stray dog population.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546960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Alveolar </a:t>
            </a:r>
            <a:r>
              <a:rPr lang="en-US" b="1" dirty="0" err="1" smtClean="0">
                <a:solidFill>
                  <a:srgbClr val="FF0000"/>
                </a:solidFill>
              </a:rPr>
              <a:t>Echinococcosis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 smtClean="0">
                <a:solidFill>
                  <a:srgbClr val="7030A0"/>
                </a:solidFill>
              </a:rPr>
              <a:t>Echinococcus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multilocularis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agent of alveolar </a:t>
            </a:r>
            <a:r>
              <a:rPr lang="en-US" dirty="0" err="1" smtClean="0"/>
              <a:t>hydatid</a:t>
            </a:r>
            <a:r>
              <a:rPr lang="en-US" dirty="0" smtClean="0"/>
              <a:t> disease.</a:t>
            </a:r>
          </a:p>
          <a:p>
            <a:r>
              <a:rPr lang="en-US" b="1" dirty="0">
                <a:solidFill>
                  <a:srgbClr val="7030A0"/>
                </a:solidFill>
              </a:rPr>
              <a:t>Life cycle: </a:t>
            </a:r>
            <a:r>
              <a:rPr lang="en-US" dirty="0" smtClean="0"/>
              <a:t>Similar to that of E. </a:t>
            </a:r>
            <a:r>
              <a:rPr lang="en-US" dirty="0" err="1" smtClean="0"/>
              <a:t>granulosus</a:t>
            </a:r>
            <a:r>
              <a:rPr lang="en-US" dirty="0" smtClean="0"/>
              <a:t>.</a:t>
            </a:r>
          </a:p>
          <a:p>
            <a:r>
              <a:rPr lang="en-US" dirty="0" smtClean="0"/>
              <a:t>Only the hosts are different:</a:t>
            </a:r>
          </a:p>
          <a:p>
            <a:r>
              <a:rPr lang="en-US" b="1" dirty="0">
                <a:solidFill>
                  <a:srgbClr val="7030A0"/>
                </a:solidFill>
              </a:rPr>
              <a:t>Definitive host: </a:t>
            </a:r>
            <a:r>
              <a:rPr lang="en-US" dirty="0" smtClean="0"/>
              <a:t>Foxes and wolves (and also dogs and cats)</a:t>
            </a:r>
          </a:p>
          <a:p>
            <a:r>
              <a:rPr lang="en-US" b="1" dirty="0">
                <a:solidFill>
                  <a:srgbClr val="7030A0"/>
                </a:solidFill>
              </a:rPr>
              <a:t>Intermediate hosts: </a:t>
            </a:r>
            <a:r>
              <a:rPr lang="en-US" dirty="0" smtClean="0"/>
              <a:t>Small wild rodents like squirrels, voles, mice, etc. Man is an accidental intermediate host.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859698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Clinical features: </a:t>
            </a:r>
            <a:r>
              <a:rPr lang="en-US" dirty="0" smtClean="0"/>
              <a:t>Produces alveolar (or </a:t>
            </a:r>
            <a:r>
              <a:rPr lang="en-US" dirty="0" err="1" smtClean="0"/>
              <a:t>multilocular</a:t>
            </a:r>
            <a:r>
              <a:rPr lang="en-US" dirty="0" smtClean="0"/>
              <a:t>) </a:t>
            </a:r>
            <a:r>
              <a:rPr lang="en-US" dirty="0" err="1" smtClean="0"/>
              <a:t>hydatid</a:t>
            </a:r>
            <a:r>
              <a:rPr lang="en-US" dirty="0" smtClean="0"/>
              <a:t> disease.</a:t>
            </a:r>
          </a:p>
          <a:p>
            <a:r>
              <a:rPr lang="en-US" dirty="0" smtClean="0"/>
              <a:t>Cysts have multiple </a:t>
            </a:r>
            <a:r>
              <a:rPr lang="en-US" dirty="0" err="1" smtClean="0"/>
              <a:t>locules</a:t>
            </a:r>
            <a:r>
              <a:rPr lang="en-US" dirty="0" smtClean="0"/>
              <a:t> resembling lung alveoli.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Cysts - </a:t>
            </a:r>
            <a:r>
              <a:rPr lang="en-US" dirty="0" smtClean="0"/>
              <a:t>usually sterile, do not produce brood capsule and </a:t>
            </a:r>
            <a:r>
              <a:rPr lang="en-US" dirty="0" err="1" smtClean="0"/>
              <a:t>protoscolices</a:t>
            </a:r>
            <a:endParaRPr lang="en-US" dirty="0" smtClean="0"/>
          </a:p>
          <a:p>
            <a:r>
              <a:rPr lang="en-US" b="1" dirty="0">
                <a:solidFill>
                  <a:srgbClr val="7030A0"/>
                </a:solidFill>
              </a:rPr>
              <a:t>Liver - </a:t>
            </a:r>
            <a:r>
              <a:rPr lang="en-US" dirty="0" smtClean="0"/>
              <a:t>most common organ affected (98% of cases)</a:t>
            </a:r>
          </a:p>
          <a:p>
            <a:r>
              <a:rPr lang="en-US" dirty="0" smtClean="0"/>
              <a:t>Symptoms developed are similar to that of E. </a:t>
            </a:r>
            <a:r>
              <a:rPr lang="en-US" dirty="0" err="1" smtClean="0"/>
              <a:t>granulosus</a:t>
            </a:r>
            <a:r>
              <a:rPr lang="en-US" dirty="0" smtClean="0"/>
              <a:t> - hepatomegaly and portal hypertension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952287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90550"/>
            <a:ext cx="8229600" cy="400407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Laboratory diagnosis: </a:t>
            </a:r>
            <a:r>
              <a:rPr lang="en-US" dirty="0" smtClean="0"/>
              <a:t>Similar to as described for cystic </a:t>
            </a:r>
            <a:r>
              <a:rPr lang="en-US" dirty="0" err="1" smtClean="0"/>
              <a:t>echinococcosis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Imaging methods - </a:t>
            </a:r>
            <a:r>
              <a:rPr lang="en-US" dirty="0" smtClean="0"/>
              <a:t>detect the number and size of the cyst.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Antibody detection tests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Histopathology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Molecular method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524228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Neotropical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Echinococcosis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Comprises of two forms—polycystic </a:t>
            </a:r>
            <a:r>
              <a:rPr lang="en-US" dirty="0" err="1" smtClean="0"/>
              <a:t>hydatid</a:t>
            </a:r>
            <a:r>
              <a:rPr lang="en-US" dirty="0" smtClean="0"/>
              <a:t> disease (caused by E. </a:t>
            </a:r>
            <a:r>
              <a:rPr lang="en-US" dirty="0" err="1" smtClean="0"/>
              <a:t>vogeli</a:t>
            </a:r>
            <a:r>
              <a:rPr lang="en-US" dirty="0" smtClean="0"/>
              <a:t>) and </a:t>
            </a:r>
            <a:r>
              <a:rPr lang="en-US" b="1" dirty="0" err="1">
                <a:solidFill>
                  <a:srgbClr val="7030A0"/>
                </a:solidFill>
              </a:rPr>
              <a:t>unicystic</a:t>
            </a:r>
            <a:r>
              <a:rPr lang="en-US" dirty="0" smtClean="0"/>
              <a:t> </a:t>
            </a:r>
            <a:r>
              <a:rPr lang="en-US" dirty="0" err="1" smtClean="0"/>
              <a:t>hydatid</a:t>
            </a:r>
            <a:r>
              <a:rPr lang="en-US" dirty="0" smtClean="0"/>
              <a:t> disease (caused by E. </a:t>
            </a:r>
            <a:r>
              <a:rPr lang="en-US" dirty="0" err="1" smtClean="0"/>
              <a:t>oligarthrus</a:t>
            </a:r>
            <a:r>
              <a:rPr lang="en-US" dirty="0" smtClean="0"/>
              <a:t>).</a:t>
            </a:r>
          </a:p>
          <a:p>
            <a:r>
              <a:rPr lang="en-US" b="1" dirty="0">
                <a:solidFill>
                  <a:srgbClr val="7030A0"/>
                </a:solidFill>
              </a:rPr>
              <a:t>Host: </a:t>
            </a:r>
            <a:r>
              <a:rPr lang="en-US" dirty="0" smtClean="0"/>
              <a:t>Wild felids like wild cats, jaguars and pumas (E. </a:t>
            </a:r>
            <a:r>
              <a:rPr lang="en-US" dirty="0" err="1" smtClean="0"/>
              <a:t>oligarthrus</a:t>
            </a:r>
            <a:r>
              <a:rPr lang="en-US" dirty="0" smtClean="0"/>
              <a:t>) or bush dogs (E. </a:t>
            </a:r>
            <a:r>
              <a:rPr lang="en-US" dirty="0" err="1" smtClean="0"/>
              <a:t>vogeli</a:t>
            </a:r>
            <a:r>
              <a:rPr lang="en-US" dirty="0" smtClean="0"/>
              <a:t>) – definitive host.</a:t>
            </a:r>
          </a:p>
          <a:p>
            <a:r>
              <a:rPr lang="en-US" b="1" dirty="0">
                <a:solidFill>
                  <a:srgbClr val="7030A0"/>
                </a:solidFill>
              </a:rPr>
              <a:t>Rodents - </a:t>
            </a:r>
            <a:r>
              <a:rPr lang="en-US" dirty="0" smtClean="0"/>
              <a:t>intermediate host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888442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Clinical features: </a:t>
            </a:r>
            <a:r>
              <a:rPr lang="en-US" dirty="0" smtClean="0"/>
              <a:t>E. </a:t>
            </a:r>
            <a:r>
              <a:rPr lang="en-US" dirty="0" err="1" smtClean="0"/>
              <a:t>vogeli</a:t>
            </a:r>
            <a:r>
              <a:rPr lang="en-US" dirty="0" smtClean="0"/>
              <a:t> infects – liver (80%) followed by lungs and other viscera.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Symptoms</a:t>
            </a:r>
            <a:r>
              <a:rPr lang="en-US" dirty="0" smtClean="0"/>
              <a:t> are similar to cystic </a:t>
            </a:r>
            <a:r>
              <a:rPr lang="en-US" dirty="0" err="1" smtClean="0"/>
              <a:t>echinococcosis</a:t>
            </a:r>
            <a:endParaRPr lang="en-US" dirty="0" smtClean="0"/>
          </a:p>
          <a:p>
            <a:r>
              <a:rPr lang="en-US" b="1" dirty="0" smtClean="0">
                <a:solidFill>
                  <a:srgbClr val="7030A0"/>
                </a:solidFill>
              </a:rPr>
              <a:t>Epidemiology: </a:t>
            </a:r>
            <a:r>
              <a:rPr lang="en-US" dirty="0" smtClean="0"/>
              <a:t>Till date - 200 cases of polycystic </a:t>
            </a:r>
            <a:r>
              <a:rPr lang="en-US" dirty="0" err="1" smtClean="0"/>
              <a:t>hydatid</a:t>
            </a:r>
            <a:r>
              <a:rPr lang="en-US" dirty="0" smtClean="0"/>
              <a:t> disease – South America. Only three cases of E. </a:t>
            </a:r>
            <a:r>
              <a:rPr lang="en-US" dirty="0" err="1" smtClean="0"/>
              <a:t>oligarthrus</a:t>
            </a:r>
            <a:r>
              <a:rPr lang="en-US" dirty="0" smtClean="0"/>
              <a:t> are reported so far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Laboratory diagnosis and treatment - </a:t>
            </a:r>
            <a:r>
              <a:rPr lang="en-US" dirty="0" smtClean="0"/>
              <a:t>similar to that of E. </a:t>
            </a:r>
            <a:r>
              <a:rPr lang="en-US" dirty="0" err="1" smtClean="0"/>
              <a:t>granulosus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250952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TREMATODE INFECTIONS OF LIVER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err="1" smtClean="0">
                <a:solidFill>
                  <a:srgbClr val="7030A0"/>
                </a:solidFill>
              </a:rPr>
              <a:t>Fasciola</a:t>
            </a:r>
            <a:r>
              <a:rPr lang="en-US" b="1" dirty="0" smtClean="0">
                <a:solidFill>
                  <a:srgbClr val="7030A0"/>
                </a:solidFill>
              </a:rPr>
              <a:t>, </a:t>
            </a:r>
            <a:r>
              <a:rPr lang="en-US" b="1" dirty="0" err="1" smtClean="0">
                <a:solidFill>
                  <a:srgbClr val="7030A0"/>
                </a:solidFill>
              </a:rPr>
              <a:t>Clonorchis</a:t>
            </a:r>
            <a:r>
              <a:rPr lang="en-US" b="1" dirty="0" smtClean="0">
                <a:solidFill>
                  <a:srgbClr val="7030A0"/>
                </a:solidFill>
              </a:rPr>
              <a:t>, </a:t>
            </a:r>
            <a:r>
              <a:rPr lang="en-US" b="1" dirty="0" err="1" smtClean="0">
                <a:solidFill>
                  <a:srgbClr val="7030A0"/>
                </a:solidFill>
              </a:rPr>
              <a:t>Opisthorchis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together called as liver flukes. </a:t>
            </a:r>
          </a:p>
          <a:p>
            <a:pPr>
              <a:lnSpc>
                <a:spcPct val="150000"/>
              </a:lnSpc>
            </a:pPr>
            <a:r>
              <a:rPr lang="en-US" dirty="0" err="1" smtClean="0"/>
              <a:t>Fasciola</a:t>
            </a:r>
            <a:r>
              <a:rPr lang="en-US" dirty="0" smtClean="0"/>
              <a:t> infect liver and bile duct.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Others infect only the bile duct.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256079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Life Cycle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Morphology: </a:t>
            </a:r>
            <a:r>
              <a:rPr lang="en-US" dirty="0" smtClean="0"/>
              <a:t>Similar to other </a:t>
            </a:r>
            <a:r>
              <a:rPr lang="en-US" dirty="0" err="1" smtClean="0"/>
              <a:t>trematodes</a:t>
            </a:r>
            <a:r>
              <a:rPr lang="en-US" dirty="0" smtClean="0"/>
              <a:t>, they have adult worm (leaf-like), </a:t>
            </a:r>
            <a:r>
              <a:rPr lang="en-US" dirty="0" err="1" smtClean="0"/>
              <a:t>operculated</a:t>
            </a:r>
            <a:r>
              <a:rPr lang="en-US" dirty="0" smtClean="0"/>
              <a:t> eggs, and larvae (in five stages)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Hosts: </a:t>
            </a:r>
            <a:r>
              <a:rPr lang="en-US" dirty="0" smtClean="0"/>
              <a:t>Liver flukes have three hosts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889417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90550"/>
            <a:ext cx="8229600" cy="4004073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Definitive host: </a:t>
            </a:r>
            <a:r>
              <a:rPr lang="en-US" dirty="0" smtClean="0"/>
              <a:t>Humans are the definitive host - Other animals - sheep for F. hepatica (also called as sheep liver fluke) and dogs and cats for </a:t>
            </a:r>
            <a:r>
              <a:rPr lang="en-US" dirty="0" err="1" smtClean="0"/>
              <a:t>Clonorchis</a:t>
            </a:r>
            <a:r>
              <a:rPr lang="en-US" dirty="0" smtClean="0"/>
              <a:t> and </a:t>
            </a:r>
            <a:r>
              <a:rPr lang="en-US" dirty="0" err="1" smtClean="0"/>
              <a:t>Opisthorchis</a:t>
            </a:r>
            <a:r>
              <a:rPr lang="en-US" dirty="0" smtClean="0"/>
              <a:t>.</a:t>
            </a:r>
          </a:p>
          <a:p>
            <a:r>
              <a:rPr lang="en-US" b="1" dirty="0">
                <a:solidFill>
                  <a:srgbClr val="7030A0"/>
                </a:solidFill>
              </a:rPr>
              <a:t>Intermediate hosts: </a:t>
            </a:r>
            <a:r>
              <a:rPr lang="en-US" dirty="0" smtClean="0"/>
              <a:t>Snails - first intermediate host, whereas the second intermediate host – aquatic plant (for </a:t>
            </a:r>
            <a:r>
              <a:rPr lang="en-US" dirty="0" err="1" smtClean="0"/>
              <a:t>Fasciola</a:t>
            </a:r>
            <a:r>
              <a:rPr lang="en-US" dirty="0" smtClean="0"/>
              <a:t>) and </a:t>
            </a:r>
            <a:r>
              <a:rPr lang="en-US" dirty="0" err="1" smtClean="0"/>
              <a:t>cray</a:t>
            </a:r>
            <a:r>
              <a:rPr lang="en-US" dirty="0" smtClean="0"/>
              <a:t> fish (for </a:t>
            </a:r>
            <a:r>
              <a:rPr lang="en-US" dirty="0" err="1" smtClean="0"/>
              <a:t>Clonorchis</a:t>
            </a:r>
            <a:r>
              <a:rPr lang="en-US" dirty="0" smtClean="0"/>
              <a:t>, and </a:t>
            </a:r>
            <a:r>
              <a:rPr lang="en-US" dirty="0" err="1" smtClean="0"/>
              <a:t>Opisthorchis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332898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90550"/>
            <a:ext cx="8229600" cy="4004073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Transmission: </a:t>
            </a:r>
            <a:r>
              <a:rPr lang="en-US" dirty="0" smtClean="0"/>
              <a:t>Ingestion of second intermediate host carrying </a:t>
            </a:r>
            <a:r>
              <a:rPr lang="en-US" dirty="0" err="1" smtClean="0"/>
              <a:t>metacercaria</a:t>
            </a:r>
            <a:r>
              <a:rPr lang="en-US" dirty="0" smtClean="0"/>
              <a:t> larvae (infective form)</a:t>
            </a:r>
          </a:p>
          <a:p>
            <a:r>
              <a:rPr lang="en-US" b="1" dirty="0">
                <a:solidFill>
                  <a:srgbClr val="7030A0"/>
                </a:solidFill>
              </a:rPr>
              <a:t>The larvae </a:t>
            </a:r>
            <a:r>
              <a:rPr lang="en-US" b="1" dirty="0" err="1">
                <a:solidFill>
                  <a:srgbClr val="7030A0"/>
                </a:solidFill>
              </a:rPr>
              <a:t>excyst</a:t>
            </a:r>
            <a:r>
              <a:rPr lang="en-US" b="1" dirty="0">
                <a:solidFill>
                  <a:srgbClr val="7030A0"/>
                </a:solidFill>
              </a:rPr>
              <a:t> and penetrate - </a:t>
            </a:r>
            <a:r>
              <a:rPr lang="en-US" dirty="0" smtClean="0"/>
              <a:t>intestinal wall - migrate to their habitat (liver or bile duct) - develop into adult worms.</a:t>
            </a:r>
          </a:p>
          <a:p>
            <a:r>
              <a:rPr lang="en-US" b="1" dirty="0">
                <a:solidFill>
                  <a:srgbClr val="7030A0"/>
                </a:solidFill>
              </a:rPr>
              <a:t>Adult worms - fertilization - </a:t>
            </a:r>
            <a:r>
              <a:rPr lang="en-US" dirty="0" smtClean="0"/>
              <a:t>produce eggs. Eggs - passed from the bile duct or liver to intestine and excreted in feces (diagnostic form).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700914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Fascioliasis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Fascioliasis</a:t>
            </a:r>
            <a:r>
              <a:rPr lang="en-US" dirty="0" smtClean="0"/>
              <a:t> (caused by </a:t>
            </a:r>
            <a:r>
              <a:rPr lang="en-US" dirty="0" err="1" smtClean="0"/>
              <a:t>Fasciola</a:t>
            </a:r>
            <a:r>
              <a:rPr lang="en-US" dirty="0" smtClean="0"/>
              <a:t> hepatica) - reported worldwide is particularly endemic in sheep-raising countries - Peru, Bolivia, and Chile. </a:t>
            </a:r>
          </a:p>
          <a:p>
            <a:r>
              <a:rPr lang="en-US" dirty="0" smtClean="0"/>
              <a:t>In India - extremely rare.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467912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Clinical Features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Liver: </a:t>
            </a:r>
            <a:r>
              <a:rPr lang="en-US" dirty="0" smtClean="0"/>
              <a:t>Migration of </a:t>
            </a:r>
            <a:r>
              <a:rPr lang="en-US" dirty="0" err="1" smtClean="0"/>
              <a:t>metacercaria</a:t>
            </a:r>
            <a:r>
              <a:rPr lang="en-US" dirty="0" smtClean="0"/>
              <a:t> larvae into liver - fever, right upper quadrant pain, hepatomegaly and eosinophilia. </a:t>
            </a:r>
          </a:p>
          <a:p>
            <a:r>
              <a:rPr lang="en-US" b="1" dirty="0">
                <a:solidFill>
                  <a:srgbClr val="7030A0"/>
                </a:solidFill>
              </a:rPr>
              <a:t>Liver parenchyma - </a:t>
            </a:r>
            <a:r>
              <a:rPr lang="en-US" dirty="0" smtClean="0"/>
              <a:t>inflamed with formation of multiple </a:t>
            </a:r>
            <a:r>
              <a:rPr lang="en-US" dirty="0" err="1" smtClean="0"/>
              <a:t>subcapsular</a:t>
            </a:r>
            <a:r>
              <a:rPr lang="en-US" dirty="0" smtClean="0"/>
              <a:t> abscesses (called as liver rot)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15868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Bile duct: </a:t>
            </a:r>
            <a:r>
              <a:rPr lang="en-US" dirty="0" smtClean="0"/>
              <a:t>The adult worm - cause obstruction of the bile duct - dilatation of the biliary tract and biliary cirrhosis.</a:t>
            </a:r>
          </a:p>
          <a:p>
            <a:r>
              <a:rPr lang="en-US" b="1" dirty="0" err="1">
                <a:solidFill>
                  <a:srgbClr val="7030A0"/>
                </a:solidFill>
              </a:rPr>
              <a:t>Halzoun</a:t>
            </a:r>
            <a:r>
              <a:rPr lang="en-US" b="1" dirty="0">
                <a:solidFill>
                  <a:srgbClr val="7030A0"/>
                </a:solidFill>
              </a:rPr>
              <a:t> or </a:t>
            </a:r>
            <a:r>
              <a:rPr lang="en-US" b="1" dirty="0" err="1">
                <a:solidFill>
                  <a:srgbClr val="7030A0"/>
                </a:solidFill>
              </a:rPr>
              <a:t>Marrara</a:t>
            </a:r>
            <a:r>
              <a:rPr lang="en-US" b="1" dirty="0">
                <a:solidFill>
                  <a:srgbClr val="7030A0"/>
                </a:solidFill>
              </a:rPr>
              <a:t> syndrome: </a:t>
            </a:r>
            <a:r>
              <a:rPr lang="en-US" dirty="0" smtClean="0"/>
              <a:t>In endemic areas (e.g. Lebanon or Sudan) - uncooked goat and sheep livers may be eaten - the adult worms - attach to the pharyngeal wall - severe pharyngitis and laryngeal edema.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475429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Laboratory Diagnosis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Stool microscopy - </a:t>
            </a:r>
            <a:r>
              <a:rPr lang="en-US" dirty="0" smtClean="0"/>
              <a:t>characteristic </a:t>
            </a:r>
            <a:r>
              <a:rPr lang="en-US" dirty="0" err="1" smtClean="0"/>
              <a:t>operculated</a:t>
            </a:r>
            <a:r>
              <a:rPr lang="en-US" dirty="0" smtClean="0"/>
              <a:t> eggs - 130–150 </a:t>
            </a:r>
            <a:r>
              <a:rPr lang="en-US" dirty="0" err="1" smtClean="0"/>
              <a:t>μm</a:t>
            </a:r>
            <a:r>
              <a:rPr lang="en-US" dirty="0" smtClean="0"/>
              <a:t> × 63–90 </a:t>
            </a:r>
            <a:r>
              <a:rPr lang="en-US" dirty="0" err="1" smtClean="0"/>
              <a:t>μm</a:t>
            </a:r>
            <a:r>
              <a:rPr lang="en-US" dirty="0" smtClean="0"/>
              <a:t> in size.</a:t>
            </a:r>
          </a:p>
          <a:p>
            <a:r>
              <a:rPr lang="en-US" b="1" dirty="0">
                <a:solidFill>
                  <a:srgbClr val="7030A0"/>
                </a:solidFill>
              </a:rPr>
              <a:t>Concentration techniques - </a:t>
            </a:r>
            <a:r>
              <a:rPr lang="en-US" dirty="0" smtClean="0"/>
              <a:t>increase the sensitivity.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Floatation methods - </a:t>
            </a:r>
            <a:r>
              <a:rPr lang="en-US" dirty="0" smtClean="0"/>
              <a:t>not useful. </a:t>
            </a:r>
          </a:p>
          <a:p>
            <a:r>
              <a:rPr lang="en-US" dirty="0" smtClean="0"/>
              <a:t>Egg of F. hepatica - similar to </a:t>
            </a:r>
            <a:r>
              <a:rPr lang="en-US" dirty="0" err="1" smtClean="0"/>
              <a:t>Fasciolopsis</a:t>
            </a:r>
            <a:r>
              <a:rPr lang="en-US" dirty="0" smtClean="0"/>
              <a:t> </a:t>
            </a:r>
            <a:r>
              <a:rPr lang="en-US" dirty="0" err="1" smtClean="0"/>
              <a:t>buski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987443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14350"/>
            <a:ext cx="3921837" cy="3619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71454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Antibody detection: </a:t>
            </a:r>
            <a:r>
              <a:rPr lang="en-US" dirty="0" smtClean="0"/>
              <a:t>ELISA or western blot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Molecular methods: </a:t>
            </a:r>
            <a:r>
              <a:rPr lang="en-US" dirty="0" smtClean="0"/>
              <a:t>Various PCR-based methods are available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Imaging methods - ultrasound, CT scan or MRI - employed to detect the lesions in the liver.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110443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Fasciola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gigantica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F. </a:t>
            </a:r>
            <a:r>
              <a:rPr lang="en-US" dirty="0" err="1" smtClean="0"/>
              <a:t>gigantica</a:t>
            </a:r>
            <a:r>
              <a:rPr lang="en-US" dirty="0" smtClean="0"/>
              <a:t> - closely related to F. hepatica. </a:t>
            </a:r>
          </a:p>
          <a:p>
            <a:r>
              <a:rPr lang="en-US" dirty="0" smtClean="0"/>
              <a:t>Common parasite of herbivores - cattle; human infection is rare.</a:t>
            </a:r>
          </a:p>
          <a:p>
            <a:r>
              <a:rPr lang="en-US" dirty="0" smtClean="0"/>
              <a:t>Eggs of F. </a:t>
            </a:r>
            <a:r>
              <a:rPr lang="en-US" dirty="0" err="1" smtClean="0"/>
              <a:t>gigantica</a:t>
            </a:r>
            <a:r>
              <a:rPr lang="en-US" dirty="0" smtClean="0"/>
              <a:t> - morphologically similar to that of F. hepatica but larger in size. </a:t>
            </a:r>
          </a:p>
          <a:p>
            <a:r>
              <a:rPr lang="en-US" dirty="0" smtClean="0"/>
              <a:t>Rest of life cycle, clinical feature, laboratory diagnosis and treatment - similar to F. </a:t>
            </a:r>
            <a:r>
              <a:rPr lang="en-US" dirty="0" err="1" smtClean="0"/>
              <a:t>gigantica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922203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Clonorchiasis</a:t>
            </a:r>
            <a:r>
              <a:rPr lang="en-US" b="1" dirty="0" smtClean="0">
                <a:solidFill>
                  <a:srgbClr val="FF0000"/>
                </a:solidFill>
              </a:rPr>
              <a:t> and </a:t>
            </a:r>
            <a:r>
              <a:rPr lang="en-US" b="1" dirty="0" err="1" smtClean="0">
                <a:solidFill>
                  <a:srgbClr val="FF0000"/>
                </a:solidFill>
              </a:rPr>
              <a:t>Opisthorchiasis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 smtClean="0">
                <a:solidFill>
                  <a:srgbClr val="7030A0"/>
                </a:solidFill>
              </a:rPr>
              <a:t>Clonorchis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sinensis</a:t>
            </a:r>
            <a:r>
              <a:rPr lang="en-US" b="1" dirty="0" smtClean="0">
                <a:solidFill>
                  <a:srgbClr val="7030A0"/>
                </a:solidFill>
              </a:rPr>
              <a:t> (called as Chinese or oriental liver fluke) - </a:t>
            </a:r>
            <a:r>
              <a:rPr lang="en-US" dirty="0" smtClean="0"/>
              <a:t>found primarily in Eastern Asia like China, Korea, Japan and Malaysia.</a:t>
            </a:r>
          </a:p>
          <a:p>
            <a:r>
              <a:rPr lang="en-US" b="1" dirty="0" err="1" smtClean="0">
                <a:solidFill>
                  <a:srgbClr val="7030A0"/>
                </a:solidFill>
              </a:rPr>
              <a:t>Opisthorchis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viverrini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reported from Southeast Asia, mainly from Laos, Thailand and Cambodia. </a:t>
            </a:r>
          </a:p>
          <a:p>
            <a:r>
              <a:rPr lang="en-US" b="1" dirty="0">
                <a:solidFill>
                  <a:srgbClr val="7030A0"/>
                </a:solidFill>
              </a:rPr>
              <a:t>In India - </a:t>
            </a:r>
            <a:r>
              <a:rPr lang="en-US" dirty="0" smtClean="0"/>
              <a:t>not reported yet. </a:t>
            </a:r>
          </a:p>
          <a:p>
            <a:r>
              <a:rPr lang="en-US" b="1" dirty="0" err="1">
                <a:solidFill>
                  <a:srgbClr val="7030A0"/>
                </a:solidFill>
              </a:rPr>
              <a:t>Opisthorchis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felineus</a:t>
            </a:r>
            <a:r>
              <a:rPr lang="en-US" b="1" dirty="0">
                <a:solidFill>
                  <a:srgbClr val="7030A0"/>
                </a:solidFill>
              </a:rPr>
              <a:t> (cat liver fluke) - </a:t>
            </a:r>
            <a:r>
              <a:rPr lang="en-US" dirty="0" smtClean="0"/>
              <a:t>another species - limited to Central and Eastern Europe, Russia and Kazakhstan.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026324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Clinical Features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In chronic infection with heavy worm burden – </a:t>
            </a:r>
            <a:r>
              <a:rPr lang="en-US" dirty="0" smtClean="0"/>
              <a:t>cause mechanical obstruction of the bile duct and irritation due to toxin released by the flukes - cholangitis, dilatation of the bile duct, marked ductal epithelial hyperplasia, and fibrosis leading to </a:t>
            </a:r>
            <a:r>
              <a:rPr lang="en-US" dirty="0" err="1" smtClean="0"/>
              <a:t>cholangiocarcinoma</a:t>
            </a:r>
            <a:r>
              <a:rPr lang="en-US" dirty="0" smtClean="0"/>
              <a:t> (bile duct carcinoma).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Inhibit tumor suppressor genes (P53) – </a:t>
            </a:r>
            <a:r>
              <a:rPr lang="en-US" dirty="0" smtClean="0"/>
              <a:t>release of cytokines - IL-6 and TNF-α (factors associated with carcinogenesis)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617131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68937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Laboratory Diagnosis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3600" dirty="0" smtClean="0"/>
              <a:t>Stool microscopy: Flask-shaped eggs (measures 28–35 </a:t>
            </a:r>
            <a:r>
              <a:rPr lang="en-US" sz="3600" dirty="0" err="1" smtClean="0"/>
              <a:t>μm</a:t>
            </a:r>
            <a:r>
              <a:rPr lang="en-US" sz="3600" dirty="0" smtClean="0"/>
              <a:t> × 12–19 </a:t>
            </a:r>
            <a:r>
              <a:rPr lang="en-US" sz="3600" dirty="0" err="1" smtClean="0"/>
              <a:t>μm</a:t>
            </a:r>
            <a:r>
              <a:rPr lang="en-US" sz="3600" dirty="0" smtClean="0"/>
              <a:t>) 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68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5625" r="53656"/>
          <a:stretch/>
        </p:blipFill>
        <p:spPr>
          <a:xfrm>
            <a:off x="4648200" y="895350"/>
            <a:ext cx="249527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75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Antibody detection: </a:t>
            </a:r>
            <a:r>
              <a:rPr lang="en-US" dirty="0" smtClean="0"/>
              <a:t>ELISA using recombinant </a:t>
            </a:r>
            <a:r>
              <a:rPr lang="en-US" dirty="0" err="1" smtClean="0"/>
              <a:t>propeptide</a:t>
            </a:r>
            <a:r>
              <a:rPr lang="en-US" dirty="0" smtClean="0"/>
              <a:t> of </a:t>
            </a:r>
            <a:r>
              <a:rPr lang="en-US" dirty="0" err="1" smtClean="0"/>
              <a:t>cathepsin</a:t>
            </a:r>
            <a:r>
              <a:rPr lang="en-US" dirty="0" smtClean="0"/>
              <a:t> L proteinase - available for detection of specific IgG4 antibodies against C. </a:t>
            </a:r>
            <a:r>
              <a:rPr lang="en-US" dirty="0" err="1" smtClean="0"/>
              <a:t>sinensis</a:t>
            </a:r>
            <a:r>
              <a:rPr lang="en-US" dirty="0" smtClean="0"/>
              <a:t>.</a:t>
            </a:r>
          </a:p>
          <a:p>
            <a:r>
              <a:rPr lang="en-US" b="1" dirty="0">
                <a:solidFill>
                  <a:srgbClr val="7030A0"/>
                </a:solidFill>
              </a:rPr>
              <a:t>Antigen detection: </a:t>
            </a:r>
            <a:r>
              <a:rPr lang="en-US" dirty="0" smtClean="0"/>
              <a:t>ELISA - detection of circulating antigen in the serum.</a:t>
            </a:r>
          </a:p>
          <a:p>
            <a:r>
              <a:rPr lang="en-US" dirty="0" smtClean="0"/>
              <a:t>Multiplex PCR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1295870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Treatment of Liver fluke infections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030A0"/>
                </a:solidFill>
              </a:rPr>
              <a:t>Triclabendazole</a:t>
            </a:r>
            <a:r>
              <a:rPr lang="en-US" b="1" dirty="0" smtClean="0">
                <a:solidFill>
                  <a:srgbClr val="7030A0"/>
                </a:solidFill>
              </a:rPr>
              <a:t> (10 mg/kg once) - </a:t>
            </a:r>
            <a:r>
              <a:rPr lang="en-US" dirty="0" smtClean="0"/>
              <a:t>drug of choice for </a:t>
            </a:r>
            <a:r>
              <a:rPr lang="en-US" dirty="0" err="1" smtClean="0"/>
              <a:t>fascioliasis</a:t>
            </a:r>
            <a:endParaRPr lang="en-US" dirty="0" smtClean="0"/>
          </a:p>
          <a:p>
            <a:r>
              <a:rPr lang="en-US" b="1" dirty="0" err="1" smtClean="0">
                <a:solidFill>
                  <a:srgbClr val="7030A0"/>
                </a:solidFill>
              </a:rPr>
              <a:t>Praziquantel</a:t>
            </a:r>
            <a:r>
              <a:rPr lang="en-US" b="1" dirty="0" smtClean="0">
                <a:solidFill>
                  <a:srgbClr val="7030A0"/>
                </a:solidFill>
              </a:rPr>
              <a:t> (25 mg/kg, three doses in 1 day) - </a:t>
            </a:r>
            <a:r>
              <a:rPr lang="en-US" dirty="0" smtClean="0"/>
              <a:t>drug of choice for </a:t>
            </a:r>
            <a:r>
              <a:rPr lang="en-US" dirty="0" err="1" smtClean="0"/>
              <a:t>clonorchiasis</a:t>
            </a:r>
            <a:r>
              <a:rPr lang="en-US" dirty="0" smtClean="0"/>
              <a:t> and </a:t>
            </a:r>
            <a:r>
              <a:rPr lang="en-US" dirty="0" err="1" smtClean="0"/>
              <a:t>opisthorchiasis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045186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Prevention (Liver Fluke)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Sanitary disposal of sewage, and control of snail hosts</a:t>
            </a:r>
          </a:p>
          <a:p>
            <a:r>
              <a:rPr lang="en-US" b="1" dirty="0" err="1" smtClean="0">
                <a:solidFill>
                  <a:srgbClr val="7030A0"/>
                </a:solidFill>
              </a:rPr>
              <a:t>Fascioliasis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prevented by avoidance of consumption of alfalfa juice, raw water plants and cleaning them before use</a:t>
            </a:r>
          </a:p>
          <a:p>
            <a:r>
              <a:rPr lang="en-US" b="1" dirty="0" err="1" smtClean="0">
                <a:solidFill>
                  <a:srgbClr val="7030A0"/>
                </a:solidFill>
              </a:rPr>
              <a:t>Clonorchiasis</a:t>
            </a:r>
            <a:r>
              <a:rPr lang="en-US" b="1" dirty="0" smtClean="0">
                <a:solidFill>
                  <a:srgbClr val="7030A0"/>
                </a:solidFill>
              </a:rPr>
              <a:t> and </a:t>
            </a:r>
            <a:r>
              <a:rPr lang="en-US" b="1" dirty="0" err="1" smtClean="0">
                <a:solidFill>
                  <a:srgbClr val="7030A0"/>
                </a:solidFill>
              </a:rPr>
              <a:t>opisthorchiasis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prevented by avoidance of eating raw or undercooked fresh water fish.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370115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Hepatosplenic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Schistosomiasis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Lodging of </a:t>
            </a:r>
            <a:r>
              <a:rPr lang="en-US" dirty="0" err="1" smtClean="0"/>
              <a:t>Schistosoma</a:t>
            </a:r>
            <a:r>
              <a:rPr lang="en-US" dirty="0" smtClean="0"/>
              <a:t> </a:t>
            </a:r>
            <a:r>
              <a:rPr lang="en-US" dirty="0" err="1" smtClean="0"/>
              <a:t>mansoni</a:t>
            </a:r>
            <a:r>
              <a:rPr lang="en-US" dirty="0" smtClean="0"/>
              <a:t> and S. </a:t>
            </a:r>
            <a:r>
              <a:rPr lang="en-US" dirty="0" err="1" smtClean="0"/>
              <a:t>japonicum</a:t>
            </a:r>
            <a:r>
              <a:rPr lang="en-US" dirty="0" smtClean="0"/>
              <a:t> eggs in the liver - lead to granuloma formation and fibrosis (called as </a:t>
            </a:r>
            <a:r>
              <a:rPr lang="en-US" dirty="0" err="1" smtClean="0"/>
              <a:t>Symmers</a:t>
            </a:r>
            <a:r>
              <a:rPr lang="en-US" dirty="0" smtClean="0"/>
              <a:t> </a:t>
            </a:r>
            <a:r>
              <a:rPr lang="en-US" dirty="0" err="1" smtClean="0"/>
              <a:t>pipestem</a:t>
            </a:r>
            <a:r>
              <a:rPr lang="en-US" dirty="0" smtClean="0"/>
              <a:t> fibrosis).</a:t>
            </a:r>
          </a:p>
          <a:p>
            <a:r>
              <a:rPr lang="en-US" dirty="0" smtClean="0"/>
              <a:t>Fibrosis impedes the portal blood flow – portal hypertension, hepatomegaly, splenomegaly (enlarged and hard) and gastric </a:t>
            </a:r>
            <a:r>
              <a:rPr lang="en-US" dirty="0" err="1" smtClean="0"/>
              <a:t>varices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465630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90550"/>
            <a:ext cx="8229600" cy="4004073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S. </a:t>
            </a:r>
            <a:r>
              <a:rPr lang="en-US" b="1" dirty="0" err="1" smtClean="0">
                <a:solidFill>
                  <a:srgbClr val="7030A0"/>
                </a:solidFill>
              </a:rPr>
              <a:t>mansoni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associated with hepatitis C virus; particularly in Egypt and accelerates the occurrence of chronic hepatitis and cirrhosis in these patients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Hepatitis B virus infection - </a:t>
            </a:r>
            <a:r>
              <a:rPr lang="en-US" dirty="0" smtClean="0"/>
              <a:t>associated with S. </a:t>
            </a:r>
            <a:r>
              <a:rPr lang="en-US" dirty="0" err="1" smtClean="0"/>
              <a:t>japonicum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4356835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TOXOCARIASIS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 smtClean="0">
                <a:solidFill>
                  <a:srgbClr val="7030A0"/>
                </a:solidFill>
              </a:rPr>
              <a:t>Toxocariasis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caused by a less common zoonotic nematodes, </a:t>
            </a:r>
            <a:r>
              <a:rPr lang="en-US" dirty="0" err="1" smtClean="0"/>
              <a:t>Toxocara</a:t>
            </a:r>
            <a:r>
              <a:rPr lang="en-US" dirty="0" smtClean="0"/>
              <a:t> species - rarely infect humans - affecting the liver.</a:t>
            </a:r>
          </a:p>
          <a:p>
            <a:r>
              <a:rPr lang="en-US" dirty="0" smtClean="0"/>
              <a:t>Two important species are T. </a:t>
            </a:r>
            <a:r>
              <a:rPr lang="en-US" dirty="0" err="1" smtClean="0"/>
              <a:t>canis</a:t>
            </a:r>
            <a:r>
              <a:rPr lang="en-US" dirty="0" smtClean="0"/>
              <a:t> (dog roundworm) and T. </a:t>
            </a:r>
            <a:r>
              <a:rPr lang="en-US" dirty="0" err="1" smtClean="0"/>
              <a:t>cati</a:t>
            </a:r>
            <a:r>
              <a:rPr lang="en-US" dirty="0" smtClean="0"/>
              <a:t> (cat roundworm)</a:t>
            </a:r>
          </a:p>
          <a:p>
            <a:r>
              <a:rPr lang="en-US" dirty="0" smtClean="0"/>
              <a:t>They are the primary agents causing visceral larva </a:t>
            </a:r>
            <a:r>
              <a:rPr lang="en-US" dirty="0" err="1" smtClean="0"/>
              <a:t>migrans</a:t>
            </a:r>
            <a:r>
              <a:rPr lang="en-US" dirty="0" smtClean="0"/>
              <a:t> in man.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441112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Larva </a:t>
            </a:r>
            <a:r>
              <a:rPr lang="en-US" b="1" dirty="0" err="1" smtClean="0">
                <a:solidFill>
                  <a:srgbClr val="FF0000"/>
                </a:solidFill>
              </a:rPr>
              <a:t>Migrans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In lower animals: </a:t>
            </a:r>
          </a:p>
          <a:p>
            <a:r>
              <a:rPr lang="en-US" dirty="0" smtClean="0"/>
              <a:t>The life cycle of most of these nematodes - ingestion or skin penetration by the larval stage (or eggs).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Eggs develop into larvae – </a:t>
            </a:r>
            <a:r>
              <a:rPr lang="en-US" dirty="0" smtClean="0"/>
              <a:t>larvae migrate to the intestine, lungs or other organs - develop into adult worms.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2224350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In humans: </a:t>
            </a:r>
          </a:p>
          <a:p>
            <a:r>
              <a:rPr lang="en-US" dirty="0" smtClean="0"/>
              <a:t>Larvae of these lower animal nematodes - accidentally infect man, they are not able to complete their normal development (because humans are the unusual host for them) - life cycle gets arrested. </a:t>
            </a:r>
          </a:p>
          <a:p>
            <a:r>
              <a:rPr lang="en-US" dirty="0" smtClean="0"/>
              <a:t>The larvae wander around aimlessly in the body - called as larva </a:t>
            </a:r>
            <a:r>
              <a:rPr lang="en-US" dirty="0" err="1" smtClean="0"/>
              <a:t>migrans</a:t>
            </a:r>
            <a:r>
              <a:rPr lang="en-US" dirty="0" smtClean="0"/>
              <a:t> (LM).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6245594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Two types of larva </a:t>
            </a:r>
            <a:r>
              <a:rPr lang="en-US" b="1" dirty="0" err="1" smtClean="0">
                <a:solidFill>
                  <a:srgbClr val="FF0000"/>
                </a:solidFill>
              </a:rPr>
              <a:t>migrans</a:t>
            </a:r>
            <a:r>
              <a:rPr lang="en-US" b="1" dirty="0" smtClean="0">
                <a:solidFill>
                  <a:srgbClr val="FF0000"/>
                </a:solidFill>
              </a:rPr>
              <a:t> exists: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1. Cutaneous larva </a:t>
            </a:r>
            <a:r>
              <a:rPr lang="en-US" b="1" dirty="0" err="1" smtClean="0">
                <a:solidFill>
                  <a:srgbClr val="7030A0"/>
                </a:solidFill>
              </a:rPr>
              <a:t>migrans</a:t>
            </a:r>
            <a:r>
              <a:rPr lang="en-US" b="1" dirty="0" smtClean="0">
                <a:solidFill>
                  <a:srgbClr val="7030A0"/>
                </a:solidFill>
              </a:rPr>
              <a:t>: </a:t>
            </a:r>
            <a:r>
              <a:rPr lang="en-US" dirty="0" smtClean="0"/>
              <a:t>Also called as creeping eruption. Larva migration occurs in skin and subcutaneous tissue.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2. Visceral larva </a:t>
            </a:r>
            <a:r>
              <a:rPr lang="en-US" b="1" dirty="0" err="1" smtClean="0">
                <a:solidFill>
                  <a:srgbClr val="7030A0"/>
                </a:solidFill>
              </a:rPr>
              <a:t>migrans</a:t>
            </a:r>
            <a:r>
              <a:rPr lang="en-US" b="1" dirty="0" smtClean="0">
                <a:solidFill>
                  <a:srgbClr val="7030A0"/>
                </a:solidFill>
              </a:rPr>
              <a:t>: </a:t>
            </a:r>
            <a:r>
              <a:rPr lang="en-US" dirty="0" smtClean="0"/>
              <a:t>Larva migrate to viscera, following which the life cycle gets arrested.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372903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Life Cycle (Arrested) and Pathogenesis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Felines - </a:t>
            </a:r>
            <a:r>
              <a:rPr lang="en-US" dirty="0" smtClean="0"/>
              <a:t>natural host for </a:t>
            </a:r>
            <a:r>
              <a:rPr lang="en-US" dirty="0" err="1" smtClean="0"/>
              <a:t>Toxocara</a:t>
            </a:r>
            <a:r>
              <a:rPr lang="en-US" dirty="0" smtClean="0"/>
              <a:t>. Humans - abnormal host.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Transmission to man - </a:t>
            </a:r>
            <a:r>
              <a:rPr lang="en-US" dirty="0" smtClean="0"/>
              <a:t>ingestion of </a:t>
            </a:r>
            <a:r>
              <a:rPr lang="en-US" dirty="0" err="1" smtClean="0"/>
              <a:t>embryonated</a:t>
            </a:r>
            <a:r>
              <a:rPr lang="en-US" dirty="0" smtClean="0"/>
              <a:t> eggs (infective form) contaminated in soil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Larvae hatch out from the eggs in the intestine – </a:t>
            </a:r>
            <a:r>
              <a:rPr lang="en-US" dirty="0" smtClean="0"/>
              <a:t>penetrate the intestinal wall - carried via the portal circulation to the liver - larvae may remain in the liver or migrate to other organs like lungs or eye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1123247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Life Cycle (Arrested) and Pathogenesis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Since humans are the unusual host - </a:t>
            </a:r>
            <a:r>
              <a:rPr lang="en-US" dirty="0" smtClean="0"/>
              <a:t>further development of the larvae does not take place. </a:t>
            </a:r>
          </a:p>
          <a:p>
            <a:r>
              <a:rPr lang="en-US" dirty="0" smtClean="0"/>
              <a:t>Instead, the larvae get encapsulated in the dense fibrous tissue in liver (most common site) or lungs or eyes - may continue to wander around the body producing granuloma.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9774862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Clinical Features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Visceral larva </a:t>
            </a:r>
            <a:r>
              <a:rPr lang="en-US" b="1" dirty="0" err="1" smtClean="0">
                <a:solidFill>
                  <a:srgbClr val="7030A0"/>
                </a:solidFill>
              </a:rPr>
              <a:t>migrans</a:t>
            </a:r>
            <a:r>
              <a:rPr lang="en-US" b="1" dirty="0" smtClean="0">
                <a:solidFill>
                  <a:srgbClr val="7030A0"/>
                </a:solidFill>
              </a:rPr>
              <a:t> (VLM):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Liver – </a:t>
            </a:r>
            <a:r>
              <a:rPr lang="en-US" dirty="0" smtClean="0"/>
              <a:t>most frequently involved organ (</a:t>
            </a:r>
            <a:r>
              <a:rPr lang="en-US" dirty="0" err="1" smtClean="0"/>
              <a:t>hepatosplenomegaly</a:t>
            </a:r>
            <a:r>
              <a:rPr lang="en-US" dirty="0" smtClean="0"/>
              <a:t>) – But any organ can be affected.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Usually younger children (around 3 years) - </a:t>
            </a:r>
            <a:r>
              <a:rPr lang="en-US" dirty="0" smtClean="0"/>
              <a:t>affected.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Other features - </a:t>
            </a:r>
            <a:r>
              <a:rPr lang="en-US" dirty="0" smtClean="0"/>
              <a:t>lymphadenopathy, lung involvement, skin lesions (</a:t>
            </a:r>
            <a:r>
              <a:rPr lang="en-US" dirty="0" err="1" smtClean="0"/>
              <a:t>urticaria</a:t>
            </a:r>
            <a:r>
              <a:rPr lang="en-US" dirty="0" smtClean="0"/>
              <a:t> and nodules) and seizures (result from cerebral involvement)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80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658836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Ocular larva </a:t>
            </a:r>
            <a:r>
              <a:rPr lang="en-US" b="1" dirty="0" err="1" smtClean="0">
                <a:solidFill>
                  <a:srgbClr val="7030A0"/>
                </a:solidFill>
              </a:rPr>
              <a:t>migrans</a:t>
            </a:r>
            <a:r>
              <a:rPr lang="en-US" b="1" dirty="0" smtClean="0">
                <a:solidFill>
                  <a:srgbClr val="7030A0"/>
                </a:solidFill>
              </a:rPr>
              <a:t> (OLM): 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Most common cause of OLM - </a:t>
            </a:r>
            <a:r>
              <a:rPr lang="en-US" dirty="0" err="1" smtClean="0"/>
              <a:t>Toxocara</a:t>
            </a:r>
            <a:r>
              <a:rPr lang="en-US" dirty="0" smtClean="0"/>
              <a:t> larva. </a:t>
            </a:r>
          </a:p>
          <a:p>
            <a:r>
              <a:rPr lang="en-US" dirty="0" smtClean="0"/>
              <a:t>Unilateral painless </a:t>
            </a:r>
            <a:r>
              <a:rPr lang="en-US" dirty="0" err="1" smtClean="0"/>
              <a:t>chorioretinal</a:t>
            </a:r>
            <a:r>
              <a:rPr lang="en-US" dirty="0" smtClean="0"/>
              <a:t> granuloma in the posterior pole - most common presentation.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81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767693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Laboratory Diagnosis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Diagnosis is often difficult and mainly stay on: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Serology:</a:t>
            </a:r>
            <a:r>
              <a:rPr lang="en-US" dirty="0" smtClean="0"/>
              <a:t> ELISA employing excretory secretory antigen of larva of T. </a:t>
            </a:r>
            <a:r>
              <a:rPr lang="en-US" dirty="0" err="1" smtClean="0"/>
              <a:t>canis</a:t>
            </a:r>
            <a:r>
              <a:rPr lang="en-US" dirty="0" smtClean="0"/>
              <a:t> - highly sensitive and specific. </a:t>
            </a:r>
          </a:p>
          <a:p>
            <a:r>
              <a:rPr lang="en-US" dirty="0" smtClean="0"/>
              <a:t>Biopsy of the tissue from liver, lungs, brain - occasionally reveal the larvae; however, biopsy is usually not recommended</a:t>
            </a:r>
          </a:p>
          <a:p>
            <a:r>
              <a:rPr lang="en-US" dirty="0" smtClean="0"/>
              <a:t>Blood eosinophilia.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82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6391676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Treatment of </a:t>
            </a:r>
            <a:r>
              <a:rPr lang="en-US" b="1" dirty="0" err="1" smtClean="0">
                <a:solidFill>
                  <a:srgbClr val="FF0000"/>
                </a:solidFill>
              </a:rPr>
              <a:t>Toxocariasis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The recommended regimen - </a:t>
            </a:r>
            <a:r>
              <a:rPr lang="en-US" dirty="0" err="1" smtClean="0"/>
              <a:t>albendazole</a:t>
            </a:r>
            <a:r>
              <a:rPr lang="en-US" dirty="0" smtClean="0"/>
              <a:t> for 5 days or </a:t>
            </a:r>
            <a:r>
              <a:rPr lang="en-US" dirty="0" err="1" smtClean="0"/>
              <a:t>mebendazole</a:t>
            </a:r>
            <a:r>
              <a:rPr lang="en-US" dirty="0" smtClean="0"/>
              <a:t> for 21 days with glucocorticoid.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83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1794341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RARE PARASITIC INFECTIONS OF LIVER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 err="1" smtClean="0">
                <a:solidFill>
                  <a:srgbClr val="7030A0"/>
                </a:solidFill>
              </a:rPr>
              <a:t>Capillaria</a:t>
            </a:r>
            <a:r>
              <a:rPr lang="en-US" b="1" dirty="0" smtClean="0">
                <a:solidFill>
                  <a:srgbClr val="7030A0"/>
                </a:solidFill>
              </a:rPr>
              <a:t> hepatica</a:t>
            </a:r>
          </a:p>
          <a:p>
            <a:r>
              <a:rPr lang="en-US" dirty="0" smtClean="0"/>
              <a:t>C. hepatica - parasite of rodents. </a:t>
            </a:r>
          </a:p>
          <a:p>
            <a:r>
              <a:rPr lang="en-US" dirty="0" smtClean="0"/>
              <a:t>Human infection is rare; reported from West Africa. </a:t>
            </a:r>
          </a:p>
          <a:p>
            <a:r>
              <a:rPr lang="en-US" dirty="0" smtClean="0"/>
              <a:t>Transmission - accidental ingestion of contaminated soil containing eggs.</a:t>
            </a:r>
          </a:p>
          <a:p>
            <a:r>
              <a:rPr lang="en-US" dirty="0" smtClean="0"/>
              <a:t>Clinical features: Ranges from hepatitis, hepatomegaly, peritonitis and eosinophilia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84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7424175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666750"/>
            <a:ext cx="8229600" cy="392787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Laboratory diagnosis: </a:t>
            </a:r>
            <a:r>
              <a:rPr lang="en-US" dirty="0" smtClean="0"/>
              <a:t>Detection of characteristic barrel shaped in the liver parenchyma - similar to the eggs of </a:t>
            </a:r>
            <a:r>
              <a:rPr lang="en-US" dirty="0" err="1" smtClean="0"/>
              <a:t>Trichuris</a:t>
            </a:r>
            <a:r>
              <a:rPr lang="en-US" dirty="0" smtClean="0"/>
              <a:t> and other </a:t>
            </a:r>
            <a:r>
              <a:rPr lang="en-US" dirty="0" err="1" smtClean="0"/>
              <a:t>Capillaria</a:t>
            </a:r>
            <a:r>
              <a:rPr lang="en-US" dirty="0" smtClean="0"/>
              <a:t> species.</a:t>
            </a:r>
          </a:p>
          <a:p>
            <a:r>
              <a:rPr lang="en-US" dirty="0" smtClean="0"/>
              <a:t>C. </a:t>
            </a:r>
            <a:r>
              <a:rPr lang="en-US" dirty="0" err="1" smtClean="0"/>
              <a:t>philippinensis</a:t>
            </a:r>
            <a:r>
              <a:rPr lang="en-US" dirty="0" smtClean="0"/>
              <a:t> and C. </a:t>
            </a:r>
            <a:r>
              <a:rPr lang="en-US" dirty="0" err="1" smtClean="0"/>
              <a:t>aerophila</a:t>
            </a:r>
            <a:r>
              <a:rPr lang="en-US" dirty="0" smtClean="0"/>
              <a:t> are the other species affecting GIT and respiratory systems respectively.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85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0908004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Other parasites that occasionally infect liver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1123950"/>
            <a:ext cx="8229600" cy="339447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Plasmodium</a:t>
            </a:r>
          </a:p>
          <a:p>
            <a:r>
              <a:rPr lang="en-US" sz="2800" b="1" dirty="0" smtClean="0">
                <a:solidFill>
                  <a:srgbClr val="7030A0"/>
                </a:solidFill>
              </a:rPr>
              <a:t>Visceral </a:t>
            </a:r>
            <a:r>
              <a:rPr lang="en-US" sz="2800" b="1" dirty="0" err="1" smtClean="0">
                <a:solidFill>
                  <a:srgbClr val="7030A0"/>
                </a:solidFill>
              </a:rPr>
              <a:t>leishmaniasis</a:t>
            </a:r>
            <a:r>
              <a:rPr lang="en-US" sz="2800" b="1" dirty="0" smtClean="0">
                <a:solidFill>
                  <a:srgbClr val="7030A0"/>
                </a:solidFill>
              </a:rPr>
              <a:t> </a:t>
            </a:r>
          </a:p>
          <a:p>
            <a:r>
              <a:rPr lang="en-US" sz="2800" b="1" dirty="0" err="1" smtClean="0">
                <a:solidFill>
                  <a:srgbClr val="7030A0"/>
                </a:solidFill>
              </a:rPr>
              <a:t>Enterocytozoon</a:t>
            </a:r>
            <a:r>
              <a:rPr lang="en-US" sz="2800" b="1" dirty="0" smtClean="0">
                <a:solidFill>
                  <a:srgbClr val="7030A0"/>
                </a:solidFill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</a:rPr>
              <a:t>bieneusi</a:t>
            </a:r>
            <a:endParaRPr lang="en-US" sz="2800" b="1" dirty="0" smtClean="0">
              <a:solidFill>
                <a:srgbClr val="7030A0"/>
              </a:solidFill>
            </a:endParaRPr>
          </a:p>
          <a:p>
            <a:r>
              <a:rPr lang="en-US" sz="2800" b="1" dirty="0" err="1" smtClean="0">
                <a:solidFill>
                  <a:srgbClr val="7030A0"/>
                </a:solidFill>
              </a:rPr>
              <a:t>Balantidium</a:t>
            </a:r>
            <a:r>
              <a:rPr lang="en-US" sz="2800" b="1" dirty="0" smtClean="0">
                <a:solidFill>
                  <a:srgbClr val="7030A0"/>
                </a:solidFill>
              </a:rPr>
              <a:t> coli </a:t>
            </a:r>
          </a:p>
          <a:p>
            <a:r>
              <a:rPr lang="en-US" sz="2800" b="1" dirty="0" err="1" smtClean="0">
                <a:solidFill>
                  <a:srgbClr val="7030A0"/>
                </a:solidFill>
              </a:rPr>
              <a:t>Enterobius</a:t>
            </a:r>
            <a:endParaRPr lang="en-US" sz="2800" b="1" dirty="0" smtClean="0">
              <a:solidFill>
                <a:srgbClr val="7030A0"/>
              </a:solidFill>
            </a:endParaRPr>
          </a:p>
          <a:p>
            <a:r>
              <a:rPr lang="en-US" sz="2800" b="1" dirty="0" smtClean="0">
                <a:solidFill>
                  <a:srgbClr val="7030A0"/>
                </a:solidFill>
              </a:rPr>
              <a:t>Disseminated </a:t>
            </a:r>
            <a:r>
              <a:rPr lang="en-US" sz="2800" b="1" dirty="0" err="1" smtClean="0">
                <a:solidFill>
                  <a:srgbClr val="7030A0"/>
                </a:solidFill>
              </a:rPr>
              <a:t>strongyloidiasis</a:t>
            </a:r>
            <a:endParaRPr lang="en-US" sz="2800" b="1" dirty="0" smtClean="0">
              <a:solidFill>
                <a:srgbClr val="7030A0"/>
              </a:solidFill>
            </a:endParaRPr>
          </a:p>
          <a:p>
            <a:r>
              <a:rPr lang="en-US" sz="2800" b="1" dirty="0" smtClean="0">
                <a:solidFill>
                  <a:srgbClr val="7030A0"/>
                </a:solidFill>
              </a:rPr>
              <a:t>Occult </a:t>
            </a:r>
            <a:r>
              <a:rPr lang="en-US" sz="2800" b="1" dirty="0" err="1" smtClean="0">
                <a:solidFill>
                  <a:srgbClr val="7030A0"/>
                </a:solidFill>
              </a:rPr>
              <a:t>filariasis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86</a:t>
            </a:fld>
            <a:endParaRPr lang="en"/>
          </a:p>
        </p:txBody>
      </p:sp>
      <p:sp>
        <p:nvSpPr>
          <p:cNvPr id="6" name="TextBox 5"/>
          <p:cNvSpPr txBox="1"/>
          <p:nvPr/>
        </p:nvSpPr>
        <p:spPr>
          <a:xfrm>
            <a:off x="3962400" y="447675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THANKS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039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3789</Words>
  <Application>Microsoft Office PowerPoint</Application>
  <PresentationFormat>On-screen Show (16:9)</PresentationFormat>
  <Paragraphs>413</Paragraphs>
  <Slides>86</Slides>
  <Notes>84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87" baseType="lpstr">
      <vt:lpstr>Office Theme</vt:lpstr>
      <vt:lpstr>Parasitic Infections of Hepatobiliary System/Liver</vt:lpstr>
      <vt:lpstr>Learning objectives</vt:lpstr>
      <vt:lpstr>INTRODUCTION</vt:lpstr>
      <vt:lpstr>AMOEBIC LIVER ABSCESS</vt:lpstr>
      <vt:lpstr>Pathogenesis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Clinical Manifestations</vt:lpstr>
      <vt:lpstr>Complications of Amoebic Liver Abscess</vt:lpstr>
      <vt:lpstr>Complications of Amoebic Liver Abscess</vt:lpstr>
      <vt:lpstr>Epidemiology</vt:lpstr>
      <vt:lpstr>PowerPoint Presentation</vt:lpstr>
      <vt:lpstr>Laboratory diagnosis of Amoebic liver abscess</vt:lpstr>
      <vt:lpstr>Treatment of Amoebic liver abscess</vt:lpstr>
      <vt:lpstr>PowerPoint Presentation</vt:lpstr>
      <vt:lpstr>Drug Resistance</vt:lpstr>
      <vt:lpstr>Prevention</vt:lpstr>
      <vt:lpstr>HUMAN ECHINOCOCCOSIS</vt:lpstr>
      <vt:lpstr>Cystic Echinococcosis</vt:lpstr>
      <vt:lpstr>Morphology</vt:lpstr>
      <vt:lpstr>Life Cycle</vt:lpstr>
      <vt:lpstr>PowerPoint Presentation</vt:lpstr>
      <vt:lpstr>Pathogenicity</vt:lpstr>
      <vt:lpstr>Hydatid cyst</vt:lpstr>
      <vt:lpstr>PowerPoint Presentation</vt:lpstr>
      <vt:lpstr>PowerPoint Presentation</vt:lpstr>
      <vt:lpstr>PowerPoint Presentation</vt:lpstr>
      <vt:lpstr>Clinical Features</vt:lpstr>
      <vt:lpstr>PowerPoint Presentation</vt:lpstr>
      <vt:lpstr>PowerPoint Presentation</vt:lpstr>
      <vt:lpstr>Epidemiology</vt:lpstr>
      <vt:lpstr>Laboratory diagnosis of Hydatid Disease</vt:lpstr>
      <vt:lpstr>PowerPoint Presentation</vt:lpstr>
      <vt:lpstr>Surgically resected hydatid cyst from liver.</vt:lpstr>
      <vt:lpstr>Microscopy of hydatid cyst</vt:lpstr>
      <vt:lpstr>WHO international classification of ultrasound images of hydatid cyst</vt:lpstr>
      <vt:lpstr>CT scan showing calcified hydatid cyst in the liver</vt:lpstr>
      <vt:lpstr>Treatment of Hydatid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Prevention</vt:lpstr>
      <vt:lpstr>Alveolar Echinococcosis</vt:lpstr>
      <vt:lpstr>PowerPoint Presentation</vt:lpstr>
      <vt:lpstr>PowerPoint Presentation</vt:lpstr>
      <vt:lpstr>Neotropical Echinococcosis</vt:lpstr>
      <vt:lpstr>PowerPoint Presentation</vt:lpstr>
      <vt:lpstr>TREMATODE INFECTIONS OF LIVER</vt:lpstr>
      <vt:lpstr>Life Cycle</vt:lpstr>
      <vt:lpstr>PowerPoint Presentation</vt:lpstr>
      <vt:lpstr>PowerPoint Presentation</vt:lpstr>
      <vt:lpstr>Fascioliasis</vt:lpstr>
      <vt:lpstr>Clinical Features</vt:lpstr>
      <vt:lpstr>PowerPoint Presentation</vt:lpstr>
      <vt:lpstr>Laboratory Diagnosis</vt:lpstr>
      <vt:lpstr>PowerPoint Presentation</vt:lpstr>
      <vt:lpstr>PowerPoint Presentation</vt:lpstr>
      <vt:lpstr>Fasciola gigantica</vt:lpstr>
      <vt:lpstr>Clonorchiasis and Opisthorchiasis</vt:lpstr>
      <vt:lpstr>Clinical Features</vt:lpstr>
      <vt:lpstr>Laboratory Diagnosis</vt:lpstr>
      <vt:lpstr>PowerPoint Presentation</vt:lpstr>
      <vt:lpstr>Treatment of Liver fluke infections</vt:lpstr>
      <vt:lpstr>Prevention (Liver Fluke)</vt:lpstr>
      <vt:lpstr>Hepatosplenic Schistosomiasis</vt:lpstr>
      <vt:lpstr>PowerPoint Presentation</vt:lpstr>
      <vt:lpstr>TOXOCARIASIS</vt:lpstr>
      <vt:lpstr>Larva Migrans</vt:lpstr>
      <vt:lpstr>PowerPoint Presentation</vt:lpstr>
      <vt:lpstr>PowerPoint Presentation</vt:lpstr>
      <vt:lpstr>Life Cycle (Arrested) and Pathogenesis</vt:lpstr>
      <vt:lpstr>Life Cycle (Arrested) and Pathogenesis</vt:lpstr>
      <vt:lpstr>Clinical Features</vt:lpstr>
      <vt:lpstr>PowerPoint Presentation</vt:lpstr>
      <vt:lpstr>Laboratory Diagnosis</vt:lpstr>
      <vt:lpstr>Treatment of Toxocariasis</vt:lpstr>
      <vt:lpstr>RARE PARASITIC INFECTIONS OF LIVER</vt:lpstr>
      <vt:lpstr>PowerPoint Presentation</vt:lpstr>
      <vt:lpstr>Other parasites that occasionally infect liver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Parasitic Infections of Hepatobiliary System</dc:title>
  <dc:creator>micro pc</dc:creator>
  <cp:lastModifiedBy>micro pc</cp:lastModifiedBy>
  <cp:revision>58</cp:revision>
  <dcterms:created xsi:type="dcterms:W3CDTF">2024-08-28T03:39:59Z</dcterms:created>
  <dcterms:modified xsi:type="dcterms:W3CDTF">2024-08-28T04:44:24Z</dcterms:modified>
</cp:coreProperties>
</file>