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1"/>
  </p:notesMasterIdLst>
  <p:sldIdLst>
    <p:sldId id="257" r:id="rId2"/>
    <p:sldId id="368" r:id="rId3"/>
    <p:sldId id="369" r:id="rId4"/>
    <p:sldId id="370" r:id="rId5"/>
    <p:sldId id="371" r:id="rId6"/>
    <p:sldId id="259" r:id="rId7"/>
    <p:sldId id="366" r:id="rId8"/>
    <p:sldId id="367"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385" r:id="rId24"/>
    <p:sldId id="386" r:id="rId25"/>
    <p:sldId id="387"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380" r:id="rId42"/>
    <p:sldId id="375" r:id="rId43"/>
    <p:sldId id="376" r:id="rId44"/>
    <p:sldId id="377" r:id="rId45"/>
    <p:sldId id="378" r:id="rId46"/>
    <p:sldId id="379" r:id="rId47"/>
    <p:sldId id="372" r:id="rId48"/>
    <p:sldId id="373" r:id="rId49"/>
    <p:sldId id="289" r:id="rId50"/>
    <p:sldId id="374" r:id="rId51"/>
    <p:sldId id="381" r:id="rId52"/>
    <p:sldId id="382" r:id="rId53"/>
    <p:sldId id="383" r:id="rId54"/>
    <p:sldId id="384"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 id="303" r:id="rId69"/>
    <p:sldId id="304" r:id="rId70"/>
    <p:sldId id="305" r:id="rId71"/>
    <p:sldId id="306" r:id="rId72"/>
    <p:sldId id="307" r:id="rId73"/>
    <p:sldId id="308" r:id="rId74"/>
    <p:sldId id="309" r:id="rId75"/>
    <p:sldId id="310" r:id="rId76"/>
    <p:sldId id="311" r:id="rId77"/>
    <p:sldId id="312" r:id="rId78"/>
    <p:sldId id="313" r:id="rId79"/>
    <p:sldId id="314" r:id="rId80"/>
    <p:sldId id="316" r:id="rId81"/>
    <p:sldId id="317" r:id="rId82"/>
    <p:sldId id="318" r:id="rId83"/>
    <p:sldId id="319" r:id="rId84"/>
    <p:sldId id="320" r:id="rId85"/>
    <p:sldId id="321" r:id="rId86"/>
    <p:sldId id="322" r:id="rId87"/>
    <p:sldId id="323" r:id="rId88"/>
    <p:sldId id="324" r:id="rId89"/>
    <p:sldId id="325" r:id="rId90"/>
    <p:sldId id="326" r:id="rId91"/>
    <p:sldId id="327" r:id="rId92"/>
    <p:sldId id="328" r:id="rId93"/>
    <p:sldId id="329" r:id="rId94"/>
    <p:sldId id="330" r:id="rId95"/>
    <p:sldId id="331" r:id="rId96"/>
    <p:sldId id="332" r:id="rId97"/>
    <p:sldId id="333" r:id="rId98"/>
    <p:sldId id="334" r:id="rId99"/>
    <p:sldId id="335" r:id="rId100"/>
    <p:sldId id="336" r:id="rId101"/>
    <p:sldId id="337" r:id="rId102"/>
    <p:sldId id="338" r:id="rId103"/>
    <p:sldId id="339" r:id="rId104"/>
    <p:sldId id="340" r:id="rId105"/>
    <p:sldId id="342" r:id="rId106"/>
    <p:sldId id="343" r:id="rId107"/>
    <p:sldId id="344" r:id="rId108"/>
    <p:sldId id="345" r:id="rId109"/>
    <p:sldId id="346" r:id="rId110"/>
    <p:sldId id="347" r:id="rId111"/>
    <p:sldId id="348" r:id="rId112"/>
    <p:sldId id="349" r:id="rId113"/>
    <p:sldId id="350" r:id="rId114"/>
    <p:sldId id="351" r:id="rId115"/>
    <p:sldId id="352" r:id="rId116"/>
    <p:sldId id="353" r:id="rId117"/>
    <p:sldId id="354" r:id="rId118"/>
    <p:sldId id="355" r:id="rId119"/>
    <p:sldId id="356" r:id="rId120"/>
    <p:sldId id="357" r:id="rId121"/>
    <p:sldId id="358" r:id="rId122"/>
    <p:sldId id="359" r:id="rId123"/>
    <p:sldId id="360" r:id="rId124"/>
    <p:sldId id="361" r:id="rId125"/>
    <p:sldId id="362" r:id="rId126"/>
    <p:sldId id="363" r:id="rId127"/>
    <p:sldId id="364" r:id="rId128"/>
    <p:sldId id="341" r:id="rId129"/>
    <p:sldId id="365" r:id="rId13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66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BD7D5-0548-477C-AD00-F618D2E9E07D}" type="datetimeFigureOut">
              <a:rPr lang="en-US" smtClean="0"/>
              <a:t>6/11/2024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3EF89E-1B55-4DBD-A303-04912DCC3173}" type="slidenum">
              <a:rPr lang="en-US" smtClean="0"/>
              <a:t>‹#›</a:t>
            </a:fld>
            <a:endParaRPr lang="en-US"/>
          </a:p>
        </p:txBody>
      </p:sp>
    </p:spTree>
    <p:extLst>
      <p:ext uri="{BB962C8B-B14F-4D97-AF65-F5344CB8AC3E}">
        <p14:creationId xmlns:p14="http://schemas.microsoft.com/office/powerpoint/2010/main" val="387859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3EF89E-1B55-4DBD-A303-04912DCC3173}" type="slidenum">
              <a:rPr lang="en-US" smtClean="0"/>
              <a:t>1</a:t>
            </a:fld>
            <a:endParaRPr lang="en-US"/>
          </a:p>
        </p:txBody>
      </p:sp>
    </p:spTree>
    <p:extLst>
      <p:ext uri="{BB962C8B-B14F-4D97-AF65-F5344CB8AC3E}">
        <p14:creationId xmlns:p14="http://schemas.microsoft.com/office/powerpoint/2010/main" val="115451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126914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062661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4159829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7044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775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8919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8782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696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352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682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6675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8709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1314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7194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6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9166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3131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0670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101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858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5391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8501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4522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279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287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2514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1479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4828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7916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9322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69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0022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567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5679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730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94906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5271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9736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6418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34400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3067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9500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9001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850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2757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4721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93949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41879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57611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09481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55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80811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794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34676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21814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1172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40007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3954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07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35984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9122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7610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86184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51870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3EF89E-1B55-4DBD-A303-04912DCC3173}" type="slidenum">
              <a:rPr lang="en-US" smtClean="0"/>
              <a:t>89</a:t>
            </a:fld>
            <a:endParaRPr lang="en-US"/>
          </a:p>
        </p:txBody>
      </p:sp>
    </p:spTree>
    <p:extLst>
      <p:ext uri="{BB962C8B-B14F-4D97-AF65-F5344CB8AC3E}">
        <p14:creationId xmlns:p14="http://schemas.microsoft.com/office/powerpoint/2010/main" val="9900375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A956B6-0400-499D-8C45-09B90B56FDD6}"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1620671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A956B6-0400-499D-8C45-09B90B56FDD6}"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2267319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A956B6-0400-499D-8C45-09B90B56FDD6}"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2212990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A956B6-0400-499D-8C45-09B90B56FDD6}"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1789908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A956B6-0400-499D-8C45-09B90B56FDD6}"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171693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A956B6-0400-499D-8C45-09B90B56FDD6}"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979734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A956B6-0400-499D-8C45-09B90B56FDD6}"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172013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A956B6-0400-499D-8C45-09B90B56FDD6}"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174835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A956B6-0400-499D-8C45-09B90B56FDD6}"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92204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A956B6-0400-499D-8C45-09B90B56FDD6}"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266222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A956B6-0400-499D-8C45-09B90B56FDD6}"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EFD90-638B-4459-A00C-0BFFDAF858D6}" type="slidenum">
              <a:rPr lang="en-US" smtClean="0"/>
              <a:t>‹#›</a:t>
            </a:fld>
            <a:endParaRPr lang="en-US"/>
          </a:p>
        </p:txBody>
      </p:sp>
    </p:spTree>
    <p:extLst>
      <p:ext uri="{BB962C8B-B14F-4D97-AF65-F5344CB8AC3E}">
        <p14:creationId xmlns:p14="http://schemas.microsoft.com/office/powerpoint/2010/main" val="3055883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100D3416-F99C-40D6-8233-E2D7687C1E93}"/>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2628390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1A956B6-0400-499D-8C45-09B90B56FDD6}" type="datetimeFigureOut">
              <a:rPr lang="en-US" smtClean="0"/>
              <a:t>6/11/2024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CFEFD90-638B-4459-A00C-0BFFDAF858D6}" type="slidenum">
              <a:rPr lang="en-US" smtClean="0"/>
              <a:t>‹#›</a:t>
            </a:fld>
            <a:endParaRPr lang="en-US"/>
          </a:p>
        </p:txBody>
      </p:sp>
    </p:spTree>
    <p:extLst>
      <p:ext uri="{BB962C8B-B14F-4D97-AF65-F5344CB8AC3E}">
        <p14:creationId xmlns:p14="http://schemas.microsoft.com/office/powerpoint/2010/main" val="1706737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2385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p:cNvSpPr>
            <a:spLocks noGrp="1"/>
          </p:cNvSpPr>
          <p:nvPr>
            <p:ph type="ctrTitle"/>
          </p:nvPr>
        </p:nvSpPr>
        <p:spPr>
          <a:noFill/>
        </p:spPr>
        <p:txBody>
          <a:bodyPr>
            <a:normAutofit fontScale="90000"/>
          </a:bodyPr>
          <a:lstStyle/>
          <a:p>
            <a:r>
              <a:rPr lang="en-US" b="1" dirty="0" smtClean="0">
                <a:solidFill>
                  <a:srgbClr val="FF0000"/>
                </a:solidFill>
              </a:rPr>
              <a:t>Major Healthcare-associated Infection Types</a:t>
            </a:r>
            <a:endParaRPr lang="en-US" b="1" dirty="0">
              <a:solidFill>
                <a:srgbClr val="FF0000"/>
              </a:solidFill>
            </a:endParaRPr>
          </a:p>
        </p:txBody>
      </p:sp>
      <p:sp>
        <p:nvSpPr>
          <p:cNvPr id="9" name="Subtitle 8"/>
          <p:cNvSpPr>
            <a:spLocks noGrp="1"/>
          </p:cNvSpPr>
          <p:nvPr>
            <p:ph type="subTitle" idx="1"/>
          </p:nvPr>
        </p:nvSpPr>
        <p:spPr/>
        <p:txBody>
          <a:bodyPr>
            <a:normAutofit fontScale="85000" lnSpcReduction="20000"/>
          </a:bodyPr>
          <a:lstStyle/>
          <a:p>
            <a:r>
              <a:rPr lang="en-US" b="1" dirty="0" smtClean="0">
                <a:solidFill>
                  <a:srgbClr val="7030A0"/>
                </a:solidFill>
              </a:rPr>
              <a:t>Dr. </a:t>
            </a:r>
            <a:r>
              <a:rPr lang="en-US" b="1" dirty="0" err="1" smtClean="0">
                <a:solidFill>
                  <a:srgbClr val="7030A0"/>
                </a:solidFill>
              </a:rPr>
              <a:t>Ved</a:t>
            </a:r>
            <a:r>
              <a:rPr lang="en-US" b="1" dirty="0" smtClean="0">
                <a:solidFill>
                  <a:srgbClr val="7030A0"/>
                </a:solidFill>
              </a:rPr>
              <a:t> </a:t>
            </a:r>
            <a:r>
              <a:rPr lang="en-US" b="1" dirty="0" err="1" smtClean="0">
                <a:solidFill>
                  <a:srgbClr val="7030A0"/>
                </a:solidFill>
              </a:rPr>
              <a:t>Prakash</a:t>
            </a:r>
            <a:r>
              <a:rPr lang="en-US" b="1" dirty="0" smtClean="0">
                <a:solidFill>
                  <a:srgbClr val="7030A0"/>
                </a:solidFill>
              </a:rPr>
              <a:t> </a:t>
            </a:r>
          </a:p>
          <a:p>
            <a:r>
              <a:rPr lang="en-US" b="1" dirty="0" smtClean="0">
                <a:solidFill>
                  <a:srgbClr val="7030A0"/>
                </a:solidFill>
              </a:rPr>
              <a:t>Professor &amp; Head </a:t>
            </a:r>
          </a:p>
          <a:p>
            <a:r>
              <a:rPr lang="en-US" b="1" dirty="0" smtClean="0">
                <a:solidFill>
                  <a:srgbClr val="7030A0"/>
                </a:solidFill>
              </a:rPr>
              <a:t>PG Department of Microbiology</a:t>
            </a:r>
            <a:endParaRPr lang="en-US" b="1" dirty="0">
              <a:solidFill>
                <a:srgbClr val="7030A0"/>
              </a:solidFill>
            </a:endParaRPr>
          </a:p>
        </p:txBody>
      </p:sp>
    </p:spTree>
    <p:extLst>
      <p:ext uri="{BB962C8B-B14F-4D97-AF65-F5344CB8AC3E}">
        <p14:creationId xmlns:p14="http://schemas.microsoft.com/office/powerpoint/2010/main" val="3439160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INTRODUCTION</a:t>
            </a:r>
            <a:endParaRPr lang="en-US" b="1" dirty="0">
              <a:solidFill>
                <a:srgbClr val="FF0000"/>
              </a:solidFill>
            </a:endParaRPr>
          </a:p>
        </p:txBody>
      </p:sp>
      <p:sp>
        <p:nvSpPr>
          <p:cNvPr id="3" name="Content Placeholder 2"/>
          <p:cNvSpPr>
            <a:spLocks noGrp="1"/>
          </p:cNvSpPr>
          <p:nvPr>
            <p:ph idx="1"/>
          </p:nvPr>
        </p:nvSpPr>
        <p:spPr/>
        <p:txBody>
          <a:bodyPr/>
          <a:lstStyle/>
          <a:p>
            <a:r>
              <a:rPr lang="en-US" b="1" dirty="0">
                <a:solidFill>
                  <a:srgbClr val="7030A0"/>
                </a:solidFill>
              </a:rPr>
              <a:t>Any infection developing in a patient after two days of hospitalization - </a:t>
            </a:r>
            <a:r>
              <a:rPr lang="en-US" dirty="0" smtClean="0"/>
              <a:t>healthcare-associated </a:t>
            </a:r>
            <a:r>
              <a:rPr lang="en-US" dirty="0"/>
              <a:t>infection (HAI). </a:t>
            </a:r>
            <a:endParaRPr lang="en-US" dirty="0" smtClean="0"/>
          </a:p>
          <a:p>
            <a:pPr marL="342900" lvl="1" indent="-342900">
              <a:buFont typeface="Arial" pitchFamily="34" charset="0"/>
              <a:buChar char="•"/>
            </a:pPr>
            <a:r>
              <a:rPr lang="en-US" b="1" dirty="0">
                <a:solidFill>
                  <a:srgbClr val="7030A0"/>
                </a:solidFill>
              </a:rPr>
              <a:t>Sources of infection : </a:t>
            </a:r>
            <a:r>
              <a:rPr lang="en-US" b="1" dirty="0"/>
              <a:t>Endogenous &amp; Exogenous</a:t>
            </a:r>
          </a:p>
          <a:p>
            <a:pPr marL="0" indent="0">
              <a:buNone/>
            </a:pPr>
            <a:endParaRPr lang="en-US" dirty="0"/>
          </a:p>
        </p:txBody>
      </p:sp>
    </p:spTree>
    <p:extLst>
      <p:ext uri="{BB962C8B-B14F-4D97-AF65-F5344CB8AC3E}">
        <p14:creationId xmlns:p14="http://schemas.microsoft.com/office/powerpoint/2010/main" val="3195871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Microorganisms Implicated in HAIs</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7030A0"/>
                </a:solidFill>
              </a:rPr>
              <a:t>The ESKAPE pathogens-</a:t>
            </a:r>
          </a:p>
          <a:p>
            <a:pPr lvl="1"/>
            <a:r>
              <a:rPr lang="en-US" dirty="0" smtClean="0"/>
              <a:t>Enterococcus </a:t>
            </a:r>
            <a:r>
              <a:rPr lang="en-US" dirty="0" err="1" smtClean="0"/>
              <a:t>faecium</a:t>
            </a:r>
            <a:r>
              <a:rPr lang="en-US" dirty="0" smtClean="0"/>
              <a:t> </a:t>
            </a:r>
          </a:p>
          <a:p>
            <a:pPr lvl="1"/>
            <a:r>
              <a:rPr lang="en-US" dirty="0" smtClean="0"/>
              <a:t>Staphylococcus </a:t>
            </a:r>
            <a:r>
              <a:rPr lang="en-US" dirty="0" err="1" smtClean="0"/>
              <a:t>aureus</a:t>
            </a:r>
            <a:r>
              <a:rPr lang="en-US" dirty="0" smtClean="0"/>
              <a:t> </a:t>
            </a:r>
          </a:p>
          <a:p>
            <a:pPr lvl="1"/>
            <a:r>
              <a:rPr lang="en-US" dirty="0" err="1" smtClean="0"/>
              <a:t>Klebsiella</a:t>
            </a:r>
            <a:r>
              <a:rPr lang="en-US" dirty="0" smtClean="0"/>
              <a:t> </a:t>
            </a:r>
            <a:r>
              <a:rPr lang="en-US" dirty="0" err="1" smtClean="0"/>
              <a:t>pneumoniae</a:t>
            </a:r>
            <a:endParaRPr lang="en-US" dirty="0" smtClean="0"/>
          </a:p>
          <a:p>
            <a:pPr lvl="1"/>
            <a:r>
              <a:rPr lang="en-US" dirty="0" err="1" smtClean="0"/>
              <a:t>Acinetobacter</a:t>
            </a:r>
            <a:r>
              <a:rPr lang="en-US" dirty="0" smtClean="0"/>
              <a:t> </a:t>
            </a:r>
            <a:r>
              <a:rPr lang="en-US" dirty="0" err="1" smtClean="0"/>
              <a:t>baumannii</a:t>
            </a:r>
            <a:r>
              <a:rPr lang="en-US" dirty="0" smtClean="0"/>
              <a:t> </a:t>
            </a:r>
          </a:p>
          <a:p>
            <a:pPr lvl="1"/>
            <a:r>
              <a:rPr lang="en-US" dirty="0" smtClean="0"/>
              <a:t>Pseudomonas </a:t>
            </a:r>
            <a:r>
              <a:rPr lang="en-US" dirty="0" err="1" smtClean="0"/>
              <a:t>aeruginosa</a:t>
            </a:r>
            <a:endParaRPr lang="en-US" dirty="0" smtClean="0"/>
          </a:p>
          <a:p>
            <a:pPr lvl="1"/>
            <a:r>
              <a:rPr lang="en-US" dirty="0" err="1" smtClean="0"/>
              <a:t>Enterobacter</a:t>
            </a:r>
            <a:r>
              <a:rPr lang="en-US" dirty="0" smtClean="0"/>
              <a:t> species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2082462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p:spPr>
        <p:txBody>
          <a:bodyPr>
            <a:normAutofit fontScale="92500"/>
          </a:bodyPr>
          <a:lstStyle/>
          <a:p>
            <a:r>
              <a:rPr lang="en-US" b="1" dirty="0" smtClean="0">
                <a:solidFill>
                  <a:srgbClr val="7030A0"/>
                </a:solidFill>
              </a:rPr>
              <a:t>Other infections that can spread in hospitals include:</a:t>
            </a:r>
          </a:p>
          <a:p>
            <a:pPr lvl="1"/>
            <a:r>
              <a:rPr lang="en-US" dirty="0" smtClean="0"/>
              <a:t>Escherichia coli</a:t>
            </a:r>
          </a:p>
          <a:p>
            <a:pPr lvl="1"/>
            <a:r>
              <a:rPr lang="en-US" dirty="0" smtClean="0"/>
              <a:t>SARS-CoV-2 (COVID-19)</a:t>
            </a:r>
          </a:p>
          <a:p>
            <a:pPr lvl="1"/>
            <a:r>
              <a:rPr lang="en-US" dirty="0" err="1" smtClean="0"/>
              <a:t>Nosocomially</a:t>
            </a:r>
            <a:r>
              <a:rPr lang="en-US" dirty="0" smtClean="0"/>
              <a:t>-acquired Mycobacterium tuberculosis</a:t>
            </a:r>
          </a:p>
          <a:p>
            <a:pPr lvl="1"/>
            <a:r>
              <a:rPr lang="en-US" dirty="0" smtClean="0"/>
              <a:t>Legionella </a:t>
            </a:r>
            <a:r>
              <a:rPr lang="en-US" dirty="0" err="1" smtClean="0"/>
              <a:t>pneumophila</a:t>
            </a:r>
            <a:r>
              <a:rPr lang="en-US" dirty="0" smtClean="0"/>
              <a:t>, Candida </a:t>
            </a:r>
            <a:r>
              <a:rPr lang="en-US" dirty="0" err="1" smtClean="0"/>
              <a:t>albicans</a:t>
            </a:r>
            <a:r>
              <a:rPr lang="en-US" dirty="0" smtClean="0"/>
              <a:t>, Clostridium </a:t>
            </a:r>
            <a:r>
              <a:rPr lang="en-US" dirty="0" err="1" smtClean="0"/>
              <a:t>difficile</a:t>
            </a:r>
            <a:r>
              <a:rPr lang="en-US" dirty="0" smtClean="0"/>
              <a:t> diarrhea.</a:t>
            </a:r>
          </a:p>
          <a:p>
            <a:pPr lvl="1"/>
            <a:r>
              <a:rPr lang="en-US" dirty="0" smtClean="0"/>
              <a:t>Blood-borne infections - HIV, hepatitis B and C viral infections.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1543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Modes of Transmission</a:t>
            </a:r>
            <a:endParaRPr lang="en-US" sz="3600"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t>Contact transmission</a:t>
            </a:r>
          </a:p>
          <a:p>
            <a:pPr>
              <a:lnSpc>
                <a:spcPct val="150000"/>
              </a:lnSpc>
            </a:pPr>
            <a:r>
              <a:rPr lang="en-US" dirty="0" smtClean="0"/>
              <a:t>Droplet transmission </a:t>
            </a:r>
          </a:p>
          <a:p>
            <a:pPr>
              <a:lnSpc>
                <a:spcPct val="150000"/>
              </a:lnSpc>
            </a:pPr>
            <a:r>
              <a:rPr lang="en-US" dirty="0" smtClean="0"/>
              <a:t>Airborne transmission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118161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p:spPr>
        <p:txBody>
          <a:bodyPr>
            <a:normAutofit/>
          </a:bodyPr>
          <a:lstStyle/>
          <a:p>
            <a:r>
              <a:rPr lang="en-US" dirty="0" smtClean="0"/>
              <a:t>There are four major types: </a:t>
            </a:r>
          </a:p>
          <a:p>
            <a:pPr marL="400050" lvl="1" indent="-400050"/>
            <a:r>
              <a:rPr lang="en-US" dirty="0" smtClean="0"/>
              <a:t>1. </a:t>
            </a:r>
            <a:r>
              <a:rPr lang="en-US" sz="2600" dirty="0" smtClean="0"/>
              <a:t>Catheter-associated urinary tract infection </a:t>
            </a:r>
            <a:r>
              <a:rPr lang="en-US" sz="2600" b="1" dirty="0" smtClean="0">
                <a:solidFill>
                  <a:srgbClr val="7030A0"/>
                </a:solidFill>
              </a:rPr>
              <a:t>(CAUTI) 33%</a:t>
            </a:r>
            <a:endParaRPr lang="en-US" b="1" dirty="0" smtClean="0">
              <a:solidFill>
                <a:srgbClr val="7030A0"/>
              </a:solidFill>
            </a:endParaRPr>
          </a:p>
          <a:p>
            <a:pPr marL="400050" lvl="1" indent="-400050"/>
            <a:r>
              <a:rPr lang="en-US" dirty="0" smtClean="0"/>
              <a:t>2. </a:t>
            </a:r>
            <a:r>
              <a:rPr lang="en-US" sz="2400" dirty="0" smtClean="0"/>
              <a:t>Catheter related blood stream infection </a:t>
            </a:r>
            <a:r>
              <a:rPr lang="en-US" sz="2400" b="1" dirty="0" smtClean="0">
                <a:solidFill>
                  <a:srgbClr val="7030A0"/>
                </a:solidFill>
              </a:rPr>
              <a:t>CRBSI/(CLABSI) 13%</a:t>
            </a:r>
            <a:endParaRPr lang="en-US" b="1" dirty="0">
              <a:solidFill>
                <a:srgbClr val="7030A0"/>
              </a:solidFill>
            </a:endParaRPr>
          </a:p>
          <a:p>
            <a:pPr marL="400050" lvl="1" indent="-400050"/>
            <a:r>
              <a:rPr lang="en-US" dirty="0" smtClean="0"/>
              <a:t>3. Ventilator-associated pneumonia </a:t>
            </a:r>
            <a:r>
              <a:rPr lang="en-US" b="1" dirty="0">
                <a:solidFill>
                  <a:srgbClr val="7030A0"/>
                </a:solidFill>
              </a:rPr>
              <a:t>(VAP</a:t>
            </a:r>
            <a:r>
              <a:rPr lang="en-US" b="1" dirty="0" smtClean="0">
                <a:solidFill>
                  <a:srgbClr val="7030A0"/>
                </a:solidFill>
              </a:rPr>
              <a:t>) 15%</a:t>
            </a:r>
            <a:endParaRPr lang="en-US" b="1" dirty="0">
              <a:solidFill>
                <a:srgbClr val="7030A0"/>
              </a:solidFill>
            </a:endParaRPr>
          </a:p>
          <a:p>
            <a:pPr marL="400050" lvl="1" indent="-400050"/>
            <a:r>
              <a:rPr lang="en-US" dirty="0" smtClean="0"/>
              <a:t>4. Surgical site infection </a:t>
            </a:r>
            <a:r>
              <a:rPr lang="en-US" b="1" dirty="0">
                <a:solidFill>
                  <a:srgbClr val="7030A0"/>
                </a:solidFill>
              </a:rPr>
              <a:t>(SSI</a:t>
            </a:r>
            <a:r>
              <a:rPr lang="en-US" b="1" dirty="0" smtClean="0">
                <a:solidFill>
                  <a:srgbClr val="7030A0"/>
                </a:solidFill>
              </a:rPr>
              <a:t>) 31%</a:t>
            </a:r>
          </a:p>
          <a:p>
            <a:pPr marL="457200" lvl="1" indent="0">
              <a:buNone/>
            </a:pPr>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3113694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613171"/>
          </a:xfrm>
        </p:spPr>
        <p:txBody>
          <a:bodyPr>
            <a:normAutofit fontScale="90000"/>
          </a:bodyPr>
          <a:lstStyle/>
          <a:p>
            <a:r>
              <a:rPr lang="en-US" b="1" dirty="0" smtClean="0">
                <a:solidFill>
                  <a:srgbClr val="FF0000"/>
                </a:solidFill>
              </a:rPr>
              <a:t>PREVENTION OF HAIs</a:t>
            </a:r>
            <a:endParaRPr lang="en-US" b="1" dirty="0">
              <a:solidFill>
                <a:srgbClr val="FF0000"/>
              </a:solidFill>
            </a:endParaRPr>
          </a:p>
        </p:txBody>
      </p:sp>
      <p:sp>
        <p:nvSpPr>
          <p:cNvPr id="3" name="Content Placeholder 2"/>
          <p:cNvSpPr>
            <a:spLocks noGrp="1"/>
          </p:cNvSpPr>
          <p:nvPr>
            <p:ph idx="1"/>
          </p:nvPr>
        </p:nvSpPr>
        <p:spPr>
          <a:xfrm>
            <a:off x="457200" y="895350"/>
            <a:ext cx="8229600" cy="3699273"/>
          </a:xfrm>
        </p:spPr>
        <p:txBody>
          <a:bodyPr>
            <a:normAutofit fontScale="77500" lnSpcReduction="20000"/>
          </a:bodyPr>
          <a:lstStyle/>
          <a:p>
            <a:pPr marL="514350" indent="-514350">
              <a:buFont typeface="+mj-lt"/>
              <a:buAutoNum type="alphaLcParenR"/>
            </a:pPr>
            <a:r>
              <a:rPr lang="en-US" b="1" dirty="0" smtClean="0">
                <a:solidFill>
                  <a:srgbClr val="7030A0"/>
                </a:solidFill>
              </a:rPr>
              <a:t>Standard Precautions </a:t>
            </a:r>
          </a:p>
          <a:p>
            <a:r>
              <a:rPr lang="en-US" dirty="0" smtClean="0"/>
              <a:t>Hand hygiene</a:t>
            </a:r>
          </a:p>
          <a:p>
            <a:r>
              <a:rPr lang="en-US" dirty="0" smtClean="0"/>
              <a:t>PPE</a:t>
            </a:r>
          </a:p>
          <a:p>
            <a:r>
              <a:rPr lang="en-US" dirty="0" smtClean="0"/>
              <a:t>Spillage cleaning</a:t>
            </a:r>
          </a:p>
          <a:p>
            <a:r>
              <a:rPr lang="en-US" dirty="0" smtClean="0"/>
              <a:t>Disinfection of patient care items</a:t>
            </a:r>
          </a:p>
          <a:p>
            <a:r>
              <a:rPr lang="en-US" dirty="0" smtClean="0"/>
              <a:t>Environmental cleaning</a:t>
            </a:r>
          </a:p>
          <a:p>
            <a:r>
              <a:rPr lang="en-US" dirty="0" smtClean="0"/>
              <a:t>Respiratory hygiene and cough etiquette</a:t>
            </a:r>
          </a:p>
          <a:p>
            <a:r>
              <a:rPr lang="en-US" dirty="0" smtClean="0"/>
              <a:t>Safe use and disposal of sharp.</a:t>
            </a:r>
          </a:p>
          <a:p>
            <a:r>
              <a:rPr lang="en-US" dirty="0" smtClean="0"/>
              <a:t>Management of Biomedical waste:</a:t>
            </a:r>
            <a:endParaRPr lang="en-US" dirty="0"/>
          </a:p>
        </p:txBody>
      </p:sp>
    </p:spTree>
    <p:extLst>
      <p:ext uri="{BB962C8B-B14F-4D97-AF65-F5344CB8AC3E}">
        <p14:creationId xmlns:p14="http://schemas.microsoft.com/office/powerpoint/2010/main" val="3562907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lstStyle/>
          <a:p>
            <a:pPr marL="0" indent="0">
              <a:buNone/>
            </a:pPr>
            <a:r>
              <a:rPr lang="en-US" b="1" dirty="0" smtClean="0">
                <a:solidFill>
                  <a:srgbClr val="7030A0"/>
                </a:solidFill>
              </a:rPr>
              <a:t>b) Transmission-Based </a:t>
            </a:r>
            <a:r>
              <a:rPr lang="en-US" b="1" dirty="0">
                <a:solidFill>
                  <a:srgbClr val="7030A0"/>
                </a:solidFill>
              </a:rPr>
              <a:t>Precautions </a:t>
            </a:r>
            <a:endParaRPr lang="en-US" b="1" dirty="0" smtClean="0">
              <a:solidFill>
                <a:srgbClr val="7030A0"/>
              </a:solidFill>
            </a:endParaRPr>
          </a:p>
          <a:p>
            <a:r>
              <a:rPr lang="en-US" dirty="0" smtClean="0"/>
              <a:t>Contact Precautions </a:t>
            </a:r>
          </a:p>
          <a:p>
            <a:r>
              <a:rPr lang="en-US" dirty="0" smtClean="0"/>
              <a:t>Droplet Precautions </a:t>
            </a:r>
          </a:p>
          <a:p>
            <a:r>
              <a:rPr lang="en-US" dirty="0" smtClean="0"/>
              <a:t>Airborne Precautions</a:t>
            </a:r>
          </a:p>
          <a:p>
            <a:pPr marL="0" indent="0">
              <a:buNone/>
            </a:pPr>
            <a:r>
              <a:rPr lang="en-US" b="1" dirty="0" smtClean="0">
                <a:solidFill>
                  <a:srgbClr val="7030A0"/>
                </a:solidFill>
              </a:rPr>
              <a:t>c) Environmental Cleaning : </a:t>
            </a:r>
            <a:r>
              <a:rPr lang="en-US" dirty="0" smtClean="0"/>
              <a:t>Surface and floor disinfection of OT and fogging (aerial disinfection)</a:t>
            </a:r>
          </a:p>
        </p:txBody>
      </p:sp>
    </p:spTree>
    <p:extLst>
      <p:ext uri="{BB962C8B-B14F-4D97-AF65-F5344CB8AC3E}">
        <p14:creationId xmlns:p14="http://schemas.microsoft.com/office/powerpoint/2010/main" val="1159831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2400" b="1" dirty="0" smtClean="0">
                <a:solidFill>
                  <a:srgbClr val="FF0000"/>
                </a:solidFill>
              </a:rPr>
              <a:t>Major HAI Types</a:t>
            </a:r>
            <a:br>
              <a:rPr lang="en-US" sz="2400" b="1" dirty="0" smtClean="0">
                <a:solidFill>
                  <a:srgbClr val="FF0000"/>
                </a:solidFill>
              </a:rPr>
            </a:br>
            <a:r>
              <a:rPr lang="en-US" sz="2400" b="1" dirty="0" smtClean="0">
                <a:solidFill>
                  <a:srgbClr val="FF0000"/>
                </a:solidFill>
              </a:rPr>
              <a:t>CATHETER-ASSOCIATED URINARY TRACT INFECTION (CAUTI)</a:t>
            </a:r>
            <a:endParaRPr lang="en-US" sz="24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pPr>
              <a:lnSpc>
                <a:spcPct val="150000"/>
              </a:lnSpc>
            </a:pPr>
            <a:r>
              <a:rPr lang="en-US" dirty="0" smtClean="0">
                <a:solidFill>
                  <a:srgbClr val="7030A0"/>
                </a:solidFill>
              </a:rPr>
              <a:t>Most common HAI worldwide. </a:t>
            </a:r>
          </a:p>
          <a:p>
            <a:pPr>
              <a:lnSpc>
                <a:spcPct val="150000"/>
              </a:lnSpc>
            </a:pPr>
            <a:r>
              <a:rPr lang="en-US" dirty="0" smtClean="0">
                <a:solidFill>
                  <a:srgbClr val="7030A0"/>
                </a:solidFill>
              </a:rPr>
              <a:t>Accounting - 40% of nosocomial infections. </a:t>
            </a:r>
          </a:p>
          <a:p>
            <a:pPr>
              <a:lnSpc>
                <a:spcPct val="150000"/>
              </a:lnSpc>
            </a:pPr>
            <a:r>
              <a:rPr lang="en-US" dirty="0" smtClean="0"/>
              <a:t>About 70–80% of healthcare–associated UTI - attributable to the presence of an indwelling urinary catheter.</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1774907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Definitions</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Catheter-associated </a:t>
            </a:r>
            <a:r>
              <a:rPr lang="en-US" dirty="0" err="1" smtClean="0"/>
              <a:t>bacteriuria</a:t>
            </a:r>
            <a:r>
              <a:rPr lang="en-US" dirty="0" smtClean="0"/>
              <a:t> (CA-</a:t>
            </a:r>
            <a:r>
              <a:rPr lang="en-US" dirty="0" err="1" smtClean="0"/>
              <a:t>bacteriuria</a:t>
            </a:r>
            <a:r>
              <a:rPr lang="en-US" dirty="0" smtClean="0"/>
              <a:t>) has been defined as presence of significant </a:t>
            </a:r>
            <a:r>
              <a:rPr lang="en-US" dirty="0" err="1" smtClean="0"/>
              <a:t>bacteriuria</a:t>
            </a:r>
            <a:r>
              <a:rPr lang="en-US" dirty="0" smtClean="0"/>
              <a:t> in a catheterized patient. </a:t>
            </a:r>
          </a:p>
          <a:p>
            <a:r>
              <a:rPr lang="en-US" b="1" dirty="0" smtClean="0">
                <a:solidFill>
                  <a:srgbClr val="7030A0"/>
                </a:solidFill>
              </a:rPr>
              <a:t>Classified as:</a:t>
            </a:r>
          </a:p>
          <a:p>
            <a:pPr lvl="1"/>
            <a:r>
              <a:rPr lang="en-US" dirty="0" smtClean="0">
                <a:solidFill>
                  <a:srgbClr val="7030A0"/>
                </a:solidFill>
              </a:rPr>
              <a:t>Catheter-associated UTI (CAUTI)</a:t>
            </a:r>
          </a:p>
          <a:p>
            <a:pPr lvl="1"/>
            <a:r>
              <a:rPr lang="en-US" dirty="0" smtClean="0">
                <a:solidFill>
                  <a:srgbClr val="7030A0"/>
                </a:solidFill>
              </a:rPr>
              <a:t>Catheter-associated asymptomatic </a:t>
            </a:r>
            <a:r>
              <a:rPr lang="en-US" dirty="0" err="1" smtClean="0">
                <a:solidFill>
                  <a:srgbClr val="7030A0"/>
                </a:solidFill>
              </a:rPr>
              <a:t>bacteriuria</a:t>
            </a:r>
            <a:r>
              <a:rPr lang="en-US" dirty="0" smtClean="0">
                <a:solidFill>
                  <a:srgbClr val="7030A0"/>
                </a:solidFill>
              </a:rPr>
              <a:t> (CA-ASB)</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spTree>
    <p:extLst>
      <p:ext uri="{BB962C8B-B14F-4D97-AF65-F5344CB8AC3E}">
        <p14:creationId xmlns:p14="http://schemas.microsoft.com/office/powerpoint/2010/main" val="128997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Epidemiology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Risk of developing CA-</a:t>
            </a:r>
            <a:r>
              <a:rPr lang="en-US" dirty="0" err="1" smtClean="0"/>
              <a:t>bacteriuria</a:t>
            </a:r>
            <a:r>
              <a:rPr lang="en-US" dirty="0" smtClean="0"/>
              <a:t> increases with time with an average risk of 3–10% per catheter day.</a:t>
            </a:r>
          </a:p>
          <a:p>
            <a:r>
              <a:rPr lang="en-US" dirty="0" smtClean="0">
                <a:solidFill>
                  <a:srgbClr val="7030A0"/>
                </a:solidFill>
              </a:rPr>
              <a:t>CAUTI rate varies from 0 to 5 per 1000 </a:t>
            </a:r>
            <a:r>
              <a:rPr lang="en-US" dirty="0" smtClean="0"/>
              <a:t>catheterized depending up on the hospital location (ward </a:t>
            </a:r>
            <a:r>
              <a:rPr lang="en-US" dirty="0" err="1" smtClean="0"/>
              <a:t>vs</a:t>
            </a:r>
            <a:r>
              <a:rPr lang="en-US" dirty="0" smtClean="0"/>
              <a:t> ICU)</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2566813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In short-term catheterized patients: </a:t>
            </a:r>
          </a:p>
          <a:p>
            <a:r>
              <a:rPr lang="en-US" dirty="0" smtClean="0">
                <a:solidFill>
                  <a:srgbClr val="7030A0"/>
                </a:solidFill>
              </a:rPr>
              <a:t>Caused by the </a:t>
            </a:r>
            <a:r>
              <a:rPr lang="en-US" dirty="0" err="1" smtClean="0">
                <a:solidFill>
                  <a:srgbClr val="7030A0"/>
                </a:solidFill>
              </a:rPr>
              <a:t>monomicrobial</a:t>
            </a:r>
            <a:r>
              <a:rPr lang="en-US" dirty="0" smtClean="0">
                <a:solidFill>
                  <a:srgbClr val="7030A0"/>
                </a:solidFill>
              </a:rPr>
              <a:t> pathogens – </a:t>
            </a:r>
            <a:r>
              <a:rPr lang="en-US" dirty="0" smtClean="0"/>
              <a:t>GNB or enterococci. </a:t>
            </a:r>
          </a:p>
          <a:p>
            <a:r>
              <a:rPr lang="en-US" dirty="0" smtClean="0"/>
              <a:t>E. coli - predominant agent.</a:t>
            </a:r>
          </a:p>
          <a:p>
            <a:r>
              <a:rPr lang="en-US" dirty="0" smtClean="0"/>
              <a:t>Other GNB - </a:t>
            </a:r>
            <a:r>
              <a:rPr lang="en-US" dirty="0" err="1" smtClean="0"/>
              <a:t>Klebsiella</a:t>
            </a:r>
            <a:r>
              <a:rPr lang="en-US" dirty="0" smtClean="0"/>
              <a:t>, Pseudomonas and </a:t>
            </a:r>
            <a:r>
              <a:rPr lang="en-US" dirty="0" err="1" smtClean="0"/>
              <a:t>Acinetobacter</a:t>
            </a:r>
            <a:endParaRPr lang="en-US" dirty="0" smtClean="0"/>
          </a:p>
          <a:p>
            <a:r>
              <a:rPr lang="en-US" dirty="0" smtClean="0"/>
              <a:t>GPC - Enterococcus account for most of the other infections.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spTree>
    <p:extLst>
      <p:ext uri="{BB962C8B-B14F-4D97-AF65-F5344CB8AC3E}">
        <p14:creationId xmlns:p14="http://schemas.microsoft.com/office/powerpoint/2010/main" val="3599294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1"/>
            <a:ext cx="8229600" cy="4137422"/>
          </a:xfrm>
        </p:spPr>
        <p:txBody>
          <a:bodyPr/>
          <a:lstStyle/>
          <a:p>
            <a:pPr>
              <a:lnSpc>
                <a:spcPct val="150000"/>
              </a:lnSpc>
            </a:pPr>
            <a:r>
              <a:rPr lang="en-US" b="1" dirty="0" smtClean="0">
                <a:solidFill>
                  <a:srgbClr val="7030A0"/>
                </a:solidFill>
              </a:rPr>
              <a:t>In long-term catheterized patients: </a:t>
            </a:r>
          </a:p>
          <a:p>
            <a:pPr>
              <a:lnSpc>
                <a:spcPct val="150000"/>
              </a:lnSpc>
            </a:pPr>
            <a:r>
              <a:rPr lang="en-US" dirty="0" smtClean="0"/>
              <a:t>Usually </a:t>
            </a:r>
            <a:r>
              <a:rPr lang="en-US" dirty="0" err="1" smtClean="0">
                <a:solidFill>
                  <a:srgbClr val="7030A0"/>
                </a:solidFill>
              </a:rPr>
              <a:t>polymicrobial</a:t>
            </a:r>
            <a:r>
              <a:rPr lang="en-US" dirty="0" smtClean="0">
                <a:solidFill>
                  <a:srgbClr val="7030A0"/>
                </a:solidFill>
              </a:rPr>
              <a:t>. </a:t>
            </a:r>
          </a:p>
          <a:p>
            <a:pPr>
              <a:lnSpc>
                <a:spcPct val="150000"/>
              </a:lnSpc>
            </a:pPr>
            <a:r>
              <a:rPr lang="en-US" dirty="0" smtClean="0"/>
              <a:t>Pathogens of short-term catheterization + Proteus, </a:t>
            </a:r>
            <a:r>
              <a:rPr lang="en-US" dirty="0" err="1" smtClean="0"/>
              <a:t>Providencia</a:t>
            </a:r>
            <a:r>
              <a:rPr lang="en-US" dirty="0" smtClean="0"/>
              <a:t> and </a:t>
            </a:r>
            <a:r>
              <a:rPr lang="en-US" dirty="0" err="1" smtClean="0"/>
              <a:t>Morganella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spTree>
    <p:extLst>
      <p:ext uri="{BB962C8B-B14F-4D97-AF65-F5344CB8AC3E}">
        <p14:creationId xmlns:p14="http://schemas.microsoft.com/office/powerpoint/2010/main" val="1336971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
        <p:nvSpPr>
          <p:cNvPr id="5" name="Rectangle 4"/>
          <p:cNvSpPr/>
          <p:nvPr/>
        </p:nvSpPr>
        <p:spPr>
          <a:xfrm>
            <a:off x="293822" y="4199212"/>
            <a:ext cx="8556356" cy="646331"/>
          </a:xfrm>
          <a:prstGeom prst="rect">
            <a:avLst/>
          </a:prstGeom>
        </p:spPr>
        <p:txBody>
          <a:bodyPr wrap="square">
            <a:spAutoFit/>
          </a:bodyPr>
          <a:lstStyle/>
          <a:p>
            <a:r>
              <a:rPr lang="en-US" sz="1800" b="1" dirty="0">
                <a:solidFill>
                  <a:srgbClr val="231F20"/>
                </a:solidFill>
                <a:latin typeface="Roboto Condensed Light" panose="020B0604020202020204" charset="0"/>
                <a:ea typeface="Roboto Condensed Light" panose="020B0604020202020204" charset="0"/>
              </a:rPr>
              <a:t>Entry points through which the microorganism may reach the bladder in a catheterized patient</a:t>
            </a:r>
            <a:endParaRPr lang="en-US" sz="1800" b="1" dirty="0">
              <a:latin typeface="Roboto Condensed Light" panose="020B0604020202020204" charset="0"/>
              <a:ea typeface="Roboto Condensed Light" panose="020B0604020202020204" charset="0"/>
            </a:endParaRPr>
          </a:p>
        </p:txBody>
      </p:sp>
      <p:pic>
        <p:nvPicPr>
          <p:cNvPr id="3" name="Picture 2">
            <a:extLst>
              <a:ext uri="{FF2B5EF4-FFF2-40B4-BE49-F238E27FC236}">
                <a16:creationId xmlns="" xmlns:a16="http://schemas.microsoft.com/office/drawing/2014/main" id="{A46BAEA2-063C-4362-96D5-E98698BC9CA3}"/>
              </a:ext>
            </a:extLst>
          </p:cNvPr>
          <p:cNvPicPr>
            <a:picLocks noChangeAspect="1"/>
          </p:cNvPicPr>
          <p:nvPr/>
        </p:nvPicPr>
        <p:blipFill>
          <a:blip r:embed="rId3"/>
          <a:stretch>
            <a:fillRect/>
          </a:stretch>
        </p:blipFill>
        <p:spPr>
          <a:xfrm>
            <a:off x="533400" y="971550"/>
            <a:ext cx="8077200" cy="3028950"/>
          </a:xfrm>
          <a:prstGeom prst="rect">
            <a:avLst/>
          </a:prstGeom>
        </p:spPr>
      </p:pic>
    </p:spTree>
    <p:extLst>
      <p:ext uri="{BB962C8B-B14F-4D97-AF65-F5344CB8AC3E}">
        <p14:creationId xmlns:p14="http://schemas.microsoft.com/office/powerpoint/2010/main" val="4180407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00051"/>
            <a:ext cx="8229600" cy="4194572"/>
          </a:xfrm>
        </p:spPr>
        <p:txBody>
          <a:bodyPr/>
          <a:lstStyle/>
          <a:p>
            <a:r>
              <a:rPr lang="en-US" dirty="0" smtClean="0"/>
              <a:t>Microorganisms may ascend to urinary tract by either: </a:t>
            </a:r>
          </a:p>
          <a:p>
            <a:r>
              <a:rPr lang="en-US" dirty="0" err="1" smtClean="0"/>
              <a:t>Extraluminal</a:t>
            </a:r>
            <a:r>
              <a:rPr lang="en-US" dirty="0" smtClean="0"/>
              <a:t> spread - Patients endogenous flora or Hands of HCWs</a:t>
            </a:r>
          </a:p>
          <a:p>
            <a:r>
              <a:rPr lang="en-US" dirty="0" smtClean="0"/>
              <a:t>Intraluminal spread - Open drainage bag or breach in closed drainage system.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2533696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00051"/>
            <a:ext cx="8229600" cy="4194572"/>
          </a:xfrm>
        </p:spPr>
        <p:txBody>
          <a:bodyPr/>
          <a:lstStyle/>
          <a:p>
            <a:r>
              <a:rPr lang="en-US" dirty="0" smtClean="0"/>
              <a:t>Indwelling urinary catheter – Risk of UTI ??</a:t>
            </a:r>
          </a:p>
          <a:p>
            <a:r>
              <a:rPr lang="en-US" dirty="0" smtClean="0"/>
              <a:t>Risk – directly proportional to duration of catheterization </a:t>
            </a:r>
          </a:p>
          <a:p>
            <a:r>
              <a:rPr lang="en-US" dirty="0" smtClean="0"/>
              <a:t>Urethral pressure- decreased mucosal blood flow, mucosal disruption and impaired </a:t>
            </a:r>
            <a:r>
              <a:rPr lang="en-US" dirty="0" err="1" smtClean="0"/>
              <a:t>mucin</a:t>
            </a:r>
            <a:r>
              <a:rPr lang="en-US" dirty="0" smtClean="0"/>
              <a:t> secretion </a:t>
            </a:r>
          </a:p>
          <a:p>
            <a:r>
              <a:rPr lang="en-US" dirty="0" smtClean="0"/>
              <a:t>Incomplete emptying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18409050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Risk factors for CAUTI</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67122639"/>
              </p:ext>
            </p:extLst>
          </p:nvPr>
        </p:nvGraphicFramePr>
        <p:xfrm>
          <a:off x="13448" y="1028700"/>
          <a:ext cx="8910321" cy="3790950"/>
        </p:xfrm>
        <a:graphic>
          <a:graphicData uri="http://schemas.openxmlformats.org/drawingml/2006/table">
            <a:tbl>
              <a:tblPr firstRow="1" bandRow="1">
                <a:tableStyleId>{5940675A-B579-460E-94D1-54222C63F5DA}</a:tableStyleId>
              </a:tblPr>
              <a:tblGrid>
                <a:gridCol w="2970107">
                  <a:extLst>
                    <a:ext uri="{9D8B030D-6E8A-4147-A177-3AD203B41FA5}">
                      <a16:colId xmlns="" xmlns:a16="http://schemas.microsoft.com/office/drawing/2014/main" val="20000"/>
                    </a:ext>
                  </a:extLst>
                </a:gridCol>
                <a:gridCol w="2970107">
                  <a:extLst>
                    <a:ext uri="{9D8B030D-6E8A-4147-A177-3AD203B41FA5}">
                      <a16:colId xmlns="" xmlns:a16="http://schemas.microsoft.com/office/drawing/2014/main" val="20001"/>
                    </a:ext>
                  </a:extLst>
                </a:gridCol>
                <a:gridCol w="2970107">
                  <a:extLst>
                    <a:ext uri="{9D8B030D-6E8A-4147-A177-3AD203B41FA5}">
                      <a16:colId xmlns="" xmlns:a16="http://schemas.microsoft.com/office/drawing/2014/main" val="20002"/>
                    </a:ext>
                  </a:extLst>
                </a:gridCol>
              </a:tblGrid>
              <a:tr h="579120">
                <a:tc>
                  <a:txBody>
                    <a:bodyPr/>
                    <a:lstStyle/>
                    <a:p>
                      <a:pPr marL="43815" marR="0" algn="l">
                        <a:spcBef>
                          <a:spcPts val="95"/>
                        </a:spcBef>
                        <a:spcAft>
                          <a:spcPts val="0"/>
                        </a:spcAft>
                      </a:pPr>
                      <a:r>
                        <a:rPr lang="en-US" sz="1600" b="1" dirty="0">
                          <a:solidFill>
                            <a:srgbClr val="FF0000"/>
                          </a:solidFill>
                          <a:effectLst/>
                        </a:rPr>
                        <a:t>Device-related risk factors</a:t>
                      </a:r>
                      <a:endParaRPr lang="en-US" sz="1600" b="1" dirty="0">
                        <a:solidFill>
                          <a:srgbClr val="FF0000"/>
                        </a:solidFill>
                        <a:effectLst/>
                        <a:latin typeface="Roboto Condensed Light" panose="020B0604020202020204" charset="0"/>
                        <a:ea typeface="Roboto Condensed Light" panose="020B0604020202020204" charset="0"/>
                      </a:endParaRPr>
                    </a:p>
                  </a:txBody>
                  <a:tcPr/>
                </a:tc>
                <a:tc>
                  <a:txBody>
                    <a:bodyPr/>
                    <a:lstStyle/>
                    <a:p>
                      <a:pPr marL="43815" marR="0" algn="l">
                        <a:spcBef>
                          <a:spcPts val="95"/>
                        </a:spcBef>
                        <a:spcAft>
                          <a:spcPts val="0"/>
                        </a:spcAft>
                      </a:pPr>
                      <a:r>
                        <a:rPr lang="en-US" sz="1600" b="1" dirty="0">
                          <a:solidFill>
                            <a:srgbClr val="FF0000"/>
                          </a:solidFill>
                          <a:effectLst/>
                        </a:rPr>
                        <a:t>Patient-related risk factors</a:t>
                      </a:r>
                      <a:endParaRPr lang="en-US" sz="1600" b="1" dirty="0">
                        <a:solidFill>
                          <a:srgbClr val="FF0000"/>
                        </a:solidFill>
                        <a:effectLst/>
                        <a:latin typeface="Roboto Condensed Light" panose="020B0604020202020204" charset="0"/>
                        <a:ea typeface="Roboto Condensed Light" panose="020B0604020202020204" charset="0"/>
                      </a:endParaRPr>
                    </a:p>
                  </a:txBody>
                  <a:tcPr/>
                </a:tc>
                <a:tc>
                  <a:txBody>
                    <a:bodyPr/>
                    <a:lstStyle/>
                    <a:p>
                      <a:pPr marL="43815" marR="0" algn="l">
                        <a:spcBef>
                          <a:spcPts val="95"/>
                        </a:spcBef>
                        <a:spcAft>
                          <a:spcPts val="0"/>
                        </a:spcAft>
                      </a:pPr>
                      <a:r>
                        <a:rPr lang="en-US" sz="1600" b="1" dirty="0">
                          <a:solidFill>
                            <a:srgbClr val="FF0000"/>
                          </a:solidFill>
                          <a:effectLst/>
                        </a:rPr>
                        <a:t>Caregiver-related risk factors</a:t>
                      </a:r>
                      <a:endParaRPr lang="en-US" sz="1600" b="1" dirty="0">
                        <a:solidFill>
                          <a:srgbClr val="FF0000"/>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211830">
                <a:tc>
                  <a:txBody>
                    <a:bodyPr/>
                    <a:lstStyle/>
                    <a:p>
                      <a:pPr marL="285750" indent="-285750">
                        <a:buFont typeface="Wingdings" panose="05000000000000000000" pitchFamily="2" charset="2"/>
                        <a:buChar char="Ø"/>
                      </a:pPr>
                      <a:r>
                        <a:rPr lang="en-US" sz="1600" u="none" strike="noStrike" cap="none" dirty="0">
                          <a:effectLst/>
                          <a:sym typeface="Arial"/>
                        </a:rPr>
                        <a:t>Duration: Long-term (≥30 days) catheterization has a higher risk than short-term (&lt;30 days) </a:t>
                      </a:r>
                    </a:p>
                    <a:p>
                      <a:pPr marL="285750" indent="-285750">
                        <a:buFont typeface="Wingdings" panose="05000000000000000000" pitchFamily="2" charset="2"/>
                        <a:buChar char="Ø"/>
                      </a:pPr>
                      <a:r>
                        <a:rPr lang="en-US" sz="1600" u="none" strike="noStrike" cap="none" dirty="0">
                          <a:effectLst/>
                          <a:sym typeface="Arial"/>
                        </a:rPr>
                        <a:t>Type of catheter material: Latex catheter has higher CAUTI risk (causes more urethritis, stricture formation, and obstruction) than silicone catheters </a:t>
                      </a:r>
                      <a:endParaRPr lang="en-US" sz="1600" dirty="0">
                        <a:solidFill>
                          <a:schemeClr val="tx1"/>
                        </a:solidFill>
                        <a:effectLst/>
                        <a:latin typeface="Roboto Condensed Light" panose="020B0604020202020204" charset="0"/>
                        <a:ea typeface="Roboto Condensed Light" panose="020B0604020202020204" charset="0"/>
                      </a:endParaRPr>
                    </a:p>
                  </a:txBody>
                  <a:tcPr/>
                </a:tc>
                <a:tc>
                  <a:txBody>
                    <a:bodyPr/>
                    <a:lstStyle/>
                    <a:p>
                      <a:pPr marL="285750" indent="-285750">
                        <a:buFont typeface="Wingdings" panose="05000000000000000000" pitchFamily="2" charset="2"/>
                        <a:buChar char="Ø"/>
                      </a:pPr>
                      <a:r>
                        <a:rPr lang="en-US" sz="1600" u="none" strike="noStrike" cap="none" dirty="0">
                          <a:effectLst/>
                          <a:sym typeface="Arial"/>
                        </a:rPr>
                        <a:t>Female gender </a:t>
                      </a:r>
                      <a:endParaRPr lang="en-US" sz="1600" dirty="0"/>
                    </a:p>
                    <a:p>
                      <a:pPr marL="285750" indent="-285750">
                        <a:buFont typeface="Wingdings" panose="05000000000000000000" pitchFamily="2" charset="2"/>
                        <a:buChar char="Ø"/>
                      </a:pPr>
                      <a:r>
                        <a:rPr lang="en-US" sz="1600" u="none" strike="noStrike" cap="none" dirty="0">
                          <a:effectLst/>
                          <a:sym typeface="Arial"/>
                        </a:rPr>
                        <a:t>Fatal underlying illness </a:t>
                      </a:r>
                      <a:endParaRPr lang="en-US" sz="1600" dirty="0"/>
                    </a:p>
                    <a:p>
                      <a:pPr marL="285750" indent="-285750">
                        <a:buFont typeface="Wingdings" panose="05000000000000000000" pitchFamily="2" charset="2"/>
                        <a:buChar char="Ø"/>
                      </a:pPr>
                      <a:r>
                        <a:rPr lang="en-US" sz="1600" u="none" strike="noStrike" cap="none" dirty="0">
                          <a:effectLst/>
                          <a:sym typeface="Arial"/>
                        </a:rPr>
                        <a:t>Older age (&gt;50 years) </a:t>
                      </a:r>
                      <a:endParaRPr lang="en-US" sz="1600" dirty="0"/>
                    </a:p>
                    <a:p>
                      <a:pPr marL="285750" indent="-285750">
                        <a:buFont typeface="Wingdings" panose="05000000000000000000" pitchFamily="2" charset="2"/>
                        <a:buChar char="Ø"/>
                      </a:pPr>
                      <a:r>
                        <a:rPr lang="en-US" sz="1600" u="none" strike="noStrike" cap="none" dirty="0">
                          <a:effectLst/>
                          <a:sym typeface="Arial"/>
                        </a:rPr>
                        <a:t>Diabetes mellitus </a:t>
                      </a:r>
                      <a:endParaRPr lang="en-US" sz="1600" dirty="0"/>
                    </a:p>
                    <a:p>
                      <a:pPr marL="285750" indent="-285750">
                        <a:buFont typeface="Wingdings" panose="05000000000000000000" pitchFamily="2" charset="2"/>
                        <a:buChar char="Ø"/>
                      </a:pPr>
                      <a:r>
                        <a:rPr lang="en-US" sz="1600" u="none" strike="noStrike" cap="none" dirty="0">
                          <a:effectLst/>
                          <a:sym typeface="Arial"/>
                        </a:rPr>
                        <a:t>Poor personal hygiene </a:t>
                      </a:r>
                      <a:endParaRPr lang="en-US" sz="1600" dirty="0"/>
                    </a:p>
                    <a:p>
                      <a:pPr marL="285750" indent="-285750">
                        <a:buFont typeface="Wingdings" panose="05000000000000000000" pitchFamily="2" charset="2"/>
                        <a:buChar char="Ø"/>
                      </a:pPr>
                      <a:r>
                        <a:rPr lang="en-US" sz="1600" u="none" strike="noStrike" cap="none" dirty="0">
                          <a:effectLst/>
                          <a:sym typeface="Arial"/>
                        </a:rPr>
                        <a:t>Incomplete emptying of bladder </a:t>
                      </a:r>
                      <a:endParaRPr lang="en-US" sz="1600" dirty="0"/>
                    </a:p>
                    <a:p>
                      <a:pPr marL="285750" indent="-285750">
                        <a:buFont typeface="Wingdings" panose="05000000000000000000" pitchFamily="2" charset="2"/>
                        <a:buChar char="Ø"/>
                      </a:pPr>
                      <a:r>
                        <a:rPr lang="en-US" sz="1600" u="none" strike="noStrike" cap="none" dirty="0">
                          <a:effectLst/>
                          <a:sym typeface="Arial"/>
                        </a:rPr>
                        <a:t>Fecal incontinence</a:t>
                      </a:r>
                      <a:endParaRPr lang="en-US" sz="1600" dirty="0">
                        <a:solidFill>
                          <a:schemeClr val="tx1"/>
                        </a:solidFill>
                        <a:effectLst/>
                        <a:latin typeface="Roboto Condensed Light" panose="020B0604020202020204" charset="0"/>
                        <a:ea typeface="Roboto Condensed Light" panose="020B0604020202020204" charset="0"/>
                      </a:endParaRPr>
                    </a:p>
                  </a:txBody>
                  <a:tcPr/>
                </a:tc>
                <a:tc>
                  <a:txBody>
                    <a:bodyPr/>
                    <a:lstStyle/>
                    <a:p>
                      <a:pPr marL="285750" indent="-285750">
                        <a:buFont typeface="Wingdings" panose="05000000000000000000" pitchFamily="2" charset="2"/>
                        <a:buChar char="Ø"/>
                      </a:pPr>
                      <a:r>
                        <a:rPr lang="en-US" sz="1600" u="none" strike="noStrike" cap="none" dirty="0">
                          <a:effectLst/>
                          <a:sym typeface="Arial"/>
                        </a:rPr>
                        <a:t>Failure in adherence to aseptic technique (and other care bundle components) both during insertion and maintenance of catheter.</a:t>
                      </a:r>
                    </a:p>
                    <a:p>
                      <a:pPr marL="285750" indent="-285750">
                        <a:buFont typeface="Wingdings" panose="05000000000000000000" pitchFamily="2" charset="2"/>
                        <a:buChar char="Ø"/>
                      </a:pPr>
                      <a:r>
                        <a:rPr lang="en-US" sz="1600" u="none" strike="noStrike" cap="none" dirty="0">
                          <a:effectLst/>
                          <a:sym typeface="Arial"/>
                        </a:rPr>
                        <a:t>Emergency catheter insertion outside the operating room.</a:t>
                      </a:r>
                      <a:endParaRPr lang="en-US" sz="1600" dirty="0">
                        <a:solidFill>
                          <a:schemeClr val="tx1"/>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07282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Laboratory Diagnosis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Urine should be collected through the catheter port using aseptic technique or by puncturing the catheter tubing with a needle and syringe. </a:t>
            </a:r>
          </a:p>
          <a:p>
            <a:r>
              <a:rPr lang="en-US" dirty="0" smtClean="0"/>
              <a:t>Urine should never be collected from the </a:t>
            </a:r>
            <a:r>
              <a:rPr lang="en-US" dirty="0" err="1" smtClean="0"/>
              <a:t>urobag</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Tree>
    <p:extLst>
      <p:ext uri="{BB962C8B-B14F-4D97-AF65-F5344CB8AC3E}">
        <p14:creationId xmlns:p14="http://schemas.microsoft.com/office/powerpoint/2010/main" val="3219230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7150"/>
            <a:ext cx="8229600" cy="4537473"/>
          </a:xfrm>
        </p:spPr>
        <p:txBody>
          <a:bodyPr/>
          <a:lstStyle/>
          <a:p>
            <a:r>
              <a:rPr lang="en-US" sz="2800" b="1" dirty="0" smtClean="0">
                <a:solidFill>
                  <a:srgbClr val="FF0000"/>
                </a:solidFill>
              </a:rPr>
              <a:t>Clinical diagnosis of CAUTI is based on the following three criteria: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4143329628"/>
              </p:ext>
            </p:extLst>
          </p:nvPr>
        </p:nvGraphicFramePr>
        <p:xfrm>
          <a:off x="228600" y="1200150"/>
          <a:ext cx="8727440" cy="3371851"/>
        </p:xfrm>
        <a:graphic>
          <a:graphicData uri="http://schemas.openxmlformats.org/drawingml/2006/table">
            <a:tbl>
              <a:tblPr firstRow="1" bandRow="1">
                <a:tableStyleId>{5940675A-B579-460E-94D1-54222C63F5DA}</a:tableStyleId>
              </a:tblPr>
              <a:tblGrid>
                <a:gridCol w="2001520">
                  <a:extLst>
                    <a:ext uri="{9D8B030D-6E8A-4147-A177-3AD203B41FA5}">
                      <a16:colId xmlns="" xmlns:a16="http://schemas.microsoft.com/office/drawing/2014/main" val="20000"/>
                    </a:ext>
                  </a:extLst>
                </a:gridCol>
                <a:gridCol w="6725920">
                  <a:extLst>
                    <a:ext uri="{9D8B030D-6E8A-4147-A177-3AD203B41FA5}">
                      <a16:colId xmlns="" xmlns:a16="http://schemas.microsoft.com/office/drawing/2014/main" val="20001"/>
                    </a:ext>
                  </a:extLst>
                </a:gridCol>
              </a:tblGrid>
              <a:tr h="712363">
                <a:tc>
                  <a:txBody>
                    <a:bodyPr/>
                    <a:lstStyle/>
                    <a:p>
                      <a:pPr marR="0" algn="l" rtl="0">
                        <a:lnSpc>
                          <a:spcPct val="100000"/>
                        </a:lnSpc>
                        <a:spcBef>
                          <a:spcPts val="0"/>
                        </a:spcBef>
                        <a:spcAft>
                          <a:spcPts val="0"/>
                        </a:spcAft>
                        <a:buClr>
                          <a:srgbClr val="000000"/>
                        </a:buClr>
                        <a:buFont typeface="Arial"/>
                      </a:pPr>
                      <a:r>
                        <a:rPr lang="en-US" sz="1600" b="1" u="none" strike="noStrike" cap="none" dirty="0">
                          <a:solidFill>
                            <a:srgbClr val="7030A0"/>
                          </a:solidFill>
                          <a:effectLst/>
                          <a:sym typeface="Arial"/>
                        </a:rPr>
                        <a:t>Catheter criteria</a:t>
                      </a:r>
                      <a:endParaRPr lang="en-US" sz="1600" b="1" i="0" u="none" strike="noStrike" cap="none" dirty="0">
                        <a:solidFill>
                          <a:srgbClr val="7030A0"/>
                        </a:solidFill>
                        <a:effectLst/>
                        <a:latin typeface="Roboto Condensed Light" panose="020B0604020202020204" charset="0"/>
                        <a:ea typeface="Roboto Condensed Light" panose="020B0604020202020204" charset="0"/>
                        <a:cs typeface="+mn-cs"/>
                        <a:sym typeface="Arial"/>
                      </a:endParaRPr>
                    </a:p>
                  </a:txBody>
                  <a:tcPr/>
                </a:tc>
                <a:tc>
                  <a:txBody>
                    <a:bodyPr/>
                    <a:lstStyle/>
                    <a:p>
                      <a:pPr marR="0" algn="l" rtl="0">
                        <a:lnSpc>
                          <a:spcPct val="100000"/>
                        </a:lnSpc>
                        <a:spcBef>
                          <a:spcPts val="0"/>
                        </a:spcBef>
                        <a:spcAft>
                          <a:spcPts val="0"/>
                        </a:spcAft>
                        <a:buClr>
                          <a:srgbClr val="000000"/>
                        </a:buClr>
                        <a:buFont typeface="Arial"/>
                      </a:pPr>
                      <a:r>
                        <a:rPr lang="en-US" sz="1600" u="none" strike="noStrike" cap="none" dirty="0">
                          <a:effectLst/>
                          <a:sym typeface="Arial"/>
                        </a:rPr>
                        <a:t>Catheterized or history of recent catheterization within 48 hours</a:t>
                      </a:r>
                      <a:endParaRPr lang="en-US" sz="1600" b="1" i="0" u="none" strike="noStrike" cap="none" dirty="0">
                        <a:solidFill>
                          <a:schemeClr val="tx1"/>
                        </a:solidFill>
                        <a:effectLst/>
                        <a:latin typeface="Roboto Condensed Light" panose="020B0604020202020204" charset="0"/>
                        <a:ea typeface="Roboto Condensed Light" panose="020B0604020202020204" charset="0"/>
                        <a:cs typeface="+mn-cs"/>
                        <a:sym typeface="Arial"/>
                      </a:endParaRPr>
                    </a:p>
                  </a:txBody>
                  <a:tcPr/>
                </a:tc>
                <a:extLst>
                  <a:ext uri="{0D108BD9-81ED-4DB2-BD59-A6C34878D82A}">
                    <a16:rowId xmlns="" xmlns:a16="http://schemas.microsoft.com/office/drawing/2014/main" val="10001"/>
                  </a:ext>
                </a:extLst>
              </a:tr>
              <a:tr h="1329744">
                <a:tc>
                  <a:txBody>
                    <a:bodyPr/>
                    <a:lstStyle/>
                    <a:p>
                      <a:r>
                        <a:rPr lang="en-US" sz="1600" b="1" u="none" strike="noStrike" cap="none" dirty="0">
                          <a:solidFill>
                            <a:srgbClr val="7030A0"/>
                          </a:solidFill>
                          <a:effectLst/>
                          <a:sym typeface="Arial"/>
                        </a:rPr>
                        <a:t>Clinical criteria</a:t>
                      </a:r>
                      <a:endParaRPr lang="en-US" sz="16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600" u="none" strike="noStrike" cap="none" dirty="0">
                          <a:effectLst/>
                          <a:sym typeface="Arial"/>
                        </a:rPr>
                        <a:t>Presence of at least one signs or symptoms of UTI: fever, suprapubic tenderness, </a:t>
                      </a:r>
                      <a:endParaRPr lang="en-US" sz="1600" dirty="0"/>
                    </a:p>
                    <a:p>
                      <a:r>
                        <a:rPr lang="en-US" sz="1600" u="none" strike="noStrike" cap="none" dirty="0">
                          <a:effectLst/>
                          <a:sym typeface="Arial"/>
                        </a:rPr>
                        <a:t>costovertebral angle pain, urinary urgency, frequency or dysuria (pain during micturition)</a:t>
                      </a:r>
                      <a:endParaRPr lang="en-US" sz="16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1329744">
                <a:tc>
                  <a:txBody>
                    <a:bodyPr/>
                    <a:lstStyle/>
                    <a:p>
                      <a:r>
                        <a:rPr lang="en-US" sz="1600" b="1" u="none" strike="noStrike" cap="none" dirty="0">
                          <a:solidFill>
                            <a:srgbClr val="7030A0"/>
                          </a:solidFill>
                          <a:effectLst/>
                          <a:sym typeface="Arial"/>
                        </a:rPr>
                        <a:t>Urine culture criteria</a:t>
                      </a:r>
                      <a:endParaRPr lang="en-US" sz="16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600" u="none" strike="noStrike" cap="none" dirty="0">
                          <a:effectLst/>
                          <a:sym typeface="Arial"/>
                        </a:rPr>
                        <a:t>Presence of significant </a:t>
                      </a:r>
                      <a:endParaRPr lang="en-US" sz="1600" dirty="0"/>
                    </a:p>
                    <a:p>
                      <a:r>
                        <a:rPr lang="en-US" sz="1600" u="none" strike="noStrike" cap="none" dirty="0">
                          <a:effectLst/>
                          <a:sym typeface="Arial"/>
                        </a:rPr>
                        <a:t>bacteriuria, defined as colony count exceeding: </a:t>
                      </a:r>
                      <a:endParaRPr lang="en-US" sz="1600" dirty="0"/>
                    </a:p>
                    <a:p>
                      <a:pPr marL="285750" indent="-285750">
                        <a:buFont typeface="Wingdings" panose="05000000000000000000" pitchFamily="2" charset="2"/>
                        <a:buChar char="Ø"/>
                      </a:pPr>
                      <a:r>
                        <a:rPr lang="en-US" sz="1600" u="none" strike="noStrike" cap="none" dirty="0">
                          <a:effectLst/>
                          <a:sym typeface="Arial"/>
                        </a:rPr>
                        <a:t>≥10</a:t>
                      </a:r>
                      <a:r>
                        <a:rPr lang="en-US" sz="1600" u="none" strike="noStrike" cap="none" baseline="30000" dirty="0">
                          <a:effectLst/>
                          <a:sym typeface="Arial"/>
                        </a:rPr>
                        <a:t>3</a:t>
                      </a:r>
                      <a:r>
                        <a:rPr lang="en-US" sz="1600" u="none" strike="noStrike" cap="none" dirty="0">
                          <a:effectLst/>
                          <a:sym typeface="Arial"/>
                        </a:rPr>
                        <a:t> CFU/mL: in symptomatic patients </a:t>
                      </a:r>
                      <a:endParaRPr lang="en-US" sz="1600" dirty="0"/>
                    </a:p>
                    <a:p>
                      <a:pPr marL="285750" indent="-285750">
                        <a:buFont typeface="Wingdings" panose="05000000000000000000" pitchFamily="2" charset="2"/>
                        <a:buChar char="Ø"/>
                      </a:pPr>
                      <a:r>
                        <a:rPr lang="en-US" sz="1600" u="none" strike="noStrike" cap="none" dirty="0">
                          <a:effectLst/>
                          <a:sym typeface="Arial"/>
                        </a:rPr>
                        <a:t>≥10</a:t>
                      </a:r>
                      <a:r>
                        <a:rPr lang="en-US" sz="1600" u="none" strike="noStrike" cap="none" baseline="30000" dirty="0">
                          <a:effectLst/>
                          <a:sym typeface="Arial"/>
                        </a:rPr>
                        <a:t>5</a:t>
                      </a:r>
                      <a:r>
                        <a:rPr lang="en-US" sz="1600" u="none" strike="noStrike" cap="none" dirty="0">
                          <a:effectLst/>
                          <a:sym typeface="Arial"/>
                        </a:rPr>
                        <a:t> CFU/mL: in asymptomatic patients</a:t>
                      </a:r>
                      <a:endParaRPr lang="en-US" sz="16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388260883"/>
                  </a:ext>
                </a:extLst>
              </a:tr>
            </a:tbl>
          </a:graphicData>
        </a:graphic>
      </p:graphicFrame>
    </p:spTree>
    <p:extLst>
      <p:ext uri="{BB962C8B-B14F-4D97-AF65-F5344CB8AC3E}">
        <p14:creationId xmlns:p14="http://schemas.microsoft.com/office/powerpoint/2010/main" val="42637205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dirty="0" smtClean="0"/>
              <a:t>Removal of catheter  </a:t>
            </a:r>
          </a:p>
          <a:p>
            <a:r>
              <a:rPr lang="en-US" dirty="0" smtClean="0"/>
              <a:t>Institution of appropriate antimicrobial therapy based on AST report</a:t>
            </a:r>
          </a:p>
          <a:p>
            <a:r>
              <a:rPr lang="en-US" dirty="0" smtClean="0"/>
              <a:t>Treatment of CA-ASB not indicated except when:</a:t>
            </a:r>
          </a:p>
          <a:p>
            <a:pPr lvl="1"/>
            <a:r>
              <a:rPr lang="en-US" dirty="0" smtClean="0"/>
              <a:t>B</a:t>
            </a:r>
            <a:r>
              <a:rPr lang="en-IN" dirty="0" err="1" smtClean="0"/>
              <a:t>acteriuria</a:t>
            </a:r>
            <a:r>
              <a:rPr lang="en-IN" dirty="0" smtClean="0"/>
              <a:t> persists for &gt;48 hours after removal of the catheter</a:t>
            </a:r>
          </a:p>
          <a:p>
            <a:pPr lvl="1"/>
            <a:r>
              <a:rPr lang="en-IN" dirty="0" smtClean="0"/>
              <a:t>Pregnancy(20–30fold increased risk of pyelonephritis and risk of premature delivery with LBW)</a:t>
            </a:r>
          </a:p>
          <a:p>
            <a:pPr lvl="1"/>
            <a:r>
              <a:rPr lang="en-IN" dirty="0" smtClean="0"/>
              <a:t>Prior to traumatic urological procedures </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Tree>
    <p:extLst>
      <p:ext uri="{BB962C8B-B14F-4D97-AF65-F5344CB8AC3E}">
        <p14:creationId xmlns:p14="http://schemas.microsoft.com/office/powerpoint/2010/main" val="1030084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CATHETER RELATED BLOOD STREAM </a:t>
            </a:r>
            <a:br>
              <a:rPr lang="en-US" sz="2800" b="1" dirty="0" smtClean="0">
                <a:solidFill>
                  <a:srgbClr val="FF0000"/>
                </a:solidFill>
              </a:rPr>
            </a:br>
            <a:r>
              <a:rPr lang="en-US" sz="2800" b="1" dirty="0" smtClean="0">
                <a:solidFill>
                  <a:srgbClr val="FF0000"/>
                </a:solidFill>
              </a:rPr>
              <a:t>INFECTION (CRBSI)</a:t>
            </a:r>
            <a:endParaRPr lang="en-US" sz="2800" b="1" dirty="0">
              <a:solidFill>
                <a:srgbClr val="FF0000"/>
              </a:solidFill>
            </a:endParaRPr>
          </a:p>
        </p:txBody>
      </p:sp>
      <p:sp>
        <p:nvSpPr>
          <p:cNvPr id="193" name="Google Shape;193;p12"/>
          <p:cNvSpPr txBox="1">
            <a:spLocks noGrp="1"/>
          </p:cNvSpPr>
          <p:nvPr>
            <p:ph idx="1"/>
          </p:nvPr>
        </p:nvSpPr>
        <p:spPr/>
        <p:txBody>
          <a:bodyPr>
            <a:noAutofit/>
          </a:bodyPr>
          <a:lstStyle/>
          <a:p>
            <a:r>
              <a:rPr lang="en-US" dirty="0" smtClean="0"/>
              <a:t>Development of BSI in a hospitalized patients </a:t>
            </a:r>
          </a:p>
          <a:p>
            <a:pPr lvl="1"/>
            <a:r>
              <a:rPr lang="en-US" dirty="0" smtClean="0"/>
              <a:t>Attributed to the presence of a central line as a source of infection.</a:t>
            </a:r>
          </a:p>
          <a:p>
            <a:pPr lvl="1"/>
            <a:r>
              <a:rPr lang="en-US" dirty="0" smtClean="0"/>
              <a:t>Not associated with any other secondary cause of BSI. </a:t>
            </a:r>
          </a:p>
          <a:p>
            <a:r>
              <a:rPr lang="en-US" b="1" dirty="0" smtClean="0">
                <a:solidFill>
                  <a:srgbClr val="7030A0"/>
                </a:solidFill>
              </a:rPr>
              <a:t>CLABSI - </a:t>
            </a:r>
            <a:r>
              <a:rPr lang="en-US" dirty="0" smtClean="0">
                <a:solidFill>
                  <a:srgbClr val="7030A0"/>
                </a:solidFill>
              </a:rPr>
              <a:t>strictly used only for surveillance purpose.</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spTree>
    <p:extLst>
      <p:ext uri="{BB962C8B-B14F-4D97-AF65-F5344CB8AC3E}">
        <p14:creationId xmlns:p14="http://schemas.microsoft.com/office/powerpoint/2010/main" val="1198612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pPr algn="l"/>
            <a:r>
              <a:rPr lang="en-US" b="1" dirty="0" smtClean="0">
                <a:solidFill>
                  <a:srgbClr val="FF0000"/>
                </a:solidFill>
              </a:rPr>
              <a:t>Central Line or Central Venous Catheter </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Intravascular device that terminates in the great vessels. </a:t>
            </a:r>
          </a:p>
          <a:p>
            <a:r>
              <a:rPr lang="en-US" b="1" dirty="0" smtClean="0">
                <a:solidFill>
                  <a:srgbClr val="7030A0"/>
                </a:solidFill>
              </a:rPr>
              <a:t>Needed for various purposes such as:</a:t>
            </a:r>
          </a:p>
          <a:p>
            <a:pPr lvl="1"/>
            <a:r>
              <a:rPr lang="en-US" dirty="0" smtClean="0">
                <a:solidFill>
                  <a:srgbClr val="7030A0"/>
                </a:solidFill>
              </a:rPr>
              <a:t>Central venous pressure monitoring </a:t>
            </a:r>
          </a:p>
          <a:p>
            <a:pPr lvl="1"/>
            <a:r>
              <a:rPr lang="en-US" dirty="0" smtClean="0">
                <a:solidFill>
                  <a:srgbClr val="7030A0"/>
                </a:solidFill>
              </a:rPr>
              <a:t>Administration of drugs </a:t>
            </a:r>
          </a:p>
          <a:p>
            <a:pPr lvl="1"/>
            <a:r>
              <a:rPr lang="en-US" dirty="0" smtClean="0">
                <a:solidFill>
                  <a:srgbClr val="7030A0"/>
                </a:solidFill>
              </a:rPr>
              <a:t>Total parenteral nutrition  </a:t>
            </a:r>
          </a:p>
          <a:p>
            <a:pPr lvl="1"/>
            <a:r>
              <a:rPr lang="en-US" dirty="0" smtClean="0">
                <a:solidFill>
                  <a:srgbClr val="7030A0"/>
                </a:solidFill>
              </a:rPr>
              <a:t>Hemodialysis access (hemodialysis catheters)</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Tree>
    <p:extLst>
      <p:ext uri="{BB962C8B-B14F-4D97-AF65-F5344CB8AC3E}">
        <p14:creationId xmlns:p14="http://schemas.microsoft.com/office/powerpoint/2010/main" val="2400332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30188"/>
            <a:ext cx="4246562" cy="424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4356193"/>
            <a:ext cx="3810000" cy="369332"/>
          </a:xfrm>
          <a:prstGeom prst="rect">
            <a:avLst/>
          </a:prstGeom>
          <a:noFill/>
        </p:spPr>
        <p:txBody>
          <a:bodyPr wrap="square" rtlCol="0">
            <a:spAutoFit/>
          </a:bodyPr>
          <a:lstStyle/>
          <a:p>
            <a:pPr algn="ctr"/>
            <a:r>
              <a:rPr lang="en-US" b="1" dirty="0" smtClean="0">
                <a:solidFill>
                  <a:srgbClr val="FF0000"/>
                </a:solidFill>
              </a:rPr>
              <a:t>Multi Lumen </a:t>
            </a:r>
            <a:r>
              <a:rPr lang="en-US" b="1" dirty="0" smtClean="0">
                <a:solidFill>
                  <a:srgbClr val="FF0000"/>
                </a:solidFill>
              </a:rPr>
              <a:t>central venous cannula</a:t>
            </a:r>
            <a:endParaRPr lang="en-US" b="1" dirty="0">
              <a:solidFill>
                <a:srgbClr val="FF0000"/>
              </a:solidFill>
            </a:endParaRPr>
          </a:p>
        </p:txBody>
      </p:sp>
      <p:pic>
        <p:nvPicPr>
          <p:cNvPr id="2051"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6800" y="438150"/>
            <a:ext cx="4219893" cy="3817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953000" y="4356193"/>
            <a:ext cx="3810000" cy="369332"/>
          </a:xfrm>
          <a:prstGeom prst="rect">
            <a:avLst/>
          </a:prstGeom>
          <a:noFill/>
        </p:spPr>
        <p:txBody>
          <a:bodyPr wrap="square" rtlCol="0">
            <a:spAutoFit/>
          </a:bodyPr>
          <a:lstStyle/>
          <a:p>
            <a:pPr algn="ctr"/>
            <a:r>
              <a:rPr lang="en-US" b="1" dirty="0" smtClean="0">
                <a:solidFill>
                  <a:srgbClr val="FF0000"/>
                </a:solidFill>
              </a:rPr>
              <a:t>Single Lumen </a:t>
            </a:r>
            <a:r>
              <a:rPr lang="en-US" b="1" dirty="0" smtClean="0">
                <a:solidFill>
                  <a:srgbClr val="FF0000"/>
                </a:solidFill>
              </a:rPr>
              <a:t>central venous cannula</a:t>
            </a:r>
            <a:endParaRPr lang="en-US" b="1" dirty="0">
              <a:solidFill>
                <a:srgbClr val="FF0000"/>
              </a:solidFill>
            </a:endParaRPr>
          </a:p>
        </p:txBody>
      </p:sp>
    </p:spTree>
    <p:extLst>
      <p:ext uri="{BB962C8B-B14F-4D97-AF65-F5344CB8AC3E}">
        <p14:creationId xmlns:p14="http://schemas.microsoft.com/office/powerpoint/2010/main" val="1987720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2400" y="39688"/>
            <a:ext cx="8763000" cy="5086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6935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28600" y="590550"/>
            <a:ext cx="437540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p:cNvSpPr>
          <p:nvPr>
            <p:ph sz="half" idx="2"/>
          </p:nvPr>
        </p:nvSpPr>
        <p:spPr>
          <a:xfrm>
            <a:off x="4648200" y="438150"/>
            <a:ext cx="4114800" cy="3810000"/>
          </a:xfrm>
        </p:spPr>
        <p:txBody>
          <a:bodyPr>
            <a:normAutofit fontScale="85000" lnSpcReduction="20000"/>
          </a:bodyPr>
          <a:lstStyle/>
          <a:p>
            <a:r>
              <a:rPr lang="en-US" dirty="0"/>
              <a:t>Unlike non-tunneled central venous catheters (CVCs), </a:t>
            </a:r>
            <a:r>
              <a:rPr lang="en-US" b="1" dirty="0">
                <a:solidFill>
                  <a:srgbClr val="7030A0"/>
                </a:solidFill>
              </a:rPr>
              <a:t>tunneled CVCs travel under the skin and terminate away from the venous access site. </a:t>
            </a:r>
            <a:r>
              <a:rPr lang="en-US" dirty="0"/>
              <a:t>As such, tunneled CVCs can be in place for weeks to months, while the non-tunneled catheters must be exchanged every few days to a week. </a:t>
            </a:r>
          </a:p>
        </p:txBody>
      </p:sp>
    </p:spTree>
    <p:extLst>
      <p:ext uri="{BB962C8B-B14F-4D97-AF65-F5344CB8AC3E}">
        <p14:creationId xmlns:p14="http://schemas.microsoft.com/office/powerpoint/2010/main" val="3336915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1"/>
            <a:ext cx="8229600" cy="4080272"/>
          </a:xfrm>
        </p:spPr>
        <p:txBody>
          <a:bodyPr/>
          <a:lstStyle/>
          <a:p>
            <a:r>
              <a:rPr lang="en-US" b="1" dirty="0" smtClean="0">
                <a:solidFill>
                  <a:srgbClr val="7030A0"/>
                </a:solidFill>
              </a:rPr>
              <a:t>Central venous catheters (CVC) can be classified in various ways :</a:t>
            </a:r>
          </a:p>
          <a:p>
            <a:pPr lvl="1"/>
            <a:r>
              <a:rPr lang="en-US" dirty="0" smtClean="0">
                <a:solidFill>
                  <a:srgbClr val="7030A0"/>
                </a:solidFill>
              </a:rPr>
              <a:t>Intended life span e.g., </a:t>
            </a:r>
            <a:r>
              <a:rPr lang="en-US" dirty="0" smtClean="0"/>
              <a:t>temporary or short-term (&lt;72h) versus permanent or long-term (≥72 </a:t>
            </a:r>
            <a:r>
              <a:rPr lang="en-US" dirty="0" err="1" smtClean="0"/>
              <a:t>hr</a:t>
            </a:r>
            <a:r>
              <a:rPr lang="en-US" dirty="0" smtClean="0"/>
              <a:t>)</a:t>
            </a:r>
          </a:p>
          <a:p>
            <a:pPr lvl="1"/>
            <a:r>
              <a:rPr lang="en-US" dirty="0" smtClean="0">
                <a:solidFill>
                  <a:srgbClr val="7030A0"/>
                </a:solidFill>
              </a:rPr>
              <a:t>Site of insertion (e.g., </a:t>
            </a:r>
            <a:r>
              <a:rPr lang="en-US" dirty="0" err="1" smtClean="0"/>
              <a:t>subclavian</a:t>
            </a:r>
            <a:r>
              <a:rPr lang="en-US" dirty="0" smtClean="0"/>
              <a:t>, femoral, internal jugular and peripheral veins </a:t>
            </a:r>
          </a:p>
          <a:p>
            <a:pPr lvl="1"/>
            <a:r>
              <a:rPr lang="en-US" dirty="0" smtClean="0">
                <a:solidFill>
                  <a:srgbClr val="7030A0"/>
                </a:solidFill>
              </a:rPr>
              <a:t>Pathway from skin to great vessel (e.g., </a:t>
            </a:r>
            <a:r>
              <a:rPr lang="en-US" dirty="0" smtClean="0"/>
              <a:t>tunneled versus non-tunneled)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11129281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Epidemiology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Approximately &lt;3% of hospitalized patients require central line at some time during their stay. </a:t>
            </a:r>
          </a:p>
          <a:p>
            <a:r>
              <a:rPr lang="en-US" dirty="0" smtClean="0"/>
              <a:t>Out of which 3-8 % develop CLABSI. </a:t>
            </a:r>
          </a:p>
          <a:p>
            <a:r>
              <a:rPr lang="en-US" dirty="0" smtClean="0">
                <a:solidFill>
                  <a:srgbClr val="7030A0"/>
                </a:solidFill>
              </a:rPr>
              <a:t>CLABSI rate varies from 0% to 2.9 % </a:t>
            </a:r>
            <a:r>
              <a:rPr lang="en-US" dirty="0" smtClean="0"/>
              <a:t>depending up on the location (wards or ICUs).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35758898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
        <p:nvSpPr>
          <p:cNvPr id="5" name="Rectangle 4"/>
          <p:cNvSpPr/>
          <p:nvPr/>
        </p:nvSpPr>
        <p:spPr>
          <a:xfrm>
            <a:off x="2462289" y="4292503"/>
            <a:ext cx="5160387" cy="369332"/>
          </a:xfrm>
          <a:prstGeom prst="rect">
            <a:avLst/>
          </a:prstGeom>
        </p:spPr>
        <p:txBody>
          <a:bodyPr wrap="none">
            <a:spAutoFit/>
          </a:bodyPr>
          <a:lstStyle/>
          <a:p>
            <a:r>
              <a:rPr lang="en-US" sz="1800" b="1" dirty="0">
                <a:solidFill>
                  <a:srgbClr val="231F20"/>
                </a:solidFill>
                <a:latin typeface="Roboto Condensed Light" panose="020B0604020202020204" charset="0"/>
                <a:ea typeface="Roboto Condensed Light" panose="020B0604020202020204" charset="0"/>
              </a:rPr>
              <a:t>Routes of access of organisms to central line</a:t>
            </a:r>
            <a:endParaRPr lang="en-US" sz="1800" b="1" dirty="0">
              <a:latin typeface="Roboto Condensed Light" panose="020B0604020202020204" charset="0"/>
              <a:ea typeface="Roboto Condensed Light" panose="020B0604020202020204" charset="0"/>
            </a:endParaRPr>
          </a:p>
        </p:txBody>
      </p:sp>
      <p:pic>
        <p:nvPicPr>
          <p:cNvPr id="3" name="Picture 2">
            <a:extLst>
              <a:ext uri="{FF2B5EF4-FFF2-40B4-BE49-F238E27FC236}">
                <a16:creationId xmlns="" xmlns:a16="http://schemas.microsoft.com/office/drawing/2014/main" id="{0D782B01-604E-4481-9BC4-CB68C5E0F957}"/>
              </a:ext>
            </a:extLst>
          </p:cNvPr>
          <p:cNvPicPr>
            <a:picLocks noChangeAspect="1"/>
          </p:cNvPicPr>
          <p:nvPr/>
        </p:nvPicPr>
        <p:blipFill>
          <a:blip r:embed="rId3"/>
          <a:stretch>
            <a:fillRect/>
          </a:stretch>
        </p:blipFill>
        <p:spPr>
          <a:xfrm>
            <a:off x="762001" y="983409"/>
            <a:ext cx="7924799" cy="3089960"/>
          </a:xfrm>
          <a:prstGeom prst="rect">
            <a:avLst/>
          </a:prstGeom>
        </p:spPr>
      </p:pic>
    </p:spTree>
    <p:extLst>
      <p:ext uri="{BB962C8B-B14F-4D97-AF65-F5344CB8AC3E}">
        <p14:creationId xmlns:p14="http://schemas.microsoft.com/office/powerpoint/2010/main" val="3307668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71501"/>
            <a:ext cx="8229600" cy="4023122"/>
          </a:xfrm>
        </p:spPr>
        <p:txBody>
          <a:bodyPr/>
          <a:lstStyle/>
          <a:p>
            <a:r>
              <a:rPr lang="en-US" dirty="0" smtClean="0">
                <a:solidFill>
                  <a:srgbClr val="7030A0"/>
                </a:solidFill>
              </a:rPr>
              <a:t>Following events take place after the entry of the organism into the CL. </a:t>
            </a:r>
          </a:p>
          <a:p>
            <a:pPr lvl="1"/>
            <a:r>
              <a:rPr lang="en-US" dirty="0" smtClean="0"/>
              <a:t>Foreign body reaction </a:t>
            </a:r>
          </a:p>
          <a:p>
            <a:pPr lvl="1"/>
            <a:r>
              <a:rPr lang="en-US" dirty="0" smtClean="0"/>
              <a:t>Colonization of the organism by microbial adherence </a:t>
            </a:r>
          </a:p>
          <a:p>
            <a:pPr lvl="1"/>
            <a:r>
              <a:rPr lang="en-US" dirty="0" smtClean="0"/>
              <a:t>Biofilm formation on catheter surface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42709794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8"/>
            <a:ext cx="8229600" cy="594122"/>
          </a:xfrm>
        </p:spPr>
        <p:txBody>
          <a:bodyPr>
            <a:noAutofit/>
          </a:bodyPr>
          <a:lstStyle/>
          <a:p>
            <a:pPr algn="l"/>
            <a:r>
              <a:rPr lang="en-US" sz="2400" b="1" dirty="0" smtClean="0">
                <a:solidFill>
                  <a:srgbClr val="FF0000"/>
                </a:solidFill>
              </a:rPr>
              <a:t>Risk factors for CRBSI/</a:t>
            </a:r>
            <a:r>
              <a:rPr lang="en-US" sz="2400" b="1" dirty="0" err="1" smtClean="0">
                <a:solidFill>
                  <a:srgbClr val="FF0000"/>
                </a:solidFill>
              </a:rPr>
              <a:t>Centeral</a:t>
            </a:r>
            <a:r>
              <a:rPr lang="en-US" sz="2400" b="1" dirty="0" smtClean="0">
                <a:solidFill>
                  <a:srgbClr val="FF0000"/>
                </a:solidFill>
              </a:rPr>
              <a:t> line Associated Blood stream infection</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746837541"/>
              </p:ext>
            </p:extLst>
          </p:nvPr>
        </p:nvGraphicFramePr>
        <p:xfrm>
          <a:off x="152400" y="971549"/>
          <a:ext cx="8778240" cy="3810001"/>
        </p:xfrm>
        <a:graphic>
          <a:graphicData uri="http://schemas.openxmlformats.org/drawingml/2006/table">
            <a:tbl>
              <a:tblPr firstRow="1" bandRow="1">
                <a:tableStyleId>{5940675A-B579-460E-94D1-54222C63F5DA}</a:tableStyleId>
              </a:tblPr>
              <a:tblGrid>
                <a:gridCol w="3688080">
                  <a:extLst>
                    <a:ext uri="{9D8B030D-6E8A-4147-A177-3AD203B41FA5}">
                      <a16:colId xmlns="" xmlns:a16="http://schemas.microsoft.com/office/drawing/2014/main" val="20000"/>
                    </a:ext>
                  </a:extLst>
                </a:gridCol>
                <a:gridCol w="2989696">
                  <a:extLst>
                    <a:ext uri="{9D8B030D-6E8A-4147-A177-3AD203B41FA5}">
                      <a16:colId xmlns="" xmlns:a16="http://schemas.microsoft.com/office/drawing/2014/main" val="20001"/>
                    </a:ext>
                  </a:extLst>
                </a:gridCol>
                <a:gridCol w="2100464">
                  <a:extLst>
                    <a:ext uri="{9D8B030D-6E8A-4147-A177-3AD203B41FA5}">
                      <a16:colId xmlns="" xmlns:a16="http://schemas.microsoft.com/office/drawing/2014/main" val="20002"/>
                    </a:ext>
                  </a:extLst>
                </a:gridCol>
              </a:tblGrid>
              <a:tr h="413078">
                <a:tc>
                  <a:txBody>
                    <a:bodyPr/>
                    <a:lstStyle/>
                    <a:p>
                      <a:r>
                        <a:rPr lang="en-US" sz="1600" b="1" u="none" strike="noStrike" cap="none" dirty="0">
                          <a:solidFill>
                            <a:srgbClr val="FF0000"/>
                          </a:solidFill>
                          <a:effectLst/>
                          <a:sym typeface="Arial"/>
                        </a:rPr>
                        <a:t>Device-related</a:t>
                      </a:r>
                      <a:endParaRPr lang="en-US" sz="20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1600" b="1" u="none" strike="noStrike" cap="none" dirty="0">
                          <a:solidFill>
                            <a:srgbClr val="FF0000"/>
                          </a:solidFill>
                          <a:effectLst/>
                          <a:sym typeface="Arial"/>
                        </a:rPr>
                        <a:t>Patient-related</a:t>
                      </a:r>
                      <a:endParaRPr lang="en-US" sz="20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1600" b="1" u="none" strike="noStrike" cap="none" dirty="0">
                          <a:solidFill>
                            <a:srgbClr val="FF0000"/>
                          </a:solidFill>
                          <a:effectLst/>
                          <a:sym typeface="Arial"/>
                        </a:rPr>
                        <a:t>Caregiver-related </a:t>
                      </a:r>
                      <a:endParaRPr lang="en-US" sz="20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396923">
                <a:tc>
                  <a:txBody>
                    <a:bodyPr/>
                    <a:lstStyle/>
                    <a:p>
                      <a:pPr marL="285750" indent="-285750">
                        <a:buFont typeface="Wingdings" panose="05000000000000000000" pitchFamily="2" charset="2"/>
                        <a:buChar char="Ø"/>
                      </a:pPr>
                      <a:r>
                        <a:rPr lang="en-US" sz="1600" u="none" strike="noStrike" cap="none" dirty="0">
                          <a:effectLst/>
                          <a:sym typeface="Arial"/>
                        </a:rPr>
                        <a:t>Duration of CL: Longer duration (≥72 </a:t>
                      </a:r>
                      <a:r>
                        <a:rPr lang="en-US" sz="1600" u="none" strike="noStrike" cap="none" dirty="0" err="1">
                          <a:effectLst/>
                          <a:sym typeface="Arial"/>
                        </a:rPr>
                        <a:t>hrs</a:t>
                      </a:r>
                      <a:r>
                        <a:rPr lang="en-US" sz="1600" u="none" strike="noStrike" cap="none" dirty="0">
                          <a:effectLst/>
                          <a:sym typeface="Arial"/>
                        </a:rPr>
                        <a:t>) has higher risk than shorter duration (&lt;72 </a:t>
                      </a:r>
                      <a:r>
                        <a:rPr lang="en-US" sz="1600" u="none" strike="noStrike" cap="none" dirty="0" err="1">
                          <a:effectLst/>
                          <a:sym typeface="Arial"/>
                        </a:rPr>
                        <a:t>hrs</a:t>
                      </a:r>
                      <a:r>
                        <a:rPr lang="en-US" sz="1600" u="none" strike="noStrike" cap="none" dirty="0">
                          <a:effectLst/>
                          <a:sym typeface="Arial"/>
                        </a:rPr>
                        <a:t>) </a:t>
                      </a:r>
                    </a:p>
                    <a:p>
                      <a:pPr marL="285750" indent="-285750">
                        <a:buFont typeface="Wingdings" panose="05000000000000000000" pitchFamily="2" charset="2"/>
                        <a:buChar char="Ø"/>
                      </a:pPr>
                      <a:r>
                        <a:rPr lang="en-US" sz="1600" u="none" strike="noStrike" cap="none" dirty="0">
                          <a:effectLst/>
                          <a:sym typeface="Arial"/>
                        </a:rPr>
                        <a:t>Site: Femoral vein CL has higher risk than jugular vein and subclavian vein </a:t>
                      </a:r>
                    </a:p>
                    <a:p>
                      <a:pPr marL="285750" indent="-285750">
                        <a:buFont typeface="Wingdings" panose="05000000000000000000" pitchFamily="2" charset="2"/>
                        <a:buChar char="Ø"/>
                      </a:pPr>
                      <a:r>
                        <a:rPr lang="en-US" sz="1600" u="none" strike="noStrike" cap="none" dirty="0">
                          <a:effectLst/>
                          <a:sym typeface="Arial"/>
                        </a:rPr>
                        <a:t>Catheter type: Non-tunneled catheters has higher risk than tunneled catheter </a:t>
                      </a:r>
                    </a:p>
                    <a:p>
                      <a:pPr marL="285750" indent="-285750">
                        <a:buFont typeface="Wingdings" panose="05000000000000000000" pitchFamily="2" charset="2"/>
                        <a:buChar char="Ø"/>
                      </a:pPr>
                      <a:r>
                        <a:rPr lang="en-US" sz="1600" u="none" strike="noStrike" cap="none" dirty="0">
                          <a:effectLst/>
                          <a:sym typeface="Arial"/>
                        </a:rPr>
                        <a:t>Number of lumens: Multi-lumen CLs have a higher risk than single-lumen</a:t>
                      </a:r>
                    </a:p>
                    <a:p>
                      <a:pPr marL="285750" indent="-285750">
                        <a:buFont typeface="Wingdings" panose="05000000000000000000" pitchFamily="2" charset="2"/>
                        <a:buChar char="Ø"/>
                      </a:pPr>
                      <a:r>
                        <a:rPr lang="en-US" sz="1600" u="none" strike="noStrike" cap="none" dirty="0">
                          <a:effectLst/>
                          <a:sym typeface="Arial"/>
                        </a:rPr>
                        <a:t>Insertion circumstances: Emergency insertion has a higher risk than elective insertion</a:t>
                      </a:r>
                      <a:endParaRPr lang="en-US" sz="2000" dirty="0">
                        <a:solidFill>
                          <a:schemeClr val="tx1"/>
                        </a:solidFill>
                        <a:latin typeface="Roboto Condensed Light" panose="020B0604020202020204" charset="0"/>
                        <a:ea typeface="Roboto Condensed Light" panose="020B0604020202020204" charset="0"/>
                      </a:endParaRPr>
                    </a:p>
                  </a:txBody>
                  <a:tcPr/>
                </a:tc>
                <a:tc>
                  <a:txBody>
                    <a:bodyPr/>
                    <a:lstStyle/>
                    <a:p>
                      <a:pPr marL="285750" indent="-285750">
                        <a:buFont typeface="Wingdings" panose="05000000000000000000" pitchFamily="2" charset="2"/>
                        <a:buChar char="Ø"/>
                      </a:pPr>
                      <a:r>
                        <a:rPr lang="en-US" sz="1800" u="none" strike="noStrike" cap="none" dirty="0">
                          <a:effectLst/>
                          <a:sym typeface="Arial"/>
                        </a:rPr>
                        <a:t>Immunodeficiency </a:t>
                      </a:r>
                      <a:endParaRPr lang="en-US" sz="2400" dirty="0"/>
                    </a:p>
                    <a:p>
                      <a:pPr marL="285750" indent="-285750">
                        <a:buFont typeface="Wingdings" panose="05000000000000000000" pitchFamily="2" charset="2"/>
                        <a:buChar char="Ø"/>
                      </a:pPr>
                      <a:r>
                        <a:rPr lang="en-US" sz="1800" u="none" strike="noStrike" cap="none" dirty="0">
                          <a:effectLst/>
                          <a:sym typeface="Arial"/>
                        </a:rPr>
                        <a:t>Severe underlying illness </a:t>
                      </a:r>
                      <a:endParaRPr lang="en-US" sz="2400" dirty="0"/>
                    </a:p>
                    <a:p>
                      <a:pPr marL="285750" indent="-285750">
                        <a:buFont typeface="Wingdings" panose="05000000000000000000" pitchFamily="2" charset="2"/>
                        <a:buChar char="Ø"/>
                      </a:pPr>
                      <a:r>
                        <a:rPr lang="en-US" sz="1800" u="none" strike="noStrike" cap="none" dirty="0">
                          <a:effectLst/>
                          <a:sym typeface="Arial"/>
                        </a:rPr>
                        <a:t>Hematologic malignancy </a:t>
                      </a:r>
                      <a:endParaRPr lang="en-US" sz="2400" dirty="0"/>
                    </a:p>
                    <a:p>
                      <a:pPr marL="285750" indent="-285750">
                        <a:buFont typeface="Wingdings" panose="05000000000000000000" pitchFamily="2" charset="2"/>
                        <a:buChar char="Ø"/>
                      </a:pPr>
                      <a:r>
                        <a:rPr lang="en-US" sz="1800" u="none" strike="noStrike" cap="none" dirty="0">
                          <a:effectLst/>
                          <a:sym typeface="Arial"/>
                        </a:rPr>
                        <a:t>Loss of skin integrity (e.g., burns, psoriasis) </a:t>
                      </a:r>
                      <a:endParaRPr lang="en-US" sz="2400" dirty="0"/>
                    </a:p>
                    <a:p>
                      <a:pPr marL="285750" indent="-285750">
                        <a:buFont typeface="Wingdings" panose="05000000000000000000" pitchFamily="2" charset="2"/>
                        <a:buChar char="Ø"/>
                      </a:pPr>
                      <a:r>
                        <a:rPr lang="en-US" sz="1800" u="none" strike="noStrike" cap="none" dirty="0">
                          <a:effectLst/>
                          <a:sym typeface="Arial"/>
                        </a:rPr>
                        <a:t>Presence of distant infection </a:t>
                      </a:r>
                      <a:endParaRPr lang="en-US" sz="2400" dirty="0"/>
                    </a:p>
                    <a:p>
                      <a:pPr marL="285750" indent="-285750">
                        <a:buFont typeface="Wingdings" panose="05000000000000000000" pitchFamily="2" charset="2"/>
                        <a:buChar char="Ø"/>
                      </a:pPr>
                      <a:r>
                        <a:rPr lang="en-US" sz="1800" u="none" strike="noStrike" cap="none" dirty="0">
                          <a:effectLst/>
                          <a:sym typeface="Arial"/>
                        </a:rPr>
                        <a:t>Alteration in patient’s cutaneous microflora</a:t>
                      </a:r>
                      <a:endParaRPr lang="en-US" sz="2400" dirty="0">
                        <a:solidFill>
                          <a:schemeClr val="tx1"/>
                        </a:solidFill>
                        <a:latin typeface="Roboto Condensed Light" panose="020B0604020202020204" charset="0"/>
                        <a:ea typeface="Roboto Condensed Light" panose="020B0604020202020204" charset="0"/>
                      </a:endParaRPr>
                    </a:p>
                  </a:txBody>
                  <a:tcPr/>
                </a:tc>
                <a:tc>
                  <a:txBody>
                    <a:bodyPr/>
                    <a:lstStyle/>
                    <a:p>
                      <a:pPr marL="285750" indent="-285750">
                        <a:buFont typeface="Wingdings" panose="05000000000000000000" pitchFamily="2" charset="2"/>
                        <a:buChar char="Ø"/>
                      </a:pPr>
                      <a:r>
                        <a:rPr lang="en-US" sz="1800" u="none" strike="noStrike" cap="none" dirty="0">
                          <a:effectLst/>
                          <a:sym typeface="Arial"/>
                        </a:rPr>
                        <a:t>Poor hand hygiene </a:t>
                      </a:r>
                    </a:p>
                    <a:p>
                      <a:pPr marL="285750" indent="-285750">
                        <a:buFont typeface="Wingdings" panose="05000000000000000000" pitchFamily="2" charset="2"/>
                        <a:buChar char="Ø"/>
                      </a:pPr>
                      <a:r>
                        <a:rPr lang="en-US" sz="1800" u="none" strike="noStrike" cap="none" dirty="0">
                          <a:effectLst/>
                          <a:sym typeface="Arial"/>
                        </a:rPr>
                        <a:t>Lack of infection control practices (e.g. care bundle) </a:t>
                      </a:r>
                    </a:p>
                    <a:p>
                      <a:pPr marL="285750" indent="-285750">
                        <a:buFont typeface="Wingdings" panose="05000000000000000000" pitchFamily="2" charset="2"/>
                        <a:buChar char="Ø"/>
                      </a:pPr>
                      <a:r>
                        <a:rPr lang="en-US" sz="1800" u="none" strike="noStrike" cap="none" dirty="0">
                          <a:effectLst/>
                          <a:sym typeface="Arial"/>
                        </a:rPr>
                        <a:t>Skin antisepsis: Use of alcohol has a higher risk than chlorhexidine</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7081280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Intrinsic and extrinsic contamination of central line</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314622451"/>
              </p:ext>
            </p:extLst>
          </p:nvPr>
        </p:nvGraphicFramePr>
        <p:xfrm>
          <a:off x="549048" y="1257301"/>
          <a:ext cx="8045904" cy="3555531"/>
        </p:xfrm>
        <a:graphic>
          <a:graphicData uri="http://schemas.openxmlformats.org/drawingml/2006/table">
            <a:tbl>
              <a:tblPr firstRow="1" bandRow="1">
                <a:tableStyleId>{5940675A-B579-460E-94D1-54222C63F5DA}</a:tableStyleId>
              </a:tblPr>
              <a:tblGrid>
                <a:gridCol w="4022952">
                  <a:extLst>
                    <a:ext uri="{9D8B030D-6E8A-4147-A177-3AD203B41FA5}">
                      <a16:colId xmlns="" xmlns:a16="http://schemas.microsoft.com/office/drawing/2014/main" val="20000"/>
                    </a:ext>
                  </a:extLst>
                </a:gridCol>
                <a:gridCol w="4022952">
                  <a:extLst>
                    <a:ext uri="{9D8B030D-6E8A-4147-A177-3AD203B41FA5}">
                      <a16:colId xmlns="" xmlns:a16="http://schemas.microsoft.com/office/drawing/2014/main" val="20001"/>
                    </a:ext>
                  </a:extLst>
                </a:gridCol>
              </a:tblGrid>
              <a:tr h="632018">
                <a:tc>
                  <a:txBody>
                    <a:bodyPr/>
                    <a:lstStyle/>
                    <a:p>
                      <a:pPr marL="43815" marR="24765" algn="l">
                        <a:spcBef>
                          <a:spcPts val="110"/>
                        </a:spcBef>
                        <a:spcAft>
                          <a:spcPts val="0"/>
                        </a:spcAft>
                      </a:pPr>
                      <a:r>
                        <a:rPr lang="en-US" sz="2000" b="1" dirty="0">
                          <a:solidFill>
                            <a:srgbClr val="7030A0"/>
                          </a:solidFill>
                          <a:effectLst/>
                        </a:rPr>
                        <a:t>Intrinsic contamination (intraluminal source)</a:t>
                      </a:r>
                      <a:endParaRPr lang="en-US" sz="2000" b="1" dirty="0">
                        <a:solidFill>
                          <a:srgbClr val="7030A0"/>
                        </a:solidFill>
                        <a:effectLst/>
                        <a:latin typeface="Roboto Condensed Light" panose="020B0604020202020204" charset="0"/>
                        <a:ea typeface="Roboto Condensed Light" panose="020B0604020202020204" charset="0"/>
                      </a:endParaRPr>
                    </a:p>
                  </a:txBody>
                  <a:tcPr/>
                </a:tc>
                <a:tc>
                  <a:txBody>
                    <a:bodyPr/>
                    <a:lstStyle/>
                    <a:p>
                      <a:pPr marL="43815" marR="14605" algn="l">
                        <a:spcBef>
                          <a:spcPts val="110"/>
                        </a:spcBef>
                        <a:spcAft>
                          <a:spcPts val="0"/>
                        </a:spcAft>
                      </a:pPr>
                      <a:r>
                        <a:rPr lang="en-US" sz="2000" b="1" dirty="0">
                          <a:solidFill>
                            <a:srgbClr val="7030A0"/>
                          </a:solidFill>
                          <a:effectLst/>
                        </a:rPr>
                        <a:t>Extrinsic contamination (</a:t>
                      </a:r>
                      <a:r>
                        <a:rPr lang="en-US" sz="2000" b="1" dirty="0" err="1">
                          <a:solidFill>
                            <a:srgbClr val="7030A0"/>
                          </a:solidFill>
                          <a:effectLst/>
                        </a:rPr>
                        <a:t>extraluminal</a:t>
                      </a:r>
                      <a:r>
                        <a:rPr lang="en-US" sz="2000" b="1" dirty="0">
                          <a:solidFill>
                            <a:srgbClr val="7030A0"/>
                          </a:solidFill>
                          <a:effectLst/>
                        </a:rPr>
                        <a:t> source)</a:t>
                      </a:r>
                      <a:endParaRPr lang="en-US" sz="2000" b="1" dirty="0">
                        <a:solidFill>
                          <a:srgbClr val="7030A0"/>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632018">
                <a:tc>
                  <a:txBody>
                    <a:bodyPr/>
                    <a:lstStyle/>
                    <a:p>
                      <a:r>
                        <a:rPr lang="en-US" sz="2000" u="none" strike="noStrike" cap="none" dirty="0">
                          <a:effectLst/>
                          <a:sym typeface="Arial"/>
                        </a:rPr>
                        <a:t>Contamination during device or </a:t>
                      </a:r>
                      <a:endParaRPr lang="en-US" sz="2000" dirty="0"/>
                    </a:p>
                    <a:p>
                      <a:r>
                        <a:rPr lang="en-US" sz="2000" u="none" strike="noStrike" cap="none" dirty="0">
                          <a:effectLst/>
                          <a:sym typeface="Arial"/>
                        </a:rPr>
                        <a:t>fluid production </a:t>
                      </a:r>
                      <a:endParaRPr lang="en-US" sz="2000" dirty="0">
                        <a:solidFill>
                          <a:schemeClr val="tx1"/>
                        </a:solidFill>
                        <a:effectLst/>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Contamination at the time of </a:t>
                      </a:r>
                      <a:endParaRPr lang="en-US" sz="2000" dirty="0"/>
                    </a:p>
                    <a:p>
                      <a:r>
                        <a:rPr lang="en-US" sz="2000" u="none" strike="noStrike" cap="none" dirty="0">
                          <a:effectLst/>
                          <a:sym typeface="Arial"/>
                        </a:rPr>
                        <a:t>insertion</a:t>
                      </a:r>
                      <a:endParaRPr lang="en-US" sz="2000" dirty="0">
                        <a:solidFill>
                          <a:schemeClr val="tx1"/>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898130">
                <a:tc>
                  <a:txBody>
                    <a:bodyPr/>
                    <a:lstStyle/>
                    <a:p>
                      <a:r>
                        <a:rPr lang="en-US" sz="2000" u="none" strike="noStrike" cap="none" dirty="0">
                          <a:effectLst/>
                          <a:sym typeface="Arial"/>
                        </a:rPr>
                        <a:t>Due to defect during </a:t>
                      </a:r>
                      <a:endParaRPr lang="en-US" sz="2000" dirty="0"/>
                    </a:p>
                    <a:p>
                      <a:r>
                        <a:rPr lang="en-US" sz="2000" u="none" strike="noStrike" cap="none" dirty="0">
                          <a:effectLst/>
                          <a:sym typeface="Arial"/>
                        </a:rPr>
                        <a:t>manufacture </a:t>
                      </a:r>
                      <a:endParaRPr lang="en-US" sz="2000" dirty="0"/>
                    </a:p>
                    <a:p>
                      <a:r>
                        <a:rPr lang="en-US" sz="2000" u="none" strike="noStrike" cap="none" dirty="0">
                          <a:effectLst/>
                          <a:sym typeface="Arial"/>
                        </a:rPr>
                        <a:t>May cause outbreaks</a:t>
                      </a:r>
                      <a:endParaRPr lang="en-US" sz="2000" dirty="0">
                        <a:solidFill>
                          <a:schemeClr val="tx1"/>
                        </a:solidFill>
                        <a:effectLst/>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Poor sterile precautions during </a:t>
                      </a:r>
                      <a:endParaRPr lang="en-US" sz="2000" dirty="0"/>
                    </a:p>
                    <a:p>
                      <a:r>
                        <a:rPr lang="en-US" sz="2000" u="none" strike="noStrike" cap="none" dirty="0">
                          <a:effectLst/>
                          <a:sym typeface="Arial"/>
                        </a:rPr>
                        <a:t>drug or IV fluid admixture</a:t>
                      </a:r>
                      <a:endParaRPr lang="en-US" sz="2000" dirty="0">
                        <a:solidFill>
                          <a:schemeClr val="tx1"/>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1147611">
                <a:tc>
                  <a:txBody>
                    <a:bodyPr/>
                    <a:lstStyle/>
                    <a:p>
                      <a:r>
                        <a:rPr lang="en-US" sz="2000" u="none" strike="noStrike" cap="none" dirty="0">
                          <a:effectLst/>
                          <a:sym typeface="Arial"/>
                        </a:rPr>
                        <a:t>Most common causative agents include </a:t>
                      </a:r>
                      <a:r>
                        <a:rPr lang="en-US" sz="2000" u="none" strike="noStrike" cap="none" dirty="0" err="1">
                          <a:effectLst/>
                          <a:sym typeface="Arial"/>
                        </a:rPr>
                        <a:t>Klebsiella</a:t>
                      </a:r>
                      <a:r>
                        <a:rPr lang="en-US" sz="2000" u="none" strike="noStrike" cap="none" dirty="0">
                          <a:effectLst/>
                          <a:sym typeface="Arial"/>
                        </a:rPr>
                        <a:t>, Enterobacter or </a:t>
                      </a:r>
                      <a:endParaRPr lang="en-US" sz="2000" dirty="0"/>
                    </a:p>
                    <a:p>
                      <a:r>
                        <a:rPr lang="en-US" sz="2000" u="none" strike="noStrike" cap="none" dirty="0">
                          <a:effectLst/>
                          <a:sym typeface="Arial"/>
                        </a:rPr>
                        <a:t>Pseudomonas</a:t>
                      </a:r>
                      <a:endParaRPr lang="en-US" sz="2000" dirty="0">
                        <a:solidFill>
                          <a:schemeClr val="tx1"/>
                        </a:solidFill>
                        <a:effectLst/>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Most common causative agents include Skin commensals like </a:t>
                      </a:r>
                      <a:r>
                        <a:rPr lang="en-US" sz="2000" u="none" strike="noStrike" cap="none" dirty="0" err="1">
                          <a:effectLst/>
                          <a:sym typeface="Arial"/>
                        </a:rPr>
                        <a:t>CoNS</a:t>
                      </a:r>
                      <a:r>
                        <a:rPr lang="en-US" sz="2000" u="none" strike="noStrike" cap="none" dirty="0">
                          <a:effectLst/>
                          <a:sym typeface="Arial"/>
                        </a:rPr>
                        <a:t> and S. aureus</a:t>
                      </a:r>
                      <a:endParaRPr lang="en-US" sz="2000" dirty="0">
                        <a:solidFill>
                          <a:schemeClr val="tx1"/>
                        </a:solidFill>
                        <a:effectLst/>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4421158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Diagnostic criteria of CRBSI</a:t>
            </a:r>
            <a:endParaRPr lang="en-US" b="1" dirty="0">
              <a:solidFill>
                <a:srgbClr val="FF0000"/>
              </a:solidFill>
            </a:endParaRPr>
          </a:p>
        </p:txBody>
      </p:sp>
      <p:sp>
        <p:nvSpPr>
          <p:cNvPr id="193" name="Google Shape;193;p12"/>
          <p:cNvSpPr txBox="1">
            <a:spLocks noGrp="1"/>
          </p:cNvSpPr>
          <p:nvPr>
            <p:ph idx="1"/>
          </p:nvPr>
        </p:nvSpPr>
        <p:spPr/>
        <p:txBody>
          <a:bodyPr>
            <a:normAutofit fontScale="70000" lnSpcReduction="20000"/>
          </a:bodyPr>
          <a:lstStyle/>
          <a:p>
            <a:r>
              <a:rPr lang="en-US" b="1" dirty="0" smtClean="0">
                <a:solidFill>
                  <a:srgbClr val="FF0000"/>
                </a:solidFill>
              </a:rPr>
              <a:t>Catheter criteria : </a:t>
            </a:r>
            <a:r>
              <a:rPr lang="en-US" dirty="0" smtClean="0"/>
              <a:t>Presence of catheter in central line</a:t>
            </a:r>
          </a:p>
          <a:p>
            <a:r>
              <a:rPr lang="en-US" b="1" dirty="0" smtClean="0">
                <a:solidFill>
                  <a:srgbClr val="FF0000"/>
                </a:solidFill>
              </a:rPr>
              <a:t>Clinical criteria: </a:t>
            </a:r>
            <a:r>
              <a:rPr lang="en-US" dirty="0" smtClean="0"/>
              <a:t>Presence of fever, chills, rigor or hypotension after the CL is used and or signs of catheter site infection such as erythema, tenderness, warmth, swelling at the catheter exit site.</a:t>
            </a:r>
          </a:p>
          <a:p>
            <a:r>
              <a:rPr lang="en-US" b="1" dirty="0" smtClean="0">
                <a:solidFill>
                  <a:srgbClr val="FF0000"/>
                </a:solidFill>
              </a:rPr>
              <a:t>Microbiological criteria: </a:t>
            </a:r>
            <a:r>
              <a:rPr lang="en-US" dirty="0" smtClean="0"/>
              <a:t>Simultaneous blood culture from CL and PL is carried out and the CL blood culture bottle flags ≥2 </a:t>
            </a:r>
            <a:r>
              <a:rPr lang="en-US" dirty="0" err="1" smtClean="0"/>
              <a:t>hrs</a:t>
            </a:r>
            <a:r>
              <a:rPr lang="en-US" dirty="0" smtClean="0"/>
              <a:t> earlier to peripheral line blood culture (i.e. </a:t>
            </a:r>
            <a:r>
              <a:rPr lang="en-US" b="1" dirty="0" smtClean="0">
                <a:solidFill>
                  <a:srgbClr val="7030A0"/>
                </a:solidFill>
              </a:rPr>
              <a:t>DTP</a:t>
            </a:r>
            <a:r>
              <a:rPr lang="en-US" dirty="0" smtClean="0"/>
              <a:t> ≥2 </a:t>
            </a:r>
            <a:r>
              <a:rPr lang="en-US" b="1" dirty="0" err="1" smtClean="0">
                <a:solidFill>
                  <a:srgbClr val="7030A0"/>
                </a:solidFill>
              </a:rPr>
              <a:t>hrs</a:t>
            </a:r>
            <a:r>
              <a:rPr lang="en-US" b="1" dirty="0" smtClean="0">
                <a:solidFill>
                  <a:srgbClr val="7030A0"/>
                </a:solidFill>
              </a:rPr>
              <a:t>)Differential time to positivity</a:t>
            </a:r>
            <a:r>
              <a:rPr lang="en-US" dirty="0" smtClean="0"/>
              <a:t> = culture of both central line  and peripheral line blood specimens must reveal the same pathogen; with central line bottle flagged positive least 2 hours of more earlier,  than  the peripheral line  bottle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spTree>
    <p:extLst>
      <p:ext uri="{BB962C8B-B14F-4D97-AF65-F5344CB8AC3E}">
        <p14:creationId xmlns:p14="http://schemas.microsoft.com/office/powerpoint/2010/main" val="2223657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Appropriate systemic antimicrobial therapy and removal of the central line. </a:t>
            </a:r>
          </a:p>
          <a:p>
            <a:r>
              <a:rPr lang="en-US" dirty="0" smtClean="0"/>
              <a:t>Systemic antimicrobial therapy (SAT) - empirical therapy and later should be modified later based on susceptibility report.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30790206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1"/>
            <a:ext cx="8229600" cy="4308872"/>
          </a:xfrm>
        </p:spPr>
        <p:txBody>
          <a:bodyPr/>
          <a:lstStyle/>
          <a:p>
            <a:r>
              <a:rPr lang="en-US" b="1" dirty="0" smtClean="0">
                <a:solidFill>
                  <a:srgbClr val="FF0000"/>
                </a:solidFill>
              </a:rPr>
              <a:t>Antibiotic lock therapy (ALT)- </a:t>
            </a:r>
          </a:p>
          <a:p>
            <a:pPr lvl="1"/>
            <a:r>
              <a:rPr lang="en-US" dirty="0" smtClean="0"/>
              <a:t>Situations where salvage of the catheter is considered (e.g. infection with </a:t>
            </a:r>
            <a:r>
              <a:rPr lang="en-US" dirty="0" err="1" smtClean="0"/>
              <a:t>CoNS</a:t>
            </a:r>
            <a:r>
              <a:rPr lang="en-US" dirty="0" smtClean="0"/>
              <a:t>, those with limited venous access and a history of recurrent CLABSIs), ALT is given along with SAT.  </a:t>
            </a:r>
          </a:p>
          <a:p>
            <a:pPr lvl="1"/>
            <a:r>
              <a:rPr lang="en-US" dirty="0" smtClean="0"/>
              <a:t>Involves instillation of a highly concentrated antibiotic solution into the CL lumen and is left to dwell within the lumen for a short period.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36848900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VENTILATOR ASSOCIATED PNEUMONIA</a:t>
            </a:r>
            <a:endParaRPr lang="en-US" sz="36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dirty="0" smtClean="0"/>
              <a:t>Second most common nosocomial infection (after CAUTI) </a:t>
            </a:r>
          </a:p>
          <a:p>
            <a:r>
              <a:rPr lang="en-US" dirty="0" smtClean="0">
                <a:solidFill>
                  <a:srgbClr val="7030A0"/>
                </a:solidFill>
              </a:rPr>
              <a:t>Accounts for 15–20% of the total HAIs. </a:t>
            </a:r>
          </a:p>
          <a:p>
            <a:r>
              <a:rPr lang="en-US" dirty="0" smtClean="0"/>
              <a:t>Most common cause of death among HAIs, with a mortality rate of up to 40%.</a:t>
            </a:r>
          </a:p>
          <a:p>
            <a:r>
              <a:rPr lang="en-US" dirty="0" smtClean="0"/>
              <a:t>Primary cause of death in ICUs.</a:t>
            </a:r>
          </a:p>
          <a:p>
            <a:r>
              <a:rPr lang="en-US" dirty="0" smtClean="0">
                <a:solidFill>
                  <a:srgbClr val="7030A0"/>
                </a:solidFill>
              </a:rPr>
              <a:t>VAP rate varies from 1.0 to 46.0 per 1000 mechanical ventilation (MV) days.</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spTree>
    <p:extLst>
      <p:ext uri="{BB962C8B-B14F-4D97-AF65-F5344CB8AC3E}">
        <p14:creationId xmlns:p14="http://schemas.microsoft.com/office/powerpoint/2010/main" val="11611139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Early-onset VAP - </a:t>
            </a:r>
            <a:r>
              <a:rPr lang="en-US" dirty="0" smtClean="0">
                <a:solidFill>
                  <a:srgbClr val="7030A0"/>
                </a:solidFill>
              </a:rPr>
              <a:t>Occurs in first 4 days of MV </a:t>
            </a:r>
            <a:r>
              <a:rPr lang="en-US" dirty="0" smtClean="0"/>
              <a:t>and caused by typical community organisms such as Pneumococcus, H. </a:t>
            </a:r>
            <a:r>
              <a:rPr lang="en-US" dirty="0" err="1" smtClean="0"/>
              <a:t>influenzae</a:t>
            </a:r>
            <a:r>
              <a:rPr lang="en-US" dirty="0" smtClean="0"/>
              <a:t>, MSSA etc.</a:t>
            </a:r>
          </a:p>
          <a:p>
            <a:r>
              <a:rPr lang="en-US" b="1" dirty="0" smtClean="0">
                <a:solidFill>
                  <a:srgbClr val="7030A0"/>
                </a:solidFill>
              </a:rPr>
              <a:t>Late-onset VAP -  </a:t>
            </a:r>
            <a:r>
              <a:rPr lang="en-US" dirty="0" smtClean="0">
                <a:solidFill>
                  <a:srgbClr val="7030A0"/>
                </a:solidFill>
              </a:rPr>
              <a:t>Develops ≥5 days after MV</a:t>
            </a:r>
          </a:p>
          <a:p>
            <a:pPr lvl="1"/>
            <a:r>
              <a:rPr lang="en-US" dirty="0" smtClean="0"/>
              <a:t>Commonly caused by typical MDROs P. </a:t>
            </a:r>
            <a:r>
              <a:rPr lang="en-US" dirty="0" err="1" smtClean="0"/>
              <a:t>aeruginosa</a:t>
            </a:r>
            <a:r>
              <a:rPr lang="en-US" dirty="0" smtClean="0"/>
              <a:t>, </a:t>
            </a:r>
            <a:r>
              <a:rPr lang="en-US" dirty="0" err="1" smtClean="0"/>
              <a:t>A.baumannii</a:t>
            </a:r>
            <a:r>
              <a:rPr lang="en-US" dirty="0" smtClean="0"/>
              <a:t>, </a:t>
            </a:r>
            <a:r>
              <a:rPr lang="en-US" dirty="0" err="1" smtClean="0"/>
              <a:t>E.coli</a:t>
            </a:r>
            <a:r>
              <a:rPr lang="en-US" dirty="0" smtClean="0"/>
              <a:t>, </a:t>
            </a:r>
            <a:r>
              <a:rPr lang="en-US" dirty="0" err="1" smtClean="0"/>
              <a:t>Klebsiella</a:t>
            </a:r>
            <a:r>
              <a:rPr lang="en-US" dirty="0" smtClean="0"/>
              <a:t> and by MRSA</a:t>
            </a:r>
          </a:p>
          <a:p>
            <a:pPr lvl="1"/>
            <a:r>
              <a:rPr lang="en-US" b="1" dirty="0" smtClean="0">
                <a:solidFill>
                  <a:srgbClr val="7030A0"/>
                </a:solidFill>
              </a:rPr>
              <a:t>Source of infection –</a:t>
            </a:r>
            <a:r>
              <a:rPr lang="en-US" dirty="0" smtClean="0"/>
              <a:t> Endogenous (patients own flora) or Exogenous (Hospital environmental sources)</a:t>
            </a:r>
          </a:p>
          <a:p>
            <a:pPr lvl="1"/>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spTree>
    <p:extLst>
      <p:ext uri="{BB962C8B-B14F-4D97-AF65-F5344CB8AC3E}">
        <p14:creationId xmlns:p14="http://schemas.microsoft.com/office/powerpoint/2010/main" val="40632270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3" name="Google Shape;193;p12"/>
          <p:cNvSpPr txBox="1">
            <a:spLocks noGrp="1"/>
          </p:cNvSpPr>
          <p:nvPr>
            <p:ph sz="half" idx="1"/>
          </p:nvPr>
        </p:nvSpPr>
        <p:spPr>
          <a:xfrm>
            <a:off x="457200" y="900112"/>
            <a:ext cx="4038600" cy="3671887"/>
          </a:xfrm>
        </p:spPr>
        <p:txBody>
          <a:bodyPr>
            <a:normAutofit fontScale="85000" lnSpcReduction="20000"/>
          </a:bodyPr>
          <a:lstStyle/>
          <a:p>
            <a:r>
              <a:rPr lang="en-US" b="1" dirty="0" smtClean="0">
                <a:solidFill>
                  <a:srgbClr val="7030A0"/>
                </a:solidFill>
              </a:rPr>
              <a:t>Colonization – </a:t>
            </a:r>
            <a:r>
              <a:rPr lang="en-US" dirty="0" smtClean="0"/>
              <a:t>with hospital MDROs</a:t>
            </a:r>
          </a:p>
          <a:p>
            <a:r>
              <a:rPr lang="en-US" b="1" dirty="0">
                <a:solidFill>
                  <a:srgbClr val="7030A0"/>
                </a:solidFill>
              </a:rPr>
              <a:t>ET intubation – </a:t>
            </a:r>
            <a:r>
              <a:rPr lang="en-US" dirty="0" smtClean="0"/>
              <a:t>disrupts normal defense mechanisms</a:t>
            </a:r>
          </a:p>
          <a:p>
            <a:r>
              <a:rPr lang="en-US" b="1" dirty="0">
                <a:solidFill>
                  <a:srgbClr val="7030A0"/>
                </a:solidFill>
              </a:rPr>
              <a:t>Biofilm – </a:t>
            </a:r>
            <a:r>
              <a:rPr lang="en-US" dirty="0" smtClean="0"/>
              <a:t>reservoir of infection</a:t>
            </a:r>
          </a:p>
          <a:p>
            <a:r>
              <a:rPr lang="en-US" b="1" dirty="0">
                <a:solidFill>
                  <a:srgbClr val="7030A0"/>
                </a:solidFill>
              </a:rPr>
              <a:t>Subglottic secretion – </a:t>
            </a:r>
            <a:r>
              <a:rPr lang="en-US" dirty="0" err="1" smtClean="0"/>
              <a:t>microaspiration</a:t>
            </a:r>
            <a:r>
              <a:rPr lang="en-US" dirty="0" smtClean="0"/>
              <a:t> (prevented by maintaining cuff pressure 20-30 cmH2O &amp; suctioning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pic>
        <p:nvPicPr>
          <p:cNvPr id="3" name="Picture 2">
            <a:extLst>
              <a:ext uri="{FF2B5EF4-FFF2-40B4-BE49-F238E27FC236}">
                <a16:creationId xmlns="" xmlns:a16="http://schemas.microsoft.com/office/drawing/2014/main" id="{DB7B7EE1-548E-40AD-8671-26CB2902A3B8}"/>
              </a:ext>
            </a:extLst>
          </p:cNvPr>
          <p:cNvPicPr>
            <a:picLocks noChangeAspect="1"/>
          </p:cNvPicPr>
          <p:nvPr/>
        </p:nvPicPr>
        <p:blipFill>
          <a:blip r:embed="rId3"/>
          <a:stretch>
            <a:fillRect/>
          </a:stretch>
        </p:blipFill>
        <p:spPr>
          <a:xfrm>
            <a:off x="4572001" y="1200150"/>
            <a:ext cx="4114799" cy="3371850"/>
          </a:xfrm>
          <a:prstGeom prst="rect">
            <a:avLst/>
          </a:prstGeom>
        </p:spPr>
      </p:pic>
    </p:spTree>
    <p:extLst>
      <p:ext uri="{BB962C8B-B14F-4D97-AF65-F5344CB8AC3E}">
        <p14:creationId xmlns:p14="http://schemas.microsoft.com/office/powerpoint/2010/main" val="38994163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1"/>
            <a:ext cx="8229600" cy="4137422"/>
          </a:xfrm>
        </p:spPr>
        <p:txBody>
          <a:bodyPr/>
          <a:lstStyle/>
          <a:p>
            <a:r>
              <a:rPr lang="en-US" dirty="0" smtClean="0"/>
              <a:t>Sedation </a:t>
            </a:r>
          </a:p>
          <a:p>
            <a:r>
              <a:rPr lang="en-US" dirty="0" smtClean="0"/>
              <a:t>Supine position – facilitates </a:t>
            </a:r>
            <a:r>
              <a:rPr lang="en-US" dirty="0" err="1" smtClean="0"/>
              <a:t>microaspiration</a:t>
            </a:r>
            <a:endParaRPr lang="en-US" dirty="0" smtClean="0"/>
          </a:p>
          <a:p>
            <a:r>
              <a:rPr lang="en-US" dirty="0" smtClean="0"/>
              <a:t>Nasogastric tubes – disrupts esophageal sphincter </a:t>
            </a:r>
          </a:p>
          <a:p>
            <a:r>
              <a:rPr lang="en-US" dirty="0" smtClean="0"/>
              <a:t>Critical illness with comorbidities</a:t>
            </a:r>
          </a:p>
          <a:p>
            <a:r>
              <a:rPr lang="en-US" dirty="0" smtClean="0"/>
              <a:t> Stress ulcer prophylaxis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3742327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308371"/>
          </a:xfrm>
        </p:spPr>
        <p:txBody>
          <a:bodyPr>
            <a:normAutofit fontScale="90000"/>
          </a:bodyPr>
          <a:lstStyle/>
          <a:p>
            <a:r>
              <a:rPr lang="en-US" b="1" dirty="0" smtClean="0">
                <a:solidFill>
                  <a:srgbClr val="FF0000"/>
                </a:solidFill>
              </a:rPr>
              <a:t>Risk factors for VAP</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622073956"/>
              </p:ext>
            </p:extLst>
          </p:nvPr>
        </p:nvGraphicFramePr>
        <p:xfrm>
          <a:off x="152401" y="666750"/>
          <a:ext cx="8920479" cy="4389120"/>
        </p:xfrm>
        <a:graphic>
          <a:graphicData uri="http://schemas.openxmlformats.org/drawingml/2006/table">
            <a:tbl>
              <a:tblPr firstRow="1" bandRow="1">
                <a:tableStyleId>{5940675A-B579-460E-94D1-54222C63F5DA}</a:tableStyleId>
              </a:tblPr>
              <a:tblGrid>
                <a:gridCol w="2973493">
                  <a:extLst>
                    <a:ext uri="{9D8B030D-6E8A-4147-A177-3AD203B41FA5}">
                      <a16:colId xmlns="" xmlns:a16="http://schemas.microsoft.com/office/drawing/2014/main" val="20000"/>
                    </a:ext>
                  </a:extLst>
                </a:gridCol>
                <a:gridCol w="2973493">
                  <a:extLst>
                    <a:ext uri="{9D8B030D-6E8A-4147-A177-3AD203B41FA5}">
                      <a16:colId xmlns="" xmlns:a16="http://schemas.microsoft.com/office/drawing/2014/main" val="20001"/>
                    </a:ext>
                  </a:extLst>
                </a:gridCol>
                <a:gridCol w="2973493">
                  <a:extLst>
                    <a:ext uri="{9D8B030D-6E8A-4147-A177-3AD203B41FA5}">
                      <a16:colId xmlns="" xmlns:a16="http://schemas.microsoft.com/office/drawing/2014/main" val="20002"/>
                    </a:ext>
                  </a:extLst>
                </a:gridCol>
              </a:tblGrid>
              <a:tr h="566389">
                <a:tc>
                  <a:txBody>
                    <a:bodyPr/>
                    <a:lstStyle/>
                    <a:p>
                      <a:r>
                        <a:rPr lang="en-US" sz="1800" u="none" strike="noStrike" cap="none" dirty="0">
                          <a:solidFill>
                            <a:srgbClr val="FF0000"/>
                          </a:solidFill>
                          <a:effectLst/>
                          <a:sym typeface="Arial"/>
                        </a:rPr>
                        <a:t>Device- or intervention-related </a:t>
                      </a:r>
                      <a:endParaRPr lang="en-US" sz="2400" dirty="0">
                        <a:solidFill>
                          <a:srgbClr val="FF0000"/>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solidFill>
                            <a:srgbClr val="FF0000"/>
                          </a:solidFill>
                          <a:effectLst/>
                          <a:sym typeface="Arial"/>
                        </a:rPr>
                        <a:t>Patient-related </a:t>
                      </a:r>
                      <a:endParaRPr lang="en-US" sz="2400" dirty="0">
                        <a:solidFill>
                          <a:srgbClr val="FF0000"/>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solidFill>
                            <a:srgbClr val="FF0000"/>
                          </a:solidFill>
                          <a:effectLst/>
                          <a:sym typeface="Arial"/>
                        </a:rPr>
                        <a:t>Healthcare personnel-related</a:t>
                      </a:r>
                      <a:endParaRPr lang="en-US" sz="2400"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2203992">
                <a:tc>
                  <a:txBody>
                    <a:bodyPr/>
                    <a:lstStyle/>
                    <a:p>
                      <a:r>
                        <a:rPr lang="en-US" sz="1800" u="none" strike="noStrike" cap="none" dirty="0">
                          <a:effectLst/>
                          <a:sym typeface="Arial"/>
                        </a:rPr>
                        <a:t>Device-related </a:t>
                      </a:r>
                      <a:endParaRPr lang="en-US" sz="2400" dirty="0"/>
                    </a:p>
                    <a:p>
                      <a:pPr marL="285750" indent="-285750">
                        <a:buFont typeface="Wingdings" panose="05000000000000000000" pitchFamily="2" charset="2"/>
                        <a:buChar char="Ø"/>
                      </a:pPr>
                      <a:r>
                        <a:rPr lang="en-US" sz="1800" u="none" strike="noStrike" cap="none" dirty="0">
                          <a:effectLst/>
                          <a:sym typeface="Arial"/>
                        </a:rPr>
                        <a:t>Duration of ventilation </a:t>
                      </a:r>
                      <a:endParaRPr lang="en-US" sz="2400" dirty="0"/>
                    </a:p>
                    <a:p>
                      <a:pPr marL="285750" indent="-285750">
                        <a:buFont typeface="Wingdings" panose="05000000000000000000" pitchFamily="2" charset="2"/>
                        <a:buChar char="Ø"/>
                      </a:pPr>
                      <a:r>
                        <a:rPr lang="en-US" sz="1800" u="none" strike="noStrike" cap="none" dirty="0">
                          <a:effectLst/>
                          <a:sym typeface="Arial"/>
                        </a:rPr>
                        <a:t>Nasogastric tube </a:t>
                      </a:r>
                      <a:endParaRPr lang="en-US" sz="2400" dirty="0"/>
                    </a:p>
                    <a:p>
                      <a:pPr marL="285750" indent="-285750">
                        <a:buFont typeface="Wingdings" panose="05000000000000000000" pitchFamily="2" charset="2"/>
                        <a:buChar char="Ø"/>
                      </a:pPr>
                      <a:r>
                        <a:rPr lang="en-US" sz="1800" u="none" strike="noStrike" cap="none" dirty="0">
                          <a:effectLst/>
                          <a:sym typeface="Arial"/>
                        </a:rPr>
                        <a:t>Frequent changes of ventilator circuit </a:t>
                      </a:r>
                      <a:endParaRPr lang="en-US" sz="2400" dirty="0"/>
                    </a:p>
                    <a:p>
                      <a:pPr marL="285750" indent="-285750">
                        <a:buFont typeface="Wingdings" panose="05000000000000000000" pitchFamily="2" charset="2"/>
                        <a:buChar char="Ø"/>
                      </a:pPr>
                      <a:r>
                        <a:rPr lang="en-US" sz="1800" u="none" strike="noStrike" cap="none" dirty="0">
                          <a:effectLst/>
                          <a:sym typeface="Arial"/>
                        </a:rPr>
                        <a:t>Failed subglottic aspiration </a:t>
                      </a:r>
                      <a:endParaRPr lang="en-US" sz="2400" dirty="0"/>
                    </a:p>
                    <a:p>
                      <a:pPr marL="285750" indent="-285750">
                        <a:buFont typeface="Wingdings" panose="05000000000000000000" pitchFamily="2" charset="2"/>
                        <a:buChar char="Ø"/>
                      </a:pPr>
                      <a:r>
                        <a:rPr lang="en-US" sz="1800" u="none" strike="noStrike" cap="none" dirty="0">
                          <a:effectLst/>
                          <a:sym typeface="Arial"/>
                        </a:rPr>
                        <a:t>Intra-cuff pressure &lt;20 cm of H2O</a:t>
                      </a:r>
                      <a:endParaRPr lang="en-US" sz="2400" dirty="0">
                        <a:solidFill>
                          <a:schemeClr val="tx1"/>
                        </a:solidFill>
                        <a:latin typeface="Roboto Condensed Light" panose="020B0604020202020204" charset="0"/>
                        <a:ea typeface="Roboto Condensed Light" panose="020B0604020202020204" charset="0"/>
                      </a:endParaRPr>
                    </a:p>
                  </a:txBody>
                  <a:tcPr/>
                </a:tc>
                <a:tc rowSpan="2">
                  <a:txBody>
                    <a:bodyPr/>
                    <a:lstStyle/>
                    <a:p>
                      <a:pPr marL="285750" indent="-285750">
                        <a:buFont typeface="Wingdings" panose="05000000000000000000" pitchFamily="2" charset="2"/>
                        <a:buChar char="Ø"/>
                      </a:pPr>
                      <a:r>
                        <a:rPr lang="en-US" sz="1800" u="none" strike="noStrike" cap="none" dirty="0">
                          <a:effectLst/>
                          <a:sym typeface="Arial"/>
                        </a:rPr>
                        <a:t>Advanced age (&gt;60 years) </a:t>
                      </a:r>
                      <a:endParaRPr lang="en-US" sz="2400" dirty="0"/>
                    </a:p>
                    <a:p>
                      <a:pPr marL="285750" indent="-285750">
                        <a:buFont typeface="Wingdings" panose="05000000000000000000" pitchFamily="2" charset="2"/>
                        <a:buChar char="Ø"/>
                      </a:pPr>
                      <a:r>
                        <a:rPr lang="en-US" sz="1800" u="none" strike="noStrike" cap="none" dirty="0">
                          <a:effectLst/>
                          <a:sym typeface="Arial"/>
                        </a:rPr>
                        <a:t>Prior hospitalization </a:t>
                      </a:r>
                      <a:endParaRPr lang="en-US" sz="2400" dirty="0"/>
                    </a:p>
                    <a:p>
                      <a:pPr marL="285750" indent="-285750">
                        <a:buFont typeface="Wingdings" panose="05000000000000000000" pitchFamily="2" charset="2"/>
                        <a:buChar char="Ø"/>
                      </a:pPr>
                      <a:r>
                        <a:rPr lang="en-US" sz="1800" u="none" strike="noStrike" cap="none" dirty="0">
                          <a:effectLst/>
                          <a:sym typeface="Arial"/>
                        </a:rPr>
                        <a:t>Patient position: Supine position </a:t>
                      </a:r>
                      <a:endParaRPr lang="en-US" sz="2400" dirty="0"/>
                    </a:p>
                    <a:p>
                      <a:pPr marL="285750" indent="-285750">
                        <a:buFont typeface="Wingdings" panose="05000000000000000000" pitchFamily="2" charset="2"/>
                        <a:buChar char="Ø"/>
                      </a:pPr>
                      <a:r>
                        <a:rPr lang="en-US" sz="1800" u="none" strike="noStrike" cap="none" dirty="0">
                          <a:effectLst/>
                          <a:sym typeface="Arial"/>
                        </a:rPr>
                        <a:t>Critically-ill with comorbidities </a:t>
                      </a:r>
                      <a:endParaRPr lang="en-US" sz="2400" dirty="0"/>
                    </a:p>
                    <a:p>
                      <a:pPr marL="285750" indent="-285750">
                        <a:buFont typeface="Wingdings" panose="05000000000000000000" pitchFamily="2" charset="2"/>
                        <a:buChar char="Ø"/>
                      </a:pPr>
                      <a:r>
                        <a:rPr lang="en-US" sz="1800" u="none" strike="noStrike" cap="none" dirty="0">
                          <a:effectLst/>
                          <a:sym typeface="Arial"/>
                        </a:rPr>
                        <a:t>Underlying condition such as COPD, ARDS, head trauma </a:t>
                      </a:r>
                      <a:endParaRPr lang="en-US" sz="2400" dirty="0"/>
                    </a:p>
                    <a:p>
                      <a:pPr marL="285750" indent="-285750">
                        <a:buFont typeface="Wingdings" panose="05000000000000000000" pitchFamily="2" charset="2"/>
                        <a:buChar char="Ø"/>
                      </a:pPr>
                      <a:r>
                        <a:rPr lang="en-US" sz="1800" u="none" strike="noStrike" cap="none" dirty="0">
                          <a:effectLst/>
                          <a:sym typeface="Arial"/>
                        </a:rPr>
                        <a:t>Patients with coma </a:t>
                      </a:r>
                      <a:endParaRPr lang="en-US" sz="2400" dirty="0"/>
                    </a:p>
                    <a:p>
                      <a:pPr marL="285750" indent="-285750">
                        <a:buFont typeface="Wingdings" panose="05000000000000000000" pitchFamily="2" charset="2"/>
                        <a:buChar char="Ø"/>
                      </a:pPr>
                      <a:r>
                        <a:rPr lang="en-US" sz="1800" u="none" strike="noStrike" cap="none" dirty="0">
                          <a:effectLst/>
                          <a:sym typeface="Arial"/>
                        </a:rPr>
                        <a:t>Immobilization </a:t>
                      </a:r>
                      <a:endParaRPr lang="en-US" sz="2400" dirty="0"/>
                    </a:p>
                    <a:p>
                      <a:pPr marL="285750" indent="-285750">
                        <a:buFont typeface="Wingdings" panose="05000000000000000000" pitchFamily="2" charset="2"/>
                        <a:buChar char="Ø"/>
                      </a:pPr>
                      <a:r>
                        <a:rPr lang="en-US" sz="1800" u="none" strike="noStrike" cap="none" dirty="0">
                          <a:effectLst/>
                          <a:sym typeface="Arial"/>
                        </a:rPr>
                        <a:t>Thermal injury (burns)</a:t>
                      </a:r>
                      <a:endParaRPr lang="en-US" sz="2400" dirty="0">
                        <a:solidFill>
                          <a:schemeClr val="tx1"/>
                        </a:solidFill>
                        <a:latin typeface="Roboto Condensed Light" panose="020B0604020202020204" charset="0"/>
                        <a:ea typeface="Roboto Condensed Light" panose="020B0604020202020204" charset="0"/>
                      </a:endParaRPr>
                    </a:p>
                  </a:txBody>
                  <a:tcPr/>
                </a:tc>
                <a:tc rowSpan="2">
                  <a:txBody>
                    <a:bodyPr/>
                    <a:lstStyle/>
                    <a:p>
                      <a:pPr marL="285750" indent="-285750">
                        <a:buFont typeface="Wingdings" panose="05000000000000000000" pitchFamily="2" charset="2"/>
                        <a:buChar char="Ø"/>
                      </a:pPr>
                      <a:r>
                        <a:rPr lang="en-US" sz="1800" u="none" strike="noStrike" cap="none" dirty="0">
                          <a:effectLst/>
                          <a:sym typeface="Arial"/>
                        </a:rPr>
                        <a:t>Improper adherence to aseptic techniques specially hand washing </a:t>
                      </a:r>
                    </a:p>
                    <a:p>
                      <a:pPr marL="285750" indent="-285750">
                        <a:buFont typeface="Wingdings" panose="05000000000000000000" pitchFamily="2" charset="2"/>
                        <a:buChar char="Ø"/>
                      </a:pPr>
                      <a:r>
                        <a:rPr lang="en-US" sz="1800" u="none" strike="noStrike" cap="none" dirty="0">
                          <a:effectLst/>
                          <a:sym typeface="Arial"/>
                        </a:rPr>
                        <a:t>Contaminated environmental sources</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1268219">
                <a:tc>
                  <a:txBody>
                    <a:bodyPr/>
                    <a:lstStyle/>
                    <a:p>
                      <a:r>
                        <a:rPr lang="en-US" sz="1800" u="none" strike="noStrike" cap="none" dirty="0">
                          <a:effectLst/>
                          <a:sym typeface="Arial"/>
                        </a:rPr>
                        <a:t>Intervention-related </a:t>
                      </a:r>
                      <a:endParaRPr lang="en-US" sz="2400" dirty="0"/>
                    </a:p>
                    <a:p>
                      <a:pPr marL="285750" indent="-285750">
                        <a:buFont typeface="Wingdings" panose="05000000000000000000" pitchFamily="2" charset="2"/>
                        <a:buChar char="Ø"/>
                      </a:pPr>
                      <a:r>
                        <a:rPr lang="en-US" sz="1800" u="none" strike="noStrike" cap="none" dirty="0">
                          <a:effectLst/>
                          <a:sym typeface="Arial"/>
                        </a:rPr>
                        <a:t>Use of antibiotics or sedatives </a:t>
                      </a:r>
                      <a:endParaRPr lang="en-US" sz="2400" dirty="0"/>
                    </a:p>
                    <a:p>
                      <a:pPr marL="285750" indent="-285750">
                        <a:buFont typeface="Wingdings" panose="05000000000000000000" pitchFamily="2" charset="2"/>
                        <a:buChar char="Ø"/>
                      </a:pPr>
                      <a:r>
                        <a:rPr lang="en-US" sz="1800" u="none" strike="noStrike" cap="none" dirty="0">
                          <a:effectLst/>
                          <a:sym typeface="Arial"/>
                        </a:rPr>
                        <a:t>Stress ulcer prophylaxis </a:t>
                      </a:r>
                      <a:endParaRPr lang="en-US" sz="2400" dirty="0"/>
                    </a:p>
                    <a:p>
                      <a:pPr marL="285750" indent="-285750">
                        <a:buFont typeface="Wingdings" panose="05000000000000000000" pitchFamily="2" charset="2"/>
                        <a:buChar char="Ø"/>
                      </a:pPr>
                      <a:r>
                        <a:rPr lang="en-US" sz="1800" u="none" strike="noStrike" cap="none" dirty="0">
                          <a:effectLst/>
                          <a:sym typeface="Arial"/>
                        </a:rPr>
                        <a:t>Tracheostomy</a:t>
                      </a:r>
                      <a:endParaRPr lang="en-US" sz="2400" dirty="0">
                        <a:solidFill>
                          <a:schemeClr val="tx1"/>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tc vMerge="1">
                  <a:txBody>
                    <a:bodyPr/>
                    <a:lstStyle/>
                    <a:p>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5635731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solidFill>
                  <a:srgbClr val="FF0000"/>
                </a:solidFill>
              </a:rPr>
              <a:t>Diagnosis</a:t>
            </a:r>
            <a:endParaRPr lang="en-US"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dirty="0" smtClean="0"/>
              <a:t>No gold standard criteria is available which can define VAP accurately.  </a:t>
            </a:r>
          </a:p>
          <a:p>
            <a:r>
              <a:rPr lang="en-US" dirty="0" smtClean="0"/>
              <a:t>Most popular and widely used criteria - CPIS system.</a:t>
            </a:r>
          </a:p>
          <a:p>
            <a:r>
              <a:rPr lang="en-US" dirty="0" smtClean="0"/>
              <a:t>CPIS system - based on six parameters (clinical, radiological and microbiological) with each parameter given a score scale ranging from 0 to 2.</a:t>
            </a:r>
          </a:p>
          <a:p>
            <a:r>
              <a:rPr lang="en-US" dirty="0" smtClean="0"/>
              <a:t>Maximum score -12 &amp; a score &gt;6 is diagnostic of VAP.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spTree>
    <p:extLst>
      <p:ext uri="{BB962C8B-B14F-4D97-AF65-F5344CB8AC3E}">
        <p14:creationId xmlns:p14="http://schemas.microsoft.com/office/powerpoint/2010/main" val="6248567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308371"/>
          </a:xfrm>
        </p:spPr>
        <p:txBody>
          <a:bodyPr>
            <a:noAutofit/>
          </a:bodyPr>
          <a:lstStyle/>
          <a:p>
            <a:r>
              <a:rPr lang="en-US" sz="2800" b="1" dirty="0" smtClean="0">
                <a:solidFill>
                  <a:srgbClr val="FF0000"/>
                </a:solidFill>
              </a:rPr>
              <a:t>Modified Clinical Pulmonary Infection Score (CPIS)</a:t>
            </a:r>
            <a:endParaRPr lang="en-US" sz="2800" b="1" dirty="0">
              <a:solidFill>
                <a:srgbClr val="FF0000"/>
              </a:solidFill>
            </a:endParaRPr>
          </a:p>
        </p:txBody>
      </p:sp>
      <p:sp>
        <p:nvSpPr>
          <p:cNvPr id="192" name="Google Shape;192;p12"/>
          <p:cNvSpPr txBox="1">
            <a:spLocks noGrp="1"/>
          </p:cNvSpPr>
          <p:nvPr>
            <p:ph type="sldNum" sz="quarter" idx="12"/>
          </p:nvPr>
        </p:nvSpPr>
        <p:spPr>
          <a:xfrm>
            <a:off x="8534400" y="4747474"/>
            <a:ext cx="457200" cy="273844"/>
          </a:xfrm>
        </p:spPr>
        <p:txBody>
          <a:bodyPr/>
          <a:lstStyle/>
          <a:p>
            <a:pPr lvl="0"/>
            <a:fld id="{00000000-1234-1234-1234-123412341234}" type="slidenum">
              <a:rPr lang="en" smtClean="0"/>
              <a:pPr lvl="0"/>
              <a:t>41</a:t>
            </a:fld>
            <a:endParaRPr lang="en" dirty="0"/>
          </a:p>
        </p:txBody>
      </p:sp>
      <p:graphicFrame>
        <p:nvGraphicFramePr>
          <p:cNvPr id="5" name="Table 4"/>
          <p:cNvGraphicFramePr>
            <a:graphicFrameLocks noGrp="1"/>
          </p:cNvGraphicFramePr>
          <p:nvPr>
            <p:extLst>
              <p:ext uri="{D42A27DB-BD31-4B8C-83A1-F6EECF244321}">
                <p14:modId xmlns:p14="http://schemas.microsoft.com/office/powerpoint/2010/main" val="409206891"/>
              </p:ext>
            </p:extLst>
          </p:nvPr>
        </p:nvGraphicFramePr>
        <p:xfrm>
          <a:off x="76200" y="666750"/>
          <a:ext cx="9003800" cy="3617564"/>
        </p:xfrm>
        <a:graphic>
          <a:graphicData uri="http://schemas.openxmlformats.org/drawingml/2006/table">
            <a:tbl>
              <a:tblPr firstRow="1" bandRow="1">
                <a:tableStyleId>{5940675A-B579-460E-94D1-54222C63F5DA}</a:tableStyleId>
              </a:tblPr>
              <a:tblGrid>
                <a:gridCol w="1890780">
                  <a:extLst>
                    <a:ext uri="{9D8B030D-6E8A-4147-A177-3AD203B41FA5}">
                      <a16:colId xmlns:a16="http://schemas.microsoft.com/office/drawing/2014/main" xmlns="" val="20000"/>
                    </a:ext>
                  </a:extLst>
                </a:gridCol>
                <a:gridCol w="1940560">
                  <a:extLst>
                    <a:ext uri="{9D8B030D-6E8A-4147-A177-3AD203B41FA5}">
                      <a16:colId xmlns:a16="http://schemas.microsoft.com/office/drawing/2014/main" xmlns="" val="20001"/>
                    </a:ext>
                  </a:extLst>
                </a:gridCol>
                <a:gridCol w="2316480">
                  <a:extLst>
                    <a:ext uri="{9D8B030D-6E8A-4147-A177-3AD203B41FA5}">
                      <a16:colId xmlns:a16="http://schemas.microsoft.com/office/drawing/2014/main" xmlns="" val="20002"/>
                    </a:ext>
                  </a:extLst>
                </a:gridCol>
                <a:gridCol w="2855980">
                  <a:extLst>
                    <a:ext uri="{9D8B030D-6E8A-4147-A177-3AD203B41FA5}">
                      <a16:colId xmlns:a16="http://schemas.microsoft.com/office/drawing/2014/main" xmlns="" val="20003"/>
                    </a:ext>
                  </a:extLst>
                </a:gridCol>
              </a:tblGrid>
              <a:tr h="345742">
                <a:tc>
                  <a:txBody>
                    <a:bodyPr/>
                    <a:lstStyle/>
                    <a:p>
                      <a:r>
                        <a:rPr lang="en-US" sz="1400" b="1" u="none" strike="noStrike" cap="none" dirty="0">
                          <a:solidFill>
                            <a:srgbClr val="FF0000"/>
                          </a:solidFill>
                          <a:effectLst/>
                          <a:sym typeface="Arial"/>
                        </a:rPr>
                        <a:t>CPIS points</a:t>
                      </a:r>
                      <a:endParaRPr lang="en-US"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b="1" dirty="0">
                          <a:solidFill>
                            <a:srgbClr val="FF0000"/>
                          </a:solidFill>
                        </a:rPr>
                        <a:t>0</a:t>
                      </a:r>
                      <a:endParaRPr lang="en-US"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b="1" dirty="0">
                          <a:solidFill>
                            <a:srgbClr val="FF0000"/>
                          </a:solidFill>
                        </a:rPr>
                        <a:t>1</a:t>
                      </a:r>
                      <a:endParaRPr lang="en-US"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b="1" dirty="0">
                          <a:solidFill>
                            <a:srgbClr val="FF0000"/>
                          </a:solidFill>
                        </a:rPr>
                        <a:t>2</a:t>
                      </a:r>
                      <a:endParaRPr lang="en-US"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345742">
                <a:tc>
                  <a:txBody>
                    <a:bodyPr/>
                    <a:lstStyle/>
                    <a:p>
                      <a:r>
                        <a:rPr lang="en-US" sz="1400" b="1" u="none" strike="noStrike" cap="none" dirty="0">
                          <a:solidFill>
                            <a:srgbClr val="7030A0"/>
                          </a:solidFill>
                          <a:effectLst/>
                          <a:sym typeface="Arial"/>
                        </a:rPr>
                        <a:t>Temperature (°C)</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≥36.5°C and ≤38.4°C</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dirty="0"/>
                        <a:t>≥38.5°C and ≤38.9°C</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≥39°C or ≤36°C</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1"/>
                  </a:ext>
                </a:extLst>
              </a:tr>
              <a:tr h="483091">
                <a:tc>
                  <a:txBody>
                    <a:bodyPr/>
                    <a:lstStyle/>
                    <a:p>
                      <a:r>
                        <a:rPr lang="en-US" sz="1400" b="1" u="none" strike="noStrike" cap="none" dirty="0">
                          <a:solidFill>
                            <a:srgbClr val="7030A0"/>
                          </a:solidFill>
                          <a:effectLst/>
                          <a:sym typeface="Arial"/>
                        </a:rPr>
                        <a:t>Leukocyte count (per mm3)</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4,000–11,000 </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&lt;4,000 or &gt;11,000</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&lt;4,000 or &gt;11,000 + band forms ≥50%</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2"/>
                  </a:ext>
                </a:extLst>
              </a:tr>
              <a:tr h="345742">
                <a:tc>
                  <a:txBody>
                    <a:bodyPr/>
                    <a:lstStyle/>
                    <a:p>
                      <a:r>
                        <a:rPr lang="en-US" sz="1400" b="1" u="none" strike="noStrike" cap="none" dirty="0">
                          <a:solidFill>
                            <a:srgbClr val="7030A0"/>
                          </a:solidFill>
                          <a:effectLst/>
                          <a:sym typeface="Arial"/>
                        </a:rPr>
                        <a:t>Tracheal secretions</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Rare</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Non-purulent </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Abundant + purulent</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3"/>
                  </a:ext>
                </a:extLst>
              </a:tr>
              <a:tr h="483091">
                <a:tc>
                  <a:txBody>
                    <a:bodyPr/>
                    <a:lstStyle/>
                    <a:p>
                      <a:r>
                        <a:rPr lang="en-US" sz="1400" b="1" u="none" strike="noStrike" cap="none" dirty="0">
                          <a:solidFill>
                            <a:srgbClr val="7030A0"/>
                          </a:solidFill>
                          <a:effectLst/>
                          <a:sym typeface="Arial"/>
                        </a:rPr>
                        <a:t>Oxygenation </a:t>
                      </a:r>
                      <a:r>
                        <a:rPr lang="en-US" sz="1400" b="1" u="none" strike="noStrike" cap="none" dirty="0" err="1">
                          <a:solidFill>
                            <a:srgbClr val="7030A0"/>
                          </a:solidFill>
                          <a:effectLst/>
                          <a:sym typeface="Arial"/>
                        </a:rPr>
                        <a:t>PaO</a:t>
                      </a:r>
                      <a:r>
                        <a:rPr lang="en-US" sz="1400" b="1" u="none" strike="noStrike" cap="none" dirty="0">
                          <a:solidFill>
                            <a:srgbClr val="7030A0"/>
                          </a:solidFill>
                          <a:effectLst/>
                          <a:sym typeface="Arial"/>
                        </a:rPr>
                        <a:t>₂ /</a:t>
                      </a:r>
                      <a:r>
                        <a:rPr lang="en-US" sz="1400" b="1" u="none" strike="noStrike" cap="none" dirty="0" err="1">
                          <a:solidFill>
                            <a:srgbClr val="7030A0"/>
                          </a:solidFill>
                          <a:effectLst/>
                          <a:sym typeface="Arial"/>
                        </a:rPr>
                        <a:t>FiO</a:t>
                      </a:r>
                      <a:r>
                        <a:rPr lang="en-US" sz="1400" b="1" u="none" strike="noStrike" cap="none" dirty="0">
                          <a:solidFill>
                            <a:srgbClr val="7030A0"/>
                          </a:solidFill>
                          <a:effectLst/>
                          <a:sym typeface="Arial"/>
                        </a:rPr>
                        <a:t>₂ mm Hg</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&gt;240 with </a:t>
                      </a:r>
                      <a:r>
                        <a:rPr lang="en-US" sz="1400" b="1" u="none" strike="noStrike" cap="none" dirty="0">
                          <a:solidFill>
                            <a:srgbClr val="7030A0"/>
                          </a:solidFill>
                          <a:effectLst/>
                          <a:sym typeface="Arial"/>
                        </a:rPr>
                        <a:t>ARDS</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dirty="0"/>
                        <a:t>-</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≤240 and no ARDS</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4"/>
                  </a:ext>
                </a:extLst>
              </a:tr>
              <a:tr h="345742">
                <a:tc>
                  <a:txBody>
                    <a:bodyPr/>
                    <a:lstStyle/>
                    <a:p>
                      <a:r>
                        <a:rPr lang="en-US" sz="1400" b="1" u="none" strike="noStrike" cap="none" dirty="0">
                          <a:solidFill>
                            <a:srgbClr val="7030A0"/>
                          </a:solidFill>
                          <a:effectLst/>
                          <a:sym typeface="Arial"/>
                        </a:rPr>
                        <a:t>Chest radiograph</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No infiltrate</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Diffuse or patchy infiltrate</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Localized infiltrate</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5"/>
                  </a:ext>
                </a:extLst>
              </a:tr>
              <a:tr h="1079851">
                <a:tc>
                  <a:txBody>
                    <a:bodyPr/>
                    <a:lstStyle/>
                    <a:p>
                      <a:r>
                        <a:rPr lang="en-US" sz="1400" b="1" u="none" strike="noStrike" cap="none" dirty="0">
                          <a:solidFill>
                            <a:srgbClr val="7030A0"/>
                          </a:solidFill>
                          <a:effectLst/>
                          <a:sym typeface="Arial"/>
                        </a:rPr>
                        <a:t>Tracheal aspirate culture report</a:t>
                      </a:r>
                      <a:endParaRPr lang="en-US"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Light growth or no </a:t>
                      </a:r>
                      <a:endParaRPr lang="en-US" dirty="0"/>
                    </a:p>
                    <a:p>
                      <a:r>
                        <a:rPr lang="en-US" sz="1400" u="none" strike="noStrike" cap="none" dirty="0">
                          <a:effectLst/>
                          <a:sym typeface="Arial"/>
                        </a:rPr>
                        <a:t>growth</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Moderate or heavy growth of pathogenic bacteria </a:t>
                      </a:r>
                      <a:endParaRPr lang="en-US"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Moderate or heavy growth of bacteria </a:t>
                      </a:r>
                      <a:endParaRPr lang="en-US" dirty="0"/>
                    </a:p>
                    <a:p>
                      <a:r>
                        <a:rPr lang="en-US" sz="1400" u="none" strike="noStrike" cap="none" dirty="0">
                          <a:effectLst/>
                          <a:sym typeface="Arial"/>
                        </a:rPr>
                        <a:t>and presence of bacteria with similar </a:t>
                      </a:r>
                      <a:endParaRPr lang="en-US" dirty="0"/>
                    </a:p>
                    <a:p>
                      <a:r>
                        <a:rPr lang="en-US" sz="1400" u="none" strike="noStrike" cap="none" dirty="0">
                          <a:effectLst/>
                          <a:sym typeface="Arial"/>
                        </a:rPr>
                        <a:t>morphology on Gram stain</a:t>
                      </a:r>
                      <a:endParaRPr lang="en-US"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6"/>
                  </a:ext>
                </a:extLst>
              </a:tr>
            </a:tbl>
          </a:graphicData>
        </a:graphic>
      </p:graphicFrame>
      <p:sp>
        <p:nvSpPr>
          <p:cNvPr id="7" name="TextBox 6"/>
          <p:cNvSpPr txBox="1"/>
          <p:nvPr/>
        </p:nvSpPr>
        <p:spPr>
          <a:xfrm>
            <a:off x="118533" y="4382184"/>
            <a:ext cx="8534400" cy="646331"/>
          </a:xfrm>
          <a:prstGeom prst="rect">
            <a:avLst/>
          </a:prstGeom>
          <a:noFill/>
        </p:spPr>
        <p:txBody>
          <a:bodyPr wrap="square" rtlCol="0">
            <a:spAutoFit/>
          </a:bodyPr>
          <a:lstStyle/>
          <a:p>
            <a:r>
              <a:rPr lang="en-US" dirty="0" smtClean="0"/>
              <a:t>Abbreviation: </a:t>
            </a:r>
            <a:r>
              <a:rPr lang="en-US" b="1" dirty="0" smtClean="0">
                <a:solidFill>
                  <a:srgbClr val="7030A0"/>
                </a:solidFill>
              </a:rPr>
              <a:t>ARDS</a:t>
            </a:r>
            <a:r>
              <a:rPr lang="en-US" dirty="0" smtClean="0"/>
              <a:t>, acute respiratory distress syndrome; </a:t>
            </a:r>
            <a:r>
              <a:rPr lang="en-US" b="1" dirty="0" smtClean="0">
                <a:solidFill>
                  <a:srgbClr val="7030A0"/>
                </a:solidFill>
              </a:rPr>
              <a:t>FiO2</a:t>
            </a:r>
            <a:r>
              <a:rPr lang="en-US" dirty="0" smtClean="0">
                <a:solidFill>
                  <a:srgbClr val="7030A0"/>
                </a:solidFill>
              </a:rPr>
              <a:t> </a:t>
            </a:r>
            <a:r>
              <a:rPr lang="en-US" dirty="0" smtClean="0"/>
              <a:t>Fraction of inspired oxygen:; </a:t>
            </a:r>
            <a:r>
              <a:rPr lang="en-US" b="1" dirty="0" smtClean="0">
                <a:solidFill>
                  <a:srgbClr val="7030A0"/>
                </a:solidFill>
              </a:rPr>
              <a:t>PaO2</a:t>
            </a:r>
            <a:r>
              <a:rPr lang="en-US" dirty="0" smtClean="0">
                <a:solidFill>
                  <a:srgbClr val="7030A0"/>
                </a:solidFill>
              </a:rPr>
              <a:t> </a:t>
            </a:r>
            <a:r>
              <a:rPr lang="en-US" dirty="0" smtClean="0"/>
              <a:t>arterial partial pressure of oxygen.</a:t>
            </a:r>
            <a:endParaRPr lang="en-US" dirty="0"/>
          </a:p>
        </p:txBody>
      </p:sp>
    </p:spTree>
    <p:extLst>
      <p:ext uri="{BB962C8B-B14F-4D97-AF65-F5344CB8AC3E}">
        <p14:creationId xmlns:p14="http://schemas.microsoft.com/office/powerpoint/2010/main" val="3706422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00"/>
                </a:solidFill>
              </a:rPr>
              <a:t>Terminologies Used in Adult-VAE Algorithm</a:t>
            </a:r>
            <a:endParaRPr lang="en-US" sz="3600"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b="1" dirty="0" smtClean="0">
                <a:solidFill>
                  <a:srgbClr val="7030A0"/>
                </a:solidFill>
              </a:rPr>
              <a:t>Fraction of Inspired Oxygen (FiO</a:t>
            </a:r>
            <a:r>
              <a:rPr lang="en-US" b="1" baseline="-25000" dirty="0" smtClean="0">
                <a:solidFill>
                  <a:srgbClr val="7030A0"/>
                </a:solidFill>
              </a:rPr>
              <a:t>2</a:t>
            </a:r>
            <a:r>
              <a:rPr lang="en-US" b="1" dirty="0" smtClean="0">
                <a:solidFill>
                  <a:srgbClr val="7030A0"/>
                </a:solidFill>
              </a:rPr>
              <a:t>)</a:t>
            </a:r>
          </a:p>
          <a:p>
            <a:r>
              <a:rPr lang="en-US" b="1" dirty="0" smtClean="0">
                <a:solidFill>
                  <a:srgbClr val="7030A0"/>
                </a:solidFill>
              </a:rPr>
              <a:t>FiO</a:t>
            </a:r>
            <a:r>
              <a:rPr lang="en-US" b="1" baseline="-25000" dirty="0">
                <a:solidFill>
                  <a:srgbClr val="7030A0"/>
                </a:solidFill>
              </a:rPr>
              <a:t>2 </a:t>
            </a:r>
            <a:r>
              <a:rPr lang="en-US" dirty="0" smtClean="0"/>
              <a:t>is the fraction of oxygen in the volume of air being measured. Atmospheric air contains 21% oxygen, which is equivalent to </a:t>
            </a:r>
            <a:r>
              <a:rPr lang="en-US" b="1" dirty="0">
                <a:solidFill>
                  <a:srgbClr val="7030A0"/>
                </a:solidFill>
              </a:rPr>
              <a:t>FiO</a:t>
            </a:r>
            <a:r>
              <a:rPr lang="en-US" b="1" baseline="-25000" dirty="0">
                <a:solidFill>
                  <a:srgbClr val="7030A0"/>
                </a:solidFill>
              </a:rPr>
              <a:t>2 </a:t>
            </a:r>
            <a:r>
              <a:rPr lang="en-US" dirty="0" smtClean="0"/>
              <a:t>of 0.21. </a:t>
            </a:r>
          </a:p>
          <a:p>
            <a:r>
              <a:rPr lang="en-US" dirty="0" smtClean="0"/>
              <a:t>Patients with difficulty in breathing are provided with oxygen-enriched air, i.e. FiO2 higher than that of atmospheric air.</a:t>
            </a:r>
          </a:p>
          <a:p>
            <a:r>
              <a:rPr lang="en-US" dirty="0" smtClean="0"/>
              <a:t>In patients on MV, the FiO2 can be adjusted depending on the patient’s oxygenation needs, which ranges from 0.3 to 1.0 (30-100%) </a:t>
            </a:r>
            <a:endParaRPr lang="en-US" baseline="-25000" dirty="0"/>
          </a:p>
        </p:txBody>
      </p:sp>
    </p:spTree>
    <p:extLst>
      <p:ext uri="{BB962C8B-B14F-4D97-AF65-F5344CB8AC3E}">
        <p14:creationId xmlns:p14="http://schemas.microsoft.com/office/powerpoint/2010/main" val="34723475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572000"/>
          </a:xfrm>
        </p:spPr>
        <p:txBody>
          <a:bodyPr>
            <a:normAutofit fontScale="77500" lnSpcReduction="20000"/>
          </a:bodyPr>
          <a:lstStyle/>
          <a:p>
            <a:r>
              <a:rPr lang="en-US" sz="3400" dirty="0" smtClean="0"/>
              <a:t>An increase of ≥0.2(20%) is considered as worsening of oxygenation, which is used to meet VAC definition.</a:t>
            </a:r>
          </a:p>
          <a:p>
            <a:pPr marL="0" indent="0">
              <a:buNone/>
            </a:pPr>
            <a:r>
              <a:rPr lang="en-US" sz="3400" b="1" dirty="0" smtClean="0">
                <a:solidFill>
                  <a:srgbClr val="7030A0"/>
                </a:solidFill>
              </a:rPr>
              <a:t>Positive End-Expiratory Pressure (PEEP)</a:t>
            </a:r>
          </a:p>
          <a:p>
            <a:r>
              <a:rPr lang="en-US" sz="3400" dirty="0" smtClean="0">
                <a:solidFill>
                  <a:srgbClr val="7030A0"/>
                </a:solidFill>
              </a:rPr>
              <a:t>PEEP is a pressure </a:t>
            </a:r>
            <a:r>
              <a:rPr lang="en-US" sz="3400" dirty="0" smtClean="0"/>
              <a:t>that is applied by a ventilator at the end of each breath (expiration) to maintain airway pressure greater than atmospheric pressure so as to prevent the collapse of the alveoli.</a:t>
            </a:r>
          </a:p>
          <a:p>
            <a:r>
              <a:rPr lang="en-US" sz="3400" dirty="0" smtClean="0"/>
              <a:t>The PEEP values ranges from 0 cm H</a:t>
            </a:r>
            <a:r>
              <a:rPr lang="en-US" sz="3400" baseline="-25000" dirty="0" smtClean="0"/>
              <a:t>2</a:t>
            </a:r>
            <a:r>
              <a:rPr lang="en-US" sz="3400" dirty="0" smtClean="0"/>
              <a:t>O to 15cm </a:t>
            </a:r>
            <a:r>
              <a:rPr lang="en-US" sz="3400" dirty="0"/>
              <a:t>H</a:t>
            </a:r>
            <a:r>
              <a:rPr lang="en-US" sz="3400" baseline="-25000" dirty="0"/>
              <a:t>2</a:t>
            </a:r>
            <a:r>
              <a:rPr lang="en-US" sz="3400" dirty="0"/>
              <a:t>O </a:t>
            </a:r>
            <a:r>
              <a:rPr lang="en-US" sz="3400" dirty="0" smtClean="0"/>
              <a:t>and any value between 0 to 5 cm </a:t>
            </a:r>
            <a:r>
              <a:rPr lang="en-US" sz="3400" dirty="0"/>
              <a:t>H</a:t>
            </a:r>
            <a:r>
              <a:rPr lang="en-US" sz="3400" baseline="-25000" dirty="0"/>
              <a:t>2</a:t>
            </a:r>
            <a:r>
              <a:rPr lang="en-US" sz="3400" dirty="0"/>
              <a:t>O </a:t>
            </a:r>
            <a:r>
              <a:rPr lang="en-US" sz="3400" dirty="0" smtClean="0"/>
              <a:t>is considered normal value.</a:t>
            </a:r>
          </a:p>
          <a:p>
            <a:r>
              <a:rPr lang="en-US" sz="3400" dirty="0" smtClean="0"/>
              <a:t>An increase of ≥ 3 cm </a:t>
            </a:r>
            <a:r>
              <a:rPr lang="en-US" sz="3400" dirty="0"/>
              <a:t>H</a:t>
            </a:r>
            <a:r>
              <a:rPr lang="en-US" sz="3400" baseline="-25000" dirty="0"/>
              <a:t>2</a:t>
            </a:r>
            <a:r>
              <a:rPr lang="en-US" sz="3400" dirty="0"/>
              <a:t>O </a:t>
            </a:r>
            <a:r>
              <a:rPr lang="en-US" sz="3400" dirty="0" smtClean="0"/>
              <a:t>is considered as worsening of oxygenation, which is used to meet VAC definition</a:t>
            </a:r>
            <a:r>
              <a:rPr lang="en-US" dirty="0" smtClean="0"/>
              <a:t>.</a:t>
            </a:r>
            <a:endParaRPr lang="en-US" baseline="-25000" dirty="0"/>
          </a:p>
        </p:txBody>
      </p:sp>
    </p:spTree>
    <p:extLst>
      <p:ext uri="{BB962C8B-B14F-4D97-AF65-F5344CB8AC3E}">
        <p14:creationId xmlns:p14="http://schemas.microsoft.com/office/powerpoint/2010/main" val="9254846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92500" lnSpcReduction="10000"/>
          </a:bodyPr>
          <a:lstStyle/>
          <a:p>
            <a:r>
              <a:rPr lang="en-US" dirty="0" smtClean="0"/>
              <a:t>SpO2 blood oxygen saturation level; Hypoxia &lt;94% </a:t>
            </a:r>
          </a:p>
          <a:p>
            <a:r>
              <a:rPr lang="en-US" dirty="0" smtClean="0"/>
              <a:t>PaO2/FiO2 ratio; ration of arterial oxygen partial pressure (in mm Hg) to fractional inspired oxygen. (Normal value ~ 500) </a:t>
            </a:r>
          </a:p>
          <a:p>
            <a:r>
              <a:rPr lang="en-US" dirty="0" smtClean="0"/>
              <a:t>ARDS can be classified into –mild (&lt;300), moderate (&lt;200), and severe (&lt;100); (when PEEP or CPAP is maintained at ≥5cm H</a:t>
            </a:r>
            <a:r>
              <a:rPr lang="en-US" baseline="-25000" dirty="0" smtClean="0"/>
              <a:t>2</a:t>
            </a:r>
            <a:r>
              <a:rPr lang="en-US" dirty="0" smtClean="0"/>
              <a:t>O</a:t>
            </a:r>
          </a:p>
          <a:p>
            <a:r>
              <a:rPr lang="en-US" dirty="0" smtClean="0"/>
              <a:t>CPAP (Continuous positive airway pressure)</a:t>
            </a:r>
          </a:p>
          <a:p>
            <a:endParaRPr lang="en-US" dirty="0"/>
          </a:p>
        </p:txBody>
      </p:sp>
      <p:cxnSp>
        <p:nvCxnSpPr>
          <p:cNvPr id="5" name="Straight Connector 4"/>
          <p:cNvCxnSpPr/>
          <p:nvPr/>
        </p:nvCxnSpPr>
        <p:spPr>
          <a:xfrm>
            <a:off x="4419600" y="2343150"/>
            <a:ext cx="228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3831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92500"/>
          </a:bodyPr>
          <a:lstStyle/>
          <a:p>
            <a:r>
              <a:rPr lang="en-US" b="1" dirty="0" smtClean="0">
                <a:solidFill>
                  <a:srgbClr val="7030A0"/>
                </a:solidFill>
              </a:rPr>
              <a:t>Date of Event (DOE)</a:t>
            </a:r>
            <a:r>
              <a:rPr lang="en-US" dirty="0"/>
              <a:t> </a:t>
            </a:r>
            <a:r>
              <a:rPr lang="en-US" dirty="0" smtClean="0"/>
              <a:t>is first day of worsening oxygenation after two days of base line period</a:t>
            </a:r>
          </a:p>
          <a:p>
            <a:r>
              <a:rPr lang="en-US" b="1" dirty="0" smtClean="0">
                <a:solidFill>
                  <a:srgbClr val="7030A0"/>
                </a:solidFill>
              </a:rPr>
              <a:t>VAE window Period  </a:t>
            </a:r>
            <a:r>
              <a:rPr lang="en-US" dirty="0" smtClean="0"/>
              <a:t>is a 5 days period which includes the DOE, 2 days before, and 2 days after. </a:t>
            </a:r>
          </a:p>
          <a:p>
            <a:r>
              <a:rPr lang="en-US" b="1" dirty="0" smtClean="0">
                <a:solidFill>
                  <a:srgbClr val="7030A0"/>
                </a:solidFill>
              </a:rPr>
              <a:t>FiO2 (Fraction of Inspired Oxygen) : </a:t>
            </a:r>
            <a:r>
              <a:rPr lang="en-US" dirty="0" smtClean="0"/>
              <a:t>This setting determines the concentration of oxygen in the gas mixture delivered by the ventilator </a:t>
            </a:r>
          </a:p>
        </p:txBody>
      </p:sp>
    </p:spTree>
    <p:extLst>
      <p:ext uri="{BB962C8B-B14F-4D97-AF65-F5344CB8AC3E}">
        <p14:creationId xmlns:p14="http://schemas.microsoft.com/office/powerpoint/2010/main" val="25560222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lstStyle/>
          <a:p>
            <a:pPr>
              <a:lnSpc>
                <a:spcPct val="150000"/>
              </a:lnSpc>
            </a:pPr>
            <a:r>
              <a:rPr lang="en-US" b="1" dirty="0" smtClean="0">
                <a:solidFill>
                  <a:srgbClr val="7030A0"/>
                </a:solidFill>
              </a:rPr>
              <a:t>PEEP (Positive End-Expiratory Pressure): </a:t>
            </a:r>
            <a:r>
              <a:rPr lang="en-US" dirty="0" smtClean="0"/>
              <a:t>This is the amount of pressure maintained in  the airways at the end of each exhalation, PEEP helps keep the alveoli (air sacs in the lungs) open,  especially during expiration .</a:t>
            </a:r>
            <a:endParaRPr lang="en-US" dirty="0"/>
          </a:p>
        </p:txBody>
      </p:sp>
    </p:spTree>
    <p:extLst>
      <p:ext uri="{BB962C8B-B14F-4D97-AF65-F5344CB8AC3E}">
        <p14:creationId xmlns:p14="http://schemas.microsoft.com/office/powerpoint/2010/main" val="58796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209550"/>
            <a:ext cx="8229600" cy="4156473"/>
          </a:xfrm>
        </p:spPr>
        <p:txBody>
          <a:bodyPr/>
          <a:lstStyle/>
          <a:p>
            <a:r>
              <a:rPr lang="en-US" sz="2800" b="1" dirty="0" smtClean="0">
                <a:solidFill>
                  <a:srgbClr val="FF0000"/>
                </a:solidFill>
              </a:rPr>
              <a:t>Adult VAE surveillance algorithm.</a:t>
            </a:r>
          </a:p>
          <a:p>
            <a:pPr marL="0" inden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207467509"/>
              </p:ext>
            </p:extLst>
          </p:nvPr>
        </p:nvGraphicFramePr>
        <p:xfrm>
          <a:off x="457200" y="819150"/>
          <a:ext cx="8153400" cy="4000270"/>
        </p:xfrm>
        <a:graphic>
          <a:graphicData uri="http://schemas.openxmlformats.org/drawingml/2006/table">
            <a:tbl>
              <a:tblPr firstRow="1" bandRow="1">
                <a:tableStyleId>{5940675A-B579-460E-94D1-54222C63F5DA}</a:tableStyleId>
              </a:tblPr>
              <a:tblGrid>
                <a:gridCol w="2438400"/>
                <a:gridCol w="5715000"/>
              </a:tblGrid>
              <a:tr h="1131455">
                <a:tc>
                  <a:txBody>
                    <a:bodyPr/>
                    <a:lstStyle/>
                    <a:p>
                      <a:r>
                        <a:rPr lang="en-US" b="1" dirty="0" smtClean="0">
                          <a:solidFill>
                            <a:srgbClr val="7030A0"/>
                          </a:solidFill>
                        </a:rPr>
                        <a:t>Mechanical</a:t>
                      </a:r>
                      <a:r>
                        <a:rPr lang="en-US" b="1" baseline="0" dirty="0" smtClean="0">
                          <a:solidFill>
                            <a:srgbClr val="7030A0"/>
                          </a:solidFill>
                        </a:rPr>
                        <a:t> ventilation (MV) criteria </a:t>
                      </a:r>
                      <a:endParaRPr lang="en-US" b="1" dirty="0">
                        <a:solidFill>
                          <a:srgbClr val="7030A0"/>
                        </a:solidFill>
                      </a:endParaRPr>
                    </a:p>
                  </a:txBody>
                  <a:tcPr/>
                </a:tc>
                <a:tc>
                  <a:txBody>
                    <a:bodyPr/>
                    <a:lstStyle/>
                    <a:p>
                      <a:r>
                        <a:rPr lang="en-US" dirty="0" smtClean="0"/>
                        <a:t>Patient</a:t>
                      </a:r>
                      <a:r>
                        <a:rPr lang="en-US" baseline="0" dirty="0" smtClean="0"/>
                        <a:t> has mechanical ventilator (MV) in place for 2 calendar day or more. If it is removed, then the DOE must be on the day of removal or on next day </a:t>
                      </a:r>
                      <a:endParaRPr lang="en-US" dirty="0"/>
                    </a:p>
                  </a:txBody>
                  <a:tcPr/>
                </a:tc>
              </a:tr>
              <a:tr h="1131455">
                <a:tc>
                  <a:txBody>
                    <a:bodyPr/>
                    <a:lstStyle/>
                    <a:p>
                      <a:r>
                        <a:rPr lang="en-US" b="1" dirty="0" smtClean="0">
                          <a:solidFill>
                            <a:srgbClr val="7030A0"/>
                          </a:solidFill>
                        </a:rPr>
                        <a:t>Baseline period </a:t>
                      </a:r>
                      <a:endParaRPr lang="en-US" b="1" dirty="0">
                        <a:solidFill>
                          <a:srgbClr val="7030A0"/>
                        </a:solidFill>
                      </a:endParaRPr>
                    </a:p>
                  </a:txBody>
                  <a:tcPr/>
                </a:tc>
                <a:tc>
                  <a:txBody>
                    <a:bodyPr/>
                    <a:lstStyle/>
                    <a:p>
                      <a:r>
                        <a:rPr lang="en-US" dirty="0" smtClean="0"/>
                        <a:t>Patient should have an initial period of stability or improvement of respiratory status: defined as ≥ 2 days</a:t>
                      </a:r>
                      <a:r>
                        <a:rPr lang="en-US" baseline="0" dirty="0" smtClean="0"/>
                        <a:t> of stable or decreasing daily minimum FiO</a:t>
                      </a:r>
                      <a:r>
                        <a:rPr lang="en-US" baseline="-25000" dirty="0" smtClean="0"/>
                        <a:t>2</a:t>
                      </a:r>
                      <a:r>
                        <a:rPr lang="en-US" baseline="0" dirty="0" smtClean="0"/>
                        <a:t> or PEEP</a:t>
                      </a:r>
                      <a:r>
                        <a:rPr lang="en-US" dirty="0" smtClean="0"/>
                        <a:t> </a:t>
                      </a:r>
                      <a:endParaRPr lang="en-US" dirty="0"/>
                    </a:p>
                  </a:txBody>
                  <a:tcPr/>
                </a:tc>
              </a:tr>
              <a:tr h="1470891">
                <a:tc>
                  <a:txBody>
                    <a:bodyPr/>
                    <a:lstStyle/>
                    <a:p>
                      <a:r>
                        <a:rPr lang="en-US" b="1" dirty="0" smtClean="0">
                          <a:solidFill>
                            <a:srgbClr val="7030A0"/>
                          </a:solidFill>
                        </a:rPr>
                        <a:t>Ventilator-associated</a:t>
                      </a:r>
                      <a:r>
                        <a:rPr lang="en-US" b="1" baseline="0" dirty="0" smtClean="0">
                          <a:solidFill>
                            <a:srgbClr val="7030A0"/>
                          </a:solidFill>
                        </a:rPr>
                        <a:t> condition (VAC) </a:t>
                      </a:r>
                      <a:endParaRPr lang="en-US" b="1" dirty="0">
                        <a:solidFill>
                          <a:srgbClr val="7030A0"/>
                        </a:solidFill>
                      </a:endParaRPr>
                    </a:p>
                  </a:txBody>
                  <a:tcPr/>
                </a:tc>
                <a:tc>
                  <a:txBody>
                    <a:bodyPr/>
                    <a:lstStyle/>
                    <a:p>
                      <a:r>
                        <a:rPr lang="en-US" dirty="0" smtClean="0"/>
                        <a:t>After a baseline period, the patient should have at least one of the following criteria of worsening of oxygenation:</a:t>
                      </a:r>
                    </a:p>
                    <a:p>
                      <a:pPr marL="285750" indent="-285750">
                        <a:buFont typeface="Arial" pitchFamily="34" charset="0"/>
                        <a:buChar char="•"/>
                      </a:pPr>
                      <a:r>
                        <a:rPr lang="en-US" dirty="0" smtClean="0"/>
                        <a:t>Daily minimum PEEP values ≥ 3 cm H</a:t>
                      </a:r>
                      <a:r>
                        <a:rPr lang="en-US" baseline="-25000" dirty="0" smtClean="0"/>
                        <a:t>2</a:t>
                      </a:r>
                      <a:r>
                        <a:rPr lang="en-US" dirty="0" smtClean="0"/>
                        <a:t>O sustained for ≥ 2 days </a:t>
                      </a:r>
                    </a:p>
                    <a:p>
                      <a:pPr marL="285750" indent="-285750">
                        <a:buFont typeface="Arial" pitchFamily="34" charset="0"/>
                        <a:buChar char="•"/>
                      </a:pPr>
                      <a:r>
                        <a:rPr lang="en-US" dirty="0" smtClean="0"/>
                        <a:t>Daily minimum PEEP values</a:t>
                      </a:r>
                      <a:r>
                        <a:rPr lang="en-US" baseline="0" dirty="0" smtClean="0"/>
                        <a:t> of </a:t>
                      </a:r>
                      <a:r>
                        <a:rPr lang="en-US" dirty="0" smtClean="0"/>
                        <a:t>≥ 3 cm H</a:t>
                      </a:r>
                      <a:r>
                        <a:rPr lang="en-US" baseline="-25000" dirty="0" smtClean="0"/>
                        <a:t>2</a:t>
                      </a:r>
                      <a:r>
                        <a:rPr lang="en-US" baseline="0" dirty="0" smtClean="0"/>
                        <a:t>O sustained for </a:t>
                      </a:r>
                      <a:r>
                        <a:rPr lang="en-US" dirty="0" smtClean="0"/>
                        <a:t>≥2</a:t>
                      </a:r>
                      <a:r>
                        <a:rPr lang="en-US" baseline="0" dirty="0" smtClean="0"/>
                        <a:t> days </a:t>
                      </a:r>
                      <a:endParaRPr lang="en-US" baseline="-25000" dirty="0"/>
                    </a:p>
                  </a:txBody>
                  <a:tcPr/>
                </a:tc>
              </a:tr>
            </a:tbl>
          </a:graphicData>
        </a:graphic>
      </p:graphicFrame>
    </p:spTree>
    <p:extLst>
      <p:ext uri="{BB962C8B-B14F-4D97-AF65-F5344CB8AC3E}">
        <p14:creationId xmlns:p14="http://schemas.microsoft.com/office/powerpoint/2010/main" val="34865919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34557810"/>
              </p:ext>
            </p:extLst>
          </p:nvPr>
        </p:nvGraphicFramePr>
        <p:xfrm>
          <a:off x="228600" y="209550"/>
          <a:ext cx="8763000" cy="4823460"/>
        </p:xfrm>
        <a:graphic>
          <a:graphicData uri="http://schemas.openxmlformats.org/drawingml/2006/table">
            <a:tbl>
              <a:tblPr firstRow="1" bandRow="1">
                <a:tableStyleId>{5940675A-B579-460E-94D1-54222C63F5DA}</a:tableStyleId>
              </a:tblPr>
              <a:tblGrid>
                <a:gridCol w="2271889"/>
                <a:gridCol w="6491111"/>
              </a:tblGrid>
              <a:tr h="2400300">
                <a:tc>
                  <a:txBody>
                    <a:bodyPr/>
                    <a:lstStyle/>
                    <a:p>
                      <a:r>
                        <a:rPr lang="en-US" sz="1700" b="1" dirty="0" smtClean="0">
                          <a:solidFill>
                            <a:srgbClr val="7030A0"/>
                          </a:solidFill>
                        </a:rPr>
                        <a:t>Infection-related</a:t>
                      </a:r>
                      <a:r>
                        <a:rPr lang="en-US" sz="1700" b="1" baseline="0" dirty="0" smtClean="0">
                          <a:solidFill>
                            <a:srgbClr val="7030A0"/>
                          </a:solidFill>
                        </a:rPr>
                        <a:t> ventilator associated complication  (IVAC)</a:t>
                      </a:r>
                      <a:endParaRPr lang="en-US" sz="1700" b="1" dirty="0">
                        <a:solidFill>
                          <a:srgbClr val="7030A0"/>
                        </a:solidFill>
                      </a:endParaRPr>
                    </a:p>
                  </a:txBody>
                  <a:tcPr/>
                </a:tc>
                <a:tc>
                  <a:txBody>
                    <a:bodyPr/>
                    <a:lstStyle/>
                    <a:p>
                      <a:r>
                        <a:rPr lang="en-US" sz="1700" dirty="0" smtClean="0"/>
                        <a:t>If VAC criteria is fulfilled, the IVAC can be met if the patient has both  of the following criteria  during the VAE window period, which is an indicator</a:t>
                      </a:r>
                      <a:r>
                        <a:rPr lang="en-US" sz="1700" baseline="0" dirty="0" smtClean="0"/>
                        <a:t> of associated  infection or inflammation:</a:t>
                      </a:r>
                    </a:p>
                    <a:p>
                      <a:pPr marL="285750" indent="-285750">
                        <a:buFont typeface="Arial" pitchFamily="34" charset="0"/>
                        <a:buChar char="•"/>
                      </a:pPr>
                      <a:r>
                        <a:rPr lang="en-US" sz="1700" baseline="0" dirty="0" smtClean="0"/>
                        <a:t>Clinical criteria: any one of the following:</a:t>
                      </a:r>
                    </a:p>
                    <a:p>
                      <a:pPr marL="285750" indent="-285750">
                        <a:buFont typeface="Courier New" pitchFamily="49" charset="0"/>
                        <a:buChar char="o"/>
                      </a:pPr>
                      <a:r>
                        <a:rPr lang="en-US" sz="1700" baseline="0" dirty="0" smtClean="0"/>
                        <a:t>Temperature&gt;100.4°F</a:t>
                      </a:r>
                    </a:p>
                    <a:p>
                      <a:pPr marL="285750" marR="0" indent="-285750" algn="l" defTabSz="914400" rtl="0" eaLnBrk="1" fontAlgn="auto" latinLnBrk="0" hangingPunct="1">
                        <a:lnSpc>
                          <a:spcPct val="100000"/>
                        </a:lnSpc>
                        <a:spcBef>
                          <a:spcPts val="0"/>
                        </a:spcBef>
                        <a:spcAft>
                          <a:spcPts val="0"/>
                        </a:spcAft>
                        <a:buClrTx/>
                        <a:buSzTx/>
                        <a:buFont typeface="Courier New" pitchFamily="49" charset="0"/>
                        <a:buChar char="o"/>
                        <a:tabLst/>
                        <a:defRPr/>
                      </a:pPr>
                      <a:r>
                        <a:rPr lang="en-US" sz="1700" baseline="0" dirty="0" smtClean="0"/>
                        <a:t>Temperature &lt;36.8°F</a:t>
                      </a:r>
                    </a:p>
                    <a:p>
                      <a:pPr marL="285750" indent="-285750">
                        <a:buFont typeface="Courier New" pitchFamily="49" charset="0"/>
                        <a:buChar char="o"/>
                      </a:pPr>
                      <a:r>
                        <a:rPr lang="en-US" sz="1700" dirty="0" smtClean="0"/>
                        <a:t>WBC count≥12,000</a:t>
                      </a:r>
                      <a:r>
                        <a:rPr lang="en-US" sz="1700" baseline="0" dirty="0" smtClean="0"/>
                        <a:t> cells/mm</a:t>
                      </a:r>
                      <a:r>
                        <a:rPr lang="en-US" sz="1700" baseline="30000" dirty="0" smtClean="0"/>
                        <a:t>3</a:t>
                      </a:r>
                      <a:endParaRPr lang="en-US" sz="1700" baseline="0" dirty="0" smtClean="0"/>
                    </a:p>
                    <a:p>
                      <a:pPr marL="285750" indent="-285750">
                        <a:buFont typeface="Arial" pitchFamily="34" charset="0"/>
                        <a:buChar char="•"/>
                      </a:pPr>
                      <a:r>
                        <a:rPr lang="en-US" sz="1700" baseline="0" dirty="0" smtClean="0"/>
                        <a:t>Antimicrobial agent criteria: A new antimicrobial agent is started, and continued for </a:t>
                      </a:r>
                      <a:r>
                        <a:rPr lang="en-US" sz="1700" dirty="0" smtClean="0"/>
                        <a:t>≥4 days</a:t>
                      </a:r>
                      <a:r>
                        <a:rPr lang="en-US" sz="1700" baseline="0" dirty="0" smtClean="0"/>
                        <a:t> </a:t>
                      </a:r>
                      <a:endParaRPr lang="en-US" sz="1700" baseline="0" dirty="0"/>
                    </a:p>
                  </a:txBody>
                  <a:tcPr/>
                </a:tc>
              </a:tr>
              <a:tr h="2400300">
                <a:tc>
                  <a:txBody>
                    <a:bodyPr/>
                    <a:lstStyle/>
                    <a:p>
                      <a:r>
                        <a:rPr lang="en-US" sz="1700" b="1" dirty="0" smtClean="0">
                          <a:solidFill>
                            <a:srgbClr val="7030A0"/>
                          </a:solidFill>
                        </a:rPr>
                        <a:t>Possible ventilator-associated pneumonia (PVAP)</a:t>
                      </a:r>
                      <a:endParaRPr lang="en-US" sz="1700" b="1" dirty="0">
                        <a:solidFill>
                          <a:srgbClr val="7030A0"/>
                        </a:solidFill>
                      </a:endParaRPr>
                    </a:p>
                  </a:txBody>
                  <a:tcPr/>
                </a:tc>
                <a:tc>
                  <a:txBody>
                    <a:bodyPr/>
                    <a:lstStyle/>
                    <a:p>
                      <a:r>
                        <a:rPr lang="en-US" sz="1700" dirty="0" smtClean="0"/>
                        <a:t>Laboratory criteria: If IVAC</a:t>
                      </a:r>
                      <a:r>
                        <a:rPr lang="en-US" sz="1700" baseline="0" dirty="0" smtClean="0"/>
                        <a:t> criteria are fulfilled, the PVAP can be met if the patient fulfills one  of the following criteria during the VAE window period,  which indicates laboratory confirmation of the infection: </a:t>
                      </a:r>
                    </a:p>
                    <a:p>
                      <a:pPr marL="285750" indent="-285750">
                        <a:buFont typeface="Arial" pitchFamily="34" charset="0"/>
                        <a:buChar char="•"/>
                      </a:pPr>
                      <a:r>
                        <a:rPr lang="en-US" sz="1700" baseline="0" dirty="0" smtClean="0"/>
                        <a:t>Culture positive by quantitative or semi quantitative method </a:t>
                      </a:r>
                    </a:p>
                    <a:p>
                      <a:pPr marL="285750" indent="-285750">
                        <a:buFont typeface="Arial" pitchFamily="34" charset="0"/>
                        <a:buChar char="•"/>
                      </a:pPr>
                      <a:r>
                        <a:rPr lang="en-US" sz="1700" baseline="0" dirty="0" smtClean="0"/>
                        <a:t>Gram stain finding of purulent respiratory secretion with culture positive by qualitative method </a:t>
                      </a:r>
                    </a:p>
                    <a:p>
                      <a:pPr marL="285750" indent="-285750">
                        <a:buFont typeface="Arial" pitchFamily="34" charset="0"/>
                        <a:buChar char="•"/>
                      </a:pPr>
                      <a:r>
                        <a:rPr lang="en-US" sz="1700" baseline="0" dirty="0" smtClean="0"/>
                        <a:t>Non-culture methods (histopathology,  immunofluorescence test for respiratory viruses, Legionella)</a:t>
                      </a:r>
                    </a:p>
                  </a:txBody>
                  <a:tcPr/>
                </a:tc>
              </a:tr>
            </a:tbl>
          </a:graphicData>
        </a:graphic>
      </p:graphicFrame>
    </p:spTree>
    <p:extLst>
      <p:ext uri="{BB962C8B-B14F-4D97-AF65-F5344CB8AC3E}">
        <p14:creationId xmlns:p14="http://schemas.microsoft.com/office/powerpoint/2010/main" val="7203013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57150"/>
            <a:ext cx="8229600" cy="533400"/>
          </a:xfrm>
        </p:spPr>
        <p:txBody>
          <a:bodyPr>
            <a:noAutofit/>
          </a:bodyPr>
          <a:lstStyle/>
          <a:p>
            <a:pPr algn="l"/>
            <a:r>
              <a:rPr lang="en-US" sz="2400" b="1" dirty="0" smtClean="0">
                <a:solidFill>
                  <a:srgbClr val="FF0000"/>
                </a:solidFill>
              </a:rPr>
              <a:t>Modified Clinical Pulmonary Infection Score (CPIS)</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718508830"/>
              </p:ext>
            </p:extLst>
          </p:nvPr>
        </p:nvGraphicFramePr>
        <p:xfrm>
          <a:off x="152400" y="590550"/>
          <a:ext cx="8927600" cy="4536566"/>
        </p:xfrm>
        <a:graphic>
          <a:graphicData uri="http://schemas.openxmlformats.org/drawingml/2006/table">
            <a:tbl>
              <a:tblPr firstRow="1" bandRow="1">
                <a:tableStyleId>{5940675A-B579-460E-94D1-54222C63F5DA}</a:tableStyleId>
              </a:tblPr>
              <a:tblGrid>
                <a:gridCol w="1874778">
                  <a:extLst>
                    <a:ext uri="{9D8B030D-6E8A-4147-A177-3AD203B41FA5}">
                      <a16:colId xmlns="" xmlns:a16="http://schemas.microsoft.com/office/drawing/2014/main" val="20000"/>
                    </a:ext>
                  </a:extLst>
                </a:gridCol>
                <a:gridCol w="1924137">
                  <a:extLst>
                    <a:ext uri="{9D8B030D-6E8A-4147-A177-3AD203B41FA5}">
                      <a16:colId xmlns="" xmlns:a16="http://schemas.microsoft.com/office/drawing/2014/main" val="20001"/>
                    </a:ext>
                  </a:extLst>
                </a:gridCol>
                <a:gridCol w="2296875">
                  <a:extLst>
                    <a:ext uri="{9D8B030D-6E8A-4147-A177-3AD203B41FA5}">
                      <a16:colId xmlns="" xmlns:a16="http://schemas.microsoft.com/office/drawing/2014/main" val="20002"/>
                    </a:ext>
                  </a:extLst>
                </a:gridCol>
                <a:gridCol w="2831810">
                  <a:extLst>
                    <a:ext uri="{9D8B030D-6E8A-4147-A177-3AD203B41FA5}">
                      <a16:colId xmlns="" xmlns:a16="http://schemas.microsoft.com/office/drawing/2014/main" val="20003"/>
                    </a:ext>
                  </a:extLst>
                </a:gridCol>
              </a:tblGrid>
              <a:tr h="338133">
                <a:tc>
                  <a:txBody>
                    <a:bodyPr/>
                    <a:lstStyle/>
                    <a:p>
                      <a:r>
                        <a:rPr lang="en-US" sz="1800" u="none" strike="noStrike" cap="none" dirty="0">
                          <a:effectLst/>
                          <a:sym typeface="Arial"/>
                        </a:rPr>
                        <a:t>CPIS points</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dirty="0"/>
                        <a:t>0</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dirty="0"/>
                        <a:t>1</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dirty="0"/>
                        <a:t>2</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591732">
                <a:tc>
                  <a:txBody>
                    <a:bodyPr/>
                    <a:lstStyle/>
                    <a:p>
                      <a:r>
                        <a:rPr lang="en-US" sz="1800" u="none" strike="noStrike" cap="none" dirty="0">
                          <a:effectLst/>
                          <a:sym typeface="Arial"/>
                        </a:rPr>
                        <a:t>Temperature (°C)</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≥36.5°C and ≤38.4°C</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dirty="0"/>
                        <a:t>≥38.5°C and ≤38.9°C</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≥39°C or ≤36°C</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591732">
                <a:tc>
                  <a:txBody>
                    <a:bodyPr/>
                    <a:lstStyle/>
                    <a:p>
                      <a:r>
                        <a:rPr lang="en-US" sz="1800" u="none" strike="noStrike" cap="none" dirty="0">
                          <a:effectLst/>
                          <a:sym typeface="Arial"/>
                        </a:rPr>
                        <a:t>Leukocyte count (per mm3)</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4,000–11,000 </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&lt;4,000 or &gt;11,000</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&lt;4,000 or &gt;11,000 + band forms ≥50%</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591732">
                <a:tc>
                  <a:txBody>
                    <a:bodyPr/>
                    <a:lstStyle/>
                    <a:p>
                      <a:r>
                        <a:rPr lang="en-US" sz="1800" u="none" strike="noStrike" cap="none" dirty="0">
                          <a:effectLst/>
                          <a:sym typeface="Arial"/>
                        </a:rPr>
                        <a:t>Tracheal secretions</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Rare</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Non-purulent </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Abundant + purulent</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3"/>
                  </a:ext>
                </a:extLst>
              </a:tr>
              <a:tr h="591732">
                <a:tc>
                  <a:txBody>
                    <a:bodyPr/>
                    <a:lstStyle/>
                    <a:p>
                      <a:r>
                        <a:rPr lang="en-US" sz="1800" u="none" strike="noStrike" cap="none" dirty="0">
                          <a:effectLst/>
                          <a:sym typeface="Arial"/>
                        </a:rPr>
                        <a:t>Oxygenation </a:t>
                      </a:r>
                      <a:r>
                        <a:rPr lang="en-US" sz="1800" u="none" strike="noStrike" cap="none" dirty="0" err="1">
                          <a:effectLst/>
                          <a:sym typeface="Arial"/>
                        </a:rPr>
                        <a:t>PaO</a:t>
                      </a:r>
                      <a:r>
                        <a:rPr lang="en-US" sz="1800" u="none" strike="noStrike" cap="none" dirty="0">
                          <a:effectLst/>
                          <a:sym typeface="Arial"/>
                        </a:rPr>
                        <a:t>₂ /</a:t>
                      </a:r>
                      <a:r>
                        <a:rPr lang="en-US" sz="1800" u="none" strike="noStrike" cap="none" dirty="0" err="1">
                          <a:effectLst/>
                          <a:sym typeface="Arial"/>
                        </a:rPr>
                        <a:t>FiO</a:t>
                      </a:r>
                      <a:r>
                        <a:rPr lang="en-US" sz="1800" u="none" strike="noStrike" cap="none" dirty="0">
                          <a:effectLst/>
                          <a:sym typeface="Arial"/>
                        </a:rPr>
                        <a:t>₂ mm Hg</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&gt;240 with ARDS</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dirty="0"/>
                        <a:t>-</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≤240 and no ARDS</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4"/>
                  </a:ext>
                </a:extLst>
              </a:tr>
              <a:tr h="591732">
                <a:tc>
                  <a:txBody>
                    <a:bodyPr/>
                    <a:lstStyle/>
                    <a:p>
                      <a:r>
                        <a:rPr lang="en-US" sz="1800" u="none" strike="noStrike" cap="none" dirty="0">
                          <a:effectLst/>
                          <a:sym typeface="Arial"/>
                        </a:rPr>
                        <a:t>Chest radiograph</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No infiltrate</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Diffuse or patchy infiltrate</a:t>
                      </a:r>
                      <a:endParaRPr lang="en-US" sz="1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Localized infiltrate</a:t>
                      </a:r>
                      <a:endParaRPr lang="en-US" sz="1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5"/>
                  </a:ext>
                </a:extLst>
              </a:tr>
              <a:tr h="970406">
                <a:tc>
                  <a:txBody>
                    <a:bodyPr/>
                    <a:lstStyle/>
                    <a:p>
                      <a:r>
                        <a:rPr lang="en-US" sz="1400" u="none" strike="noStrike" cap="none" dirty="0">
                          <a:effectLst/>
                          <a:sym typeface="Arial"/>
                        </a:rPr>
                        <a:t>Tracheal aspirate culture report</a:t>
                      </a:r>
                      <a:endParaRPr lang="en-US" sz="15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Light growth or no </a:t>
                      </a:r>
                      <a:endParaRPr lang="en-US" sz="1500" dirty="0"/>
                    </a:p>
                    <a:p>
                      <a:r>
                        <a:rPr lang="en-US" sz="1400" u="none" strike="noStrike" cap="none" dirty="0">
                          <a:effectLst/>
                          <a:sym typeface="Arial"/>
                        </a:rPr>
                        <a:t>growth</a:t>
                      </a:r>
                      <a:endParaRPr lang="en-US" sz="15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u="none" strike="noStrike" cap="none" dirty="0">
                          <a:effectLst/>
                          <a:sym typeface="Arial"/>
                        </a:rPr>
                        <a:t>Moderate or heavy growth of pathogenic bacteria </a:t>
                      </a:r>
                      <a:endParaRPr lang="en-US" sz="15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200" u="none" strike="noStrike" cap="none" dirty="0">
                          <a:effectLst/>
                          <a:sym typeface="Arial"/>
                        </a:rPr>
                        <a:t>Moderate or heavy growth of bacteria </a:t>
                      </a:r>
                      <a:endParaRPr lang="en-US" sz="1400" dirty="0"/>
                    </a:p>
                    <a:p>
                      <a:r>
                        <a:rPr lang="en-US" sz="1200" u="none" strike="noStrike" cap="none" dirty="0">
                          <a:effectLst/>
                          <a:sym typeface="Arial"/>
                        </a:rPr>
                        <a:t>and presence of bacteria with similar </a:t>
                      </a:r>
                      <a:endParaRPr lang="en-US" sz="1400" dirty="0"/>
                    </a:p>
                    <a:p>
                      <a:r>
                        <a:rPr lang="en-US" sz="1200" u="none" strike="noStrike" cap="none" dirty="0">
                          <a:effectLst/>
                          <a:sym typeface="Arial"/>
                        </a:rPr>
                        <a:t>morphology on Gram stain</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0773910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50"/>
            <a:ext cx="8229600" cy="4800600"/>
          </a:xfrm>
        </p:spPr>
        <p:txBody>
          <a:bodyPr>
            <a:normAutofit/>
          </a:bodyPr>
          <a:lstStyle/>
          <a:p>
            <a:r>
              <a:rPr lang="en-US" sz="2800" b="1" dirty="0" smtClean="0">
                <a:solidFill>
                  <a:srgbClr val="7030A0"/>
                </a:solidFill>
              </a:rPr>
              <a:t>Laboratory criteria to meet possible VAP criteria </a:t>
            </a:r>
          </a:p>
        </p:txBody>
      </p:sp>
      <p:sp>
        <p:nvSpPr>
          <p:cNvPr id="4" name="Rectangle 3"/>
          <p:cNvSpPr/>
          <p:nvPr/>
        </p:nvSpPr>
        <p:spPr>
          <a:xfrm>
            <a:off x="2971800" y="994833"/>
            <a:ext cx="2971800" cy="381000"/>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solidFill>
                  <a:srgbClr val="FF0000"/>
                </a:solidFill>
              </a:rPr>
              <a:t>Laboratory criteria </a:t>
            </a:r>
            <a:endParaRPr lang="en-US" sz="2400" b="1" dirty="0">
              <a:solidFill>
                <a:srgbClr val="FF0000"/>
              </a:solidFill>
            </a:endParaRPr>
          </a:p>
        </p:txBody>
      </p:sp>
      <p:cxnSp>
        <p:nvCxnSpPr>
          <p:cNvPr id="6" name="Straight Arrow Connector 5"/>
          <p:cNvCxnSpPr/>
          <p:nvPr/>
        </p:nvCxnSpPr>
        <p:spPr>
          <a:xfrm>
            <a:off x="4457700" y="1375833"/>
            <a:ext cx="0" cy="433917"/>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143000" y="1581150"/>
            <a:ext cx="678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143000" y="1581150"/>
            <a:ext cx="0" cy="216959"/>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924800" y="1581149"/>
            <a:ext cx="0" cy="216959"/>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81000" y="1885950"/>
            <a:ext cx="2362200" cy="3200400"/>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r>
              <a:rPr lang="en-US" sz="1700" b="1" dirty="0" smtClean="0">
                <a:solidFill>
                  <a:srgbClr val="7030A0"/>
                </a:solidFill>
              </a:rPr>
              <a:t>Criterion 1 </a:t>
            </a:r>
          </a:p>
          <a:p>
            <a:r>
              <a:rPr lang="en-US" sz="1700" dirty="0" smtClean="0"/>
              <a:t>Positive quantitative or semi quantitative </a:t>
            </a:r>
            <a:r>
              <a:rPr lang="en-US" sz="1700" b="1" dirty="0" smtClean="0">
                <a:solidFill>
                  <a:srgbClr val="7030A0"/>
                </a:solidFill>
              </a:rPr>
              <a:t>culture yielding:</a:t>
            </a:r>
          </a:p>
          <a:p>
            <a:pPr marL="115888" indent="-115888">
              <a:buFont typeface="Arial" pitchFamily="34" charset="0"/>
              <a:buChar char="•"/>
            </a:pPr>
            <a:r>
              <a:rPr lang="en-US" sz="1700" dirty="0" smtClean="0">
                <a:solidFill>
                  <a:srgbClr val="7030A0"/>
                </a:solidFill>
              </a:rPr>
              <a:t>ET aspirate ≥ 10</a:t>
            </a:r>
            <a:r>
              <a:rPr lang="en-US" sz="1700" baseline="30000" dirty="0" smtClean="0">
                <a:solidFill>
                  <a:srgbClr val="7030A0"/>
                </a:solidFill>
              </a:rPr>
              <a:t>5 </a:t>
            </a:r>
            <a:r>
              <a:rPr lang="en-US" sz="1700" dirty="0" smtClean="0">
                <a:solidFill>
                  <a:srgbClr val="7030A0"/>
                </a:solidFill>
              </a:rPr>
              <a:t> CFU/mL</a:t>
            </a:r>
          </a:p>
          <a:p>
            <a:pPr marL="115888" indent="-115888">
              <a:buFont typeface="Arial" pitchFamily="34" charset="0"/>
              <a:buChar char="•"/>
            </a:pPr>
            <a:r>
              <a:rPr lang="en-US" sz="1700" dirty="0" smtClean="0">
                <a:solidFill>
                  <a:srgbClr val="7030A0"/>
                </a:solidFill>
              </a:rPr>
              <a:t>BAL </a:t>
            </a:r>
            <a:r>
              <a:rPr lang="en-US" sz="1700" dirty="0">
                <a:solidFill>
                  <a:srgbClr val="7030A0"/>
                </a:solidFill>
              </a:rPr>
              <a:t>≥ 10</a:t>
            </a:r>
            <a:r>
              <a:rPr lang="en-US" sz="1700" baseline="30000" dirty="0">
                <a:solidFill>
                  <a:srgbClr val="7030A0"/>
                </a:solidFill>
              </a:rPr>
              <a:t>4 </a:t>
            </a:r>
            <a:r>
              <a:rPr lang="en-US" sz="1700" dirty="0">
                <a:solidFill>
                  <a:srgbClr val="7030A0"/>
                </a:solidFill>
              </a:rPr>
              <a:t> </a:t>
            </a:r>
            <a:r>
              <a:rPr lang="en-US" sz="1700" dirty="0" smtClean="0">
                <a:solidFill>
                  <a:srgbClr val="7030A0"/>
                </a:solidFill>
              </a:rPr>
              <a:t>CFU/mL</a:t>
            </a:r>
          </a:p>
          <a:p>
            <a:pPr marL="115888" indent="-115888">
              <a:buFont typeface="Arial" pitchFamily="34" charset="0"/>
              <a:buChar char="•"/>
            </a:pPr>
            <a:r>
              <a:rPr lang="en-US" sz="1700" dirty="0" smtClean="0">
                <a:solidFill>
                  <a:srgbClr val="7030A0"/>
                </a:solidFill>
              </a:rPr>
              <a:t>Lung tissue</a:t>
            </a:r>
            <a:r>
              <a:rPr lang="en-US" sz="1700" dirty="0">
                <a:solidFill>
                  <a:srgbClr val="7030A0"/>
                </a:solidFill>
              </a:rPr>
              <a:t> ≥ </a:t>
            </a:r>
            <a:r>
              <a:rPr lang="en-US" sz="1700" dirty="0" smtClean="0">
                <a:solidFill>
                  <a:srgbClr val="7030A0"/>
                </a:solidFill>
              </a:rPr>
              <a:t>10</a:t>
            </a:r>
            <a:r>
              <a:rPr lang="en-US" sz="1700" baseline="30000" dirty="0" smtClean="0">
                <a:solidFill>
                  <a:srgbClr val="7030A0"/>
                </a:solidFill>
              </a:rPr>
              <a:t>4 </a:t>
            </a:r>
            <a:r>
              <a:rPr lang="en-US" sz="1700" dirty="0" smtClean="0">
                <a:solidFill>
                  <a:srgbClr val="7030A0"/>
                </a:solidFill>
              </a:rPr>
              <a:t> CFU/g</a:t>
            </a:r>
          </a:p>
          <a:p>
            <a:pPr marL="115888" indent="-115888">
              <a:buFont typeface="Arial" pitchFamily="34" charset="0"/>
              <a:buChar char="•"/>
            </a:pPr>
            <a:r>
              <a:rPr lang="en-US" sz="1700" dirty="0" smtClean="0">
                <a:solidFill>
                  <a:srgbClr val="7030A0"/>
                </a:solidFill>
              </a:rPr>
              <a:t>Protected specimen brush (PSB) </a:t>
            </a:r>
            <a:r>
              <a:rPr lang="en-US" sz="1700" dirty="0">
                <a:solidFill>
                  <a:srgbClr val="7030A0"/>
                </a:solidFill>
              </a:rPr>
              <a:t>≥ </a:t>
            </a:r>
            <a:r>
              <a:rPr lang="en-US" sz="1700" dirty="0" smtClean="0">
                <a:solidFill>
                  <a:srgbClr val="7030A0"/>
                </a:solidFill>
              </a:rPr>
              <a:t>10</a:t>
            </a:r>
            <a:r>
              <a:rPr lang="en-US" sz="1700" baseline="30000" dirty="0" smtClean="0">
                <a:solidFill>
                  <a:srgbClr val="7030A0"/>
                </a:solidFill>
              </a:rPr>
              <a:t>3</a:t>
            </a:r>
            <a:r>
              <a:rPr lang="en-US" sz="1700" dirty="0" smtClean="0">
                <a:solidFill>
                  <a:srgbClr val="7030A0"/>
                </a:solidFill>
              </a:rPr>
              <a:t> CFU/mL</a:t>
            </a:r>
          </a:p>
          <a:p>
            <a:endParaRPr lang="en-US" baseline="30000" dirty="0"/>
          </a:p>
        </p:txBody>
      </p:sp>
      <p:sp>
        <p:nvSpPr>
          <p:cNvPr id="15" name="Rectangle 14"/>
          <p:cNvSpPr/>
          <p:nvPr/>
        </p:nvSpPr>
        <p:spPr>
          <a:xfrm>
            <a:off x="3048000" y="1821392"/>
            <a:ext cx="2743200" cy="3036358"/>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r>
              <a:rPr lang="en-US" b="1" dirty="0" smtClean="0">
                <a:solidFill>
                  <a:srgbClr val="7030A0"/>
                </a:solidFill>
              </a:rPr>
              <a:t>Criterion 2</a:t>
            </a:r>
          </a:p>
          <a:p>
            <a:pPr algn="ctr"/>
            <a:r>
              <a:rPr lang="en-US" sz="1600" dirty="0"/>
              <a:t>Positive quantitative culture </a:t>
            </a:r>
            <a:r>
              <a:rPr lang="en-US" sz="1600" dirty="0" smtClean="0"/>
              <a:t>on any of the samples of criterion 1 (ET aspirate, BAL, lung tissue or PSB)  or sputum. (positive culture of any growth not meeting criteria 1) </a:t>
            </a:r>
          </a:p>
          <a:p>
            <a:pPr algn="ctr"/>
            <a:r>
              <a:rPr lang="en-US" sz="1600" b="1" dirty="0" smtClean="0">
                <a:solidFill>
                  <a:srgbClr val="7030A0"/>
                </a:solidFill>
              </a:rPr>
              <a:t>plus</a:t>
            </a:r>
          </a:p>
          <a:p>
            <a:pPr algn="ctr"/>
            <a:r>
              <a:rPr lang="en-US" sz="1600" dirty="0" smtClean="0">
                <a:solidFill>
                  <a:srgbClr val="7030A0"/>
                </a:solidFill>
              </a:rPr>
              <a:t>Gram stain showing purulent respiratory secretions (defined as ≥ 25 PMN, ≤ 10 squamous epithelial cells per </a:t>
            </a:r>
            <a:r>
              <a:rPr lang="en-US" sz="1600" dirty="0" err="1" smtClean="0">
                <a:solidFill>
                  <a:srgbClr val="7030A0"/>
                </a:solidFill>
              </a:rPr>
              <a:t>ipf</a:t>
            </a:r>
            <a:r>
              <a:rPr lang="en-US" sz="1600" dirty="0" smtClean="0">
                <a:solidFill>
                  <a:srgbClr val="7030A0"/>
                </a:solidFill>
              </a:rPr>
              <a:t>)</a:t>
            </a:r>
            <a:endParaRPr lang="en-US" sz="1600" dirty="0">
              <a:solidFill>
                <a:srgbClr val="7030A0"/>
              </a:solidFill>
            </a:endParaRPr>
          </a:p>
        </p:txBody>
      </p:sp>
      <p:sp>
        <p:nvSpPr>
          <p:cNvPr id="16" name="Rectangle 15"/>
          <p:cNvSpPr/>
          <p:nvPr/>
        </p:nvSpPr>
        <p:spPr>
          <a:xfrm>
            <a:off x="6096000" y="1821392"/>
            <a:ext cx="2362200" cy="3112558"/>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r>
              <a:rPr lang="en-US" b="1" dirty="0" smtClean="0">
                <a:solidFill>
                  <a:srgbClr val="7030A0"/>
                </a:solidFill>
              </a:rPr>
              <a:t>Criterion 3</a:t>
            </a:r>
          </a:p>
          <a:p>
            <a:r>
              <a:rPr lang="en-US" dirty="0" smtClean="0"/>
              <a:t>One  of the following </a:t>
            </a:r>
            <a:r>
              <a:rPr lang="en-US" sz="1700" b="1" dirty="0">
                <a:solidFill>
                  <a:srgbClr val="7030A0"/>
                </a:solidFill>
              </a:rPr>
              <a:t>positive tests:</a:t>
            </a:r>
          </a:p>
          <a:p>
            <a:pPr marL="115888" indent="-115888">
              <a:buFont typeface="Arial" pitchFamily="34" charset="0"/>
              <a:buChar char="•"/>
            </a:pPr>
            <a:r>
              <a:rPr lang="en-US" dirty="0" smtClean="0">
                <a:solidFill>
                  <a:srgbClr val="7030A0"/>
                </a:solidFill>
              </a:rPr>
              <a:t>Organism identified  form pleural fluid</a:t>
            </a:r>
          </a:p>
          <a:p>
            <a:pPr marL="115888" indent="-115888">
              <a:buFont typeface="Arial" pitchFamily="34" charset="0"/>
              <a:buChar char="•"/>
            </a:pPr>
            <a:r>
              <a:rPr lang="en-US" dirty="0" smtClean="0">
                <a:solidFill>
                  <a:srgbClr val="7030A0"/>
                </a:solidFill>
              </a:rPr>
              <a:t>Lung histopathology</a:t>
            </a:r>
          </a:p>
          <a:p>
            <a:pPr marL="115888" indent="-115888">
              <a:buFont typeface="Arial" pitchFamily="34" charset="0"/>
              <a:buChar char="•"/>
            </a:pPr>
            <a:r>
              <a:rPr lang="en-US" dirty="0" smtClean="0">
                <a:solidFill>
                  <a:srgbClr val="7030A0"/>
                </a:solidFill>
              </a:rPr>
              <a:t>Diagnostic test for Legionella species</a:t>
            </a:r>
          </a:p>
          <a:p>
            <a:pPr marL="115888" indent="-115888">
              <a:buFont typeface="Arial" pitchFamily="34" charset="0"/>
              <a:buChar char="•"/>
            </a:pPr>
            <a:r>
              <a:rPr lang="en-US" dirty="0" smtClean="0">
                <a:solidFill>
                  <a:srgbClr val="7030A0"/>
                </a:solidFill>
              </a:rPr>
              <a:t>Diagnostic test for respiratory viruses </a:t>
            </a:r>
            <a:endParaRPr lang="en-US" dirty="0">
              <a:solidFill>
                <a:srgbClr val="7030A0"/>
              </a:solidFill>
            </a:endParaRPr>
          </a:p>
        </p:txBody>
      </p:sp>
    </p:spTree>
    <p:extLst>
      <p:ext uri="{BB962C8B-B14F-4D97-AF65-F5344CB8AC3E}">
        <p14:creationId xmlns:p14="http://schemas.microsoft.com/office/powerpoint/2010/main" val="25250186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2400" y="438150"/>
            <a:ext cx="4190999" cy="4267200"/>
          </a:xfrm>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495800" y="438150"/>
            <a:ext cx="4628444" cy="4267200"/>
          </a:xfrm>
        </p:spPr>
      </p:pic>
      <p:sp>
        <p:nvSpPr>
          <p:cNvPr id="9" name="TextBox 8"/>
          <p:cNvSpPr txBox="1"/>
          <p:nvPr/>
        </p:nvSpPr>
        <p:spPr>
          <a:xfrm>
            <a:off x="457200" y="3562350"/>
            <a:ext cx="11430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8055464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707" y="57150"/>
            <a:ext cx="4057732" cy="4724400"/>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038601" y="57150"/>
            <a:ext cx="5090582" cy="4648200"/>
          </a:xfrm>
        </p:spPr>
      </p:pic>
    </p:spTree>
    <p:extLst>
      <p:ext uri="{BB962C8B-B14F-4D97-AF65-F5344CB8AC3E}">
        <p14:creationId xmlns:p14="http://schemas.microsoft.com/office/powerpoint/2010/main" val="28903856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199" y="268746"/>
            <a:ext cx="8839201" cy="4284203"/>
          </a:xfrm>
        </p:spPr>
      </p:pic>
    </p:spTree>
    <p:extLst>
      <p:ext uri="{BB962C8B-B14F-4D97-AF65-F5344CB8AC3E}">
        <p14:creationId xmlns:p14="http://schemas.microsoft.com/office/powerpoint/2010/main" val="2329620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33350"/>
            <a:ext cx="5262879" cy="3947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76400" y="4248150"/>
            <a:ext cx="5105400" cy="646331"/>
          </a:xfrm>
          <a:prstGeom prst="rect">
            <a:avLst/>
          </a:prstGeom>
          <a:noFill/>
        </p:spPr>
        <p:txBody>
          <a:bodyPr wrap="square" rtlCol="0">
            <a:spAutoFit/>
          </a:bodyPr>
          <a:lstStyle/>
          <a:p>
            <a:pPr algn="ctr"/>
            <a:r>
              <a:rPr lang="en-US" sz="3600" b="1" dirty="0" smtClean="0">
                <a:solidFill>
                  <a:srgbClr val="00B050"/>
                </a:solidFill>
              </a:rPr>
              <a:t>NASOGASTRIC  TUBE</a:t>
            </a:r>
            <a:endParaRPr lang="en-US" sz="3600" b="1" dirty="0">
              <a:solidFill>
                <a:srgbClr val="00B050"/>
              </a:solidFill>
            </a:endParaRPr>
          </a:p>
        </p:txBody>
      </p:sp>
    </p:spTree>
    <p:extLst>
      <p:ext uri="{BB962C8B-B14F-4D97-AF65-F5344CB8AC3E}">
        <p14:creationId xmlns:p14="http://schemas.microsoft.com/office/powerpoint/2010/main" val="37266706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Microbiological Criteria</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Specimens -</a:t>
            </a:r>
            <a:r>
              <a:rPr lang="en-US" dirty="0" smtClean="0"/>
              <a:t> endotracheal aspirate (most common), BAL, PSB or lung biopsy.</a:t>
            </a:r>
          </a:p>
          <a:p>
            <a:r>
              <a:rPr lang="en-US" b="1" dirty="0">
                <a:solidFill>
                  <a:srgbClr val="7030A0"/>
                </a:solidFill>
              </a:rPr>
              <a:t>Gram staining-  </a:t>
            </a:r>
            <a:r>
              <a:rPr lang="en-US" dirty="0" smtClean="0"/>
              <a:t>VAP likely with higher number of bacteria, intracellular bacteria and fibrin strands</a:t>
            </a:r>
          </a:p>
          <a:p>
            <a:r>
              <a:rPr lang="en-US" b="1" dirty="0">
                <a:solidFill>
                  <a:srgbClr val="7030A0"/>
                </a:solidFill>
              </a:rPr>
              <a:t>Culture – </a:t>
            </a:r>
            <a:r>
              <a:rPr lang="en-US" dirty="0" smtClean="0"/>
              <a:t>Quantitative (significant if ≥10</a:t>
            </a:r>
            <a:r>
              <a:rPr lang="en-US" baseline="30000" dirty="0" smtClean="0"/>
              <a:t>5</a:t>
            </a:r>
            <a:r>
              <a:rPr lang="en-US" dirty="0" smtClean="0"/>
              <a:t>  CFU/ml for </a:t>
            </a:r>
            <a:r>
              <a:rPr lang="en-US" dirty="0" smtClean="0">
                <a:solidFill>
                  <a:srgbClr val="7030A0"/>
                </a:solidFill>
              </a:rPr>
              <a:t>ETA</a:t>
            </a:r>
            <a:r>
              <a:rPr lang="en-US" dirty="0" smtClean="0"/>
              <a:t>, ≥10</a:t>
            </a:r>
            <a:r>
              <a:rPr lang="en-US" baseline="30000" dirty="0" smtClean="0"/>
              <a:t>4</a:t>
            </a:r>
            <a:r>
              <a:rPr lang="en-US" dirty="0" smtClean="0"/>
              <a:t> for </a:t>
            </a:r>
            <a:r>
              <a:rPr lang="en-US" dirty="0" smtClean="0">
                <a:solidFill>
                  <a:srgbClr val="7030A0"/>
                </a:solidFill>
              </a:rPr>
              <a:t>BAL</a:t>
            </a:r>
            <a:r>
              <a:rPr lang="en-US" dirty="0" smtClean="0"/>
              <a:t>, ≥10</a:t>
            </a:r>
            <a:r>
              <a:rPr lang="en-US" baseline="30000" dirty="0" smtClean="0"/>
              <a:t>3</a:t>
            </a:r>
            <a:r>
              <a:rPr lang="en-US" dirty="0" smtClean="0"/>
              <a:t> for </a:t>
            </a:r>
            <a:r>
              <a:rPr lang="en-US" dirty="0" smtClean="0">
                <a:solidFill>
                  <a:srgbClr val="7030A0"/>
                </a:solidFill>
              </a:rPr>
              <a:t>PSB</a:t>
            </a:r>
            <a:r>
              <a:rPr lang="en-US" dirty="0" smtClean="0"/>
              <a:t>); Semi-quantitative(moderate to heavy growth)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spTree>
    <p:extLst>
      <p:ext uri="{BB962C8B-B14F-4D97-AF65-F5344CB8AC3E}">
        <p14:creationId xmlns:p14="http://schemas.microsoft.com/office/powerpoint/2010/main" val="20449833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Radiological Criteria</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Highly subjective</a:t>
            </a:r>
          </a:p>
          <a:p>
            <a:r>
              <a:rPr lang="en-US" dirty="0" smtClean="0"/>
              <a:t>Most accepted - </a:t>
            </a:r>
            <a:r>
              <a:rPr lang="en-US" dirty="0" smtClean="0">
                <a:solidFill>
                  <a:srgbClr val="7030A0"/>
                </a:solidFill>
              </a:rPr>
              <a:t>chest X-ray or CT scan </a:t>
            </a:r>
            <a:r>
              <a:rPr lang="en-US" dirty="0" smtClean="0"/>
              <a:t>showing one of the following—</a:t>
            </a:r>
            <a:r>
              <a:rPr lang="en-US" dirty="0" smtClean="0">
                <a:solidFill>
                  <a:srgbClr val="7030A0"/>
                </a:solidFill>
              </a:rPr>
              <a:t>infiltrate, consolidation or cavitation, </a:t>
            </a:r>
            <a:r>
              <a:rPr lang="en-US" dirty="0" smtClean="0"/>
              <a:t>in the absence of underlying pulmonary or cardiac disease.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56</a:t>
            </a:fld>
            <a:endParaRPr lang="en"/>
          </a:p>
        </p:txBody>
      </p:sp>
    </p:spTree>
    <p:extLst>
      <p:ext uri="{BB962C8B-B14F-4D97-AF65-F5344CB8AC3E}">
        <p14:creationId xmlns:p14="http://schemas.microsoft.com/office/powerpoint/2010/main" val="36434637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Empirical antimicrobial therapy once the clinical diagnosis of VAP is made - modified subsequently based on AST report. </a:t>
            </a:r>
          </a:p>
          <a:p>
            <a:r>
              <a:rPr lang="en-US" dirty="0" smtClean="0"/>
              <a:t>Empirical regimen - combination of antimicrobial agents active against S. </a:t>
            </a:r>
            <a:r>
              <a:rPr lang="en-US" dirty="0" err="1" smtClean="0"/>
              <a:t>aureus</a:t>
            </a:r>
            <a:r>
              <a:rPr lang="en-US" dirty="0" smtClean="0"/>
              <a:t>, Pseudomonas and other GNB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57</a:t>
            </a:fld>
            <a:endParaRPr lang="en"/>
          </a:p>
        </p:txBody>
      </p:sp>
    </p:spTree>
    <p:extLst>
      <p:ext uri="{BB962C8B-B14F-4D97-AF65-F5344CB8AC3E}">
        <p14:creationId xmlns:p14="http://schemas.microsoft.com/office/powerpoint/2010/main" val="19305438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SURGICAL SITE INFECTION</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Defined</a:t>
            </a:r>
            <a:r>
              <a:rPr lang="en-US" dirty="0" smtClean="0"/>
              <a:t> </a:t>
            </a:r>
            <a:r>
              <a:rPr lang="en-US" dirty="0" smtClean="0">
                <a:solidFill>
                  <a:srgbClr val="00B050"/>
                </a:solidFill>
              </a:rPr>
              <a:t>as infections that develop at the surgical site within 30 days of surgery (or within 90 days for some surgeries such as breast, cardiac and joint surgeries including implants).</a:t>
            </a:r>
          </a:p>
          <a:p>
            <a:r>
              <a:rPr lang="en-US" dirty="0" smtClean="0"/>
              <a:t>Affects up to one third of patients who have undergone a surgical procedure. </a:t>
            </a:r>
          </a:p>
          <a:p>
            <a:r>
              <a:rPr lang="en-US" dirty="0" smtClean="0">
                <a:solidFill>
                  <a:srgbClr val="7030A0"/>
                </a:solidFill>
              </a:rPr>
              <a:t>In India, several studies reported SSI rate ranging from 4 to 11 per 100 surgeries.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spTree>
    <p:extLst>
      <p:ext uri="{BB962C8B-B14F-4D97-AF65-F5344CB8AC3E}">
        <p14:creationId xmlns:p14="http://schemas.microsoft.com/office/powerpoint/2010/main" val="40200633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dirty="0" smtClean="0"/>
              <a:t>Type of etiological agents depends upon the site of surgical procedure and the source of infection from which they are acquired.</a:t>
            </a:r>
          </a:p>
          <a:p>
            <a:pPr lvl="1"/>
            <a:r>
              <a:rPr lang="en-US" dirty="0" smtClean="0">
                <a:solidFill>
                  <a:srgbClr val="7030A0"/>
                </a:solidFill>
              </a:rPr>
              <a:t>Endogenous source – </a:t>
            </a:r>
            <a:r>
              <a:rPr lang="en-US" dirty="0" smtClean="0"/>
              <a:t>Patients own skin or mucosa </a:t>
            </a:r>
          </a:p>
          <a:p>
            <a:pPr lvl="1"/>
            <a:r>
              <a:rPr lang="en-US" dirty="0">
                <a:solidFill>
                  <a:srgbClr val="7030A0"/>
                </a:solidFill>
              </a:rPr>
              <a:t>Exogenous source – </a:t>
            </a:r>
            <a:r>
              <a:rPr lang="en-US" dirty="0" smtClean="0"/>
              <a:t>Operative personnel or instruments </a:t>
            </a:r>
          </a:p>
          <a:p>
            <a:r>
              <a:rPr lang="en-US" dirty="0" smtClean="0"/>
              <a:t>Inoculum load (GI high risk) and virulence of the organism can determine risk</a:t>
            </a:r>
          </a:p>
          <a:p>
            <a:pPr lvl="1"/>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59</a:t>
            </a:fld>
            <a:endParaRPr lang="en"/>
          </a:p>
        </p:txBody>
      </p:sp>
    </p:spTree>
    <p:extLst>
      <p:ext uri="{BB962C8B-B14F-4D97-AF65-F5344CB8AC3E}">
        <p14:creationId xmlns:p14="http://schemas.microsoft.com/office/powerpoint/2010/main" val="14999712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000" b="1" dirty="0" smtClean="0">
                <a:solidFill>
                  <a:srgbClr val="FF0000"/>
                </a:solidFill>
              </a:rPr>
              <a:t>Risk factors for development of SSI</a:t>
            </a:r>
            <a:endParaRPr lang="en-US" sz="4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11436733"/>
              </p:ext>
            </p:extLst>
          </p:nvPr>
        </p:nvGraphicFramePr>
        <p:xfrm>
          <a:off x="381000" y="1085849"/>
          <a:ext cx="8229600" cy="3745871"/>
        </p:xfrm>
        <a:graphic>
          <a:graphicData uri="http://schemas.openxmlformats.org/drawingml/2006/table">
            <a:tbl>
              <a:tblPr firstRow="1" bandRow="1">
                <a:tableStyleId>{5940675A-B579-460E-94D1-54222C63F5DA}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382163">
                <a:tc>
                  <a:txBody>
                    <a:bodyPr/>
                    <a:lstStyle/>
                    <a:p>
                      <a:r>
                        <a:rPr lang="en-US" sz="2400" b="1" u="none" strike="noStrike" cap="none" dirty="0">
                          <a:solidFill>
                            <a:srgbClr val="FF0000"/>
                          </a:solidFill>
                          <a:effectLst/>
                          <a:sym typeface="Arial"/>
                        </a:rPr>
                        <a:t>Patient-related</a:t>
                      </a:r>
                      <a:endParaRPr lang="en-US" sz="32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2400" b="1" u="none" strike="noStrike" cap="none" dirty="0">
                          <a:solidFill>
                            <a:srgbClr val="FF0000"/>
                          </a:solidFill>
                          <a:effectLst/>
                          <a:sym typeface="Arial"/>
                        </a:rPr>
                        <a:t>Procedure-related</a:t>
                      </a:r>
                      <a:endParaRPr lang="en-US" sz="32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82163">
                <a:tc>
                  <a:txBody>
                    <a:bodyPr/>
                    <a:lstStyle/>
                    <a:p>
                      <a:r>
                        <a:rPr lang="en-US" sz="2000" u="none" strike="noStrike" cap="none" dirty="0">
                          <a:effectLst/>
                          <a:sym typeface="Arial"/>
                        </a:rPr>
                        <a:t>Age &gt;60 years</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Improper surgical scrub</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382163">
                <a:tc>
                  <a:txBody>
                    <a:bodyPr/>
                    <a:lstStyle/>
                    <a:p>
                      <a:r>
                        <a:rPr lang="en-US" sz="2000" u="none" strike="noStrike" cap="none" dirty="0">
                          <a:effectLst/>
                          <a:sym typeface="Arial"/>
                        </a:rPr>
                        <a:t>Malnutrition, diabetes</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Inadequate skin antisepsis</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382163">
                <a:tc>
                  <a:txBody>
                    <a:bodyPr/>
                    <a:lstStyle/>
                    <a:p>
                      <a:r>
                        <a:rPr lang="en-US" sz="2000" u="none" strike="noStrike" cap="none" dirty="0">
                          <a:effectLst/>
                          <a:sym typeface="Arial"/>
                        </a:rPr>
                        <a:t>Immunosuppression</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Prolonged operative time</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3"/>
                  </a:ext>
                </a:extLst>
              </a:tr>
              <a:tr h="765636">
                <a:tc>
                  <a:txBody>
                    <a:bodyPr/>
                    <a:lstStyle/>
                    <a:p>
                      <a:r>
                        <a:rPr lang="en-US" sz="2000" u="none" strike="noStrike" cap="none" dirty="0">
                          <a:effectLst/>
                          <a:sym typeface="Arial"/>
                        </a:rPr>
                        <a:t>Skin colonization at the time </a:t>
                      </a:r>
                      <a:endParaRPr lang="en-US" sz="2800" dirty="0"/>
                    </a:p>
                    <a:p>
                      <a:r>
                        <a:rPr lang="en-US" sz="2000" u="none" strike="noStrike" cap="none" dirty="0">
                          <a:effectLst/>
                          <a:sym typeface="Arial"/>
                        </a:rPr>
                        <a:t>of surgery (e.g. MRSA carrier)</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Inadequate antimicrobial </a:t>
                      </a:r>
                      <a:endParaRPr lang="en-US" sz="2800" dirty="0"/>
                    </a:p>
                    <a:p>
                      <a:r>
                        <a:rPr lang="en-US" sz="2000" u="none" strike="noStrike" cap="none" dirty="0">
                          <a:effectLst/>
                          <a:sym typeface="Arial"/>
                        </a:rPr>
                        <a:t>prophylaxis</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4"/>
                  </a:ext>
                </a:extLst>
              </a:tr>
              <a:tr h="541835">
                <a:tc>
                  <a:txBody>
                    <a:bodyPr/>
                    <a:lstStyle/>
                    <a:p>
                      <a:r>
                        <a:rPr lang="en-US" sz="2000" u="none" strike="noStrike" cap="none" dirty="0">
                          <a:effectLst/>
                          <a:sym typeface="Arial"/>
                        </a:rPr>
                        <a:t>Duration of hospital stay</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Poor perioperative glycemic control</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5"/>
                  </a:ext>
                </a:extLst>
              </a:tr>
              <a:tr h="382163">
                <a:tc>
                  <a:txBody>
                    <a:bodyPr/>
                    <a:lstStyle/>
                    <a:p>
                      <a:r>
                        <a:rPr lang="en-US" sz="2000" u="none" strike="noStrike" cap="none" dirty="0">
                          <a:effectLst/>
                          <a:sym typeface="Arial"/>
                        </a:rPr>
                        <a:t>Smoking, obesity</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Emergency procedure</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6"/>
                  </a:ext>
                </a:extLst>
              </a:tr>
              <a:tr h="382163">
                <a:tc>
                  <a:txBody>
                    <a:bodyPr/>
                    <a:lstStyle/>
                    <a:p>
                      <a:r>
                        <a:rPr lang="en-US" sz="2000" u="none" strike="noStrike" cap="none" dirty="0">
                          <a:effectLst/>
                          <a:sym typeface="Arial"/>
                        </a:rPr>
                        <a:t>Higher wound class</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u="none" strike="noStrike" cap="none" dirty="0">
                          <a:effectLst/>
                          <a:sym typeface="Arial"/>
                        </a:rPr>
                        <a:t>Preoperative shaving</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6524808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930183696"/>
              </p:ext>
            </p:extLst>
          </p:nvPr>
        </p:nvGraphicFramePr>
        <p:xfrm>
          <a:off x="381000" y="285750"/>
          <a:ext cx="8305800" cy="4343401"/>
        </p:xfrm>
        <a:graphic>
          <a:graphicData uri="http://schemas.openxmlformats.org/drawingml/2006/table">
            <a:tbl>
              <a:tblPr firstRow="1" bandRow="1">
                <a:tableStyleId>{5940675A-B579-460E-94D1-54222C63F5DA}</a:tableStyleId>
              </a:tblPr>
              <a:tblGrid>
                <a:gridCol w="4152900">
                  <a:extLst>
                    <a:ext uri="{9D8B030D-6E8A-4147-A177-3AD203B41FA5}">
                      <a16:colId xmlns="" xmlns:a16="http://schemas.microsoft.com/office/drawing/2014/main" val="20000"/>
                    </a:ext>
                  </a:extLst>
                </a:gridCol>
                <a:gridCol w="4152900">
                  <a:extLst>
                    <a:ext uri="{9D8B030D-6E8A-4147-A177-3AD203B41FA5}">
                      <a16:colId xmlns="" xmlns:a16="http://schemas.microsoft.com/office/drawing/2014/main" val="20001"/>
                    </a:ext>
                  </a:extLst>
                </a:gridCol>
              </a:tblGrid>
              <a:tr h="658843">
                <a:tc>
                  <a:txBody>
                    <a:bodyPr/>
                    <a:lstStyle/>
                    <a:p>
                      <a:r>
                        <a:rPr lang="en-US" sz="2400" b="1" u="none" strike="noStrike" cap="none" dirty="0">
                          <a:solidFill>
                            <a:srgbClr val="FF0000"/>
                          </a:solidFill>
                          <a:effectLst/>
                          <a:sym typeface="Arial"/>
                        </a:rPr>
                        <a:t>Organism-related </a:t>
                      </a:r>
                      <a:endParaRPr lang="en-US" sz="28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2400" b="1" u="none" strike="noStrike" cap="none" dirty="0">
                          <a:solidFill>
                            <a:srgbClr val="FF0000"/>
                          </a:solidFill>
                          <a:effectLst/>
                          <a:sym typeface="Arial"/>
                        </a:rPr>
                        <a:t>Environmental-related</a:t>
                      </a:r>
                      <a:endParaRPr lang="en-US" sz="28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2091602">
                <a:tc>
                  <a:txBody>
                    <a:bodyPr/>
                    <a:lstStyle/>
                    <a:p>
                      <a:r>
                        <a:rPr lang="en-US" sz="2400" u="none" strike="noStrike" cap="none" dirty="0">
                          <a:effectLst/>
                          <a:sym typeface="Arial"/>
                        </a:rPr>
                        <a:t>Inoculum size (e.g. bowel </a:t>
                      </a:r>
                      <a:endParaRPr lang="en-US" sz="2800" dirty="0"/>
                    </a:p>
                    <a:p>
                      <a:r>
                        <a:rPr lang="en-US" sz="2400" u="none" strike="noStrike" cap="none" dirty="0">
                          <a:effectLst/>
                          <a:sym typeface="Arial"/>
                        </a:rPr>
                        <a:t>surgery)</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400" u="none" strike="noStrike" cap="none" dirty="0">
                          <a:effectLst/>
                          <a:sym typeface="Arial"/>
                        </a:rPr>
                        <a:t>Presence of blood/ clot, suture </a:t>
                      </a:r>
                      <a:endParaRPr lang="en-US" sz="2800" dirty="0"/>
                    </a:p>
                    <a:p>
                      <a:r>
                        <a:rPr lang="en-US" sz="2400" u="none" strike="noStrike" cap="none" dirty="0">
                          <a:effectLst/>
                          <a:sym typeface="Arial"/>
                        </a:rPr>
                        <a:t>material and foreign bodies at the </a:t>
                      </a:r>
                      <a:endParaRPr lang="en-US" sz="2800" dirty="0"/>
                    </a:p>
                    <a:p>
                      <a:r>
                        <a:rPr lang="en-US" sz="2400" u="none" strike="noStrike" cap="none" dirty="0">
                          <a:effectLst/>
                          <a:sym typeface="Arial"/>
                        </a:rPr>
                        <a:t>surgical site </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658843">
                <a:tc>
                  <a:txBody>
                    <a:bodyPr/>
                    <a:lstStyle/>
                    <a:p>
                      <a:r>
                        <a:rPr lang="en-US" sz="2400" u="none" strike="noStrike" cap="none" dirty="0">
                          <a:effectLst/>
                          <a:sym typeface="Arial"/>
                        </a:rPr>
                        <a:t>Bacterial virulence</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400" u="none" strike="noStrike" cap="none" dirty="0">
                          <a:effectLst/>
                          <a:sym typeface="Arial"/>
                        </a:rPr>
                        <a:t>Inadequate ventilation</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934113">
                <a:tc>
                  <a:txBody>
                    <a:bodyPr/>
                    <a:lstStyle/>
                    <a:p>
                      <a:r>
                        <a:rPr lang="en-US" sz="2400" u="none" strike="noStrike" cap="none" dirty="0">
                          <a:effectLst/>
                          <a:sym typeface="Arial"/>
                        </a:rPr>
                        <a:t>Ability to form biofilm </a:t>
                      </a:r>
                      <a:endParaRPr lang="en-US" sz="2800" dirty="0">
                        <a:solidFill>
                          <a:schemeClr val="tx1"/>
                        </a:solidFill>
                        <a:latin typeface="Roboto Condensed Light" panose="020B0604020202020204" charset="0"/>
                        <a:ea typeface="Roboto Condensed Light"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u="none" strike="noStrike" cap="none" dirty="0">
                          <a:effectLst/>
                          <a:sym typeface="Arial"/>
                        </a:rPr>
                        <a:t>Contaminated medications</a:t>
                      </a:r>
                      <a:endParaRPr lang="en-US" sz="28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25783950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Wound Class Type</a:t>
            </a:r>
            <a:endParaRPr lang="en-US" b="1" dirty="0">
              <a:solidFill>
                <a:srgbClr val="FF0000"/>
              </a:solidFill>
            </a:endParaRPr>
          </a:p>
        </p:txBody>
      </p:sp>
      <p:sp>
        <p:nvSpPr>
          <p:cNvPr id="193" name="Google Shape;193;p12"/>
          <p:cNvSpPr txBox="1">
            <a:spLocks noGrp="1"/>
          </p:cNvSpPr>
          <p:nvPr>
            <p:ph idx="1"/>
          </p:nvPr>
        </p:nvSpPr>
        <p:spPr/>
        <p:txBody>
          <a:bodyPr>
            <a:normAutofit fontScale="70000" lnSpcReduction="20000"/>
          </a:bodyPr>
          <a:lstStyle/>
          <a:p>
            <a:r>
              <a:rPr lang="en-US" dirty="0" smtClean="0"/>
              <a:t>Depending up on the degree of microbial contamination, wounds are classified as: </a:t>
            </a:r>
          </a:p>
          <a:p>
            <a:r>
              <a:rPr lang="en-US" b="1" dirty="0" smtClean="0">
                <a:solidFill>
                  <a:srgbClr val="7030A0"/>
                </a:solidFill>
              </a:rPr>
              <a:t>Class I, Clean Wound –  </a:t>
            </a:r>
            <a:r>
              <a:rPr lang="en-US" dirty="0" smtClean="0"/>
              <a:t>uninfected, no inflammation and hollow </a:t>
            </a:r>
            <a:r>
              <a:rPr lang="en-US" dirty="0" err="1" smtClean="0"/>
              <a:t>viscus</a:t>
            </a:r>
            <a:r>
              <a:rPr lang="en-US" dirty="0" smtClean="0"/>
              <a:t> is not entered  </a:t>
            </a:r>
          </a:p>
          <a:p>
            <a:r>
              <a:rPr lang="en-US" b="1" dirty="0" smtClean="0">
                <a:solidFill>
                  <a:srgbClr val="7030A0"/>
                </a:solidFill>
              </a:rPr>
              <a:t>Class II, Clean-contaminated Wound – </a:t>
            </a:r>
            <a:r>
              <a:rPr lang="en-US" dirty="0" smtClean="0"/>
              <a:t>hollow </a:t>
            </a:r>
            <a:r>
              <a:rPr lang="en-US" dirty="0" err="1" smtClean="0"/>
              <a:t>viscus</a:t>
            </a:r>
            <a:r>
              <a:rPr lang="en-US" dirty="0" smtClean="0"/>
              <a:t> entered under controlled conditions and without unusual contamination</a:t>
            </a:r>
          </a:p>
          <a:p>
            <a:r>
              <a:rPr lang="en-US" b="1" dirty="0" smtClean="0">
                <a:solidFill>
                  <a:srgbClr val="7030A0"/>
                </a:solidFill>
              </a:rPr>
              <a:t>Class III, Contaminated Wound – </a:t>
            </a:r>
            <a:r>
              <a:rPr lang="en-US" dirty="0" smtClean="0"/>
              <a:t>Open fresh accidental wounds, major break in sterile technique during surgeries, colonic surgeries </a:t>
            </a:r>
            <a:r>
              <a:rPr lang="en-US" dirty="0" err="1" smtClean="0"/>
              <a:t>etc</a:t>
            </a:r>
            <a:endParaRPr lang="en-US" dirty="0" smtClean="0"/>
          </a:p>
          <a:p>
            <a:r>
              <a:rPr lang="en-US" b="1" dirty="0" smtClean="0">
                <a:solidFill>
                  <a:srgbClr val="7030A0"/>
                </a:solidFill>
              </a:rPr>
              <a:t>Class IV, Dirty/infected Wound –</a:t>
            </a:r>
            <a:r>
              <a:rPr lang="en-US" dirty="0" smtClean="0"/>
              <a:t>Surgical procedure done when active infection already present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spTree>
    <p:extLst>
      <p:ext uri="{BB962C8B-B14F-4D97-AF65-F5344CB8AC3E}">
        <p14:creationId xmlns:p14="http://schemas.microsoft.com/office/powerpoint/2010/main" val="22655209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000" b="1" dirty="0" smtClean="0">
                <a:solidFill>
                  <a:srgbClr val="FF0000"/>
                </a:solidFill>
              </a:rPr>
              <a:t>Classification and Diagnosis of SSI</a:t>
            </a:r>
            <a:endParaRPr lang="en-US" sz="4000"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b="1" dirty="0" smtClean="0">
                <a:solidFill>
                  <a:srgbClr val="7030A0"/>
                </a:solidFill>
              </a:rPr>
              <a:t>Superficial SSI</a:t>
            </a:r>
            <a:r>
              <a:rPr lang="en-US" dirty="0" smtClean="0"/>
              <a:t>—develops at the level of superficial incisional site (skin and subcutaneous level) within 30 days regardless of type of surgery. </a:t>
            </a:r>
          </a:p>
          <a:p>
            <a:r>
              <a:rPr lang="en-US" b="1" dirty="0" smtClean="0">
                <a:solidFill>
                  <a:srgbClr val="7030A0"/>
                </a:solidFill>
              </a:rPr>
              <a:t>Deep SSI</a:t>
            </a:r>
            <a:r>
              <a:rPr lang="en-US" dirty="0" smtClean="0"/>
              <a:t>—develops at the level of deep incisional site (muscle and facial level) within 30 days for all surgeries except for breast, cardiac and implant surgeries (90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spTree>
    <p:extLst>
      <p:ext uri="{BB962C8B-B14F-4D97-AF65-F5344CB8AC3E}">
        <p14:creationId xmlns:p14="http://schemas.microsoft.com/office/powerpoint/2010/main" val="2247983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28651"/>
            <a:ext cx="8229600" cy="3965972"/>
          </a:xfrm>
        </p:spPr>
        <p:txBody>
          <a:bodyPr/>
          <a:lstStyle/>
          <a:p>
            <a:r>
              <a:rPr lang="en-US" b="1" dirty="0" smtClean="0">
                <a:solidFill>
                  <a:srgbClr val="7030A0"/>
                </a:solidFill>
              </a:rPr>
              <a:t>Organ space SSI</a:t>
            </a:r>
            <a:r>
              <a:rPr lang="en-US" dirty="0" smtClean="0"/>
              <a:t>—develops at the level of organ space site within 30 days for all surgeries except breast, cardiac and implant surgeries (90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spTree>
    <p:extLst>
      <p:ext uri="{BB962C8B-B14F-4D97-AF65-F5344CB8AC3E}">
        <p14:creationId xmlns:p14="http://schemas.microsoft.com/office/powerpoint/2010/main" val="5688889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 of SSI</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Suture removal plus incision and drainage </a:t>
            </a:r>
          </a:p>
          <a:p>
            <a:r>
              <a:rPr lang="en-US" dirty="0" smtClean="0"/>
              <a:t>Systemic antimicrobial therapy.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65</a:t>
            </a:fld>
            <a:endParaRPr lang="en"/>
          </a:p>
        </p:txBody>
      </p:sp>
    </p:spTree>
    <p:extLst>
      <p:ext uri="{BB962C8B-B14F-4D97-AF65-F5344CB8AC3E}">
        <p14:creationId xmlns:p14="http://schemas.microsoft.com/office/powerpoint/2010/main" val="18354024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384571"/>
          </a:xfrm>
        </p:spPr>
        <p:txBody>
          <a:bodyPr>
            <a:normAutofit fontScale="90000"/>
          </a:bodyPr>
          <a:lstStyle/>
          <a:p>
            <a:r>
              <a:rPr lang="en-US" sz="3600" b="1" dirty="0" smtClean="0">
                <a:solidFill>
                  <a:srgbClr val="FF0000"/>
                </a:solidFill>
              </a:rPr>
              <a:t>Prevention of surgical site infection (SSI)</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66</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211452483"/>
              </p:ext>
            </p:extLst>
          </p:nvPr>
        </p:nvGraphicFramePr>
        <p:xfrm>
          <a:off x="381000" y="681068"/>
          <a:ext cx="8305799" cy="4521487"/>
        </p:xfrm>
        <a:graphic>
          <a:graphicData uri="http://schemas.openxmlformats.org/drawingml/2006/table">
            <a:tbl>
              <a:tblPr firstRow="1" bandRow="1">
                <a:tableStyleId>{5940675A-B579-460E-94D1-54222C63F5DA}</a:tableStyleId>
              </a:tblPr>
              <a:tblGrid>
                <a:gridCol w="8305799">
                  <a:extLst>
                    <a:ext uri="{9D8B030D-6E8A-4147-A177-3AD203B41FA5}">
                      <a16:colId xmlns="" xmlns:a16="http://schemas.microsoft.com/office/drawing/2014/main" val="20000"/>
                    </a:ext>
                  </a:extLst>
                </a:gridCol>
              </a:tblGrid>
              <a:tr h="589567">
                <a:tc>
                  <a:txBody>
                    <a:bodyPr/>
                    <a:lstStyle/>
                    <a:p>
                      <a:r>
                        <a:rPr lang="en-US" sz="2800" b="1" u="none" strike="noStrike" cap="none" dirty="0">
                          <a:solidFill>
                            <a:srgbClr val="7030A0"/>
                          </a:solidFill>
                          <a:effectLst/>
                          <a:sym typeface="Arial"/>
                        </a:rPr>
                        <a:t>Preoperative measures</a:t>
                      </a:r>
                      <a:endParaRPr lang="en-US" sz="28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029932">
                <a:tc>
                  <a:txBody>
                    <a:bodyPr/>
                    <a:lstStyle/>
                    <a:p>
                      <a:pPr marL="342900" indent="-342900">
                        <a:lnSpc>
                          <a:spcPct val="150000"/>
                        </a:lnSpc>
                        <a:buAutoNum type="arabicPeriod"/>
                      </a:pPr>
                      <a:r>
                        <a:rPr lang="en-US" sz="2400" b="1" u="none" strike="noStrike" cap="none" dirty="0">
                          <a:solidFill>
                            <a:srgbClr val="7030A0"/>
                          </a:solidFill>
                          <a:effectLst/>
                          <a:sym typeface="Arial"/>
                        </a:rPr>
                        <a:t>Preoperative bathing: </a:t>
                      </a:r>
                      <a:r>
                        <a:rPr lang="en-US" sz="2400" u="none" strike="noStrike" cap="none" dirty="0">
                          <a:effectLst/>
                          <a:sym typeface="Arial"/>
                        </a:rPr>
                        <a:t>with plain soap or an antimicrobial soap to reduce the bacterial load</a:t>
                      </a:r>
                    </a:p>
                    <a:p>
                      <a:pPr marL="342900" indent="-342900">
                        <a:lnSpc>
                          <a:spcPct val="150000"/>
                        </a:lnSpc>
                        <a:buAutoNum type="arabicPeriod"/>
                      </a:pPr>
                      <a:r>
                        <a:rPr lang="en-US" sz="2400" b="1" u="none" strike="noStrike" cap="none" dirty="0">
                          <a:solidFill>
                            <a:srgbClr val="7030A0"/>
                          </a:solidFill>
                          <a:effectLst/>
                          <a:sym typeface="Arial"/>
                        </a:rPr>
                        <a:t>For MRSA carriers: </a:t>
                      </a:r>
                      <a:r>
                        <a:rPr lang="en-US" sz="2400" u="none" strike="noStrike" cap="none" dirty="0">
                          <a:effectLst/>
                          <a:sym typeface="Arial"/>
                        </a:rPr>
                        <a:t>Decolonization with mupirocin ointment for patients</a:t>
                      </a:r>
                      <a:r>
                        <a:rPr lang="en-US" sz="2400" u="none" strike="noStrike" cap="none" baseline="0" dirty="0">
                          <a:effectLst/>
                          <a:sym typeface="Arial"/>
                        </a:rPr>
                        <a:t> </a:t>
                      </a:r>
                      <a:r>
                        <a:rPr lang="en-US" sz="2400" u="none" strike="noStrike" cap="none" dirty="0">
                          <a:effectLst/>
                          <a:sym typeface="Arial"/>
                        </a:rPr>
                        <a:t>undergoing surgery </a:t>
                      </a:r>
                    </a:p>
                    <a:p>
                      <a:pPr marL="342900" indent="-342900">
                        <a:lnSpc>
                          <a:spcPct val="150000"/>
                        </a:lnSpc>
                        <a:buAutoNum type="arabicPeriod"/>
                      </a:pPr>
                      <a:r>
                        <a:rPr lang="en-US" sz="2400" b="1" u="none" strike="noStrike" cap="none" dirty="0">
                          <a:solidFill>
                            <a:srgbClr val="7030A0"/>
                          </a:solidFill>
                          <a:effectLst/>
                          <a:sym typeface="Arial"/>
                        </a:rPr>
                        <a:t>Hair removal: </a:t>
                      </a:r>
                      <a:r>
                        <a:rPr lang="en-US" sz="2400" u="none" strike="noStrike" cap="none" dirty="0">
                          <a:effectLst/>
                          <a:sym typeface="Arial"/>
                        </a:rPr>
                        <a:t>should not be done or, if absolutely necessary, it should be removed only with a clipper. Shaving is strongly discouraged at all times</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8487558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74805117"/>
              </p:ext>
            </p:extLst>
          </p:nvPr>
        </p:nvGraphicFramePr>
        <p:xfrm>
          <a:off x="304800" y="171450"/>
          <a:ext cx="8305800" cy="4706653"/>
        </p:xfrm>
        <a:graphic>
          <a:graphicData uri="http://schemas.openxmlformats.org/drawingml/2006/table">
            <a:tbl>
              <a:tblPr firstRow="1" bandRow="1">
                <a:tableStyleId>{5940675A-B579-460E-94D1-54222C63F5DA}</a:tableStyleId>
              </a:tblPr>
              <a:tblGrid>
                <a:gridCol w="8305800">
                  <a:extLst>
                    <a:ext uri="{9D8B030D-6E8A-4147-A177-3AD203B41FA5}">
                      <a16:colId xmlns="" xmlns:a16="http://schemas.microsoft.com/office/drawing/2014/main" val="20000"/>
                    </a:ext>
                  </a:extLst>
                </a:gridCol>
              </a:tblGrid>
              <a:tr h="500413">
                <a:tc>
                  <a:txBody>
                    <a:bodyPr/>
                    <a:lstStyle/>
                    <a:p>
                      <a:r>
                        <a:rPr lang="en-US" sz="2400" b="1" dirty="0">
                          <a:solidFill>
                            <a:srgbClr val="7030A0"/>
                          </a:solidFill>
                        </a:rPr>
                        <a:t>Intraoperative measures</a:t>
                      </a:r>
                      <a:endParaRPr lang="en-US" sz="2400" b="1" dirty="0">
                        <a:solidFill>
                          <a:srgbClr val="7030A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4051935">
                <a:tc>
                  <a:txBody>
                    <a:bodyPr/>
                    <a:lstStyle/>
                    <a:p>
                      <a:pPr marL="342900" indent="-342900">
                        <a:lnSpc>
                          <a:spcPct val="150000"/>
                        </a:lnSpc>
                        <a:buFont typeface="+mj-lt"/>
                        <a:buAutoNum type="arabicPeriod"/>
                      </a:pPr>
                      <a:r>
                        <a:rPr lang="en-US" sz="2000" b="1" dirty="0">
                          <a:solidFill>
                            <a:srgbClr val="FF0000"/>
                          </a:solidFill>
                        </a:rPr>
                        <a:t>SAP: </a:t>
                      </a:r>
                      <a:r>
                        <a:rPr lang="en-US" sz="2000" dirty="0"/>
                        <a:t>Must be provided for all except clean surgeries ; 60–120 minutes before incision; choice depends upon local antibiotic policy ( cefazolin or cefuroxime); single dose. </a:t>
                      </a:r>
                    </a:p>
                    <a:p>
                      <a:pPr marL="342900" indent="-342900">
                        <a:lnSpc>
                          <a:spcPct val="150000"/>
                        </a:lnSpc>
                        <a:buFont typeface="+mj-lt"/>
                        <a:buAutoNum type="arabicPeriod"/>
                      </a:pPr>
                      <a:r>
                        <a:rPr lang="en-US" sz="2000" b="1" dirty="0">
                          <a:solidFill>
                            <a:srgbClr val="FF0000"/>
                          </a:solidFill>
                        </a:rPr>
                        <a:t>Surgical hand disinfection:  </a:t>
                      </a:r>
                      <a:r>
                        <a:rPr lang="en-US" sz="2000" dirty="0"/>
                        <a:t>antimicrobial soap (chlorhexidine) or with </a:t>
                      </a:r>
                      <a:r>
                        <a:rPr lang="en-US" sz="2000" dirty="0" smtClean="0"/>
                        <a:t>Alcohol</a:t>
                      </a:r>
                      <a:r>
                        <a:rPr lang="en-US" sz="2000" baseline="0" dirty="0" smtClean="0"/>
                        <a:t> based hand rub</a:t>
                      </a:r>
                      <a:endParaRPr lang="en-US" sz="2000" dirty="0"/>
                    </a:p>
                    <a:p>
                      <a:pPr marL="342900" indent="-342900">
                        <a:lnSpc>
                          <a:spcPct val="150000"/>
                        </a:lnSpc>
                        <a:buFont typeface="+mj-lt"/>
                        <a:buAutoNum type="arabicPeriod"/>
                      </a:pPr>
                      <a:r>
                        <a:rPr lang="en-US" sz="2000" b="1" dirty="0">
                          <a:solidFill>
                            <a:srgbClr val="FF0000"/>
                          </a:solidFill>
                        </a:rPr>
                        <a:t>Surgical site preparation: </a:t>
                      </a:r>
                      <a:r>
                        <a:rPr lang="en-US" sz="2000" dirty="0"/>
                        <a:t>alcohol-based chlorhexidine antiseptic solution </a:t>
                      </a:r>
                    </a:p>
                    <a:p>
                      <a:pPr marL="342900" indent="-342900">
                        <a:lnSpc>
                          <a:spcPct val="150000"/>
                        </a:lnSpc>
                        <a:buFont typeface="+mj-lt"/>
                        <a:buAutoNum type="arabicPeriod"/>
                      </a:pPr>
                      <a:r>
                        <a:rPr lang="en-US" sz="2000" dirty="0">
                          <a:solidFill>
                            <a:srgbClr val="FF0000"/>
                          </a:solidFill>
                        </a:rPr>
                        <a:t>Perioperative maintenance of oxygenation (target </a:t>
                      </a:r>
                      <a:r>
                        <a:rPr lang="en-US" sz="2000" dirty="0" smtClean="0">
                          <a:solidFill>
                            <a:srgbClr val="FF0000"/>
                          </a:solidFill>
                        </a:rPr>
                        <a:t>FiO2 </a:t>
                      </a:r>
                      <a:r>
                        <a:rPr lang="en-US" sz="2000" dirty="0" smtClean="0">
                          <a:solidFill>
                            <a:srgbClr val="7030A0"/>
                          </a:solidFill>
                        </a:rPr>
                        <a:t>80</a:t>
                      </a:r>
                      <a:r>
                        <a:rPr lang="en-US" sz="2000" dirty="0">
                          <a:solidFill>
                            <a:srgbClr val="7030A0"/>
                          </a:solidFill>
                        </a:rPr>
                        <a:t>%</a:t>
                      </a:r>
                      <a:r>
                        <a:rPr lang="en-US" sz="2000" dirty="0">
                          <a:solidFill>
                            <a:srgbClr val="FF0000"/>
                          </a:solidFill>
                        </a:rPr>
                        <a:t>), </a:t>
                      </a:r>
                      <a:r>
                        <a:rPr lang="en-US" sz="2000" dirty="0"/>
                        <a:t>temperature (normothermia), blood glucose level (target level of &lt;200 mg/dL), adequate circulating volume (</a:t>
                      </a:r>
                      <a:r>
                        <a:rPr lang="en-US" sz="2000" dirty="0" err="1"/>
                        <a:t>normovolemia</a:t>
                      </a:r>
                      <a:r>
                        <a:rPr lang="en-US" sz="2000" dirty="0"/>
                        <a:t>) and nutritional support</a:t>
                      </a:r>
                      <a:endParaRPr lang="en-US" sz="20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0958790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654048202"/>
              </p:ext>
            </p:extLst>
          </p:nvPr>
        </p:nvGraphicFramePr>
        <p:xfrm>
          <a:off x="381000" y="228600"/>
          <a:ext cx="8534400" cy="4565069"/>
        </p:xfrm>
        <a:graphic>
          <a:graphicData uri="http://schemas.openxmlformats.org/drawingml/2006/table">
            <a:tbl>
              <a:tblPr firstRow="1" bandRow="1">
                <a:tableStyleId>{5940675A-B579-460E-94D1-54222C63F5DA}</a:tableStyleId>
              </a:tblPr>
              <a:tblGrid>
                <a:gridCol w="8534400">
                  <a:extLst>
                    <a:ext uri="{9D8B030D-6E8A-4147-A177-3AD203B41FA5}">
                      <a16:colId xmlns="" xmlns:a16="http://schemas.microsoft.com/office/drawing/2014/main" val="20000"/>
                    </a:ext>
                  </a:extLst>
                </a:gridCol>
              </a:tblGrid>
              <a:tr h="633149">
                <a:tc>
                  <a:txBody>
                    <a:bodyPr/>
                    <a:lstStyle/>
                    <a:p>
                      <a:r>
                        <a:rPr lang="en-US" sz="3200" b="1" dirty="0">
                          <a:solidFill>
                            <a:srgbClr val="FF0000"/>
                          </a:solidFill>
                        </a:rPr>
                        <a:t>Postoperative measures</a:t>
                      </a:r>
                    </a:p>
                  </a:txBody>
                  <a:tcPr/>
                </a:tc>
                <a:extLst>
                  <a:ext uri="{0D108BD9-81ED-4DB2-BD59-A6C34878D82A}">
                    <a16:rowId xmlns="" xmlns:a16="http://schemas.microsoft.com/office/drawing/2014/main" val="10000"/>
                  </a:ext>
                </a:extLst>
              </a:tr>
              <a:tr h="3710252">
                <a:tc>
                  <a:txBody>
                    <a:bodyPr/>
                    <a:lstStyle/>
                    <a:p>
                      <a:pPr marL="342900" indent="-342900">
                        <a:lnSpc>
                          <a:spcPct val="150000"/>
                        </a:lnSpc>
                        <a:buAutoNum type="arabicPeriod"/>
                      </a:pPr>
                      <a:r>
                        <a:rPr lang="en-US" sz="2400" b="1" dirty="0">
                          <a:solidFill>
                            <a:srgbClr val="7030A0"/>
                          </a:solidFill>
                        </a:rPr>
                        <a:t>Wound dressing</a:t>
                      </a:r>
                      <a:r>
                        <a:rPr lang="en-US" sz="2400" b="1" dirty="0"/>
                        <a:t>—</a:t>
                      </a:r>
                      <a:r>
                        <a:rPr lang="en-US" sz="2400" dirty="0"/>
                        <a:t>Daily dressing and removal of any discharge present at the site </a:t>
                      </a:r>
                    </a:p>
                    <a:p>
                      <a:pPr marL="342900" indent="-342900">
                        <a:lnSpc>
                          <a:spcPct val="150000"/>
                        </a:lnSpc>
                        <a:buAutoNum type="arabicPeriod"/>
                      </a:pPr>
                      <a:r>
                        <a:rPr lang="en-US" sz="2400" b="1" dirty="0">
                          <a:solidFill>
                            <a:srgbClr val="7030A0"/>
                          </a:solidFill>
                        </a:rPr>
                        <a:t>OT disinfection—</a:t>
                      </a:r>
                      <a:r>
                        <a:rPr lang="en-US" sz="2400" dirty="0"/>
                        <a:t>Performed with a high level disinfectant in between cases and after the last case (terminal disinfection)</a:t>
                      </a:r>
                    </a:p>
                    <a:p>
                      <a:pPr marL="342900" indent="-342900">
                        <a:lnSpc>
                          <a:spcPct val="150000"/>
                        </a:lnSpc>
                        <a:buAutoNum type="arabicPeriod"/>
                      </a:pPr>
                      <a:r>
                        <a:rPr lang="en-US" sz="2400" b="1" dirty="0">
                          <a:solidFill>
                            <a:srgbClr val="7030A0"/>
                          </a:solidFill>
                        </a:rPr>
                        <a:t>Periodic monitoring of the air quality of operation theater </a:t>
                      </a:r>
                    </a:p>
                    <a:p>
                      <a:pPr marL="342900" indent="-342900">
                        <a:lnSpc>
                          <a:spcPct val="150000"/>
                        </a:lnSpc>
                        <a:buAutoNum type="arabicPeriod"/>
                      </a:pPr>
                      <a:r>
                        <a:rPr lang="en-US" sz="2400" b="1" dirty="0">
                          <a:solidFill>
                            <a:srgbClr val="7030A0"/>
                          </a:solidFill>
                        </a:rPr>
                        <a:t>SAP prolongation is not recommended in any situation</a:t>
                      </a:r>
                      <a:r>
                        <a:rPr lang="en-US" sz="2400" dirty="0">
                          <a:solidFill>
                            <a:srgbClr val="7030A0"/>
                          </a:solidFill>
                        </a:rPr>
                        <a:t> </a:t>
                      </a:r>
                      <a:r>
                        <a:rPr lang="en-US" sz="2400" dirty="0"/>
                        <a:t>(e.g. presence of a wound drain) </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4345340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2800" b="1" dirty="0" smtClean="0">
                <a:solidFill>
                  <a:srgbClr val="FF0000"/>
                </a:solidFill>
              </a:rPr>
              <a:t>PREVENTION OF DEVICE-ASSOCIATED INFECTIONS</a:t>
            </a:r>
            <a:endParaRPr lang="en-US" sz="2800"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Presence of device itself is a major risk factor for developing such infection.</a:t>
            </a:r>
          </a:p>
          <a:p>
            <a:r>
              <a:rPr lang="en-US" dirty="0" smtClean="0"/>
              <a:t>Strict aseptic techniques must be followed while insertion and daily maintenance of the devices.</a:t>
            </a:r>
          </a:p>
          <a:p>
            <a:r>
              <a:rPr lang="en-US" dirty="0" smtClean="0"/>
              <a:t>Preventive measures for each of the DAIs are grouped as care bundle approach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69</a:t>
            </a:fld>
            <a:endParaRPr lang="en"/>
          </a:p>
        </p:txBody>
      </p:sp>
    </p:spTree>
    <p:extLst>
      <p:ext uri="{BB962C8B-B14F-4D97-AF65-F5344CB8AC3E}">
        <p14:creationId xmlns:p14="http://schemas.microsoft.com/office/powerpoint/2010/main" val="5195529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Care Bundle Approach</a:t>
            </a:r>
            <a:endParaRPr lang="en-US" b="1" dirty="0">
              <a:solidFill>
                <a:srgbClr val="FF0000"/>
              </a:solidFill>
            </a:endParaRPr>
          </a:p>
        </p:txBody>
      </p:sp>
      <p:sp>
        <p:nvSpPr>
          <p:cNvPr id="193" name="Google Shape;193;p12"/>
          <p:cNvSpPr txBox="1">
            <a:spLocks noGrp="1"/>
          </p:cNvSpPr>
          <p:nvPr>
            <p:ph idx="1"/>
          </p:nvPr>
        </p:nvSpPr>
        <p:spPr>
          <a:xfrm>
            <a:off x="457200" y="1028701"/>
            <a:ext cx="8229600" cy="3565922"/>
          </a:xfrm>
        </p:spPr>
        <p:txBody>
          <a:bodyPr>
            <a:normAutofit fontScale="92500" lnSpcReduction="10000"/>
          </a:bodyPr>
          <a:lstStyle/>
          <a:p>
            <a:r>
              <a:rPr lang="en-US" dirty="0" smtClean="0">
                <a:solidFill>
                  <a:srgbClr val="7030A0"/>
                </a:solidFill>
              </a:rPr>
              <a:t>Comprises of 3 to 5 evidence-based elements with strong clinician agreement; each of the component must be followed during the insertion or maintenance of the device.</a:t>
            </a:r>
          </a:p>
          <a:p>
            <a:r>
              <a:rPr lang="en-US" dirty="0" smtClean="0"/>
              <a:t>Compliance to the care bundle is calculated as all-or-none way, i.e. failure of compliance to any of the component leads to non-compliance to the whole bundle.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70</a:t>
            </a:fld>
            <a:endParaRPr lang="en"/>
          </a:p>
        </p:txBody>
      </p:sp>
    </p:spTree>
    <p:extLst>
      <p:ext uri="{BB962C8B-B14F-4D97-AF65-F5344CB8AC3E}">
        <p14:creationId xmlns:p14="http://schemas.microsoft.com/office/powerpoint/2010/main" val="36281042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28600" y="133351"/>
            <a:ext cx="8610600" cy="609600"/>
          </a:xfrm>
        </p:spPr>
        <p:txBody>
          <a:bodyPr>
            <a:normAutofit fontScale="90000"/>
          </a:bodyPr>
          <a:lstStyle/>
          <a:p>
            <a:r>
              <a:rPr lang="en-US" sz="4000" b="1" dirty="0" smtClean="0">
                <a:solidFill>
                  <a:srgbClr val="FF0000"/>
                </a:solidFill>
              </a:rPr>
              <a:t>Care bundle for urinary catheter</a:t>
            </a:r>
            <a:endParaRPr lang="en-US" sz="4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18720644"/>
              </p:ext>
            </p:extLst>
          </p:nvPr>
        </p:nvGraphicFramePr>
        <p:xfrm>
          <a:off x="152400" y="742950"/>
          <a:ext cx="8920480" cy="4349732"/>
        </p:xfrm>
        <a:graphic>
          <a:graphicData uri="http://schemas.openxmlformats.org/drawingml/2006/table">
            <a:tbl>
              <a:tblPr firstRow="1" bandRow="1">
                <a:tableStyleId>{5940675A-B579-460E-94D1-54222C63F5DA}</a:tableStyleId>
              </a:tblPr>
              <a:tblGrid>
                <a:gridCol w="4003040">
                  <a:extLst>
                    <a:ext uri="{9D8B030D-6E8A-4147-A177-3AD203B41FA5}">
                      <a16:colId xmlns="" xmlns:a16="http://schemas.microsoft.com/office/drawing/2014/main" val="20000"/>
                    </a:ext>
                  </a:extLst>
                </a:gridCol>
                <a:gridCol w="4917440">
                  <a:extLst>
                    <a:ext uri="{9D8B030D-6E8A-4147-A177-3AD203B41FA5}">
                      <a16:colId xmlns="" xmlns:a16="http://schemas.microsoft.com/office/drawing/2014/main" val="20001"/>
                    </a:ext>
                  </a:extLst>
                </a:gridCol>
              </a:tblGrid>
              <a:tr h="417812">
                <a:tc>
                  <a:txBody>
                    <a:bodyPr/>
                    <a:lstStyle/>
                    <a:p>
                      <a:r>
                        <a:rPr lang="en-US" sz="1800" b="1" u="none" strike="noStrike" cap="none" dirty="0">
                          <a:solidFill>
                            <a:srgbClr val="FF0000"/>
                          </a:solidFill>
                          <a:effectLst/>
                          <a:sym typeface="Arial"/>
                        </a:rPr>
                        <a:t>Insertion bundle </a:t>
                      </a:r>
                      <a:endParaRPr lang="en-US" sz="24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1800" b="1" u="none" strike="noStrike" cap="none" dirty="0">
                          <a:solidFill>
                            <a:srgbClr val="FF0000"/>
                          </a:solidFill>
                          <a:effectLst/>
                          <a:sym typeface="Arial"/>
                        </a:rPr>
                        <a:t>Maintenance bundle</a:t>
                      </a:r>
                      <a:endParaRPr lang="en-US" sz="24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773188">
                <a:tc>
                  <a:txBody>
                    <a:bodyPr/>
                    <a:lstStyle/>
                    <a:p>
                      <a:r>
                        <a:rPr lang="en-US" sz="1800" u="none" strike="noStrike" cap="none" dirty="0">
                          <a:effectLst/>
                          <a:sym typeface="Arial"/>
                        </a:rPr>
                        <a:t>1. Catheter should be inserted only when appropriate </a:t>
                      </a:r>
                      <a:endParaRPr lang="en-US" sz="2400" dirty="0"/>
                    </a:p>
                    <a:p>
                      <a:r>
                        <a:rPr lang="en-US" sz="1800" u="none" strike="noStrike" cap="none" dirty="0">
                          <a:effectLst/>
                          <a:sym typeface="Arial"/>
                        </a:rPr>
                        <a:t>indication is present (e.g. acute urinary retention) </a:t>
                      </a:r>
                      <a:endParaRPr lang="en-US" sz="2400" dirty="0"/>
                    </a:p>
                    <a:p>
                      <a:r>
                        <a:rPr lang="en-US" sz="1800" u="none" strike="noStrike" cap="none" dirty="0">
                          <a:effectLst/>
                          <a:sym typeface="Arial"/>
                        </a:rPr>
                        <a:t>2. Only the sterile items are used for insertion of</a:t>
                      </a:r>
                      <a:r>
                        <a:rPr lang="en-US" sz="1800" u="none" strike="noStrike" cap="none" baseline="0" dirty="0">
                          <a:effectLst/>
                          <a:sym typeface="Arial"/>
                        </a:rPr>
                        <a:t> </a:t>
                      </a:r>
                      <a:r>
                        <a:rPr lang="en-US" sz="1800" u="none" strike="noStrike" cap="none" dirty="0">
                          <a:effectLst/>
                          <a:sym typeface="Arial"/>
                        </a:rPr>
                        <a:t>catheter </a:t>
                      </a:r>
                      <a:endParaRPr lang="en-US" sz="2400" dirty="0"/>
                    </a:p>
                    <a:p>
                      <a:r>
                        <a:rPr lang="en-US" sz="1800" u="none" strike="noStrike" cap="none" dirty="0">
                          <a:effectLst/>
                          <a:sym typeface="Arial"/>
                        </a:rPr>
                        <a:t>3. Catheter is inserted by non-touch technique with strict asepsis </a:t>
                      </a:r>
                      <a:endParaRPr lang="en-US" sz="2400" dirty="0"/>
                    </a:p>
                    <a:p>
                      <a:r>
                        <a:rPr lang="en-US" sz="1800" u="none" strike="noStrike" cap="none" dirty="0">
                          <a:effectLst/>
                          <a:sym typeface="Arial"/>
                        </a:rPr>
                        <a:t>4. Closed drainage system must be used </a:t>
                      </a:r>
                      <a:endParaRPr lang="en-US" sz="2400" dirty="0"/>
                    </a:p>
                    <a:p>
                      <a:r>
                        <a:rPr lang="en-US" sz="1800" u="none" strike="noStrike" cap="none" dirty="0">
                          <a:effectLst/>
                          <a:sym typeface="Arial"/>
                        </a:rPr>
                        <a:t>5. Catheter of appropriate size must be used </a:t>
                      </a:r>
                      <a:endParaRPr lang="en-US" sz="2400" dirty="0"/>
                    </a:p>
                    <a:p>
                      <a:r>
                        <a:rPr lang="en-US" sz="1800" u="none" strike="noStrike" cap="none" dirty="0">
                          <a:effectLst/>
                          <a:sym typeface="Arial"/>
                        </a:rPr>
                        <a:t>6. Catheter must be properly secured after placement </a:t>
                      </a:r>
                      <a:endParaRPr lang="en-US" sz="2400" dirty="0"/>
                    </a:p>
                    <a:p>
                      <a:r>
                        <a:rPr lang="en-US" sz="1800" u="none" strike="noStrike" cap="none" dirty="0">
                          <a:effectLst/>
                          <a:sym typeface="Arial"/>
                        </a:rPr>
                        <a:t>(by plaster-tube-plaster technique)</a:t>
                      </a:r>
                      <a:endParaRPr lang="en-US" sz="24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800" u="none" strike="noStrike" cap="none" dirty="0">
                          <a:effectLst/>
                          <a:sym typeface="Arial"/>
                        </a:rPr>
                        <a:t>1. Daily catheter care (vaginal or meatal care) must be given regularly and by strict aseptic measures such as hand hygiene and single use gloves </a:t>
                      </a:r>
                      <a:endParaRPr lang="en-US" sz="2400" dirty="0"/>
                    </a:p>
                    <a:p>
                      <a:r>
                        <a:rPr lang="en-US" sz="1800" u="none" strike="noStrike" cap="none" dirty="0">
                          <a:effectLst/>
                          <a:sym typeface="Arial"/>
                        </a:rPr>
                        <a:t>2. Catheter is properly secured all the time </a:t>
                      </a:r>
                      <a:endParaRPr lang="en-US" sz="2400" dirty="0"/>
                    </a:p>
                    <a:p>
                      <a:r>
                        <a:rPr lang="en-US" sz="1800" u="none" strike="noStrike" cap="none" dirty="0">
                          <a:effectLst/>
                          <a:sym typeface="Arial"/>
                        </a:rPr>
                        <a:t>3. Drainage bag must be always above the floor and below the bladder level </a:t>
                      </a:r>
                      <a:endParaRPr lang="en-US" sz="2400" dirty="0"/>
                    </a:p>
                    <a:p>
                      <a:r>
                        <a:rPr lang="en-US" sz="1800" u="none" strike="noStrike" cap="none" dirty="0">
                          <a:effectLst/>
                          <a:sym typeface="Arial"/>
                        </a:rPr>
                        <a:t>4. Closed drainage system is used all the time </a:t>
                      </a:r>
                      <a:endParaRPr lang="en-US" sz="2400" dirty="0"/>
                    </a:p>
                    <a:p>
                      <a:r>
                        <a:rPr lang="en-US" sz="1800" u="none" strike="noStrike" cap="none" dirty="0">
                          <a:effectLst/>
                          <a:sym typeface="Arial"/>
                        </a:rPr>
                        <a:t>5. While collection of urine from bag, the following steps must be followed — Hand hygiene, change of gloves between patients; use of separate jug for each bag, use of alcohol swabs for disinfection of outlet </a:t>
                      </a:r>
                      <a:endParaRPr lang="en-US" sz="2400" dirty="0"/>
                    </a:p>
                    <a:p>
                      <a:r>
                        <a:rPr lang="en-US" sz="1800" u="none" strike="noStrike" cap="none" dirty="0">
                          <a:effectLst/>
                          <a:sym typeface="Arial"/>
                        </a:rPr>
                        <a:t>6. Daily assessment of readiness for removal of catheter must be documented</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4661200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308371"/>
          </a:xfrm>
        </p:spPr>
        <p:txBody>
          <a:bodyPr>
            <a:normAutofit fontScale="90000"/>
          </a:bodyPr>
          <a:lstStyle/>
          <a:p>
            <a:r>
              <a:rPr lang="en-US" b="1" dirty="0" smtClean="0">
                <a:solidFill>
                  <a:srgbClr val="FF0000"/>
                </a:solidFill>
              </a:rPr>
              <a:t>Care bundle for central line</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191761886"/>
              </p:ext>
            </p:extLst>
          </p:nvPr>
        </p:nvGraphicFramePr>
        <p:xfrm>
          <a:off x="152400" y="666750"/>
          <a:ext cx="8920480" cy="4526280"/>
        </p:xfrm>
        <a:graphic>
          <a:graphicData uri="http://schemas.openxmlformats.org/drawingml/2006/table">
            <a:tbl>
              <a:tblPr firstRow="1" bandRow="1">
                <a:tableStyleId>{5940675A-B579-460E-94D1-54222C63F5DA}</a:tableStyleId>
              </a:tblPr>
              <a:tblGrid>
                <a:gridCol w="4003040">
                  <a:extLst>
                    <a:ext uri="{9D8B030D-6E8A-4147-A177-3AD203B41FA5}">
                      <a16:colId xmlns="" xmlns:a16="http://schemas.microsoft.com/office/drawing/2014/main" val="20000"/>
                    </a:ext>
                  </a:extLst>
                </a:gridCol>
                <a:gridCol w="4917440">
                  <a:extLst>
                    <a:ext uri="{9D8B030D-6E8A-4147-A177-3AD203B41FA5}">
                      <a16:colId xmlns="" xmlns:a16="http://schemas.microsoft.com/office/drawing/2014/main" val="20001"/>
                    </a:ext>
                  </a:extLst>
                </a:gridCol>
              </a:tblGrid>
              <a:tr h="403025">
                <a:tc>
                  <a:txBody>
                    <a:bodyPr/>
                    <a:lstStyle/>
                    <a:p>
                      <a:r>
                        <a:rPr lang="en-US" sz="2000" b="1" u="none" strike="noStrike" cap="none" dirty="0">
                          <a:solidFill>
                            <a:srgbClr val="FF0000"/>
                          </a:solidFill>
                          <a:effectLst/>
                          <a:sym typeface="Arial"/>
                        </a:rPr>
                        <a:t>Insertion bundle </a:t>
                      </a:r>
                      <a:endParaRPr lang="en-US" sz="28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FF0000"/>
                          </a:solidFill>
                          <a:effectLst/>
                          <a:sym typeface="Arial"/>
                        </a:rPr>
                        <a:t>Maintenance bundle</a:t>
                      </a:r>
                      <a:endParaRPr lang="en-US" sz="28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4123255">
                <a:tc>
                  <a:txBody>
                    <a:bodyPr/>
                    <a:lstStyle/>
                    <a:p>
                      <a:r>
                        <a:rPr lang="en-US" sz="2000" dirty="0"/>
                        <a:t>1. Hand hygiene before and after insertion of central line</a:t>
                      </a:r>
                    </a:p>
                    <a:p>
                      <a:r>
                        <a:rPr lang="en-US" sz="2000" dirty="0"/>
                        <a:t>2. Use maximum sterile PPE: gloves, gown, drapes, cap and mask</a:t>
                      </a:r>
                    </a:p>
                    <a:p>
                      <a:r>
                        <a:rPr lang="en-US" sz="2000" dirty="0"/>
                        <a:t>3. Site of insertion—Subclavian preferred, avoid</a:t>
                      </a:r>
                      <a:r>
                        <a:rPr lang="en-US" sz="2000" baseline="0" dirty="0"/>
                        <a:t> </a:t>
                      </a:r>
                      <a:r>
                        <a:rPr lang="en-US" sz="2000" dirty="0"/>
                        <a:t>femoral</a:t>
                      </a:r>
                    </a:p>
                    <a:p>
                      <a:r>
                        <a:rPr lang="en-US" sz="2000" dirty="0"/>
                        <a:t>4. Skin preparation—by antiseptics such as chlorhexidine</a:t>
                      </a:r>
                    </a:p>
                    <a:p>
                      <a:r>
                        <a:rPr lang="en-US" sz="2000" dirty="0"/>
                        <a:t>5. Skin must be completely dry after use of antiseptics </a:t>
                      </a:r>
                    </a:p>
                    <a:p>
                      <a:r>
                        <a:rPr lang="en-US" sz="2000" dirty="0"/>
                        <a:t>6. Use semi-permeable dressing</a:t>
                      </a:r>
                    </a:p>
                    <a:p>
                      <a:r>
                        <a:rPr lang="en-US" sz="2000" dirty="0"/>
                        <a:t>7. Document data and time of insertion</a:t>
                      </a:r>
                      <a:endParaRPr lang="en-US" sz="20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2000" dirty="0"/>
                        <a:t>1. Daily aseptic central line care during handling:</a:t>
                      </a:r>
                    </a:p>
                    <a:p>
                      <a:pPr marL="285750" indent="-285750">
                        <a:buFont typeface="Wingdings" panose="05000000000000000000" pitchFamily="2" charset="2"/>
                        <a:buChar char="Ø"/>
                      </a:pPr>
                      <a:r>
                        <a:rPr lang="en-US" sz="2000" dirty="0"/>
                        <a:t>Hand hygiene must be performed</a:t>
                      </a:r>
                    </a:p>
                    <a:p>
                      <a:pPr marL="285750" indent="-285750">
                        <a:buFont typeface="Wingdings" panose="05000000000000000000" pitchFamily="2" charset="2"/>
                        <a:buChar char="Ø"/>
                      </a:pPr>
                      <a:r>
                        <a:rPr lang="en-US" sz="2000" dirty="0"/>
                        <a:t>Hub decontamination by alcohol</a:t>
                      </a:r>
                    </a:p>
                    <a:p>
                      <a:r>
                        <a:rPr lang="en-US" sz="2000" dirty="0"/>
                        <a:t>2. Daily documentation of local signs of infection</a:t>
                      </a:r>
                    </a:p>
                    <a:p>
                      <a:r>
                        <a:rPr lang="en-US" sz="2000" dirty="0"/>
                        <a:t>3. Change of dressing with 2% chlorhexidine </a:t>
                      </a:r>
                    </a:p>
                    <a:p>
                      <a:r>
                        <a:rPr lang="en-US" sz="2000" dirty="0"/>
                        <a:t>4. Daily assessment of readiness for removal of central line must be </a:t>
                      </a:r>
                    </a:p>
                    <a:p>
                      <a:r>
                        <a:rPr lang="en-US" sz="2000" dirty="0"/>
                        <a:t>documented</a:t>
                      </a:r>
                      <a:endParaRPr lang="en-US" sz="20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21676073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999136899"/>
              </p:ext>
            </p:extLst>
          </p:nvPr>
        </p:nvGraphicFramePr>
        <p:xfrm>
          <a:off x="142584" y="209550"/>
          <a:ext cx="8826757" cy="4363215"/>
        </p:xfrm>
        <a:graphic>
          <a:graphicData uri="http://schemas.openxmlformats.org/drawingml/2006/table">
            <a:tbl>
              <a:tblPr firstRow="1" bandRow="1">
                <a:tableStyleId>{5940675A-B579-460E-94D1-54222C63F5DA}</a:tableStyleId>
              </a:tblPr>
              <a:tblGrid>
                <a:gridCol w="8826757">
                  <a:extLst>
                    <a:ext uri="{9D8B030D-6E8A-4147-A177-3AD203B41FA5}">
                      <a16:colId xmlns="" xmlns:a16="http://schemas.microsoft.com/office/drawing/2014/main" val="20000"/>
                    </a:ext>
                  </a:extLst>
                </a:gridCol>
              </a:tblGrid>
              <a:tr h="614175">
                <a:tc>
                  <a:txBody>
                    <a:bodyPr/>
                    <a:lstStyle/>
                    <a:p>
                      <a:r>
                        <a:rPr lang="en-US" sz="2800" b="1" dirty="0">
                          <a:solidFill>
                            <a:srgbClr val="FF0000"/>
                          </a:solidFill>
                        </a:rPr>
                        <a:t>Maintenance care bundle for mechanical ventilator</a:t>
                      </a:r>
                      <a:endParaRPr lang="en-US" sz="28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3729225">
                <a:tc>
                  <a:txBody>
                    <a:bodyPr/>
                    <a:lstStyle/>
                    <a:p>
                      <a:pPr>
                        <a:lnSpc>
                          <a:spcPct val="100000"/>
                        </a:lnSpc>
                      </a:pPr>
                      <a:r>
                        <a:rPr lang="en-US" sz="2000" dirty="0"/>
                        <a:t>1. </a:t>
                      </a:r>
                      <a:r>
                        <a:rPr lang="en-US" sz="2400" dirty="0"/>
                        <a:t>Adherence to hand hygiene</a:t>
                      </a:r>
                    </a:p>
                    <a:p>
                      <a:pPr>
                        <a:lnSpc>
                          <a:spcPct val="100000"/>
                        </a:lnSpc>
                      </a:pPr>
                      <a:r>
                        <a:rPr lang="en-US" sz="2400" dirty="0"/>
                        <a:t>2. Elevation of the head of the bed to 30–45°—this is to prevent oropharyngeal aspiration to respiratory tract</a:t>
                      </a:r>
                    </a:p>
                    <a:p>
                      <a:pPr>
                        <a:lnSpc>
                          <a:spcPct val="100000"/>
                        </a:lnSpc>
                      </a:pPr>
                      <a:r>
                        <a:rPr lang="en-US" sz="2400" dirty="0"/>
                        <a:t>3. Daily oral care with chlorhexidine 2% solution </a:t>
                      </a:r>
                    </a:p>
                    <a:p>
                      <a:pPr>
                        <a:lnSpc>
                          <a:spcPct val="100000"/>
                        </a:lnSpc>
                      </a:pPr>
                      <a:r>
                        <a:rPr lang="en-US" sz="2400" dirty="0"/>
                        <a:t>4. Need of PUD (peptic ulcer disease) prophylaxis should be assessed daily; if needed only sucralfate should be used</a:t>
                      </a:r>
                    </a:p>
                    <a:p>
                      <a:pPr>
                        <a:lnSpc>
                          <a:spcPct val="100000"/>
                        </a:lnSpc>
                      </a:pPr>
                      <a:r>
                        <a:rPr lang="en-US" sz="2400" dirty="0"/>
                        <a:t>5. DVT (deep vein thrombosis) prophylaxis should be provided if needed</a:t>
                      </a:r>
                    </a:p>
                    <a:p>
                      <a:pPr>
                        <a:lnSpc>
                          <a:spcPct val="100000"/>
                        </a:lnSpc>
                      </a:pPr>
                      <a:r>
                        <a:rPr lang="en-US" sz="2400" dirty="0"/>
                        <a:t>6. Daily assessment of readiness to remove mechanical ventilator must be documented</a:t>
                      </a:r>
                      <a:endParaRPr lang="en-US" sz="2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bl>
          </a:graphicData>
        </a:graphic>
      </p:graphicFrame>
      <p:sp>
        <p:nvSpPr>
          <p:cNvPr id="2" name="TextBox 1"/>
          <p:cNvSpPr txBox="1"/>
          <p:nvPr/>
        </p:nvSpPr>
        <p:spPr>
          <a:xfrm>
            <a:off x="1852506" y="4476750"/>
            <a:ext cx="4800600" cy="769441"/>
          </a:xfrm>
          <a:prstGeom prst="rect">
            <a:avLst/>
          </a:prstGeom>
          <a:noFill/>
        </p:spPr>
        <p:txBody>
          <a:bodyPr wrap="square" rtlCol="0">
            <a:spAutoFit/>
          </a:bodyPr>
          <a:lstStyle/>
          <a:p>
            <a:pPr algn="ctr"/>
            <a:r>
              <a:rPr lang="en-US" sz="4400" b="1" dirty="0" smtClean="0">
                <a:solidFill>
                  <a:srgbClr val="FF00FF"/>
                </a:solidFill>
              </a:rPr>
              <a:t>THANKS</a:t>
            </a:r>
            <a:endParaRPr lang="en-US" sz="4400" b="1" dirty="0">
              <a:solidFill>
                <a:srgbClr val="FF00FF"/>
              </a:solidFill>
            </a:endParaRPr>
          </a:p>
        </p:txBody>
      </p:sp>
    </p:spTree>
    <p:extLst>
      <p:ext uri="{BB962C8B-B14F-4D97-AF65-F5344CB8AC3E}">
        <p14:creationId xmlns:p14="http://schemas.microsoft.com/office/powerpoint/2010/main" val="152756123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171450"/>
            <a:ext cx="8229600" cy="857250"/>
          </a:xfrm>
        </p:spPr>
        <p:txBody>
          <a:bodyPr/>
          <a:lstStyle/>
          <a:p>
            <a:r>
              <a:rPr lang="en-US" b="1" dirty="0" smtClean="0">
                <a:solidFill>
                  <a:srgbClr val="FF0000"/>
                </a:solidFill>
              </a:rPr>
              <a:t>HAI SURVEILLANCE</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sz="3600" dirty="0" smtClean="0"/>
              <a:t>System that monitors the HAIs in a hospital. </a:t>
            </a:r>
          </a:p>
          <a:p>
            <a:r>
              <a:rPr lang="en-US" sz="3600" dirty="0" smtClean="0"/>
              <a:t>Main objectives: </a:t>
            </a:r>
          </a:p>
          <a:p>
            <a:pPr lvl="1"/>
            <a:r>
              <a:rPr lang="en-US" sz="3200" dirty="0" smtClean="0"/>
              <a:t>Provides endemic or baseline HAI rate and information on type of HAIs in the hospital </a:t>
            </a:r>
          </a:p>
          <a:p>
            <a:pPr lvl="1"/>
            <a:r>
              <a:rPr lang="en-US" sz="3200" dirty="0" smtClean="0"/>
              <a:t>Helps in comparing HAI rates within and between hospitals</a:t>
            </a:r>
            <a:endParaRPr lang="en-US" sz="32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spTree>
    <p:extLst>
      <p:ext uri="{BB962C8B-B14F-4D97-AF65-F5344CB8AC3E}">
        <p14:creationId xmlns:p14="http://schemas.microsoft.com/office/powerpoint/2010/main" val="10994507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28651"/>
            <a:ext cx="8229600" cy="3965972"/>
          </a:xfrm>
        </p:spPr>
        <p:txBody>
          <a:bodyPr/>
          <a:lstStyle/>
          <a:p>
            <a:r>
              <a:rPr lang="en-US" b="1" dirty="0" smtClean="0">
                <a:solidFill>
                  <a:srgbClr val="7030A0"/>
                </a:solidFill>
              </a:rPr>
              <a:t>Main objectives of HAI surveillance include: </a:t>
            </a:r>
          </a:p>
          <a:p>
            <a:pPr lvl="1"/>
            <a:r>
              <a:rPr lang="en-US" dirty="0" smtClean="0"/>
              <a:t>Identifies the problem area; based on which root cause analysis can be conducted to find out the breakdowns in infection control measures and then the appropriate corrective measures are implemented </a:t>
            </a:r>
          </a:p>
          <a:p>
            <a:pPr lvl="1"/>
            <a:r>
              <a:rPr lang="en-US" dirty="0" smtClean="0"/>
              <a:t>Provides timely feedback to the clinicians; thus, reinforces them to adopt best practices.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21531068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4000" b="1" dirty="0" smtClean="0">
                <a:solidFill>
                  <a:srgbClr val="FF0000"/>
                </a:solidFill>
              </a:rPr>
              <a:t>Targeted Surveillance </a:t>
            </a:r>
            <a:endParaRPr lang="en-US" sz="40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a:solidFill>
                  <a:srgbClr val="7030A0"/>
                </a:solidFill>
              </a:rPr>
              <a:t>NHSN (National Health Care safety Network ) established by </a:t>
            </a:r>
            <a:r>
              <a:rPr lang="en-US" b="1" dirty="0" smtClean="0">
                <a:solidFill>
                  <a:srgbClr val="7030A0"/>
                </a:solidFill>
              </a:rPr>
              <a:t>CDC </a:t>
            </a:r>
            <a:r>
              <a:rPr lang="en-US" dirty="0" smtClean="0"/>
              <a:t>provides </a:t>
            </a:r>
            <a:r>
              <a:rPr lang="en-US" dirty="0" smtClean="0">
                <a:solidFill>
                  <a:srgbClr val="7030A0"/>
                </a:solidFill>
              </a:rPr>
              <a:t>guidelines </a:t>
            </a:r>
            <a:r>
              <a:rPr lang="en-US" dirty="0" smtClean="0"/>
              <a:t>for the surveillance of HAIs. </a:t>
            </a:r>
          </a:p>
          <a:p>
            <a:pPr lvl="1"/>
            <a:r>
              <a:rPr lang="en-US" dirty="0" smtClean="0">
                <a:solidFill>
                  <a:srgbClr val="7030A0"/>
                </a:solidFill>
              </a:rPr>
              <a:t>Where to conduct: </a:t>
            </a:r>
            <a:r>
              <a:rPr lang="en-US" dirty="0" smtClean="0"/>
              <a:t>Only for high-risk locations such as ICUs.</a:t>
            </a:r>
          </a:p>
          <a:p>
            <a:pPr lvl="1"/>
            <a:r>
              <a:rPr lang="en-US" dirty="0" smtClean="0">
                <a:solidFill>
                  <a:srgbClr val="7030A0"/>
                </a:solidFill>
              </a:rPr>
              <a:t>What type of HAIs to be monitored: </a:t>
            </a:r>
            <a:r>
              <a:rPr lang="en-US" dirty="0" smtClean="0"/>
              <a:t>CA-UTI, CLABSI, VAP and SSI.</a:t>
            </a:r>
          </a:p>
          <a:p>
            <a:pPr lvl="1"/>
            <a:r>
              <a:rPr lang="en-US" dirty="0" smtClean="0">
                <a:solidFill>
                  <a:srgbClr val="7030A0"/>
                </a:solidFill>
              </a:rPr>
              <a:t>Who will conduct: </a:t>
            </a:r>
            <a:r>
              <a:rPr lang="en-US" dirty="0" smtClean="0"/>
              <a:t>ICNs under the supervision of the HICO</a:t>
            </a:r>
          </a:p>
          <a:p>
            <a:pPr marL="457200" lvl="1" indent="0">
              <a:buNone/>
            </a:pP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10026030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p:spPr>
        <p:txBody>
          <a:bodyPr>
            <a:normAutofit/>
          </a:bodyPr>
          <a:lstStyle/>
          <a:p>
            <a:pPr marL="0" indent="0">
              <a:buNone/>
            </a:pPr>
            <a:r>
              <a:rPr lang="en-US" sz="2600" dirty="0">
                <a:solidFill>
                  <a:srgbClr val="7030A0"/>
                </a:solidFill>
              </a:rPr>
              <a:t>HAI surveillance diagnostic criteria</a:t>
            </a:r>
          </a:p>
          <a:p>
            <a:r>
              <a:rPr lang="en-US" sz="3600" dirty="0" smtClean="0"/>
              <a:t>These criteria are made very objective -to maintain the uniformity of data collection between hospitals.</a:t>
            </a:r>
          </a:p>
          <a:p>
            <a:r>
              <a:rPr lang="en-US" sz="3600" dirty="0" smtClean="0"/>
              <a:t>Surveillance criteria are different from clinical and diagnostic criteria</a:t>
            </a:r>
            <a:endParaRPr lang="en-US" sz="36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spTree>
    <p:extLst>
      <p:ext uri="{BB962C8B-B14F-4D97-AF65-F5344CB8AC3E}">
        <p14:creationId xmlns:p14="http://schemas.microsoft.com/office/powerpoint/2010/main" val="13428111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Method of Conducting HAI Surveillance </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HAI surveillance cycle consists of data collection →data analysis → data interpretation → data dissemination.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290627510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NHSN surveillance diagnostic criteria for catheter </a:t>
            </a:r>
            <a:br>
              <a:rPr lang="en-US" sz="2800" b="1" dirty="0" smtClean="0">
                <a:solidFill>
                  <a:srgbClr val="FF0000"/>
                </a:solidFill>
              </a:rPr>
            </a:br>
            <a:r>
              <a:rPr lang="en-US" sz="2800" b="1" dirty="0" smtClean="0">
                <a:solidFill>
                  <a:srgbClr val="FF0000"/>
                </a:solidFill>
              </a:rPr>
              <a:t>associated urinary tract infection (CAUTI)</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647725280"/>
              </p:ext>
            </p:extLst>
          </p:nvPr>
        </p:nvGraphicFramePr>
        <p:xfrm>
          <a:off x="304800" y="1143001"/>
          <a:ext cx="8305800" cy="3377819"/>
        </p:xfrm>
        <a:graphic>
          <a:graphicData uri="http://schemas.openxmlformats.org/drawingml/2006/table">
            <a:tbl>
              <a:tblPr firstRow="1" bandRow="1">
                <a:tableStyleId>{5940675A-B579-460E-94D1-54222C63F5DA}</a:tableStyleId>
              </a:tblPr>
              <a:tblGrid>
                <a:gridCol w="2286000">
                  <a:extLst>
                    <a:ext uri="{9D8B030D-6E8A-4147-A177-3AD203B41FA5}">
                      <a16:colId xmlns="" xmlns:a16="http://schemas.microsoft.com/office/drawing/2014/main" val="20000"/>
                    </a:ext>
                  </a:extLst>
                </a:gridCol>
                <a:gridCol w="6019800">
                  <a:extLst>
                    <a:ext uri="{9D8B030D-6E8A-4147-A177-3AD203B41FA5}">
                      <a16:colId xmlns="" xmlns:a16="http://schemas.microsoft.com/office/drawing/2014/main" val="20001"/>
                    </a:ext>
                  </a:extLst>
                </a:gridCol>
              </a:tblGrid>
              <a:tr h="860045">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7030A0"/>
                          </a:solidFill>
                        </a:rPr>
                        <a:t>Device criteria</a:t>
                      </a:r>
                      <a:endParaRPr lang="en-US" sz="24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00B050"/>
                          </a:solidFill>
                        </a:rPr>
                        <a:t>Presence of a urinary catheter for &gt; 2 days.</a:t>
                      </a:r>
                      <a:endParaRPr lang="en-US" sz="24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0"/>
                  </a:ext>
                </a:extLst>
              </a:tr>
              <a:tr h="125590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7030A0"/>
                          </a:solidFill>
                        </a:rPr>
                        <a:t>Clinical criteria</a:t>
                      </a:r>
                      <a:endParaRPr lang="en-US" sz="24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00B050"/>
                          </a:solidFill>
                        </a:rPr>
                        <a:t>Presence of any one symptom of UTI such as fever, </a:t>
                      </a:r>
                      <a:r>
                        <a:rPr lang="en-IN" sz="2400" b="1" dirty="0" err="1">
                          <a:solidFill>
                            <a:srgbClr val="00B050"/>
                          </a:solidFill>
                        </a:rPr>
                        <a:t>suprapubic</a:t>
                      </a:r>
                      <a:r>
                        <a:rPr lang="en-IN" sz="2400" b="1" dirty="0">
                          <a:solidFill>
                            <a:srgbClr val="00B050"/>
                          </a:solidFill>
                        </a:rPr>
                        <a:t> tenderness, urgency, frequency or </a:t>
                      </a:r>
                      <a:r>
                        <a:rPr lang="en-IN" sz="2400" b="1" dirty="0" err="1">
                          <a:solidFill>
                            <a:srgbClr val="00B050"/>
                          </a:solidFill>
                        </a:rPr>
                        <a:t>dysuria</a:t>
                      </a:r>
                      <a:r>
                        <a:rPr lang="en-IN" sz="2400" b="1" dirty="0">
                          <a:solidFill>
                            <a:srgbClr val="00B050"/>
                          </a:solidFill>
                        </a:rPr>
                        <a:t>.</a:t>
                      </a:r>
                      <a:endParaRPr lang="en-US" sz="24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125590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7030A0"/>
                          </a:solidFill>
                        </a:rPr>
                        <a:t>Culture criteria</a:t>
                      </a:r>
                      <a:endParaRPr lang="en-US" sz="24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00B050"/>
                          </a:solidFill>
                        </a:rPr>
                        <a:t>Isolation of significant count (≥ 10</a:t>
                      </a:r>
                      <a:r>
                        <a:rPr lang="en-IN" sz="2400" b="1" baseline="30000" dirty="0">
                          <a:solidFill>
                            <a:srgbClr val="00B050"/>
                          </a:solidFill>
                        </a:rPr>
                        <a:t>5</a:t>
                      </a:r>
                      <a:r>
                        <a:rPr lang="en-IN" sz="2400" b="1" dirty="0">
                          <a:solidFill>
                            <a:srgbClr val="00B050"/>
                          </a:solidFill>
                        </a:rPr>
                        <a:t>/</a:t>
                      </a:r>
                      <a:r>
                        <a:rPr lang="en-IN" sz="2400" b="1" dirty="0" err="1">
                          <a:solidFill>
                            <a:srgbClr val="00B050"/>
                          </a:solidFill>
                        </a:rPr>
                        <a:t>mL</a:t>
                      </a:r>
                      <a:r>
                        <a:rPr lang="en-IN" sz="2400" b="1" dirty="0">
                          <a:solidFill>
                            <a:srgbClr val="00B050"/>
                          </a:solidFill>
                        </a:rPr>
                        <a:t>) of a UTI pathogen from urine.  </a:t>
                      </a:r>
                      <a:endParaRPr lang="en-US" sz="24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91406509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NHSN surveillance diagnostic criteria for VAE</a:t>
            </a:r>
            <a:br>
              <a:rPr lang="en-US" sz="3200" b="1" dirty="0" smtClean="0">
                <a:solidFill>
                  <a:srgbClr val="FF0000"/>
                </a:solidFill>
              </a:rPr>
            </a:br>
            <a:r>
              <a:rPr lang="en-US" sz="3200" b="1" dirty="0" smtClean="0">
                <a:solidFill>
                  <a:srgbClr val="FF0000"/>
                </a:solidFill>
              </a:rPr>
              <a:t>(Ventilator associated events)</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4141203773"/>
              </p:ext>
            </p:extLst>
          </p:nvPr>
        </p:nvGraphicFramePr>
        <p:xfrm>
          <a:off x="152400" y="1200150"/>
          <a:ext cx="8747760" cy="3581400"/>
        </p:xfrm>
        <a:graphic>
          <a:graphicData uri="http://schemas.openxmlformats.org/drawingml/2006/table">
            <a:tbl>
              <a:tblPr firstRow="1" bandRow="1">
                <a:tableStyleId>{5940675A-B579-460E-94D1-54222C63F5DA}</a:tableStyleId>
              </a:tblPr>
              <a:tblGrid>
                <a:gridCol w="1828800">
                  <a:extLst>
                    <a:ext uri="{9D8B030D-6E8A-4147-A177-3AD203B41FA5}">
                      <a16:colId xmlns="" xmlns:a16="http://schemas.microsoft.com/office/drawing/2014/main" val="20000"/>
                    </a:ext>
                  </a:extLst>
                </a:gridCol>
                <a:gridCol w="6918960">
                  <a:extLst>
                    <a:ext uri="{9D8B030D-6E8A-4147-A177-3AD203B41FA5}">
                      <a16:colId xmlns="" xmlns:a16="http://schemas.microsoft.com/office/drawing/2014/main" val="20001"/>
                    </a:ext>
                  </a:extLst>
                </a:gridCol>
              </a:tblGrid>
              <a:tr h="466639">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400" b="1" dirty="0">
                          <a:solidFill>
                            <a:srgbClr val="7030A0"/>
                          </a:solidFill>
                        </a:rPr>
                        <a:t>Stage-1: VAC (ventilator associated condition)</a:t>
                      </a:r>
                      <a:endParaRPr lang="en-US" sz="24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 xmlns:a16="http://schemas.microsoft.com/office/drawing/2014/main" val="10000"/>
                  </a:ext>
                </a:extLst>
              </a:tr>
              <a:tr h="705713">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800" b="1" dirty="0">
                          <a:solidFill>
                            <a:srgbClr val="7030A0"/>
                          </a:solidFill>
                        </a:rPr>
                        <a:t>Device criteria </a:t>
                      </a:r>
                      <a:endParaRPr lang="en-US" sz="18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00B050"/>
                          </a:solidFill>
                        </a:rPr>
                        <a:t>Presence of a mechanical ventilator at least for two calendar  2 days.</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240904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800" b="1" dirty="0">
                          <a:solidFill>
                            <a:srgbClr val="7030A0"/>
                          </a:solidFill>
                        </a:rPr>
                        <a:t>Oxygenation  criteria</a:t>
                      </a:r>
                      <a:endParaRPr lang="en-US" sz="18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just">
                        <a:lnSpc>
                          <a:spcPct val="115000"/>
                        </a:lnSpc>
                        <a:spcBef>
                          <a:spcPts val="0"/>
                        </a:spcBef>
                        <a:spcAft>
                          <a:spcPts val="0"/>
                        </a:spcAft>
                        <a:buFont typeface="Wingdings" panose="05000000000000000000" pitchFamily="2" charset="2"/>
                        <a:buChar char="Ø"/>
                      </a:pPr>
                      <a:r>
                        <a:rPr lang="en-IN" sz="2000" b="1" dirty="0">
                          <a:solidFill>
                            <a:srgbClr val="00B050"/>
                          </a:solidFill>
                        </a:rPr>
                        <a:t>Baseline period during which the daily minimum FiO</a:t>
                      </a:r>
                      <a:r>
                        <a:rPr lang="en-IN" sz="2000" b="1" baseline="-25000" dirty="0">
                          <a:solidFill>
                            <a:srgbClr val="00B050"/>
                          </a:solidFill>
                        </a:rPr>
                        <a:t>2</a:t>
                      </a:r>
                      <a:r>
                        <a:rPr lang="en-IN" sz="2000" b="1" dirty="0">
                          <a:solidFill>
                            <a:srgbClr val="00B050"/>
                          </a:solidFill>
                        </a:rPr>
                        <a:t> (fraction of inspired oxygen) and PEEP (positive end-expiratory pressure) values are stable or decreasing for 2 days followed by</a:t>
                      </a:r>
                      <a:endParaRPr lang="en-US" sz="2000" b="1" dirty="0">
                        <a:solidFill>
                          <a:srgbClr val="00B050"/>
                        </a:solidFill>
                      </a:endParaRPr>
                    </a:p>
                    <a:p>
                      <a:pPr marL="285750" marR="0" lvl="0" indent="-285750" algn="just">
                        <a:lnSpc>
                          <a:spcPct val="115000"/>
                        </a:lnSpc>
                        <a:spcBef>
                          <a:spcPts val="0"/>
                        </a:spcBef>
                        <a:spcAft>
                          <a:spcPts val="0"/>
                        </a:spcAft>
                        <a:buFont typeface="Wingdings" panose="05000000000000000000" pitchFamily="2" charset="2"/>
                        <a:buChar char="Ø"/>
                      </a:pPr>
                      <a:r>
                        <a:rPr lang="en-IN" sz="2000" b="1" dirty="0">
                          <a:solidFill>
                            <a:srgbClr val="00B050"/>
                          </a:solidFill>
                        </a:rPr>
                        <a:t>Period of worsening of oxygenation- increased FiO</a:t>
                      </a:r>
                      <a:r>
                        <a:rPr lang="en-IN" sz="2000" b="1" baseline="-25000" dirty="0">
                          <a:solidFill>
                            <a:srgbClr val="00B050"/>
                          </a:solidFill>
                        </a:rPr>
                        <a:t>2</a:t>
                      </a:r>
                      <a:r>
                        <a:rPr lang="en-IN" sz="2000" b="1" dirty="0">
                          <a:solidFill>
                            <a:srgbClr val="00B050"/>
                          </a:solidFill>
                        </a:rPr>
                        <a:t> (by  ≥ 20%) or PEEP (≥  3 cm water)  for at least 2 days</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09876929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711445778"/>
              </p:ext>
            </p:extLst>
          </p:nvPr>
        </p:nvGraphicFramePr>
        <p:xfrm>
          <a:off x="198120" y="514349"/>
          <a:ext cx="8747760" cy="4069163"/>
        </p:xfrm>
        <a:graphic>
          <a:graphicData uri="http://schemas.openxmlformats.org/drawingml/2006/table">
            <a:tbl>
              <a:tblPr firstRow="1" bandRow="1">
                <a:tableStyleId>{5940675A-B579-460E-94D1-54222C63F5DA}</a:tableStyleId>
              </a:tblPr>
              <a:tblGrid>
                <a:gridCol w="2829560">
                  <a:extLst>
                    <a:ext uri="{9D8B030D-6E8A-4147-A177-3AD203B41FA5}">
                      <a16:colId xmlns="" xmlns:a16="http://schemas.microsoft.com/office/drawing/2014/main" val="20000"/>
                    </a:ext>
                  </a:extLst>
                </a:gridCol>
                <a:gridCol w="5918200">
                  <a:extLst>
                    <a:ext uri="{9D8B030D-6E8A-4147-A177-3AD203B41FA5}">
                      <a16:colId xmlns="" xmlns:a16="http://schemas.microsoft.com/office/drawing/2014/main" val="20001"/>
                    </a:ext>
                  </a:extLst>
                </a:gridCol>
              </a:tblGrid>
              <a:tr h="689546">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7030A0"/>
                          </a:solidFill>
                        </a:rPr>
                        <a:t>Stage-2: IVAC (infection related ventilator associated complications)</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 xmlns:a16="http://schemas.microsoft.com/office/drawing/2014/main" val="10000"/>
                  </a:ext>
                </a:extLst>
              </a:tr>
              <a:tr h="109740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7030A0"/>
                          </a:solidFill>
                        </a:rPr>
                        <a:t>Clinical criteria</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00B050"/>
                          </a:solidFill>
                        </a:rPr>
                        <a:t>Any one out of four-</a:t>
                      </a:r>
                      <a:endParaRPr lang="en-US" sz="2000" b="1" dirty="0">
                        <a:solidFill>
                          <a:srgbClr val="00B050"/>
                        </a:solidFill>
                      </a:endParaRPr>
                    </a:p>
                    <a:p>
                      <a:pPr marL="0" marR="0" algn="just">
                        <a:lnSpc>
                          <a:spcPct val="115000"/>
                        </a:lnSpc>
                        <a:spcBef>
                          <a:spcPts val="0"/>
                        </a:spcBef>
                        <a:spcAft>
                          <a:spcPts val="0"/>
                        </a:spcAft>
                      </a:pPr>
                      <a:r>
                        <a:rPr lang="en-IN" sz="2000" b="1" dirty="0">
                          <a:solidFill>
                            <a:srgbClr val="00B050"/>
                          </a:solidFill>
                        </a:rPr>
                        <a:t>Fever or hypothermia</a:t>
                      </a:r>
                      <a:endParaRPr lang="en-US" sz="2000" b="1" dirty="0">
                        <a:solidFill>
                          <a:srgbClr val="00B050"/>
                        </a:solidFill>
                      </a:endParaRPr>
                    </a:p>
                    <a:p>
                      <a:pPr marL="0" marR="0" algn="just">
                        <a:lnSpc>
                          <a:spcPct val="115000"/>
                        </a:lnSpc>
                        <a:spcBef>
                          <a:spcPts val="0"/>
                        </a:spcBef>
                        <a:spcAft>
                          <a:spcPts val="0"/>
                        </a:spcAft>
                      </a:pPr>
                      <a:r>
                        <a:rPr lang="en-IN" sz="2000" b="1" dirty="0" err="1">
                          <a:solidFill>
                            <a:srgbClr val="00B050"/>
                          </a:solidFill>
                        </a:rPr>
                        <a:t>Leucocytosis</a:t>
                      </a:r>
                      <a:r>
                        <a:rPr lang="en-IN" sz="2000" b="1" dirty="0">
                          <a:solidFill>
                            <a:srgbClr val="00B050"/>
                          </a:solidFill>
                        </a:rPr>
                        <a:t> or </a:t>
                      </a:r>
                      <a:r>
                        <a:rPr lang="en-IN" sz="2000" b="1" dirty="0" err="1">
                          <a:solidFill>
                            <a:srgbClr val="00B050"/>
                          </a:solidFill>
                        </a:rPr>
                        <a:t>leukopenia</a:t>
                      </a:r>
                      <a:r>
                        <a:rPr lang="en-IN" sz="2000" b="1" dirty="0">
                          <a:solidFill>
                            <a:srgbClr val="00B050"/>
                          </a:solidFill>
                        </a:rPr>
                        <a:t> </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689546">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7030A0"/>
                          </a:solidFill>
                        </a:rPr>
                        <a:t>Antibiotic criteria</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00B050"/>
                          </a:solidFill>
                        </a:rPr>
                        <a:t>New antimicrobial agent started and continued for ≥ 4 days</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2"/>
                  </a:ext>
                </a:extLst>
              </a:tr>
              <a:tr h="483761">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7030A0"/>
                          </a:solidFill>
                        </a:rPr>
                        <a:t>Stage-3: PVAP (Possible ventilator associated pneumonia)</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 xmlns:a16="http://schemas.microsoft.com/office/drawing/2014/main" val="10003"/>
                  </a:ext>
                </a:extLst>
              </a:tr>
              <a:tr h="109740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7030A0"/>
                          </a:solidFill>
                        </a:rPr>
                        <a:t>Culture criteria </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b="1" dirty="0">
                          <a:solidFill>
                            <a:srgbClr val="00B050"/>
                          </a:solidFill>
                        </a:rPr>
                        <a:t>Isolation of significant count of a pneumonia pathogen from respiratory specimens such as tracheal aspirate, </a:t>
                      </a:r>
                      <a:r>
                        <a:rPr lang="en-IN" sz="2000" b="1" dirty="0" err="1">
                          <a:solidFill>
                            <a:srgbClr val="00B050"/>
                          </a:solidFill>
                        </a:rPr>
                        <a:t>bronchoalveolar</a:t>
                      </a:r>
                      <a:r>
                        <a:rPr lang="en-IN" sz="2000" b="1" dirty="0">
                          <a:solidFill>
                            <a:srgbClr val="00B050"/>
                          </a:solidFill>
                        </a:rPr>
                        <a:t> </a:t>
                      </a:r>
                      <a:r>
                        <a:rPr lang="en-IN" sz="2000" b="1" dirty="0" err="1">
                          <a:solidFill>
                            <a:srgbClr val="00B050"/>
                          </a:solidFill>
                        </a:rPr>
                        <a:t>lavage</a:t>
                      </a:r>
                      <a:r>
                        <a:rPr lang="en-IN" sz="2000" b="1" dirty="0">
                          <a:solidFill>
                            <a:srgbClr val="00B050"/>
                          </a:solidFill>
                        </a:rPr>
                        <a:t> etc. </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32028364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82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56518343"/>
              </p:ext>
            </p:extLst>
          </p:nvPr>
        </p:nvGraphicFramePr>
        <p:xfrm>
          <a:off x="286432" y="342902"/>
          <a:ext cx="8571139" cy="4669435"/>
        </p:xfrm>
        <a:graphic>
          <a:graphicData uri="http://schemas.openxmlformats.org/drawingml/2006/table">
            <a:tbl>
              <a:tblPr firstRow="1" bandRow="1">
                <a:tableStyleId>{5940675A-B579-460E-94D1-54222C63F5DA}</a:tableStyleId>
              </a:tblPr>
              <a:tblGrid>
                <a:gridCol w="8571139">
                  <a:extLst>
                    <a:ext uri="{9D8B030D-6E8A-4147-A177-3AD203B41FA5}">
                      <a16:colId xmlns="" xmlns:a16="http://schemas.microsoft.com/office/drawing/2014/main" val="20000"/>
                    </a:ext>
                  </a:extLst>
                </a:gridCol>
              </a:tblGrid>
              <a:tr h="47810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7030A0"/>
                          </a:solidFill>
                        </a:rPr>
                        <a:t>Definition </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0"/>
                  </a:ext>
                </a:extLst>
              </a:tr>
              <a:tr h="82522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1800" b="1" dirty="0">
                          <a:solidFill>
                            <a:srgbClr val="00B050"/>
                          </a:solidFill>
                        </a:rPr>
                        <a:t>Infections that develop at the surgical site within 30 days of surgery (within 90 days for breast, cardiac and joint surgeries).</a:t>
                      </a:r>
                      <a:endParaRPr lang="en-US" sz="18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47810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1800" b="1" dirty="0">
                          <a:solidFill>
                            <a:srgbClr val="7030A0"/>
                          </a:solidFill>
                        </a:rPr>
                        <a:t>Type of SSIs</a:t>
                      </a:r>
                      <a:endParaRPr lang="en-US" sz="18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2060837862"/>
                  </a:ext>
                </a:extLst>
              </a:tr>
              <a:tr h="2887991">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just">
                        <a:lnSpc>
                          <a:spcPct val="150000"/>
                        </a:lnSpc>
                        <a:spcBef>
                          <a:spcPts val="0"/>
                        </a:spcBef>
                        <a:spcAft>
                          <a:spcPts val="0"/>
                        </a:spcAft>
                        <a:buFont typeface="Wingdings" panose="05000000000000000000" pitchFamily="2" charset="2"/>
                        <a:buChar char="Ø"/>
                      </a:pPr>
                      <a:r>
                        <a:rPr lang="en-IN" sz="1800" b="1" dirty="0">
                          <a:solidFill>
                            <a:srgbClr val="7030A0"/>
                          </a:solidFill>
                        </a:rPr>
                        <a:t>Superficial SSI- </a:t>
                      </a:r>
                      <a:r>
                        <a:rPr lang="en-IN" sz="1800" b="1" dirty="0">
                          <a:solidFill>
                            <a:srgbClr val="00B050"/>
                          </a:solidFill>
                        </a:rPr>
                        <a:t>Develops at the level of superficial incisional site (skin and subcutaneous level) within 30 days regardless of type of surgery. </a:t>
                      </a:r>
                      <a:endParaRPr lang="en-US" sz="1800" b="1" dirty="0">
                        <a:solidFill>
                          <a:srgbClr val="00B050"/>
                        </a:solidFill>
                      </a:endParaRPr>
                    </a:p>
                    <a:p>
                      <a:pPr marL="285750" marR="0" lvl="0" indent="-285750" algn="just">
                        <a:lnSpc>
                          <a:spcPct val="150000"/>
                        </a:lnSpc>
                        <a:spcBef>
                          <a:spcPts val="0"/>
                        </a:spcBef>
                        <a:spcAft>
                          <a:spcPts val="0"/>
                        </a:spcAft>
                        <a:buFont typeface="Wingdings" panose="05000000000000000000" pitchFamily="2" charset="2"/>
                        <a:buChar char="Ø"/>
                      </a:pPr>
                      <a:r>
                        <a:rPr lang="en-IN" sz="1800" b="1" kern="1200" dirty="0">
                          <a:solidFill>
                            <a:srgbClr val="7030A0"/>
                          </a:solidFill>
                          <a:latin typeface="+mn-lt"/>
                          <a:ea typeface="+mn-ea"/>
                          <a:cs typeface="+mn-cs"/>
                        </a:rPr>
                        <a:t>Deep SSI- </a:t>
                      </a:r>
                      <a:r>
                        <a:rPr lang="en-IN" sz="1800" b="1" dirty="0">
                          <a:solidFill>
                            <a:srgbClr val="00B050"/>
                          </a:solidFill>
                        </a:rPr>
                        <a:t>Develops at the level of deep incisional site (muscle and fascial level) within 30 days for all surgeries except breast, cardiac and implant surgeries ( 90 days)</a:t>
                      </a:r>
                      <a:endParaRPr lang="en-US" sz="1800" b="1" dirty="0">
                        <a:solidFill>
                          <a:srgbClr val="00B050"/>
                        </a:solidFill>
                      </a:endParaRPr>
                    </a:p>
                    <a:p>
                      <a:pPr marL="285750" marR="0" lvl="0" indent="-285750" algn="just">
                        <a:lnSpc>
                          <a:spcPct val="150000"/>
                        </a:lnSpc>
                        <a:spcBef>
                          <a:spcPts val="0"/>
                        </a:spcBef>
                        <a:spcAft>
                          <a:spcPts val="0"/>
                        </a:spcAft>
                        <a:buFont typeface="Wingdings" panose="05000000000000000000" pitchFamily="2" charset="2"/>
                        <a:buChar char="Ø"/>
                      </a:pPr>
                      <a:r>
                        <a:rPr lang="en-IN" sz="1800" b="1" kern="1200" dirty="0">
                          <a:solidFill>
                            <a:srgbClr val="7030A0"/>
                          </a:solidFill>
                          <a:latin typeface="+mn-lt"/>
                          <a:ea typeface="+mn-ea"/>
                          <a:cs typeface="+mn-cs"/>
                        </a:rPr>
                        <a:t>Organ space SSI- </a:t>
                      </a:r>
                      <a:r>
                        <a:rPr lang="en-IN" sz="1800" b="1" dirty="0">
                          <a:solidFill>
                            <a:srgbClr val="00B050"/>
                          </a:solidFill>
                        </a:rPr>
                        <a:t>Develops at the level of organ space site within 30 days for all surgeries except breast, cardiac and implant surgeries (90 days).</a:t>
                      </a:r>
                      <a:endParaRPr lang="en-US" sz="18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2361656157"/>
                  </a:ext>
                </a:extLst>
              </a:tr>
            </a:tbl>
          </a:graphicData>
        </a:graphic>
      </p:graphicFrame>
    </p:spTree>
    <p:extLst>
      <p:ext uri="{BB962C8B-B14F-4D97-AF65-F5344CB8AC3E}">
        <p14:creationId xmlns:p14="http://schemas.microsoft.com/office/powerpoint/2010/main" val="64479090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83</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3426507844"/>
              </p:ext>
            </p:extLst>
          </p:nvPr>
        </p:nvGraphicFramePr>
        <p:xfrm>
          <a:off x="152400" y="228600"/>
          <a:ext cx="8747760" cy="5029200"/>
        </p:xfrm>
        <a:graphic>
          <a:graphicData uri="http://schemas.openxmlformats.org/drawingml/2006/table">
            <a:tbl>
              <a:tblPr firstRow="1" bandRow="1">
                <a:tableStyleId>{5940675A-B579-460E-94D1-54222C63F5DA}</a:tableStyleId>
              </a:tblPr>
              <a:tblGrid>
                <a:gridCol w="1469117">
                  <a:extLst>
                    <a:ext uri="{9D8B030D-6E8A-4147-A177-3AD203B41FA5}">
                      <a16:colId xmlns="" xmlns:a16="http://schemas.microsoft.com/office/drawing/2014/main" val="20000"/>
                    </a:ext>
                  </a:extLst>
                </a:gridCol>
                <a:gridCol w="7278643">
                  <a:extLst>
                    <a:ext uri="{9D8B030D-6E8A-4147-A177-3AD203B41FA5}">
                      <a16:colId xmlns="" xmlns:a16="http://schemas.microsoft.com/office/drawing/2014/main" val="20001"/>
                    </a:ext>
                  </a:extLst>
                </a:gridCol>
              </a:tblGrid>
              <a:tr h="435436">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FF0000"/>
                          </a:solidFill>
                        </a:rPr>
                        <a:t>One among the following must be met:</a:t>
                      </a:r>
                      <a:endParaRPr lang="en-US" sz="2000" b="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 xmlns:a16="http://schemas.microsoft.com/office/drawing/2014/main" val="10000"/>
                  </a:ext>
                </a:extLst>
              </a:tr>
              <a:tr h="163881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7030A0"/>
                          </a:solidFill>
                        </a:rPr>
                        <a:t>Clinical criteria</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00B050"/>
                          </a:solidFill>
                        </a:rPr>
                        <a:t>(</a:t>
                      </a:r>
                      <a:r>
                        <a:rPr lang="en-IN" sz="2000" b="1" dirty="0" err="1">
                          <a:solidFill>
                            <a:srgbClr val="00B050"/>
                          </a:solidFill>
                        </a:rPr>
                        <a:t>i</a:t>
                      </a:r>
                      <a:r>
                        <a:rPr lang="en-IN" sz="2000" b="1" dirty="0">
                          <a:solidFill>
                            <a:srgbClr val="00B050"/>
                          </a:solidFill>
                        </a:rPr>
                        <a:t>) presence of purulent pus from the corresponding level of surgical site or </a:t>
                      </a:r>
                      <a:endParaRPr lang="en-US" sz="2000" b="1" dirty="0">
                        <a:solidFill>
                          <a:srgbClr val="00B050"/>
                        </a:solidFill>
                      </a:endParaRPr>
                    </a:p>
                    <a:p>
                      <a:pPr marL="0" marR="0" algn="just">
                        <a:lnSpc>
                          <a:spcPct val="150000"/>
                        </a:lnSpc>
                        <a:spcBef>
                          <a:spcPts val="0"/>
                        </a:spcBef>
                        <a:spcAft>
                          <a:spcPts val="0"/>
                        </a:spcAft>
                      </a:pPr>
                      <a:r>
                        <a:rPr lang="en-IN" sz="2000" b="1" dirty="0">
                          <a:solidFill>
                            <a:srgbClr val="00B050"/>
                          </a:solidFill>
                        </a:rPr>
                        <a:t>(ii) presence of local signs of infections (pain/tenderness, swelling, </a:t>
                      </a:r>
                      <a:r>
                        <a:rPr lang="en-IN" sz="2000" b="1" dirty="0" err="1">
                          <a:solidFill>
                            <a:srgbClr val="00B050"/>
                          </a:solidFill>
                        </a:rPr>
                        <a:t>erythema</a:t>
                      </a:r>
                      <a:r>
                        <a:rPr lang="en-IN" sz="2000" b="1" dirty="0">
                          <a:solidFill>
                            <a:srgbClr val="00B050"/>
                          </a:solidFill>
                        </a:rPr>
                        <a:t>, heat etc).</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1"/>
                  </a:ext>
                </a:extLst>
              </a:tr>
              <a:tr h="85894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7030A0"/>
                          </a:solidFill>
                        </a:rPr>
                        <a:t>Culture criteria</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00B050"/>
                          </a:solidFill>
                        </a:rPr>
                        <a:t>Positive culture from the discharge collected at the corresponding level of surgical site.</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2"/>
                  </a:ext>
                </a:extLst>
              </a:tr>
              <a:tr h="163881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7030A0"/>
                          </a:solidFill>
                        </a:rPr>
                        <a:t>Other evidence</a:t>
                      </a:r>
                      <a:endParaRPr lang="en-US" sz="20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000" b="1" dirty="0">
                          <a:solidFill>
                            <a:srgbClr val="00B050"/>
                          </a:solidFill>
                        </a:rPr>
                        <a:t>(</a:t>
                      </a:r>
                      <a:r>
                        <a:rPr lang="en-IN" sz="2000" b="1" dirty="0" err="1">
                          <a:solidFill>
                            <a:srgbClr val="00B050"/>
                          </a:solidFill>
                        </a:rPr>
                        <a:t>i</a:t>
                      </a:r>
                      <a:r>
                        <a:rPr lang="en-IN" sz="2000" b="1" dirty="0">
                          <a:solidFill>
                            <a:srgbClr val="00B050"/>
                          </a:solidFill>
                        </a:rPr>
                        <a:t>)For superficial SSI- Surgeon’s diagnosis is taken as diagnostic criteria </a:t>
                      </a:r>
                      <a:endParaRPr lang="en-US" sz="2000" b="1" dirty="0">
                        <a:solidFill>
                          <a:srgbClr val="00B050"/>
                        </a:solidFill>
                      </a:endParaRPr>
                    </a:p>
                    <a:p>
                      <a:pPr marL="0" marR="0" algn="just">
                        <a:lnSpc>
                          <a:spcPct val="150000"/>
                        </a:lnSpc>
                        <a:spcBef>
                          <a:spcPts val="0"/>
                        </a:spcBef>
                        <a:spcAft>
                          <a:spcPts val="0"/>
                        </a:spcAft>
                      </a:pPr>
                      <a:r>
                        <a:rPr lang="en-IN" sz="2000" b="1" dirty="0">
                          <a:solidFill>
                            <a:srgbClr val="00B050"/>
                          </a:solidFill>
                        </a:rPr>
                        <a:t>(ii)For deep or organ space SSI- </a:t>
                      </a:r>
                      <a:r>
                        <a:rPr lang="en-IN" sz="2000" b="1" dirty="0" err="1">
                          <a:solidFill>
                            <a:srgbClr val="00B050"/>
                          </a:solidFill>
                        </a:rPr>
                        <a:t>histopathological</a:t>
                      </a:r>
                      <a:r>
                        <a:rPr lang="en-IN" sz="2000" b="1" dirty="0">
                          <a:solidFill>
                            <a:srgbClr val="00B050"/>
                          </a:solidFill>
                        </a:rPr>
                        <a:t>, imaging or gross anatomical evidence of abscess should be present.</a:t>
                      </a:r>
                      <a:endParaRPr lang="en-US" sz="2000" b="1" dirty="0">
                        <a:solidFill>
                          <a:srgbClr val="00B05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9398744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t> </a:t>
            </a:r>
            <a:r>
              <a:rPr lang="en-US" b="1" dirty="0" smtClean="0">
                <a:solidFill>
                  <a:srgbClr val="FF0000"/>
                </a:solidFill>
              </a:rPr>
              <a:t>Formulae of HAI infection rates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08081602"/>
              </p:ext>
            </p:extLst>
          </p:nvPr>
        </p:nvGraphicFramePr>
        <p:xfrm>
          <a:off x="457200" y="1143000"/>
          <a:ext cx="8178800" cy="3225471"/>
        </p:xfrm>
        <a:graphic>
          <a:graphicData uri="http://schemas.openxmlformats.org/drawingml/2006/table">
            <a:tbl>
              <a:tblPr firstRow="1" bandRow="1">
                <a:tableStyleId>{5940675A-B579-460E-94D1-54222C63F5DA}</a:tableStyleId>
              </a:tblPr>
              <a:tblGrid>
                <a:gridCol w="2195362">
                  <a:extLst>
                    <a:ext uri="{9D8B030D-6E8A-4147-A177-3AD203B41FA5}">
                      <a16:colId xmlns="" xmlns:a16="http://schemas.microsoft.com/office/drawing/2014/main" val="20000"/>
                    </a:ext>
                  </a:extLst>
                </a:gridCol>
                <a:gridCol w="5983438">
                  <a:extLst>
                    <a:ext uri="{9D8B030D-6E8A-4147-A177-3AD203B41FA5}">
                      <a16:colId xmlns="" xmlns:a16="http://schemas.microsoft.com/office/drawing/2014/main" val="20001"/>
                    </a:ext>
                  </a:extLst>
                </a:gridCol>
              </a:tblGrid>
              <a:tr h="688361">
                <a:tc>
                  <a:txBody>
                    <a:bodyPr/>
                    <a:lstStyle/>
                    <a:p>
                      <a:r>
                        <a:rPr lang="en-US" sz="2000" b="1" u="none" strike="noStrike" cap="none" dirty="0">
                          <a:solidFill>
                            <a:srgbClr val="FF0000"/>
                          </a:solidFill>
                          <a:effectLst/>
                          <a:sym typeface="Arial"/>
                        </a:rPr>
                        <a:t>HAI infection rates</a:t>
                      </a:r>
                      <a:endParaRPr lang="en-US" sz="2000" b="1" dirty="0">
                        <a:solidFill>
                          <a:srgbClr val="FF000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FF0000"/>
                          </a:solidFill>
                          <a:effectLst/>
                          <a:sym typeface="Arial"/>
                        </a:rPr>
                        <a:t>Formulae </a:t>
                      </a:r>
                      <a:endParaRPr lang="en-US" sz="2000" b="1" dirty="0">
                        <a:solidFill>
                          <a:srgbClr val="FF000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0"/>
                  </a:ext>
                </a:extLst>
              </a:tr>
              <a:tr h="697539">
                <a:tc>
                  <a:txBody>
                    <a:bodyPr/>
                    <a:lstStyle/>
                    <a:p>
                      <a:r>
                        <a:rPr lang="en-US" sz="2000" b="1" u="none" strike="noStrike" cap="none" dirty="0">
                          <a:solidFill>
                            <a:srgbClr val="7030A0"/>
                          </a:solidFill>
                          <a:effectLst/>
                          <a:sym typeface="Arial"/>
                        </a:rPr>
                        <a:t>CAUTI Rate</a:t>
                      </a:r>
                      <a:endParaRPr lang="en-US" sz="20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00B050"/>
                          </a:solidFill>
                          <a:effectLst/>
                          <a:sym typeface="Arial"/>
                        </a:rPr>
                        <a:t>No. of CA-UTI cases/ total no. of urinary catheter days × 1000</a:t>
                      </a:r>
                      <a:endParaRPr lang="en-US" sz="2000" b="1" dirty="0">
                        <a:solidFill>
                          <a:srgbClr val="00B05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1"/>
                  </a:ext>
                </a:extLst>
              </a:tr>
              <a:tr h="688361">
                <a:tc>
                  <a:txBody>
                    <a:bodyPr/>
                    <a:lstStyle/>
                    <a:p>
                      <a:r>
                        <a:rPr lang="en-US" sz="2000" b="1" u="none" strike="noStrike" cap="none" dirty="0">
                          <a:solidFill>
                            <a:srgbClr val="7030A0"/>
                          </a:solidFill>
                          <a:effectLst/>
                          <a:sym typeface="Arial"/>
                        </a:rPr>
                        <a:t>CLABSI Rate</a:t>
                      </a:r>
                      <a:endParaRPr lang="en-US" sz="20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00B050"/>
                          </a:solidFill>
                          <a:effectLst/>
                          <a:sym typeface="Arial"/>
                        </a:rPr>
                        <a:t>No. of CLABSI cases/ total no. of central line days × 1000</a:t>
                      </a:r>
                      <a:endParaRPr lang="en-US" sz="2000" b="1" dirty="0">
                        <a:solidFill>
                          <a:srgbClr val="00B05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2"/>
                  </a:ext>
                </a:extLst>
              </a:tr>
              <a:tr h="688361">
                <a:tc>
                  <a:txBody>
                    <a:bodyPr/>
                    <a:lstStyle/>
                    <a:p>
                      <a:r>
                        <a:rPr lang="en-US" sz="2000" b="1" u="none" strike="noStrike" cap="none" dirty="0">
                          <a:solidFill>
                            <a:srgbClr val="7030A0"/>
                          </a:solidFill>
                          <a:effectLst/>
                          <a:sym typeface="Arial"/>
                        </a:rPr>
                        <a:t>VAE Rate</a:t>
                      </a:r>
                      <a:endParaRPr lang="en-US" sz="20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00B050"/>
                          </a:solidFill>
                          <a:effectLst/>
                          <a:sym typeface="Arial"/>
                        </a:rPr>
                        <a:t>No. of VAE cases/ total no. of ventilator days × 1000</a:t>
                      </a:r>
                      <a:endParaRPr lang="en-US" sz="2000" b="1" dirty="0">
                        <a:solidFill>
                          <a:srgbClr val="00B05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3"/>
                  </a:ext>
                </a:extLst>
              </a:tr>
              <a:tr h="446669">
                <a:tc>
                  <a:txBody>
                    <a:bodyPr/>
                    <a:lstStyle/>
                    <a:p>
                      <a:r>
                        <a:rPr lang="en-US" sz="2000" b="1" u="none" strike="noStrike" cap="none" dirty="0">
                          <a:solidFill>
                            <a:srgbClr val="7030A0"/>
                          </a:solidFill>
                          <a:effectLst/>
                          <a:sym typeface="Arial"/>
                        </a:rPr>
                        <a:t>SSI Rate</a:t>
                      </a:r>
                      <a:endParaRPr lang="en-US" sz="2000" b="1" dirty="0">
                        <a:solidFill>
                          <a:srgbClr val="7030A0"/>
                        </a:solidFill>
                        <a:latin typeface="Roboto Condensed Light" panose="020B0604020202020204" charset="0"/>
                        <a:ea typeface="Roboto Condensed Light" panose="020B0604020202020204" charset="0"/>
                      </a:endParaRPr>
                    </a:p>
                  </a:txBody>
                  <a:tcPr/>
                </a:tc>
                <a:tc>
                  <a:txBody>
                    <a:bodyPr/>
                    <a:lstStyle/>
                    <a:p>
                      <a:r>
                        <a:rPr lang="en-US" sz="2000" b="1" u="none" strike="noStrike" cap="none" dirty="0">
                          <a:solidFill>
                            <a:srgbClr val="00B050"/>
                          </a:solidFill>
                          <a:effectLst/>
                          <a:sym typeface="Arial"/>
                        </a:rPr>
                        <a:t>No. of SSI/No. of surgeries done × 100</a:t>
                      </a:r>
                      <a:endParaRPr lang="en-US" sz="2000" b="1" dirty="0">
                        <a:solidFill>
                          <a:srgbClr val="00B050"/>
                        </a:solidFill>
                        <a:latin typeface="Roboto Condensed Light" panose="020B0604020202020204" charset="0"/>
                        <a:ea typeface="Roboto Condensed Light" panose="020B0604020202020204" charset="0"/>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429099224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3317"/>
            <a:ext cx="8382000" cy="4567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5168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b="1" dirty="0">
                <a:solidFill>
                  <a:srgbClr val="FF0000"/>
                </a:solidFill>
              </a:rPr>
              <a:t>Audits in Infection Prevention and Control</a:t>
            </a:r>
            <a:br>
              <a:rPr lang="en-US" sz="3200" b="1" dirty="0">
                <a:solidFill>
                  <a:srgbClr val="FF0000"/>
                </a:solidFill>
              </a:rPr>
            </a:br>
            <a:endParaRPr lang="en-US" sz="3200" b="1" dirty="0">
              <a:solidFill>
                <a:srgbClr val="FF0000"/>
              </a:solidFill>
            </a:endParaRPr>
          </a:p>
        </p:txBody>
      </p:sp>
      <p:sp>
        <p:nvSpPr>
          <p:cNvPr id="3" name="Subtitle 2"/>
          <p:cNvSpPr>
            <a:spLocks noGrp="1"/>
          </p:cNvSpPr>
          <p:nvPr>
            <p:ph type="subTitle" idx="1"/>
          </p:nvPr>
        </p:nvSpPr>
        <p:spPr/>
        <p:txBody>
          <a:bodyPr>
            <a:normAutofit fontScale="625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endParaRPr lang="en-US" b="1" dirty="0" smtClean="0">
              <a:solidFill>
                <a:srgbClr val="00B050"/>
              </a:solidFill>
            </a:endParaRPr>
          </a:p>
          <a:p>
            <a:r>
              <a:rPr lang="en-US" b="1" dirty="0" smtClean="0">
                <a:solidFill>
                  <a:srgbClr val="00B050"/>
                </a:solidFill>
              </a:rPr>
              <a:t>(Infection Control Officer)</a:t>
            </a: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17594968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Key </a:t>
            </a:r>
            <a:r>
              <a:rPr lang="en-US" b="1" dirty="0" smtClean="0">
                <a:solidFill>
                  <a:srgbClr val="FF0000"/>
                </a:solidFill>
              </a:rPr>
              <a:t>points</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pPr lvl="0"/>
            <a:r>
              <a:rPr lang="en-US" dirty="0"/>
              <a:t>Audit means checking practice against a standard. It examines the actual situation and compares it to written policies or another benchmark.</a:t>
            </a:r>
          </a:p>
          <a:p>
            <a:pPr lvl="0"/>
            <a:r>
              <a:rPr lang="en-US" dirty="0"/>
              <a:t>Audit can help to improve health care service by providing a blame-free mechanism for changes in practice. It can also be used for risk assessment, strategic planning, and root cause analysis.</a:t>
            </a:r>
          </a:p>
          <a:p>
            <a:pPr marL="0" indent="0">
              <a:buNone/>
            </a:pPr>
            <a:endParaRPr lang="en-US" dirty="0"/>
          </a:p>
        </p:txBody>
      </p:sp>
    </p:spTree>
    <p:extLst>
      <p:ext uri="{BB962C8B-B14F-4D97-AF65-F5344CB8AC3E}">
        <p14:creationId xmlns:p14="http://schemas.microsoft.com/office/powerpoint/2010/main" val="20812357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lstStyle/>
          <a:p>
            <a:pPr marL="0" lvl="0" indent="0">
              <a:buNone/>
            </a:pPr>
            <a:endParaRPr lang="en-US" dirty="0"/>
          </a:p>
          <a:p>
            <a:pPr lvl="0"/>
            <a:r>
              <a:rPr lang="en-US" dirty="0" smtClean="0"/>
              <a:t>An audit team is essential to carry out a proper audit through good planning, performance, and feedback of results.</a:t>
            </a:r>
          </a:p>
          <a:p>
            <a:pPr lvl="0"/>
            <a:r>
              <a:rPr lang="en-US" dirty="0" smtClean="0"/>
              <a:t>Audit results may be provided to others through various types of reporting.</a:t>
            </a:r>
          </a:p>
          <a:p>
            <a:endParaRPr lang="en-US" dirty="0"/>
          </a:p>
        </p:txBody>
      </p:sp>
    </p:spTree>
    <p:extLst>
      <p:ext uri="{BB962C8B-B14F-4D97-AF65-F5344CB8AC3E}">
        <p14:creationId xmlns:p14="http://schemas.microsoft.com/office/powerpoint/2010/main" val="28495815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Introduction</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800" dirty="0"/>
              <a:t>Healthcare-associated infections are generally related to multiple factors. Prevention of these infections depends on daily vigilance and implementation of infection prevention and control (IPC) practices. These practices are outlined in written guidelines, policies, and procedures.</a:t>
            </a:r>
          </a:p>
          <a:p>
            <a:pPr marL="0" indent="0">
              <a:buNone/>
            </a:pPr>
            <a:endParaRPr lang="en-US" dirty="0"/>
          </a:p>
        </p:txBody>
      </p:sp>
    </p:spTree>
    <p:extLst>
      <p:ext uri="{BB962C8B-B14F-4D97-AF65-F5344CB8AC3E}">
        <p14:creationId xmlns:p14="http://schemas.microsoft.com/office/powerpoint/2010/main" val="21583041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The PDSA </a:t>
            </a:r>
            <a:r>
              <a:rPr lang="en-US" b="1" dirty="0" smtClean="0">
                <a:solidFill>
                  <a:srgbClr val="FF0000"/>
                </a:solidFill>
              </a:rPr>
              <a:t>cycle</a:t>
            </a:r>
            <a:endParaRPr lang="en-US" b="1" dirty="0">
              <a:solidFill>
                <a:srgbClr val="FF0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0" y="971550"/>
            <a:ext cx="381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72735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Audit </a:t>
            </a:r>
            <a:r>
              <a:rPr lang="en-US" b="1" dirty="0" smtClean="0">
                <a:solidFill>
                  <a:srgbClr val="FF0000"/>
                </a:solidFill>
              </a:rPr>
              <a:t>Method</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t>Initially it is probably worth selecting a few areas to audit, preferably those that are most important to the </a:t>
            </a:r>
            <a:r>
              <a:rPr lang="en-US" dirty="0" err="1"/>
              <a:t>organisation</a:t>
            </a:r>
            <a:r>
              <a:rPr lang="en-US" dirty="0"/>
              <a:t>. These may include high-risk areas highlighted through surveillance results or occurrence of outbreaks. </a:t>
            </a:r>
          </a:p>
        </p:txBody>
      </p:sp>
    </p:spTree>
    <p:extLst>
      <p:ext uri="{BB962C8B-B14F-4D97-AF65-F5344CB8AC3E}">
        <p14:creationId xmlns:p14="http://schemas.microsoft.com/office/powerpoint/2010/main" val="34185118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lstStyle/>
          <a:p>
            <a:pPr>
              <a:lnSpc>
                <a:spcPct val="150000"/>
              </a:lnSpc>
            </a:pPr>
            <a:r>
              <a:rPr lang="en-US" dirty="0" smtClean="0"/>
              <a:t>An effective audit should include a description of the physical layout; review of traffic flow, protocols and policies, supplies and equipment; and observation of appropriate IPC practice.</a:t>
            </a:r>
          </a:p>
          <a:p>
            <a:pPr marL="0" indent="0">
              <a:buNone/>
            </a:pPr>
            <a:endParaRPr lang="en-US" dirty="0"/>
          </a:p>
        </p:txBody>
      </p:sp>
    </p:spTree>
    <p:extLst>
      <p:ext uri="{BB962C8B-B14F-4D97-AF65-F5344CB8AC3E}">
        <p14:creationId xmlns:p14="http://schemas.microsoft.com/office/powerpoint/2010/main" val="40921594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a:solidFill>
                  <a:srgbClr val="FF0000"/>
                </a:solidFill>
              </a:rPr>
              <a:t>Basic </a:t>
            </a:r>
            <a:r>
              <a:rPr lang="en-US" b="1" dirty="0" smtClean="0">
                <a:solidFill>
                  <a:srgbClr val="FF0000"/>
                </a:solidFill>
              </a:rPr>
              <a:t>Principles</a:t>
            </a:r>
            <a:endParaRPr lang="en-US" dirty="0">
              <a:solidFill>
                <a:srgbClr val="FF0000"/>
              </a:solidFill>
            </a:endParaRPr>
          </a:p>
        </p:txBody>
      </p:sp>
      <p:sp>
        <p:nvSpPr>
          <p:cNvPr id="3" name="Content Placeholder 2"/>
          <p:cNvSpPr>
            <a:spLocks noGrp="1"/>
          </p:cNvSpPr>
          <p:nvPr>
            <p:ph idx="1"/>
          </p:nvPr>
        </p:nvSpPr>
        <p:spPr>
          <a:xfrm>
            <a:off x="457200" y="819150"/>
            <a:ext cx="8229600" cy="3775473"/>
          </a:xfrm>
        </p:spPr>
        <p:txBody>
          <a:bodyPr>
            <a:normAutofit fontScale="92500" lnSpcReduction="20000"/>
          </a:bodyPr>
          <a:lstStyle/>
          <a:p>
            <a:r>
              <a:rPr lang="en-US" b="1" dirty="0">
                <a:solidFill>
                  <a:srgbClr val="7030A0"/>
                </a:solidFill>
              </a:rPr>
              <a:t>Bundles</a:t>
            </a:r>
          </a:p>
          <a:p>
            <a:r>
              <a:rPr lang="en-US" dirty="0">
                <a:solidFill>
                  <a:srgbClr val="7030A0"/>
                </a:solidFill>
              </a:rPr>
              <a:t>A bundle is a multi-model structured way of improving processes of care and patient outcomes. </a:t>
            </a:r>
            <a:r>
              <a:rPr lang="en-US" dirty="0"/>
              <a:t>A bundle is a collection of processes needed to effectively and safely care for patients undergoing particular treatments with inherent risks. Several interventions are “bundled” together and, when combined, significantly </a:t>
            </a:r>
            <a:r>
              <a:rPr lang="en-US" dirty="0" smtClean="0"/>
              <a:t>improve</a:t>
            </a:r>
            <a:endParaRPr lang="en-US" dirty="0"/>
          </a:p>
        </p:txBody>
      </p:sp>
    </p:spTree>
    <p:extLst>
      <p:ext uri="{BB962C8B-B14F-4D97-AF65-F5344CB8AC3E}">
        <p14:creationId xmlns:p14="http://schemas.microsoft.com/office/powerpoint/2010/main" val="3163476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lstStyle/>
          <a:p>
            <a:pPr>
              <a:lnSpc>
                <a:spcPct val="150000"/>
              </a:lnSpc>
            </a:pPr>
            <a:r>
              <a:rPr lang="en-US" dirty="0" smtClean="0"/>
              <a:t>patient care outcomes. Bundles are helpful and have been developed for ventilator-associated pneumonia, catheter-associated urinary tract infection, and central line-associated bloodstream infection prevention.</a:t>
            </a:r>
            <a:r>
              <a:rPr lang="en-US" baseline="30000" dirty="0" smtClean="0"/>
              <a:t>6</a:t>
            </a:r>
            <a:endParaRPr lang="en-US" dirty="0"/>
          </a:p>
        </p:txBody>
      </p:sp>
    </p:spTree>
    <p:extLst>
      <p:ext uri="{BB962C8B-B14F-4D97-AF65-F5344CB8AC3E}">
        <p14:creationId xmlns:p14="http://schemas.microsoft.com/office/powerpoint/2010/main" val="27240016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85000" lnSpcReduction="20000"/>
          </a:bodyPr>
          <a:lstStyle/>
          <a:p>
            <a:r>
              <a:rPr lang="en-US" b="1" dirty="0" smtClean="0">
                <a:solidFill>
                  <a:srgbClr val="7030A0"/>
                </a:solidFill>
              </a:rPr>
              <a:t>A bundle pack includes:</a:t>
            </a:r>
          </a:p>
          <a:p>
            <a:pPr marL="514350" lvl="0" indent="-514350">
              <a:buFont typeface="+mj-lt"/>
              <a:buAutoNum type="arabicPeriod"/>
            </a:pPr>
            <a:r>
              <a:rPr lang="en-US" dirty="0"/>
              <a:t>A statement of commitment for the clinical team to sign.</a:t>
            </a:r>
          </a:p>
          <a:p>
            <a:pPr marL="514350" lvl="0" indent="-514350">
              <a:buFont typeface="+mj-lt"/>
              <a:buAutoNum type="arabicPeriod"/>
            </a:pPr>
            <a:r>
              <a:rPr lang="en-US" dirty="0"/>
              <a:t>A cause-effect chart describing the evidence for optimal </a:t>
            </a:r>
            <a:r>
              <a:rPr lang="en-US" dirty="0" smtClean="0"/>
              <a:t>practice </a:t>
            </a:r>
            <a:r>
              <a:rPr lang="en-US" dirty="0"/>
              <a:t>and used also for root cause analysis of non-conformities, in reference to the standards.</a:t>
            </a:r>
          </a:p>
          <a:p>
            <a:pPr marL="514350" lvl="0" indent="-514350">
              <a:buFont typeface="+mj-lt"/>
              <a:buAutoNum type="arabicPeriod"/>
            </a:pPr>
            <a:r>
              <a:rPr lang="en-US" dirty="0"/>
              <a:t>Standard operating procedures for the bundle including specific criteria.</a:t>
            </a:r>
          </a:p>
          <a:p>
            <a:pPr marL="514350" lvl="0" indent="-514350">
              <a:buFont typeface="+mj-lt"/>
              <a:buAutoNum type="arabicPeriod"/>
            </a:pPr>
            <a:r>
              <a:rPr lang="en-US" dirty="0"/>
              <a:t>A data collection sheet.</a:t>
            </a:r>
          </a:p>
          <a:p>
            <a:pPr marL="514350" lvl="0" indent="-514350">
              <a:buFont typeface="+mj-lt"/>
              <a:buAutoNum type="arabicPeriod"/>
            </a:pPr>
            <a:r>
              <a:rPr lang="en-US" dirty="0"/>
              <a:t>Explanation of the bundle to the clinical staff (e.g., group discussion, slide presentation)</a:t>
            </a:r>
          </a:p>
          <a:p>
            <a:endParaRPr lang="en-US" dirty="0"/>
          </a:p>
        </p:txBody>
      </p:sp>
    </p:spTree>
    <p:extLst>
      <p:ext uri="{BB962C8B-B14F-4D97-AF65-F5344CB8AC3E}">
        <p14:creationId xmlns:p14="http://schemas.microsoft.com/office/powerpoint/2010/main" val="39260707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FF0000"/>
                </a:solidFill>
              </a:rPr>
              <a:t>Types of Audits in Hospital Infection Control</a:t>
            </a:r>
            <a:endParaRPr lang="en-US" sz="3200" b="1"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7030A0"/>
                </a:solidFill>
              </a:rPr>
              <a:t>Process Audits : </a:t>
            </a:r>
            <a:r>
              <a:rPr lang="en-US" dirty="0" smtClean="0"/>
              <a:t>To assess right polices &amp; procedures to prevent infection  </a:t>
            </a:r>
          </a:p>
          <a:p>
            <a:r>
              <a:rPr lang="en-US" b="1" dirty="0" smtClean="0">
                <a:solidFill>
                  <a:srgbClr val="7030A0"/>
                </a:solidFill>
              </a:rPr>
              <a:t>Outcome audits : </a:t>
            </a:r>
            <a:r>
              <a:rPr lang="en-US" dirty="0" smtClean="0"/>
              <a:t>To assess actual rates of infection in the Hospital.</a:t>
            </a:r>
          </a:p>
          <a:p>
            <a:r>
              <a:rPr lang="en-US" b="1" dirty="0" smtClean="0">
                <a:solidFill>
                  <a:srgbClr val="7030A0"/>
                </a:solidFill>
              </a:rPr>
              <a:t>Observational Audits : </a:t>
            </a:r>
            <a:r>
              <a:rPr lang="en-US" dirty="0" smtClean="0"/>
              <a:t>It involves watching staff members to see, if they are following infection control procedures correctly </a:t>
            </a:r>
            <a:endParaRPr lang="en-US" dirty="0"/>
          </a:p>
        </p:txBody>
      </p:sp>
    </p:spTree>
    <p:extLst>
      <p:ext uri="{BB962C8B-B14F-4D97-AF65-F5344CB8AC3E}">
        <p14:creationId xmlns:p14="http://schemas.microsoft.com/office/powerpoint/2010/main" val="37396101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What are to be audited </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en-US" dirty="0"/>
              <a:t>Hand hygiene (readiness and practice; supplies such as soap, paper towel, alcohol-based products).</a:t>
            </a:r>
          </a:p>
          <a:p>
            <a:pPr marL="514350" lvl="0" indent="-514350">
              <a:buFont typeface="+mj-lt"/>
              <a:buAutoNum type="arabicPeriod"/>
            </a:pPr>
            <a:r>
              <a:rPr lang="en-US" dirty="0" smtClean="0"/>
              <a:t>Use of standard precautions/routine practices.</a:t>
            </a:r>
          </a:p>
          <a:p>
            <a:pPr marL="514350" lvl="0" indent="-514350">
              <a:buFont typeface="+mj-lt"/>
              <a:buAutoNum type="arabicPeriod"/>
            </a:pPr>
            <a:r>
              <a:rPr lang="en-US" dirty="0" smtClean="0"/>
              <a:t>Use of isolation/precautions.</a:t>
            </a:r>
          </a:p>
          <a:p>
            <a:pPr marL="514350" lvl="0" indent="-514350">
              <a:buFont typeface="+mj-lt"/>
              <a:buAutoNum type="arabicPeriod"/>
            </a:pPr>
            <a:r>
              <a:rPr lang="en-US" dirty="0" smtClean="0"/>
              <a:t>Use of personal protective equipment.</a:t>
            </a:r>
          </a:p>
          <a:p>
            <a:pPr marL="514350" lvl="0" indent="-514350">
              <a:buFont typeface="+mj-lt"/>
              <a:buAutoNum type="arabicPeriod"/>
            </a:pPr>
            <a:r>
              <a:rPr lang="en-US" dirty="0" smtClean="0"/>
              <a:t>Monitoring of </a:t>
            </a:r>
            <a:r>
              <a:rPr lang="en-US" dirty="0" err="1" smtClean="0"/>
              <a:t>sterilisation</a:t>
            </a:r>
            <a:r>
              <a:rPr lang="en-US" dirty="0" smtClean="0"/>
              <a:t> equipment.</a:t>
            </a:r>
          </a:p>
          <a:p>
            <a:endParaRPr lang="en-US" dirty="0"/>
          </a:p>
        </p:txBody>
      </p:sp>
    </p:spTree>
    <p:extLst>
      <p:ext uri="{BB962C8B-B14F-4D97-AF65-F5344CB8AC3E}">
        <p14:creationId xmlns:p14="http://schemas.microsoft.com/office/powerpoint/2010/main" val="3922731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a:bodyPr>
          <a:lstStyle/>
          <a:p>
            <a:pPr marL="460375" lvl="0" indent="-460375">
              <a:lnSpc>
                <a:spcPct val="150000"/>
              </a:lnSpc>
              <a:buNone/>
            </a:pPr>
            <a:r>
              <a:rPr lang="en-US" dirty="0" smtClean="0"/>
              <a:t>6. Cleaning, disinfection, and </a:t>
            </a:r>
            <a:r>
              <a:rPr lang="en-US" dirty="0" err="1" smtClean="0"/>
              <a:t>sterilisation</a:t>
            </a:r>
            <a:r>
              <a:rPr lang="en-US" dirty="0" smtClean="0"/>
              <a:t> of reusable equipment and devices, such as bronchoscopes and surgical instruments.</a:t>
            </a:r>
          </a:p>
          <a:p>
            <a:pPr marL="0" lvl="0" indent="0">
              <a:lnSpc>
                <a:spcPct val="150000"/>
              </a:lnSpc>
              <a:buNone/>
            </a:pPr>
            <a:r>
              <a:rPr lang="en-US" dirty="0" smtClean="0"/>
              <a:t>7. Health </a:t>
            </a:r>
            <a:r>
              <a:rPr lang="en-US" dirty="0"/>
              <a:t>care environment cleaning.</a:t>
            </a:r>
          </a:p>
          <a:p>
            <a:pPr marL="0" lvl="0" indent="0">
              <a:lnSpc>
                <a:spcPct val="150000"/>
              </a:lnSpc>
              <a:buNone/>
            </a:pPr>
            <a:r>
              <a:rPr lang="en-US" dirty="0" smtClean="0"/>
              <a:t>8. </a:t>
            </a:r>
            <a:r>
              <a:rPr lang="en-US" dirty="0" err="1" smtClean="0"/>
              <a:t>Haemodialysis</a:t>
            </a:r>
            <a:r>
              <a:rPr lang="en-US" dirty="0" smtClean="0"/>
              <a:t> </a:t>
            </a:r>
            <a:r>
              <a:rPr lang="en-US" dirty="0"/>
              <a:t>practices, equipment, facility.</a:t>
            </a:r>
          </a:p>
          <a:p>
            <a:endParaRPr lang="en-US" dirty="0"/>
          </a:p>
        </p:txBody>
      </p:sp>
    </p:spTree>
    <p:extLst>
      <p:ext uri="{BB962C8B-B14F-4D97-AF65-F5344CB8AC3E}">
        <p14:creationId xmlns:p14="http://schemas.microsoft.com/office/powerpoint/2010/main" val="16610964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92500" lnSpcReduction="10000"/>
          </a:bodyPr>
          <a:lstStyle/>
          <a:p>
            <a:pPr marL="346075" indent="-346075">
              <a:buNone/>
            </a:pPr>
            <a:r>
              <a:rPr lang="en-US" dirty="0" smtClean="0"/>
              <a:t>9. Operating room IPC practices, asepsis and preoperative antisepsis, traffic control, patient skin preparation, hair removal, surgical scrub, and prophylactic antibiotics.</a:t>
            </a:r>
          </a:p>
          <a:p>
            <a:pPr marL="460375" lvl="0" indent="-460375">
              <a:buNone/>
            </a:pPr>
            <a:r>
              <a:rPr lang="en-US" dirty="0" smtClean="0"/>
              <a:t>10.Practice </a:t>
            </a:r>
            <a:r>
              <a:rPr lang="en-US" dirty="0"/>
              <a:t>and medical device reprocessing in clinics and physician offices.</a:t>
            </a:r>
          </a:p>
          <a:p>
            <a:pPr marL="460375" lvl="0" indent="-460375">
              <a:buNone/>
            </a:pPr>
            <a:r>
              <a:rPr lang="en-US" dirty="0" smtClean="0"/>
              <a:t>11.Occupational </a:t>
            </a:r>
            <a:r>
              <a:rPr lang="en-US" dirty="0"/>
              <a:t>health issues, such as, sharps injuries/needle sticks, vaccination rates.</a:t>
            </a:r>
          </a:p>
          <a:p>
            <a:pPr marL="0" lvl="0" indent="0">
              <a:buNone/>
            </a:pPr>
            <a:r>
              <a:rPr lang="en-US" dirty="0" smtClean="0"/>
              <a:t>12. Outbreak </a:t>
            </a:r>
            <a:r>
              <a:rPr lang="en-US" dirty="0"/>
              <a:t>management.</a:t>
            </a:r>
          </a:p>
          <a:p>
            <a:endParaRPr lang="en-US" dirty="0"/>
          </a:p>
        </p:txBody>
      </p:sp>
    </p:spTree>
    <p:extLst>
      <p:ext uri="{BB962C8B-B14F-4D97-AF65-F5344CB8AC3E}">
        <p14:creationId xmlns:p14="http://schemas.microsoft.com/office/powerpoint/2010/main" val="36532896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smtClean="0">
                <a:solidFill>
                  <a:srgbClr val="FF0000"/>
                </a:solidFill>
              </a:rPr>
              <a:t>How to Report  Audits</a:t>
            </a:r>
            <a:endParaRPr lang="en-US" dirty="0">
              <a:solidFill>
                <a:srgbClr val="FF0000"/>
              </a:solidFill>
            </a:endParaRPr>
          </a:p>
        </p:txBody>
      </p:sp>
      <p:sp>
        <p:nvSpPr>
          <p:cNvPr id="3" name="Content Placeholder 2"/>
          <p:cNvSpPr>
            <a:spLocks noGrp="1"/>
          </p:cNvSpPr>
          <p:nvPr>
            <p:ph idx="1"/>
          </p:nvPr>
        </p:nvSpPr>
        <p:spPr>
          <a:xfrm>
            <a:off x="457200" y="895350"/>
            <a:ext cx="8229600" cy="3699273"/>
          </a:xfrm>
        </p:spPr>
        <p:txBody>
          <a:bodyPr>
            <a:normAutofit fontScale="92500" lnSpcReduction="10000"/>
          </a:bodyPr>
          <a:lstStyle/>
          <a:p>
            <a:r>
              <a:rPr lang="en-US" dirty="0"/>
              <a:t>Once the audit is completed, a draft, detailed report must be written </a:t>
            </a:r>
            <a:r>
              <a:rPr lang="en-US" dirty="0" smtClean="0"/>
              <a:t>and</a:t>
            </a:r>
          </a:p>
          <a:p>
            <a:r>
              <a:rPr lang="en-US" dirty="0" smtClean="0"/>
              <a:t>reviewed </a:t>
            </a:r>
            <a:r>
              <a:rPr lang="en-US" dirty="0"/>
              <a:t>with management and key staff in the audit area before it is </a:t>
            </a:r>
            <a:r>
              <a:rPr lang="en-US" dirty="0" err="1"/>
              <a:t>finalised</a:t>
            </a:r>
            <a:r>
              <a:rPr lang="en-US" dirty="0"/>
              <a:t> and distributed. The report should include information on why the audit was performed, method used, findings, and recommendations. Compliance data should be included as </a:t>
            </a:r>
            <a:r>
              <a:rPr lang="en-US" dirty="0" smtClean="0"/>
              <a:t>appropriate.</a:t>
            </a:r>
            <a:endParaRPr lang="en-US" dirty="0"/>
          </a:p>
        </p:txBody>
      </p:sp>
    </p:spTree>
    <p:extLst>
      <p:ext uri="{BB962C8B-B14F-4D97-AF65-F5344CB8AC3E}">
        <p14:creationId xmlns:p14="http://schemas.microsoft.com/office/powerpoint/2010/main" val="32171291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85000" lnSpcReduction="10000"/>
          </a:bodyPr>
          <a:lstStyle/>
          <a:p>
            <a:pPr>
              <a:lnSpc>
                <a:spcPct val="110000"/>
              </a:lnSpc>
            </a:pPr>
            <a:r>
              <a:rPr lang="en-US" b="1" dirty="0" smtClean="0">
                <a:solidFill>
                  <a:srgbClr val="7030A0"/>
                </a:solidFill>
              </a:rPr>
              <a:t>Reporting of audits could be in the form of:</a:t>
            </a:r>
          </a:p>
          <a:p>
            <a:pPr>
              <a:lnSpc>
                <a:spcPct val="110000"/>
              </a:lnSpc>
            </a:pPr>
            <a:r>
              <a:rPr lang="en-US" b="1" dirty="0">
                <a:solidFill>
                  <a:srgbClr val="7030A0"/>
                </a:solidFill>
              </a:rPr>
              <a:t>Weekly reports: </a:t>
            </a:r>
            <a:r>
              <a:rPr lang="en-US" dirty="0"/>
              <a:t>Providing rapid feedback on incidental issues while they are still fresh (e.g., during outbreaks or after occupational sharp injuries</a:t>
            </a:r>
            <a:r>
              <a:rPr lang="en-US" dirty="0" smtClean="0"/>
              <a:t>).</a:t>
            </a:r>
            <a:endParaRPr lang="en-US" dirty="0"/>
          </a:p>
          <a:p>
            <a:pPr>
              <a:lnSpc>
                <a:spcPct val="110000"/>
              </a:lnSpc>
            </a:pPr>
            <a:r>
              <a:rPr lang="en-US" b="1" dirty="0">
                <a:solidFill>
                  <a:srgbClr val="7030A0"/>
                </a:solidFill>
              </a:rPr>
              <a:t>Monthly reports: </a:t>
            </a:r>
            <a:r>
              <a:rPr lang="en-US" dirty="0"/>
              <a:t>A monthly report should include sections about surveillance, audit results, education, training, and consultations</a:t>
            </a:r>
            <a:r>
              <a:rPr lang="en-US" dirty="0" smtClean="0"/>
              <a:t>.</a:t>
            </a:r>
            <a:endParaRPr lang="en-US" dirty="0"/>
          </a:p>
          <a:p>
            <a:pPr>
              <a:lnSpc>
                <a:spcPct val="110000"/>
              </a:lnSpc>
            </a:pPr>
            <a:r>
              <a:rPr lang="en-US" b="1" dirty="0">
                <a:solidFill>
                  <a:srgbClr val="7030A0"/>
                </a:solidFill>
              </a:rPr>
              <a:t>Quarterly reports: </a:t>
            </a:r>
            <a:r>
              <a:rPr lang="en-US" dirty="0"/>
              <a:t>These are formal reports including recommendations and management of issues.</a:t>
            </a:r>
          </a:p>
          <a:p>
            <a:endParaRPr lang="en-US" dirty="0"/>
          </a:p>
        </p:txBody>
      </p:sp>
    </p:spTree>
    <p:extLst>
      <p:ext uri="{BB962C8B-B14F-4D97-AF65-F5344CB8AC3E}">
        <p14:creationId xmlns:p14="http://schemas.microsoft.com/office/powerpoint/2010/main" val="41332087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267200"/>
          </a:xfrm>
        </p:spPr>
        <p:txBody>
          <a:bodyPr>
            <a:normAutofit fontScale="92500" lnSpcReduction="20000"/>
          </a:bodyPr>
          <a:lstStyle/>
          <a:p>
            <a:r>
              <a:rPr lang="en-US" b="1" dirty="0">
                <a:solidFill>
                  <a:srgbClr val="7030A0"/>
                </a:solidFill>
              </a:rPr>
              <a:t>Annual reports: </a:t>
            </a:r>
            <a:r>
              <a:rPr lang="en-US" dirty="0"/>
              <a:t>A summary of audits carried out during the year and the resulting improvement or changes during the rapid and annual audit plans, illustrated as appropriate with graphs</a:t>
            </a:r>
            <a:r>
              <a:rPr lang="en-US" dirty="0" smtClean="0"/>
              <a:t>.</a:t>
            </a:r>
            <a:endParaRPr lang="en-US" dirty="0"/>
          </a:p>
          <a:p>
            <a:r>
              <a:rPr lang="en-US" dirty="0"/>
              <a:t>Staff must learn to appreciate that the intent of audits is to promote good practice, improve patient care, and ensure safety. A key person must be identified in each area to help facilitate implementation of any recommendations within a specified time</a:t>
            </a:r>
            <a:r>
              <a:rPr lang="en-US" dirty="0" smtClean="0"/>
              <a:t>.</a:t>
            </a:r>
            <a:endParaRPr lang="en-US" dirty="0"/>
          </a:p>
          <a:p>
            <a:endParaRPr lang="en-US" dirty="0"/>
          </a:p>
        </p:txBody>
      </p:sp>
    </p:spTree>
    <p:extLst>
      <p:ext uri="{BB962C8B-B14F-4D97-AF65-F5344CB8AC3E}">
        <p14:creationId xmlns:p14="http://schemas.microsoft.com/office/powerpoint/2010/main" val="282162993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a:solidFill>
                  <a:srgbClr val="FF0000"/>
                </a:solidFill>
              </a:rPr>
              <a:t>An Annual Audit </a:t>
            </a:r>
            <a:r>
              <a:rPr lang="en-US" b="1" dirty="0" smtClean="0">
                <a:solidFill>
                  <a:srgbClr val="FF0000"/>
                </a:solidFill>
              </a:rPr>
              <a:t>Plan</a:t>
            </a:r>
            <a:endParaRPr lang="en-US" b="1" dirty="0">
              <a:solidFill>
                <a:srgbClr val="FF0000"/>
              </a:solidFill>
            </a:endParaRP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895350"/>
            <a:ext cx="9677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33879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FF0000"/>
                </a:solidFill>
              </a:rPr>
              <a:t>Summary </a:t>
            </a:r>
            <a:br>
              <a:rPr lang="en-US" sz="3600" b="1" dirty="0" smtClean="0">
                <a:solidFill>
                  <a:srgbClr val="FF0000"/>
                </a:solidFill>
              </a:rPr>
            </a:br>
            <a:r>
              <a:rPr lang="en-US" sz="3600" b="1" dirty="0" smtClean="0">
                <a:solidFill>
                  <a:srgbClr val="FF0000"/>
                </a:solidFill>
              </a:rPr>
              <a:t>(Take Home Message)</a:t>
            </a:r>
            <a:endParaRPr lang="en-US" sz="3600" dirty="0">
              <a:solidFill>
                <a:srgbClr val="FF0000"/>
              </a:solidFill>
            </a:endParaRPr>
          </a:p>
        </p:txBody>
      </p:sp>
      <p:sp>
        <p:nvSpPr>
          <p:cNvPr id="3" name="Content Placeholder 2"/>
          <p:cNvSpPr>
            <a:spLocks noGrp="1"/>
          </p:cNvSpPr>
          <p:nvPr>
            <p:ph idx="1"/>
          </p:nvPr>
        </p:nvSpPr>
        <p:spPr>
          <a:xfrm>
            <a:off x="457200" y="1352550"/>
            <a:ext cx="8229600" cy="3505199"/>
          </a:xfrm>
        </p:spPr>
        <p:txBody>
          <a:bodyPr>
            <a:normAutofit fontScale="85000" lnSpcReduction="10000"/>
          </a:bodyPr>
          <a:lstStyle/>
          <a:p>
            <a:pPr>
              <a:lnSpc>
                <a:spcPct val="110000"/>
              </a:lnSpc>
            </a:pPr>
            <a:r>
              <a:rPr lang="en-US" dirty="0" smtClean="0"/>
              <a:t>Health </a:t>
            </a:r>
            <a:r>
              <a:rPr lang="en-US" dirty="0"/>
              <a:t>care requires an increased emphasis on the use of audits to measure the implementation of policies and procedures relating to IPC practices. </a:t>
            </a:r>
            <a:endParaRPr lang="en-US" dirty="0" smtClean="0"/>
          </a:p>
          <a:p>
            <a:pPr>
              <a:lnSpc>
                <a:spcPct val="110000"/>
              </a:lnSpc>
            </a:pPr>
            <a:r>
              <a:rPr lang="en-US" dirty="0" smtClean="0"/>
              <a:t>Development </a:t>
            </a:r>
            <a:r>
              <a:rPr lang="en-US" dirty="0"/>
              <a:t>of audit plans based on a risk assessment strategy, preparation of the audit team, tailoring of the audit method, and audit assessment of knowledge are pillars of internal audits in health care </a:t>
            </a:r>
            <a:r>
              <a:rPr lang="en-US" dirty="0" err="1"/>
              <a:t>organisations</a:t>
            </a:r>
            <a:r>
              <a:rPr lang="en-US" dirty="0"/>
              <a:t>.</a:t>
            </a:r>
          </a:p>
          <a:p>
            <a:endParaRPr lang="en-US" dirty="0"/>
          </a:p>
        </p:txBody>
      </p:sp>
    </p:spTree>
    <p:extLst>
      <p:ext uri="{BB962C8B-B14F-4D97-AF65-F5344CB8AC3E}">
        <p14:creationId xmlns:p14="http://schemas.microsoft.com/office/powerpoint/2010/main" val="2291999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Duties </a:t>
            </a:r>
            <a:r>
              <a:rPr lang="en-US" b="1" dirty="0">
                <a:solidFill>
                  <a:srgbClr val="FF0000"/>
                </a:solidFill>
              </a:rPr>
              <a:t>of infection control officer</a:t>
            </a:r>
          </a:p>
        </p:txBody>
      </p:sp>
      <p:sp>
        <p:nvSpPr>
          <p:cNvPr id="3" name="Content Placeholder 2"/>
          <p:cNvSpPr>
            <a:spLocks noGrp="1"/>
          </p:cNvSpPr>
          <p:nvPr>
            <p:ph idx="1"/>
          </p:nvPr>
        </p:nvSpPr>
        <p:spPr/>
        <p:txBody>
          <a:bodyPr>
            <a:normAutofit fontScale="92500" lnSpcReduction="20000"/>
          </a:bodyPr>
          <a:lstStyle/>
          <a:p>
            <a:r>
              <a:rPr lang="en-US" b="1" dirty="0">
                <a:solidFill>
                  <a:srgbClr val="FF0000"/>
                </a:solidFill>
              </a:rPr>
              <a:t>Program Development and Implementation:</a:t>
            </a:r>
            <a:endParaRPr lang="en-US" dirty="0">
              <a:solidFill>
                <a:srgbClr val="FF0000"/>
              </a:solidFill>
            </a:endParaRPr>
          </a:p>
          <a:p>
            <a:r>
              <a:rPr lang="en-US" b="1" dirty="0">
                <a:solidFill>
                  <a:srgbClr val="7030A0"/>
                </a:solidFill>
              </a:rPr>
              <a:t>Policy and Protocol Architects:</a:t>
            </a:r>
            <a:r>
              <a:rPr lang="en-US" dirty="0">
                <a:solidFill>
                  <a:srgbClr val="7030A0"/>
                </a:solidFill>
              </a:rPr>
              <a:t> </a:t>
            </a:r>
            <a:r>
              <a:rPr lang="en-US" dirty="0"/>
              <a:t>ICOs are instrumental in crafting, implementing, and meticulously reviewing facility-wide policies and procedures related to infection control. They ensure these protocols align with the latest best practices and adhere to the stringent guidelines established by regulatory agencies</a:t>
            </a:r>
            <a:r>
              <a:rPr lang="en-US" dirty="0" smtClean="0"/>
              <a:t>.</a:t>
            </a:r>
            <a:endParaRPr lang="en-US" dirty="0"/>
          </a:p>
          <a:p>
            <a:endParaRPr lang="en-US" dirty="0"/>
          </a:p>
        </p:txBody>
      </p:sp>
    </p:spTree>
    <p:extLst>
      <p:ext uri="{BB962C8B-B14F-4D97-AF65-F5344CB8AC3E}">
        <p14:creationId xmlns:p14="http://schemas.microsoft.com/office/powerpoint/2010/main" val="7885454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85000" lnSpcReduction="10000"/>
          </a:bodyPr>
          <a:lstStyle/>
          <a:p>
            <a:pPr>
              <a:lnSpc>
                <a:spcPct val="150000"/>
              </a:lnSpc>
            </a:pPr>
            <a:r>
              <a:rPr lang="en-US" b="1" dirty="0">
                <a:solidFill>
                  <a:srgbClr val="7030A0"/>
                </a:solidFill>
              </a:rPr>
              <a:t>Surveillance and Data-Driven Decisions:</a:t>
            </a:r>
            <a:r>
              <a:rPr lang="en-US" dirty="0">
                <a:solidFill>
                  <a:srgbClr val="7030A0"/>
                </a:solidFill>
              </a:rPr>
              <a:t> </a:t>
            </a:r>
            <a:r>
              <a:rPr lang="en-US" dirty="0"/>
              <a:t>ICOs meticulously collect, analyze, and interpret infection data to identify trends and potential outbreaks. This intelligence-gathering approach empowers them to implement targeted interventions, effectively mitigating the spread of infections.</a:t>
            </a:r>
          </a:p>
        </p:txBody>
      </p:sp>
    </p:spTree>
    <p:extLst>
      <p:ext uri="{BB962C8B-B14F-4D97-AF65-F5344CB8AC3E}">
        <p14:creationId xmlns:p14="http://schemas.microsoft.com/office/powerpoint/2010/main" val="2504131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lnSpcReduction="10000"/>
          </a:bodyPr>
          <a:lstStyle/>
          <a:p>
            <a:r>
              <a:rPr lang="en-US" b="1" dirty="0">
                <a:solidFill>
                  <a:srgbClr val="FF0000"/>
                </a:solidFill>
              </a:rPr>
              <a:t>Education and Training Champions:</a:t>
            </a:r>
            <a:endParaRPr lang="en-US" dirty="0">
              <a:solidFill>
                <a:srgbClr val="FF0000"/>
              </a:solidFill>
            </a:endParaRPr>
          </a:p>
          <a:p>
            <a:r>
              <a:rPr lang="en-US" b="1" dirty="0">
                <a:solidFill>
                  <a:srgbClr val="7030A0"/>
                </a:solidFill>
              </a:rPr>
              <a:t>Empowering the Workforce:</a:t>
            </a:r>
            <a:r>
              <a:rPr lang="en-US" dirty="0">
                <a:solidFill>
                  <a:srgbClr val="7030A0"/>
                </a:solidFill>
              </a:rPr>
              <a:t> </a:t>
            </a:r>
            <a:r>
              <a:rPr lang="en-US" dirty="0"/>
              <a:t>ICOs play a leading role in staff education. They design and deliver comprehensive training programs encompassing various aspects of infection control, including hand hygiene, aseptic technique, the proper use of Personal Protective Equipment (PPE), and effective outbreak management protocols.</a:t>
            </a:r>
          </a:p>
          <a:p>
            <a:endParaRPr lang="en-US" dirty="0"/>
          </a:p>
        </p:txBody>
      </p:sp>
    </p:spTree>
    <p:extLst>
      <p:ext uri="{BB962C8B-B14F-4D97-AF65-F5344CB8AC3E}">
        <p14:creationId xmlns:p14="http://schemas.microsoft.com/office/powerpoint/2010/main" val="22151268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0550"/>
            <a:ext cx="8229600" cy="4004073"/>
          </a:xfrm>
        </p:spPr>
        <p:txBody>
          <a:bodyPr/>
          <a:lstStyle/>
          <a:p>
            <a:pPr>
              <a:lnSpc>
                <a:spcPct val="150000"/>
              </a:lnSpc>
            </a:pPr>
            <a:r>
              <a:rPr lang="en-US" b="1" dirty="0">
                <a:solidFill>
                  <a:srgbClr val="7030A0"/>
                </a:solidFill>
              </a:rPr>
              <a:t>Ensuring Competency:</a:t>
            </a:r>
            <a:r>
              <a:rPr lang="en-US" dirty="0">
                <a:solidFill>
                  <a:srgbClr val="7030A0"/>
                </a:solidFill>
              </a:rPr>
              <a:t> </a:t>
            </a:r>
            <a:r>
              <a:rPr lang="en-US" dirty="0"/>
              <a:t>To safeguard patient safety, ICOs conduct competency assessments to verify that healthcare personnel possess the necessary knowledge and skills to effectively prevent HAIs.</a:t>
            </a:r>
          </a:p>
        </p:txBody>
      </p:sp>
    </p:spTree>
    <p:extLst>
      <p:ext uri="{BB962C8B-B14F-4D97-AF65-F5344CB8AC3E}">
        <p14:creationId xmlns:p14="http://schemas.microsoft.com/office/powerpoint/2010/main" val="4903773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a:bodyPr>
          <a:lstStyle/>
          <a:p>
            <a:r>
              <a:rPr lang="en-US" b="1" dirty="0">
                <a:solidFill>
                  <a:srgbClr val="FF0000"/>
                </a:solidFill>
              </a:rPr>
              <a:t>Protecting Patients and Staff:</a:t>
            </a:r>
            <a:endParaRPr lang="en-US" dirty="0">
              <a:solidFill>
                <a:srgbClr val="FF0000"/>
              </a:solidFill>
            </a:endParaRPr>
          </a:p>
          <a:p>
            <a:r>
              <a:rPr lang="en-US" b="1" dirty="0">
                <a:solidFill>
                  <a:srgbClr val="7030A0"/>
                </a:solidFill>
              </a:rPr>
              <a:t>Outbreak Investigation and Control Specialists:</a:t>
            </a:r>
            <a:r>
              <a:rPr lang="en-US" dirty="0">
                <a:solidFill>
                  <a:srgbClr val="7030A0"/>
                </a:solidFill>
              </a:rPr>
              <a:t> </a:t>
            </a:r>
            <a:r>
              <a:rPr lang="en-US" dirty="0"/>
              <a:t>When an HAI outbreak occurs, ICOs lead the investigation. They meticulously identify the root cause and implement robust control measures to prevent further transmission, safeguarding both patients and staff.</a:t>
            </a:r>
          </a:p>
          <a:p>
            <a:endParaRPr lang="en-US" dirty="0"/>
          </a:p>
        </p:txBody>
      </p:sp>
    </p:spTree>
    <p:extLst>
      <p:ext uri="{BB962C8B-B14F-4D97-AF65-F5344CB8AC3E}">
        <p14:creationId xmlns:p14="http://schemas.microsoft.com/office/powerpoint/2010/main" val="7994294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lstStyle/>
          <a:p>
            <a:pPr>
              <a:lnSpc>
                <a:spcPct val="150000"/>
              </a:lnSpc>
            </a:pPr>
            <a:r>
              <a:rPr lang="en-US" b="1" dirty="0">
                <a:solidFill>
                  <a:srgbClr val="7030A0"/>
                </a:solidFill>
              </a:rPr>
              <a:t>Auditing for Excellence:</a:t>
            </a:r>
            <a:r>
              <a:rPr lang="en-US" dirty="0">
                <a:solidFill>
                  <a:srgbClr val="7030A0"/>
                </a:solidFill>
              </a:rPr>
              <a:t> </a:t>
            </a:r>
            <a:r>
              <a:rPr lang="en-US" dirty="0"/>
              <a:t>ICOs conduct regular audits and observations to monitor staff adherence to established IPC protocols. This ensures consistent application of best practices throughout the facility.</a:t>
            </a:r>
          </a:p>
        </p:txBody>
      </p:sp>
    </p:spTree>
    <p:extLst>
      <p:ext uri="{BB962C8B-B14F-4D97-AF65-F5344CB8AC3E}">
        <p14:creationId xmlns:p14="http://schemas.microsoft.com/office/powerpoint/2010/main" val="34613881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a:bodyPr>
          <a:lstStyle/>
          <a:p>
            <a:r>
              <a:rPr lang="en-US" b="1" dirty="0">
                <a:solidFill>
                  <a:srgbClr val="FF0000"/>
                </a:solidFill>
              </a:rPr>
              <a:t>Communication and Collaboration:</a:t>
            </a:r>
            <a:endParaRPr lang="en-US" dirty="0">
              <a:solidFill>
                <a:srgbClr val="FF0000"/>
              </a:solidFill>
            </a:endParaRPr>
          </a:p>
          <a:p>
            <a:r>
              <a:rPr lang="en-US" b="1" dirty="0">
                <a:solidFill>
                  <a:srgbClr val="7030A0"/>
                </a:solidFill>
              </a:rPr>
              <a:t>Liaison and Advocate:</a:t>
            </a:r>
            <a:r>
              <a:rPr lang="en-US" dirty="0">
                <a:solidFill>
                  <a:srgbClr val="7030A0"/>
                </a:solidFill>
              </a:rPr>
              <a:t> </a:t>
            </a:r>
            <a:r>
              <a:rPr lang="en-US" dirty="0"/>
              <a:t>They serve as crucial liaisons between the healthcare facility and external agencies such as the CDC or state health departments. This role encompasses communication regarding infection control matters and adherence to reporting requirements.</a:t>
            </a:r>
          </a:p>
          <a:p>
            <a:endParaRPr lang="en-US" dirty="0"/>
          </a:p>
        </p:txBody>
      </p:sp>
    </p:spTree>
    <p:extLst>
      <p:ext uri="{BB962C8B-B14F-4D97-AF65-F5344CB8AC3E}">
        <p14:creationId xmlns:p14="http://schemas.microsoft.com/office/powerpoint/2010/main" val="1674902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a:bodyPr>
          <a:lstStyle/>
          <a:p>
            <a:r>
              <a:rPr lang="en-US" b="1" dirty="0">
                <a:solidFill>
                  <a:srgbClr val="7030A0"/>
                </a:solidFill>
              </a:rPr>
              <a:t>Fostering a Culture of Safety:</a:t>
            </a:r>
            <a:r>
              <a:rPr lang="en-US" dirty="0">
                <a:solidFill>
                  <a:srgbClr val="7030A0"/>
                </a:solidFill>
              </a:rPr>
              <a:t> </a:t>
            </a:r>
            <a:r>
              <a:rPr lang="en-US" dirty="0"/>
              <a:t>ICOs collaborate with various departments within the healthcare facility, including nursing, sanitation, and administration. Their collaborative spirit is instrumental in fostering a culture of safety that prioritizes infection prevention at all levels.</a:t>
            </a:r>
          </a:p>
        </p:txBody>
      </p:sp>
    </p:spTree>
    <p:extLst>
      <p:ext uri="{BB962C8B-B14F-4D97-AF65-F5344CB8AC3E}">
        <p14:creationId xmlns:p14="http://schemas.microsoft.com/office/powerpoint/2010/main" val="1188146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solidFill>
                  <a:srgbClr val="FF0000"/>
                </a:solidFill>
              </a:rPr>
              <a:t>Duties of Quality Manager </a:t>
            </a:r>
            <a:r>
              <a:rPr lang="en-US" sz="2400" b="1" dirty="0" smtClean="0">
                <a:solidFill>
                  <a:srgbClr val="FF0000"/>
                </a:solidFill>
              </a:rPr>
              <a:t>in Hospital regarding IPC </a:t>
            </a:r>
            <a:r>
              <a:rPr lang="en-US" sz="2400" b="1" dirty="0">
                <a:solidFill>
                  <a:srgbClr val="FF0000"/>
                </a:solidFill>
              </a:rPr>
              <a:t>in </a:t>
            </a:r>
            <a:r>
              <a:rPr lang="en-US" sz="2400" b="1" dirty="0" smtClean="0">
                <a:solidFill>
                  <a:srgbClr val="FF0000"/>
                </a:solidFill>
              </a:rPr>
              <a:t>NABH</a:t>
            </a:r>
            <a:endParaRPr lang="en-US" sz="2400" b="1" dirty="0">
              <a:solidFill>
                <a:srgbClr val="FF0000"/>
              </a:solidFill>
            </a:endParaRPr>
          </a:p>
        </p:txBody>
      </p:sp>
      <p:sp>
        <p:nvSpPr>
          <p:cNvPr id="3" name="Content Placeholder 2"/>
          <p:cNvSpPr>
            <a:spLocks noGrp="1"/>
          </p:cNvSpPr>
          <p:nvPr>
            <p:ph idx="1"/>
          </p:nvPr>
        </p:nvSpPr>
        <p:spPr/>
        <p:txBody>
          <a:bodyPr>
            <a:normAutofit/>
          </a:bodyPr>
          <a:lstStyle/>
          <a:p>
            <a:r>
              <a:rPr lang="en-US" sz="2800" b="1" dirty="0">
                <a:solidFill>
                  <a:srgbClr val="7030A0"/>
                </a:solidFill>
              </a:rPr>
              <a:t>Implementation and Monitoring:</a:t>
            </a:r>
            <a:endParaRPr lang="en-US" sz="2800" dirty="0">
              <a:solidFill>
                <a:srgbClr val="7030A0"/>
              </a:solidFill>
            </a:endParaRPr>
          </a:p>
          <a:p>
            <a:r>
              <a:rPr lang="en-US" sz="2800" dirty="0"/>
              <a:t>Develop and implement hospital-wide IPC policies and procedures aligned with NABH standards. [This could involve collaborating with medical staff to define protocols for hand hygiene, waste management, use of personal protective equipment (PPE), etc.]</a:t>
            </a:r>
          </a:p>
          <a:p>
            <a:endParaRPr lang="en-US" dirty="0"/>
          </a:p>
        </p:txBody>
      </p:sp>
    </p:spTree>
    <p:extLst>
      <p:ext uri="{BB962C8B-B14F-4D97-AF65-F5344CB8AC3E}">
        <p14:creationId xmlns:p14="http://schemas.microsoft.com/office/powerpoint/2010/main" val="9314065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232673"/>
          </a:xfrm>
        </p:spPr>
        <p:txBody>
          <a:bodyPr>
            <a:normAutofit/>
          </a:bodyPr>
          <a:lstStyle/>
          <a:p>
            <a:r>
              <a:rPr lang="en-US" dirty="0"/>
              <a:t>Oversee the IPC training and competency assessment of staff members at all levels. Conduct regular audits and monitor compliance with IPC protocols across departments. Analyze data from audits and reports to identify areas for improvement in IPC practices.</a:t>
            </a:r>
          </a:p>
        </p:txBody>
      </p:sp>
    </p:spTree>
    <p:extLst>
      <p:ext uri="{BB962C8B-B14F-4D97-AF65-F5344CB8AC3E}">
        <p14:creationId xmlns:p14="http://schemas.microsoft.com/office/powerpoint/2010/main" val="14470896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85000" lnSpcReduction="10000"/>
          </a:bodyPr>
          <a:lstStyle/>
          <a:p>
            <a:r>
              <a:rPr lang="en-US" b="1" dirty="0">
                <a:solidFill>
                  <a:srgbClr val="7030A0"/>
                </a:solidFill>
              </a:rPr>
              <a:t>Communication and Collaboration:</a:t>
            </a:r>
            <a:endParaRPr lang="en-US" dirty="0">
              <a:solidFill>
                <a:srgbClr val="7030A0"/>
              </a:solidFill>
            </a:endParaRPr>
          </a:p>
          <a:p>
            <a:r>
              <a:rPr lang="en-US" dirty="0"/>
              <a:t>Work closely with the IPC committee to ensure effective implementation of IPC programs.</a:t>
            </a:r>
          </a:p>
          <a:p>
            <a:r>
              <a:rPr lang="en-US" dirty="0"/>
              <a:t>Disseminate information and updates on IPC guidelines and best practices to staff.</a:t>
            </a:r>
          </a:p>
          <a:p>
            <a:r>
              <a:rPr lang="en-US" dirty="0"/>
              <a:t>Foster a culture of safety and quality by promoting IPC awareness among all hospital personnel.</a:t>
            </a:r>
          </a:p>
          <a:p>
            <a:r>
              <a:rPr lang="en-US" dirty="0"/>
              <a:t>Collaborate with other departments like housekeeping, engineering, and waste management to ensure proper infection control practices are followed.</a:t>
            </a:r>
          </a:p>
          <a:p>
            <a:endParaRPr lang="en-US" dirty="0"/>
          </a:p>
        </p:txBody>
      </p:sp>
    </p:spTree>
    <p:extLst>
      <p:ext uri="{BB962C8B-B14F-4D97-AF65-F5344CB8AC3E}">
        <p14:creationId xmlns:p14="http://schemas.microsoft.com/office/powerpoint/2010/main" val="34705164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92500" lnSpcReduction="10000"/>
          </a:bodyPr>
          <a:lstStyle/>
          <a:p>
            <a:r>
              <a:rPr lang="en-US" b="1" dirty="0">
                <a:solidFill>
                  <a:srgbClr val="7030A0"/>
                </a:solidFill>
              </a:rPr>
              <a:t>Documentation and Reporting:</a:t>
            </a:r>
            <a:endParaRPr lang="en-US" dirty="0">
              <a:solidFill>
                <a:srgbClr val="7030A0"/>
              </a:solidFill>
            </a:endParaRPr>
          </a:p>
          <a:p>
            <a:r>
              <a:rPr lang="en-US" dirty="0"/>
              <a:t>Maintain comprehensive documentation of IPC policies, procedures, training records, and audit reports.</a:t>
            </a:r>
          </a:p>
          <a:p>
            <a:r>
              <a:rPr lang="en-US" dirty="0"/>
              <a:t>Prepare reports on IPC performance indicators for NABH accreditation purposes.</a:t>
            </a:r>
          </a:p>
          <a:p>
            <a:r>
              <a:rPr lang="en-US" dirty="0"/>
              <a:t>Liaise with NABH officials during accreditation surveys and address any concerns regarding IPC compliance.</a:t>
            </a:r>
          </a:p>
          <a:p>
            <a:endParaRPr lang="en-US" dirty="0"/>
          </a:p>
        </p:txBody>
      </p:sp>
    </p:spTree>
    <p:extLst>
      <p:ext uri="{BB962C8B-B14F-4D97-AF65-F5344CB8AC3E}">
        <p14:creationId xmlns:p14="http://schemas.microsoft.com/office/powerpoint/2010/main" val="15076285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92500" lnSpcReduction="20000"/>
          </a:bodyPr>
          <a:lstStyle/>
          <a:p>
            <a:r>
              <a:rPr lang="en-US" b="1" dirty="0">
                <a:solidFill>
                  <a:srgbClr val="7030A0"/>
                </a:solidFill>
              </a:rPr>
              <a:t>Continuous Improvement:</a:t>
            </a:r>
            <a:endParaRPr lang="en-US" dirty="0">
              <a:solidFill>
                <a:srgbClr val="7030A0"/>
              </a:solidFill>
            </a:endParaRPr>
          </a:p>
          <a:p>
            <a:r>
              <a:rPr lang="en-US" dirty="0"/>
              <a:t>Analyze trends in hospital-acquired infections (HAIs) and identify areas for improvement in IPC strategies.</a:t>
            </a:r>
          </a:p>
          <a:p>
            <a:r>
              <a:rPr lang="en-US" dirty="0"/>
              <a:t>Implement corrective and preventive actions (CAPAs) to address identified deficiencies in IPC practices.</a:t>
            </a:r>
          </a:p>
          <a:p>
            <a:r>
              <a:rPr lang="en-US" dirty="0"/>
              <a:t>Stay updated on the latest IPC guidelines and best practices published by national and international healthcare organizations.</a:t>
            </a:r>
          </a:p>
          <a:p>
            <a:endParaRPr lang="en-US" dirty="0"/>
          </a:p>
        </p:txBody>
      </p:sp>
    </p:spTree>
    <p:extLst>
      <p:ext uri="{BB962C8B-B14F-4D97-AF65-F5344CB8AC3E}">
        <p14:creationId xmlns:p14="http://schemas.microsoft.com/office/powerpoint/2010/main" val="2065146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dirty="0" smtClean="0">
                <a:solidFill>
                  <a:srgbClr val="FF0000"/>
                </a:solidFill>
              </a:rPr>
              <a:t>IPC performance Indicators for </a:t>
            </a:r>
            <a:br>
              <a:rPr lang="en-US" sz="2800" b="1" dirty="0" smtClean="0">
                <a:solidFill>
                  <a:srgbClr val="FF0000"/>
                </a:solidFill>
              </a:rPr>
            </a:br>
            <a:r>
              <a:rPr lang="en-US" sz="2800" b="1" dirty="0" smtClean="0">
                <a:solidFill>
                  <a:srgbClr val="FF0000"/>
                </a:solidFill>
              </a:rPr>
              <a:t>NABH Accreditation Purposes</a:t>
            </a:r>
            <a:endParaRPr lang="en-US" sz="2800" b="1" dirty="0">
              <a:solidFill>
                <a:srgbClr val="FF0000"/>
              </a:solidFill>
            </a:endParaRPr>
          </a:p>
        </p:txBody>
      </p:sp>
      <p:sp>
        <p:nvSpPr>
          <p:cNvPr id="3" name="Content Placeholder 2"/>
          <p:cNvSpPr>
            <a:spLocks noGrp="1"/>
          </p:cNvSpPr>
          <p:nvPr>
            <p:ph idx="1"/>
          </p:nvPr>
        </p:nvSpPr>
        <p:spPr/>
        <p:txBody>
          <a:bodyPr>
            <a:normAutofit/>
          </a:bodyPr>
          <a:lstStyle/>
          <a:p>
            <a:r>
              <a:rPr lang="en-US" sz="2800" b="1" dirty="0">
                <a:solidFill>
                  <a:srgbClr val="FF0000"/>
                </a:solidFill>
              </a:rPr>
              <a:t>Hand Hygiene</a:t>
            </a:r>
            <a:endParaRPr lang="en-US" sz="2800" dirty="0">
              <a:solidFill>
                <a:srgbClr val="FF0000"/>
              </a:solidFill>
            </a:endParaRPr>
          </a:p>
          <a:p>
            <a:r>
              <a:rPr lang="en-US" sz="2800" b="1" dirty="0">
                <a:solidFill>
                  <a:srgbClr val="7030A0"/>
                </a:solidFill>
              </a:rPr>
              <a:t>Hand Hygiene Adherence Rate:</a:t>
            </a:r>
            <a:r>
              <a:rPr lang="en-US" sz="2800" dirty="0">
                <a:solidFill>
                  <a:srgbClr val="7030A0"/>
                </a:solidFill>
              </a:rPr>
              <a:t> </a:t>
            </a:r>
            <a:r>
              <a:rPr lang="en-US" sz="2800" dirty="0"/>
              <a:t>Monitor how often staff properly wash hands or use hand sanitizer according to NABH guidelines.</a:t>
            </a:r>
          </a:p>
          <a:p>
            <a:r>
              <a:rPr lang="en-US" sz="2800" b="1" dirty="0">
                <a:solidFill>
                  <a:srgbClr val="7030A0"/>
                </a:solidFill>
              </a:rPr>
              <a:t>Hand Hygiene Infrastructure:</a:t>
            </a:r>
            <a:r>
              <a:rPr lang="en-US" sz="2800" dirty="0">
                <a:solidFill>
                  <a:srgbClr val="7030A0"/>
                </a:solidFill>
              </a:rPr>
              <a:t> </a:t>
            </a:r>
            <a:r>
              <a:rPr lang="en-US" sz="2800" dirty="0"/>
              <a:t>Ensure </a:t>
            </a:r>
            <a:r>
              <a:rPr lang="en-US" sz="2800" dirty="0" err="1"/>
              <a:t>handwashing</a:t>
            </a:r>
            <a:r>
              <a:rPr lang="en-US" sz="2800" dirty="0"/>
              <a:t> stations with soap and sanitizer are readily available at all points of care.</a:t>
            </a:r>
          </a:p>
          <a:p>
            <a:endParaRPr lang="en-US" dirty="0"/>
          </a:p>
        </p:txBody>
      </p:sp>
    </p:spTree>
    <p:extLst>
      <p:ext uri="{BB962C8B-B14F-4D97-AF65-F5344CB8AC3E}">
        <p14:creationId xmlns:p14="http://schemas.microsoft.com/office/powerpoint/2010/main" val="35775285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a:bodyPr>
          <a:lstStyle/>
          <a:p>
            <a:r>
              <a:rPr lang="en-US" b="1" dirty="0">
                <a:solidFill>
                  <a:srgbClr val="FF0000"/>
                </a:solidFill>
              </a:rPr>
              <a:t>Personal Protective Equipment (PPE)</a:t>
            </a:r>
            <a:endParaRPr lang="en-US" dirty="0">
              <a:solidFill>
                <a:srgbClr val="FF0000"/>
              </a:solidFill>
            </a:endParaRPr>
          </a:p>
          <a:p>
            <a:r>
              <a:rPr lang="en-US" b="1" dirty="0">
                <a:solidFill>
                  <a:srgbClr val="7030A0"/>
                </a:solidFill>
              </a:rPr>
              <a:t>Appropriate PPE Utilization Rate:</a:t>
            </a:r>
            <a:r>
              <a:rPr lang="en-US" dirty="0">
                <a:solidFill>
                  <a:srgbClr val="7030A0"/>
                </a:solidFill>
              </a:rPr>
              <a:t> </a:t>
            </a:r>
            <a:r>
              <a:rPr lang="en-US" dirty="0"/>
              <a:t>Track how often staff wear the correct PPE based on the procedure's risk assessment.</a:t>
            </a:r>
          </a:p>
          <a:p>
            <a:r>
              <a:rPr lang="en-US" b="1" dirty="0">
                <a:solidFill>
                  <a:srgbClr val="7030A0"/>
                </a:solidFill>
              </a:rPr>
              <a:t>PPE Donning and Doffing Compliance:</a:t>
            </a:r>
            <a:r>
              <a:rPr lang="en-US" dirty="0">
                <a:solidFill>
                  <a:srgbClr val="7030A0"/>
                </a:solidFill>
              </a:rPr>
              <a:t> </a:t>
            </a:r>
            <a:r>
              <a:rPr lang="en-US" dirty="0"/>
              <a:t>Monitor adherence to established procedures for safe putting on and taking off PPE.</a:t>
            </a:r>
          </a:p>
          <a:p>
            <a:endParaRPr lang="en-US" dirty="0"/>
          </a:p>
        </p:txBody>
      </p:sp>
    </p:spTree>
    <p:extLst>
      <p:ext uri="{BB962C8B-B14F-4D97-AF65-F5344CB8AC3E}">
        <p14:creationId xmlns:p14="http://schemas.microsoft.com/office/powerpoint/2010/main" val="38016980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normAutofit/>
          </a:bodyPr>
          <a:lstStyle/>
          <a:p>
            <a:r>
              <a:rPr lang="en-US" b="1" dirty="0">
                <a:solidFill>
                  <a:srgbClr val="FF0000"/>
                </a:solidFill>
              </a:rPr>
              <a:t>Healthcare-Associated Infections (HAIs)</a:t>
            </a:r>
            <a:endParaRPr lang="en-US" dirty="0">
              <a:solidFill>
                <a:srgbClr val="FF0000"/>
              </a:solidFill>
            </a:endParaRPr>
          </a:p>
          <a:p>
            <a:r>
              <a:rPr lang="en-US" b="1" dirty="0">
                <a:solidFill>
                  <a:srgbClr val="7030A0"/>
                </a:solidFill>
              </a:rPr>
              <a:t>HAI Rates:</a:t>
            </a:r>
            <a:r>
              <a:rPr lang="en-US" dirty="0">
                <a:solidFill>
                  <a:srgbClr val="7030A0"/>
                </a:solidFill>
              </a:rPr>
              <a:t> </a:t>
            </a:r>
            <a:r>
              <a:rPr lang="en-US" dirty="0"/>
              <a:t>Regularly monitor and analyze rates of specific HAIs like CAUTIs, CLABSIs, and VAP.</a:t>
            </a:r>
          </a:p>
          <a:p>
            <a:r>
              <a:rPr lang="en-US" b="1" dirty="0">
                <a:solidFill>
                  <a:srgbClr val="7030A0"/>
                </a:solidFill>
              </a:rPr>
              <a:t>HAI Surveillance Program Effectiveness:</a:t>
            </a:r>
            <a:r>
              <a:rPr lang="en-US" dirty="0">
                <a:solidFill>
                  <a:srgbClr val="7030A0"/>
                </a:solidFill>
              </a:rPr>
              <a:t> </a:t>
            </a:r>
            <a:r>
              <a:rPr lang="en-US" dirty="0"/>
              <a:t>Measure how well your system identifies and tracks HAIs for prompt intervention.</a:t>
            </a:r>
          </a:p>
          <a:p>
            <a:endParaRPr lang="en-US" dirty="0"/>
          </a:p>
        </p:txBody>
      </p:sp>
    </p:spTree>
    <p:extLst>
      <p:ext uri="{BB962C8B-B14F-4D97-AF65-F5344CB8AC3E}">
        <p14:creationId xmlns:p14="http://schemas.microsoft.com/office/powerpoint/2010/main" val="33140060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a:bodyPr>
          <a:lstStyle/>
          <a:p>
            <a:r>
              <a:rPr lang="en-US" b="1" dirty="0">
                <a:solidFill>
                  <a:srgbClr val="FF0000"/>
                </a:solidFill>
              </a:rPr>
              <a:t>Antibiotic Stewardship</a:t>
            </a:r>
            <a:endParaRPr lang="en-US" dirty="0">
              <a:solidFill>
                <a:srgbClr val="FF0000"/>
              </a:solidFill>
            </a:endParaRPr>
          </a:p>
          <a:p>
            <a:r>
              <a:rPr lang="en-US" b="1" dirty="0">
                <a:solidFill>
                  <a:srgbClr val="7030A0"/>
                </a:solidFill>
              </a:rPr>
              <a:t>Antibiotic Prescribing Adherence:</a:t>
            </a:r>
            <a:r>
              <a:rPr lang="en-US" dirty="0">
                <a:solidFill>
                  <a:srgbClr val="7030A0"/>
                </a:solidFill>
              </a:rPr>
              <a:t> </a:t>
            </a:r>
            <a:r>
              <a:rPr lang="en-US" dirty="0"/>
              <a:t>Track how often antibiotics are prescribed following established guidelines.</a:t>
            </a:r>
          </a:p>
          <a:p>
            <a:r>
              <a:rPr lang="en-US" b="1" dirty="0">
                <a:solidFill>
                  <a:srgbClr val="7030A0"/>
                </a:solidFill>
              </a:rPr>
              <a:t>Antibiotic Resistance Monitoring:</a:t>
            </a:r>
            <a:r>
              <a:rPr lang="en-US" dirty="0">
                <a:solidFill>
                  <a:srgbClr val="7030A0"/>
                </a:solidFill>
              </a:rPr>
              <a:t> </a:t>
            </a:r>
            <a:r>
              <a:rPr lang="en-US" dirty="0"/>
              <a:t>Implement systems to monitor antibiotic resistance patterns within the facility.</a:t>
            </a:r>
          </a:p>
          <a:p>
            <a:endParaRPr lang="en-US" dirty="0"/>
          </a:p>
        </p:txBody>
      </p:sp>
    </p:spTree>
    <p:extLst>
      <p:ext uri="{BB962C8B-B14F-4D97-AF65-F5344CB8AC3E}">
        <p14:creationId xmlns:p14="http://schemas.microsoft.com/office/powerpoint/2010/main" val="24155938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92500"/>
          </a:bodyPr>
          <a:lstStyle/>
          <a:p>
            <a:r>
              <a:rPr lang="en-US" b="1" dirty="0">
                <a:solidFill>
                  <a:srgbClr val="FF0000"/>
                </a:solidFill>
              </a:rPr>
              <a:t>Environmental Cleaning and Disinfection</a:t>
            </a:r>
            <a:endParaRPr lang="en-US" dirty="0">
              <a:solidFill>
                <a:srgbClr val="FF0000"/>
              </a:solidFill>
            </a:endParaRPr>
          </a:p>
          <a:p>
            <a:r>
              <a:rPr lang="en-US" b="1" dirty="0">
                <a:solidFill>
                  <a:srgbClr val="7030A0"/>
                </a:solidFill>
              </a:rPr>
              <a:t>Cleaning and Disinfection Frequency:</a:t>
            </a:r>
            <a:r>
              <a:rPr lang="en-US" dirty="0">
                <a:solidFill>
                  <a:srgbClr val="7030A0"/>
                </a:solidFill>
              </a:rPr>
              <a:t> </a:t>
            </a:r>
            <a:r>
              <a:rPr lang="en-US" dirty="0"/>
              <a:t>Establish a risk-based schedule for cleaning high-touch surfaces and frequently disinfected areas.</a:t>
            </a:r>
          </a:p>
          <a:p>
            <a:r>
              <a:rPr lang="en-US" b="1" dirty="0">
                <a:solidFill>
                  <a:srgbClr val="7030A0"/>
                </a:solidFill>
              </a:rPr>
              <a:t>Cleaning and Disinfection Effectiveness Monitoring:</a:t>
            </a:r>
            <a:r>
              <a:rPr lang="en-US" dirty="0">
                <a:solidFill>
                  <a:srgbClr val="7030A0"/>
                </a:solidFill>
              </a:rPr>
              <a:t> </a:t>
            </a:r>
            <a:r>
              <a:rPr lang="en-US" dirty="0"/>
              <a:t>Regularly evaluate the effectiveness of cleaning practices to ensure proper hygiene.</a:t>
            </a:r>
          </a:p>
          <a:p>
            <a:endParaRPr lang="en-US" dirty="0"/>
          </a:p>
        </p:txBody>
      </p:sp>
    </p:spTree>
    <p:extLst>
      <p:ext uri="{BB962C8B-B14F-4D97-AF65-F5344CB8AC3E}">
        <p14:creationId xmlns:p14="http://schemas.microsoft.com/office/powerpoint/2010/main" val="21174130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lnSpcReduction="10000"/>
          </a:bodyPr>
          <a:lstStyle/>
          <a:p>
            <a:r>
              <a:rPr lang="en-US" b="1" dirty="0">
                <a:solidFill>
                  <a:srgbClr val="FF0000"/>
                </a:solidFill>
              </a:rPr>
              <a:t>Waste Management</a:t>
            </a:r>
            <a:endParaRPr lang="en-US" dirty="0">
              <a:solidFill>
                <a:srgbClr val="FF0000"/>
              </a:solidFill>
            </a:endParaRPr>
          </a:p>
          <a:p>
            <a:r>
              <a:rPr lang="en-US" b="1" dirty="0">
                <a:solidFill>
                  <a:srgbClr val="7030A0"/>
                </a:solidFill>
              </a:rPr>
              <a:t>Medical Waste Segregation and Disposal Compliance:</a:t>
            </a:r>
            <a:r>
              <a:rPr lang="en-US" dirty="0">
                <a:solidFill>
                  <a:srgbClr val="7030A0"/>
                </a:solidFill>
              </a:rPr>
              <a:t> </a:t>
            </a:r>
            <a:r>
              <a:rPr lang="en-US" dirty="0"/>
              <a:t>Monitor adherence to NABH guidelines for proper medical waste disposal based on its classification.</a:t>
            </a:r>
          </a:p>
          <a:p>
            <a:r>
              <a:rPr lang="en-US" b="1" dirty="0">
                <a:solidFill>
                  <a:srgbClr val="7030A0"/>
                </a:solidFill>
              </a:rPr>
              <a:t>Waste Handling Staff PPE Utilization:</a:t>
            </a:r>
            <a:r>
              <a:rPr lang="en-US" dirty="0">
                <a:solidFill>
                  <a:srgbClr val="7030A0"/>
                </a:solidFill>
              </a:rPr>
              <a:t> </a:t>
            </a:r>
            <a:r>
              <a:rPr lang="en-US" dirty="0"/>
              <a:t>Ensure staff handling medical waste wear the appropriate PPE.</a:t>
            </a:r>
          </a:p>
          <a:p>
            <a:endParaRPr lang="en-US" dirty="0"/>
          </a:p>
        </p:txBody>
      </p:sp>
    </p:spTree>
    <p:extLst>
      <p:ext uri="{BB962C8B-B14F-4D97-AF65-F5344CB8AC3E}">
        <p14:creationId xmlns:p14="http://schemas.microsoft.com/office/powerpoint/2010/main" val="17467705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50"/>
            <a:ext cx="8229600" cy="4385073"/>
          </a:xfrm>
        </p:spPr>
        <p:txBody>
          <a:bodyPr>
            <a:normAutofit/>
          </a:bodyPr>
          <a:lstStyle/>
          <a:p>
            <a:r>
              <a:rPr lang="en-US" b="1" dirty="0">
                <a:solidFill>
                  <a:srgbClr val="FF0000"/>
                </a:solidFill>
              </a:rPr>
              <a:t>Staff Education and Training</a:t>
            </a:r>
            <a:endParaRPr lang="en-US" dirty="0">
              <a:solidFill>
                <a:srgbClr val="FF0000"/>
              </a:solidFill>
            </a:endParaRPr>
          </a:p>
          <a:p>
            <a:r>
              <a:rPr lang="en-US" b="1" dirty="0">
                <a:solidFill>
                  <a:srgbClr val="7030A0"/>
                </a:solidFill>
              </a:rPr>
              <a:t>IPC Training Completion Rate:</a:t>
            </a:r>
            <a:r>
              <a:rPr lang="en-US" dirty="0">
                <a:solidFill>
                  <a:srgbClr val="7030A0"/>
                </a:solidFill>
              </a:rPr>
              <a:t> </a:t>
            </a:r>
            <a:r>
              <a:rPr lang="en-US" dirty="0"/>
              <a:t>Track the number of staff who have completed comprehensive IPC training within a set timeframe.</a:t>
            </a:r>
          </a:p>
          <a:p>
            <a:r>
              <a:rPr lang="en-US" b="1" dirty="0">
                <a:solidFill>
                  <a:srgbClr val="7030A0"/>
                </a:solidFill>
              </a:rPr>
              <a:t>IPC Training Regularity:</a:t>
            </a:r>
            <a:r>
              <a:rPr lang="en-US" dirty="0">
                <a:solidFill>
                  <a:srgbClr val="7030A0"/>
                </a:solidFill>
              </a:rPr>
              <a:t> </a:t>
            </a:r>
            <a:r>
              <a:rPr lang="en-US" dirty="0"/>
              <a:t>Conduct regular IPC training sessions to keep staff updated on best practices and evolving guidelines.</a:t>
            </a:r>
          </a:p>
          <a:p>
            <a:endParaRPr lang="en-US" dirty="0"/>
          </a:p>
        </p:txBody>
      </p:sp>
    </p:spTree>
    <p:extLst>
      <p:ext uri="{BB962C8B-B14F-4D97-AF65-F5344CB8AC3E}">
        <p14:creationId xmlns:p14="http://schemas.microsoft.com/office/powerpoint/2010/main" val="14254170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a:bodyPr>
          <a:lstStyle/>
          <a:p>
            <a:r>
              <a:rPr lang="en-US" b="1" dirty="0">
                <a:solidFill>
                  <a:srgbClr val="FF0000"/>
                </a:solidFill>
              </a:rPr>
              <a:t>Data Collection and Analysis</a:t>
            </a:r>
            <a:endParaRPr lang="en-US" dirty="0">
              <a:solidFill>
                <a:srgbClr val="FF0000"/>
              </a:solidFill>
            </a:endParaRPr>
          </a:p>
          <a:p>
            <a:r>
              <a:rPr lang="en-US" b="1" dirty="0">
                <a:solidFill>
                  <a:srgbClr val="7030A0"/>
                </a:solidFill>
              </a:rPr>
              <a:t>Standardized IPC Data Collection:</a:t>
            </a:r>
            <a:r>
              <a:rPr lang="en-US" dirty="0">
                <a:solidFill>
                  <a:srgbClr val="7030A0"/>
                </a:solidFill>
              </a:rPr>
              <a:t> </a:t>
            </a:r>
            <a:r>
              <a:rPr lang="en-US" dirty="0"/>
              <a:t>Implement a system for consistent monitoring and recording of IPC data using standardized formats.</a:t>
            </a:r>
          </a:p>
          <a:p>
            <a:r>
              <a:rPr lang="en-US" b="1" dirty="0">
                <a:solidFill>
                  <a:srgbClr val="7030A0"/>
                </a:solidFill>
              </a:rPr>
              <a:t>Data-Driven Improvement:</a:t>
            </a:r>
            <a:r>
              <a:rPr lang="en-US" dirty="0">
                <a:solidFill>
                  <a:srgbClr val="7030A0"/>
                </a:solidFill>
              </a:rPr>
              <a:t> </a:t>
            </a:r>
            <a:r>
              <a:rPr lang="en-US" dirty="0"/>
              <a:t>Regularly analyze IPC data to identify areas for improvement and implement targeted interventions.</a:t>
            </a:r>
          </a:p>
          <a:p>
            <a:endParaRPr lang="en-US" dirty="0"/>
          </a:p>
        </p:txBody>
      </p:sp>
    </p:spTree>
    <p:extLst>
      <p:ext uri="{BB962C8B-B14F-4D97-AF65-F5344CB8AC3E}">
        <p14:creationId xmlns:p14="http://schemas.microsoft.com/office/powerpoint/2010/main" val="3735090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normAutofit/>
          </a:bodyPr>
          <a:lstStyle/>
          <a:p>
            <a:r>
              <a:rPr lang="en-US" b="1" dirty="0">
                <a:solidFill>
                  <a:srgbClr val="FF0000"/>
                </a:solidFill>
              </a:rPr>
              <a:t>Communication and Reporting</a:t>
            </a:r>
            <a:endParaRPr lang="en-US" dirty="0">
              <a:solidFill>
                <a:srgbClr val="FF0000"/>
              </a:solidFill>
            </a:endParaRPr>
          </a:p>
          <a:p>
            <a:r>
              <a:rPr lang="en-US" b="1" dirty="0">
                <a:solidFill>
                  <a:srgbClr val="7030A0"/>
                </a:solidFill>
              </a:rPr>
              <a:t>Effective IPC Communication Strategy:</a:t>
            </a:r>
            <a:r>
              <a:rPr lang="en-US" dirty="0">
                <a:solidFill>
                  <a:srgbClr val="7030A0"/>
                </a:solidFill>
              </a:rPr>
              <a:t> </a:t>
            </a:r>
            <a:r>
              <a:rPr lang="en-US" dirty="0"/>
              <a:t>Develop a clear communication plan to disseminate IPC policies and procedures to all staff.</a:t>
            </a:r>
          </a:p>
          <a:p>
            <a:r>
              <a:rPr lang="en-US" b="1" dirty="0">
                <a:solidFill>
                  <a:srgbClr val="7030A0"/>
                </a:solidFill>
              </a:rPr>
              <a:t>HAI and IPC Incident Reporting:</a:t>
            </a:r>
            <a:r>
              <a:rPr lang="en-US" dirty="0">
                <a:solidFill>
                  <a:srgbClr val="7030A0"/>
                </a:solidFill>
              </a:rPr>
              <a:t> </a:t>
            </a:r>
            <a:r>
              <a:rPr lang="en-US" dirty="0"/>
              <a:t>Establish a robust system for reporting HAIs and other IPC-related incidents.</a:t>
            </a:r>
          </a:p>
          <a:p>
            <a:endParaRPr lang="en-US" dirty="0"/>
          </a:p>
        </p:txBody>
      </p:sp>
    </p:spTree>
    <p:extLst>
      <p:ext uri="{BB962C8B-B14F-4D97-AF65-F5344CB8AC3E}">
        <p14:creationId xmlns:p14="http://schemas.microsoft.com/office/powerpoint/2010/main" val="8889230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a:bodyPr>
          <a:lstStyle/>
          <a:p>
            <a:r>
              <a:rPr lang="en-US" b="1" dirty="0">
                <a:solidFill>
                  <a:srgbClr val="FF0000"/>
                </a:solidFill>
              </a:rPr>
              <a:t>Continuous Improvement</a:t>
            </a:r>
            <a:endParaRPr lang="en-US" dirty="0">
              <a:solidFill>
                <a:srgbClr val="FF0000"/>
              </a:solidFill>
            </a:endParaRPr>
          </a:p>
          <a:p>
            <a:r>
              <a:rPr lang="en-US" b="1" dirty="0">
                <a:solidFill>
                  <a:srgbClr val="7030A0"/>
                </a:solidFill>
              </a:rPr>
              <a:t>Corrective and Preventive Actions (CAPA):</a:t>
            </a:r>
            <a:r>
              <a:rPr lang="en-US" dirty="0">
                <a:solidFill>
                  <a:srgbClr val="7030A0"/>
                </a:solidFill>
              </a:rPr>
              <a:t> </a:t>
            </a:r>
            <a:r>
              <a:rPr lang="en-US" dirty="0"/>
              <a:t>Implement a systematic approach to address identified IPC issues through CAPAs.</a:t>
            </a:r>
          </a:p>
          <a:p>
            <a:r>
              <a:rPr lang="en-US" b="1" dirty="0">
                <a:solidFill>
                  <a:srgbClr val="7030A0"/>
                </a:solidFill>
              </a:rPr>
              <a:t>IPC Policy and Procedure Review:</a:t>
            </a:r>
            <a:r>
              <a:rPr lang="en-US" dirty="0">
                <a:solidFill>
                  <a:srgbClr val="7030A0"/>
                </a:solidFill>
              </a:rPr>
              <a:t> </a:t>
            </a:r>
            <a:r>
              <a:rPr lang="en-US" dirty="0"/>
              <a:t>Regularly review and revise IPC policies and procedures based on best practices, new guidelines, and feedback</a:t>
            </a:r>
            <a:r>
              <a:rPr lang="en-US" dirty="0" smtClean="0"/>
              <a:t>. 		</a:t>
            </a:r>
            <a:r>
              <a:rPr lang="en-US" b="1" dirty="0" smtClean="0">
                <a:solidFill>
                  <a:srgbClr val="00B050"/>
                </a:solidFill>
                <a:effectLst>
                  <a:outerShdw blurRad="38100" dist="38100" dir="2700000" algn="tl">
                    <a:srgbClr val="000000">
                      <a:alpha val="43137"/>
                    </a:srgbClr>
                  </a:outerShdw>
                </a:effectLst>
              </a:rPr>
              <a:t>THANKS</a:t>
            </a:r>
            <a:endParaRPr lang="en-US" b="1" dirty="0">
              <a:solidFill>
                <a:srgbClr val="00B050"/>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14287334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3317"/>
            <a:ext cx="8382000" cy="4567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84927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dirty="0" smtClean="0"/>
              <a:t>At the end of the session, the students will be able to understand:</a:t>
            </a:r>
          </a:p>
          <a:p>
            <a:r>
              <a:rPr lang="en-US" dirty="0" smtClean="0"/>
              <a:t>Catheter-associated Urinary Tract Infection (CAUTI)</a:t>
            </a:r>
          </a:p>
          <a:p>
            <a:r>
              <a:rPr lang="en-US" dirty="0" smtClean="0"/>
              <a:t>Catheter-related Blood Stream Infection (CRBSI)</a:t>
            </a:r>
          </a:p>
          <a:p>
            <a:r>
              <a:rPr lang="en-US" dirty="0" smtClean="0"/>
              <a:t>Ventilator Associated Pneumonia (VAP)</a:t>
            </a:r>
          </a:p>
          <a:p>
            <a:r>
              <a:rPr lang="en-US" dirty="0" smtClean="0"/>
              <a:t>Surgical Site Infection (SSI)</a:t>
            </a:r>
          </a:p>
          <a:p>
            <a:r>
              <a:rPr lang="en-US" dirty="0" smtClean="0"/>
              <a:t>Prevention of Device-associated Infections</a:t>
            </a:r>
          </a:p>
          <a:p>
            <a:r>
              <a:rPr lang="en-US" dirty="0" smtClean="0"/>
              <a:t>HAI Surveillance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129</a:t>
            </a:fld>
            <a:endParaRPr lang="en"/>
          </a:p>
        </p:txBody>
      </p:sp>
    </p:spTree>
    <p:extLst>
      <p:ext uri="{BB962C8B-B14F-4D97-AF65-F5344CB8AC3E}">
        <p14:creationId xmlns:p14="http://schemas.microsoft.com/office/powerpoint/2010/main" val="3685290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6768</Words>
  <Application>Microsoft Office PowerPoint</Application>
  <PresentationFormat>On-screen Show (16:9)</PresentationFormat>
  <Paragraphs>744</Paragraphs>
  <Slides>129</Slides>
  <Notes>68</Notes>
  <HiddenSlides>0</HiddenSlides>
  <MMClips>0</MMClip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Office Theme</vt:lpstr>
      <vt:lpstr>Major Healthcare-associated Infection Types</vt:lpstr>
      <vt:lpstr>INTRODUCTION</vt:lpstr>
      <vt:lpstr>Microorganisms Implicated in HAIs</vt:lpstr>
      <vt:lpstr>PowerPoint Presentation</vt:lpstr>
      <vt:lpstr>Modes of Transmission</vt:lpstr>
      <vt:lpstr>PowerPoint Presentation</vt:lpstr>
      <vt:lpstr>PREVENTION OF HAIs</vt:lpstr>
      <vt:lpstr>PowerPoint Presentation</vt:lpstr>
      <vt:lpstr>Major HAI Types CATHETER-ASSOCIATED URINARY TRACT INFECTION (CAUTI)</vt:lpstr>
      <vt:lpstr>Definitions</vt:lpstr>
      <vt:lpstr>Epidemiology</vt:lpstr>
      <vt:lpstr>Microbiology</vt:lpstr>
      <vt:lpstr>PowerPoint Presentation</vt:lpstr>
      <vt:lpstr>Pathogenesis</vt:lpstr>
      <vt:lpstr>PowerPoint Presentation</vt:lpstr>
      <vt:lpstr>PowerPoint Presentation</vt:lpstr>
      <vt:lpstr>Risk factors for CAUTI</vt:lpstr>
      <vt:lpstr>Laboratory Diagnosis</vt:lpstr>
      <vt:lpstr>PowerPoint Presentation</vt:lpstr>
      <vt:lpstr>Treatment</vt:lpstr>
      <vt:lpstr>CATHETER RELATED BLOOD STREAM  INFECTION (CRBSI)</vt:lpstr>
      <vt:lpstr>Central Line or Central Venous Catheter </vt:lpstr>
      <vt:lpstr>PowerPoint Presentation</vt:lpstr>
      <vt:lpstr>PowerPoint Presentation</vt:lpstr>
      <vt:lpstr>PowerPoint Presentation</vt:lpstr>
      <vt:lpstr>PowerPoint Presentation</vt:lpstr>
      <vt:lpstr>Epidemiology</vt:lpstr>
      <vt:lpstr>Pathogenesis</vt:lpstr>
      <vt:lpstr>PowerPoint Presentation</vt:lpstr>
      <vt:lpstr>Risk factors for CRBSI/Centeral line Associated Blood stream infection</vt:lpstr>
      <vt:lpstr>Intrinsic and extrinsic contamination of central line</vt:lpstr>
      <vt:lpstr>Diagnostic criteria of CRBSI</vt:lpstr>
      <vt:lpstr>Treatment</vt:lpstr>
      <vt:lpstr>PowerPoint Presentation</vt:lpstr>
      <vt:lpstr>VENTILATOR ASSOCIATED PNEUMONIA</vt:lpstr>
      <vt:lpstr>Microbiology</vt:lpstr>
      <vt:lpstr>Pathogenesis</vt:lpstr>
      <vt:lpstr>PowerPoint Presentation</vt:lpstr>
      <vt:lpstr>Risk factors for VAP</vt:lpstr>
      <vt:lpstr>Diagnosis</vt:lpstr>
      <vt:lpstr>Modified Clinical Pulmonary Infection Score (CPIS)</vt:lpstr>
      <vt:lpstr>Terminologies Used in Adult-VAE Algorithm</vt:lpstr>
      <vt:lpstr>PowerPoint Presentation</vt:lpstr>
      <vt:lpstr>PowerPoint Presentation</vt:lpstr>
      <vt:lpstr>PowerPoint Presentation</vt:lpstr>
      <vt:lpstr>PowerPoint Presentation</vt:lpstr>
      <vt:lpstr>PowerPoint Presentation</vt:lpstr>
      <vt:lpstr>PowerPoint Presentation</vt:lpstr>
      <vt:lpstr>Modified Clinical Pulmonary Infection Score (CPIS)</vt:lpstr>
      <vt:lpstr>PowerPoint Presentation</vt:lpstr>
      <vt:lpstr>PowerPoint Presentation</vt:lpstr>
      <vt:lpstr>PowerPoint Presentation</vt:lpstr>
      <vt:lpstr>PowerPoint Presentation</vt:lpstr>
      <vt:lpstr>PowerPoint Presentation</vt:lpstr>
      <vt:lpstr>Microbiological Criteria</vt:lpstr>
      <vt:lpstr>Radiological Criteria</vt:lpstr>
      <vt:lpstr>Treatment</vt:lpstr>
      <vt:lpstr>SURGICAL SITE INFECTION</vt:lpstr>
      <vt:lpstr>Microbiology</vt:lpstr>
      <vt:lpstr>Risk factors for development of SSI</vt:lpstr>
      <vt:lpstr>PowerPoint Presentation</vt:lpstr>
      <vt:lpstr>Wound Class Type</vt:lpstr>
      <vt:lpstr>Classification and Diagnosis of SSI</vt:lpstr>
      <vt:lpstr>PowerPoint Presentation</vt:lpstr>
      <vt:lpstr>Treatment of SSI</vt:lpstr>
      <vt:lpstr>Prevention of surgical site infection (SSI)</vt:lpstr>
      <vt:lpstr>PowerPoint Presentation</vt:lpstr>
      <vt:lpstr>PowerPoint Presentation</vt:lpstr>
      <vt:lpstr>PREVENTION OF DEVICE-ASSOCIATED INFECTIONS</vt:lpstr>
      <vt:lpstr>Care Bundle Approach</vt:lpstr>
      <vt:lpstr>Care bundle for urinary catheter</vt:lpstr>
      <vt:lpstr>Care bundle for central line</vt:lpstr>
      <vt:lpstr>PowerPoint Presentation</vt:lpstr>
      <vt:lpstr>HAI SURVEILLANCE</vt:lpstr>
      <vt:lpstr>PowerPoint Presentation</vt:lpstr>
      <vt:lpstr>Targeted Surveillance </vt:lpstr>
      <vt:lpstr>PowerPoint Presentation</vt:lpstr>
      <vt:lpstr>Method of Conducting HAI Surveillance </vt:lpstr>
      <vt:lpstr>NHSN surveillance diagnostic criteria for catheter  associated urinary tract infection (CAUTI)</vt:lpstr>
      <vt:lpstr>NHSN surveillance diagnostic criteria for VAE (Ventilator associated events)</vt:lpstr>
      <vt:lpstr>PowerPoint Presentation</vt:lpstr>
      <vt:lpstr>PowerPoint Presentation</vt:lpstr>
      <vt:lpstr>PowerPoint Presentation</vt:lpstr>
      <vt:lpstr> Formulae of HAI infection rates</vt:lpstr>
      <vt:lpstr>PowerPoint Presentation</vt:lpstr>
      <vt:lpstr>Audits in Infection Prevention and Control </vt:lpstr>
      <vt:lpstr>Key points</vt:lpstr>
      <vt:lpstr>PowerPoint Presentation</vt:lpstr>
      <vt:lpstr>Introduction</vt:lpstr>
      <vt:lpstr>The PDSA cycle</vt:lpstr>
      <vt:lpstr>Audit Method</vt:lpstr>
      <vt:lpstr>PowerPoint Presentation</vt:lpstr>
      <vt:lpstr>Basic Principles</vt:lpstr>
      <vt:lpstr>PowerPoint Presentation</vt:lpstr>
      <vt:lpstr>PowerPoint Presentation</vt:lpstr>
      <vt:lpstr>Types of Audits in Hospital Infection Control</vt:lpstr>
      <vt:lpstr>What are to be audited </vt:lpstr>
      <vt:lpstr>PowerPoint Presentation</vt:lpstr>
      <vt:lpstr>PowerPoint Presentation</vt:lpstr>
      <vt:lpstr>How to Report  Audits</vt:lpstr>
      <vt:lpstr>PowerPoint Presentation</vt:lpstr>
      <vt:lpstr>PowerPoint Presentation</vt:lpstr>
      <vt:lpstr>An Annual Audit Plan</vt:lpstr>
      <vt:lpstr>Summary  (Take Home Message)</vt:lpstr>
      <vt:lpstr>Duties of infection control officer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Duties of Quality Manager in Hospital regarding IPC in NABH</vt:lpstr>
      <vt:lpstr>PowerPoint Presentation</vt:lpstr>
      <vt:lpstr>PowerPoint Presentation</vt:lpstr>
      <vt:lpstr>PowerPoint Presentation</vt:lpstr>
      <vt:lpstr>PowerPoint Presentation</vt:lpstr>
      <vt:lpstr>IPC performance Indicators for  NABH Accreditation Purposes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objectives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Healthcare-associated Infection Types</dc:title>
  <dc:creator>micro pc</dc:creator>
  <cp:lastModifiedBy>micro pc</cp:lastModifiedBy>
  <cp:revision>129</cp:revision>
  <dcterms:created xsi:type="dcterms:W3CDTF">2024-05-09T03:58:13Z</dcterms:created>
  <dcterms:modified xsi:type="dcterms:W3CDTF">2024-06-11T06:33:48Z</dcterms:modified>
</cp:coreProperties>
</file>