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1"/>
  </p:notesMasterIdLst>
  <p:sldIdLst>
    <p:sldId id="256" r:id="rId2"/>
    <p:sldId id="259"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88" r:id="rId29"/>
    <p:sldId id="289" r:id="rId30"/>
    <p:sldId id="290" r:id="rId31"/>
    <p:sldId id="291" r:id="rId32"/>
    <p:sldId id="292" r:id="rId33"/>
    <p:sldId id="293" r:id="rId34"/>
    <p:sldId id="294" r:id="rId35"/>
    <p:sldId id="295" r:id="rId36"/>
    <p:sldId id="296" r:id="rId37"/>
    <p:sldId id="298" r:id="rId38"/>
    <p:sldId id="299" r:id="rId39"/>
    <p:sldId id="300" r:id="rId40"/>
    <p:sldId id="301" r:id="rId41"/>
    <p:sldId id="302" r:id="rId42"/>
    <p:sldId id="303" r:id="rId43"/>
    <p:sldId id="304" r:id="rId44"/>
    <p:sldId id="305" r:id="rId45"/>
    <p:sldId id="306" r:id="rId46"/>
    <p:sldId id="307" r:id="rId47"/>
    <p:sldId id="308" r:id="rId48"/>
    <p:sldId id="310" r:id="rId49"/>
    <p:sldId id="311" r:id="rId50"/>
    <p:sldId id="312" r:id="rId51"/>
    <p:sldId id="313" r:id="rId52"/>
    <p:sldId id="314"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1" r:id="rId68"/>
    <p:sldId id="332" r:id="rId69"/>
    <p:sldId id="533" r:id="rId70"/>
    <p:sldId id="534" r:id="rId71"/>
    <p:sldId id="535" r:id="rId72"/>
    <p:sldId id="333" r:id="rId73"/>
    <p:sldId id="340" r:id="rId74"/>
    <p:sldId id="341" r:id="rId75"/>
    <p:sldId id="342" r:id="rId76"/>
    <p:sldId id="343" r:id="rId77"/>
    <p:sldId id="344" r:id="rId78"/>
    <p:sldId id="345" r:id="rId79"/>
    <p:sldId id="346" r:id="rId80"/>
    <p:sldId id="347" r:id="rId81"/>
    <p:sldId id="348" r:id="rId82"/>
    <p:sldId id="350" r:id="rId83"/>
    <p:sldId id="351" r:id="rId84"/>
    <p:sldId id="352" r:id="rId85"/>
    <p:sldId id="353" r:id="rId86"/>
    <p:sldId id="354" r:id="rId87"/>
    <p:sldId id="355" r:id="rId88"/>
    <p:sldId id="356" r:id="rId89"/>
    <p:sldId id="357" r:id="rId90"/>
    <p:sldId id="358" r:id="rId91"/>
    <p:sldId id="359" r:id="rId92"/>
    <p:sldId id="360" r:id="rId93"/>
    <p:sldId id="361" r:id="rId94"/>
    <p:sldId id="362" r:id="rId95"/>
    <p:sldId id="363" r:id="rId96"/>
    <p:sldId id="364" r:id="rId97"/>
    <p:sldId id="365" r:id="rId98"/>
    <p:sldId id="366" r:id="rId99"/>
    <p:sldId id="367" r:id="rId100"/>
    <p:sldId id="368" r:id="rId101"/>
    <p:sldId id="369" r:id="rId102"/>
    <p:sldId id="370" r:id="rId103"/>
    <p:sldId id="371" r:id="rId104"/>
    <p:sldId id="372" r:id="rId105"/>
    <p:sldId id="373" r:id="rId106"/>
    <p:sldId id="374" r:id="rId107"/>
    <p:sldId id="375" r:id="rId108"/>
    <p:sldId id="376" r:id="rId109"/>
    <p:sldId id="377" r:id="rId110"/>
    <p:sldId id="378" r:id="rId111"/>
    <p:sldId id="379" r:id="rId112"/>
    <p:sldId id="380" r:id="rId113"/>
    <p:sldId id="381" r:id="rId114"/>
    <p:sldId id="382" r:id="rId115"/>
    <p:sldId id="383" r:id="rId116"/>
    <p:sldId id="384" r:id="rId117"/>
    <p:sldId id="385" r:id="rId118"/>
    <p:sldId id="386" r:id="rId119"/>
    <p:sldId id="387" r:id="rId120"/>
    <p:sldId id="389" r:id="rId121"/>
    <p:sldId id="390" r:id="rId122"/>
    <p:sldId id="391" r:id="rId123"/>
    <p:sldId id="392" r:id="rId124"/>
    <p:sldId id="393" r:id="rId125"/>
    <p:sldId id="394" r:id="rId126"/>
    <p:sldId id="395" r:id="rId127"/>
    <p:sldId id="396" r:id="rId128"/>
    <p:sldId id="397" r:id="rId129"/>
    <p:sldId id="398" r:id="rId130"/>
    <p:sldId id="399" r:id="rId131"/>
    <p:sldId id="400" r:id="rId132"/>
    <p:sldId id="402" r:id="rId133"/>
    <p:sldId id="403" r:id="rId134"/>
    <p:sldId id="404" r:id="rId135"/>
    <p:sldId id="405" r:id="rId136"/>
    <p:sldId id="406" r:id="rId137"/>
    <p:sldId id="407" r:id="rId138"/>
    <p:sldId id="408" r:id="rId139"/>
    <p:sldId id="409" r:id="rId140"/>
    <p:sldId id="410" r:id="rId141"/>
    <p:sldId id="411" r:id="rId142"/>
    <p:sldId id="412" r:id="rId143"/>
    <p:sldId id="413" r:id="rId144"/>
    <p:sldId id="414" r:id="rId145"/>
    <p:sldId id="415" r:id="rId146"/>
    <p:sldId id="416" r:id="rId147"/>
    <p:sldId id="417" r:id="rId148"/>
    <p:sldId id="418" r:id="rId149"/>
    <p:sldId id="419" r:id="rId150"/>
    <p:sldId id="420" r:id="rId151"/>
    <p:sldId id="422" r:id="rId152"/>
    <p:sldId id="423" r:id="rId153"/>
    <p:sldId id="424" r:id="rId154"/>
    <p:sldId id="425" r:id="rId155"/>
    <p:sldId id="426" r:id="rId156"/>
    <p:sldId id="428" r:id="rId157"/>
    <p:sldId id="429" r:id="rId158"/>
    <p:sldId id="430" r:id="rId159"/>
    <p:sldId id="431" r:id="rId160"/>
    <p:sldId id="433" r:id="rId161"/>
    <p:sldId id="434" r:id="rId162"/>
    <p:sldId id="435" r:id="rId163"/>
    <p:sldId id="436" r:id="rId164"/>
    <p:sldId id="437" r:id="rId165"/>
    <p:sldId id="438" r:id="rId166"/>
    <p:sldId id="439" r:id="rId167"/>
    <p:sldId id="440" r:id="rId168"/>
    <p:sldId id="441" r:id="rId169"/>
    <p:sldId id="442" r:id="rId170"/>
    <p:sldId id="443" r:id="rId171"/>
    <p:sldId id="444" r:id="rId172"/>
    <p:sldId id="445" r:id="rId173"/>
    <p:sldId id="446" r:id="rId174"/>
    <p:sldId id="447" r:id="rId175"/>
    <p:sldId id="448" r:id="rId176"/>
    <p:sldId id="450" r:id="rId177"/>
    <p:sldId id="452" r:id="rId178"/>
    <p:sldId id="453" r:id="rId179"/>
    <p:sldId id="454" r:id="rId180"/>
    <p:sldId id="455" r:id="rId181"/>
    <p:sldId id="456" r:id="rId182"/>
    <p:sldId id="457" r:id="rId183"/>
    <p:sldId id="458" r:id="rId184"/>
    <p:sldId id="459" r:id="rId185"/>
    <p:sldId id="460" r:id="rId186"/>
    <p:sldId id="461" r:id="rId187"/>
    <p:sldId id="462" r:id="rId188"/>
    <p:sldId id="463" r:id="rId189"/>
    <p:sldId id="464" r:id="rId190"/>
    <p:sldId id="465" r:id="rId191"/>
    <p:sldId id="466" r:id="rId192"/>
    <p:sldId id="467" r:id="rId193"/>
    <p:sldId id="468" r:id="rId194"/>
    <p:sldId id="469" r:id="rId195"/>
    <p:sldId id="470" r:id="rId196"/>
    <p:sldId id="471" r:id="rId197"/>
    <p:sldId id="472" r:id="rId198"/>
    <p:sldId id="473" r:id="rId199"/>
    <p:sldId id="474" r:id="rId200"/>
    <p:sldId id="475" r:id="rId201"/>
    <p:sldId id="477" r:id="rId202"/>
    <p:sldId id="478" r:id="rId203"/>
    <p:sldId id="479" r:id="rId204"/>
    <p:sldId id="480" r:id="rId205"/>
    <p:sldId id="481" r:id="rId206"/>
    <p:sldId id="482" r:id="rId207"/>
    <p:sldId id="483" r:id="rId208"/>
    <p:sldId id="489" r:id="rId209"/>
    <p:sldId id="490" r:id="rId210"/>
    <p:sldId id="492" r:id="rId211"/>
    <p:sldId id="494" r:id="rId212"/>
    <p:sldId id="495" r:id="rId213"/>
    <p:sldId id="496" r:id="rId214"/>
    <p:sldId id="497" r:id="rId215"/>
    <p:sldId id="498" r:id="rId216"/>
    <p:sldId id="499" r:id="rId217"/>
    <p:sldId id="500" r:id="rId218"/>
    <p:sldId id="501" r:id="rId219"/>
    <p:sldId id="502" r:id="rId220"/>
    <p:sldId id="503" r:id="rId221"/>
    <p:sldId id="504" r:id="rId222"/>
    <p:sldId id="505" r:id="rId223"/>
    <p:sldId id="506" r:id="rId224"/>
    <p:sldId id="507" r:id="rId225"/>
    <p:sldId id="508" r:id="rId226"/>
    <p:sldId id="509" r:id="rId227"/>
    <p:sldId id="510" r:id="rId228"/>
    <p:sldId id="511" r:id="rId229"/>
    <p:sldId id="512" r:id="rId230"/>
    <p:sldId id="514" r:id="rId231"/>
    <p:sldId id="515" r:id="rId232"/>
    <p:sldId id="516" r:id="rId233"/>
    <p:sldId id="517" r:id="rId234"/>
    <p:sldId id="519" r:id="rId235"/>
    <p:sldId id="520" r:id="rId236"/>
    <p:sldId id="521" r:id="rId237"/>
    <p:sldId id="522" r:id="rId238"/>
    <p:sldId id="523" r:id="rId239"/>
    <p:sldId id="524" r:id="rId240"/>
    <p:sldId id="525" r:id="rId241"/>
    <p:sldId id="526" r:id="rId242"/>
    <p:sldId id="527" r:id="rId243"/>
    <p:sldId id="528" r:id="rId244"/>
    <p:sldId id="529" r:id="rId245"/>
    <p:sldId id="530" r:id="rId246"/>
    <p:sldId id="536" r:id="rId247"/>
    <p:sldId id="538" r:id="rId248"/>
    <p:sldId id="539" r:id="rId249"/>
    <p:sldId id="540" r:id="rId250"/>
    <p:sldId id="541" r:id="rId251"/>
    <p:sldId id="543" r:id="rId252"/>
    <p:sldId id="544" r:id="rId253"/>
    <p:sldId id="545" r:id="rId254"/>
    <p:sldId id="546" r:id="rId255"/>
    <p:sldId id="547" r:id="rId256"/>
    <p:sldId id="548" r:id="rId257"/>
    <p:sldId id="549" r:id="rId258"/>
    <p:sldId id="550" r:id="rId259"/>
    <p:sldId id="551" r:id="rId260"/>
    <p:sldId id="552" r:id="rId261"/>
    <p:sldId id="553" r:id="rId262"/>
    <p:sldId id="555" r:id="rId263"/>
    <p:sldId id="556" r:id="rId264"/>
    <p:sldId id="557" r:id="rId265"/>
    <p:sldId id="558" r:id="rId266"/>
    <p:sldId id="559" r:id="rId267"/>
    <p:sldId id="561" r:id="rId268"/>
    <p:sldId id="562" r:id="rId269"/>
    <p:sldId id="563" r:id="rId270"/>
    <p:sldId id="564" r:id="rId271"/>
    <p:sldId id="565" r:id="rId272"/>
    <p:sldId id="566" r:id="rId273"/>
    <p:sldId id="567" r:id="rId274"/>
    <p:sldId id="568" r:id="rId275"/>
    <p:sldId id="569" r:id="rId276"/>
    <p:sldId id="570" r:id="rId277"/>
    <p:sldId id="571" r:id="rId278"/>
    <p:sldId id="572" r:id="rId279"/>
    <p:sldId id="573" r:id="rId280"/>
    <p:sldId id="574" r:id="rId281"/>
    <p:sldId id="575" r:id="rId282"/>
    <p:sldId id="576" r:id="rId283"/>
    <p:sldId id="577" r:id="rId284"/>
    <p:sldId id="578" r:id="rId285"/>
    <p:sldId id="579" r:id="rId286"/>
    <p:sldId id="581" r:id="rId287"/>
    <p:sldId id="582" r:id="rId288"/>
    <p:sldId id="583" r:id="rId289"/>
    <p:sldId id="584" r:id="rId2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notesMaster" Target="notesMasters/notes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presProps" Target="pres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DCD261-01E4-4489-A19B-C107C736F5F5}" type="datetimeFigureOut">
              <a:rPr lang="en-US" smtClean="0"/>
              <a:t>5/8/2024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90919A-A4E6-439D-9D48-5182F0A8D6F1}" type="slidenum">
              <a:rPr lang="en-US" smtClean="0"/>
              <a:t>‹#›</a:t>
            </a:fld>
            <a:endParaRPr lang="en-US"/>
          </a:p>
        </p:txBody>
      </p:sp>
    </p:spTree>
    <p:extLst>
      <p:ext uri="{BB962C8B-B14F-4D97-AF65-F5344CB8AC3E}">
        <p14:creationId xmlns:p14="http://schemas.microsoft.com/office/powerpoint/2010/main" val="3995810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7044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775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8919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8782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696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352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682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6675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8709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1314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7194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66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9166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3131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0670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101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858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5391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8501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4522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279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287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2514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1479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4828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7916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9322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69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0022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567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730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9490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5271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9736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64184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3440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3067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950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900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850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27574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4721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93949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4187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5761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09481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55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80811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7945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34676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21814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1172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40007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3954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07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10849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35984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9122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7610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86184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51870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0633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0834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1036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92064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95709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36781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74525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935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67499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81018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58686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80090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64778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23138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7450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90223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98495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6376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40413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3661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09069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74977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85275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835753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97852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50151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86314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9892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96880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86500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91921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06663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940931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2954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907436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60767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28571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903117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87023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7437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9131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69580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74867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71536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49252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3286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38454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01093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065325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01826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88744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22544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298434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69594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705525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293560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229350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60597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027324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05536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123810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881089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73839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5688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423730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304502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683027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973692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578871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204847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92743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370631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59606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272827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153924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78138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671947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002574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193984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85287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000679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720625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524372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507481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316732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0552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541897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8188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75653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273315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278737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0881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783710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6134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8817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552260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23707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37717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356838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737071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84547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333274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490723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687305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06338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122454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11166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203227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345464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939517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524835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95522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8576498"/>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142824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084929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510255"/>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310709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361115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0402216"/>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9720292"/>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374278"/>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303385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3263943"/>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114924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165078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24404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581148"/>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6297743"/>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916083"/>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3238396"/>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5594075"/>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3757404"/>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637586"/>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9532157"/>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91170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063388"/>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1224546"/>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11166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203227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3454649"/>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939517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524835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95522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857649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142824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0849297"/>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51025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3107092"/>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3611159"/>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0402216"/>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972029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37427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303385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3263943"/>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165078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244042"/>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58114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6297743"/>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91608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3238396"/>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5594075"/>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375740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637586"/>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9532157"/>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911701"/>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1340268"/>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0570546"/>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2733296"/>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1775833"/>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525605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06338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391372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760799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391427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7137295"/>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428029"/>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6666305"/>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7691400"/>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2045229"/>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693017"/>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2258938"/>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9796565"/>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2502073"/>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193068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5876079"/>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6137052"/>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0140729"/>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6348146"/>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88699"/>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0237645"/>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471858"/>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196545"/>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3960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9567282"/>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108640"/>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090352"/>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8192507"/>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6139292"/>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327666"/>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7694816"/>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5751972"/>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35096"/>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8092205"/>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084137"/>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5609252"/>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9661571"/>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275158"/>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5992683"/>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2165856"/>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8378592"/>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2331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AF2BF4-D2CC-42BD-B6EA-7BEEC929E0FC}"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3942595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AF2BF4-D2CC-42BD-B6EA-7BEEC929E0FC}"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733093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F2BF4-D2CC-42BD-B6EA-7BEEC929E0FC}"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92931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AF2BF4-D2CC-42BD-B6EA-7BEEC929E0FC}"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70199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AF2BF4-D2CC-42BD-B6EA-7BEEC929E0FC}" type="datetimeFigureOut">
              <a:rPr lang="en-US" smtClean="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385544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AF2BF4-D2CC-42BD-B6EA-7BEEC929E0FC}"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715720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AF2BF4-D2CC-42BD-B6EA-7BEEC929E0FC}" type="datetimeFigureOut">
              <a:rPr lang="en-US" smtClean="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376220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AF2BF4-D2CC-42BD-B6EA-7BEEC929E0FC}"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797706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AF2BF4-D2CC-42BD-B6EA-7BEEC929E0FC}"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70653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AF2BF4-D2CC-42BD-B6EA-7BEEC929E0FC}"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316383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AF2BF4-D2CC-42BD-B6EA-7BEEC929E0FC}"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E1573-3606-4E25-A567-E6B42990DD52}" type="slidenum">
              <a:rPr lang="en-US" smtClean="0"/>
              <a:t>‹#›</a:t>
            </a:fld>
            <a:endParaRPr lang="en-US"/>
          </a:p>
        </p:txBody>
      </p:sp>
    </p:spTree>
    <p:extLst>
      <p:ext uri="{BB962C8B-B14F-4D97-AF65-F5344CB8AC3E}">
        <p14:creationId xmlns:p14="http://schemas.microsoft.com/office/powerpoint/2010/main" val="1126555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877033"/>
            <a:ext cx="1299300" cy="5772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9451"/>
            <a:ext cx="8661398" cy="6867451"/>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454351"/>
            <a:ext cx="8847502" cy="3949300"/>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7" y="5704465"/>
            <a:ext cx="5480829"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454333"/>
            <a:ext cx="53679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E34220B8-A077-4FA7-9652-D2FBAA0A0799}"/>
              </a:ext>
            </a:extLst>
          </p:cNvPr>
          <p:cNvPicPr>
            <a:picLocks noChangeAspect="1"/>
          </p:cNvPicPr>
          <p:nvPr userDrawn="1"/>
        </p:nvPicPr>
        <p:blipFill>
          <a:blip r:embed="rId2"/>
          <a:stretch>
            <a:fillRect/>
          </a:stretch>
        </p:blipFill>
        <p:spPr>
          <a:xfrm>
            <a:off x="7882760" y="4473178"/>
            <a:ext cx="1063409" cy="924565"/>
          </a:xfrm>
          <a:prstGeom prst="rect">
            <a:avLst/>
          </a:prstGeom>
        </p:spPr>
      </p:pic>
    </p:spTree>
    <p:extLst>
      <p:ext uri="{BB962C8B-B14F-4D97-AF65-F5344CB8AC3E}">
        <p14:creationId xmlns:p14="http://schemas.microsoft.com/office/powerpoint/2010/main" val="278881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54"/>
            <a:ext cx="7072430" cy="1769753"/>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5963632"/>
            <a:ext cx="2202830" cy="894393"/>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523433"/>
            <a:ext cx="52584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C9FBCAA2-3DF7-4584-B527-316F03527E4D}"/>
              </a:ext>
            </a:extLst>
          </p:cNvPr>
          <p:cNvPicPr>
            <a:picLocks noChangeAspect="1"/>
          </p:cNvPicPr>
          <p:nvPr userDrawn="1"/>
        </p:nvPicPr>
        <p:blipFill>
          <a:blip r:embed="rId2"/>
          <a:stretch>
            <a:fillRect/>
          </a:stretch>
        </p:blipFill>
        <p:spPr>
          <a:xfrm>
            <a:off x="8061434" y="185949"/>
            <a:ext cx="884735" cy="769220"/>
          </a:xfrm>
          <a:prstGeom prst="rect">
            <a:avLst/>
          </a:prstGeom>
        </p:spPr>
      </p:pic>
    </p:spTree>
    <p:extLst>
      <p:ext uri="{BB962C8B-B14F-4D97-AF65-F5344CB8AC3E}">
        <p14:creationId xmlns:p14="http://schemas.microsoft.com/office/powerpoint/2010/main" val="816034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3514025"/>
            <a:ext cx="889200" cy="3952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9451"/>
            <a:ext cx="8661398" cy="6867451"/>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3899768"/>
            <a:ext cx="6589087" cy="2703024"/>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5963632"/>
            <a:ext cx="2202830" cy="894393"/>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3828197"/>
            <a:ext cx="4094400" cy="1546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5300599"/>
            <a:ext cx="4094400" cy="1046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3E1B562D-9DE8-4773-8B9E-5F783073F669}"/>
              </a:ext>
            </a:extLst>
          </p:cNvPr>
          <p:cNvPicPr>
            <a:picLocks noChangeAspect="1"/>
          </p:cNvPicPr>
          <p:nvPr userDrawn="1"/>
        </p:nvPicPr>
        <p:blipFill>
          <a:blip r:embed="rId2"/>
          <a:stretch>
            <a:fillRect/>
          </a:stretch>
        </p:blipFill>
        <p:spPr>
          <a:xfrm>
            <a:off x="8061434" y="185949"/>
            <a:ext cx="884735" cy="769220"/>
          </a:xfrm>
          <a:prstGeom prst="rect">
            <a:avLst/>
          </a:prstGeom>
        </p:spPr>
      </p:pic>
    </p:spTree>
    <p:extLst>
      <p:ext uri="{BB962C8B-B14F-4D97-AF65-F5344CB8AC3E}">
        <p14:creationId xmlns:p14="http://schemas.microsoft.com/office/powerpoint/2010/main" val="3362542647"/>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F2BF4-D2CC-42BD-B6EA-7BEEC929E0FC}" type="datetimeFigureOut">
              <a:rPr lang="en-US" smtClean="0"/>
              <a:t>5/8/2024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DE1573-3606-4E25-A567-E6B42990DD52}" type="slidenum">
              <a:rPr lang="en-US" smtClean="0"/>
              <a:t>‹#›</a:t>
            </a:fld>
            <a:endParaRPr lang="en-US"/>
          </a:p>
        </p:txBody>
      </p:sp>
    </p:spTree>
    <p:extLst>
      <p:ext uri="{BB962C8B-B14F-4D97-AF65-F5344CB8AC3E}">
        <p14:creationId xmlns:p14="http://schemas.microsoft.com/office/powerpoint/2010/main" val="1031090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9.xml"/><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0.xml"/><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2.xml"/><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8.xml"/><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3.xml"/><Relationship Id="rId1" Type="http://schemas.openxmlformats.org/officeDocument/2006/relationships/slideLayout" Target="../slideLayouts/slideLayout4.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5.xml"/><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0.xml"/><Relationship Id="rId1" Type="http://schemas.openxmlformats.org/officeDocument/2006/relationships/slideLayout" Target="../slideLayouts/slideLayout4.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p:cNvSpPr>
            <a:spLocks noGrp="1"/>
          </p:cNvSpPr>
          <p:nvPr>
            <p:ph type="ctrTitle"/>
          </p:nvPr>
        </p:nvSpPr>
        <p:spPr>
          <a:noFill/>
        </p:spPr>
        <p:txBody>
          <a:bodyPr/>
          <a:lstStyle/>
          <a:p>
            <a:r>
              <a:rPr lang="en-US" b="1" dirty="0" smtClean="0">
                <a:solidFill>
                  <a:srgbClr val="FF0000"/>
                </a:solidFill>
              </a:rPr>
              <a:t>Major Healthcare-associated Infection Types</a:t>
            </a:r>
            <a:endParaRPr lang="en-US" b="1" dirty="0">
              <a:solidFill>
                <a:srgbClr val="FF0000"/>
              </a:solidFill>
            </a:endParaRPr>
          </a:p>
        </p:txBody>
      </p:sp>
      <p:sp>
        <p:nvSpPr>
          <p:cNvPr id="9" name="Subtitle 8"/>
          <p:cNvSpPr>
            <a:spLocks noGrp="1"/>
          </p:cNvSpPr>
          <p:nvPr>
            <p:ph type="subTitle" idx="1"/>
          </p:nvPr>
        </p:nvSpPr>
        <p:spPr/>
        <p:txBody>
          <a:bodyPr/>
          <a:lstStyle/>
          <a:p>
            <a:r>
              <a:rPr lang="en-US" b="1" dirty="0" smtClean="0">
                <a:solidFill>
                  <a:srgbClr val="7030A0"/>
                </a:solidFill>
              </a:rPr>
              <a:t>Dr. </a:t>
            </a:r>
            <a:r>
              <a:rPr lang="en-US" b="1" dirty="0" err="1" smtClean="0">
                <a:solidFill>
                  <a:srgbClr val="7030A0"/>
                </a:solidFill>
              </a:rPr>
              <a:t>Ved</a:t>
            </a:r>
            <a:r>
              <a:rPr lang="en-US" b="1" dirty="0" smtClean="0">
                <a:solidFill>
                  <a:srgbClr val="7030A0"/>
                </a:solidFill>
              </a:rPr>
              <a:t> </a:t>
            </a:r>
            <a:r>
              <a:rPr lang="en-US" b="1" dirty="0" err="1" smtClean="0">
                <a:solidFill>
                  <a:srgbClr val="7030A0"/>
                </a:solidFill>
              </a:rPr>
              <a:t>Prakash</a:t>
            </a:r>
            <a:r>
              <a:rPr lang="en-US" b="1" dirty="0" smtClean="0">
                <a:solidFill>
                  <a:srgbClr val="7030A0"/>
                </a:solidFill>
              </a:rPr>
              <a:t> </a:t>
            </a:r>
          </a:p>
          <a:p>
            <a:r>
              <a:rPr lang="en-US" b="1" dirty="0" smtClean="0">
                <a:solidFill>
                  <a:srgbClr val="7030A0"/>
                </a:solidFill>
              </a:rPr>
              <a:t>Professor &amp; Head </a:t>
            </a:r>
          </a:p>
          <a:p>
            <a:r>
              <a:rPr lang="en-US" b="1" dirty="0" smtClean="0">
                <a:solidFill>
                  <a:srgbClr val="7030A0"/>
                </a:solidFill>
              </a:rPr>
              <a:t>PG Department of Microbiology</a:t>
            </a:r>
            <a:endParaRPr lang="en-US" b="1" dirty="0">
              <a:solidFill>
                <a:srgbClr val="7030A0"/>
              </a:solidFill>
            </a:endParaRPr>
          </a:p>
        </p:txBody>
      </p:sp>
    </p:spTree>
    <p:extLst>
      <p:ext uri="{BB962C8B-B14F-4D97-AF65-F5344CB8AC3E}">
        <p14:creationId xmlns:p14="http://schemas.microsoft.com/office/powerpoint/2010/main" val="3229431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At the end of the session, the students will be able to understand:</a:t>
            </a:r>
          </a:p>
          <a:p>
            <a:r>
              <a:rPr lang="en-US" dirty="0" smtClean="0"/>
              <a:t>Catheter-associated Urinary Tract Infection (CAUTI)</a:t>
            </a:r>
          </a:p>
          <a:p>
            <a:r>
              <a:rPr lang="en-US" dirty="0" smtClean="0"/>
              <a:t>Catheter-related Blood Stream Infection (CRBSI)</a:t>
            </a:r>
          </a:p>
          <a:p>
            <a:r>
              <a:rPr lang="en-US" dirty="0" smtClean="0"/>
              <a:t>Ventilator Associated Pneumonia (VAP)</a:t>
            </a:r>
          </a:p>
          <a:p>
            <a:r>
              <a:rPr lang="en-US" dirty="0" smtClean="0"/>
              <a:t>Surgical Site Infection (SSI)</a:t>
            </a:r>
          </a:p>
          <a:p>
            <a:r>
              <a:rPr lang="en-US" dirty="0" smtClean="0"/>
              <a:t>Prevention of Device-associated Infections</a:t>
            </a:r>
          </a:p>
          <a:p>
            <a:r>
              <a:rPr lang="en-US" dirty="0" smtClean="0"/>
              <a:t>HAI Surveillance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12763762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INTRODUCTION</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Any infection developing in a patient after two days of hospitalization - healthcare-associated infection (HAI). Among them, </a:t>
            </a:r>
          </a:p>
          <a:p>
            <a:r>
              <a:rPr lang="en-US" dirty="0" smtClean="0"/>
              <a:t>There are four major types: </a:t>
            </a:r>
          </a:p>
          <a:p>
            <a:pPr lvl="1"/>
            <a:r>
              <a:rPr lang="en-US" dirty="0" smtClean="0"/>
              <a:t>1. Catheter-associated urinary tract infection (CAUTI)</a:t>
            </a:r>
          </a:p>
          <a:p>
            <a:pPr lvl="1"/>
            <a:r>
              <a:rPr lang="en-US" dirty="0" smtClean="0"/>
              <a:t>2. Catheter related blood stream infection (CRBSI) </a:t>
            </a:r>
          </a:p>
          <a:p>
            <a:pPr lvl="1"/>
            <a:r>
              <a:rPr lang="en-US" dirty="0" smtClean="0"/>
              <a:t>3. Ventilator-associated pneumonia (VAP)</a:t>
            </a:r>
          </a:p>
          <a:p>
            <a:pPr lvl="1"/>
            <a:r>
              <a:rPr lang="en-US" dirty="0" smtClean="0"/>
              <a:t>4. Surgical site infection (SSI).</a:t>
            </a:r>
          </a:p>
          <a:p>
            <a:pPr lvl="1"/>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1998450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CATHETER-ASSOCIATED URINARY TRACT INFECTION (CAUTI)</a:t>
            </a:r>
            <a:endParaRPr lang="en-US" sz="3200" b="1" dirty="0">
              <a:solidFill>
                <a:srgbClr val="FF0000"/>
              </a:solidFill>
            </a:endParaRPr>
          </a:p>
        </p:txBody>
      </p:sp>
      <p:sp>
        <p:nvSpPr>
          <p:cNvPr id="193" name="Google Shape;193;p12"/>
          <p:cNvSpPr txBox="1">
            <a:spLocks noGrp="1"/>
          </p:cNvSpPr>
          <p:nvPr>
            <p:ph idx="1"/>
          </p:nvPr>
        </p:nvSpPr>
        <p:spPr/>
        <p:txBody>
          <a:bodyPr/>
          <a:lstStyle/>
          <a:p>
            <a:r>
              <a:rPr lang="en-US" dirty="0" smtClean="0"/>
              <a:t>Most common HAI worldwide. </a:t>
            </a:r>
          </a:p>
          <a:p>
            <a:r>
              <a:rPr lang="en-US" dirty="0" smtClean="0"/>
              <a:t>Accounting - 40% of nosocomial infections. </a:t>
            </a:r>
          </a:p>
          <a:p>
            <a:r>
              <a:rPr lang="en-US" dirty="0" smtClean="0"/>
              <a:t>About 70–80% of healthcare–associated UTI - attributable to the presence of an indwelling urinary catheter.</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2190433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Definitions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Catheter-associated </a:t>
            </a:r>
            <a:r>
              <a:rPr lang="en-US" dirty="0" err="1" smtClean="0"/>
              <a:t>bacteriuria</a:t>
            </a:r>
            <a:r>
              <a:rPr lang="en-US" dirty="0" smtClean="0"/>
              <a:t> (CA-</a:t>
            </a:r>
            <a:r>
              <a:rPr lang="en-US" dirty="0" err="1" smtClean="0"/>
              <a:t>bacteriuria</a:t>
            </a:r>
            <a:r>
              <a:rPr lang="en-US" dirty="0" smtClean="0"/>
              <a:t>) has been defined as presence of significant </a:t>
            </a:r>
            <a:r>
              <a:rPr lang="en-US" dirty="0" err="1" smtClean="0"/>
              <a:t>bacteriuria</a:t>
            </a:r>
            <a:r>
              <a:rPr lang="en-US" dirty="0" smtClean="0"/>
              <a:t> in a catheterized patient. </a:t>
            </a:r>
          </a:p>
          <a:p>
            <a:r>
              <a:rPr lang="en-US" dirty="0" smtClean="0"/>
              <a:t>Classified as:</a:t>
            </a:r>
          </a:p>
          <a:p>
            <a:pPr lvl="1"/>
            <a:r>
              <a:rPr lang="en-US" dirty="0" smtClean="0"/>
              <a:t>Catheter-associated UTI (CAUTI)</a:t>
            </a:r>
          </a:p>
          <a:p>
            <a:pPr lvl="1"/>
            <a:r>
              <a:rPr lang="en-US" dirty="0" smtClean="0"/>
              <a:t>Catheter-associated asymptomatic </a:t>
            </a:r>
            <a:r>
              <a:rPr lang="en-US" dirty="0" err="1" smtClean="0"/>
              <a:t>bacteriuria</a:t>
            </a:r>
            <a:r>
              <a:rPr lang="en-US" dirty="0" smtClean="0"/>
              <a:t> (CA-ASB)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3839414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Epidemiology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Risk of developing CA-</a:t>
            </a:r>
            <a:r>
              <a:rPr lang="en-US" dirty="0" err="1" smtClean="0"/>
              <a:t>bacteriuria</a:t>
            </a:r>
            <a:r>
              <a:rPr lang="en-US" dirty="0" smtClean="0"/>
              <a:t> increases with time with an average risk of 3–10% per catheter day.</a:t>
            </a:r>
          </a:p>
          <a:p>
            <a:r>
              <a:rPr lang="en-US" dirty="0" smtClean="0"/>
              <a:t>CAUTI rate varies from 0 to 5 per 1000 catheterized depending up on the hospital location (ward </a:t>
            </a:r>
            <a:r>
              <a:rPr lang="en-US" dirty="0" err="1" smtClean="0"/>
              <a:t>vs</a:t>
            </a:r>
            <a:r>
              <a:rPr lang="en-US" dirty="0" smtClean="0"/>
              <a:t> ICU)</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2267179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In short-term catheterized patients: </a:t>
            </a:r>
          </a:p>
          <a:p>
            <a:r>
              <a:rPr lang="en-US" dirty="0" smtClean="0"/>
              <a:t>Caused by the </a:t>
            </a:r>
            <a:r>
              <a:rPr lang="en-US" dirty="0" err="1" smtClean="0"/>
              <a:t>monomicrobial</a:t>
            </a:r>
            <a:r>
              <a:rPr lang="en-US" dirty="0" smtClean="0"/>
              <a:t> pathogens – GNB or enterococci. </a:t>
            </a:r>
          </a:p>
          <a:p>
            <a:r>
              <a:rPr lang="en-US" dirty="0" smtClean="0"/>
              <a:t>E. coli - predominant agent.</a:t>
            </a:r>
          </a:p>
          <a:p>
            <a:r>
              <a:rPr lang="en-US" dirty="0" smtClean="0"/>
              <a:t>Other GNB - </a:t>
            </a:r>
            <a:r>
              <a:rPr lang="en-US" dirty="0" err="1" smtClean="0"/>
              <a:t>Klebsiella</a:t>
            </a:r>
            <a:r>
              <a:rPr lang="en-US" dirty="0" smtClean="0"/>
              <a:t>, Pseudomonas and </a:t>
            </a:r>
            <a:r>
              <a:rPr lang="en-US" dirty="0" err="1" smtClean="0"/>
              <a:t>Acinetobacter</a:t>
            </a:r>
            <a:endParaRPr lang="en-US" dirty="0" smtClean="0"/>
          </a:p>
          <a:p>
            <a:r>
              <a:rPr lang="en-US" dirty="0" smtClean="0"/>
              <a:t>GPC - Enterococcus account for most of the other infections.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2262864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dirty="0" smtClean="0"/>
              <a:t>In long-term catheterized patients: </a:t>
            </a:r>
          </a:p>
          <a:p>
            <a:r>
              <a:rPr lang="en-US" dirty="0" smtClean="0"/>
              <a:t>Usually </a:t>
            </a:r>
            <a:r>
              <a:rPr lang="en-US" dirty="0" err="1" smtClean="0"/>
              <a:t>polymicrobial</a:t>
            </a:r>
            <a:r>
              <a:rPr lang="en-US" dirty="0" smtClean="0"/>
              <a:t>. </a:t>
            </a:r>
          </a:p>
          <a:p>
            <a:r>
              <a:rPr lang="en-US" dirty="0" smtClean="0"/>
              <a:t>Pathogens of short-term catheterization + Proteus, </a:t>
            </a:r>
            <a:r>
              <a:rPr lang="en-US" dirty="0" err="1" smtClean="0"/>
              <a:t>Providencia</a:t>
            </a:r>
            <a:r>
              <a:rPr lang="en-US" dirty="0" smtClean="0"/>
              <a:t> and </a:t>
            </a:r>
            <a:r>
              <a:rPr lang="en-US" dirty="0" err="1" smtClean="0"/>
              <a:t>Morganella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spTree>
    <p:extLst>
      <p:ext uri="{BB962C8B-B14F-4D97-AF65-F5344CB8AC3E}">
        <p14:creationId xmlns:p14="http://schemas.microsoft.com/office/powerpoint/2010/main" val="3251632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
        <p:nvSpPr>
          <p:cNvPr id="5" name="Rectangle 4"/>
          <p:cNvSpPr/>
          <p:nvPr/>
        </p:nvSpPr>
        <p:spPr>
          <a:xfrm>
            <a:off x="293822" y="5598948"/>
            <a:ext cx="8556356" cy="646331"/>
          </a:xfrm>
          <a:prstGeom prst="rect">
            <a:avLst/>
          </a:prstGeom>
        </p:spPr>
        <p:txBody>
          <a:bodyPr wrap="square">
            <a:spAutoFit/>
          </a:bodyPr>
          <a:lstStyle/>
          <a:p>
            <a:r>
              <a:rPr lang="en-US" sz="1800" b="1" dirty="0">
                <a:solidFill>
                  <a:srgbClr val="231F20"/>
                </a:solidFill>
                <a:latin typeface="Roboto Condensed Light" panose="020B0604020202020204" charset="0"/>
                <a:ea typeface="Roboto Condensed Light" panose="020B0604020202020204" charset="0"/>
              </a:rPr>
              <a:t>Entry points through which the microorganism may reach the bladder in a catheterized patient</a:t>
            </a:r>
            <a:endParaRPr lang="en-US" sz="1800" b="1" dirty="0">
              <a:latin typeface="Roboto Condensed Light" panose="020B0604020202020204" charset="0"/>
              <a:ea typeface="Roboto Condensed Light" panose="020B0604020202020204" charset="0"/>
            </a:endParaRPr>
          </a:p>
        </p:txBody>
      </p:sp>
      <p:pic>
        <p:nvPicPr>
          <p:cNvPr id="3" name="Picture 2">
            <a:extLst>
              <a:ext uri="{FF2B5EF4-FFF2-40B4-BE49-F238E27FC236}">
                <a16:creationId xmlns:a16="http://schemas.microsoft.com/office/drawing/2014/main" xmlns="" id="{A46BAEA2-063C-4362-96D5-E98698BC9CA3}"/>
              </a:ext>
            </a:extLst>
          </p:cNvPr>
          <p:cNvPicPr>
            <a:picLocks noChangeAspect="1"/>
          </p:cNvPicPr>
          <p:nvPr/>
        </p:nvPicPr>
        <p:blipFill>
          <a:blip r:embed="rId3"/>
          <a:stretch>
            <a:fillRect/>
          </a:stretch>
        </p:blipFill>
        <p:spPr>
          <a:xfrm>
            <a:off x="533400" y="1295400"/>
            <a:ext cx="8077200" cy="4038600"/>
          </a:xfrm>
          <a:prstGeom prst="rect">
            <a:avLst/>
          </a:prstGeom>
        </p:spPr>
      </p:pic>
    </p:spTree>
    <p:extLst>
      <p:ext uri="{BB962C8B-B14F-4D97-AF65-F5344CB8AC3E}">
        <p14:creationId xmlns:p14="http://schemas.microsoft.com/office/powerpoint/2010/main" val="559658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dirty="0" smtClean="0"/>
              <a:t>Microorganisms may ascend to urinary tract by either: </a:t>
            </a:r>
          </a:p>
          <a:p>
            <a:r>
              <a:rPr lang="en-US" dirty="0" err="1" smtClean="0"/>
              <a:t>Extraluminal</a:t>
            </a:r>
            <a:r>
              <a:rPr lang="en-US" dirty="0" smtClean="0"/>
              <a:t> spread - Patients endogenous flora or Hands of HCWs</a:t>
            </a:r>
          </a:p>
          <a:p>
            <a:r>
              <a:rPr lang="en-US" dirty="0" smtClean="0"/>
              <a:t>Intraluminal spread - Open drainage bag or breach in closed drainage system.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spTree>
    <p:extLst>
      <p:ext uri="{BB962C8B-B14F-4D97-AF65-F5344CB8AC3E}">
        <p14:creationId xmlns:p14="http://schemas.microsoft.com/office/powerpoint/2010/main" val="596860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dirty="0" smtClean="0"/>
              <a:t>Indwelling urinary catheter – Risk of UTI ??</a:t>
            </a:r>
          </a:p>
          <a:p>
            <a:r>
              <a:rPr lang="en-US" dirty="0" smtClean="0"/>
              <a:t>Risk – directly proportional to duration of catheterization </a:t>
            </a:r>
          </a:p>
          <a:p>
            <a:r>
              <a:rPr lang="en-US" dirty="0" smtClean="0"/>
              <a:t>Urethral pressure- decreased mucosal blood flow, mucosal disruption and impaired </a:t>
            </a:r>
            <a:r>
              <a:rPr lang="en-US" dirty="0" err="1" smtClean="0"/>
              <a:t>mucin</a:t>
            </a:r>
            <a:r>
              <a:rPr lang="en-US" dirty="0" smtClean="0"/>
              <a:t> secretion </a:t>
            </a:r>
          </a:p>
          <a:p>
            <a:r>
              <a:rPr lang="en-US" dirty="0" smtClean="0"/>
              <a:t>Incomplete emptying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spTree>
    <p:extLst>
      <p:ext uri="{BB962C8B-B14F-4D97-AF65-F5344CB8AC3E}">
        <p14:creationId xmlns:p14="http://schemas.microsoft.com/office/powerpoint/2010/main" val="667785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Risk factors for CAUTI</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875615012"/>
              </p:ext>
            </p:extLst>
          </p:nvPr>
        </p:nvGraphicFramePr>
        <p:xfrm>
          <a:off x="13447" y="1371600"/>
          <a:ext cx="8910321" cy="5054600"/>
        </p:xfrm>
        <a:graphic>
          <a:graphicData uri="http://schemas.openxmlformats.org/drawingml/2006/table">
            <a:tbl>
              <a:tblPr firstRow="1" bandRow="1">
                <a:tableStyleId>{5940675A-B579-460E-94D1-54222C63F5DA}</a:tableStyleId>
              </a:tblPr>
              <a:tblGrid>
                <a:gridCol w="2970107">
                  <a:extLst>
                    <a:ext uri="{9D8B030D-6E8A-4147-A177-3AD203B41FA5}">
                      <a16:colId xmlns:a16="http://schemas.microsoft.com/office/drawing/2014/main" xmlns="" val="20000"/>
                    </a:ext>
                  </a:extLst>
                </a:gridCol>
                <a:gridCol w="2970107">
                  <a:extLst>
                    <a:ext uri="{9D8B030D-6E8A-4147-A177-3AD203B41FA5}">
                      <a16:colId xmlns:a16="http://schemas.microsoft.com/office/drawing/2014/main" xmlns="" val="20001"/>
                    </a:ext>
                  </a:extLst>
                </a:gridCol>
                <a:gridCol w="2970107">
                  <a:extLst>
                    <a:ext uri="{9D8B030D-6E8A-4147-A177-3AD203B41FA5}">
                      <a16:colId xmlns:a16="http://schemas.microsoft.com/office/drawing/2014/main" xmlns="" val="20002"/>
                    </a:ext>
                  </a:extLst>
                </a:gridCol>
              </a:tblGrid>
              <a:tr h="772160">
                <a:tc>
                  <a:txBody>
                    <a:bodyPr/>
                    <a:lstStyle/>
                    <a:p>
                      <a:pPr marL="43815" marR="0" algn="l">
                        <a:spcBef>
                          <a:spcPts val="95"/>
                        </a:spcBef>
                        <a:spcAft>
                          <a:spcPts val="0"/>
                        </a:spcAft>
                      </a:pPr>
                      <a:r>
                        <a:rPr lang="en-US" sz="2100" b="1" dirty="0">
                          <a:solidFill>
                            <a:srgbClr val="FF0000"/>
                          </a:solidFill>
                          <a:effectLst/>
                        </a:rPr>
                        <a:t>Device-related risk factors</a:t>
                      </a:r>
                      <a:endParaRPr lang="en-US" sz="2100" b="1" dirty="0">
                        <a:solidFill>
                          <a:srgbClr val="FF0000"/>
                        </a:solidFill>
                        <a:effectLst/>
                        <a:latin typeface="Roboto Condensed Light" panose="020B0604020202020204" charset="0"/>
                        <a:ea typeface="Roboto Condensed Light" panose="020B0604020202020204" charset="0"/>
                      </a:endParaRPr>
                    </a:p>
                  </a:txBody>
                  <a:tcPr marT="60960" marB="60960"/>
                </a:tc>
                <a:tc>
                  <a:txBody>
                    <a:bodyPr/>
                    <a:lstStyle/>
                    <a:p>
                      <a:pPr marL="43815" marR="0" algn="l">
                        <a:spcBef>
                          <a:spcPts val="95"/>
                        </a:spcBef>
                        <a:spcAft>
                          <a:spcPts val="0"/>
                        </a:spcAft>
                      </a:pPr>
                      <a:r>
                        <a:rPr lang="en-US" sz="2100" b="1" dirty="0">
                          <a:solidFill>
                            <a:srgbClr val="FF0000"/>
                          </a:solidFill>
                          <a:effectLst/>
                        </a:rPr>
                        <a:t>Patient-related risk factors</a:t>
                      </a:r>
                      <a:endParaRPr lang="en-US" sz="2100" b="1" dirty="0">
                        <a:solidFill>
                          <a:srgbClr val="FF0000"/>
                        </a:solidFill>
                        <a:effectLst/>
                        <a:latin typeface="Roboto Condensed Light" panose="020B0604020202020204" charset="0"/>
                        <a:ea typeface="Roboto Condensed Light" panose="020B0604020202020204" charset="0"/>
                      </a:endParaRPr>
                    </a:p>
                  </a:txBody>
                  <a:tcPr marT="60960" marB="60960"/>
                </a:tc>
                <a:tc>
                  <a:txBody>
                    <a:bodyPr/>
                    <a:lstStyle/>
                    <a:p>
                      <a:pPr marL="43815" marR="0" algn="l">
                        <a:spcBef>
                          <a:spcPts val="95"/>
                        </a:spcBef>
                        <a:spcAft>
                          <a:spcPts val="0"/>
                        </a:spcAft>
                      </a:pPr>
                      <a:r>
                        <a:rPr lang="en-US" sz="2100" b="1" dirty="0">
                          <a:solidFill>
                            <a:srgbClr val="FF0000"/>
                          </a:solidFill>
                          <a:effectLst/>
                        </a:rPr>
                        <a:t>Caregiver-related risk factors</a:t>
                      </a:r>
                      <a:endParaRPr lang="en-US" sz="2100" b="1" dirty="0">
                        <a:solidFill>
                          <a:srgbClr val="FF0000"/>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373120">
                <a:tc>
                  <a:txBody>
                    <a:bodyPr/>
                    <a:lstStyle/>
                    <a:p>
                      <a:pPr marL="285750" indent="-285750">
                        <a:buFont typeface="Wingdings" panose="05000000000000000000" pitchFamily="2" charset="2"/>
                        <a:buChar char="Ø"/>
                      </a:pPr>
                      <a:r>
                        <a:rPr lang="en-US" sz="2100" u="none" strike="noStrike" cap="none" dirty="0">
                          <a:effectLst/>
                          <a:sym typeface="Arial"/>
                        </a:rPr>
                        <a:t>Duration: Long-term (≥30 days) catheterization has a higher risk than short-term (&lt;30 days) </a:t>
                      </a:r>
                    </a:p>
                    <a:p>
                      <a:pPr marL="285750" indent="-285750">
                        <a:buFont typeface="Wingdings" panose="05000000000000000000" pitchFamily="2" charset="2"/>
                        <a:buChar char="Ø"/>
                      </a:pPr>
                      <a:r>
                        <a:rPr lang="en-US" sz="2100" u="none" strike="noStrike" cap="none" dirty="0">
                          <a:effectLst/>
                          <a:sym typeface="Arial"/>
                        </a:rPr>
                        <a:t>Type of catheter material: Latex catheter has higher CAUTI risk (causes more urethritis, stricture formation, and obstruction) than silicone catheters </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Female gender </a:t>
                      </a:r>
                      <a:endParaRPr lang="en-US" sz="2100" dirty="0"/>
                    </a:p>
                    <a:p>
                      <a:pPr marL="285750" indent="-285750">
                        <a:buFont typeface="Wingdings" panose="05000000000000000000" pitchFamily="2" charset="2"/>
                        <a:buChar char="Ø"/>
                      </a:pPr>
                      <a:r>
                        <a:rPr lang="en-US" sz="2100" u="none" strike="noStrike" cap="none" dirty="0">
                          <a:effectLst/>
                          <a:sym typeface="Arial"/>
                        </a:rPr>
                        <a:t>Fatal underlying illness </a:t>
                      </a:r>
                      <a:endParaRPr lang="en-US" sz="2100" dirty="0"/>
                    </a:p>
                    <a:p>
                      <a:pPr marL="285750" indent="-285750">
                        <a:buFont typeface="Wingdings" panose="05000000000000000000" pitchFamily="2" charset="2"/>
                        <a:buChar char="Ø"/>
                      </a:pPr>
                      <a:r>
                        <a:rPr lang="en-US" sz="2100" u="none" strike="noStrike" cap="none" dirty="0">
                          <a:effectLst/>
                          <a:sym typeface="Arial"/>
                        </a:rPr>
                        <a:t>Older age (&gt;50 years) </a:t>
                      </a:r>
                      <a:endParaRPr lang="en-US" sz="2100" dirty="0"/>
                    </a:p>
                    <a:p>
                      <a:pPr marL="285750" indent="-285750">
                        <a:buFont typeface="Wingdings" panose="05000000000000000000" pitchFamily="2" charset="2"/>
                        <a:buChar char="Ø"/>
                      </a:pPr>
                      <a:r>
                        <a:rPr lang="en-US" sz="2100" u="none" strike="noStrike" cap="none" dirty="0">
                          <a:effectLst/>
                          <a:sym typeface="Arial"/>
                        </a:rPr>
                        <a:t>Diabetes mellitus </a:t>
                      </a:r>
                      <a:endParaRPr lang="en-US" sz="2100" dirty="0"/>
                    </a:p>
                    <a:p>
                      <a:pPr marL="285750" indent="-285750">
                        <a:buFont typeface="Wingdings" panose="05000000000000000000" pitchFamily="2" charset="2"/>
                        <a:buChar char="Ø"/>
                      </a:pPr>
                      <a:r>
                        <a:rPr lang="en-US" sz="2100" u="none" strike="noStrike" cap="none" dirty="0">
                          <a:effectLst/>
                          <a:sym typeface="Arial"/>
                        </a:rPr>
                        <a:t>Poor personal hygiene </a:t>
                      </a:r>
                      <a:endParaRPr lang="en-US" sz="2100" dirty="0"/>
                    </a:p>
                    <a:p>
                      <a:pPr marL="285750" indent="-285750">
                        <a:buFont typeface="Wingdings" panose="05000000000000000000" pitchFamily="2" charset="2"/>
                        <a:buChar char="Ø"/>
                      </a:pPr>
                      <a:r>
                        <a:rPr lang="en-US" sz="2100" u="none" strike="noStrike" cap="none" dirty="0">
                          <a:effectLst/>
                          <a:sym typeface="Arial"/>
                        </a:rPr>
                        <a:t>Incomplete emptying of bladder </a:t>
                      </a:r>
                      <a:endParaRPr lang="en-US" sz="2100" dirty="0"/>
                    </a:p>
                    <a:p>
                      <a:pPr marL="285750" indent="-285750">
                        <a:buFont typeface="Wingdings" panose="05000000000000000000" pitchFamily="2" charset="2"/>
                        <a:buChar char="Ø"/>
                      </a:pPr>
                      <a:r>
                        <a:rPr lang="en-US" sz="2100" u="none" strike="noStrike" cap="none" dirty="0">
                          <a:effectLst/>
                          <a:sym typeface="Arial"/>
                        </a:rPr>
                        <a:t>Fecal incontinence</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Failure in adherence to aseptic technique (and other care bundle components) both during insertion and maintenance of catheter.</a:t>
                      </a:r>
                    </a:p>
                    <a:p>
                      <a:pPr marL="285750" indent="-285750">
                        <a:buFont typeface="Wingdings" panose="05000000000000000000" pitchFamily="2" charset="2"/>
                        <a:buChar char="Ø"/>
                      </a:pPr>
                      <a:r>
                        <a:rPr lang="en-US" sz="2100" u="none" strike="noStrike" cap="none" dirty="0">
                          <a:effectLst/>
                          <a:sym typeface="Arial"/>
                        </a:rPr>
                        <a:t>Emergency catheter insertion outside the operating room.</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112642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Laboratory Diagnosis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Urine should be collected through the catheter port using aseptic technique or by puncturing the catheter tubing with a needle and syringe. </a:t>
            </a:r>
          </a:p>
          <a:p>
            <a:r>
              <a:rPr lang="en-US" dirty="0" smtClean="0"/>
              <a:t>Urine should never be collected from the </a:t>
            </a:r>
            <a:r>
              <a:rPr lang="en-US" dirty="0" err="1" smtClean="0"/>
              <a:t>urobag</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spTree>
    <p:extLst>
      <p:ext uri="{BB962C8B-B14F-4D97-AF65-F5344CB8AC3E}">
        <p14:creationId xmlns:p14="http://schemas.microsoft.com/office/powerpoint/2010/main" val="4291096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lstStyle/>
          <a:p>
            <a:r>
              <a:rPr lang="en-US" b="1" dirty="0" smtClean="0">
                <a:solidFill>
                  <a:srgbClr val="FF0000"/>
                </a:solidFill>
              </a:rPr>
              <a:t>Clinical diagnosis of CAUTI is based on the following three criteria: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248263609"/>
              </p:ext>
            </p:extLst>
          </p:nvPr>
        </p:nvGraphicFramePr>
        <p:xfrm>
          <a:off x="228600" y="1600200"/>
          <a:ext cx="8727440" cy="4495801"/>
        </p:xfrm>
        <a:graphic>
          <a:graphicData uri="http://schemas.openxmlformats.org/drawingml/2006/table">
            <a:tbl>
              <a:tblPr firstRow="1" bandRow="1">
                <a:tableStyleId>{5940675A-B579-460E-94D1-54222C63F5DA}</a:tableStyleId>
              </a:tblPr>
              <a:tblGrid>
                <a:gridCol w="2001520">
                  <a:extLst>
                    <a:ext uri="{9D8B030D-6E8A-4147-A177-3AD203B41FA5}">
                      <a16:colId xmlns:a16="http://schemas.microsoft.com/office/drawing/2014/main" xmlns="" val="20000"/>
                    </a:ext>
                  </a:extLst>
                </a:gridCol>
                <a:gridCol w="6725920">
                  <a:extLst>
                    <a:ext uri="{9D8B030D-6E8A-4147-A177-3AD203B41FA5}">
                      <a16:colId xmlns:a16="http://schemas.microsoft.com/office/drawing/2014/main" xmlns="" val="20001"/>
                    </a:ext>
                  </a:extLst>
                </a:gridCol>
              </a:tblGrid>
              <a:tr h="949817">
                <a:tc>
                  <a:txBody>
                    <a:bodyPr/>
                    <a:lstStyle/>
                    <a:p>
                      <a:pPr marR="0" algn="l" rtl="0">
                        <a:lnSpc>
                          <a:spcPct val="100000"/>
                        </a:lnSpc>
                        <a:spcBef>
                          <a:spcPts val="0"/>
                        </a:spcBef>
                        <a:spcAft>
                          <a:spcPts val="0"/>
                        </a:spcAft>
                        <a:buClr>
                          <a:srgbClr val="000000"/>
                        </a:buClr>
                        <a:buFont typeface="Arial"/>
                      </a:pPr>
                      <a:r>
                        <a:rPr lang="en-US" sz="2100" u="none" strike="noStrike" cap="none" dirty="0">
                          <a:effectLst/>
                          <a:sym typeface="Arial"/>
                        </a:rPr>
                        <a:t>Catheter criteria</a:t>
                      </a:r>
                      <a:endParaRPr lang="en-US" sz="2100" b="1" i="0" u="none" strike="noStrike" cap="none" dirty="0">
                        <a:solidFill>
                          <a:schemeClr val="tx1"/>
                        </a:solidFill>
                        <a:effectLst/>
                        <a:latin typeface="Roboto Condensed Light" panose="020B0604020202020204" charset="0"/>
                        <a:ea typeface="Roboto Condensed Light" panose="020B0604020202020204" charset="0"/>
                        <a:cs typeface="+mn-cs"/>
                        <a:sym typeface="Arial"/>
                      </a:endParaRPr>
                    </a:p>
                  </a:txBody>
                  <a:tcPr marT="60960" marB="60960"/>
                </a:tc>
                <a:tc>
                  <a:txBody>
                    <a:bodyPr/>
                    <a:lstStyle/>
                    <a:p>
                      <a:pPr marR="0" algn="l" rtl="0">
                        <a:lnSpc>
                          <a:spcPct val="100000"/>
                        </a:lnSpc>
                        <a:spcBef>
                          <a:spcPts val="0"/>
                        </a:spcBef>
                        <a:spcAft>
                          <a:spcPts val="0"/>
                        </a:spcAft>
                        <a:buClr>
                          <a:srgbClr val="000000"/>
                        </a:buClr>
                        <a:buFont typeface="Arial"/>
                      </a:pPr>
                      <a:r>
                        <a:rPr lang="en-US" sz="2100" u="none" strike="noStrike" cap="none" dirty="0">
                          <a:effectLst/>
                          <a:sym typeface="Arial"/>
                        </a:rPr>
                        <a:t>Catheterized or history of recent catheterization within 48 hours</a:t>
                      </a:r>
                      <a:endParaRPr lang="en-US" sz="2100" b="1" i="0" u="none" strike="noStrike" cap="none" dirty="0">
                        <a:solidFill>
                          <a:schemeClr val="tx1"/>
                        </a:solidFill>
                        <a:effectLst/>
                        <a:latin typeface="Roboto Condensed Light" panose="020B0604020202020204" charset="0"/>
                        <a:ea typeface="Roboto Condensed Light" panose="020B0604020202020204" charset="0"/>
                        <a:cs typeface="+mn-cs"/>
                        <a:sym typeface="Arial"/>
                      </a:endParaRPr>
                    </a:p>
                  </a:txBody>
                  <a:tcPr marT="60960" marB="60960"/>
                </a:tc>
                <a:extLst>
                  <a:ext uri="{0D108BD9-81ED-4DB2-BD59-A6C34878D82A}">
                    <a16:rowId xmlns:a16="http://schemas.microsoft.com/office/drawing/2014/main" xmlns="" val="10001"/>
                  </a:ext>
                </a:extLst>
              </a:tr>
              <a:tr h="1772992">
                <a:tc>
                  <a:txBody>
                    <a:bodyPr/>
                    <a:lstStyle/>
                    <a:p>
                      <a:r>
                        <a:rPr lang="en-US" sz="2100" u="none" strike="noStrike" cap="none" dirty="0">
                          <a:effectLst/>
                          <a:sym typeface="Arial"/>
                        </a:rPr>
                        <a:t>Clinical criteria</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Presence of at least one signs or symptoms of UTI: fever, suprapubic tenderness, </a:t>
                      </a:r>
                      <a:endParaRPr lang="en-US" sz="2100" dirty="0"/>
                    </a:p>
                    <a:p>
                      <a:r>
                        <a:rPr lang="en-US" sz="2100" u="none" strike="noStrike" cap="none" dirty="0">
                          <a:effectLst/>
                          <a:sym typeface="Arial"/>
                        </a:rPr>
                        <a:t>costovertebral angle pain, urinary urgency, frequency or dysuria (pain during micturition)</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772992">
                <a:tc>
                  <a:txBody>
                    <a:bodyPr/>
                    <a:lstStyle/>
                    <a:p>
                      <a:r>
                        <a:rPr lang="en-US" sz="2100" u="none" strike="noStrike" cap="none" dirty="0">
                          <a:effectLst/>
                          <a:sym typeface="Arial"/>
                        </a:rPr>
                        <a:t>Urine culture criteria</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Presence of significant </a:t>
                      </a:r>
                      <a:endParaRPr lang="en-US" sz="2100" dirty="0"/>
                    </a:p>
                    <a:p>
                      <a:r>
                        <a:rPr lang="en-US" sz="2100" u="none" strike="noStrike" cap="none" dirty="0">
                          <a:effectLst/>
                          <a:sym typeface="Arial"/>
                        </a:rPr>
                        <a:t>bacteriuria, defined as colony count exceeding: </a:t>
                      </a:r>
                      <a:endParaRPr lang="en-US" sz="2100" dirty="0"/>
                    </a:p>
                    <a:p>
                      <a:pPr marL="285750" indent="-285750">
                        <a:buFont typeface="Wingdings" panose="05000000000000000000" pitchFamily="2" charset="2"/>
                        <a:buChar char="Ø"/>
                      </a:pPr>
                      <a:r>
                        <a:rPr lang="en-US" sz="2100" u="none" strike="noStrike" cap="none" dirty="0">
                          <a:effectLst/>
                          <a:sym typeface="Arial"/>
                        </a:rPr>
                        <a:t>≥10</a:t>
                      </a:r>
                      <a:r>
                        <a:rPr lang="en-US" sz="2100" u="none" strike="noStrike" cap="none" baseline="30000" dirty="0">
                          <a:effectLst/>
                          <a:sym typeface="Arial"/>
                        </a:rPr>
                        <a:t>3</a:t>
                      </a:r>
                      <a:r>
                        <a:rPr lang="en-US" sz="2100" u="none" strike="noStrike" cap="none" dirty="0">
                          <a:effectLst/>
                          <a:sym typeface="Arial"/>
                        </a:rPr>
                        <a:t> CFU/mL: in symptomatic patients </a:t>
                      </a:r>
                      <a:endParaRPr lang="en-US" sz="2100" dirty="0"/>
                    </a:p>
                    <a:p>
                      <a:pPr marL="285750" indent="-285750">
                        <a:buFont typeface="Wingdings" panose="05000000000000000000" pitchFamily="2" charset="2"/>
                        <a:buChar char="Ø"/>
                      </a:pPr>
                      <a:r>
                        <a:rPr lang="en-US" sz="2100" u="none" strike="noStrike" cap="none" dirty="0">
                          <a:effectLst/>
                          <a:sym typeface="Arial"/>
                        </a:rPr>
                        <a:t>≥10</a:t>
                      </a:r>
                      <a:r>
                        <a:rPr lang="en-US" sz="2100" u="none" strike="noStrike" cap="none" baseline="30000" dirty="0">
                          <a:effectLst/>
                          <a:sym typeface="Arial"/>
                        </a:rPr>
                        <a:t>5</a:t>
                      </a:r>
                      <a:r>
                        <a:rPr lang="en-US" sz="2100" u="none" strike="noStrike" cap="none" dirty="0">
                          <a:effectLst/>
                          <a:sym typeface="Arial"/>
                        </a:rPr>
                        <a:t> CFU/mL: in asymptomatic patients</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388260883"/>
                  </a:ext>
                </a:extLst>
              </a:tr>
            </a:tbl>
          </a:graphicData>
        </a:graphic>
      </p:graphicFrame>
    </p:spTree>
    <p:extLst>
      <p:ext uri="{BB962C8B-B14F-4D97-AF65-F5344CB8AC3E}">
        <p14:creationId xmlns:p14="http://schemas.microsoft.com/office/powerpoint/2010/main" val="3948387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Removal of catheter  </a:t>
            </a:r>
          </a:p>
          <a:p>
            <a:r>
              <a:rPr lang="en-US" dirty="0" smtClean="0"/>
              <a:t>Institution of appropriate antimicrobial therapy based on AST report</a:t>
            </a:r>
          </a:p>
          <a:p>
            <a:r>
              <a:rPr lang="en-US" dirty="0" smtClean="0"/>
              <a:t>Treatment of CA-ASB not indicated except when:</a:t>
            </a:r>
          </a:p>
          <a:p>
            <a:pPr lvl="1"/>
            <a:r>
              <a:rPr lang="en-US" dirty="0" smtClean="0"/>
              <a:t>B</a:t>
            </a:r>
            <a:r>
              <a:rPr lang="en-IN" dirty="0" err="1" smtClean="0"/>
              <a:t>acteriuria</a:t>
            </a:r>
            <a:r>
              <a:rPr lang="en-IN" dirty="0" smtClean="0"/>
              <a:t> persists for &gt;48 hours after removal of the catheter</a:t>
            </a:r>
          </a:p>
          <a:p>
            <a:pPr lvl="1"/>
            <a:r>
              <a:rPr lang="en-IN" dirty="0" smtClean="0"/>
              <a:t>Pregnancy(20–30fold increased risk of pyelonephritis and risk of premature delivery with LBW)</a:t>
            </a:r>
          </a:p>
          <a:p>
            <a:pPr lvl="1"/>
            <a:r>
              <a:rPr lang="en-IN" dirty="0" smtClean="0"/>
              <a:t>Prior to traumatic urological procedures </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2145420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CATHETER RELATED BLOOD STREAM </a:t>
            </a:r>
            <a:br>
              <a:rPr lang="en-US" sz="3600" b="1" dirty="0" smtClean="0">
                <a:solidFill>
                  <a:srgbClr val="FF0000"/>
                </a:solidFill>
              </a:rPr>
            </a:br>
            <a:r>
              <a:rPr lang="en-US" sz="3600" b="1" dirty="0" smtClean="0">
                <a:solidFill>
                  <a:srgbClr val="FF0000"/>
                </a:solidFill>
              </a:rPr>
              <a:t>INFECTION (CRBSI)</a:t>
            </a:r>
            <a:endParaRPr lang="en-US" sz="3600" b="1" dirty="0">
              <a:solidFill>
                <a:srgbClr val="FF0000"/>
              </a:solidFill>
            </a:endParaRPr>
          </a:p>
        </p:txBody>
      </p:sp>
      <p:sp>
        <p:nvSpPr>
          <p:cNvPr id="193" name="Google Shape;193;p12"/>
          <p:cNvSpPr txBox="1">
            <a:spLocks noGrp="1"/>
          </p:cNvSpPr>
          <p:nvPr>
            <p:ph idx="1"/>
          </p:nvPr>
        </p:nvSpPr>
        <p:spPr/>
        <p:txBody>
          <a:bodyPr>
            <a:noAutofit/>
          </a:bodyPr>
          <a:lstStyle/>
          <a:p>
            <a:r>
              <a:rPr lang="en-US" sz="3600" dirty="0" smtClean="0"/>
              <a:t>Development of BSI in a hospitalized patients </a:t>
            </a:r>
          </a:p>
          <a:p>
            <a:pPr lvl="1"/>
            <a:r>
              <a:rPr lang="en-US" sz="3200" dirty="0" smtClean="0"/>
              <a:t>Attributed to the presence of a central line as a source of infection.</a:t>
            </a:r>
          </a:p>
          <a:p>
            <a:pPr lvl="1"/>
            <a:r>
              <a:rPr lang="en-US" sz="3200" dirty="0" smtClean="0"/>
              <a:t>Not associated with any other secondary cause of BSI. </a:t>
            </a:r>
          </a:p>
          <a:p>
            <a:r>
              <a:rPr lang="en-US" sz="3600" dirty="0" smtClean="0"/>
              <a:t>CLABSI - strictly used only for surveillance purpose.</a:t>
            </a:r>
            <a:endParaRPr lang="en-US" sz="36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234521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pPr algn="l"/>
            <a:r>
              <a:rPr lang="en-US" b="1" dirty="0" smtClean="0">
                <a:solidFill>
                  <a:srgbClr val="FF0000"/>
                </a:solidFill>
              </a:rPr>
              <a:t>Central Line or Central Venous Catheter </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Intravascular device that terminates in the great vessels. </a:t>
            </a:r>
          </a:p>
          <a:p>
            <a:r>
              <a:rPr lang="en-US" dirty="0" smtClean="0"/>
              <a:t>Needed for various purposes such as:</a:t>
            </a:r>
          </a:p>
          <a:p>
            <a:pPr lvl="1"/>
            <a:r>
              <a:rPr lang="en-US" dirty="0" smtClean="0"/>
              <a:t>Central venous pressure monitoring </a:t>
            </a:r>
          </a:p>
          <a:p>
            <a:pPr lvl="1"/>
            <a:r>
              <a:rPr lang="en-US" dirty="0" smtClean="0"/>
              <a:t>Administration of drugs </a:t>
            </a:r>
          </a:p>
          <a:p>
            <a:pPr lvl="1"/>
            <a:r>
              <a:rPr lang="en-US" dirty="0" smtClean="0"/>
              <a:t>Total parenteral nutrition  </a:t>
            </a:r>
          </a:p>
          <a:p>
            <a:pPr lvl="1"/>
            <a:r>
              <a:rPr lang="en-US" dirty="0" smtClean="0"/>
              <a:t>Hemodialysis access (hemodialysis catheters)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spTree>
    <p:extLst>
      <p:ext uri="{BB962C8B-B14F-4D97-AF65-F5344CB8AC3E}">
        <p14:creationId xmlns:p14="http://schemas.microsoft.com/office/powerpoint/2010/main" val="339107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dirty="0" smtClean="0"/>
              <a:t>Central venous catheters (CVC) can be classified in various ways :</a:t>
            </a:r>
          </a:p>
          <a:p>
            <a:pPr lvl="1"/>
            <a:r>
              <a:rPr lang="en-US" dirty="0" smtClean="0"/>
              <a:t>Intended life span e.g., temporary or short-term (&lt;72h) versus permanent or long-term (≥72 </a:t>
            </a:r>
            <a:r>
              <a:rPr lang="en-US" dirty="0" err="1" smtClean="0"/>
              <a:t>hr</a:t>
            </a:r>
            <a:r>
              <a:rPr lang="en-US" dirty="0" smtClean="0"/>
              <a:t>)</a:t>
            </a:r>
          </a:p>
          <a:p>
            <a:pPr lvl="1"/>
            <a:r>
              <a:rPr lang="en-US" dirty="0" smtClean="0"/>
              <a:t>Site of insertion (e.g., </a:t>
            </a:r>
            <a:r>
              <a:rPr lang="en-US" dirty="0" err="1" smtClean="0"/>
              <a:t>subclavian</a:t>
            </a:r>
            <a:r>
              <a:rPr lang="en-US" dirty="0" smtClean="0"/>
              <a:t>, femoral, internal jugular and peripheral veins </a:t>
            </a:r>
          </a:p>
          <a:p>
            <a:pPr lvl="1"/>
            <a:r>
              <a:rPr lang="en-US" dirty="0" smtClean="0"/>
              <a:t>Pathway from skin to great vessel (e.g., tunneled versus non-tunneled)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Tree>
    <p:extLst>
      <p:ext uri="{BB962C8B-B14F-4D97-AF65-F5344CB8AC3E}">
        <p14:creationId xmlns:p14="http://schemas.microsoft.com/office/powerpoint/2010/main" val="3745776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Epidemiology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Approximately &lt;3% of hospitalized patients require central line at some time during their stay. </a:t>
            </a:r>
          </a:p>
          <a:p>
            <a:r>
              <a:rPr lang="en-US" dirty="0" smtClean="0"/>
              <a:t>Out of which 3-8 % develop CLABSI. </a:t>
            </a:r>
          </a:p>
          <a:p>
            <a:r>
              <a:rPr lang="en-US" dirty="0" smtClean="0"/>
              <a:t>CLABSI rate varies from 0% to 2.9 % depending up on the location (wards or ICUs).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954313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
        <p:nvSpPr>
          <p:cNvPr id="5" name="Rectangle 4"/>
          <p:cNvSpPr/>
          <p:nvPr/>
        </p:nvSpPr>
        <p:spPr>
          <a:xfrm>
            <a:off x="2462288" y="5723337"/>
            <a:ext cx="5160387" cy="369332"/>
          </a:xfrm>
          <a:prstGeom prst="rect">
            <a:avLst/>
          </a:prstGeom>
        </p:spPr>
        <p:txBody>
          <a:bodyPr wrap="none">
            <a:spAutoFit/>
          </a:bodyPr>
          <a:lstStyle/>
          <a:p>
            <a:r>
              <a:rPr lang="en-US" sz="1800" b="1" dirty="0">
                <a:solidFill>
                  <a:srgbClr val="231F20"/>
                </a:solidFill>
                <a:latin typeface="Roboto Condensed Light" panose="020B0604020202020204" charset="0"/>
                <a:ea typeface="Roboto Condensed Light" panose="020B0604020202020204" charset="0"/>
              </a:rPr>
              <a:t>Routes of access of organisms to central line</a:t>
            </a:r>
            <a:endParaRPr lang="en-US" sz="1800" b="1" dirty="0">
              <a:latin typeface="Roboto Condensed Light" panose="020B0604020202020204" charset="0"/>
              <a:ea typeface="Roboto Condensed Light" panose="020B0604020202020204" charset="0"/>
            </a:endParaRPr>
          </a:p>
        </p:txBody>
      </p:sp>
      <p:pic>
        <p:nvPicPr>
          <p:cNvPr id="3" name="Picture 2">
            <a:extLst>
              <a:ext uri="{FF2B5EF4-FFF2-40B4-BE49-F238E27FC236}">
                <a16:creationId xmlns:a16="http://schemas.microsoft.com/office/drawing/2014/main" xmlns="" id="{0D782B01-604E-4481-9BC4-CB68C5E0F957}"/>
              </a:ext>
            </a:extLst>
          </p:cNvPr>
          <p:cNvPicPr>
            <a:picLocks noChangeAspect="1"/>
          </p:cNvPicPr>
          <p:nvPr/>
        </p:nvPicPr>
        <p:blipFill>
          <a:blip r:embed="rId3"/>
          <a:stretch>
            <a:fillRect/>
          </a:stretch>
        </p:blipFill>
        <p:spPr>
          <a:xfrm>
            <a:off x="762000" y="1311211"/>
            <a:ext cx="7924799" cy="4119947"/>
          </a:xfrm>
          <a:prstGeom prst="rect">
            <a:avLst/>
          </a:prstGeom>
        </p:spPr>
      </p:pic>
    </p:spTree>
    <p:extLst>
      <p:ext uri="{BB962C8B-B14F-4D97-AF65-F5344CB8AC3E}">
        <p14:creationId xmlns:p14="http://schemas.microsoft.com/office/powerpoint/2010/main" val="1340139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dirty="0" smtClean="0"/>
              <a:t>Following events take place after the entry of the organism into the CL. </a:t>
            </a:r>
          </a:p>
          <a:p>
            <a:pPr lvl="1"/>
            <a:r>
              <a:rPr lang="en-US" dirty="0" smtClean="0"/>
              <a:t>Foreign body reaction </a:t>
            </a:r>
          </a:p>
          <a:p>
            <a:pPr lvl="1"/>
            <a:r>
              <a:rPr lang="en-US" dirty="0" smtClean="0"/>
              <a:t>Colonization of the organism by microbial adherence </a:t>
            </a:r>
          </a:p>
          <a:p>
            <a:pPr lvl="1"/>
            <a:r>
              <a:rPr lang="en-US" dirty="0" smtClean="0"/>
              <a:t>Biofilm formation on catheter surface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spTree>
    <p:extLst>
      <p:ext uri="{BB962C8B-B14F-4D97-AF65-F5344CB8AC3E}">
        <p14:creationId xmlns:p14="http://schemas.microsoft.com/office/powerpoint/2010/main" val="3460455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92162"/>
          </a:xfrm>
        </p:spPr>
        <p:txBody>
          <a:bodyPr/>
          <a:lstStyle/>
          <a:p>
            <a:r>
              <a:rPr lang="en-US" b="1" dirty="0" smtClean="0">
                <a:solidFill>
                  <a:srgbClr val="FF0000"/>
                </a:solidFill>
              </a:rPr>
              <a:t>Risk factors for CRBSI</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596203044"/>
              </p:ext>
            </p:extLst>
          </p:nvPr>
        </p:nvGraphicFramePr>
        <p:xfrm>
          <a:off x="152400" y="1112520"/>
          <a:ext cx="8778240" cy="5333091"/>
        </p:xfrm>
        <a:graphic>
          <a:graphicData uri="http://schemas.openxmlformats.org/drawingml/2006/table">
            <a:tbl>
              <a:tblPr firstRow="1" bandRow="1">
                <a:tableStyleId>{5940675A-B579-460E-94D1-54222C63F5DA}</a:tableStyleId>
              </a:tblPr>
              <a:tblGrid>
                <a:gridCol w="3688080">
                  <a:extLst>
                    <a:ext uri="{9D8B030D-6E8A-4147-A177-3AD203B41FA5}">
                      <a16:colId xmlns:a16="http://schemas.microsoft.com/office/drawing/2014/main" xmlns="" val="20000"/>
                    </a:ext>
                  </a:extLst>
                </a:gridCol>
                <a:gridCol w="2989696">
                  <a:extLst>
                    <a:ext uri="{9D8B030D-6E8A-4147-A177-3AD203B41FA5}">
                      <a16:colId xmlns:a16="http://schemas.microsoft.com/office/drawing/2014/main" xmlns="" val="20001"/>
                    </a:ext>
                  </a:extLst>
                </a:gridCol>
                <a:gridCol w="2100464">
                  <a:extLst>
                    <a:ext uri="{9D8B030D-6E8A-4147-A177-3AD203B41FA5}">
                      <a16:colId xmlns:a16="http://schemas.microsoft.com/office/drawing/2014/main" xmlns="" val="20002"/>
                    </a:ext>
                  </a:extLst>
                </a:gridCol>
              </a:tblGrid>
              <a:tr h="578211">
                <a:tc>
                  <a:txBody>
                    <a:bodyPr/>
                    <a:lstStyle/>
                    <a:p>
                      <a:r>
                        <a:rPr lang="en-US" sz="1900" b="1" u="none" strike="noStrike" cap="none" dirty="0">
                          <a:solidFill>
                            <a:srgbClr val="FF0000"/>
                          </a:solidFill>
                          <a:effectLst/>
                          <a:sym typeface="Arial"/>
                        </a:rPr>
                        <a:t>Device-related</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FF0000"/>
                          </a:solidFill>
                          <a:effectLst/>
                          <a:sym typeface="Arial"/>
                        </a:rPr>
                        <a:t>Patient-related</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FF0000"/>
                          </a:solidFill>
                          <a:effectLst/>
                          <a:sym typeface="Arial"/>
                        </a:rPr>
                        <a:t>Caregiver-related </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535680">
                <a:tc>
                  <a:txBody>
                    <a:bodyPr/>
                    <a:lstStyle/>
                    <a:p>
                      <a:pPr marL="285750" indent="-285750">
                        <a:buFont typeface="Wingdings" panose="05000000000000000000" pitchFamily="2" charset="2"/>
                        <a:buChar char="Ø"/>
                      </a:pPr>
                      <a:r>
                        <a:rPr lang="en-US" sz="1900" u="none" strike="noStrike" cap="none" dirty="0">
                          <a:effectLst/>
                          <a:sym typeface="Arial"/>
                        </a:rPr>
                        <a:t>Duration of CL: Longer duration (≥72 </a:t>
                      </a:r>
                      <a:r>
                        <a:rPr lang="en-US" sz="1900" u="none" strike="noStrike" cap="none" dirty="0" err="1">
                          <a:effectLst/>
                          <a:sym typeface="Arial"/>
                        </a:rPr>
                        <a:t>hrs</a:t>
                      </a:r>
                      <a:r>
                        <a:rPr lang="en-US" sz="1900" u="none" strike="noStrike" cap="none" dirty="0">
                          <a:effectLst/>
                          <a:sym typeface="Arial"/>
                        </a:rPr>
                        <a:t>) has higher risk than shorter duration (&lt;72 </a:t>
                      </a:r>
                      <a:r>
                        <a:rPr lang="en-US" sz="1900" u="none" strike="noStrike" cap="none" dirty="0" err="1">
                          <a:effectLst/>
                          <a:sym typeface="Arial"/>
                        </a:rPr>
                        <a:t>hrs</a:t>
                      </a:r>
                      <a:r>
                        <a:rPr lang="en-US" sz="1900" u="none" strike="noStrike" cap="none" dirty="0">
                          <a:effectLst/>
                          <a:sym typeface="Arial"/>
                        </a:rPr>
                        <a:t>) </a:t>
                      </a:r>
                    </a:p>
                    <a:p>
                      <a:pPr marL="285750" indent="-285750">
                        <a:buFont typeface="Wingdings" panose="05000000000000000000" pitchFamily="2" charset="2"/>
                        <a:buChar char="Ø"/>
                      </a:pPr>
                      <a:r>
                        <a:rPr lang="en-US" sz="1900" u="none" strike="noStrike" cap="none" dirty="0">
                          <a:effectLst/>
                          <a:sym typeface="Arial"/>
                        </a:rPr>
                        <a:t>Site: Femoral vein CL has higher risk than jugular vein and subclavian vein </a:t>
                      </a:r>
                    </a:p>
                    <a:p>
                      <a:pPr marL="285750" indent="-285750">
                        <a:buFont typeface="Wingdings" panose="05000000000000000000" pitchFamily="2" charset="2"/>
                        <a:buChar char="Ø"/>
                      </a:pPr>
                      <a:r>
                        <a:rPr lang="en-US" sz="1900" u="none" strike="noStrike" cap="none" dirty="0">
                          <a:effectLst/>
                          <a:sym typeface="Arial"/>
                        </a:rPr>
                        <a:t>Catheter type: Non-tunneled catheters has higher risk than tunneled catheter </a:t>
                      </a:r>
                    </a:p>
                    <a:p>
                      <a:pPr marL="285750" indent="-285750">
                        <a:buFont typeface="Wingdings" panose="05000000000000000000" pitchFamily="2" charset="2"/>
                        <a:buChar char="Ø"/>
                      </a:pPr>
                      <a:r>
                        <a:rPr lang="en-US" sz="1900" u="none" strike="noStrike" cap="none" dirty="0">
                          <a:effectLst/>
                          <a:sym typeface="Arial"/>
                        </a:rPr>
                        <a:t>Number of lumens: Multi-lumen CLs have a higher risk than single-lumen</a:t>
                      </a:r>
                    </a:p>
                    <a:p>
                      <a:pPr marL="285750" indent="-285750">
                        <a:buFont typeface="Wingdings" panose="05000000000000000000" pitchFamily="2" charset="2"/>
                        <a:buChar char="Ø"/>
                      </a:pPr>
                      <a:r>
                        <a:rPr lang="en-US" sz="1900" u="none" strike="noStrike" cap="none" dirty="0">
                          <a:effectLst/>
                          <a:sym typeface="Arial"/>
                        </a:rPr>
                        <a:t>Insertion circumstances: Emergency insertion has a higher risk than elective insertion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u="none" strike="noStrike" cap="none" dirty="0">
                          <a:effectLst/>
                          <a:sym typeface="Arial"/>
                        </a:rPr>
                        <a:t>Immunodeficiency </a:t>
                      </a:r>
                      <a:endParaRPr lang="en-US" sz="2400" dirty="0"/>
                    </a:p>
                    <a:p>
                      <a:pPr marL="285750" indent="-285750">
                        <a:buFont typeface="Wingdings" panose="05000000000000000000" pitchFamily="2" charset="2"/>
                        <a:buChar char="Ø"/>
                      </a:pPr>
                      <a:r>
                        <a:rPr lang="en-US" sz="1900" u="none" strike="noStrike" cap="none" dirty="0">
                          <a:effectLst/>
                          <a:sym typeface="Arial"/>
                        </a:rPr>
                        <a:t>Severe underlying illness </a:t>
                      </a:r>
                      <a:endParaRPr lang="en-US" sz="2400" dirty="0"/>
                    </a:p>
                    <a:p>
                      <a:pPr marL="285750" indent="-285750">
                        <a:buFont typeface="Wingdings" panose="05000000000000000000" pitchFamily="2" charset="2"/>
                        <a:buChar char="Ø"/>
                      </a:pPr>
                      <a:r>
                        <a:rPr lang="en-US" sz="1900" u="none" strike="noStrike" cap="none" dirty="0">
                          <a:effectLst/>
                          <a:sym typeface="Arial"/>
                        </a:rPr>
                        <a:t>Hematologic malignancy </a:t>
                      </a:r>
                      <a:endParaRPr lang="en-US" sz="2400" dirty="0"/>
                    </a:p>
                    <a:p>
                      <a:pPr marL="285750" indent="-285750">
                        <a:buFont typeface="Wingdings" panose="05000000000000000000" pitchFamily="2" charset="2"/>
                        <a:buChar char="Ø"/>
                      </a:pPr>
                      <a:r>
                        <a:rPr lang="en-US" sz="1900" u="none" strike="noStrike" cap="none" dirty="0">
                          <a:effectLst/>
                          <a:sym typeface="Arial"/>
                        </a:rPr>
                        <a:t>Loss of skin integrity (e.g., burns, psoriasis) </a:t>
                      </a:r>
                      <a:endParaRPr lang="en-US" sz="2400" dirty="0"/>
                    </a:p>
                    <a:p>
                      <a:pPr marL="285750" indent="-285750">
                        <a:buFont typeface="Wingdings" panose="05000000000000000000" pitchFamily="2" charset="2"/>
                        <a:buChar char="Ø"/>
                      </a:pPr>
                      <a:r>
                        <a:rPr lang="en-US" sz="1900" u="none" strike="noStrike" cap="none" dirty="0">
                          <a:effectLst/>
                          <a:sym typeface="Arial"/>
                        </a:rPr>
                        <a:t>Presence of distant infection </a:t>
                      </a:r>
                      <a:endParaRPr lang="en-US" sz="2400" dirty="0"/>
                    </a:p>
                    <a:p>
                      <a:pPr marL="285750" indent="-285750">
                        <a:buFont typeface="Wingdings" panose="05000000000000000000" pitchFamily="2" charset="2"/>
                        <a:buChar char="Ø"/>
                      </a:pPr>
                      <a:r>
                        <a:rPr lang="en-US" sz="1900" u="none" strike="noStrike" cap="none" dirty="0">
                          <a:effectLst/>
                          <a:sym typeface="Arial"/>
                        </a:rPr>
                        <a:t>Alteration in patient’s cutaneous microflora</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u="none" strike="noStrike" cap="none" dirty="0">
                          <a:effectLst/>
                          <a:sym typeface="Arial"/>
                        </a:rPr>
                        <a:t>Poor hand hygiene </a:t>
                      </a:r>
                    </a:p>
                    <a:p>
                      <a:pPr marL="285750" indent="-285750">
                        <a:buFont typeface="Wingdings" panose="05000000000000000000" pitchFamily="2" charset="2"/>
                        <a:buChar char="Ø"/>
                      </a:pPr>
                      <a:r>
                        <a:rPr lang="en-US" sz="1900" u="none" strike="noStrike" cap="none" dirty="0">
                          <a:effectLst/>
                          <a:sym typeface="Arial"/>
                        </a:rPr>
                        <a:t>Lack of infection control practices (e.g. care bundle) </a:t>
                      </a:r>
                    </a:p>
                    <a:p>
                      <a:pPr marL="285750" indent="-285750">
                        <a:buFont typeface="Wingdings" panose="05000000000000000000" pitchFamily="2" charset="2"/>
                        <a:buChar char="Ø"/>
                      </a:pPr>
                      <a:r>
                        <a:rPr lang="en-US" sz="1900" u="none" strike="noStrike" cap="none" dirty="0">
                          <a:effectLst/>
                          <a:sym typeface="Arial"/>
                        </a:rPr>
                        <a:t>Skin antisepsis: Use of alcohol has a higher risk than chlorhexidine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359756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Intrinsic and extrinsic contamination of central line</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811932743"/>
              </p:ext>
            </p:extLst>
          </p:nvPr>
        </p:nvGraphicFramePr>
        <p:xfrm>
          <a:off x="549048" y="1676400"/>
          <a:ext cx="8045904" cy="4413035"/>
        </p:xfrm>
        <a:graphic>
          <a:graphicData uri="http://schemas.openxmlformats.org/drawingml/2006/table">
            <a:tbl>
              <a:tblPr firstRow="1" bandRow="1">
                <a:tableStyleId>{5940675A-B579-460E-94D1-54222C63F5DA}</a:tableStyleId>
              </a:tblPr>
              <a:tblGrid>
                <a:gridCol w="4022952">
                  <a:extLst>
                    <a:ext uri="{9D8B030D-6E8A-4147-A177-3AD203B41FA5}">
                      <a16:colId xmlns:a16="http://schemas.microsoft.com/office/drawing/2014/main" xmlns="" val="20000"/>
                    </a:ext>
                  </a:extLst>
                </a:gridCol>
                <a:gridCol w="4022952">
                  <a:extLst>
                    <a:ext uri="{9D8B030D-6E8A-4147-A177-3AD203B41FA5}">
                      <a16:colId xmlns:a16="http://schemas.microsoft.com/office/drawing/2014/main" xmlns="" val="20001"/>
                    </a:ext>
                  </a:extLst>
                </a:gridCol>
              </a:tblGrid>
              <a:tr h="842690">
                <a:tc>
                  <a:txBody>
                    <a:bodyPr/>
                    <a:lstStyle/>
                    <a:p>
                      <a:pPr marL="43815" marR="24765" algn="l">
                        <a:spcBef>
                          <a:spcPts val="110"/>
                        </a:spcBef>
                        <a:spcAft>
                          <a:spcPts val="0"/>
                        </a:spcAft>
                      </a:pPr>
                      <a:r>
                        <a:rPr lang="en-US" sz="2100" dirty="0">
                          <a:effectLst/>
                        </a:rPr>
                        <a:t>Intrinsic contamination (intraluminal source)</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43815" marR="14605" algn="l">
                        <a:spcBef>
                          <a:spcPts val="110"/>
                        </a:spcBef>
                        <a:spcAft>
                          <a:spcPts val="0"/>
                        </a:spcAft>
                      </a:pPr>
                      <a:r>
                        <a:rPr lang="en-US" sz="2100">
                          <a:effectLst/>
                        </a:rPr>
                        <a:t>Extrinsic contamination (extraluminal source)</a:t>
                      </a:r>
                      <a:endParaRPr lang="en-US" sz="21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842690">
                <a:tc>
                  <a:txBody>
                    <a:bodyPr/>
                    <a:lstStyle/>
                    <a:p>
                      <a:r>
                        <a:rPr lang="en-US" sz="2100" u="none" strike="noStrike" cap="none" dirty="0">
                          <a:effectLst/>
                          <a:sym typeface="Arial"/>
                        </a:rPr>
                        <a:t>Contamination during device or </a:t>
                      </a:r>
                      <a:endParaRPr lang="en-US" sz="2100" dirty="0"/>
                    </a:p>
                    <a:p>
                      <a:r>
                        <a:rPr lang="en-US" sz="2100" u="none" strike="noStrike" cap="none" dirty="0">
                          <a:effectLst/>
                          <a:sym typeface="Arial"/>
                        </a:rPr>
                        <a:t>fluid production </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Contamination at the time of </a:t>
                      </a:r>
                      <a:endParaRPr lang="en-US" sz="2100" dirty="0"/>
                    </a:p>
                    <a:p>
                      <a:r>
                        <a:rPr lang="en-US" sz="2100" u="none" strike="noStrike" cap="none" dirty="0">
                          <a:effectLst/>
                          <a:sym typeface="Arial"/>
                        </a:rPr>
                        <a:t>insertion</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197507">
                <a:tc>
                  <a:txBody>
                    <a:bodyPr/>
                    <a:lstStyle/>
                    <a:p>
                      <a:r>
                        <a:rPr lang="en-US" sz="2100" u="none" strike="noStrike" cap="none" dirty="0">
                          <a:effectLst/>
                          <a:sym typeface="Arial"/>
                        </a:rPr>
                        <a:t>Due to defect during </a:t>
                      </a:r>
                      <a:endParaRPr lang="en-US" sz="2100" dirty="0"/>
                    </a:p>
                    <a:p>
                      <a:r>
                        <a:rPr lang="en-US" sz="2100" u="none" strike="noStrike" cap="none" dirty="0">
                          <a:effectLst/>
                          <a:sym typeface="Arial"/>
                        </a:rPr>
                        <a:t>manufacture </a:t>
                      </a:r>
                      <a:endParaRPr lang="en-US" sz="2100" dirty="0"/>
                    </a:p>
                    <a:p>
                      <a:r>
                        <a:rPr lang="en-US" sz="2100" u="none" strike="noStrike" cap="none" dirty="0">
                          <a:effectLst/>
                          <a:sym typeface="Arial"/>
                        </a:rPr>
                        <a:t>May cause outbreaks</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Poor sterile precautions during </a:t>
                      </a:r>
                      <a:endParaRPr lang="en-US" sz="2100" dirty="0"/>
                    </a:p>
                    <a:p>
                      <a:r>
                        <a:rPr lang="en-US" sz="2100" u="none" strike="noStrike" cap="none" dirty="0">
                          <a:effectLst/>
                          <a:sym typeface="Arial"/>
                        </a:rPr>
                        <a:t>drug or IV fluid admixture</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530148">
                <a:tc>
                  <a:txBody>
                    <a:bodyPr/>
                    <a:lstStyle/>
                    <a:p>
                      <a:r>
                        <a:rPr lang="en-US" sz="2100" u="none" strike="noStrike" cap="none" dirty="0">
                          <a:effectLst/>
                          <a:sym typeface="Arial"/>
                        </a:rPr>
                        <a:t>Most common causative agents include </a:t>
                      </a:r>
                      <a:r>
                        <a:rPr lang="en-US" sz="2100" u="none" strike="noStrike" cap="none" dirty="0" err="1">
                          <a:effectLst/>
                          <a:sym typeface="Arial"/>
                        </a:rPr>
                        <a:t>Klebsiella</a:t>
                      </a:r>
                      <a:r>
                        <a:rPr lang="en-US" sz="2100" u="none" strike="noStrike" cap="none" dirty="0">
                          <a:effectLst/>
                          <a:sym typeface="Arial"/>
                        </a:rPr>
                        <a:t>, Enterobacter or </a:t>
                      </a:r>
                      <a:endParaRPr lang="en-US" sz="2100" dirty="0"/>
                    </a:p>
                    <a:p>
                      <a:r>
                        <a:rPr lang="en-US" sz="2100" u="none" strike="noStrike" cap="none" dirty="0">
                          <a:effectLst/>
                          <a:sym typeface="Arial"/>
                        </a:rPr>
                        <a:t>Pseudomonas</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Most common causative agents include Skin commensals like </a:t>
                      </a:r>
                      <a:r>
                        <a:rPr lang="en-US" sz="2100" u="none" strike="noStrike" cap="none" dirty="0" err="1">
                          <a:effectLst/>
                          <a:sym typeface="Arial"/>
                        </a:rPr>
                        <a:t>CoNS</a:t>
                      </a:r>
                      <a:r>
                        <a:rPr lang="en-US" sz="2100" u="none" strike="noStrike" cap="none" dirty="0">
                          <a:effectLst/>
                          <a:sym typeface="Arial"/>
                        </a:rPr>
                        <a:t> and S. aureus</a:t>
                      </a:r>
                      <a:endParaRPr lang="en-US" sz="21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3695842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Diagnosis of CRBSI</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FF0000"/>
                </a:solidFill>
              </a:rPr>
              <a:t>Clinical criteria: </a:t>
            </a:r>
            <a:r>
              <a:rPr lang="en-US" dirty="0" smtClean="0"/>
              <a:t>Presence of fever, chills, rigor or hypotension after the CL is used and or signs of catheter site infection such as erythema, tenderness, warmth, swelling at the catheter exit site.</a:t>
            </a:r>
          </a:p>
          <a:p>
            <a:r>
              <a:rPr lang="en-US" b="1" dirty="0" smtClean="0">
                <a:solidFill>
                  <a:srgbClr val="FF0000"/>
                </a:solidFill>
              </a:rPr>
              <a:t>Microbiological criteria: </a:t>
            </a:r>
            <a:r>
              <a:rPr lang="en-US" dirty="0" smtClean="0"/>
              <a:t>Simultaneous blood culture from CL and PL is carried out and the CL blood culture bottle flags ≥2 </a:t>
            </a:r>
            <a:r>
              <a:rPr lang="en-US" dirty="0" err="1" smtClean="0"/>
              <a:t>hrs</a:t>
            </a:r>
            <a:r>
              <a:rPr lang="en-US" dirty="0" smtClean="0"/>
              <a:t> earlier to peripheral line blood culture (i.e. DTP ≥2 </a:t>
            </a:r>
            <a:r>
              <a:rPr lang="en-US" dirty="0" err="1" smtClean="0"/>
              <a:t>hrs</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Tree>
    <p:extLst>
      <p:ext uri="{BB962C8B-B14F-4D97-AF65-F5344CB8AC3E}">
        <p14:creationId xmlns:p14="http://schemas.microsoft.com/office/powerpoint/2010/main" val="3421022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Appropriate systematic antimicrobial therapy and removal of the central line. </a:t>
            </a:r>
          </a:p>
          <a:p>
            <a:r>
              <a:rPr lang="en-US" dirty="0" smtClean="0"/>
              <a:t>Systematic antimicrobial therapy (SAT) - empirical therapy and later should be modified later based on susceptibility report.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spTree>
    <p:extLst>
      <p:ext uri="{BB962C8B-B14F-4D97-AF65-F5344CB8AC3E}">
        <p14:creationId xmlns:p14="http://schemas.microsoft.com/office/powerpoint/2010/main" val="8915343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lstStyle/>
          <a:p>
            <a:r>
              <a:rPr lang="en-US" b="1" dirty="0" smtClean="0">
                <a:solidFill>
                  <a:srgbClr val="FF0000"/>
                </a:solidFill>
              </a:rPr>
              <a:t>Antibiotic lock therapy (ALT)- </a:t>
            </a:r>
          </a:p>
          <a:p>
            <a:pPr lvl="1"/>
            <a:r>
              <a:rPr lang="en-US" dirty="0" smtClean="0"/>
              <a:t>Situations where salvage of the catheter is considered (e.g. infection with </a:t>
            </a:r>
            <a:r>
              <a:rPr lang="en-US" dirty="0" err="1" smtClean="0"/>
              <a:t>CoNS</a:t>
            </a:r>
            <a:r>
              <a:rPr lang="en-US" dirty="0" smtClean="0"/>
              <a:t>, those with limited venous access and a history of recurrent CLABSIs), ALT is given along with SAT.  </a:t>
            </a:r>
          </a:p>
          <a:p>
            <a:pPr lvl="1"/>
            <a:r>
              <a:rPr lang="en-US" dirty="0" smtClean="0"/>
              <a:t>Involves instillation of a highly concentrated antibiotic solution into the CL lumen and is left to dwell within the lumen for a short period.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39982924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VENTILATOR ASSOCIATED PNEUMONIA</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Second most common nosocomial infection (after CAUTI) </a:t>
            </a:r>
          </a:p>
          <a:p>
            <a:r>
              <a:rPr lang="en-US" dirty="0" smtClean="0"/>
              <a:t>Accounts for 15–20% of the total HAIs. </a:t>
            </a:r>
          </a:p>
          <a:p>
            <a:r>
              <a:rPr lang="en-US" dirty="0" smtClean="0"/>
              <a:t>Most common cause of death among HAIs, with a mortality rate of up to 40%.</a:t>
            </a:r>
          </a:p>
          <a:p>
            <a:r>
              <a:rPr lang="en-US" dirty="0" smtClean="0"/>
              <a:t>Primary cause of death in ICUs.</a:t>
            </a:r>
          </a:p>
          <a:p>
            <a:r>
              <a:rPr lang="en-US" dirty="0" smtClean="0"/>
              <a:t>VAP rate varies from 1.0 to 46.0 per 1000 mechanical ventilation (MV)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4223054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Early-onset VAP - Occurs in first 4 days of MV and caused by typical community organisms such as Pneumococcus, H. </a:t>
            </a:r>
            <a:r>
              <a:rPr lang="en-US" dirty="0" err="1" smtClean="0"/>
              <a:t>influenzae</a:t>
            </a:r>
            <a:r>
              <a:rPr lang="en-US" dirty="0" smtClean="0"/>
              <a:t>, MSSA etc.</a:t>
            </a:r>
          </a:p>
          <a:p>
            <a:r>
              <a:rPr lang="en-US" dirty="0" smtClean="0"/>
              <a:t>Late-onset VAP -  Develops ≥5 days after MV</a:t>
            </a:r>
          </a:p>
          <a:p>
            <a:pPr lvl="1"/>
            <a:r>
              <a:rPr lang="en-US" dirty="0" smtClean="0"/>
              <a:t>Commonly caused by typical MDROs P. </a:t>
            </a:r>
            <a:r>
              <a:rPr lang="en-US" dirty="0" err="1" smtClean="0"/>
              <a:t>aeruginosa</a:t>
            </a:r>
            <a:r>
              <a:rPr lang="en-US" dirty="0" smtClean="0"/>
              <a:t>, </a:t>
            </a:r>
            <a:r>
              <a:rPr lang="en-US" dirty="0" err="1" smtClean="0"/>
              <a:t>A.baumannii</a:t>
            </a:r>
            <a:r>
              <a:rPr lang="en-US" dirty="0" smtClean="0"/>
              <a:t>, </a:t>
            </a:r>
            <a:r>
              <a:rPr lang="en-US" dirty="0" err="1" smtClean="0"/>
              <a:t>E.coli</a:t>
            </a:r>
            <a:r>
              <a:rPr lang="en-US" dirty="0" smtClean="0"/>
              <a:t>, </a:t>
            </a:r>
            <a:r>
              <a:rPr lang="en-US" dirty="0" err="1" smtClean="0"/>
              <a:t>Klebsiella</a:t>
            </a:r>
            <a:r>
              <a:rPr lang="en-US" dirty="0" smtClean="0"/>
              <a:t> and by MRSA</a:t>
            </a:r>
          </a:p>
          <a:p>
            <a:pPr lvl="1"/>
            <a:r>
              <a:rPr lang="en-US" dirty="0" smtClean="0"/>
              <a:t>Source of infection – Endogenous (patients own flora) or Exogenous (Hospital environmental sources)</a:t>
            </a:r>
          </a:p>
          <a:p>
            <a:pPr lvl="1"/>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Tree>
    <p:extLst>
      <p:ext uri="{BB962C8B-B14F-4D97-AF65-F5344CB8AC3E}">
        <p14:creationId xmlns:p14="http://schemas.microsoft.com/office/powerpoint/2010/main" val="310860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Pathogenesis</a:t>
            </a:r>
            <a:endParaRPr lang="en-US" b="1" dirty="0">
              <a:solidFill>
                <a:srgbClr val="FF0000"/>
              </a:solidFill>
            </a:endParaRPr>
          </a:p>
        </p:txBody>
      </p:sp>
      <p:sp>
        <p:nvSpPr>
          <p:cNvPr id="193" name="Google Shape;193;p12"/>
          <p:cNvSpPr txBox="1">
            <a:spLocks noGrp="1"/>
          </p:cNvSpPr>
          <p:nvPr>
            <p:ph sz="half" idx="1"/>
          </p:nvPr>
        </p:nvSpPr>
        <p:spPr/>
        <p:txBody>
          <a:bodyPr>
            <a:normAutofit fontScale="92500" lnSpcReduction="20000"/>
          </a:bodyPr>
          <a:lstStyle/>
          <a:p>
            <a:r>
              <a:rPr lang="en-US" dirty="0" smtClean="0"/>
              <a:t>Colonization – with hospital MDROs</a:t>
            </a:r>
          </a:p>
          <a:p>
            <a:r>
              <a:rPr lang="en-US" dirty="0" smtClean="0"/>
              <a:t>ET intubation – disrupts normal defense mechanisms</a:t>
            </a:r>
          </a:p>
          <a:p>
            <a:r>
              <a:rPr lang="en-US" dirty="0" smtClean="0"/>
              <a:t>Biofilm – reservoir of infection</a:t>
            </a:r>
          </a:p>
          <a:p>
            <a:r>
              <a:rPr lang="en-US" dirty="0" smtClean="0"/>
              <a:t>Subglottic secretion – </a:t>
            </a:r>
            <a:r>
              <a:rPr lang="en-US" dirty="0" err="1" smtClean="0"/>
              <a:t>microaspiration</a:t>
            </a:r>
            <a:r>
              <a:rPr lang="en-US" dirty="0" smtClean="0"/>
              <a:t> (prevented by maintaining cuff pressure 20-30 cmH2O &amp; suctioning )</a:t>
            </a:r>
            <a:endParaRPr lang="en-US" dirty="0"/>
          </a:p>
        </p:txBody>
      </p:sp>
      <p:sp>
        <p:nvSpPr>
          <p:cNvPr id="6" name="Content Placeholder 5"/>
          <p:cNvSpPr>
            <a:spLocks noGrp="1"/>
          </p:cNvSpPr>
          <p:nvPr>
            <p:ph sz="half" idx="2"/>
          </p:nvPr>
        </p:nvSpPr>
        <p:spPr/>
        <p:txBody>
          <a:bodyPr>
            <a:normAutofit fontScale="92500" lnSpcReduction="20000"/>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pic>
        <p:nvPicPr>
          <p:cNvPr id="3" name="Picture 2">
            <a:extLst>
              <a:ext uri="{FF2B5EF4-FFF2-40B4-BE49-F238E27FC236}">
                <a16:creationId xmlns:a16="http://schemas.microsoft.com/office/drawing/2014/main" xmlns="" id="{DB7B7EE1-548E-40AD-8671-26CB2902A3B8}"/>
              </a:ext>
            </a:extLst>
          </p:cNvPr>
          <p:cNvPicPr>
            <a:picLocks noChangeAspect="1"/>
          </p:cNvPicPr>
          <p:nvPr/>
        </p:nvPicPr>
        <p:blipFill>
          <a:blip r:embed="rId3"/>
          <a:stretch>
            <a:fillRect/>
          </a:stretch>
        </p:blipFill>
        <p:spPr>
          <a:xfrm>
            <a:off x="4572000" y="1600200"/>
            <a:ext cx="4114799" cy="4495800"/>
          </a:xfrm>
          <a:prstGeom prst="rect">
            <a:avLst/>
          </a:prstGeom>
        </p:spPr>
      </p:pic>
    </p:spTree>
    <p:extLst>
      <p:ext uri="{BB962C8B-B14F-4D97-AF65-F5344CB8AC3E}">
        <p14:creationId xmlns:p14="http://schemas.microsoft.com/office/powerpoint/2010/main" val="13614486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dirty="0" smtClean="0"/>
              <a:t>Sedation </a:t>
            </a:r>
          </a:p>
          <a:p>
            <a:r>
              <a:rPr lang="en-US" dirty="0" smtClean="0"/>
              <a:t>Supine position – facilitates </a:t>
            </a:r>
            <a:r>
              <a:rPr lang="en-US" dirty="0" err="1" smtClean="0"/>
              <a:t>microaspiration</a:t>
            </a:r>
            <a:endParaRPr lang="en-US" dirty="0" smtClean="0"/>
          </a:p>
          <a:p>
            <a:r>
              <a:rPr lang="en-US" dirty="0" smtClean="0"/>
              <a:t>Nasogastric tubes – disrupts esophageal sphincter </a:t>
            </a:r>
          </a:p>
          <a:p>
            <a:r>
              <a:rPr lang="en-US" dirty="0" smtClean="0"/>
              <a:t>Critical illness with comorbidities</a:t>
            </a:r>
          </a:p>
          <a:p>
            <a:r>
              <a:rPr lang="en-US" dirty="0" smtClean="0"/>
              <a:t> Stress ulcer prophylaxis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3017749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Risk factors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786293629"/>
              </p:ext>
            </p:extLst>
          </p:nvPr>
        </p:nvGraphicFramePr>
        <p:xfrm>
          <a:off x="152400" y="1295400"/>
          <a:ext cx="8920479" cy="4998720"/>
        </p:xfrm>
        <a:graphic>
          <a:graphicData uri="http://schemas.openxmlformats.org/drawingml/2006/table">
            <a:tbl>
              <a:tblPr firstRow="1" bandRow="1">
                <a:tableStyleId>{5940675A-B579-460E-94D1-54222C63F5DA}</a:tableStyleId>
              </a:tblPr>
              <a:tblGrid>
                <a:gridCol w="2973493">
                  <a:extLst>
                    <a:ext uri="{9D8B030D-6E8A-4147-A177-3AD203B41FA5}">
                      <a16:colId xmlns:a16="http://schemas.microsoft.com/office/drawing/2014/main" xmlns="" val="20000"/>
                    </a:ext>
                  </a:extLst>
                </a:gridCol>
                <a:gridCol w="2973493">
                  <a:extLst>
                    <a:ext uri="{9D8B030D-6E8A-4147-A177-3AD203B41FA5}">
                      <a16:colId xmlns:a16="http://schemas.microsoft.com/office/drawing/2014/main" xmlns="" val="20001"/>
                    </a:ext>
                  </a:extLst>
                </a:gridCol>
                <a:gridCol w="2973493">
                  <a:extLst>
                    <a:ext uri="{9D8B030D-6E8A-4147-A177-3AD203B41FA5}">
                      <a16:colId xmlns:a16="http://schemas.microsoft.com/office/drawing/2014/main" xmlns="" val="20002"/>
                    </a:ext>
                  </a:extLst>
                </a:gridCol>
              </a:tblGrid>
              <a:tr h="494453">
                <a:tc>
                  <a:txBody>
                    <a:bodyPr/>
                    <a:lstStyle/>
                    <a:p>
                      <a:r>
                        <a:rPr lang="en-US" sz="1900" u="none" strike="noStrike" cap="none" dirty="0">
                          <a:solidFill>
                            <a:srgbClr val="FF0000"/>
                          </a:solidFill>
                          <a:effectLst/>
                          <a:sym typeface="Arial"/>
                        </a:rPr>
                        <a:t>Device- or intervention-related </a:t>
                      </a:r>
                      <a:endParaRPr lang="en-US" sz="2400"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solidFill>
                            <a:srgbClr val="FF0000"/>
                          </a:solidFill>
                          <a:effectLst/>
                          <a:sym typeface="Arial"/>
                        </a:rPr>
                        <a:t>Patient-related </a:t>
                      </a:r>
                      <a:endParaRPr lang="en-US" sz="2400"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solidFill>
                            <a:srgbClr val="FF0000"/>
                          </a:solidFill>
                          <a:effectLst/>
                          <a:sym typeface="Arial"/>
                        </a:rPr>
                        <a:t>Healthcare personnel-related</a:t>
                      </a:r>
                      <a:endParaRPr lang="en-US" sz="2400"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2397760">
                <a:tc>
                  <a:txBody>
                    <a:bodyPr/>
                    <a:lstStyle/>
                    <a:p>
                      <a:r>
                        <a:rPr lang="en-US" sz="1900" u="none" strike="noStrike" cap="none" dirty="0">
                          <a:effectLst/>
                          <a:sym typeface="Arial"/>
                        </a:rPr>
                        <a:t>Device-related </a:t>
                      </a:r>
                      <a:endParaRPr lang="en-US" sz="2400" dirty="0"/>
                    </a:p>
                    <a:p>
                      <a:pPr marL="285750" indent="-285750">
                        <a:buFont typeface="Wingdings" panose="05000000000000000000" pitchFamily="2" charset="2"/>
                        <a:buChar char="Ø"/>
                      </a:pPr>
                      <a:r>
                        <a:rPr lang="en-US" sz="1900" u="none" strike="noStrike" cap="none" dirty="0">
                          <a:effectLst/>
                          <a:sym typeface="Arial"/>
                        </a:rPr>
                        <a:t>Duration of ventilation </a:t>
                      </a:r>
                      <a:endParaRPr lang="en-US" sz="2400" dirty="0"/>
                    </a:p>
                    <a:p>
                      <a:pPr marL="285750" indent="-285750">
                        <a:buFont typeface="Wingdings" panose="05000000000000000000" pitchFamily="2" charset="2"/>
                        <a:buChar char="Ø"/>
                      </a:pPr>
                      <a:r>
                        <a:rPr lang="en-US" sz="1900" u="none" strike="noStrike" cap="none" dirty="0">
                          <a:effectLst/>
                          <a:sym typeface="Arial"/>
                        </a:rPr>
                        <a:t>Nasogastric tube </a:t>
                      </a:r>
                      <a:endParaRPr lang="en-US" sz="2400" dirty="0"/>
                    </a:p>
                    <a:p>
                      <a:pPr marL="285750" indent="-285750">
                        <a:buFont typeface="Wingdings" panose="05000000000000000000" pitchFamily="2" charset="2"/>
                        <a:buChar char="Ø"/>
                      </a:pPr>
                      <a:r>
                        <a:rPr lang="en-US" sz="1900" u="none" strike="noStrike" cap="none" dirty="0">
                          <a:effectLst/>
                          <a:sym typeface="Arial"/>
                        </a:rPr>
                        <a:t>Frequent changes of ventilator circuit </a:t>
                      </a:r>
                      <a:endParaRPr lang="en-US" sz="2400" dirty="0"/>
                    </a:p>
                    <a:p>
                      <a:pPr marL="285750" indent="-285750">
                        <a:buFont typeface="Wingdings" panose="05000000000000000000" pitchFamily="2" charset="2"/>
                        <a:buChar char="Ø"/>
                      </a:pPr>
                      <a:r>
                        <a:rPr lang="en-US" sz="1900" u="none" strike="noStrike" cap="none" dirty="0">
                          <a:effectLst/>
                          <a:sym typeface="Arial"/>
                        </a:rPr>
                        <a:t>Failed subglottic aspiration </a:t>
                      </a:r>
                      <a:endParaRPr lang="en-US" sz="2400" dirty="0"/>
                    </a:p>
                    <a:p>
                      <a:pPr marL="285750" indent="-285750">
                        <a:buFont typeface="Wingdings" panose="05000000000000000000" pitchFamily="2" charset="2"/>
                        <a:buChar char="Ø"/>
                      </a:pPr>
                      <a:r>
                        <a:rPr lang="en-US" sz="1900" u="none" strike="noStrike" cap="none" dirty="0">
                          <a:effectLst/>
                          <a:sym typeface="Arial"/>
                        </a:rPr>
                        <a:t>Intra-cuff pressure &lt;20 cm of H2O</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rowSpan="2">
                  <a:txBody>
                    <a:bodyPr/>
                    <a:lstStyle/>
                    <a:p>
                      <a:pPr marL="285750" indent="-285750">
                        <a:buFont typeface="Wingdings" panose="05000000000000000000" pitchFamily="2" charset="2"/>
                        <a:buChar char="Ø"/>
                      </a:pPr>
                      <a:r>
                        <a:rPr lang="en-US" sz="1900" u="none" strike="noStrike" cap="none" dirty="0">
                          <a:effectLst/>
                          <a:sym typeface="Arial"/>
                        </a:rPr>
                        <a:t>Advanced age (&gt;60 years) </a:t>
                      </a:r>
                      <a:endParaRPr lang="en-US" sz="2400" dirty="0"/>
                    </a:p>
                    <a:p>
                      <a:pPr marL="285750" indent="-285750">
                        <a:buFont typeface="Wingdings" panose="05000000000000000000" pitchFamily="2" charset="2"/>
                        <a:buChar char="Ø"/>
                      </a:pPr>
                      <a:r>
                        <a:rPr lang="en-US" sz="1900" u="none" strike="noStrike" cap="none" dirty="0">
                          <a:effectLst/>
                          <a:sym typeface="Arial"/>
                        </a:rPr>
                        <a:t>Prior hospitalization </a:t>
                      </a:r>
                      <a:endParaRPr lang="en-US" sz="2400" dirty="0"/>
                    </a:p>
                    <a:p>
                      <a:pPr marL="285750" indent="-285750">
                        <a:buFont typeface="Wingdings" panose="05000000000000000000" pitchFamily="2" charset="2"/>
                        <a:buChar char="Ø"/>
                      </a:pPr>
                      <a:r>
                        <a:rPr lang="en-US" sz="1900" u="none" strike="noStrike" cap="none" dirty="0">
                          <a:effectLst/>
                          <a:sym typeface="Arial"/>
                        </a:rPr>
                        <a:t>Patient position: Supine position </a:t>
                      </a:r>
                      <a:endParaRPr lang="en-US" sz="2400" dirty="0"/>
                    </a:p>
                    <a:p>
                      <a:pPr marL="285750" indent="-285750">
                        <a:buFont typeface="Wingdings" panose="05000000000000000000" pitchFamily="2" charset="2"/>
                        <a:buChar char="Ø"/>
                      </a:pPr>
                      <a:r>
                        <a:rPr lang="en-US" sz="1900" u="none" strike="noStrike" cap="none" dirty="0">
                          <a:effectLst/>
                          <a:sym typeface="Arial"/>
                        </a:rPr>
                        <a:t>Critically-ill with comorbidities </a:t>
                      </a:r>
                      <a:endParaRPr lang="en-US" sz="2400" dirty="0"/>
                    </a:p>
                    <a:p>
                      <a:pPr marL="285750" indent="-285750">
                        <a:buFont typeface="Wingdings" panose="05000000000000000000" pitchFamily="2" charset="2"/>
                        <a:buChar char="Ø"/>
                      </a:pPr>
                      <a:r>
                        <a:rPr lang="en-US" sz="1900" u="none" strike="noStrike" cap="none" dirty="0">
                          <a:effectLst/>
                          <a:sym typeface="Arial"/>
                        </a:rPr>
                        <a:t>Underlying condition such as COPD, ARDS, head trauma </a:t>
                      </a:r>
                      <a:endParaRPr lang="en-US" sz="2400" dirty="0"/>
                    </a:p>
                    <a:p>
                      <a:pPr marL="285750" indent="-285750">
                        <a:buFont typeface="Wingdings" panose="05000000000000000000" pitchFamily="2" charset="2"/>
                        <a:buChar char="Ø"/>
                      </a:pPr>
                      <a:r>
                        <a:rPr lang="en-US" sz="1900" u="none" strike="noStrike" cap="none" dirty="0">
                          <a:effectLst/>
                          <a:sym typeface="Arial"/>
                        </a:rPr>
                        <a:t>Patients with coma </a:t>
                      </a:r>
                      <a:endParaRPr lang="en-US" sz="2400" dirty="0"/>
                    </a:p>
                    <a:p>
                      <a:pPr marL="285750" indent="-285750">
                        <a:buFont typeface="Wingdings" panose="05000000000000000000" pitchFamily="2" charset="2"/>
                        <a:buChar char="Ø"/>
                      </a:pPr>
                      <a:r>
                        <a:rPr lang="en-US" sz="1900" u="none" strike="noStrike" cap="none" dirty="0">
                          <a:effectLst/>
                          <a:sym typeface="Arial"/>
                        </a:rPr>
                        <a:t>Immobilization </a:t>
                      </a:r>
                      <a:endParaRPr lang="en-US" sz="2400" dirty="0"/>
                    </a:p>
                    <a:p>
                      <a:pPr marL="285750" indent="-285750">
                        <a:buFont typeface="Wingdings" panose="05000000000000000000" pitchFamily="2" charset="2"/>
                        <a:buChar char="Ø"/>
                      </a:pPr>
                      <a:r>
                        <a:rPr lang="en-US" sz="1900" u="none" strike="noStrike" cap="none" dirty="0">
                          <a:effectLst/>
                          <a:sym typeface="Arial"/>
                        </a:rPr>
                        <a:t>Thermal injury (burns)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rowSpan="2">
                  <a:txBody>
                    <a:bodyPr/>
                    <a:lstStyle/>
                    <a:p>
                      <a:pPr marL="285750" indent="-285750">
                        <a:buFont typeface="Wingdings" panose="05000000000000000000" pitchFamily="2" charset="2"/>
                        <a:buChar char="Ø"/>
                      </a:pPr>
                      <a:r>
                        <a:rPr lang="en-US" sz="1900" u="none" strike="noStrike" cap="none" dirty="0">
                          <a:effectLst/>
                          <a:sym typeface="Arial"/>
                        </a:rPr>
                        <a:t>Improper adherence to aseptic techniques specially hand washing </a:t>
                      </a:r>
                    </a:p>
                    <a:p>
                      <a:pPr marL="285750" indent="-285750">
                        <a:buFont typeface="Wingdings" panose="05000000000000000000" pitchFamily="2" charset="2"/>
                        <a:buChar char="Ø"/>
                      </a:pPr>
                      <a:r>
                        <a:rPr lang="en-US" sz="1900" u="none" strike="noStrike" cap="none" dirty="0">
                          <a:effectLst/>
                          <a:sym typeface="Arial"/>
                        </a:rPr>
                        <a:t>Contaminated environmental sources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259840">
                <a:tc>
                  <a:txBody>
                    <a:bodyPr/>
                    <a:lstStyle/>
                    <a:p>
                      <a:r>
                        <a:rPr lang="en-US" sz="1900" u="none" strike="noStrike" cap="none" dirty="0">
                          <a:effectLst/>
                          <a:sym typeface="Arial"/>
                        </a:rPr>
                        <a:t>Intervention-related </a:t>
                      </a:r>
                      <a:endParaRPr lang="en-US" sz="2400" dirty="0"/>
                    </a:p>
                    <a:p>
                      <a:pPr marL="285750" indent="-285750">
                        <a:buFont typeface="Wingdings" panose="05000000000000000000" pitchFamily="2" charset="2"/>
                        <a:buChar char="Ø"/>
                      </a:pPr>
                      <a:r>
                        <a:rPr lang="en-US" sz="1900" u="none" strike="noStrike" cap="none" dirty="0">
                          <a:effectLst/>
                          <a:sym typeface="Arial"/>
                        </a:rPr>
                        <a:t>Use of antibiotics or sedatives </a:t>
                      </a:r>
                      <a:endParaRPr lang="en-US" sz="2400" dirty="0"/>
                    </a:p>
                    <a:p>
                      <a:pPr marL="285750" indent="-285750">
                        <a:buFont typeface="Wingdings" panose="05000000000000000000" pitchFamily="2" charset="2"/>
                        <a:buChar char="Ø"/>
                      </a:pPr>
                      <a:r>
                        <a:rPr lang="en-US" sz="1900" u="none" strike="noStrike" cap="none" dirty="0">
                          <a:effectLst/>
                          <a:sym typeface="Arial"/>
                        </a:rPr>
                        <a:t>Stress ulcer prophylaxis </a:t>
                      </a:r>
                      <a:endParaRPr lang="en-US" sz="2400" dirty="0"/>
                    </a:p>
                    <a:p>
                      <a:pPr marL="285750" indent="-285750">
                        <a:buFont typeface="Wingdings" panose="05000000000000000000" pitchFamily="2" charset="2"/>
                        <a:buChar char="Ø"/>
                      </a:pPr>
                      <a:r>
                        <a:rPr lang="en-US" sz="1900" u="none" strike="noStrike" cap="none" dirty="0">
                          <a:effectLst/>
                          <a:sym typeface="Arial"/>
                        </a:rPr>
                        <a:t>Tracheostomy</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3250023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solidFill>
                  <a:srgbClr val="FF0000"/>
                </a:solidFill>
              </a:rPr>
              <a:t>Diagnosis</a:t>
            </a:r>
            <a:endParaRPr lang="en-US"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No gold standard criteria is available which can define VAP accurately.  </a:t>
            </a:r>
          </a:p>
          <a:p>
            <a:r>
              <a:rPr lang="en-US" dirty="0" smtClean="0"/>
              <a:t>Most popular and widely used criteria - CPIS system.</a:t>
            </a:r>
          </a:p>
          <a:p>
            <a:r>
              <a:rPr lang="en-US" dirty="0" smtClean="0"/>
              <a:t>CPIS system - based on six parameters (clinical, radiological and microbiological) with each parameter given a score scale ranging from 0 to 2.</a:t>
            </a:r>
          </a:p>
          <a:p>
            <a:r>
              <a:rPr lang="en-US" dirty="0" smtClean="0"/>
              <a:t>Maximum score -12 &amp; a score &gt;6 is diagnostic of VAP.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spTree>
    <p:extLst>
      <p:ext uri="{BB962C8B-B14F-4D97-AF65-F5344CB8AC3E}">
        <p14:creationId xmlns:p14="http://schemas.microsoft.com/office/powerpoint/2010/main" val="3984749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715962"/>
          </a:xfrm>
        </p:spPr>
        <p:txBody>
          <a:bodyPr>
            <a:noAutofit/>
          </a:bodyPr>
          <a:lstStyle/>
          <a:p>
            <a:pPr algn="l"/>
            <a:r>
              <a:rPr lang="en-US" sz="2800" b="1" dirty="0" smtClean="0">
                <a:solidFill>
                  <a:srgbClr val="FF0000"/>
                </a:solidFill>
              </a:rPr>
              <a:t>Modified Clinical Pulmonary Infection Score (CPIS)</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2161866320"/>
              </p:ext>
            </p:extLst>
          </p:nvPr>
        </p:nvGraphicFramePr>
        <p:xfrm>
          <a:off x="176059" y="1066800"/>
          <a:ext cx="9003800" cy="5615093"/>
        </p:xfrm>
        <a:graphic>
          <a:graphicData uri="http://schemas.openxmlformats.org/drawingml/2006/table">
            <a:tbl>
              <a:tblPr firstRow="1" bandRow="1">
                <a:tableStyleId>{5940675A-B579-460E-94D1-54222C63F5DA}</a:tableStyleId>
              </a:tblPr>
              <a:tblGrid>
                <a:gridCol w="1890780">
                  <a:extLst>
                    <a:ext uri="{9D8B030D-6E8A-4147-A177-3AD203B41FA5}">
                      <a16:colId xmlns:a16="http://schemas.microsoft.com/office/drawing/2014/main" xmlns="" val="20000"/>
                    </a:ext>
                  </a:extLst>
                </a:gridCol>
                <a:gridCol w="1940560">
                  <a:extLst>
                    <a:ext uri="{9D8B030D-6E8A-4147-A177-3AD203B41FA5}">
                      <a16:colId xmlns:a16="http://schemas.microsoft.com/office/drawing/2014/main" xmlns="" val="20001"/>
                    </a:ext>
                  </a:extLst>
                </a:gridCol>
                <a:gridCol w="2316480">
                  <a:extLst>
                    <a:ext uri="{9D8B030D-6E8A-4147-A177-3AD203B41FA5}">
                      <a16:colId xmlns:a16="http://schemas.microsoft.com/office/drawing/2014/main" xmlns="" val="20002"/>
                    </a:ext>
                  </a:extLst>
                </a:gridCol>
                <a:gridCol w="2855980">
                  <a:extLst>
                    <a:ext uri="{9D8B030D-6E8A-4147-A177-3AD203B41FA5}">
                      <a16:colId xmlns:a16="http://schemas.microsoft.com/office/drawing/2014/main" xmlns="" val="20003"/>
                    </a:ext>
                  </a:extLst>
                </a:gridCol>
              </a:tblGrid>
              <a:tr h="494453">
                <a:tc>
                  <a:txBody>
                    <a:bodyPr/>
                    <a:lstStyle/>
                    <a:p>
                      <a:r>
                        <a:rPr lang="en-US" sz="1800" u="none" strike="noStrike" cap="none" dirty="0">
                          <a:effectLst/>
                          <a:sym typeface="Arial"/>
                        </a:rPr>
                        <a:t>CPIS points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0</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1</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853440">
                <a:tc>
                  <a:txBody>
                    <a:bodyPr/>
                    <a:lstStyle/>
                    <a:p>
                      <a:r>
                        <a:rPr lang="en-US" sz="1800" u="none" strike="noStrike" cap="none" dirty="0">
                          <a:effectLst/>
                          <a:sym typeface="Arial"/>
                        </a:rPr>
                        <a:t>Temperature (°C)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≥36.5°C and ≤38.4°C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≥38.5°C and ≤38.9°C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≥39°C or ≤36°C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690880">
                <a:tc>
                  <a:txBody>
                    <a:bodyPr/>
                    <a:lstStyle/>
                    <a:p>
                      <a:r>
                        <a:rPr lang="en-US" sz="1800" u="none" strike="noStrike" cap="none" dirty="0">
                          <a:effectLst/>
                          <a:sym typeface="Arial"/>
                        </a:rPr>
                        <a:t>Leukocyte count (per mm3)</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4,000–11,000 </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&lt;4,000 or &gt;11,000</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&lt;4,000 or &gt;11,000 + band forms ≥50%</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494453">
                <a:tc>
                  <a:txBody>
                    <a:bodyPr/>
                    <a:lstStyle/>
                    <a:p>
                      <a:r>
                        <a:rPr lang="en-US" sz="1800" u="none" strike="noStrike" cap="none" dirty="0">
                          <a:effectLst/>
                          <a:sym typeface="Arial"/>
                        </a:rPr>
                        <a:t>Tracheal secretions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Rare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Non-purulent </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Abundant + purulent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690880">
                <a:tc>
                  <a:txBody>
                    <a:bodyPr/>
                    <a:lstStyle/>
                    <a:p>
                      <a:r>
                        <a:rPr lang="en-US" sz="1800" u="none" strike="noStrike" cap="none" dirty="0">
                          <a:effectLst/>
                          <a:sym typeface="Arial"/>
                        </a:rPr>
                        <a:t>Oxygenation </a:t>
                      </a:r>
                      <a:r>
                        <a:rPr lang="en-US" sz="1800" u="none" strike="noStrike" cap="none" dirty="0" err="1">
                          <a:effectLst/>
                          <a:sym typeface="Arial"/>
                        </a:rPr>
                        <a:t>PaO</a:t>
                      </a:r>
                      <a:r>
                        <a:rPr lang="en-US" sz="1800" u="none" strike="noStrike" cap="none" dirty="0">
                          <a:effectLst/>
                          <a:sym typeface="Arial"/>
                        </a:rPr>
                        <a:t>₂ /</a:t>
                      </a:r>
                      <a:r>
                        <a:rPr lang="en-US" sz="1800" u="none" strike="noStrike" cap="none" dirty="0" err="1">
                          <a:effectLst/>
                          <a:sym typeface="Arial"/>
                        </a:rPr>
                        <a:t>FiO</a:t>
                      </a:r>
                      <a:r>
                        <a:rPr lang="en-US" sz="1800" u="none" strike="noStrike" cap="none" dirty="0">
                          <a:effectLst/>
                          <a:sym typeface="Arial"/>
                        </a:rPr>
                        <a:t>₂ mm Hg</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&gt;240 with ARDS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≤240 and no ARDS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94453">
                <a:tc>
                  <a:txBody>
                    <a:bodyPr/>
                    <a:lstStyle/>
                    <a:p>
                      <a:r>
                        <a:rPr lang="en-US" sz="1800" u="none" strike="noStrike" cap="none" dirty="0">
                          <a:effectLst/>
                          <a:sym typeface="Arial"/>
                        </a:rPr>
                        <a:t>Chest radiograph</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No infiltrate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Diffuse or patchy infiltrate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Localized infiltrate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1544320">
                <a:tc>
                  <a:txBody>
                    <a:bodyPr/>
                    <a:lstStyle/>
                    <a:p>
                      <a:r>
                        <a:rPr lang="en-US" sz="1800" u="none" strike="noStrike" cap="none" dirty="0">
                          <a:effectLst/>
                          <a:sym typeface="Arial"/>
                        </a:rPr>
                        <a:t>Tracheal aspirate culture report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Light growth or no </a:t>
                      </a:r>
                      <a:endParaRPr lang="en-US" sz="2000" dirty="0"/>
                    </a:p>
                    <a:p>
                      <a:r>
                        <a:rPr lang="en-US" sz="1800" u="none" strike="noStrike" cap="none" dirty="0">
                          <a:effectLst/>
                          <a:sym typeface="Arial"/>
                        </a:rPr>
                        <a:t>growth</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Moderate or heavy growth of pathogenic bacteria </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800" u="none" strike="noStrike" cap="none" dirty="0">
                          <a:effectLst/>
                          <a:sym typeface="Arial"/>
                        </a:rPr>
                        <a:t>Moderate or heavy growth of bacteria </a:t>
                      </a:r>
                      <a:endParaRPr lang="en-US" sz="2000" dirty="0"/>
                    </a:p>
                    <a:p>
                      <a:r>
                        <a:rPr lang="en-US" sz="1800" u="none" strike="noStrike" cap="none" dirty="0">
                          <a:effectLst/>
                          <a:sym typeface="Arial"/>
                        </a:rPr>
                        <a:t>and presence of bacteria with similar </a:t>
                      </a:r>
                      <a:endParaRPr lang="en-US" sz="2000" dirty="0"/>
                    </a:p>
                    <a:p>
                      <a:r>
                        <a:rPr lang="en-US" sz="1800" u="none" strike="noStrike" cap="none" dirty="0">
                          <a:effectLst/>
                          <a:sym typeface="Arial"/>
                        </a:rPr>
                        <a:t>morphology on Gram stain</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5960181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Microbiological Criteria</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Specimens - endotracheal aspirate (most common), BAL, PSB or lung biopsy.</a:t>
            </a:r>
          </a:p>
          <a:p>
            <a:r>
              <a:rPr lang="en-US" dirty="0" smtClean="0"/>
              <a:t>Gram staining-  VAP likely with higher number of bacteria, intracellular bacteria and fibrin strands</a:t>
            </a:r>
          </a:p>
          <a:p>
            <a:r>
              <a:rPr lang="en-US" dirty="0" smtClean="0"/>
              <a:t>Culture – Quantitative (significant if ≥10</a:t>
            </a:r>
            <a:r>
              <a:rPr lang="en-US" baseline="30000" dirty="0" smtClean="0"/>
              <a:t>5</a:t>
            </a:r>
            <a:r>
              <a:rPr lang="en-US" dirty="0" smtClean="0"/>
              <a:t>  CFU/ml for ETA, ≥10</a:t>
            </a:r>
            <a:r>
              <a:rPr lang="en-US" baseline="30000" dirty="0" smtClean="0"/>
              <a:t>4</a:t>
            </a:r>
            <a:r>
              <a:rPr lang="en-US" dirty="0" smtClean="0"/>
              <a:t> for BAL, ≥10</a:t>
            </a:r>
            <a:r>
              <a:rPr lang="en-US" baseline="30000" dirty="0" smtClean="0"/>
              <a:t>3</a:t>
            </a:r>
            <a:r>
              <a:rPr lang="en-US" dirty="0" smtClean="0"/>
              <a:t> for PSB); Semi-quantitative(moderate to heavy growth)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spTree>
    <p:extLst>
      <p:ext uri="{BB962C8B-B14F-4D97-AF65-F5344CB8AC3E}">
        <p14:creationId xmlns:p14="http://schemas.microsoft.com/office/powerpoint/2010/main" val="40195542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Radiological Criteria</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Highly subjective</a:t>
            </a:r>
          </a:p>
          <a:p>
            <a:r>
              <a:rPr lang="en-US" dirty="0" smtClean="0"/>
              <a:t>Most accepted - chest X-ray or CT scan showing one of the following—infiltrate, consolidation or cavitation, in the absence of underlying pulmonary or cardiac disease.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spTree>
    <p:extLst>
      <p:ext uri="{BB962C8B-B14F-4D97-AF65-F5344CB8AC3E}">
        <p14:creationId xmlns:p14="http://schemas.microsoft.com/office/powerpoint/2010/main" val="1695127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Empirical antimicrobial therapy once the clinical diagnosis of VAP is made - modified subsequently based on AST report. </a:t>
            </a:r>
          </a:p>
          <a:p>
            <a:r>
              <a:rPr lang="en-US" dirty="0" smtClean="0"/>
              <a:t>Empirical regimen - combination of antimicrobial agents active against S. </a:t>
            </a:r>
            <a:r>
              <a:rPr lang="en-US" dirty="0" err="1" smtClean="0"/>
              <a:t>aureus</a:t>
            </a:r>
            <a:r>
              <a:rPr lang="en-US" dirty="0" smtClean="0"/>
              <a:t>, Pseudomonas and other GNB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spTree>
    <p:extLst>
      <p:ext uri="{BB962C8B-B14F-4D97-AF65-F5344CB8AC3E}">
        <p14:creationId xmlns:p14="http://schemas.microsoft.com/office/powerpoint/2010/main" val="1074391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SURGICAL SITE INFECTION</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smtClean="0">
                <a:solidFill>
                  <a:srgbClr val="7030A0"/>
                </a:solidFill>
              </a:rPr>
              <a:t>Defined</a:t>
            </a:r>
            <a:r>
              <a:rPr lang="en-US" dirty="0" smtClean="0"/>
              <a:t> as infections that develop at the surgical site within 30 days of surgery (or within 90 days for some surgeries such as breast, cardiac and joint surgeries including implants).</a:t>
            </a:r>
          </a:p>
          <a:p>
            <a:r>
              <a:rPr lang="en-US" dirty="0" smtClean="0"/>
              <a:t>Affects up to one third of patients who have undergone a surgical procedure. </a:t>
            </a:r>
          </a:p>
          <a:p>
            <a:r>
              <a:rPr lang="en-US" dirty="0" smtClean="0"/>
              <a:t>In India, several studies reported SSI rate ranging from 4 to 11 per 100 surgeries.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spTree>
    <p:extLst>
      <p:ext uri="{BB962C8B-B14F-4D97-AF65-F5344CB8AC3E}">
        <p14:creationId xmlns:p14="http://schemas.microsoft.com/office/powerpoint/2010/main" val="3263150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Microbiology</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Type of etiological agents depends upon the site of surgical procedure and the source of infection from which they are acquired.</a:t>
            </a:r>
          </a:p>
          <a:p>
            <a:pPr lvl="1"/>
            <a:r>
              <a:rPr lang="en-US" dirty="0" smtClean="0"/>
              <a:t>Endogenous source – Patients own skin or mucosa </a:t>
            </a:r>
          </a:p>
          <a:p>
            <a:pPr lvl="1"/>
            <a:r>
              <a:rPr lang="en-US" dirty="0" smtClean="0"/>
              <a:t>Exogenous source – Operative personnel or instruments </a:t>
            </a:r>
          </a:p>
          <a:p>
            <a:r>
              <a:rPr lang="en-US" dirty="0" smtClean="0"/>
              <a:t>Inoculum load (GI high risk) and virulence of the organism can determine risk</a:t>
            </a:r>
          </a:p>
          <a:p>
            <a:pPr lvl="1"/>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7167595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000" b="1" dirty="0" smtClean="0">
                <a:solidFill>
                  <a:srgbClr val="FF0000"/>
                </a:solidFill>
              </a:rPr>
              <a:t>Risk factors for development of SSI</a:t>
            </a:r>
            <a:endParaRPr lang="en-US" sz="4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729960085"/>
              </p:ext>
            </p:extLst>
          </p:nvPr>
        </p:nvGraphicFramePr>
        <p:xfrm>
          <a:off x="381000" y="1447799"/>
          <a:ext cx="8229600" cy="4800600"/>
        </p:xfrm>
        <a:graphic>
          <a:graphicData uri="http://schemas.openxmlformats.org/drawingml/2006/table">
            <a:tbl>
              <a:tblPr firstRow="1" bandRow="1">
                <a:tableStyleId>{5940675A-B579-460E-94D1-54222C63F5DA}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509551">
                <a:tc>
                  <a:txBody>
                    <a:bodyPr/>
                    <a:lstStyle/>
                    <a:p>
                      <a:r>
                        <a:rPr lang="en-US" sz="1900" u="none" strike="noStrike" cap="none" dirty="0">
                          <a:solidFill>
                            <a:srgbClr val="FF0000"/>
                          </a:solidFill>
                          <a:effectLst/>
                          <a:sym typeface="Arial"/>
                        </a:rPr>
                        <a:t>Patient-related</a:t>
                      </a:r>
                      <a:endParaRPr lang="en-US" sz="2400"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solidFill>
                            <a:srgbClr val="FF0000"/>
                          </a:solidFill>
                          <a:effectLst/>
                          <a:sym typeface="Arial"/>
                        </a:rPr>
                        <a:t>Procedure-related</a:t>
                      </a:r>
                      <a:endParaRPr lang="en-US" sz="2400"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509551">
                <a:tc>
                  <a:txBody>
                    <a:bodyPr/>
                    <a:lstStyle/>
                    <a:p>
                      <a:r>
                        <a:rPr lang="en-US" sz="1900" u="none" strike="noStrike" cap="none" dirty="0">
                          <a:effectLst/>
                          <a:sym typeface="Arial"/>
                        </a:rPr>
                        <a:t>Age &gt;60 years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Improper surgical scrub</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509551">
                <a:tc>
                  <a:txBody>
                    <a:bodyPr/>
                    <a:lstStyle/>
                    <a:p>
                      <a:r>
                        <a:rPr lang="en-US" sz="1900" u="none" strike="noStrike" cap="none" dirty="0">
                          <a:effectLst/>
                          <a:sym typeface="Arial"/>
                        </a:rPr>
                        <a:t>Malnutrition, diabetes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Inadequate skin antisepsis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509551">
                <a:tc>
                  <a:txBody>
                    <a:bodyPr/>
                    <a:lstStyle/>
                    <a:p>
                      <a:r>
                        <a:rPr lang="en-US" sz="1900" u="none" strike="noStrike" cap="none" dirty="0">
                          <a:effectLst/>
                          <a:sym typeface="Arial"/>
                        </a:rPr>
                        <a:t>Immunosuppression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Prolonged operative time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1020848">
                <a:tc>
                  <a:txBody>
                    <a:bodyPr/>
                    <a:lstStyle/>
                    <a:p>
                      <a:r>
                        <a:rPr lang="en-US" sz="1900" u="none" strike="noStrike" cap="none" dirty="0">
                          <a:effectLst/>
                          <a:sym typeface="Arial"/>
                        </a:rPr>
                        <a:t>Skin colonization at the time </a:t>
                      </a:r>
                      <a:endParaRPr lang="en-US" sz="2400" dirty="0"/>
                    </a:p>
                    <a:p>
                      <a:r>
                        <a:rPr lang="en-US" sz="1900" u="none" strike="noStrike" cap="none" dirty="0">
                          <a:effectLst/>
                          <a:sym typeface="Arial"/>
                        </a:rPr>
                        <a:t>of surgery (e.g. MRSA carrier)</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Inadequate antimicrobial </a:t>
                      </a:r>
                      <a:endParaRPr lang="en-US" sz="2400" dirty="0"/>
                    </a:p>
                    <a:p>
                      <a:r>
                        <a:rPr lang="en-US" sz="1900" u="none" strike="noStrike" cap="none" dirty="0">
                          <a:effectLst/>
                          <a:sym typeface="Arial"/>
                        </a:rPr>
                        <a:t>prophylaxis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722446">
                <a:tc>
                  <a:txBody>
                    <a:bodyPr/>
                    <a:lstStyle/>
                    <a:p>
                      <a:r>
                        <a:rPr lang="en-US" sz="1900" u="none" strike="noStrike" cap="none" dirty="0">
                          <a:effectLst/>
                          <a:sym typeface="Arial"/>
                        </a:rPr>
                        <a:t>Duration of hospital stay</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Poor perioperative glycemic control</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509551">
                <a:tc>
                  <a:txBody>
                    <a:bodyPr/>
                    <a:lstStyle/>
                    <a:p>
                      <a:r>
                        <a:rPr lang="en-US" sz="1900" u="none" strike="noStrike" cap="none" dirty="0">
                          <a:effectLst/>
                          <a:sym typeface="Arial"/>
                        </a:rPr>
                        <a:t>Smoking, obesity</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Emergency procedure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r h="509551">
                <a:tc>
                  <a:txBody>
                    <a:bodyPr/>
                    <a:lstStyle/>
                    <a:p>
                      <a:r>
                        <a:rPr lang="en-US" sz="1900" u="none" strike="noStrike" cap="none" dirty="0">
                          <a:effectLst/>
                          <a:sym typeface="Arial"/>
                        </a:rPr>
                        <a:t>Higher wound class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Preoperative shaving</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529328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34692560"/>
              </p:ext>
            </p:extLst>
          </p:nvPr>
        </p:nvGraphicFramePr>
        <p:xfrm>
          <a:off x="381000" y="381000"/>
          <a:ext cx="8305800" cy="5791200"/>
        </p:xfrm>
        <a:graphic>
          <a:graphicData uri="http://schemas.openxmlformats.org/drawingml/2006/table">
            <a:tbl>
              <a:tblPr firstRow="1" bandRow="1">
                <a:tableStyleId>{5940675A-B579-460E-94D1-54222C63F5DA}</a:tableStyleId>
              </a:tblPr>
              <a:tblGrid>
                <a:gridCol w="4152900">
                  <a:extLst>
                    <a:ext uri="{9D8B030D-6E8A-4147-A177-3AD203B41FA5}">
                      <a16:colId xmlns:a16="http://schemas.microsoft.com/office/drawing/2014/main" xmlns="" val="20000"/>
                    </a:ext>
                  </a:extLst>
                </a:gridCol>
                <a:gridCol w="4152900">
                  <a:extLst>
                    <a:ext uri="{9D8B030D-6E8A-4147-A177-3AD203B41FA5}">
                      <a16:colId xmlns:a16="http://schemas.microsoft.com/office/drawing/2014/main" xmlns="" val="20001"/>
                    </a:ext>
                  </a:extLst>
                </a:gridCol>
              </a:tblGrid>
              <a:tr h="878457">
                <a:tc>
                  <a:txBody>
                    <a:bodyPr/>
                    <a:lstStyle/>
                    <a:p>
                      <a:r>
                        <a:rPr lang="en-US" sz="2800" u="none" strike="noStrike" cap="none" dirty="0">
                          <a:effectLst/>
                          <a:sym typeface="Arial"/>
                        </a:rPr>
                        <a:t>Organism-related </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800" u="none" strike="noStrike" cap="none" dirty="0">
                          <a:effectLst/>
                          <a:sym typeface="Arial"/>
                        </a:rPr>
                        <a:t>Environmental-related</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2788802">
                <a:tc>
                  <a:txBody>
                    <a:bodyPr/>
                    <a:lstStyle/>
                    <a:p>
                      <a:r>
                        <a:rPr lang="en-US" sz="2800" u="none" strike="noStrike" cap="none" dirty="0">
                          <a:effectLst/>
                          <a:sym typeface="Arial"/>
                        </a:rPr>
                        <a:t>Inoculum size (e.g. bowel </a:t>
                      </a:r>
                      <a:endParaRPr lang="en-US" sz="3600" dirty="0"/>
                    </a:p>
                    <a:p>
                      <a:r>
                        <a:rPr lang="en-US" sz="2800" u="none" strike="noStrike" cap="none" dirty="0">
                          <a:effectLst/>
                          <a:sym typeface="Arial"/>
                        </a:rPr>
                        <a:t>surgery)</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800" u="none" strike="noStrike" cap="none" dirty="0">
                          <a:effectLst/>
                          <a:sym typeface="Arial"/>
                        </a:rPr>
                        <a:t>Presence of blood/ clot, suture </a:t>
                      </a:r>
                      <a:endParaRPr lang="en-US" sz="3600" dirty="0"/>
                    </a:p>
                    <a:p>
                      <a:r>
                        <a:rPr lang="en-US" sz="2800" u="none" strike="noStrike" cap="none" dirty="0">
                          <a:effectLst/>
                          <a:sym typeface="Arial"/>
                        </a:rPr>
                        <a:t>material and foreign bodies at the </a:t>
                      </a:r>
                      <a:endParaRPr lang="en-US" sz="3600" dirty="0"/>
                    </a:p>
                    <a:p>
                      <a:r>
                        <a:rPr lang="en-US" sz="2800" u="none" strike="noStrike" cap="none" dirty="0">
                          <a:effectLst/>
                          <a:sym typeface="Arial"/>
                        </a:rPr>
                        <a:t>surgical site </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878457">
                <a:tc>
                  <a:txBody>
                    <a:bodyPr/>
                    <a:lstStyle/>
                    <a:p>
                      <a:r>
                        <a:rPr lang="en-US" sz="2800" u="none" strike="noStrike" cap="none" dirty="0">
                          <a:effectLst/>
                          <a:sym typeface="Arial"/>
                        </a:rPr>
                        <a:t>Bacterial virulence</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800" u="none" strike="noStrike" cap="none" dirty="0">
                          <a:effectLst/>
                          <a:sym typeface="Arial"/>
                        </a:rPr>
                        <a:t>Inadequate ventilation</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245484">
                <a:tc>
                  <a:txBody>
                    <a:bodyPr/>
                    <a:lstStyle/>
                    <a:p>
                      <a:r>
                        <a:rPr lang="en-US" sz="2800" u="none" strike="noStrike" cap="none" dirty="0">
                          <a:effectLst/>
                          <a:sym typeface="Arial"/>
                        </a:rPr>
                        <a:t>Ability to form biofilm </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u="none" strike="noStrike" cap="none" dirty="0">
                          <a:effectLst/>
                          <a:sym typeface="Arial"/>
                        </a:rPr>
                        <a:t>Contaminated medications</a:t>
                      </a:r>
                      <a:endParaRPr lang="en-US" sz="36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71124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Wound Class Type</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20000"/>
          </a:bodyPr>
          <a:lstStyle/>
          <a:p>
            <a:r>
              <a:rPr lang="en-US" dirty="0" smtClean="0"/>
              <a:t>Depending up on the degree of microbial contamination, wounds are classified as: </a:t>
            </a:r>
          </a:p>
          <a:p>
            <a:r>
              <a:rPr lang="en-US" b="1" dirty="0" smtClean="0">
                <a:solidFill>
                  <a:srgbClr val="7030A0"/>
                </a:solidFill>
              </a:rPr>
              <a:t>Class I, Clean Wound –  </a:t>
            </a:r>
            <a:r>
              <a:rPr lang="en-US" dirty="0" smtClean="0"/>
              <a:t>uninfected, no inflammation and hollow </a:t>
            </a:r>
            <a:r>
              <a:rPr lang="en-US" dirty="0" err="1" smtClean="0"/>
              <a:t>viscus</a:t>
            </a:r>
            <a:r>
              <a:rPr lang="en-US" dirty="0" smtClean="0"/>
              <a:t> is not entered  </a:t>
            </a:r>
          </a:p>
          <a:p>
            <a:r>
              <a:rPr lang="en-US" b="1" dirty="0" smtClean="0">
                <a:solidFill>
                  <a:srgbClr val="7030A0"/>
                </a:solidFill>
              </a:rPr>
              <a:t>Class II, Clean-contaminated Wound – </a:t>
            </a:r>
            <a:r>
              <a:rPr lang="en-US" dirty="0" smtClean="0"/>
              <a:t>hollow </a:t>
            </a:r>
            <a:r>
              <a:rPr lang="en-US" dirty="0" err="1" smtClean="0"/>
              <a:t>viscus</a:t>
            </a:r>
            <a:r>
              <a:rPr lang="en-US" dirty="0" smtClean="0"/>
              <a:t> entered under controlled conditions and without unusual contamination</a:t>
            </a:r>
          </a:p>
          <a:p>
            <a:r>
              <a:rPr lang="en-US" b="1" dirty="0" smtClean="0">
                <a:solidFill>
                  <a:srgbClr val="7030A0"/>
                </a:solidFill>
              </a:rPr>
              <a:t>Class III, Contaminated Wound – </a:t>
            </a:r>
            <a:r>
              <a:rPr lang="en-US" dirty="0" smtClean="0"/>
              <a:t>Open fresh accidental wounds, major break in sterile technique during surgeries, colonic surgeries </a:t>
            </a:r>
            <a:r>
              <a:rPr lang="en-US" dirty="0" err="1" smtClean="0"/>
              <a:t>etc</a:t>
            </a:r>
            <a:endParaRPr lang="en-US" dirty="0" smtClean="0"/>
          </a:p>
          <a:p>
            <a:r>
              <a:rPr lang="en-US" b="1" dirty="0" smtClean="0">
                <a:solidFill>
                  <a:srgbClr val="7030A0"/>
                </a:solidFill>
              </a:rPr>
              <a:t>Class IV, Dirty/infected Wound –</a:t>
            </a:r>
            <a:r>
              <a:rPr lang="en-US" dirty="0" smtClean="0"/>
              <a:t>Surgical procedure done when active infection already present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spTree>
    <p:extLst>
      <p:ext uri="{BB962C8B-B14F-4D97-AF65-F5344CB8AC3E}">
        <p14:creationId xmlns:p14="http://schemas.microsoft.com/office/powerpoint/2010/main" val="2069998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000" b="1" dirty="0" smtClean="0">
                <a:solidFill>
                  <a:srgbClr val="FF0000"/>
                </a:solidFill>
              </a:rPr>
              <a:t>Classification and Diagnosis of SSI</a:t>
            </a:r>
            <a:endParaRPr lang="en-US" sz="4000"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Superficial SSI</a:t>
            </a:r>
            <a:r>
              <a:rPr lang="en-US" dirty="0" smtClean="0"/>
              <a:t>—develops at the level of superficial incisional site (skin and subcutaneous level) within 30 days regardless of type of surgery. </a:t>
            </a:r>
          </a:p>
          <a:p>
            <a:r>
              <a:rPr lang="en-US" b="1" dirty="0" smtClean="0">
                <a:solidFill>
                  <a:srgbClr val="7030A0"/>
                </a:solidFill>
              </a:rPr>
              <a:t>Deep SSI</a:t>
            </a:r>
            <a:r>
              <a:rPr lang="en-US" dirty="0" smtClean="0"/>
              <a:t>—develops at the level of deep incisional site (muscle and facial level) within 30 days for all surgeries except for breast, cardiac and implant surgeries (90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spTree>
    <p:extLst>
      <p:ext uri="{BB962C8B-B14F-4D97-AF65-F5344CB8AC3E}">
        <p14:creationId xmlns:p14="http://schemas.microsoft.com/office/powerpoint/2010/main" val="19894494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200"/>
            <a:ext cx="8229600" cy="5287963"/>
          </a:xfrm>
        </p:spPr>
        <p:txBody>
          <a:bodyPr/>
          <a:lstStyle/>
          <a:p>
            <a:r>
              <a:rPr lang="en-US" b="1" dirty="0" smtClean="0">
                <a:solidFill>
                  <a:srgbClr val="7030A0"/>
                </a:solidFill>
              </a:rPr>
              <a:t>Organ space SSI</a:t>
            </a:r>
            <a:r>
              <a:rPr lang="en-US" dirty="0" smtClean="0"/>
              <a:t>—develops at the level of organ space site within 30 days for all surgeries except breast, cardiac and implant surgeries (90 days).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17719710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 of SSI</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Suture removal plus incision and drainage </a:t>
            </a:r>
          </a:p>
          <a:p>
            <a:r>
              <a:rPr lang="en-US" dirty="0" smtClean="0"/>
              <a:t>Systemic antimicrobial therapy.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spTree>
    <p:extLst>
      <p:ext uri="{BB962C8B-B14F-4D97-AF65-F5344CB8AC3E}">
        <p14:creationId xmlns:p14="http://schemas.microsoft.com/office/powerpoint/2010/main" val="7085613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Prevention of surgical site infection (SSI)</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57633058"/>
              </p:ext>
            </p:extLst>
          </p:nvPr>
        </p:nvGraphicFramePr>
        <p:xfrm>
          <a:off x="457200" y="1447801"/>
          <a:ext cx="7882165" cy="4541958"/>
        </p:xfrm>
        <a:graphic>
          <a:graphicData uri="http://schemas.openxmlformats.org/drawingml/2006/table">
            <a:tbl>
              <a:tblPr firstRow="1" bandRow="1">
                <a:tableStyleId>{5940675A-B579-460E-94D1-54222C63F5DA}</a:tableStyleId>
              </a:tblPr>
              <a:tblGrid>
                <a:gridCol w="7882165">
                  <a:extLst>
                    <a:ext uri="{9D8B030D-6E8A-4147-A177-3AD203B41FA5}">
                      <a16:colId xmlns:a16="http://schemas.microsoft.com/office/drawing/2014/main" xmlns="" val="20000"/>
                    </a:ext>
                  </a:extLst>
                </a:gridCol>
              </a:tblGrid>
              <a:tr h="739822">
                <a:tc>
                  <a:txBody>
                    <a:bodyPr/>
                    <a:lstStyle/>
                    <a:p>
                      <a:r>
                        <a:rPr lang="en-US" sz="2400" b="1" u="none" strike="noStrike" cap="none" dirty="0">
                          <a:solidFill>
                            <a:srgbClr val="7030A0"/>
                          </a:solidFill>
                          <a:effectLst/>
                          <a:sym typeface="Arial"/>
                        </a:rPr>
                        <a:t>Preoperative measures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802136">
                <a:tc>
                  <a:txBody>
                    <a:bodyPr/>
                    <a:lstStyle/>
                    <a:p>
                      <a:pPr marL="342900" indent="-342900">
                        <a:lnSpc>
                          <a:spcPct val="150000"/>
                        </a:lnSpc>
                        <a:buAutoNum type="arabicPeriod"/>
                      </a:pPr>
                      <a:r>
                        <a:rPr lang="en-US" sz="2100" u="none" strike="noStrike" cap="none" dirty="0">
                          <a:effectLst/>
                          <a:sym typeface="Arial"/>
                        </a:rPr>
                        <a:t>Preoperative bathing: with plain soap or an antimicrobial soap to reduce the bacterial load</a:t>
                      </a:r>
                    </a:p>
                    <a:p>
                      <a:pPr marL="342900" indent="-342900">
                        <a:lnSpc>
                          <a:spcPct val="150000"/>
                        </a:lnSpc>
                        <a:buAutoNum type="arabicPeriod"/>
                      </a:pPr>
                      <a:r>
                        <a:rPr lang="en-US" sz="2100" u="none" strike="noStrike" cap="none" dirty="0">
                          <a:effectLst/>
                          <a:sym typeface="Arial"/>
                        </a:rPr>
                        <a:t>For MRSA carriers: Decolonization with mupirocin ointment for patients</a:t>
                      </a:r>
                      <a:r>
                        <a:rPr lang="en-US" sz="2100" u="none" strike="noStrike" cap="none" baseline="0" dirty="0">
                          <a:effectLst/>
                          <a:sym typeface="Arial"/>
                        </a:rPr>
                        <a:t> </a:t>
                      </a:r>
                      <a:r>
                        <a:rPr lang="en-US" sz="2100" u="none" strike="noStrike" cap="none" dirty="0">
                          <a:effectLst/>
                          <a:sym typeface="Arial"/>
                        </a:rPr>
                        <a:t>undergoing surgery </a:t>
                      </a:r>
                    </a:p>
                    <a:p>
                      <a:pPr marL="342900" indent="-342900">
                        <a:lnSpc>
                          <a:spcPct val="150000"/>
                        </a:lnSpc>
                        <a:buAutoNum type="arabicPeriod"/>
                      </a:pPr>
                      <a:r>
                        <a:rPr lang="en-US" sz="2100" u="none" strike="noStrike" cap="none" dirty="0">
                          <a:effectLst/>
                          <a:sym typeface="Arial"/>
                        </a:rPr>
                        <a:t>Hair removal: should not be done or, if absolutely necessary, it should be removed only with a clipper. Shaving is strongly discouraged at all times</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8619198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46</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443469556"/>
              </p:ext>
            </p:extLst>
          </p:nvPr>
        </p:nvGraphicFramePr>
        <p:xfrm>
          <a:off x="304800" y="228600"/>
          <a:ext cx="8305800" cy="6069797"/>
        </p:xfrm>
        <a:graphic>
          <a:graphicData uri="http://schemas.openxmlformats.org/drawingml/2006/table">
            <a:tbl>
              <a:tblPr firstRow="1" bandRow="1">
                <a:tableStyleId>{5940675A-B579-460E-94D1-54222C63F5DA}</a:tableStyleId>
              </a:tblPr>
              <a:tblGrid>
                <a:gridCol w="8305800">
                  <a:extLst>
                    <a:ext uri="{9D8B030D-6E8A-4147-A177-3AD203B41FA5}">
                      <a16:colId xmlns:a16="http://schemas.microsoft.com/office/drawing/2014/main" xmlns="" val="20000"/>
                    </a:ext>
                  </a:extLst>
                </a:gridCol>
              </a:tblGrid>
              <a:tr h="667217">
                <a:tc>
                  <a:txBody>
                    <a:bodyPr/>
                    <a:lstStyle/>
                    <a:p>
                      <a:r>
                        <a:rPr lang="en-US" sz="2400" b="1" dirty="0">
                          <a:solidFill>
                            <a:srgbClr val="7030A0"/>
                          </a:solidFill>
                        </a:rPr>
                        <a:t>Intraoperative measures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5352583">
                <a:tc>
                  <a:txBody>
                    <a:bodyPr/>
                    <a:lstStyle/>
                    <a:p>
                      <a:pPr marL="342900" indent="-342900">
                        <a:lnSpc>
                          <a:spcPct val="150000"/>
                        </a:lnSpc>
                        <a:buFont typeface="+mj-lt"/>
                        <a:buAutoNum type="arabicPeriod"/>
                      </a:pPr>
                      <a:r>
                        <a:rPr lang="en-US" sz="2100" b="1" dirty="0">
                          <a:solidFill>
                            <a:srgbClr val="FF0000"/>
                          </a:solidFill>
                        </a:rPr>
                        <a:t>SAP: </a:t>
                      </a:r>
                      <a:r>
                        <a:rPr lang="en-US" sz="2100" dirty="0"/>
                        <a:t>Must be provided for all except clean surgeries ; 60–120 minutes before incision; choice depends upon local antibiotic policy ( cefazolin or cefuroxime); single dose. </a:t>
                      </a:r>
                    </a:p>
                    <a:p>
                      <a:pPr marL="342900" indent="-342900">
                        <a:lnSpc>
                          <a:spcPct val="150000"/>
                        </a:lnSpc>
                        <a:buFont typeface="+mj-lt"/>
                        <a:buAutoNum type="arabicPeriod"/>
                      </a:pPr>
                      <a:r>
                        <a:rPr lang="en-US" sz="2100" b="1" dirty="0">
                          <a:solidFill>
                            <a:srgbClr val="FF0000"/>
                          </a:solidFill>
                        </a:rPr>
                        <a:t>Surgical hand disinfection:  </a:t>
                      </a:r>
                      <a:r>
                        <a:rPr lang="en-US" sz="2100" dirty="0"/>
                        <a:t>antimicrobial soap (chlorhexidine) or with </a:t>
                      </a:r>
                      <a:r>
                        <a:rPr lang="en-US" sz="2100" dirty="0" err="1"/>
                        <a:t>ABHR</a:t>
                      </a:r>
                      <a:r>
                        <a:rPr lang="en-US" sz="2100" dirty="0"/>
                        <a:t> </a:t>
                      </a:r>
                    </a:p>
                    <a:p>
                      <a:pPr marL="342900" indent="-342900">
                        <a:lnSpc>
                          <a:spcPct val="150000"/>
                        </a:lnSpc>
                        <a:buFont typeface="+mj-lt"/>
                        <a:buAutoNum type="arabicPeriod"/>
                      </a:pPr>
                      <a:r>
                        <a:rPr lang="en-US" sz="2100" b="1" dirty="0">
                          <a:solidFill>
                            <a:srgbClr val="FF0000"/>
                          </a:solidFill>
                        </a:rPr>
                        <a:t>Surgical site preparation: </a:t>
                      </a:r>
                      <a:r>
                        <a:rPr lang="en-US" sz="2100" dirty="0"/>
                        <a:t>alcohol-based chlorhexidine antiseptic solution </a:t>
                      </a:r>
                    </a:p>
                    <a:p>
                      <a:pPr marL="342900" indent="-342900">
                        <a:lnSpc>
                          <a:spcPct val="150000"/>
                        </a:lnSpc>
                        <a:buFont typeface="+mj-lt"/>
                        <a:buAutoNum type="arabicPeriod"/>
                      </a:pPr>
                      <a:r>
                        <a:rPr lang="en-US" sz="2100" dirty="0">
                          <a:solidFill>
                            <a:srgbClr val="FF0000"/>
                          </a:solidFill>
                        </a:rPr>
                        <a:t>Perioperative maintenance of oxygenation (target </a:t>
                      </a:r>
                      <a:r>
                        <a:rPr lang="en-US" sz="2100" dirty="0" err="1">
                          <a:solidFill>
                            <a:srgbClr val="FF0000"/>
                          </a:solidFill>
                        </a:rPr>
                        <a:t>FiO280</a:t>
                      </a:r>
                      <a:r>
                        <a:rPr lang="en-US" sz="2100" dirty="0">
                          <a:solidFill>
                            <a:srgbClr val="FF0000"/>
                          </a:solidFill>
                        </a:rPr>
                        <a:t>%), </a:t>
                      </a:r>
                      <a:r>
                        <a:rPr lang="en-US" sz="2100" dirty="0"/>
                        <a:t>temperature (normothermia), blood glucose level (target level of &lt;200 mg/dL), adequate circulating volume (</a:t>
                      </a:r>
                      <a:r>
                        <a:rPr lang="en-US" sz="2100" dirty="0" err="1"/>
                        <a:t>normovolemia</a:t>
                      </a:r>
                      <a:r>
                        <a:rPr lang="en-US" sz="2100" dirty="0"/>
                        <a:t>) and nutritional support</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1584104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336083418"/>
              </p:ext>
            </p:extLst>
          </p:nvPr>
        </p:nvGraphicFramePr>
        <p:xfrm>
          <a:off x="381000" y="304800"/>
          <a:ext cx="8229600" cy="5791200"/>
        </p:xfrm>
        <a:graphic>
          <a:graphicData uri="http://schemas.openxmlformats.org/drawingml/2006/table">
            <a:tbl>
              <a:tblPr firstRow="1" bandRow="1">
                <a:tableStyleId>{5940675A-B579-460E-94D1-54222C63F5DA}</a:tableStyleId>
              </a:tblPr>
              <a:tblGrid>
                <a:gridCol w="8229600">
                  <a:extLst>
                    <a:ext uri="{9D8B030D-6E8A-4147-A177-3AD203B41FA5}">
                      <a16:colId xmlns:a16="http://schemas.microsoft.com/office/drawing/2014/main" xmlns="" val="20000"/>
                    </a:ext>
                  </a:extLst>
                </a:gridCol>
              </a:tblGrid>
              <a:tr h="844198">
                <a:tc>
                  <a:txBody>
                    <a:bodyPr/>
                    <a:lstStyle/>
                    <a:p>
                      <a:r>
                        <a:rPr lang="en-US" sz="3200" b="1" dirty="0">
                          <a:solidFill>
                            <a:srgbClr val="FF0000"/>
                          </a:solidFill>
                        </a:rPr>
                        <a:t>Postoperative measures</a:t>
                      </a:r>
                    </a:p>
                  </a:txBody>
                  <a:tcPr marT="60960" marB="60960"/>
                </a:tc>
                <a:extLst>
                  <a:ext uri="{0D108BD9-81ED-4DB2-BD59-A6C34878D82A}">
                    <a16:rowId xmlns:a16="http://schemas.microsoft.com/office/drawing/2014/main" xmlns="" val="10000"/>
                  </a:ext>
                </a:extLst>
              </a:tr>
              <a:tr h="4947002">
                <a:tc>
                  <a:txBody>
                    <a:bodyPr/>
                    <a:lstStyle/>
                    <a:p>
                      <a:pPr marL="342900" indent="-342900">
                        <a:lnSpc>
                          <a:spcPct val="150000"/>
                        </a:lnSpc>
                        <a:buAutoNum type="arabicPeriod"/>
                      </a:pPr>
                      <a:r>
                        <a:rPr lang="en-US" sz="2100" b="1" dirty="0">
                          <a:solidFill>
                            <a:srgbClr val="7030A0"/>
                          </a:solidFill>
                        </a:rPr>
                        <a:t>Wound dressing</a:t>
                      </a:r>
                      <a:r>
                        <a:rPr lang="en-US" sz="2100" b="1" dirty="0"/>
                        <a:t>—</a:t>
                      </a:r>
                      <a:r>
                        <a:rPr lang="en-US" sz="2100" dirty="0"/>
                        <a:t>Daily dressing and removal of any discharge present at the site </a:t>
                      </a:r>
                    </a:p>
                    <a:p>
                      <a:pPr marL="342900" indent="-342900">
                        <a:lnSpc>
                          <a:spcPct val="150000"/>
                        </a:lnSpc>
                        <a:buAutoNum type="arabicPeriod"/>
                      </a:pPr>
                      <a:r>
                        <a:rPr lang="en-US" sz="2100" b="1" dirty="0">
                          <a:solidFill>
                            <a:srgbClr val="7030A0"/>
                          </a:solidFill>
                        </a:rPr>
                        <a:t>OT disinfection—</a:t>
                      </a:r>
                      <a:r>
                        <a:rPr lang="en-US" sz="2100" dirty="0"/>
                        <a:t>Performed with a high level disinfectant in between cases and after the last case (terminal disinfection)</a:t>
                      </a:r>
                    </a:p>
                    <a:p>
                      <a:pPr marL="342900" indent="-342900">
                        <a:lnSpc>
                          <a:spcPct val="150000"/>
                        </a:lnSpc>
                        <a:buAutoNum type="arabicPeriod"/>
                      </a:pPr>
                      <a:r>
                        <a:rPr lang="en-US" sz="2100" b="1" dirty="0">
                          <a:solidFill>
                            <a:srgbClr val="7030A0"/>
                          </a:solidFill>
                        </a:rPr>
                        <a:t>Periodic monitoring of the air quality of operation theater </a:t>
                      </a:r>
                    </a:p>
                    <a:p>
                      <a:pPr marL="342900" indent="-342900">
                        <a:lnSpc>
                          <a:spcPct val="150000"/>
                        </a:lnSpc>
                        <a:buAutoNum type="arabicPeriod"/>
                      </a:pPr>
                      <a:r>
                        <a:rPr lang="en-US" sz="2100" b="1" dirty="0">
                          <a:solidFill>
                            <a:srgbClr val="7030A0"/>
                          </a:solidFill>
                        </a:rPr>
                        <a:t>SAP prolongation is not recommended in any situation</a:t>
                      </a:r>
                      <a:r>
                        <a:rPr lang="en-US" sz="2100" dirty="0">
                          <a:solidFill>
                            <a:srgbClr val="7030A0"/>
                          </a:solidFill>
                        </a:rPr>
                        <a:t> </a:t>
                      </a:r>
                      <a:r>
                        <a:rPr lang="en-US" sz="2100" dirty="0"/>
                        <a:t>(e.g. presence of a wound drain)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111181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2800" b="1" dirty="0" smtClean="0">
                <a:solidFill>
                  <a:srgbClr val="FF0000"/>
                </a:solidFill>
              </a:rPr>
              <a:t>PREVENTION OF DEVICE-ASSOCIATED INFECTIONS</a:t>
            </a:r>
            <a:endParaRPr lang="en-US" sz="2800" b="1" dirty="0">
              <a:solidFill>
                <a:srgbClr val="FF0000"/>
              </a:solidFill>
            </a:endParaRPr>
          </a:p>
        </p:txBody>
      </p:sp>
      <p:sp>
        <p:nvSpPr>
          <p:cNvPr id="193" name="Google Shape;193;p12"/>
          <p:cNvSpPr txBox="1">
            <a:spLocks noGrp="1"/>
          </p:cNvSpPr>
          <p:nvPr>
            <p:ph idx="1"/>
          </p:nvPr>
        </p:nvSpPr>
        <p:spPr/>
        <p:txBody>
          <a:bodyPr/>
          <a:lstStyle/>
          <a:p>
            <a:r>
              <a:rPr lang="en-US" dirty="0" smtClean="0"/>
              <a:t>Presence of device itself is a major risk factor for developing such infection.</a:t>
            </a:r>
          </a:p>
          <a:p>
            <a:r>
              <a:rPr lang="en-US" dirty="0" smtClean="0"/>
              <a:t>Strict aseptic techniques must be followed while insertion and daily maintenance of the devices.</a:t>
            </a:r>
          </a:p>
          <a:p>
            <a:r>
              <a:rPr lang="en-US" dirty="0" smtClean="0"/>
              <a:t>Preventive measures for each of the DAIs are grouped as care bundle approach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spTree>
    <p:extLst>
      <p:ext uri="{BB962C8B-B14F-4D97-AF65-F5344CB8AC3E}">
        <p14:creationId xmlns:p14="http://schemas.microsoft.com/office/powerpoint/2010/main" val="24228794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Care Bundle Approach</a:t>
            </a:r>
            <a:endParaRPr lang="en-US" b="1" dirty="0">
              <a:solidFill>
                <a:srgbClr val="FF0000"/>
              </a:solidFill>
            </a:endParaRPr>
          </a:p>
        </p:txBody>
      </p:sp>
      <p:sp>
        <p:nvSpPr>
          <p:cNvPr id="193" name="Google Shape;193;p12"/>
          <p:cNvSpPr txBox="1">
            <a:spLocks noGrp="1"/>
          </p:cNvSpPr>
          <p:nvPr>
            <p:ph idx="1"/>
          </p:nvPr>
        </p:nvSpPr>
        <p:spPr>
          <a:xfrm>
            <a:off x="457200" y="1371600"/>
            <a:ext cx="8229600" cy="4754563"/>
          </a:xfrm>
        </p:spPr>
        <p:txBody>
          <a:bodyPr/>
          <a:lstStyle/>
          <a:p>
            <a:r>
              <a:rPr lang="en-US" dirty="0" smtClean="0"/>
              <a:t>Comprises of 3 to 5 evidence-based elements with strong clinician agreement; each of the component must be followed during the insertion or maintenance of the device.</a:t>
            </a:r>
          </a:p>
          <a:p>
            <a:r>
              <a:rPr lang="en-US" dirty="0" smtClean="0"/>
              <a:t>Compliance to the care bundle is calculated as all-or-none way, i.e. failure of compliance to any of the component leads to non-compliance to the whole bundle.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spTree>
    <p:extLst>
      <p:ext uri="{BB962C8B-B14F-4D97-AF65-F5344CB8AC3E}">
        <p14:creationId xmlns:p14="http://schemas.microsoft.com/office/powerpoint/2010/main" val="17991477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000" b="1" dirty="0" smtClean="0">
                <a:solidFill>
                  <a:srgbClr val="FF0000"/>
                </a:solidFill>
              </a:rPr>
              <a:t>Care bundle for urinary catheter</a:t>
            </a:r>
            <a:endParaRPr lang="en-US" sz="4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508988159"/>
              </p:ext>
            </p:extLst>
          </p:nvPr>
        </p:nvGraphicFramePr>
        <p:xfrm>
          <a:off x="152400" y="1319107"/>
          <a:ext cx="8920480" cy="4959773"/>
        </p:xfrm>
        <a:graphic>
          <a:graphicData uri="http://schemas.openxmlformats.org/drawingml/2006/table">
            <a:tbl>
              <a:tblPr firstRow="1" bandRow="1">
                <a:tableStyleId>{5940675A-B579-460E-94D1-54222C63F5DA}</a:tableStyleId>
              </a:tblPr>
              <a:tblGrid>
                <a:gridCol w="4003040">
                  <a:extLst>
                    <a:ext uri="{9D8B030D-6E8A-4147-A177-3AD203B41FA5}">
                      <a16:colId xmlns:a16="http://schemas.microsoft.com/office/drawing/2014/main" xmlns="" val="20000"/>
                    </a:ext>
                  </a:extLst>
                </a:gridCol>
                <a:gridCol w="4917440">
                  <a:extLst>
                    <a:ext uri="{9D8B030D-6E8A-4147-A177-3AD203B41FA5}">
                      <a16:colId xmlns:a16="http://schemas.microsoft.com/office/drawing/2014/main" xmlns="" val="20001"/>
                    </a:ext>
                  </a:extLst>
                </a:gridCol>
              </a:tblGrid>
              <a:tr h="494453">
                <a:tc>
                  <a:txBody>
                    <a:bodyPr/>
                    <a:lstStyle/>
                    <a:p>
                      <a:r>
                        <a:rPr lang="en-US" sz="1900" b="1" u="none" strike="noStrike" cap="none" dirty="0">
                          <a:solidFill>
                            <a:srgbClr val="FF0000"/>
                          </a:solidFill>
                          <a:effectLst/>
                          <a:sym typeface="Arial"/>
                        </a:rPr>
                        <a:t>Insertion bundle </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FF0000"/>
                          </a:solidFill>
                          <a:effectLst/>
                          <a:sym typeface="Arial"/>
                        </a:rPr>
                        <a:t>Maintenance bundle</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820160">
                <a:tc>
                  <a:txBody>
                    <a:bodyPr/>
                    <a:lstStyle/>
                    <a:p>
                      <a:r>
                        <a:rPr lang="en-US" sz="1900" u="none" strike="noStrike" cap="none" dirty="0">
                          <a:effectLst/>
                          <a:sym typeface="Arial"/>
                        </a:rPr>
                        <a:t>1. Catheter should be inserted only when appropriate </a:t>
                      </a:r>
                      <a:endParaRPr lang="en-US" sz="2400" dirty="0"/>
                    </a:p>
                    <a:p>
                      <a:r>
                        <a:rPr lang="en-US" sz="1900" u="none" strike="noStrike" cap="none" dirty="0">
                          <a:effectLst/>
                          <a:sym typeface="Arial"/>
                        </a:rPr>
                        <a:t>indication is present (e.g. acute urinary retention) </a:t>
                      </a:r>
                      <a:endParaRPr lang="en-US" sz="2400" dirty="0"/>
                    </a:p>
                    <a:p>
                      <a:r>
                        <a:rPr lang="en-US" sz="1900" u="none" strike="noStrike" cap="none" dirty="0">
                          <a:effectLst/>
                          <a:sym typeface="Arial"/>
                        </a:rPr>
                        <a:t>2. Only the sterile items are used for insertion of</a:t>
                      </a:r>
                      <a:r>
                        <a:rPr lang="en-US" sz="1900" u="none" strike="noStrike" cap="none" baseline="0" dirty="0">
                          <a:effectLst/>
                          <a:sym typeface="Arial"/>
                        </a:rPr>
                        <a:t> </a:t>
                      </a:r>
                      <a:r>
                        <a:rPr lang="en-US" sz="1900" u="none" strike="noStrike" cap="none" dirty="0">
                          <a:effectLst/>
                          <a:sym typeface="Arial"/>
                        </a:rPr>
                        <a:t>catheter </a:t>
                      </a:r>
                      <a:endParaRPr lang="en-US" sz="2400" dirty="0"/>
                    </a:p>
                    <a:p>
                      <a:r>
                        <a:rPr lang="en-US" sz="1900" u="none" strike="noStrike" cap="none" dirty="0">
                          <a:effectLst/>
                          <a:sym typeface="Arial"/>
                        </a:rPr>
                        <a:t>3. Catheter is inserted by non-touch technique with strict asepsis </a:t>
                      </a:r>
                      <a:endParaRPr lang="en-US" sz="2400" dirty="0"/>
                    </a:p>
                    <a:p>
                      <a:r>
                        <a:rPr lang="en-US" sz="1900" u="none" strike="noStrike" cap="none" dirty="0">
                          <a:effectLst/>
                          <a:sym typeface="Arial"/>
                        </a:rPr>
                        <a:t>4. Closed drainage system must be used </a:t>
                      </a:r>
                      <a:endParaRPr lang="en-US" sz="2400" dirty="0"/>
                    </a:p>
                    <a:p>
                      <a:r>
                        <a:rPr lang="en-US" sz="1900" u="none" strike="noStrike" cap="none" dirty="0">
                          <a:effectLst/>
                          <a:sym typeface="Arial"/>
                        </a:rPr>
                        <a:t>5. Catheter of appropriate size must be used </a:t>
                      </a:r>
                      <a:endParaRPr lang="en-US" sz="2400" dirty="0"/>
                    </a:p>
                    <a:p>
                      <a:r>
                        <a:rPr lang="en-US" sz="1900" u="none" strike="noStrike" cap="none" dirty="0">
                          <a:effectLst/>
                          <a:sym typeface="Arial"/>
                        </a:rPr>
                        <a:t>6. Catheter must be properly secured after placement </a:t>
                      </a:r>
                      <a:endParaRPr lang="en-US" sz="2400" dirty="0"/>
                    </a:p>
                    <a:p>
                      <a:r>
                        <a:rPr lang="en-US" sz="1900" u="none" strike="noStrike" cap="none" dirty="0">
                          <a:effectLst/>
                          <a:sym typeface="Arial"/>
                        </a:rPr>
                        <a:t>(by plaster-tube-plaster technique)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1. Daily catheter care (vaginal or meatal care) must be given regularly and by strict aseptic measures such as hand hygiene and single use gloves </a:t>
                      </a:r>
                      <a:endParaRPr lang="en-US" sz="2400" dirty="0"/>
                    </a:p>
                    <a:p>
                      <a:r>
                        <a:rPr lang="en-US" sz="1900" u="none" strike="noStrike" cap="none" dirty="0">
                          <a:effectLst/>
                          <a:sym typeface="Arial"/>
                        </a:rPr>
                        <a:t>2. Catheter is properly secured all the time </a:t>
                      </a:r>
                      <a:endParaRPr lang="en-US" sz="2400" dirty="0"/>
                    </a:p>
                    <a:p>
                      <a:r>
                        <a:rPr lang="en-US" sz="1900" u="none" strike="noStrike" cap="none" dirty="0">
                          <a:effectLst/>
                          <a:sym typeface="Arial"/>
                        </a:rPr>
                        <a:t>3. Drainage bag must be always above the floor and below the bladder level </a:t>
                      </a:r>
                      <a:endParaRPr lang="en-US" sz="2400" dirty="0"/>
                    </a:p>
                    <a:p>
                      <a:r>
                        <a:rPr lang="en-US" sz="1900" u="none" strike="noStrike" cap="none" dirty="0">
                          <a:effectLst/>
                          <a:sym typeface="Arial"/>
                        </a:rPr>
                        <a:t>4. Closed drainage system is used all the time </a:t>
                      </a:r>
                      <a:endParaRPr lang="en-US" sz="2400" dirty="0"/>
                    </a:p>
                    <a:p>
                      <a:r>
                        <a:rPr lang="en-US" sz="1900" u="none" strike="noStrike" cap="none" dirty="0">
                          <a:effectLst/>
                          <a:sym typeface="Arial"/>
                        </a:rPr>
                        <a:t>5. While collection of urine from bag, the following steps must be followed — Hand hygiene, change of gloves between patients; use of separate jug for each bag, use of alcohol swabs for disinfection of outlet </a:t>
                      </a:r>
                      <a:endParaRPr lang="en-US" sz="2400" dirty="0"/>
                    </a:p>
                    <a:p>
                      <a:r>
                        <a:rPr lang="en-US" sz="1900" u="none" strike="noStrike" cap="none" dirty="0">
                          <a:effectLst/>
                          <a:sym typeface="Arial"/>
                        </a:rPr>
                        <a:t>6. Daily assessment of readiness for removal of catheter must be documented</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157569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Care bundle for central line</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55851789"/>
              </p:ext>
            </p:extLst>
          </p:nvPr>
        </p:nvGraphicFramePr>
        <p:xfrm>
          <a:off x="152400" y="1295400"/>
          <a:ext cx="8920480" cy="5371253"/>
        </p:xfrm>
        <a:graphic>
          <a:graphicData uri="http://schemas.openxmlformats.org/drawingml/2006/table">
            <a:tbl>
              <a:tblPr firstRow="1" bandRow="1">
                <a:tableStyleId>{5940675A-B579-460E-94D1-54222C63F5DA}</a:tableStyleId>
              </a:tblPr>
              <a:tblGrid>
                <a:gridCol w="4003040">
                  <a:extLst>
                    <a:ext uri="{9D8B030D-6E8A-4147-A177-3AD203B41FA5}">
                      <a16:colId xmlns:a16="http://schemas.microsoft.com/office/drawing/2014/main" xmlns="" val="20000"/>
                    </a:ext>
                  </a:extLst>
                </a:gridCol>
                <a:gridCol w="4917440">
                  <a:extLst>
                    <a:ext uri="{9D8B030D-6E8A-4147-A177-3AD203B41FA5}">
                      <a16:colId xmlns:a16="http://schemas.microsoft.com/office/drawing/2014/main" xmlns="" val="20001"/>
                    </a:ext>
                  </a:extLst>
                </a:gridCol>
              </a:tblGrid>
              <a:tr h="494453">
                <a:tc>
                  <a:txBody>
                    <a:bodyPr/>
                    <a:lstStyle/>
                    <a:p>
                      <a:r>
                        <a:rPr lang="en-US" sz="1800" b="1" u="none" strike="noStrike" cap="none" dirty="0">
                          <a:solidFill>
                            <a:srgbClr val="FF0000"/>
                          </a:solidFill>
                          <a:effectLst/>
                          <a:sym typeface="Arial"/>
                        </a:rPr>
                        <a:t>Insertion bundle </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FF0000"/>
                          </a:solidFill>
                          <a:effectLst/>
                          <a:sym typeface="Arial"/>
                        </a:rPr>
                        <a:t>Maintenance bundle</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876800">
                <a:tc>
                  <a:txBody>
                    <a:bodyPr/>
                    <a:lstStyle/>
                    <a:p>
                      <a:r>
                        <a:rPr lang="en-US" sz="2000" dirty="0"/>
                        <a:t>1. Hand hygiene before and after insertion of central line</a:t>
                      </a:r>
                    </a:p>
                    <a:p>
                      <a:r>
                        <a:rPr lang="en-US" sz="2000" dirty="0"/>
                        <a:t>2. Use maximum sterile PPE: gloves, gown, drapes, cap and mask</a:t>
                      </a:r>
                    </a:p>
                    <a:p>
                      <a:r>
                        <a:rPr lang="en-US" sz="2000" dirty="0"/>
                        <a:t>3. Site of insertion—Subclavian preferred, avoid</a:t>
                      </a:r>
                      <a:r>
                        <a:rPr lang="en-US" sz="2000" baseline="0" dirty="0"/>
                        <a:t> </a:t>
                      </a:r>
                      <a:r>
                        <a:rPr lang="en-US" sz="2000" dirty="0"/>
                        <a:t>femoral</a:t>
                      </a:r>
                    </a:p>
                    <a:p>
                      <a:r>
                        <a:rPr lang="en-US" sz="2000" dirty="0"/>
                        <a:t>4. Skin preparation—by antiseptics such as chlorhexidine</a:t>
                      </a:r>
                    </a:p>
                    <a:p>
                      <a:r>
                        <a:rPr lang="en-US" sz="2000" dirty="0"/>
                        <a:t>5. Skin must be completely dry after use of antiseptics </a:t>
                      </a:r>
                    </a:p>
                    <a:p>
                      <a:r>
                        <a:rPr lang="en-US" sz="2000" dirty="0"/>
                        <a:t>6. Use semi-permeable dressing</a:t>
                      </a:r>
                    </a:p>
                    <a:p>
                      <a:r>
                        <a:rPr lang="en-US" sz="2000" dirty="0"/>
                        <a:t>7. Document data and time of insertion</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1. Daily aseptic central line care during handling:</a:t>
                      </a:r>
                    </a:p>
                    <a:p>
                      <a:pPr marL="285750" indent="-285750">
                        <a:buFont typeface="Wingdings" panose="05000000000000000000" pitchFamily="2" charset="2"/>
                        <a:buChar char="Ø"/>
                      </a:pPr>
                      <a:r>
                        <a:rPr lang="en-US" sz="2000" dirty="0"/>
                        <a:t>Hand hygiene must be performed</a:t>
                      </a:r>
                    </a:p>
                    <a:p>
                      <a:pPr marL="285750" indent="-285750">
                        <a:buFont typeface="Wingdings" panose="05000000000000000000" pitchFamily="2" charset="2"/>
                        <a:buChar char="Ø"/>
                      </a:pPr>
                      <a:r>
                        <a:rPr lang="en-US" sz="2000" dirty="0"/>
                        <a:t>Hub decontamination by alcohol</a:t>
                      </a:r>
                    </a:p>
                    <a:p>
                      <a:r>
                        <a:rPr lang="en-US" sz="2000" dirty="0"/>
                        <a:t>2. Daily documentation of local signs of infection</a:t>
                      </a:r>
                    </a:p>
                    <a:p>
                      <a:r>
                        <a:rPr lang="en-US" sz="2000" dirty="0"/>
                        <a:t>3. Change of dressing with 2% chlorhexidine </a:t>
                      </a:r>
                    </a:p>
                    <a:p>
                      <a:r>
                        <a:rPr lang="en-US" sz="2000" dirty="0"/>
                        <a:t>4. Daily assessment of readiness for removal of central line must be </a:t>
                      </a:r>
                    </a:p>
                    <a:p>
                      <a:r>
                        <a:rPr lang="en-US" sz="2000" dirty="0"/>
                        <a:t>documented</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4448910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Care bundle for central line</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672773778"/>
              </p:ext>
            </p:extLst>
          </p:nvPr>
        </p:nvGraphicFramePr>
        <p:xfrm>
          <a:off x="142583" y="1371600"/>
          <a:ext cx="8826757" cy="4953000"/>
        </p:xfrm>
        <a:graphic>
          <a:graphicData uri="http://schemas.openxmlformats.org/drawingml/2006/table">
            <a:tbl>
              <a:tblPr firstRow="1" bandRow="1">
                <a:tableStyleId>{5940675A-B579-460E-94D1-54222C63F5DA}</a:tableStyleId>
              </a:tblPr>
              <a:tblGrid>
                <a:gridCol w="8826757">
                  <a:extLst>
                    <a:ext uri="{9D8B030D-6E8A-4147-A177-3AD203B41FA5}">
                      <a16:colId xmlns:a16="http://schemas.microsoft.com/office/drawing/2014/main" xmlns="" val="20000"/>
                    </a:ext>
                  </a:extLst>
                </a:gridCol>
              </a:tblGrid>
              <a:tr h="700375">
                <a:tc>
                  <a:txBody>
                    <a:bodyPr/>
                    <a:lstStyle/>
                    <a:p>
                      <a:r>
                        <a:rPr lang="en-US" sz="2400" dirty="0"/>
                        <a:t>Maintenance care bundle for mechanical ventilator</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252625">
                <a:tc>
                  <a:txBody>
                    <a:bodyPr/>
                    <a:lstStyle/>
                    <a:p>
                      <a:r>
                        <a:rPr lang="en-US" sz="2400" dirty="0"/>
                        <a:t>1. Adherence to hand hygiene</a:t>
                      </a:r>
                    </a:p>
                    <a:p>
                      <a:r>
                        <a:rPr lang="en-US" sz="2400" dirty="0"/>
                        <a:t>2. Elevation of the head of the bed to 30–45°—this is to prevent oropharyngeal aspiration to respiratory tract</a:t>
                      </a:r>
                    </a:p>
                    <a:p>
                      <a:r>
                        <a:rPr lang="en-US" sz="2400" dirty="0"/>
                        <a:t>3. Daily oral care with chlorhexidine 2% solution </a:t>
                      </a:r>
                    </a:p>
                    <a:p>
                      <a:r>
                        <a:rPr lang="en-US" sz="2400" dirty="0"/>
                        <a:t>4. Need of PUD (peptic ulcer disease) prophylaxis should be assessed daily; if needed only sucralfate should be used</a:t>
                      </a:r>
                    </a:p>
                    <a:p>
                      <a:r>
                        <a:rPr lang="en-US" sz="2400" dirty="0"/>
                        <a:t>5. DVT (deep vein thrombosis) prophylaxis should be provided if needed</a:t>
                      </a:r>
                    </a:p>
                    <a:p>
                      <a:r>
                        <a:rPr lang="en-US" sz="2400" dirty="0"/>
                        <a:t>6. Daily assessment of readiness to remove mechanical ventilator must be documented</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4109273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28600"/>
            <a:ext cx="8229600" cy="1143000"/>
          </a:xfrm>
        </p:spPr>
        <p:txBody>
          <a:bodyPr/>
          <a:lstStyle/>
          <a:p>
            <a:r>
              <a:rPr lang="en-US" b="1" dirty="0" smtClean="0">
                <a:solidFill>
                  <a:srgbClr val="FF0000"/>
                </a:solidFill>
              </a:rPr>
              <a:t>HAI SURVEILLANCE</a:t>
            </a:r>
            <a:endParaRPr lang="en-US" b="1" dirty="0">
              <a:solidFill>
                <a:srgbClr val="FF0000"/>
              </a:solidFill>
            </a:endParaRPr>
          </a:p>
        </p:txBody>
      </p:sp>
      <p:sp>
        <p:nvSpPr>
          <p:cNvPr id="193" name="Google Shape;193;p12"/>
          <p:cNvSpPr txBox="1">
            <a:spLocks noGrp="1"/>
          </p:cNvSpPr>
          <p:nvPr>
            <p:ph idx="1"/>
          </p:nvPr>
        </p:nvSpPr>
        <p:spPr/>
        <p:txBody>
          <a:bodyPr>
            <a:normAutofit/>
          </a:bodyPr>
          <a:lstStyle/>
          <a:p>
            <a:r>
              <a:rPr lang="en-US" sz="3600" dirty="0" smtClean="0"/>
              <a:t>System that monitors the HAIs in a hospital. </a:t>
            </a:r>
          </a:p>
          <a:p>
            <a:r>
              <a:rPr lang="en-US" sz="3600" dirty="0" smtClean="0"/>
              <a:t>Main objectives: </a:t>
            </a:r>
          </a:p>
          <a:p>
            <a:pPr lvl="1"/>
            <a:r>
              <a:rPr lang="en-US" sz="3200" dirty="0" smtClean="0"/>
              <a:t>Provides endemic or baseline HAI rate and information on type of HAIs in the hospital </a:t>
            </a:r>
          </a:p>
          <a:p>
            <a:pPr lvl="1"/>
            <a:r>
              <a:rPr lang="en-US" sz="3200" dirty="0" smtClean="0"/>
              <a:t>Helps in comparing HAI rates within and between hospitals</a:t>
            </a:r>
            <a:endParaRPr lang="en-US" sz="32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53</a:t>
            </a:fld>
            <a:endParaRPr lang="en"/>
          </a:p>
        </p:txBody>
      </p:sp>
    </p:spTree>
    <p:extLst>
      <p:ext uri="{BB962C8B-B14F-4D97-AF65-F5344CB8AC3E}">
        <p14:creationId xmlns:p14="http://schemas.microsoft.com/office/powerpoint/2010/main" val="17739512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200"/>
            <a:ext cx="8229600" cy="5287963"/>
          </a:xfrm>
        </p:spPr>
        <p:txBody>
          <a:bodyPr/>
          <a:lstStyle/>
          <a:p>
            <a:r>
              <a:rPr lang="en-US" b="1" dirty="0" smtClean="0">
                <a:solidFill>
                  <a:srgbClr val="7030A0"/>
                </a:solidFill>
              </a:rPr>
              <a:t>Main objectives of HAI surveillance include: </a:t>
            </a:r>
          </a:p>
          <a:p>
            <a:pPr lvl="1"/>
            <a:r>
              <a:rPr lang="en-US" dirty="0" smtClean="0"/>
              <a:t>Identifies the problem area; based on which root cause analysis can be conducted to find out the breakdowns in infection control measures and then the appropriate corrective measures are implemented </a:t>
            </a:r>
          </a:p>
          <a:p>
            <a:pPr lvl="1"/>
            <a:r>
              <a:rPr lang="en-US" dirty="0" smtClean="0"/>
              <a:t>Provides timely feedback to the clinicians; thus, reinforces them to adopt best practices.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34507732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Targeted Surveillance </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NHSN division of CDC provides guidelines for the surveillance of HAIs. </a:t>
            </a:r>
          </a:p>
          <a:p>
            <a:pPr lvl="1"/>
            <a:r>
              <a:rPr lang="en-US" dirty="0" smtClean="0"/>
              <a:t>Where to conduct: Only for high-risk locations such as ICUs.</a:t>
            </a:r>
          </a:p>
          <a:p>
            <a:pPr lvl="1"/>
            <a:r>
              <a:rPr lang="en-US" dirty="0" smtClean="0"/>
              <a:t>What type of HAIs to be monitored: CA-UTI, CLABSI, VAP and SSI.</a:t>
            </a:r>
          </a:p>
          <a:p>
            <a:pPr lvl="1"/>
            <a:r>
              <a:rPr lang="en-US" dirty="0" smtClean="0"/>
              <a:t>Who will conduct: ICNs under the supervision of the HICO</a:t>
            </a:r>
          </a:p>
          <a:p>
            <a:pPr lvl="1"/>
            <a:r>
              <a:rPr lang="en-US" dirty="0" smtClean="0"/>
              <a:t>HAI surveillance diagnostic criteria</a:t>
            </a:r>
          </a:p>
          <a:p>
            <a:pPr lvl="1"/>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spTree>
    <p:extLst>
      <p:ext uri="{BB962C8B-B14F-4D97-AF65-F5344CB8AC3E}">
        <p14:creationId xmlns:p14="http://schemas.microsoft.com/office/powerpoint/2010/main" val="40444481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normAutofit/>
          </a:bodyPr>
          <a:lstStyle/>
          <a:p>
            <a:r>
              <a:rPr lang="en-US" sz="3600" dirty="0" smtClean="0"/>
              <a:t>These criteria are made very objective -to maintain the uniformity of data collection between hospitals.</a:t>
            </a:r>
          </a:p>
          <a:p>
            <a:r>
              <a:rPr lang="en-US" sz="3600" dirty="0" smtClean="0"/>
              <a:t>Surveillance criteria are different from clinical and diagnostic criteria</a:t>
            </a:r>
            <a:endParaRPr lang="en-US" sz="36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56</a:t>
            </a:fld>
            <a:endParaRPr lang="en"/>
          </a:p>
        </p:txBody>
      </p:sp>
    </p:spTree>
    <p:extLst>
      <p:ext uri="{BB962C8B-B14F-4D97-AF65-F5344CB8AC3E}">
        <p14:creationId xmlns:p14="http://schemas.microsoft.com/office/powerpoint/2010/main" val="41961107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Method of Conducting HAI Surveillance </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HAI surveillance cycle consists of data collection →data analysis → data interpretation → data dissemination.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57</a:t>
            </a:fld>
            <a:endParaRPr lang="en"/>
          </a:p>
        </p:txBody>
      </p:sp>
    </p:spTree>
    <p:extLst>
      <p:ext uri="{BB962C8B-B14F-4D97-AF65-F5344CB8AC3E}">
        <p14:creationId xmlns:p14="http://schemas.microsoft.com/office/powerpoint/2010/main" val="28446770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NHSN surveillance diagnostic criteria for catheter </a:t>
            </a:r>
            <a:br>
              <a:rPr lang="en-US" sz="2800" b="1" dirty="0" smtClean="0">
                <a:solidFill>
                  <a:srgbClr val="FF0000"/>
                </a:solidFill>
              </a:rPr>
            </a:br>
            <a:r>
              <a:rPr lang="en-US" sz="2800" b="1" dirty="0" smtClean="0">
                <a:solidFill>
                  <a:srgbClr val="FF0000"/>
                </a:solidFill>
              </a:rPr>
              <a:t>associated urinary tract infection (CAUTI)</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099991182"/>
              </p:ext>
            </p:extLst>
          </p:nvPr>
        </p:nvGraphicFramePr>
        <p:xfrm>
          <a:off x="304800" y="1524000"/>
          <a:ext cx="8305800" cy="4495799"/>
        </p:xfrm>
        <a:graphic>
          <a:graphicData uri="http://schemas.openxmlformats.org/drawingml/2006/table">
            <a:tbl>
              <a:tblPr firstRow="1" bandRow="1">
                <a:tableStyleId>{5940675A-B579-460E-94D1-54222C63F5DA}</a:tableStyleId>
              </a:tblPr>
              <a:tblGrid>
                <a:gridCol w="3195339">
                  <a:extLst>
                    <a:ext uri="{9D8B030D-6E8A-4147-A177-3AD203B41FA5}">
                      <a16:colId xmlns:a16="http://schemas.microsoft.com/office/drawing/2014/main" xmlns="" val="20000"/>
                    </a:ext>
                  </a:extLst>
                </a:gridCol>
                <a:gridCol w="5110461">
                  <a:extLst>
                    <a:ext uri="{9D8B030D-6E8A-4147-A177-3AD203B41FA5}">
                      <a16:colId xmlns:a16="http://schemas.microsoft.com/office/drawing/2014/main" xmlns="" val="20001"/>
                    </a:ext>
                  </a:extLst>
                </a:gridCol>
              </a:tblGrid>
              <a:tr h="1146727">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Device criteria</a:t>
                      </a:r>
                      <a:endParaRPr lang="en-US" sz="20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Presence of a urinary catheter for &gt; 2 days.</a:t>
                      </a:r>
                      <a:endParaRPr lang="en-US" sz="2000" b="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0"/>
                  </a:ext>
                </a:extLst>
              </a:tr>
              <a:tr h="1674536">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Clinical criteria</a:t>
                      </a:r>
                      <a:endParaRPr lang="en-US" sz="20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Presence of any one symptom of UTI such as fever, </a:t>
                      </a:r>
                      <a:r>
                        <a:rPr lang="en-IN" sz="2000" dirty="0" err="1"/>
                        <a:t>suprapubic</a:t>
                      </a:r>
                      <a:r>
                        <a:rPr lang="en-IN" sz="2000" dirty="0"/>
                        <a:t> tenderness, urgency, frequency or </a:t>
                      </a:r>
                      <a:r>
                        <a:rPr lang="en-IN" sz="2000" dirty="0" err="1"/>
                        <a:t>dysuria</a:t>
                      </a:r>
                      <a:r>
                        <a:rPr lang="en-IN" sz="2000" dirty="0"/>
                        <a:t>.</a:t>
                      </a:r>
                      <a:endParaRPr lang="en-US" sz="20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1"/>
                  </a:ext>
                </a:extLst>
              </a:tr>
              <a:tr h="1674536">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Culture criteria</a:t>
                      </a:r>
                      <a:endParaRPr lang="en-US" sz="20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000" dirty="0"/>
                        <a:t>Isolation of significant count (≥ 10</a:t>
                      </a:r>
                      <a:r>
                        <a:rPr lang="en-IN" sz="2000" baseline="30000" dirty="0"/>
                        <a:t>5</a:t>
                      </a:r>
                      <a:r>
                        <a:rPr lang="en-IN" sz="2000" dirty="0"/>
                        <a:t>/</a:t>
                      </a:r>
                      <a:r>
                        <a:rPr lang="en-IN" sz="2000" dirty="0" err="1"/>
                        <a:t>mL</a:t>
                      </a:r>
                      <a:r>
                        <a:rPr lang="en-IN" sz="2000" dirty="0"/>
                        <a:t>) of a UTI pathogen from urine.  </a:t>
                      </a:r>
                      <a:endParaRPr lang="en-US" sz="20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5370306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152400" y="152400"/>
            <a:ext cx="8382000" cy="1143000"/>
          </a:xfrm>
        </p:spPr>
        <p:txBody>
          <a:bodyPr>
            <a:noAutofit/>
          </a:bodyPr>
          <a:lstStyle/>
          <a:p>
            <a:pPr algn="l"/>
            <a:r>
              <a:rPr lang="en-US" sz="2800" b="1" dirty="0" smtClean="0">
                <a:solidFill>
                  <a:srgbClr val="FF0000"/>
                </a:solidFill>
              </a:rPr>
              <a:t>NHSN Surveillance diagnostic criteria for CLABSI </a:t>
            </a:r>
            <a:br>
              <a:rPr lang="en-US" sz="2800" b="1" dirty="0" smtClean="0">
                <a:solidFill>
                  <a:srgbClr val="FF0000"/>
                </a:solidFill>
              </a:rPr>
            </a:br>
            <a:r>
              <a:rPr lang="en-US" sz="2800" b="1" dirty="0" smtClean="0">
                <a:solidFill>
                  <a:srgbClr val="FF0000"/>
                </a:solidFill>
              </a:rPr>
              <a:t>(Central line-associated blood stream infection)</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53683836"/>
              </p:ext>
            </p:extLst>
          </p:nvPr>
        </p:nvGraphicFramePr>
        <p:xfrm>
          <a:off x="304800" y="1371600"/>
          <a:ext cx="8053886" cy="3675405"/>
        </p:xfrm>
        <a:graphic>
          <a:graphicData uri="http://schemas.openxmlformats.org/drawingml/2006/table">
            <a:tbl>
              <a:tblPr firstRow="1" bandRow="1">
                <a:tableStyleId>{5940675A-B579-460E-94D1-54222C63F5DA}</a:tableStyleId>
              </a:tblPr>
              <a:tblGrid>
                <a:gridCol w="838669">
                  <a:extLst>
                    <a:ext uri="{9D8B030D-6E8A-4147-A177-3AD203B41FA5}">
                      <a16:colId xmlns:a16="http://schemas.microsoft.com/office/drawing/2014/main" xmlns="" val="20000"/>
                    </a:ext>
                  </a:extLst>
                </a:gridCol>
                <a:gridCol w="962640">
                  <a:extLst>
                    <a:ext uri="{9D8B030D-6E8A-4147-A177-3AD203B41FA5}">
                      <a16:colId xmlns:a16="http://schemas.microsoft.com/office/drawing/2014/main" xmlns="" val="20001"/>
                    </a:ext>
                  </a:extLst>
                </a:gridCol>
                <a:gridCol w="2053632">
                  <a:extLst>
                    <a:ext uri="{9D8B030D-6E8A-4147-A177-3AD203B41FA5}">
                      <a16:colId xmlns:a16="http://schemas.microsoft.com/office/drawing/2014/main" xmlns="" val="20002"/>
                    </a:ext>
                  </a:extLst>
                </a:gridCol>
                <a:gridCol w="2104056">
                  <a:extLst>
                    <a:ext uri="{9D8B030D-6E8A-4147-A177-3AD203B41FA5}">
                      <a16:colId xmlns:a16="http://schemas.microsoft.com/office/drawing/2014/main" xmlns="" val="20003"/>
                    </a:ext>
                  </a:extLst>
                </a:gridCol>
                <a:gridCol w="2094889">
                  <a:extLst>
                    <a:ext uri="{9D8B030D-6E8A-4147-A177-3AD203B41FA5}">
                      <a16:colId xmlns:a16="http://schemas.microsoft.com/office/drawing/2014/main" xmlns="" val="20004"/>
                    </a:ext>
                  </a:extLst>
                </a:gridCol>
              </a:tblGrid>
              <a:tr h="463708">
                <a:tc rowSpan="2">
                  <a:txBody>
                    <a:bodyPr/>
                    <a:lstStyle/>
                    <a:p>
                      <a:endParaRPr lang="en-US" sz="1900" b="0" dirty="0">
                        <a:solidFill>
                          <a:schemeClr val="tx1"/>
                        </a:solidFill>
                        <a:latin typeface="Roboto Condensed Light" panose="020B0604020202020204" charset="0"/>
                        <a:ea typeface="Roboto Condensed Light" panose="020B0604020202020204" charset="0"/>
                      </a:endParaRPr>
                    </a:p>
                  </a:txBody>
                  <a:tcPr marT="60960" marB="60960"/>
                </a:tc>
                <a:tc rowSpan="2">
                  <a:txBody>
                    <a:bodyPr/>
                    <a:lstStyle/>
                    <a:p>
                      <a:r>
                        <a:rPr lang="en-US" sz="1900" u="none" strike="noStrike" cap="none" dirty="0">
                          <a:effectLst/>
                          <a:sym typeface="Arial"/>
                        </a:rPr>
                        <a:t>Age</a:t>
                      </a:r>
                      <a:endParaRPr lang="en-US" sz="1900" b="1" dirty="0">
                        <a:solidFill>
                          <a:schemeClr val="tx1"/>
                        </a:solidFill>
                        <a:latin typeface="Roboto Condensed Light" panose="020B0604020202020204" charset="0"/>
                        <a:ea typeface="Roboto Condensed Light" panose="020B0604020202020204" charset="0"/>
                      </a:endParaRPr>
                    </a:p>
                  </a:txBody>
                  <a:tcPr marT="60960" marB="60960"/>
                </a:tc>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Blood culture criteria </a:t>
                      </a:r>
                      <a:endParaRPr lang="en-US" sz="1900" b="1"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tc row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Clinical criteria</a:t>
                      </a:r>
                      <a:endParaRPr lang="en-US" sz="1900" b="1"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0"/>
                  </a:ext>
                </a:extLst>
              </a:tr>
              <a:tr h="654304">
                <a:tc vMerge="1">
                  <a:txBody>
                    <a:bodyPr/>
                    <a:lstStyle/>
                    <a:p>
                      <a:endParaRPr lang="en-US" dirty="0"/>
                    </a:p>
                  </a:txBody>
                  <a:tcPr/>
                </a:tc>
                <a:tc vMerge="1">
                  <a:txBody>
                    <a:bodyPr/>
                    <a:lstStyle/>
                    <a:p>
                      <a:endParaRPr lang="en-US" dirty="0"/>
                    </a:p>
                  </a:txBody>
                  <a:tcPr/>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Organism isolated </a:t>
                      </a:r>
                      <a:endParaRPr lang="en-US" sz="1900" b="1"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No. of cultures positives </a:t>
                      </a:r>
                      <a:endParaRPr lang="en-US" sz="1900" b="1"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vMerge="1">
                  <a:txBody>
                    <a:bodyPr/>
                    <a:lstStyle/>
                    <a:p>
                      <a:endParaRPr lang="en-US"/>
                    </a:p>
                  </a:txBody>
                  <a:tcPr/>
                </a:tc>
                <a:extLst>
                  <a:ext uri="{0D108BD9-81ED-4DB2-BD59-A6C34878D82A}">
                    <a16:rowId xmlns:a16="http://schemas.microsoft.com/office/drawing/2014/main" xmlns="" val="10001"/>
                  </a:ext>
                </a:extLst>
              </a:tr>
              <a:tr h="368425">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LCBI-1</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Any age</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LCBI pathogen</a:t>
                      </a:r>
                      <a:r>
                        <a:rPr lang="en-IN" sz="1900" baseline="30000" dirty="0"/>
                        <a:t>1</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1</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Symptoms not required </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2"/>
                  </a:ext>
                </a:extLst>
              </a:tr>
              <a:tr h="355721">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LCBI-2</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&gt;1 year</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LCBI commensal</a:t>
                      </a:r>
                      <a:r>
                        <a:rPr lang="en-IN" sz="1900" baseline="30000" dirty="0"/>
                        <a:t>2</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2</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Any one symptom</a:t>
                      </a:r>
                      <a:r>
                        <a:rPr lang="en-IN" sz="1900" baseline="30000" dirty="0"/>
                        <a:t>3</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3"/>
                  </a:ext>
                </a:extLst>
              </a:tr>
              <a:tr h="406400">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LCBI-3</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&lt;1 year</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900" dirty="0"/>
                        <a:t>LCBI commensal</a:t>
                      </a:r>
                      <a:r>
                        <a:rPr lang="en-IN" sz="1900" baseline="30000" dirty="0"/>
                        <a:t>2</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T="60960" marB="6096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2</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1900" dirty="0"/>
                        <a:t>Any one symptom</a:t>
                      </a:r>
                      <a:r>
                        <a:rPr lang="en-IN" sz="1900" baseline="30000" dirty="0"/>
                        <a:t>4</a:t>
                      </a:r>
                      <a:r>
                        <a:rPr lang="en-IN" sz="1900" dirty="0"/>
                        <a:t> </a:t>
                      </a:r>
                      <a:endParaRPr lang="en-US" sz="1900" b="0" dirty="0">
                        <a:solidFill>
                          <a:schemeClr val="tx1"/>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4"/>
                  </a:ext>
                </a:extLst>
              </a:tr>
              <a:tr h="406400">
                <a:tc gridSpan="5">
                  <a:txBody>
                    <a:bodyPr/>
                    <a:lstStyle/>
                    <a:p>
                      <a:r>
                        <a:rPr lang="en-US" sz="1900" u="none" strike="noStrike" cap="none" dirty="0">
                          <a:effectLst/>
                          <a:sym typeface="Arial"/>
                        </a:rPr>
                        <a:t>Device criteria = catheter present for &gt; two calendar days</a:t>
                      </a:r>
                      <a:endParaRPr lang="en-US" sz="1900" b="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5"/>
                  </a:ext>
                </a:extLst>
              </a:tr>
              <a:tr h="690880">
                <a:tc gridSpan="5">
                  <a:txBody>
                    <a:bodyPr/>
                    <a:lstStyle/>
                    <a:p>
                      <a:r>
                        <a:rPr lang="en-US" sz="1900" u="none" strike="noStrike" cap="none" dirty="0">
                          <a:effectLst/>
                          <a:sym typeface="Arial"/>
                        </a:rPr>
                        <a:t>LCBI plus catheter criteria met = called as </a:t>
                      </a:r>
                      <a:r>
                        <a:rPr lang="en-US" sz="1900" u="none" strike="noStrike" cap="none" dirty="0" err="1">
                          <a:effectLst/>
                          <a:sym typeface="Arial"/>
                        </a:rPr>
                        <a:t>CLABSI</a:t>
                      </a:r>
                      <a:r>
                        <a:rPr lang="en-US" sz="1900" u="none" strike="noStrike" cap="none" dirty="0">
                          <a:effectLst/>
                          <a:sym typeface="Arial"/>
                        </a:rPr>
                        <a:t>; </a:t>
                      </a:r>
                      <a:r>
                        <a:rPr lang="en-US" sz="1900" u="none" strike="noStrike" cap="none" dirty="0" err="1">
                          <a:effectLst/>
                          <a:sym typeface="Arial"/>
                        </a:rPr>
                        <a:t>LCBI</a:t>
                      </a:r>
                      <a:r>
                        <a:rPr lang="en-US" sz="1900" u="none" strike="noStrike" cap="none" dirty="0">
                          <a:effectLst/>
                          <a:sym typeface="Arial"/>
                        </a:rPr>
                        <a:t> without catheter criteria met= called as non-CLABSI </a:t>
                      </a:r>
                      <a:endParaRPr lang="en-US" sz="1900" b="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6"/>
                  </a:ext>
                </a:extLst>
              </a:tr>
            </a:tbl>
          </a:graphicData>
        </a:graphic>
      </p:graphicFrame>
      <p:sp>
        <p:nvSpPr>
          <p:cNvPr id="6" name="Rectangle 5"/>
          <p:cNvSpPr/>
          <p:nvPr/>
        </p:nvSpPr>
        <p:spPr>
          <a:xfrm>
            <a:off x="102236" y="5040890"/>
            <a:ext cx="9041765" cy="1588127"/>
          </a:xfrm>
          <a:prstGeom prst="rect">
            <a:avLst/>
          </a:prstGeom>
        </p:spPr>
        <p:txBody>
          <a:bodyPr wrap="square">
            <a:spAutoFit/>
          </a:bodyPr>
          <a:lstStyle/>
          <a:p>
            <a:pPr marL="285750" indent="-285750" defTabSz="685800">
              <a:spcBef>
                <a:spcPct val="20000"/>
              </a:spcBef>
              <a:buFont typeface="Wingdings" panose="05000000000000000000" pitchFamily="2" charset="2"/>
              <a:buChar char="Ø"/>
              <a:defRPr/>
            </a:pPr>
            <a:r>
              <a:rPr lang="en-IN" b="1" dirty="0">
                <a:latin typeface="Roboto Condensed Light" panose="020B0604020202020204" charset="0"/>
                <a:ea typeface="Roboto Condensed Light" panose="020B0604020202020204" charset="0"/>
                <a:cs typeface="Times New Roman" panose="02020603050405020304" pitchFamily="18" charset="0"/>
              </a:rPr>
              <a:t>LCBI- laboratory confirmed blood stream infection</a:t>
            </a:r>
            <a:r>
              <a:rPr lang="en-IN" b="1" baseline="30000" dirty="0">
                <a:latin typeface="Roboto Condensed Light" panose="020B0604020202020204" charset="0"/>
                <a:ea typeface="Roboto Condensed Light" panose="020B0604020202020204" charset="0"/>
                <a:cs typeface="Times New Roman" panose="02020603050405020304" pitchFamily="18" charset="0"/>
              </a:rPr>
              <a:t> </a:t>
            </a:r>
            <a:endParaRPr lang="en-US" b="1" dirty="0">
              <a:latin typeface="Roboto Condensed Light" panose="020B0604020202020204" charset="0"/>
              <a:ea typeface="Roboto Condensed Light" panose="020B0604020202020204" charset="0"/>
              <a:cs typeface="Times New Roman" panose="02020603050405020304" pitchFamily="18" charset="0"/>
            </a:endParaRPr>
          </a:p>
          <a:p>
            <a:pPr marL="285750" indent="-285750" defTabSz="685800">
              <a:spcBef>
                <a:spcPct val="20000"/>
              </a:spcBef>
              <a:buFont typeface="Wingdings" panose="05000000000000000000" pitchFamily="2" charset="2"/>
              <a:buChar char="Ø"/>
              <a:defRPr/>
            </a:pPr>
            <a:r>
              <a:rPr lang="en-IN" b="1" baseline="30000" dirty="0">
                <a:latin typeface="Roboto Condensed Light" panose="020B0604020202020204" charset="0"/>
                <a:ea typeface="Roboto Condensed Light" panose="020B0604020202020204" charset="0"/>
                <a:cs typeface="Times New Roman" panose="02020603050405020304" pitchFamily="18" charset="0"/>
              </a:rPr>
              <a:t>1</a:t>
            </a:r>
            <a:r>
              <a:rPr lang="en-IN" b="1" dirty="0">
                <a:latin typeface="Roboto Condensed Light" panose="020B0604020202020204" charset="0"/>
                <a:ea typeface="Roboto Condensed Light" panose="020B0604020202020204" charset="0"/>
                <a:cs typeface="Times New Roman" panose="02020603050405020304" pitchFamily="18" charset="0"/>
              </a:rPr>
              <a:t>LCBI pathogen</a:t>
            </a:r>
            <a:r>
              <a:rPr lang="en-IN" dirty="0">
                <a:latin typeface="Roboto Condensed Light" panose="020B0604020202020204" charset="0"/>
                <a:ea typeface="Roboto Condensed Light" panose="020B0604020202020204" charset="0"/>
                <a:cs typeface="Times New Roman" panose="02020603050405020304" pitchFamily="18" charset="0"/>
              </a:rPr>
              <a:t>- e.g. common healthcare associated pathogens </a:t>
            </a:r>
            <a:r>
              <a:rPr lang="en-US" dirty="0">
                <a:latin typeface="Roboto Condensed Light" panose="020B0604020202020204" charset="0"/>
                <a:ea typeface="Roboto Condensed Light" panose="020B0604020202020204" charset="0"/>
                <a:cs typeface="Times New Roman" panose="02020603050405020304" pitchFamily="18" charset="0"/>
              </a:rPr>
              <a:t>, </a:t>
            </a:r>
            <a:r>
              <a:rPr lang="en-IN" b="1" baseline="30000" dirty="0">
                <a:latin typeface="Roboto Condensed Light" panose="020B0604020202020204" charset="0"/>
                <a:ea typeface="Roboto Condensed Light" panose="020B0604020202020204" charset="0"/>
                <a:cs typeface="Times New Roman" panose="02020603050405020304" pitchFamily="18" charset="0"/>
              </a:rPr>
              <a:t>2</a:t>
            </a:r>
            <a:r>
              <a:rPr lang="en-IN" b="1" dirty="0">
                <a:latin typeface="Roboto Condensed Light" panose="020B0604020202020204" charset="0"/>
                <a:ea typeface="Roboto Condensed Light" panose="020B0604020202020204" charset="0"/>
                <a:cs typeface="Times New Roman" panose="02020603050405020304" pitchFamily="18" charset="0"/>
              </a:rPr>
              <a:t>LCBI commensal</a:t>
            </a:r>
            <a:r>
              <a:rPr lang="en-IN" dirty="0">
                <a:latin typeface="Roboto Condensed Light" panose="020B0604020202020204" charset="0"/>
                <a:ea typeface="Roboto Condensed Light" panose="020B0604020202020204" charset="0"/>
                <a:cs typeface="Times New Roman" panose="02020603050405020304" pitchFamily="18" charset="0"/>
              </a:rPr>
              <a:t>- e.g. Coagulase negative staphylococci </a:t>
            </a:r>
          </a:p>
          <a:p>
            <a:pPr marL="285750" indent="-285750" defTabSz="685800">
              <a:spcBef>
                <a:spcPct val="20000"/>
              </a:spcBef>
              <a:buFont typeface="Wingdings" panose="05000000000000000000" pitchFamily="2" charset="2"/>
              <a:buChar char="Ø"/>
              <a:defRPr/>
            </a:pPr>
            <a:r>
              <a:rPr lang="en-IN" b="1" baseline="30000" dirty="0">
                <a:latin typeface="Roboto Condensed Light" panose="020B0604020202020204" charset="0"/>
                <a:ea typeface="Roboto Condensed Light" panose="020B0604020202020204" charset="0"/>
                <a:cs typeface="Times New Roman" panose="02020603050405020304" pitchFamily="18" charset="0"/>
              </a:rPr>
              <a:t>3</a:t>
            </a:r>
            <a:r>
              <a:rPr lang="en-IN" b="1" dirty="0">
                <a:latin typeface="Roboto Condensed Light" panose="020B0604020202020204" charset="0"/>
                <a:ea typeface="Roboto Condensed Light" panose="020B0604020202020204" charset="0"/>
                <a:cs typeface="Times New Roman" panose="02020603050405020304" pitchFamily="18" charset="0"/>
              </a:rPr>
              <a:t>LCBI-2 symptoms- </a:t>
            </a:r>
            <a:r>
              <a:rPr lang="en-IN" dirty="0">
                <a:latin typeface="Roboto Condensed Light" panose="020B0604020202020204" charset="0"/>
                <a:ea typeface="Roboto Condensed Light" panose="020B0604020202020204" charset="0"/>
                <a:cs typeface="Times New Roman" panose="02020603050405020304" pitchFamily="18" charset="0"/>
              </a:rPr>
              <a:t>fever, chills, hypotension</a:t>
            </a:r>
            <a:r>
              <a:rPr lang="en-US" dirty="0">
                <a:latin typeface="Roboto Condensed Light" panose="020B0604020202020204" charset="0"/>
                <a:ea typeface="Roboto Condensed Light" panose="020B0604020202020204" charset="0"/>
                <a:cs typeface="Times New Roman" panose="02020603050405020304" pitchFamily="18" charset="0"/>
              </a:rPr>
              <a:t>, </a:t>
            </a:r>
            <a:r>
              <a:rPr lang="en-IN" b="1" baseline="30000" dirty="0">
                <a:latin typeface="Roboto Condensed Light" panose="020B0604020202020204" charset="0"/>
                <a:ea typeface="Roboto Condensed Light" panose="020B0604020202020204" charset="0"/>
                <a:cs typeface="Times New Roman" panose="02020603050405020304" pitchFamily="18" charset="0"/>
              </a:rPr>
              <a:t>4</a:t>
            </a:r>
            <a:r>
              <a:rPr lang="en-IN" b="1" dirty="0">
                <a:latin typeface="Roboto Condensed Light" panose="020B0604020202020204" charset="0"/>
                <a:ea typeface="Roboto Condensed Light" panose="020B0604020202020204" charset="0"/>
                <a:cs typeface="Times New Roman" panose="02020603050405020304" pitchFamily="18" charset="0"/>
              </a:rPr>
              <a:t>LCBI-3 symptoms- </a:t>
            </a:r>
            <a:r>
              <a:rPr lang="en-IN" dirty="0">
                <a:latin typeface="Roboto Condensed Light" panose="020B0604020202020204" charset="0"/>
                <a:ea typeface="Roboto Condensed Light" panose="020B0604020202020204" charset="0"/>
                <a:cs typeface="Times New Roman" panose="02020603050405020304" pitchFamily="18" charset="0"/>
              </a:rPr>
              <a:t>fever, hypothermia, bradycardia, </a:t>
            </a:r>
            <a:r>
              <a:rPr lang="en-IN" dirty="0" err="1">
                <a:latin typeface="Roboto Condensed Light" panose="020B0604020202020204" charset="0"/>
                <a:ea typeface="Roboto Condensed Light" panose="020B0604020202020204" charset="0"/>
                <a:cs typeface="Times New Roman" panose="02020603050405020304" pitchFamily="18" charset="0"/>
              </a:rPr>
              <a:t>apnea</a:t>
            </a:r>
            <a:endParaRPr lang="en-US" dirty="0">
              <a:latin typeface="Roboto Condensed Light" panose="020B0604020202020204" charset="0"/>
              <a:ea typeface="Roboto Condensed Light" panose="020B0604020202020204" charset="0"/>
              <a:cs typeface="Times New Roman" panose="02020603050405020304" pitchFamily="18" charset="0"/>
            </a:endParaRPr>
          </a:p>
        </p:txBody>
      </p:sp>
    </p:spTree>
    <p:extLst>
      <p:ext uri="{BB962C8B-B14F-4D97-AF65-F5344CB8AC3E}">
        <p14:creationId xmlns:p14="http://schemas.microsoft.com/office/powerpoint/2010/main" val="21303898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NHSN surveillance diagnostic criteria for VAE</a:t>
            </a:r>
            <a:br>
              <a:rPr lang="en-US" sz="3200" b="1" dirty="0" smtClean="0">
                <a:solidFill>
                  <a:srgbClr val="FF0000"/>
                </a:solidFill>
              </a:rPr>
            </a:br>
            <a:r>
              <a:rPr lang="en-US" sz="3200" b="1" dirty="0" smtClean="0">
                <a:solidFill>
                  <a:srgbClr val="FF0000"/>
                </a:solidFill>
              </a:rPr>
              <a:t>(Ventilator associated events)</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07777330"/>
              </p:ext>
            </p:extLst>
          </p:nvPr>
        </p:nvGraphicFramePr>
        <p:xfrm>
          <a:off x="152400" y="1600200"/>
          <a:ext cx="8747760" cy="4038600"/>
        </p:xfrm>
        <a:graphic>
          <a:graphicData uri="http://schemas.openxmlformats.org/drawingml/2006/table">
            <a:tbl>
              <a:tblPr firstRow="1" bandRow="1">
                <a:tableStyleId>{5940675A-B579-460E-94D1-54222C63F5DA}</a:tableStyleId>
              </a:tblPr>
              <a:tblGrid>
                <a:gridCol w="2829560">
                  <a:extLst>
                    <a:ext uri="{9D8B030D-6E8A-4147-A177-3AD203B41FA5}">
                      <a16:colId xmlns:a16="http://schemas.microsoft.com/office/drawing/2014/main" xmlns="" val="20000"/>
                    </a:ext>
                  </a:extLst>
                </a:gridCol>
                <a:gridCol w="5918200">
                  <a:extLst>
                    <a:ext uri="{9D8B030D-6E8A-4147-A177-3AD203B41FA5}">
                      <a16:colId xmlns:a16="http://schemas.microsoft.com/office/drawing/2014/main" xmlns="" val="20001"/>
                    </a:ext>
                  </a:extLst>
                </a:gridCol>
              </a:tblGrid>
              <a:tr h="526210">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7030A0"/>
                          </a:solidFill>
                        </a:rPr>
                        <a:t>Stage-1: VAC (ventilator associated condition)</a:t>
                      </a:r>
                      <a:endParaRPr lang="en-US" sz="21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a16="http://schemas.microsoft.com/office/drawing/2014/main" xmlns="" val="10000"/>
                  </a:ext>
                </a:extLst>
              </a:tr>
              <a:tr h="795804">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Device criteria </a:t>
                      </a:r>
                      <a:endParaRPr lang="en-US" sz="21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Presence of a mechanical ventilator at least for two calendar  2 days.</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1"/>
                  </a:ext>
                </a:extLst>
              </a:tr>
              <a:tr h="2716586">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Oxygenation  criteria</a:t>
                      </a:r>
                      <a:endParaRPr lang="en-US" sz="21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just">
                        <a:lnSpc>
                          <a:spcPct val="115000"/>
                        </a:lnSpc>
                        <a:spcBef>
                          <a:spcPts val="0"/>
                        </a:spcBef>
                        <a:spcAft>
                          <a:spcPts val="0"/>
                        </a:spcAft>
                        <a:buFont typeface="Wingdings" panose="05000000000000000000" pitchFamily="2" charset="2"/>
                        <a:buChar char="Ø"/>
                      </a:pPr>
                      <a:r>
                        <a:rPr lang="en-IN" sz="2100" dirty="0"/>
                        <a:t>Baseline period during which the daily minimum FiO</a:t>
                      </a:r>
                      <a:r>
                        <a:rPr lang="en-IN" sz="2100" baseline="-25000" dirty="0"/>
                        <a:t>2</a:t>
                      </a:r>
                      <a:r>
                        <a:rPr lang="en-IN" sz="2100" dirty="0"/>
                        <a:t> (fraction of inspired oxygen) and PEEP (positive end-expiratory pressure) values are stable or decreasing for 2 days followed by</a:t>
                      </a:r>
                      <a:endParaRPr lang="en-US" sz="2100" dirty="0"/>
                    </a:p>
                    <a:p>
                      <a:pPr marL="285750" marR="0" lvl="0" indent="-285750" algn="just">
                        <a:lnSpc>
                          <a:spcPct val="115000"/>
                        </a:lnSpc>
                        <a:spcBef>
                          <a:spcPts val="0"/>
                        </a:spcBef>
                        <a:spcAft>
                          <a:spcPts val="0"/>
                        </a:spcAft>
                        <a:buFont typeface="Wingdings" panose="05000000000000000000" pitchFamily="2" charset="2"/>
                        <a:buChar char="Ø"/>
                      </a:pPr>
                      <a:r>
                        <a:rPr lang="en-IN" sz="2100" dirty="0"/>
                        <a:t>Period of worsening of oxygenation- increased FiO</a:t>
                      </a:r>
                      <a:r>
                        <a:rPr lang="en-IN" sz="2100" baseline="-25000" dirty="0"/>
                        <a:t>2</a:t>
                      </a:r>
                      <a:r>
                        <a:rPr lang="en-IN" sz="2100" dirty="0"/>
                        <a:t> (by  ≥ 20%) or PEEP (≥  3 cm water)  for at least 2 days</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2"/>
                  </a:ext>
                </a:extLst>
              </a:tr>
            </a:tbl>
          </a:graphicData>
        </a:graphic>
      </p:graphicFrame>
      <p:sp>
        <p:nvSpPr>
          <p:cNvPr id="7" name="TextBox 6"/>
          <p:cNvSpPr txBox="1"/>
          <p:nvPr/>
        </p:nvSpPr>
        <p:spPr>
          <a:xfrm>
            <a:off x="381000" y="5867400"/>
            <a:ext cx="8534400" cy="461665"/>
          </a:xfrm>
          <a:prstGeom prst="rect">
            <a:avLst/>
          </a:prstGeom>
          <a:noFill/>
        </p:spPr>
        <p:txBody>
          <a:bodyPr wrap="square" rtlCol="0">
            <a:spAutoFit/>
          </a:bodyPr>
          <a:lstStyle/>
          <a:p>
            <a:r>
              <a:rPr lang="en-US" sz="2400" b="1" dirty="0" smtClean="0">
                <a:solidFill>
                  <a:srgbClr val="7030A0"/>
                </a:solidFill>
              </a:rPr>
              <a:t>NHSN (National Health Care safety Network ) established by CDC</a:t>
            </a:r>
            <a:endParaRPr lang="en-US" sz="2400" b="1" dirty="0">
              <a:solidFill>
                <a:srgbClr val="7030A0"/>
              </a:solidFill>
            </a:endParaRPr>
          </a:p>
        </p:txBody>
      </p:sp>
    </p:spTree>
    <p:extLst>
      <p:ext uri="{BB962C8B-B14F-4D97-AF65-F5344CB8AC3E}">
        <p14:creationId xmlns:p14="http://schemas.microsoft.com/office/powerpoint/2010/main" val="5696074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63642335"/>
              </p:ext>
            </p:extLst>
          </p:nvPr>
        </p:nvGraphicFramePr>
        <p:xfrm>
          <a:off x="198120" y="685799"/>
          <a:ext cx="8747760" cy="5410224"/>
        </p:xfrm>
        <a:graphic>
          <a:graphicData uri="http://schemas.openxmlformats.org/drawingml/2006/table">
            <a:tbl>
              <a:tblPr firstRow="1" bandRow="1">
                <a:tableStyleId>{5940675A-B579-460E-94D1-54222C63F5DA}</a:tableStyleId>
              </a:tblPr>
              <a:tblGrid>
                <a:gridCol w="2829560">
                  <a:extLst>
                    <a:ext uri="{9D8B030D-6E8A-4147-A177-3AD203B41FA5}">
                      <a16:colId xmlns:a16="http://schemas.microsoft.com/office/drawing/2014/main" xmlns="" val="20000"/>
                    </a:ext>
                  </a:extLst>
                </a:gridCol>
                <a:gridCol w="5918200">
                  <a:extLst>
                    <a:ext uri="{9D8B030D-6E8A-4147-A177-3AD203B41FA5}">
                      <a16:colId xmlns:a16="http://schemas.microsoft.com/office/drawing/2014/main" xmlns="" val="20001"/>
                    </a:ext>
                  </a:extLst>
                </a:gridCol>
              </a:tblGrid>
              <a:tr h="919395">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7030A0"/>
                          </a:solidFill>
                        </a:rPr>
                        <a:t>Stage-2: IVAC (infection related ventilator associated complications)</a:t>
                      </a:r>
                      <a:endParaRPr lang="en-US" sz="21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a16="http://schemas.microsoft.com/office/drawing/2014/main" xmlns="" val="10000"/>
                  </a:ext>
                </a:extLst>
              </a:tr>
              <a:tr h="1463210">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Clinical criteria</a:t>
                      </a:r>
                      <a:endParaRPr lang="en-US" sz="21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Any one out of four-</a:t>
                      </a:r>
                      <a:endParaRPr lang="en-US" sz="2100" dirty="0"/>
                    </a:p>
                    <a:p>
                      <a:pPr marL="0" marR="0" algn="just">
                        <a:lnSpc>
                          <a:spcPct val="115000"/>
                        </a:lnSpc>
                        <a:spcBef>
                          <a:spcPts val="0"/>
                        </a:spcBef>
                        <a:spcAft>
                          <a:spcPts val="0"/>
                        </a:spcAft>
                      </a:pPr>
                      <a:r>
                        <a:rPr lang="en-IN" sz="2100" dirty="0"/>
                        <a:t>Fever or hypothermia</a:t>
                      </a:r>
                      <a:endParaRPr lang="en-US" sz="2100" dirty="0"/>
                    </a:p>
                    <a:p>
                      <a:pPr marL="0" marR="0" algn="just">
                        <a:lnSpc>
                          <a:spcPct val="115000"/>
                        </a:lnSpc>
                        <a:spcBef>
                          <a:spcPts val="0"/>
                        </a:spcBef>
                        <a:spcAft>
                          <a:spcPts val="0"/>
                        </a:spcAft>
                      </a:pPr>
                      <a:r>
                        <a:rPr lang="en-IN" sz="2100" dirty="0" err="1"/>
                        <a:t>Leucocytosis</a:t>
                      </a:r>
                      <a:r>
                        <a:rPr lang="en-IN" sz="2100" dirty="0"/>
                        <a:t> or </a:t>
                      </a:r>
                      <a:r>
                        <a:rPr lang="en-IN" sz="2100" dirty="0" err="1"/>
                        <a:t>leukopenia</a:t>
                      </a:r>
                      <a:r>
                        <a:rPr lang="en-IN" sz="2100" dirty="0"/>
                        <a:t> </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1"/>
                  </a:ext>
                </a:extLst>
              </a:tr>
              <a:tr h="919395">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Antibiotic criteria</a:t>
                      </a:r>
                      <a:endParaRPr lang="en-US" sz="21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New antimicrobial agent started and continued for ≥ 4 days</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2"/>
                  </a:ext>
                </a:extLst>
              </a:tr>
              <a:tr h="645014">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7030A0"/>
                          </a:solidFill>
                        </a:rPr>
                        <a:t>Stage-3: PVAP (Possible ventilator associated pneumonia)</a:t>
                      </a:r>
                      <a:endParaRPr lang="en-US" sz="21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a16="http://schemas.microsoft.com/office/drawing/2014/main" xmlns="" val="10003"/>
                  </a:ext>
                </a:extLst>
              </a:tr>
              <a:tr h="1463210">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Culture criteria </a:t>
                      </a:r>
                      <a:endParaRPr lang="en-US" sz="2100" b="1"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t>Isolation of significant count of a pneumonia pathogen from respiratory specimens such as tracheal aspirate, </a:t>
                      </a:r>
                      <a:r>
                        <a:rPr lang="en-IN" sz="2100" dirty="0" err="1"/>
                        <a:t>bronchoalveolar</a:t>
                      </a:r>
                      <a:r>
                        <a:rPr lang="en-IN" sz="2100" dirty="0"/>
                        <a:t> </a:t>
                      </a:r>
                      <a:r>
                        <a:rPr lang="en-IN" sz="2100" dirty="0" err="1"/>
                        <a:t>lavage</a:t>
                      </a:r>
                      <a:r>
                        <a:rPr lang="en-IN" sz="2100" dirty="0"/>
                        <a:t> etc. </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3972534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799613957"/>
              </p:ext>
            </p:extLst>
          </p:nvPr>
        </p:nvGraphicFramePr>
        <p:xfrm>
          <a:off x="286431" y="457202"/>
          <a:ext cx="8571139" cy="6225913"/>
        </p:xfrm>
        <a:graphic>
          <a:graphicData uri="http://schemas.openxmlformats.org/drawingml/2006/table">
            <a:tbl>
              <a:tblPr firstRow="1" bandRow="1">
                <a:tableStyleId>{5940675A-B579-460E-94D1-54222C63F5DA}</a:tableStyleId>
              </a:tblPr>
              <a:tblGrid>
                <a:gridCol w="8571139">
                  <a:extLst>
                    <a:ext uri="{9D8B030D-6E8A-4147-A177-3AD203B41FA5}">
                      <a16:colId xmlns:a16="http://schemas.microsoft.com/office/drawing/2014/main" xmlns="" val="20000"/>
                    </a:ext>
                  </a:extLst>
                </a:gridCol>
              </a:tblGrid>
              <a:tr h="637477">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b="1" dirty="0">
                          <a:solidFill>
                            <a:srgbClr val="7030A0"/>
                          </a:solidFill>
                        </a:rPr>
                        <a:t>Definition </a:t>
                      </a:r>
                      <a:endParaRPr lang="en-US" sz="21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0"/>
                  </a:ext>
                </a:extLst>
              </a:tr>
              <a:tr h="1100304">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1900" dirty="0"/>
                        <a:t>Infections that develop at the surgical site within 30 days of surgery (within 90 days for breast, cardiac and joint surgeries).</a:t>
                      </a:r>
                      <a:endParaRPr lang="en-US" sz="1900" b="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1"/>
                  </a:ext>
                </a:extLst>
              </a:tr>
              <a:tr h="637477">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1900" b="1" dirty="0">
                          <a:solidFill>
                            <a:srgbClr val="7030A0"/>
                          </a:solidFill>
                        </a:rPr>
                        <a:t>Type of SSIs</a:t>
                      </a:r>
                      <a:endParaRPr lang="en-US" sz="1900" b="1" dirty="0">
                        <a:solidFill>
                          <a:srgbClr val="7030A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2060837862"/>
                  </a:ext>
                </a:extLst>
              </a:tr>
              <a:tr h="3850655">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just">
                        <a:lnSpc>
                          <a:spcPct val="150000"/>
                        </a:lnSpc>
                        <a:spcBef>
                          <a:spcPts val="0"/>
                        </a:spcBef>
                        <a:spcAft>
                          <a:spcPts val="0"/>
                        </a:spcAft>
                        <a:buFont typeface="Wingdings" panose="05000000000000000000" pitchFamily="2" charset="2"/>
                        <a:buChar char="Ø"/>
                      </a:pPr>
                      <a:r>
                        <a:rPr lang="en-IN" sz="1900" b="1" dirty="0">
                          <a:solidFill>
                            <a:srgbClr val="7030A0"/>
                          </a:solidFill>
                        </a:rPr>
                        <a:t>Superficial SSI- </a:t>
                      </a:r>
                      <a:r>
                        <a:rPr lang="en-IN" sz="1900" dirty="0"/>
                        <a:t>Develops at the level of superficial incisional site (skin and subcutaneous level) within 30 days regardless of type of surgery. </a:t>
                      </a:r>
                      <a:endParaRPr lang="en-US" sz="1900" dirty="0"/>
                    </a:p>
                    <a:p>
                      <a:pPr marL="285750" marR="0" lvl="0" indent="-285750" algn="just">
                        <a:lnSpc>
                          <a:spcPct val="150000"/>
                        </a:lnSpc>
                        <a:spcBef>
                          <a:spcPts val="0"/>
                        </a:spcBef>
                        <a:spcAft>
                          <a:spcPts val="0"/>
                        </a:spcAft>
                        <a:buFont typeface="Wingdings" panose="05000000000000000000" pitchFamily="2" charset="2"/>
                        <a:buChar char="Ø"/>
                      </a:pPr>
                      <a:r>
                        <a:rPr lang="en-IN" sz="1900" b="1" kern="1200" dirty="0">
                          <a:solidFill>
                            <a:srgbClr val="7030A0"/>
                          </a:solidFill>
                          <a:latin typeface="+mn-lt"/>
                          <a:ea typeface="+mn-ea"/>
                          <a:cs typeface="+mn-cs"/>
                        </a:rPr>
                        <a:t>Deep SSI- </a:t>
                      </a:r>
                      <a:r>
                        <a:rPr lang="en-IN" sz="1900" dirty="0"/>
                        <a:t>Develops at the level of deep incisional site (muscle and fascial level) within 30 days for all surgeries except breast, cardiac and implant surgeries ( 90 days)</a:t>
                      </a:r>
                      <a:endParaRPr lang="en-US" sz="1900" dirty="0"/>
                    </a:p>
                    <a:p>
                      <a:pPr marL="285750" marR="0" lvl="0" indent="-285750" algn="just">
                        <a:lnSpc>
                          <a:spcPct val="150000"/>
                        </a:lnSpc>
                        <a:spcBef>
                          <a:spcPts val="0"/>
                        </a:spcBef>
                        <a:spcAft>
                          <a:spcPts val="0"/>
                        </a:spcAft>
                        <a:buFont typeface="Wingdings" panose="05000000000000000000" pitchFamily="2" charset="2"/>
                        <a:buChar char="Ø"/>
                      </a:pPr>
                      <a:r>
                        <a:rPr lang="en-IN" sz="1900" b="1" kern="1200" dirty="0">
                          <a:solidFill>
                            <a:srgbClr val="7030A0"/>
                          </a:solidFill>
                          <a:latin typeface="+mn-lt"/>
                          <a:ea typeface="+mn-ea"/>
                          <a:cs typeface="+mn-cs"/>
                        </a:rPr>
                        <a:t>Organ space SSI- </a:t>
                      </a:r>
                      <a:r>
                        <a:rPr lang="en-IN" sz="1900" dirty="0"/>
                        <a:t>Develops at the level of organ space site within 30 days for all surgeries except breast, cardiac and implant surgeries (90 days).</a:t>
                      </a:r>
                      <a:endParaRPr lang="en-US" sz="19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2361656157"/>
                  </a:ext>
                </a:extLst>
              </a:tr>
            </a:tbl>
          </a:graphicData>
        </a:graphic>
      </p:graphicFrame>
    </p:spTree>
    <p:extLst>
      <p:ext uri="{BB962C8B-B14F-4D97-AF65-F5344CB8AC3E}">
        <p14:creationId xmlns:p14="http://schemas.microsoft.com/office/powerpoint/2010/main" val="29744670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773536745"/>
              </p:ext>
            </p:extLst>
          </p:nvPr>
        </p:nvGraphicFramePr>
        <p:xfrm>
          <a:off x="152400" y="304800"/>
          <a:ext cx="8747760" cy="6096001"/>
        </p:xfrm>
        <a:graphic>
          <a:graphicData uri="http://schemas.openxmlformats.org/drawingml/2006/table">
            <a:tbl>
              <a:tblPr firstRow="1" bandRow="1">
                <a:tableStyleId>{5940675A-B579-460E-94D1-54222C63F5DA}</a:tableStyleId>
              </a:tblPr>
              <a:tblGrid>
                <a:gridCol w="1469117">
                  <a:extLst>
                    <a:ext uri="{9D8B030D-6E8A-4147-A177-3AD203B41FA5}">
                      <a16:colId xmlns:a16="http://schemas.microsoft.com/office/drawing/2014/main" xmlns="" val="20000"/>
                    </a:ext>
                  </a:extLst>
                </a:gridCol>
                <a:gridCol w="7278643">
                  <a:extLst>
                    <a:ext uri="{9D8B030D-6E8A-4147-A177-3AD203B41FA5}">
                      <a16:colId xmlns:a16="http://schemas.microsoft.com/office/drawing/2014/main" xmlns="" val="20001"/>
                    </a:ext>
                  </a:extLst>
                </a:gridCol>
              </a:tblGrid>
              <a:tr h="580581">
                <a:tc gridSpan="2">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b="1" dirty="0">
                          <a:solidFill>
                            <a:srgbClr val="FF0000"/>
                          </a:solidFill>
                        </a:rPr>
                        <a:t>One among the following must be met:</a:t>
                      </a:r>
                      <a:endParaRPr lang="en-US" sz="2100" b="1" dirty="0">
                        <a:solidFill>
                          <a:srgbClr val="FF0000"/>
                        </a:solidFill>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hMerge="1">
                  <a:txBody>
                    <a:bodyPr/>
                    <a:lstStyle/>
                    <a:p>
                      <a:endParaRPr lang="en-US"/>
                    </a:p>
                  </a:txBody>
                  <a:tcPr/>
                </a:tc>
                <a:extLst>
                  <a:ext uri="{0D108BD9-81ED-4DB2-BD59-A6C34878D82A}">
                    <a16:rowId xmlns:a16="http://schemas.microsoft.com/office/drawing/2014/main" xmlns="" val="10000"/>
                  </a:ext>
                </a:extLst>
              </a:tr>
              <a:tr h="218508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dirty="0"/>
                        <a:t>Clinical criteria</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dirty="0"/>
                        <a:t>(</a:t>
                      </a:r>
                      <a:r>
                        <a:rPr lang="en-IN" sz="2100" dirty="0" err="1"/>
                        <a:t>i</a:t>
                      </a:r>
                      <a:r>
                        <a:rPr lang="en-IN" sz="2100" dirty="0"/>
                        <a:t>) presence of purulent pus from the corresponding level of surgical site or </a:t>
                      </a:r>
                      <a:endParaRPr lang="en-US" sz="2100" dirty="0"/>
                    </a:p>
                    <a:p>
                      <a:pPr marL="0" marR="0" algn="just">
                        <a:lnSpc>
                          <a:spcPct val="150000"/>
                        </a:lnSpc>
                        <a:spcBef>
                          <a:spcPts val="0"/>
                        </a:spcBef>
                        <a:spcAft>
                          <a:spcPts val="0"/>
                        </a:spcAft>
                      </a:pPr>
                      <a:r>
                        <a:rPr lang="en-IN" sz="2100" dirty="0"/>
                        <a:t>(ii) presence of local signs of infections (pain/tenderness, swelling, </a:t>
                      </a:r>
                      <a:r>
                        <a:rPr lang="en-IN" sz="2100" dirty="0" err="1"/>
                        <a:t>erythema</a:t>
                      </a:r>
                      <a:r>
                        <a:rPr lang="en-IN" sz="2100" dirty="0"/>
                        <a:t>, heat etc).</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1"/>
                  </a:ext>
                </a:extLst>
              </a:tr>
              <a:tr h="1145256">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dirty="0"/>
                        <a:t>Culture criteria</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dirty="0"/>
                        <a:t>Positive culture from the discharge collected at the corresponding level of surgical site.</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2"/>
                  </a:ext>
                </a:extLst>
              </a:tr>
              <a:tr h="2185082">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a:t>Other evidence</a:t>
                      </a:r>
                      <a:endParaRPr lang="en-US" sz="210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50000"/>
                        </a:lnSpc>
                        <a:spcBef>
                          <a:spcPts val="0"/>
                        </a:spcBef>
                        <a:spcAft>
                          <a:spcPts val="0"/>
                        </a:spcAft>
                      </a:pPr>
                      <a:r>
                        <a:rPr lang="en-IN" sz="2100" dirty="0"/>
                        <a:t>(</a:t>
                      </a:r>
                      <a:r>
                        <a:rPr lang="en-IN" sz="2100" dirty="0" err="1"/>
                        <a:t>i</a:t>
                      </a:r>
                      <a:r>
                        <a:rPr lang="en-IN" sz="2100" dirty="0"/>
                        <a:t>)For superficial SSI- Surgeon’s diagnosis is taken as diagnostic criteria </a:t>
                      </a:r>
                      <a:endParaRPr lang="en-US" sz="2100" dirty="0"/>
                    </a:p>
                    <a:p>
                      <a:pPr marL="0" marR="0" algn="just">
                        <a:lnSpc>
                          <a:spcPct val="150000"/>
                        </a:lnSpc>
                        <a:spcBef>
                          <a:spcPts val="0"/>
                        </a:spcBef>
                        <a:spcAft>
                          <a:spcPts val="0"/>
                        </a:spcAft>
                      </a:pPr>
                      <a:r>
                        <a:rPr lang="en-IN" sz="2100" dirty="0"/>
                        <a:t>(ii)For deep or organ space SSI- </a:t>
                      </a:r>
                      <a:r>
                        <a:rPr lang="en-IN" sz="2100" dirty="0" err="1"/>
                        <a:t>histopathological</a:t>
                      </a:r>
                      <a:r>
                        <a:rPr lang="en-IN" sz="2100" dirty="0"/>
                        <a:t>, imaging or gross anatomical evidence of abscess should be present.</a:t>
                      </a:r>
                      <a:endParaRPr lang="en-US" sz="2100" dirty="0">
                        <a:latin typeface="Roboto Condensed Light" panose="020B0604020202020204" charset="0"/>
                        <a:ea typeface="Roboto Condensed Light" panose="020B0604020202020204" charset="0"/>
                        <a:cs typeface="Times New Roman" panose="02020603050405020304" pitchFamily="18" charset="0"/>
                      </a:endParaRPr>
                    </a:p>
                  </a:txBody>
                  <a:tcPr marL="51435" marR="51435"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6496807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t> </a:t>
            </a:r>
            <a:r>
              <a:rPr lang="en-US" b="1" dirty="0" smtClean="0">
                <a:solidFill>
                  <a:srgbClr val="FF0000"/>
                </a:solidFill>
              </a:rPr>
              <a:t>Formulae of HAI infection rates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195442429"/>
              </p:ext>
            </p:extLst>
          </p:nvPr>
        </p:nvGraphicFramePr>
        <p:xfrm>
          <a:off x="457200" y="1524000"/>
          <a:ext cx="8178800" cy="4279053"/>
        </p:xfrm>
        <a:graphic>
          <a:graphicData uri="http://schemas.openxmlformats.org/drawingml/2006/table">
            <a:tbl>
              <a:tblPr firstRow="1" bandRow="1">
                <a:tableStyleId>{5940675A-B579-460E-94D1-54222C63F5DA}</a:tableStyleId>
              </a:tblPr>
              <a:tblGrid>
                <a:gridCol w="2195362">
                  <a:extLst>
                    <a:ext uri="{9D8B030D-6E8A-4147-A177-3AD203B41FA5}">
                      <a16:colId xmlns:a16="http://schemas.microsoft.com/office/drawing/2014/main" xmlns="" val="20000"/>
                    </a:ext>
                  </a:extLst>
                </a:gridCol>
                <a:gridCol w="5983438">
                  <a:extLst>
                    <a:ext uri="{9D8B030D-6E8A-4147-A177-3AD203B41FA5}">
                      <a16:colId xmlns:a16="http://schemas.microsoft.com/office/drawing/2014/main" xmlns="" val="20001"/>
                    </a:ext>
                  </a:extLst>
                </a:gridCol>
              </a:tblGrid>
              <a:tr h="917814">
                <a:tc>
                  <a:txBody>
                    <a:bodyPr/>
                    <a:lstStyle/>
                    <a:p>
                      <a:r>
                        <a:rPr lang="en-US" sz="2100" u="none" strike="noStrike" cap="none" dirty="0">
                          <a:effectLst/>
                          <a:sym typeface="Arial"/>
                        </a:rPr>
                        <a:t>HAI infection rates</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Formulae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930052">
                <a:tc>
                  <a:txBody>
                    <a:bodyPr/>
                    <a:lstStyle/>
                    <a:p>
                      <a:r>
                        <a:rPr lang="en-US" sz="2100" u="none" strike="noStrike" cap="none" dirty="0">
                          <a:effectLst/>
                          <a:sym typeface="Arial"/>
                        </a:rPr>
                        <a:t>CAUTI Rate</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No. of CA-UTI cases/ total no. of urinary catheter days × 1000</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917814">
                <a:tc>
                  <a:txBody>
                    <a:bodyPr/>
                    <a:lstStyle/>
                    <a:p>
                      <a:r>
                        <a:rPr lang="en-US" sz="2100" u="none" strike="noStrike" cap="none" dirty="0">
                          <a:effectLst/>
                          <a:sym typeface="Arial"/>
                        </a:rPr>
                        <a:t>CLABSI Rate</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No. of CLABSI cases/ total no. of central line days × 1000</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917814">
                <a:tc>
                  <a:txBody>
                    <a:bodyPr/>
                    <a:lstStyle/>
                    <a:p>
                      <a:r>
                        <a:rPr lang="en-US" sz="2100" u="none" strike="noStrike" cap="none" dirty="0">
                          <a:effectLst/>
                          <a:sym typeface="Arial"/>
                        </a:rPr>
                        <a:t>VAE Rate</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No. of VAE cases/ total no. of ventilator days × 1000</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595559">
                <a:tc>
                  <a:txBody>
                    <a:bodyPr/>
                    <a:lstStyle/>
                    <a:p>
                      <a:r>
                        <a:rPr lang="en-US" sz="2100" u="none" strike="noStrike" cap="none" dirty="0">
                          <a:effectLst/>
                          <a:sym typeface="Arial"/>
                        </a:rPr>
                        <a:t>SSI Rate</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No. of SSI/No. of surgeries done × 100</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8853043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11090"/>
            <a:ext cx="8382000" cy="6089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83576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p:txBody>
          <a:bodyPr/>
          <a:lstStyle/>
          <a:p>
            <a:r>
              <a:rPr lang="en-US" b="1" dirty="0" smtClean="0">
                <a:solidFill>
                  <a:srgbClr val="FF0000"/>
                </a:solidFill>
              </a:rPr>
              <a:t>Sterilization and Disinfection</a:t>
            </a:r>
            <a:endParaRPr lang="en-US" b="1" dirty="0">
              <a:solidFill>
                <a:srgbClr val="FF0000"/>
              </a:solidFill>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2791385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At the end of the session, the students will be able to understand:</a:t>
            </a:r>
          </a:p>
          <a:p>
            <a:r>
              <a:rPr lang="en-US" dirty="0" smtClean="0"/>
              <a:t>What is </a:t>
            </a:r>
            <a:r>
              <a:rPr lang="en-US" dirty="0" err="1" smtClean="0"/>
              <a:t>sterilant</a:t>
            </a:r>
            <a:r>
              <a:rPr lang="en-US" dirty="0" smtClean="0"/>
              <a:t>, high-level disinfectant, intermediate-level disinfectant, low-level disinfectant </a:t>
            </a:r>
          </a:p>
          <a:p>
            <a:r>
              <a:rPr lang="en-US" dirty="0" smtClean="0"/>
              <a:t>Types of Cleaning Agent and Environmental Cleaning </a:t>
            </a:r>
          </a:p>
          <a:p>
            <a:r>
              <a:rPr lang="en-US" dirty="0" smtClean="0"/>
              <a:t>Methods to Test Efficacy of </a:t>
            </a:r>
            <a:r>
              <a:rPr lang="en-US" dirty="0" err="1" smtClean="0"/>
              <a:t>Sterilant</a:t>
            </a:r>
            <a:r>
              <a:rPr lang="en-US" dirty="0" smtClean="0"/>
              <a:t>/ </a:t>
            </a:r>
            <a:r>
              <a:rPr lang="en-US" dirty="0" err="1" smtClean="0"/>
              <a:t>Disinfecant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spTree>
    <p:extLst>
      <p:ext uri="{BB962C8B-B14F-4D97-AF65-F5344CB8AC3E}">
        <p14:creationId xmlns:p14="http://schemas.microsoft.com/office/powerpoint/2010/main" val="11399727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b="1" dirty="0" smtClean="0">
                <a:solidFill>
                  <a:srgbClr val="FF0000"/>
                </a:solidFill>
              </a:rPr>
              <a:t>Definitions</a:t>
            </a:r>
            <a:endParaRPr lang="en-US" b="1" dirty="0">
              <a:solidFill>
                <a:srgbClr val="FF0000"/>
              </a:solidFill>
            </a:endParaRPr>
          </a:p>
        </p:txBody>
      </p:sp>
      <p:sp>
        <p:nvSpPr>
          <p:cNvPr id="5" name="Content Placeholder 4"/>
          <p:cNvSpPr>
            <a:spLocks noGrp="1"/>
          </p:cNvSpPr>
          <p:nvPr>
            <p:ph idx="1"/>
          </p:nvPr>
        </p:nvSpPr>
        <p:spPr/>
        <p:txBody>
          <a:bodyPr>
            <a:normAutofit fontScale="92500"/>
          </a:bodyPr>
          <a:lstStyle/>
          <a:p>
            <a:r>
              <a:rPr lang="en-US" b="1" dirty="0" smtClean="0">
                <a:solidFill>
                  <a:srgbClr val="7030A0"/>
                </a:solidFill>
              </a:rPr>
              <a:t>Sterilization</a:t>
            </a:r>
            <a:r>
              <a:rPr lang="en-US" dirty="0" smtClean="0"/>
              <a:t> is a process by which all living microorganisms including viable spores, are either destroyed or removed from an article, surface or medium .</a:t>
            </a:r>
          </a:p>
          <a:p>
            <a:r>
              <a:rPr lang="en-US" dirty="0" smtClean="0"/>
              <a:t>Results in reduction of &gt;=10</a:t>
            </a:r>
            <a:r>
              <a:rPr lang="en-US" baseline="30000" dirty="0" smtClean="0"/>
              <a:t>6 </a:t>
            </a:r>
            <a:r>
              <a:rPr lang="en-US" dirty="0"/>
              <a:t>l</a:t>
            </a:r>
            <a:r>
              <a:rPr lang="en-US" dirty="0" smtClean="0"/>
              <a:t>og CFU and their microorganisms and their spores</a:t>
            </a:r>
          </a:p>
          <a:p>
            <a:r>
              <a:rPr lang="en-US" b="1" dirty="0">
                <a:solidFill>
                  <a:srgbClr val="7030A0"/>
                </a:solidFill>
              </a:rPr>
              <a:t>Disinfection:</a:t>
            </a:r>
            <a:r>
              <a:rPr lang="en-US" dirty="0" smtClean="0"/>
              <a:t> refers to a process that destroys or removes most if not all pathogenic organisms but may or may not destroy bacterial spores. </a:t>
            </a:r>
            <a:endParaRPr lang="en-US" dirty="0"/>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68</a:t>
            </a:fld>
            <a:endParaRPr lang="en-GB"/>
          </a:p>
        </p:txBody>
      </p:sp>
    </p:spTree>
    <p:extLst>
      <p:ext uri="{BB962C8B-B14F-4D97-AF65-F5344CB8AC3E}">
        <p14:creationId xmlns:p14="http://schemas.microsoft.com/office/powerpoint/2010/main" val="3978167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Autofit/>
          </a:bodyPr>
          <a:lstStyle/>
          <a:p>
            <a:r>
              <a:rPr lang="en-US" sz="3600" dirty="0" smtClean="0"/>
              <a:t>Results in reduction of ≥10</a:t>
            </a:r>
            <a:r>
              <a:rPr lang="en-US" sz="3600" baseline="30000" dirty="0" smtClean="0"/>
              <a:t>3 </a:t>
            </a:r>
            <a:r>
              <a:rPr lang="en-US" sz="3600" dirty="0" smtClean="0"/>
              <a:t>log CFU of </a:t>
            </a:r>
            <a:r>
              <a:rPr lang="en-US" sz="3600" dirty="0" err="1" smtClean="0"/>
              <a:t>mos</a:t>
            </a:r>
            <a:r>
              <a:rPr lang="en-US" sz="3600" dirty="0" smtClean="0"/>
              <a:t> microorganism but not spores.</a:t>
            </a:r>
          </a:p>
          <a:p>
            <a:r>
              <a:rPr lang="en-US" sz="3600" b="1" dirty="0" smtClean="0">
                <a:solidFill>
                  <a:srgbClr val="7030A0"/>
                </a:solidFill>
              </a:rPr>
              <a:t>Type of disinfectants: </a:t>
            </a:r>
          </a:p>
          <a:p>
            <a:r>
              <a:rPr lang="en-US" sz="3600" b="1" dirty="0" smtClean="0">
                <a:solidFill>
                  <a:srgbClr val="00B050"/>
                </a:solidFill>
              </a:rPr>
              <a:t>High-level disinfectants (HLD): </a:t>
            </a:r>
            <a:r>
              <a:rPr lang="en-US" sz="3600" dirty="0" smtClean="0"/>
              <a:t>are capable of killing bacterial spores when used in sufficient concentration under suitable conditions. They can kill all other microorganisms </a:t>
            </a:r>
          </a:p>
          <a:p>
            <a:r>
              <a:rPr lang="en-US" sz="3600" b="1" dirty="0" smtClean="0">
                <a:solidFill>
                  <a:srgbClr val="00B050"/>
                </a:solidFill>
              </a:rPr>
              <a:t>Intermediate-level disinfectants (ILD) : </a:t>
            </a:r>
            <a:r>
              <a:rPr lang="en-US" sz="3600" dirty="0" smtClean="0"/>
              <a:t>destroy all microorganisms but not bacterial spores. </a:t>
            </a:r>
          </a:p>
        </p:txBody>
      </p:sp>
    </p:spTree>
    <p:extLst>
      <p:ext uri="{BB962C8B-B14F-4D97-AF65-F5344CB8AC3E}">
        <p14:creationId xmlns:p14="http://schemas.microsoft.com/office/powerpoint/2010/main" val="18119526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r>
              <a:rPr lang="en-US" b="1" dirty="0" smtClean="0">
                <a:solidFill>
                  <a:srgbClr val="00B050"/>
                </a:solidFill>
              </a:rPr>
              <a:t>Low-level disinfectants (LLD) : </a:t>
            </a:r>
            <a:r>
              <a:rPr lang="en-US" dirty="0" smtClean="0"/>
              <a:t>destroy vegetative bacteria and enveloped viruses variable action on none enveloped viruses, and fungi, but no action on tubercle bacilli and spores. </a:t>
            </a:r>
          </a:p>
          <a:p>
            <a:r>
              <a:rPr lang="en-US" b="1" dirty="0" smtClean="0">
                <a:solidFill>
                  <a:srgbClr val="7030A0"/>
                </a:solidFill>
              </a:rPr>
              <a:t>Antiseptics: </a:t>
            </a:r>
            <a:r>
              <a:rPr lang="en-US" dirty="0" smtClean="0"/>
              <a:t>Are a type of disinfectants which are safe to apply on body surfaces (skin and mucosa) resulting in the destruction of organisms present on the body surfaces. This type of disinfection is termed as asepsis. </a:t>
            </a:r>
          </a:p>
          <a:p>
            <a:endParaRPr lang="en-US" dirty="0"/>
          </a:p>
        </p:txBody>
      </p:sp>
    </p:spTree>
    <p:extLst>
      <p:ext uri="{BB962C8B-B14F-4D97-AF65-F5344CB8AC3E}">
        <p14:creationId xmlns:p14="http://schemas.microsoft.com/office/powerpoint/2010/main" val="13236989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lnSpc>
                <a:spcPct val="150000"/>
              </a:lnSpc>
            </a:pPr>
            <a:r>
              <a:rPr lang="en-US" b="1" dirty="0" smtClean="0">
                <a:solidFill>
                  <a:srgbClr val="7030A0"/>
                </a:solidFill>
              </a:rPr>
              <a:t>Cleaning (Decontamination) : </a:t>
            </a:r>
            <a:r>
              <a:rPr lang="en-US" dirty="0" smtClean="0"/>
              <a:t>Cleaning refers to be reduction in the pathogenic microbial population to a level at which items are considered as safe without protective attire </a:t>
            </a:r>
          </a:p>
          <a:p>
            <a:pPr>
              <a:lnSpc>
                <a:spcPct val="150000"/>
              </a:lnSpc>
            </a:pPr>
            <a:r>
              <a:rPr lang="en-US" dirty="0" smtClean="0"/>
              <a:t>Results in reduction of at least ≥1 log CFU of most of the microorganism but not spores.</a:t>
            </a:r>
          </a:p>
          <a:p>
            <a:pPr marL="0" indent="0">
              <a:buNone/>
            </a:pPr>
            <a:endParaRPr lang="en-US" dirty="0"/>
          </a:p>
        </p:txBody>
      </p:sp>
    </p:spTree>
    <p:extLst>
      <p:ext uri="{BB962C8B-B14F-4D97-AF65-F5344CB8AC3E}">
        <p14:creationId xmlns:p14="http://schemas.microsoft.com/office/powerpoint/2010/main" val="36163658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Level of </a:t>
            </a:r>
            <a:r>
              <a:rPr lang="en-US" sz="3200" b="1" dirty="0" err="1" smtClean="0">
                <a:solidFill>
                  <a:srgbClr val="FF0000"/>
                </a:solidFill>
              </a:rPr>
              <a:t>sterilant</a:t>
            </a:r>
            <a:r>
              <a:rPr lang="en-US" sz="3200" b="1" dirty="0" smtClean="0">
                <a:solidFill>
                  <a:srgbClr val="FF0000"/>
                </a:solidFill>
              </a:rPr>
              <a:t>/ disinfectants according to their </a:t>
            </a:r>
            <a:r>
              <a:rPr lang="en-US" sz="3200" b="1" dirty="0" err="1" smtClean="0">
                <a:solidFill>
                  <a:srgbClr val="FF0000"/>
                </a:solidFill>
              </a:rPr>
              <a:t>microbicidal</a:t>
            </a:r>
            <a:r>
              <a:rPr lang="en-US" sz="3200" b="1" dirty="0" smtClean="0">
                <a:solidFill>
                  <a:srgbClr val="FF0000"/>
                </a:solidFill>
              </a:rPr>
              <a:t> action</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294562454"/>
              </p:ext>
            </p:extLst>
          </p:nvPr>
        </p:nvGraphicFramePr>
        <p:xfrm>
          <a:off x="76200" y="1600200"/>
          <a:ext cx="8869679" cy="4450079"/>
        </p:xfrm>
        <a:graphic>
          <a:graphicData uri="http://schemas.openxmlformats.org/drawingml/2006/table">
            <a:tbl>
              <a:tblPr firstRow="1" bandRow="1">
                <a:tableStyleId>{5940675A-B579-460E-94D1-54222C63F5DA}</a:tableStyleId>
              </a:tblPr>
              <a:tblGrid>
                <a:gridCol w="1267097">
                  <a:extLst>
                    <a:ext uri="{9D8B030D-6E8A-4147-A177-3AD203B41FA5}">
                      <a16:colId xmlns:a16="http://schemas.microsoft.com/office/drawing/2014/main" xmlns="" val="20000"/>
                    </a:ext>
                  </a:extLst>
                </a:gridCol>
                <a:gridCol w="1267097">
                  <a:extLst>
                    <a:ext uri="{9D8B030D-6E8A-4147-A177-3AD203B41FA5}">
                      <a16:colId xmlns:a16="http://schemas.microsoft.com/office/drawing/2014/main" xmlns="" val="20001"/>
                    </a:ext>
                  </a:extLst>
                </a:gridCol>
                <a:gridCol w="1267097">
                  <a:extLst>
                    <a:ext uri="{9D8B030D-6E8A-4147-A177-3AD203B41FA5}">
                      <a16:colId xmlns:a16="http://schemas.microsoft.com/office/drawing/2014/main" xmlns="" val="20002"/>
                    </a:ext>
                  </a:extLst>
                </a:gridCol>
                <a:gridCol w="1267097">
                  <a:extLst>
                    <a:ext uri="{9D8B030D-6E8A-4147-A177-3AD203B41FA5}">
                      <a16:colId xmlns:a16="http://schemas.microsoft.com/office/drawing/2014/main" xmlns="" val="20003"/>
                    </a:ext>
                  </a:extLst>
                </a:gridCol>
                <a:gridCol w="1267097">
                  <a:extLst>
                    <a:ext uri="{9D8B030D-6E8A-4147-A177-3AD203B41FA5}">
                      <a16:colId xmlns:a16="http://schemas.microsoft.com/office/drawing/2014/main" xmlns="" val="20004"/>
                    </a:ext>
                  </a:extLst>
                </a:gridCol>
                <a:gridCol w="1267097">
                  <a:extLst>
                    <a:ext uri="{9D8B030D-6E8A-4147-A177-3AD203B41FA5}">
                      <a16:colId xmlns:a16="http://schemas.microsoft.com/office/drawing/2014/main" xmlns="" val="20005"/>
                    </a:ext>
                  </a:extLst>
                </a:gridCol>
                <a:gridCol w="1267097">
                  <a:extLst>
                    <a:ext uri="{9D8B030D-6E8A-4147-A177-3AD203B41FA5}">
                      <a16:colId xmlns:a16="http://schemas.microsoft.com/office/drawing/2014/main" xmlns="" val="20006"/>
                    </a:ext>
                  </a:extLst>
                </a:gridCol>
              </a:tblGrid>
              <a:tr h="1422400">
                <a:tc>
                  <a:txBody>
                    <a:bodyPr/>
                    <a:lstStyle/>
                    <a:p>
                      <a:r>
                        <a:rPr lang="en-US" sz="1800" b="1" u="none" strike="noStrike" cap="none" dirty="0">
                          <a:solidFill>
                            <a:srgbClr val="7030A0"/>
                          </a:solidFill>
                          <a:effectLst/>
                          <a:sym typeface="Arial"/>
                        </a:rPr>
                        <a:t>Level of </a:t>
                      </a:r>
                      <a:endParaRPr lang="en-US" sz="1800" b="1" dirty="0">
                        <a:solidFill>
                          <a:srgbClr val="7030A0"/>
                        </a:solidFill>
                      </a:endParaRPr>
                    </a:p>
                    <a:p>
                      <a:r>
                        <a:rPr lang="en-US" sz="1800" b="1" u="none" strike="noStrike" cap="none" dirty="0">
                          <a:solidFill>
                            <a:srgbClr val="7030A0"/>
                          </a:solidFill>
                          <a:effectLst/>
                          <a:sym typeface="Arial"/>
                        </a:rPr>
                        <a:t>disinfectant/ </a:t>
                      </a:r>
                      <a:endParaRPr lang="en-US" sz="1800" b="1" dirty="0">
                        <a:solidFill>
                          <a:srgbClr val="7030A0"/>
                        </a:solidFill>
                      </a:endParaRPr>
                    </a:p>
                    <a:p>
                      <a:r>
                        <a:rPr lang="en-US" sz="1800" b="1" u="none" strike="noStrike" cap="none" dirty="0" err="1">
                          <a:solidFill>
                            <a:srgbClr val="7030A0"/>
                          </a:solidFill>
                          <a:effectLst/>
                          <a:sym typeface="Arial"/>
                        </a:rPr>
                        <a:t>sterilant</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Bacterial </a:t>
                      </a:r>
                      <a:endParaRPr lang="en-US" sz="1800" b="1" dirty="0">
                        <a:solidFill>
                          <a:srgbClr val="7030A0"/>
                        </a:solidFill>
                      </a:endParaRPr>
                    </a:p>
                    <a:p>
                      <a:r>
                        <a:rPr lang="en-US" sz="1800" b="1" u="none" strike="noStrike" cap="none" dirty="0">
                          <a:solidFill>
                            <a:srgbClr val="7030A0"/>
                          </a:solidFill>
                          <a:effectLst/>
                          <a:sym typeface="Arial"/>
                        </a:rPr>
                        <a:t>spores</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Tubercle </a:t>
                      </a:r>
                      <a:endParaRPr lang="en-US" sz="1800" b="1" dirty="0">
                        <a:solidFill>
                          <a:srgbClr val="7030A0"/>
                        </a:solidFill>
                      </a:endParaRPr>
                    </a:p>
                    <a:p>
                      <a:r>
                        <a:rPr lang="en-US" sz="1800" b="1" u="none" strike="noStrike" cap="none" dirty="0">
                          <a:solidFill>
                            <a:srgbClr val="7030A0"/>
                          </a:solidFill>
                          <a:effectLst/>
                          <a:sym typeface="Arial"/>
                        </a:rPr>
                        <a:t>bacilli</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Non- </a:t>
                      </a:r>
                      <a:endParaRPr lang="en-US" sz="1800" b="1" dirty="0">
                        <a:solidFill>
                          <a:srgbClr val="7030A0"/>
                        </a:solidFill>
                      </a:endParaRPr>
                    </a:p>
                    <a:p>
                      <a:r>
                        <a:rPr lang="en-US" sz="1800" b="1" u="none" strike="noStrike" cap="none" dirty="0">
                          <a:solidFill>
                            <a:srgbClr val="7030A0"/>
                          </a:solidFill>
                          <a:effectLst/>
                          <a:sym typeface="Arial"/>
                        </a:rPr>
                        <a:t>enveloped </a:t>
                      </a:r>
                      <a:endParaRPr lang="en-US" sz="1800" b="1" dirty="0">
                        <a:solidFill>
                          <a:srgbClr val="7030A0"/>
                        </a:solidFill>
                      </a:endParaRPr>
                    </a:p>
                    <a:p>
                      <a:r>
                        <a:rPr lang="en-US" sz="1800" b="1" u="none" strike="noStrike" cap="none" dirty="0">
                          <a:solidFill>
                            <a:srgbClr val="7030A0"/>
                          </a:solidFill>
                          <a:effectLst/>
                          <a:sym typeface="Arial"/>
                        </a:rPr>
                        <a:t>viruses</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Fungi</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Vegetative </a:t>
                      </a:r>
                      <a:endParaRPr lang="en-US" sz="1800" b="1" dirty="0">
                        <a:solidFill>
                          <a:srgbClr val="7030A0"/>
                        </a:solidFill>
                      </a:endParaRPr>
                    </a:p>
                    <a:p>
                      <a:r>
                        <a:rPr lang="en-US" sz="1800" b="1" u="none" strike="noStrike" cap="none" dirty="0">
                          <a:solidFill>
                            <a:srgbClr val="7030A0"/>
                          </a:solidFill>
                          <a:effectLst/>
                          <a:sym typeface="Arial"/>
                        </a:rPr>
                        <a:t>bacteria</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800" b="1" u="none" strike="noStrike" cap="none" dirty="0">
                          <a:solidFill>
                            <a:srgbClr val="7030A0"/>
                          </a:solidFill>
                          <a:effectLst/>
                          <a:sym typeface="Arial"/>
                        </a:rPr>
                        <a:t>Enveloped </a:t>
                      </a:r>
                      <a:endParaRPr lang="en-US" sz="1800" b="1" dirty="0">
                        <a:solidFill>
                          <a:srgbClr val="7030A0"/>
                        </a:solidFill>
                      </a:endParaRPr>
                    </a:p>
                    <a:p>
                      <a:r>
                        <a:rPr lang="en-US" sz="1800" b="1" u="none" strike="noStrike" cap="none" dirty="0">
                          <a:solidFill>
                            <a:srgbClr val="7030A0"/>
                          </a:solidFill>
                          <a:effectLst/>
                          <a:sym typeface="Arial"/>
                        </a:rPr>
                        <a:t>viruses</a:t>
                      </a:r>
                      <a:endParaRPr lang="en-US" sz="18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94453">
                <a:tc>
                  <a:txBody>
                    <a:bodyPr/>
                    <a:lstStyle/>
                    <a:p>
                      <a:r>
                        <a:rPr lang="en-US" sz="2000" b="1" u="none" strike="noStrike" cap="none" dirty="0" err="1">
                          <a:solidFill>
                            <a:srgbClr val="00B050"/>
                          </a:solidFill>
                          <a:effectLst/>
                          <a:sym typeface="Arial"/>
                        </a:rPr>
                        <a:t>Sterilant</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772160">
                <a:tc>
                  <a:txBody>
                    <a:bodyPr/>
                    <a:lstStyle/>
                    <a:p>
                      <a:r>
                        <a:rPr lang="en-US" sz="2000" b="1" u="none" strike="noStrike" cap="none" dirty="0">
                          <a:solidFill>
                            <a:srgbClr val="00B050"/>
                          </a:solidFill>
                          <a:effectLst/>
                          <a:sym typeface="Arial"/>
                        </a:rPr>
                        <a:t>Disinfectant</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tc>
                  <a:txBody>
                    <a:bodyPr/>
                    <a:lstStyle/>
                    <a:p>
                      <a:endParaRPr lang="en-US" sz="2000">
                        <a:solidFill>
                          <a:schemeClr val="tx1"/>
                        </a:solidFill>
                        <a:latin typeface="Roboto Condensed Light" panose="020B0604020202020204" charset="0"/>
                        <a:ea typeface="Roboto Condensed Light" panose="020B0604020202020204" charset="0"/>
                      </a:endParaRPr>
                    </a:p>
                  </a:txBody>
                  <a:tcPr marT="60960" marB="60960"/>
                </a:tc>
                <a:tc>
                  <a:txBody>
                    <a:bodyPr/>
                    <a:lstStyle/>
                    <a:p>
                      <a:endParaRPr lang="en-US" sz="2000">
                        <a:solidFill>
                          <a:schemeClr val="tx1"/>
                        </a:solidFill>
                        <a:latin typeface="Roboto Condensed Light" panose="020B0604020202020204" charset="0"/>
                        <a:ea typeface="Roboto Condensed Light" panose="020B0604020202020204" charset="0"/>
                      </a:endParaRPr>
                    </a:p>
                  </a:txBody>
                  <a:tcPr marT="60960" marB="60960"/>
                </a:tc>
                <a:tc>
                  <a:txBody>
                    <a:bodyPr/>
                    <a:lstStyle/>
                    <a:p>
                      <a:endParaRPr lang="en-US" sz="2000">
                        <a:solidFill>
                          <a:schemeClr val="tx1"/>
                        </a:solidFill>
                        <a:latin typeface="Roboto Condensed Light" panose="020B0604020202020204" charset="0"/>
                        <a:ea typeface="Roboto Condensed Light" panose="020B0604020202020204" charset="0"/>
                      </a:endParaRPr>
                    </a:p>
                  </a:txBody>
                  <a:tcPr marT="60960" marB="60960"/>
                </a:tc>
                <a:tc>
                  <a:txBody>
                    <a:bodyPr/>
                    <a:lstStyle/>
                    <a:p>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494453">
                <a:tc>
                  <a:txBody>
                    <a:bodyPr/>
                    <a:lstStyle/>
                    <a:p>
                      <a:r>
                        <a:rPr lang="en-US" sz="2000" b="1" u="none" strike="noStrike" cap="none" dirty="0">
                          <a:solidFill>
                            <a:srgbClr val="00B050"/>
                          </a:solidFill>
                          <a:effectLst/>
                          <a:sym typeface="Arial"/>
                        </a:rPr>
                        <a:t>High level </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tc>
                  <a:txBody>
                    <a:bodyPr/>
                    <a:lstStyle/>
                    <a:p>
                      <a:r>
                        <a:rPr lang="en-US" sz="2000" u="none" strike="noStrike" cap="none" dirty="0">
                          <a:effectLst/>
                          <a:sym typeface="Arial"/>
                        </a:rPr>
                        <a: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772160">
                <a:tc>
                  <a:txBody>
                    <a:bodyPr/>
                    <a:lstStyle/>
                    <a:p>
                      <a:r>
                        <a:rPr lang="en-US" sz="2000" b="1" u="none" strike="noStrike" cap="none" dirty="0">
                          <a:solidFill>
                            <a:srgbClr val="00B050"/>
                          </a:solidFill>
                          <a:effectLst/>
                          <a:sym typeface="Arial"/>
                        </a:rPr>
                        <a:t>Intermediate level</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tc>
                  <a:txBody>
                    <a:bodyPr/>
                    <a:lstStyle/>
                    <a:p>
                      <a:r>
                        <a:rPr lang="en-US" sz="2000" u="none" strike="noStrike" cap="none" dirty="0">
                          <a:effectLst/>
                          <a:sym typeface="Arial"/>
                        </a:rPr>
                        <a:t>No</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94453">
                <a:tc>
                  <a:txBody>
                    <a:bodyPr/>
                    <a:lstStyle/>
                    <a:p>
                      <a:r>
                        <a:rPr lang="en-US" sz="2000" b="1" u="none" strike="noStrike" cap="none" dirty="0">
                          <a:solidFill>
                            <a:srgbClr val="00B050"/>
                          </a:solidFill>
                          <a:effectLst/>
                          <a:sym typeface="Arial"/>
                        </a:rPr>
                        <a:t>Low level </a:t>
                      </a:r>
                      <a:endParaRPr lang="en-US" sz="2000" b="1" dirty="0">
                        <a:solidFill>
                          <a:srgbClr val="00B050"/>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No</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No</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effectLst/>
                        </a:rPr>
                        <a:t>Yes</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9133511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Agents used in the hospital for achieving sterilization, disinfection and cleaning</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355167269"/>
              </p:ext>
            </p:extLst>
          </p:nvPr>
        </p:nvGraphicFramePr>
        <p:xfrm>
          <a:off x="243841" y="1524001"/>
          <a:ext cx="8737599" cy="4712545"/>
        </p:xfrm>
        <a:graphic>
          <a:graphicData uri="http://schemas.openxmlformats.org/drawingml/2006/table">
            <a:tbl>
              <a:tblPr firstRow="1" bandRow="1">
                <a:tableStyleId>{5940675A-B579-460E-94D1-54222C63F5DA}</a:tableStyleId>
              </a:tblPr>
              <a:tblGrid>
                <a:gridCol w="2912533">
                  <a:extLst>
                    <a:ext uri="{9D8B030D-6E8A-4147-A177-3AD203B41FA5}">
                      <a16:colId xmlns:a16="http://schemas.microsoft.com/office/drawing/2014/main" xmlns="" val="20000"/>
                    </a:ext>
                  </a:extLst>
                </a:gridCol>
                <a:gridCol w="2912533">
                  <a:extLst>
                    <a:ext uri="{9D8B030D-6E8A-4147-A177-3AD203B41FA5}">
                      <a16:colId xmlns:a16="http://schemas.microsoft.com/office/drawing/2014/main" xmlns="" val="20001"/>
                    </a:ext>
                  </a:extLst>
                </a:gridCol>
                <a:gridCol w="2912533">
                  <a:extLst>
                    <a:ext uri="{9D8B030D-6E8A-4147-A177-3AD203B41FA5}">
                      <a16:colId xmlns:a16="http://schemas.microsoft.com/office/drawing/2014/main" xmlns="" val="20002"/>
                    </a:ext>
                  </a:extLst>
                </a:gridCol>
              </a:tblGrid>
              <a:tr h="540480">
                <a:tc>
                  <a:txBody>
                    <a:bodyPr/>
                    <a:lstStyle/>
                    <a:p>
                      <a:r>
                        <a:rPr lang="en-US" sz="2100" b="1" u="none" strike="noStrike" cap="none" dirty="0">
                          <a:solidFill>
                            <a:srgbClr val="FF0000"/>
                          </a:solidFill>
                          <a:effectLst/>
                          <a:sym typeface="Arial"/>
                        </a:rPr>
                        <a:t>Agents </a:t>
                      </a:r>
                      <a:endParaRPr lang="en-US" sz="21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a:solidFill>
                            <a:srgbClr val="FF0000"/>
                          </a:solidFill>
                          <a:effectLst/>
                          <a:sym typeface="Arial"/>
                        </a:rPr>
                        <a:t>Physical methods</a:t>
                      </a:r>
                      <a:endParaRPr lang="en-US" sz="21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a:solidFill>
                            <a:srgbClr val="FF0000"/>
                          </a:solidFill>
                          <a:effectLst/>
                          <a:sym typeface="Arial"/>
                        </a:rPr>
                        <a:t>Chemical methods</a:t>
                      </a:r>
                      <a:endParaRPr lang="en-US" sz="2100" b="1"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540480">
                <a:tc gridSpan="3">
                  <a:txBody>
                    <a:bodyPr/>
                    <a:lstStyle/>
                    <a:p>
                      <a:r>
                        <a:rPr lang="en-US" sz="2100" u="none" strike="noStrike" cap="none" dirty="0" err="1">
                          <a:effectLst/>
                          <a:sym typeface="Arial"/>
                        </a:rPr>
                        <a:t>Sterilant</a:t>
                      </a:r>
                      <a:r>
                        <a:rPr lang="en-US" sz="2100" u="none" strike="noStrike" cap="none" dirty="0">
                          <a:effectLst/>
                          <a:sym typeface="Arial"/>
                        </a:rPr>
                        <a:t>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1"/>
                  </a:ext>
                </a:extLst>
              </a:tr>
              <a:tr h="3631585">
                <a:tc>
                  <a:txBody>
                    <a:bodyPr/>
                    <a:lstStyle/>
                    <a:p>
                      <a:r>
                        <a:rPr lang="en-US" sz="2100" dirty="0"/>
                        <a:t>Agents of sterilization</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dirty="0"/>
                        <a:t>Steam sterilizer (autoclave)</a:t>
                      </a:r>
                    </a:p>
                    <a:p>
                      <a:pPr marL="285750" indent="-285750">
                        <a:buFont typeface="Wingdings" panose="05000000000000000000" pitchFamily="2" charset="2"/>
                        <a:buChar char="Ø"/>
                      </a:pPr>
                      <a:r>
                        <a:rPr lang="en-US" sz="2100" dirty="0"/>
                        <a:t>Dry heat sterilizer (hot air oven)</a:t>
                      </a:r>
                    </a:p>
                    <a:p>
                      <a:pPr marL="285750" indent="-285750">
                        <a:buFont typeface="Wingdings" panose="05000000000000000000" pitchFamily="2" charset="2"/>
                        <a:buChar char="Ø"/>
                      </a:pPr>
                      <a:r>
                        <a:rPr lang="en-US" sz="2100" dirty="0"/>
                        <a:t>Filtration </a:t>
                      </a:r>
                    </a:p>
                    <a:p>
                      <a:pPr marL="285750" indent="-285750">
                        <a:buFont typeface="Wingdings" panose="05000000000000000000" pitchFamily="2" charset="2"/>
                        <a:buChar char="Ø"/>
                      </a:pPr>
                      <a:r>
                        <a:rPr lang="en-US" sz="2100" dirty="0"/>
                        <a:t>Radiation: Ionizing and non-ionizing (infrared)</a:t>
                      </a:r>
                    </a:p>
                    <a:p>
                      <a:pPr marL="285750" indent="-285750">
                        <a:buFont typeface="Wingdings" panose="05000000000000000000" pitchFamily="2" charset="2"/>
                        <a:buChar char="Ø"/>
                      </a:pPr>
                      <a:r>
                        <a:rPr lang="en-US" sz="2100" dirty="0"/>
                        <a:t>Others: Incineration, microwave</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Ethylene oxide sterilizer </a:t>
                      </a:r>
                      <a:endParaRPr lang="en-US" sz="2100" dirty="0"/>
                    </a:p>
                    <a:p>
                      <a:pPr marL="285750" indent="-285750">
                        <a:buFont typeface="Wingdings" panose="05000000000000000000" pitchFamily="2" charset="2"/>
                        <a:buChar char="Ø"/>
                      </a:pPr>
                      <a:r>
                        <a:rPr lang="en-US" sz="2100" u="none" strike="noStrike" cap="none" dirty="0">
                          <a:effectLst/>
                          <a:sym typeface="Arial"/>
                        </a:rPr>
                        <a:t>Plasma sterilizer</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5865361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837311417"/>
              </p:ext>
            </p:extLst>
          </p:nvPr>
        </p:nvGraphicFramePr>
        <p:xfrm>
          <a:off x="304800" y="457200"/>
          <a:ext cx="8737599" cy="5714999"/>
        </p:xfrm>
        <a:graphic>
          <a:graphicData uri="http://schemas.openxmlformats.org/drawingml/2006/table">
            <a:tbl>
              <a:tblPr firstRow="1" bandRow="1">
                <a:tableStyleId>{5940675A-B579-460E-94D1-54222C63F5DA}</a:tableStyleId>
              </a:tblPr>
              <a:tblGrid>
                <a:gridCol w="2336800">
                  <a:extLst>
                    <a:ext uri="{9D8B030D-6E8A-4147-A177-3AD203B41FA5}">
                      <a16:colId xmlns:a16="http://schemas.microsoft.com/office/drawing/2014/main" xmlns="" val="20000"/>
                    </a:ext>
                  </a:extLst>
                </a:gridCol>
                <a:gridCol w="2946400">
                  <a:extLst>
                    <a:ext uri="{9D8B030D-6E8A-4147-A177-3AD203B41FA5}">
                      <a16:colId xmlns:a16="http://schemas.microsoft.com/office/drawing/2014/main" xmlns="" val="20001"/>
                    </a:ext>
                  </a:extLst>
                </a:gridCol>
                <a:gridCol w="3454399">
                  <a:extLst>
                    <a:ext uri="{9D8B030D-6E8A-4147-A177-3AD203B41FA5}">
                      <a16:colId xmlns:a16="http://schemas.microsoft.com/office/drawing/2014/main" xmlns="" val="20002"/>
                    </a:ext>
                  </a:extLst>
                </a:gridCol>
              </a:tblGrid>
              <a:tr h="445825">
                <a:tc>
                  <a:txBody>
                    <a:bodyPr/>
                    <a:lstStyle/>
                    <a:p>
                      <a:r>
                        <a:rPr lang="en-US" sz="1900" u="none" strike="noStrike" cap="none" dirty="0">
                          <a:effectLst/>
                          <a:sym typeface="Arial"/>
                        </a:rPr>
                        <a:t>Agents </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Physical methods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Chemical methods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80683">
                <a:tc gridSpan="3">
                  <a:txBody>
                    <a:bodyPr/>
                    <a:lstStyle/>
                    <a:p>
                      <a:r>
                        <a:rPr lang="en-US" sz="1900" u="none" strike="noStrike" cap="none" dirty="0">
                          <a:effectLst/>
                          <a:sym typeface="Arial"/>
                        </a:rPr>
                        <a:t>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1700740">
                <a:tc>
                  <a:txBody>
                    <a:bodyPr/>
                    <a:lstStyle/>
                    <a:p>
                      <a:r>
                        <a:rPr lang="en-US" sz="1900" dirty="0"/>
                        <a:t>High-level 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indent="0">
                        <a:buFont typeface="Wingdings" panose="05000000000000000000" pitchFamily="2" charset="2"/>
                        <a:buNone/>
                      </a:pPr>
                      <a:r>
                        <a:rPr lang="en-US" sz="1900" dirty="0"/>
                        <a:t>No physical methods in this category</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Aldehydes- glutaraldehyde, </a:t>
                      </a:r>
                      <a:r>
                        <a:rPr lang="en-US" sz="1900" dirty="0" err="1"/>
                        <a:t>orthophthaldehyde</a:t>
                      </a:r>
                      <a:r>
                        <a:rPr lang="en-US" sz="1900" dirty="0"/>
                        <a:t>, formaldehyde </a:t>
                      </a:r>
                    </a:p>
                    <a:p>
                      <a:pPr marL="285750" indent="-285750">
                        <a:buFont typeface="Wingdings" panose="05000000000000000000" pitchFamily="2" charset="2"/>
                        <a:buChar char="Ø"/>
                      </a:pPr>
                      <a:r>
                        <a:rPr lang="en-US" sz="1900" dirty="0" err="1"/>
                        <a:t>Peracetic</a:t>
                      </a:r>
                      <a:r>
                        <a:rPr lang="en-US" sz="1900" dirty="0"/>
                        <a:t> acid</a:t>
                      </a:r>
                    </a:p>
                    <a:p>
                      <a:pPr marL="285750" indent="-285750">
                        <a:buFont typeface="Wingdings" panose="05000000000000000000" pitchFamily="2" charset="2"/>
                        <a:buChar char="Ø"/>
                      </a:pPr>
                      <a:r>
                        <a:rPr lang="en-US" sz="1900" dirty="0"/>
                        <a:t>Hydrogen peroxide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2014468">
                <a:tc>
                  <a:txBody>
                    <a:bodyPr/>
                    <a:lstStyle/>
                    <a:p>
                      <a:r>
                        <a:rPr lang="en-US" sz="1900" dirty="0"/>
                        <a:t>Intermediate–level </a:t>
                      </a:r>
                    </a:p>
                    <a:p>
                      <a:r>
                        <a:rPr lang="en-US" sz="1900" dirty="0"/>
                        <a:t>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Heat-based methods: Pasteurization, boiling and steaming</a:t>
                      </a:r>
                    </a:p>
                    <a:p>
                      <a:pPr marL="285750" indent="-285750">
                        <a:buFont typeface="Wingdings" panose="05000000000000000000" pitchFamily="2" charset="2"/>
                        <a:buChar char="Ø"/>
                      </a:pPr>
                      <a:r>
                        <a:rPr lang="en-US" sz="1900" dirty="0"/>
                        <a:t>Ultraviolet (non-ionizing) radiation</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Alcohols–ethyl alcohol and isopropyl alcohol </a:t>
                      </a:r>
                    </a:p>
                    <a:p>
                      <a:pPr marL="285750" indent="-285750">
                        <a:buFont typeface="Wingdings" panose="05000000000000000000" pitchFamily="2" charset="2"/>
                        <a:buChar char="Ø"/>
                      </a:pPr>
                      <a:r>
                        <a:rPr lang="en-US" sz="1900" dirty="0" err="1"/>
                        <a:t>Phenolics</a:t>
                      </a:r>
                      <a:r>
                        <a:rPr lang="en-US" sz="1900" dirty="0"/>
                        <a:t>–phenol, cresol, </a:t>
                      </a:r>
                      <a:r>
                        <a:rPr lang="en-US" sz="1900" dirty="0" err="1"/>
                        <a:t>lysol</a:t>
                      </a:r>
                      <a:endParaRPr lang="en-US" sz="1900" dirty="0"/>
                    </a:p>
                    <a:p>
                      <a:pPr marL="285750" indent="-285750">
                        <a:buFont typeface="Wingdings" panose="05000000000000000000" pitchFamily="2" charset="2"/>
                        <a:buChar char="Ø"/>
                      </a:pPr>
                      <a:r>
                        <a:rPr lang="en-US" sz="1900" dirty="0"/>
                        <a:t>Halogens–iodine and chlorine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1073283">
                <a:tc>
                  <a:txBody>
                    <a:bodyPr/>
                    <a:lstStyle/>
                    <a:p>
                      <a:r>
                        <a:rPr lang="en-US" sz="1900" dirty="0"/>
                        <a:t>Low-level 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indent="0">
                        <a:buFont typeface="Wingdings" panose="05000000000000000000" pitchFamily="2" charset="2"/>
                        <a:buNone/>
                      </a:pPr>
                      <a:r>
                        <a:rPr lang="en-US" sz="1900" dirty="0"/>
                        <a:t>No physical methods in this category</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Quaternary ammonium compound (QAC)</a:t>
                      </a:r>
                    </a:p>
                    <a:p>
                      <a:pPr marL="285750" indent="-285750">
                        <a:buFont typeface="Wingdings" panose="05000000000000000000" pitchFamily="2" charset="2"/>
                        <a:buChar char="Ø"/>
                      </a:pPr>
                      <a:r>
                        <a:rPr lang="en-US" sz="1900" dirty="0"/>
                        <a:t>Chlorhexidine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5601534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17100676"/>
              </p:ext>
            </p:extLst>
          </p:nvPr>
        </p:nvGraphicFramePr>
        <p:xfrm>
          <a:off x="152400" y="685800"/>
          <a:ext cx="8839200" cy="5562600"/>
        </p:xfrm>
        <a:graphic>
          <a:graphicData uri="http://schemas.openxmlformats.org/drawingml/2006/table">
            <a:tbl>
              <a:tblPr firstRow="1" bandRow="1">
                <a:tableStyleId>{5940675A-B579-460E-94D1-54222C63F5DA}</a:tableStyleId>
              </a:tblPr>
              <a:tblGrid>
                <a:gridCol w="2363972">
                  <a:extLst>
                    <a:ext uri="{9D8B030D-6E8A-4147-A177-3AD203B41FA5}">
                      <a16:colId xmlns:a16="http://schemas.microsoft.com/office/drawing/2014/main" xmlns="" val="20000"/>
                    </a:ext>
                  </a:extLst>
                </a:gridCol>
                <a:gridCol w="2980661">
                  <a:extLst>
                    <a:ext uri="{9D8B030D-6E8A-4147-A177-3AD203B41FA5}">
                      <a16:colId xmlns:a16="http://schemas.microsoft.com/office/drawing/2014/main" xmlns="" val="20001"/>
                    </a:ext>
                  </a:extLst>
                </a:gridCol>
                <a:gridCol w="3494567">
                  <a:extLst>
                    <a:ext uri="{9D8B030D-6E8A-4147-A177-3AD203B41FA5}">
                      <a16:colId xmlns:a16="http://schemas.microsoft.com/office/drawing/2014/main" xmlns="" val="20002"/>
                    </a:ext>
                  </a:extLst>
                </a:gridCol>
              </a:tblGrid>
              <a:tr h="1073484">
                <a:tc>
                  <a:txBody>
                    <a:bodyPr/>
                    <a:lstStyle/>
                    <a:p>
                      <a:r>
                        <a:rPr lang="en-US" sz="2400" b="1" u="none" strike="noStrike" cap="none" dirty="0">
                          <a:solidFill>
                            <a:srgbClr val="FF0000"/>
                          </a:solidFill>
                          <a:effectLst/>
                          <a:sym typeface="Arial"/>
                        </a:rPr>
                        <a:t>Agents </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2400" b="1" u="none" strike="noStrike" cap="none" dirty="0">
                          <a:solidFill>
                            <a:srgbClr val="FF0000"/>
                          </a:solidFill>
                          <a:effectLst/>
                          <a:sym typeface="Arial"/>
                        </a:rPr>
                        <a:t>Physical methods</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tc>
                  <a:txBody>
                    <a:bodyPr/>
                    <a:lstStyle/>
                    <a:p>
                      <a:r>
                        <a:rPr lang="en-US" sz="2400" b="1" u="none" strike="noStrike" cap="none" dirty="0">
                          <a:solidFill>
                            <a:srgbClr val="FF0000"/>
                          </a:solidFill>
                          <a:effectLst/>
                          <a:sym typeface="Arial"/>
                        </a:rPr>
                        <a:t>Chemical methods</a:t>
                      </a:r>
                      <a:endParaRPr lang="en-US" sz="2400" b="1" dirty="0">
                        <a:solidFill>
                          <a:srgbClr val="FF000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1073484">
                <a:tc gridSpan="3">
                  <a:txBody>
                    <a:bodyPr/>
                    <a:lstStyle/>
                    <a:p>
                      <a:r>
                        <a:rPr lang="en-US" sz="2800" b="1" u="none" strike="noStrike" cap="none" dirty="0">
                          <a:solidFill>
                            <a:srgbClr val="7030A0"/>
                          </a:solidFill>
                          <a:effectLst/>
                          <a:sym typeface="Arial"/>
                        </a:rPr>
                        <a:t>Cleaning</a:t>
                      </a:r>
                      <a:endParaRPr lang="en-US" sz="2800" b="1" dirty="0">
                        <a:solidFill>
                          <a:srgbClr val="7030A0"/>
                        </a:solidFill>
                        <a:latin typeface="Roboto Condensed Light" panose="020B0604020202020204" charset="0"/>
                        <a:ea typeface="Roboto Condensed Light" panose="020B0604020202020204" charset="0"/>
                      </a:endParaRPr>
                    </a:p>
                  </a:txBody>
                  <a:tcPr marT="60960" marB="6096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415632">
                <a:tc>
                  <a:txBody>
                    <a:bodyPr/>
                    <a:lstStyle/>
                    <a:p>
                      <a:r>
                        <a:rPr lang="en-US" sz="2400" dirty="0"/>
                        <a:t>Agents of cleaning</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indent="0">
                        <a:buFont typeface="Wingdings" panose="05000000000000000000" pitchFamily="2" charset="2"/>
                        <a:buNone/>
                      </a:pPr>
                      <a:r>
                        <a:rPr lang="en-US" sz="2400" dirty="0"/>
                        <a:t>Automated washers such as ultrasonic washers, washer-disinfector and automated cart washers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400" dirty="0"/>
                        <a:t>Enzymatic solution </a:t>
                      </a:r>
                    </a:p>
                    <a:p>
                      <a:pPr marL="285750" indent="-285750">
                        <a:buFont typeface="Wingdings" panose="05000000000000000000" pitchFamily="2" charset="2"/>
                        <a:buChar char="Ø"/>
                      </a:pPr>
                      <a:r>
                        <a:rPr lang="en-US" sz="2400" dirty="0"/>
                        <a:t>Detergent </a:t>
                      </a:r>
                    </a:p>
                    <a:p>
                      <a:pPr marL="285750" indent="-285750">
                        <a:buFont typeface="Wingdings" panose="05000000000000000000" pitchFamily="2" charset="2"/>
                        <a:buChar char="Ø"/>
                      </a:pPr>
                      <a:r>
                        <a:rPr lang="en-US" sz="2400" dirty="0"/>
                        <a:t>Soap (antimicrobial or plain soap)</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40678690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Central Sterile Supply Department (CSSD)</a:t>
            </a:r>
            <a:endParaRPr lang="en-US" sz="3600" b="1" dirty="0">
              <a:solidFill>
                <a:srgbClr val="FF0000"/>
              </a:solidFill>
            </a:endParaRPr>
          </a:p>
        </p:txBody>
      </p:sp>
      <p:sp>
        <p:nvSpPr>
          <p:cNvPr id="193" name="Google Shape;193;p12"/>
          <p:cNvSpPr txBox="1">
            <a:spLocks noGrp="1"/>
          </p:cNvSpPr>
          <p:nvPr>
            <p:ph idx="1"/>
          </p:nvPr>
        </p:nvSpPr>
        <p:spPr/>
        <p:txBody>
          <a:bodyPr>
            <a:normAutofit/>
          </a:bodyPr>
          <a:lstStyle/>
          <a:p>
            <a:r>
              <a:rPr lang="en-US" sz="4000" dirty="0" smtClean="0"/>
              <a:t>Performs sterilization of medical devices, equipment and consumables</a:t>
            </a:r>
          </a:p>
          <a:p>
            <a:r>
              <a:rPr lang="en-US" sz="4000" dirty="0" smtClean="0"/>
              <a:t>Processing area of CSSD - four unidirectional zones starting from an unsterile area to a sterile area separated by physical barrier. </a:t>
            </a:r>
            <a:endParaRPr lang="en-US" sz="40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121477434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Central Sterile Supply Department (CSSD)</a:t>
            </a:r>
            <a:endParaRPr lang="en-US" sz="3600" b="1" dirty="0">
              <a:solidFill>
                <a:srgbClr val="FF0000"/>
              </a:solidFill>
            </a:endParaRPr>
          </a:p>
        </p:txBody>
      </p:sp>
      <p:sp>
        <p:nvSpPr>
          <p:cNvPr id="193" name="Google Shape;193;p12"/>
          <p:cNvSpPr txBox="1">
            <a:spLocks noGrp="1"/>
          </p:cNvSpPr>
          <p:nvPr>
            <p:ph sz="half" idx="1"/>
          </p:nvPr>
        </p:nvSpPr>
        <p:spPr/>
        <p:txBody>
          <a:bodyPr>
            <a:normAutofit fontScale="92500"/>
          </a:bodyPr>
          <a:lstStyle/>
          <a:p>
            <a:r>
              <a:rPr lang="en-US" dirty="0" smtClean="0"/>
              <a:t>Decontamination area – washing by manual or automated washers</a:t>
            </a:r>
          </a:p>
          <a:p>
            <a:r>
              <a:rPr lang="en-US" dirty="0" smtClean="0"/>
              <a:t>Packaging area –items are enclosed safely to allow penetration of </a:t>
            </a:r>
            <a:r>
              <a:rPr lang="en-US" dirty="0" err="1" smtClean="0"/>
              <a:t>sterilant</a:t>
            </a:r>
            <a:r>
              <a:rPr lang="en-US" dirty="0" smtClean="0"/>
              <a:t> </a:t>
            </a:r>
          </a:p>
          <a:p>
            <a:r>
              <a:rPr lang="en-US" dirty="0" smtClean="0"/>
              <a:t>Sterilization area –steam sterilizer or ETO or plasma sterilizer</a:t>
            </a:r>
          </a:p>
          <a:p>
            <a:r>
              <a:rPr lang="en-US" dirty="0" smtClean="0"/>
              <a:t>Sterile storage area</a:t>
            </a:r>
            <a:endParaRPr lang="en-US" dirty="0"/>
          </a:p>
        </p:txBody>
      </p:sp>
      <p:sp>
        <p:nvSpPr>
          <p:cNvPr id="6" name="Content Placeholder 5"/>
          <p:cNvSpPr>
            <a:spLocks noGrp="1"/>
          </p:cNvSpPr>
          <p:nvPr>
            <p:ph sz="half" idx="2"/>
          </p:nvPr>
        </p:nvSpPr>
        <p:spPr/>
        <p:txBody>
          <a:bodyPr>
            <a:normAutofit fontScale="92500"/>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pic>
        <p:nvPicPr>
          <p:cNvPr id="3" name="image1.jpeg">
            <a:extLst>
              <a:ext uri="{FF2B5EF4-FFF2-40B4-BE49-F238E27FC236}">
                <a16:creationId xmlns:a16="http://schemas.microsoft.com/office/drawing/2014/main" xmlns="" id="{A277E062-F758-4028-A6D4-9EE988BA8639}"/>
              </a:ext>
            </a:extLst>
          </p:cNvPr>
          <p:cNvPicPr>
            <a:picLocks noChangeAspect="1"/>
          </p:cNvPicPr>
          <p:nvPr/>
        </p:nvPicPr>
        <p:blipFill>
          <a:blip r:embed="rId3" cstate="print"/>
          <a:stretch>
            <a:fillRect/>
          </a:stretch>
        </p:blipFill>
        <p:spPr>
          <a:xfrm>
            <a:off x="4572001" y="1447800"/>
            <a:ext cx="4572000" cy="4648200"/>
          </a:xfrm>
          <a:prstGeom prst="rect">
            <a:avLst/>
          </a:prstGeom>
        </p:spPr>
      </p:pic>
    </p:spTree>
    <p:extLst>
      <p:ext uri="{BB962C8B-B14F-4D97-AF65-F5344CB8AC3E}">
        <p14:creationId xmlns:p14="http://schemas.microsoft.com/office/powerpoint/2010/main" val="404528219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Factors Influencing Efficacy of </a:t>
            </a:r>
            <a:r>
              <a:rPr lang="en-US" sz="3200" b="1" dirty="0" err="1" smtClean="0">
                <a:solidFill>
                  <a:srgbClr val="FF0000"/>
                </a:solidFill>
              </a:rPr>
              <a:t>Sterilant</a:t>
            </a:r>
            <a:r>
              <a:rPr lang="en-US" sz="3200" b="1" dirty="0" smtClean="0">
                <a:solidFill>
                  <a:srgbClr val="FF0000"/>
                </a:solidFill>
              </a:rPr>
              <a:t> / </a:t>
            </a:r>
            <a:br>
              <a:rPr lang="en-US" sz="3200" b="1" dirty="0" smtClean="0">
                <a:solidFill>
                  <a:srgbClr val="FF0000"/>
                </a:solidFill>
              </a:rPr>
            </a:br>
            <a:r>
              <a:rPr lang="en-US" sz="3200" b="1" dirty="0" smtClean="0">
                <a:solidFill>
                  <a:srgbClr val="FF0000"/>
                </a:solidFill>
              </a:rPr>
              <a:t>Disinfectant </a:t>
            </a:r>
            <a:endParaRPr lang="en-US" sz="3200"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Organism load: </a:t>
            </a:r>
            <a:r>
              <a:rPr lang="en-US" dirty="0" smtClean="0"/>
              <a:t>Larger microbial population requires a longer time to be destroyed.</a:t>
            </a:r>
          </a:p>
          <a:p>
            <a:r>
              <a:rPr lang="en-US" dirty="0" smtClean="0"/>
              <a:t> </a:t>
            </a:r>
            <a:r>
              <a:rPr lang="en-US" b="1" dirty="0" smtClean="0">
                <a:solidFill>
                  <a:srgbClr val="7030A0"/>
                </a:solidFill>
              </a:rPr>
              <a:t>Nature of organisms: </a:t>
            </a:r>
            <a:r>
              <a:rPr lang="en-US" dirty="0" smtClean="0"/>
              <a:t>decreasing order of resistance of microorganisms: Prions&gt; bacterial spores &gt; coccidian cyst&gt; mycobacteria&gt; non-enveloped viruses&gt; fungi&gt; vegetative bacteria&gt; enveloped viruses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1559137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normAutofit/>
          </a:bodyPr>
          <a:lstStyle/>
          <a:p>
            <a:r>
              <a:rPr lang="en-US" dirty="0" smtClean="0"/>
              <a:t>Concentration – optimal concentration is vital </a:t>
            </a:r>
          </a:p>
          <a:p>
            <a:r>
              <a:rPr lang="en-US" dirty="0" smtClean="0"/>
              <a:t>Contact time –most crucial</a:t>
            </a:r>
          </a:p>
          <a:p>
            <a:r>
              <a:rPr lang="en-US" dirty="0" smtClean="0"/>
              <a:t>Temperature, stability and relative humidity</a:t>
            </a:r>
          </a:p>
          <a:p>
            <a:r>
              <a:rPr lang="en-US" dirty="0" smtClean="0"/>
              <a:t>Biofilm –prevents entry of disinfectant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spTree>
    <p:extLst>
      <p:ext uri="{BB962C8B-B14F-4D97-AF65-F5344CB8AC3E}">
        <p14:creationId xmlns:p14="http://schemas.microsoft.com/office/powerpoint/2010/main" val="392576546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200" b="1" dirty="0" smtClean="0">
                <a:solidFill>
                  <a:srgbClr val="FF0000"/>
                </a:solidFill>
              </a:rPr>
              <a:t>STERILANTS</a:t>
            </a:r>
            <a:r>
              <a:rPr lang="en-US" sz="3600" b="1" dirty="0" smtClean="0">
                <a:solidFill>
                  <a:srgbClr val="FF0000"/>
                </a:solidFill>
              </a:rPr>
              <a:t/>
            </a:r>
            <a:br>
              <a:rPr lang="en-US" sz="3600" b="1" dirty="0" smtClean="0">
                <a:solidFill>
                  <a:srgbClr val="FF0000"/>
                </a:solidFill>
              </a:rPr>
            </a:br>
            <a:r>
              <a:rPr lang="en-US" sz="3600" b="1" dirty="0" smtClean="0">
                <a:solidFill>
                  <a:srgbClr val="FF0000"/>
                </a:solidFill>
              </a:rPr>
              <a:t>Property of an Ideal </a:t>
            </a:r>
            <a:r>
              <a:rPr lang="en-US" sz="3600" b="1" dirty="0" err="1" smtClean="0">
                <a:solidFill>
                  <a:srgbClr val="FF0000"/>
                </a:solidFill>
              </a:rPr>
              <a:t>Sterilant</a:t>
            </a:r>
            <a:r>
              <a:rPr lang="en-US" sz="3600" b="1" dirty="0" smtClean="0">
                <a:solidFill>
                  <a:srgbClr val="FF0000"/>
                </a:solidFill>
              </a:rPr>
              <a:t>/Disinfectant</a:t>
            </a:r>
            <a:endParaRPr lang="en-US" sz="3600"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Broader </a:t>
            </a:r>
            <a:r>
              <a:rPr lang="en-US" dirty="0" err="1" smtClean="0"/>
              <a:t>microbicidal</a:t>
            </a:r>
            <a:r>
              <a:rPr lang="en-US" dirty="0" smtClean="0"/>
              <a:t> activity </a:t>
            </a:r>
          </a:p>
          <a:p>
            <a:r>
              <a:rPr lang="en-US" dirty="0" smtClean="0"/>
              <a:t>Fast acting</a:t>
            </a:r>
          </a:p>
          <a:p>
            <a:r>
              <a:rPr lang="en-US" dirty="0" smtClean="0"/>
              <a:t>Not affected by environmental factors such as organic matter</a:t>
            </a:r>
          </a:p>
          <a:p>
            <a:r>
              <a:rPr lang="en-US" dirty="0" smtClean="0"/>
              <a:t>Nontoxic </a:t>
            </a:r>
          </a:p>
          <a:p>
            <a:r>
              <a:rPr lang="en-US" dirty="0" smtClean="0"/>
              <a:t>Compatible with surfaces /materials to which it is used</a:t>
            </a:r>
          </a:p>
          <a:p>
            <a:r>
              <a:rPr lang="en-US" dirty="0" smtClean="0"/>
              <a:t>Odorless or pleasant odor </a:t>
            </a:r>
          </a:p>
          <a:p>
            <a:r>
              <a:rPr lang="en-US" dirty="0" smtClean="0"/>
              <a:t>Economical and environmentally friendly.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spTree>
    <p:extLst>
      <p:ext uri="{BB962C8B-B14F-4D97-AF65-F5344CB8AC3E}">
        <p14:creationId xmlns:p14="http://schemas.microsoft.com/office/powerpoint/2010/main" val="37233758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Spaulding’s Classification of Medical Devices </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002707688"/>
              </p:ext>
            </p:extLst>
          </p:nvPr>
        </p:nvGraphicFramePr>
        <p:xfrm>
          <a:off x="132080" y="1600200"/>
          <a:ext cx="8890000" cy="4929439"/>
        </p:xfrm>
        <a:graphic>
          <a:graphicData uri="http://schemas.openxmlformats.org/drawingml/2006/table">
            <a:tbl>
              <a:tblPr firstRow="1" bandRow="1">
                <a:tableStyleId>{5940675A-B579-460E-94D1-54222C63F5DA}</a:tableStyleId>
              </a:tblPr>
              <a:tblGrid>
                <a:gridCol w="1808480">
                  <a:extLst>
                    <a:ext uri="{9D8B030D-6E8A-4147-A177-3AD203B41FA5}">
                      <a16:colId xmlns:a16="http://schemas.microsoft.com/office/drawing/2014/main" xmlns="" val="20000"/>
                    </a:ext>
                  </a:extLst>
                </a:gridCol>
                <a:gridCol w="2123440">
                  <a:extLst>
                    <a:ext uri="{9D8B030D-6E8A-4147-A177-3AD203B41FA5}">
                      <a16:colId xmlns:a16="http://schemas.microsoft.com/office/drawing/2014/main" xmlns="" val="20001"/>
                    </a:ext>
                  </a:extLst>
                </a:gridCol>
                <a:gridCol w="1920421">
                  <a:extLst>
                    <a:ext uri="{9D8B030D-6E8A-4147-A177-3AD203B41FA5}">
                      <a16:colId xmlns:a16="http://schemas.microsoft.com/office/drawing/2014/main" xmlns="" val="20002"/>
                    </a:ext>
                  </a:extLst>
                </a:gridCol>
                <a:gridCol w="3037659">
                  <a:extLst>
                    <a:ext uri="{9D8B030D-6E8A-4147-A177-3AD203B41FA5}">
                      <a16:colId xmlns:a16="http://schemas.microsoft.com/office/drawing/2014/main" xmlns="" val="20003"/>
                    </a:ext>
                  </a:extLst>
                </a:gridCol>
              </a:tblGrid>
              <a:tr h="758375">
                <a:tc>
                  <a:txBody>
                    <a:bodyPr/>
                    <a:lstStyle/>
                    <a:p>
                      <a:r>
                        <a:rPr lang="en-US" sz="1900" b="1" u="none" strike="noStrike" cap="none" dirty="0">
                          <a:solidFill>
                            <a:srgbClr val="7030A0"/>
                          </a:solidFill>
                          <a:effectLst/>
                          <a:sym typeface="Arial"/>
                        </a:rPr>
                        <a:t>Risk category</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Definition</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Recommended method</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Medical equipment or surfaces </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1714587">
                <a:tc>
                  <a:txBody>
                    <a:bodyPr/>
                    <a:lstStyle/>
                    <a:p>
                      <a:r>
                        <a:rPr lang="en-US" sz="1900" u="none" strike="noStrike" cap="none" dirty="0">
                          <a:effectLst/>
                          <a:sym typeface="Arial"/>
                        </a:rPr>
                        <a:t>Critical device </a:t>
                      </a:r>
                      <a:endParaRPr lang="en-US" sz="2400" dirty="0"/>
                    </a:p>
                    <a:p>
                      <a:r>
                        <a:rPr lang="en-US" sz="1900" u="none" strike="noStrike" cap="none" dirty="0">
                          <a:effectLst/>
                          <a:sym typeface="Arial"/>
                        </a:rPr>
                        <a:t>(high risk)</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400" dirty="0"/>
                        <a:t>Items that enter a normally sterile site</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Sterilization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Surgical instruments, implants/prosthesis, rigid </a:t>
                      </a:r>
                      <a:endParaRPr lang="en-US" sz="2400" dirty="0"/>
                    </a:p>
                    <a:p>
                      <a:r>
                        <a:rPr lang="en-US" sz="1900" u="none" strike="noStrike" cap="none" dirty="0">
                          <a:effectLst/>
                          <a:sym typeface="Arial"/>
                        </a:rPr>
                        <a:t>endoscopes, syringes, needles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384859">
                <a:tc>
                  <a:txBody>
                    <a:bodyPr/>
                    <a:lstStyle/>
                    <a:p>
                      <a:r>
                        <a:rPr lang="en-US" sz="1900" u="none" strike="noStrike" cap="none" dirty="0">
                          <a:effectLst/>
                          <a:sym typeface="Arial"/>
                        </a:rPr>
                        <a:t>Semi-critical device </a:t>
                      </a:r>
                      <a:endParaRPr lang="en-US" sz="2400" dirty="0"/>
                    </a:p>
                    <a:p>
                      <a:r>
                        <a:rPr lang="en-US" sz="1900" u="none" strike="noStrike" cap="none" dirty="0">
                          <a:effectLst/>
                          <a:sym typeface="Arial"/>
                        </a:rPr>
                        <a:t>(intermediate risk)</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Items in contact with mucous membranes or body fluids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Disinfection (</a:t>
                      </a:r>
                      <a:r>
                        <a:rPr lang="en-US" sz="1900" u="none" strike="noStrike" cap="none" dirty="0" err="1">
                          <a:effectLst/>
                          <a:sym typeface="Arial"/>
                        </a:rPr>
                        <a:t>HLD</a:t>
                      </a:r>
                      <a:r>
                        <a:rPr lang="en-US" sz="1900" u="none" strike="noStrike" cap="none" dirty="0">
                          <a:effectLst/>
                          <a:sym typeface="Arial"/>
                        </a:rPr>
                        <a:t>)</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Respiratory equipment, non-invasive flexible </a:t>
                      </a:r>
                      <a:endParaRPr lang="en-US" sz="2400" dirty="0"/>
                    </a:p>
                    <a:p>
                      <a:r>
                        <a:rPr lang="en-US" sz="1900" u="none" strike="noStrike" cap="none" dirty="0">
                          <a:effectLst/>
                          <a:sym typeface="Arial"/>
                        </a:rPr>
                        <a:t>endoscopes, bedpans, urine bottles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071618">
                <a:tc>
                  <a:txBody>
                    <a:bodyPr/>
                    <a:lstStyle/>
                    <a:p>
                      <a:r>
                        <a:rPr lang="en-US" sz="1900" u="none" strike="noStrike" cap="none" dirty="0">
                          <a:effectLst/>
                          <a:sym typeface="Arial"/>
                        </a:rPr>
                        <a:t>Non-critical </a:t>
                      </a:r>
                      <a:endParaRPr lang="en-US" sz="2400" dirty="0"/>
                    </a:p>
                    <a:p>
                      <a:r>
                        <a:rPr lang="en-US" sz="1900" u="none" strike="noStrike" cap="none" dirty="0">
                          <a:effectLst/>
                          <a:sym typeface="Arial"/>
                        </a:rPr>
                        <a:t>(low-risk)</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Items in contact with intact skin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Disinfection (ILD or LLD)</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fr-FR" sz="1900" u="none" strike="noStrike" cap="none" dirty="0">
                          <a:effectLst/>
                          <a:sym typeface="Arial"/>
                        </a:rPr>
                        <a:t>Non-</a:t>
                      </a:r>
                      <a:r>
                        <a:rPr lang="fr-FR" sz="1900" u="none" strike="noStrike" cap="none" dirty="0" err="1">
                          <a:effectLst/>
                          <a:sym typeface="Arial"/>
                        </a:rPr>
                        <a:t>critical</a:t>
                      </a:r>
                      <a:r>
                        <a:rPr lang="fr-FR" sz="1900" u="none" strike="noStrike" cap="none" dirty="0">
                          <a:effectLst/>
                          <a:sym typeface="Arial"/>
                        </a:rPr>
                        <a:t> patient items</a:t>
                      </a:r>
                      <a:endParaRPr lang="fr-FR" sz="2400" dirty="0"/>
                    </a:p>
                    <a:p>
                      <a:r>
                        <a:rPr lang="fr-FR" sz="1900" u="none" strike="noStrike" cap="none" dirty="0">
                          <a:effectLst/>
                          <a:sym typeface="Arial"/>
                        </a:rPr>
                        <a:t>Non-</a:t>
                      </a:r>
                      <a:r>
                        <a:rPr lang="fr-FR" sz="1900" u="none" strike="noStrike" cap="none" dirty="0" err="1">
                          <a:effectLst/>
                          <a:sym typeface="Arial"/>
                        </a:rPr>
                        <a:t>critical</a:t>
                      </a:r>
                      <a:r>
                        <a:rPr lang="fr-FR" sz="1900" u="none" strike="noStrike" cap="none" dirty="0">
                          <a:effectLst/>
                          <a:sym typeface="Arial"/>
                        </a:rPr>
                        <a:t> </a:t>
                      </a:r>
                      <a:r>
                        <a:rPr lang="fr-FR" sz="1900" u="none" strike="noStrike" cap="none" dirty="0" err="1">
                          <a:effectLst/>
                          <a:sym typeface="Arial"/>
                        </a:rPr>
                        <a:t>environmental</a:t>
                      </a:r>
                      <a:r>
                        <a:rPr lang="fr-FR" sz="1900" u="none" strike="noStrike" cap="none" dirty="0">
                          <a:effectLst/>
                          <a:sym typeface="Arial"/>
                        </a:rPr>
                        <a:t> surfaces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7630488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Steam Sterilizer (Autoclave)</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Principle –Functions similar to pressure cooker.</a:t>
            </a:r>
          </a:p>
          <a:p>
            <a:r>
              <a:rPr lang="en-US" dirty="0" smtClean="0"/>
              <a:t>Water boils when its vapor pressure equals that of the surrounding atmosphere. </a:t>
            </a:r>
          </a:p>
          <a:p>
            <a:r>
              <a:rPr lang="en-US" dirty="0" smtClean="0"/>
              <a:t>When the atmospheric pressure is raised, the boiling temperature is also raised. </a:t>
            </a:r>
          </a:p>
          <a:p>
            <a:r>
              <a:rPr lang="en-US" dirty="0" smtClean="0"/>
              <a:t>At normal pressure, water boils at 100°C but when pressure inside a closed vessel increases, the temperature at which water boils also increases.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82</a:t>
            </a:fld>
            <a:endParaRPr lang="en"/>
          </a:p>
        </p:txBody>
      </p:sp>
    </p:spTree>
    <p:extLst>
      <p:ext uri="{BB962C8B-B14F-4D97-AF65-F5344CB8AC3E}">
        <p14:creationId xmlns:p14="http://schemas.microsoft.com/office/powerpoint/2010/main" val="15860693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Mechanism of action: </a:t>
            </a:r>
          </a:p>
          <a:p>
            <a:r>
              <a:rPr lang="en-US" dirty="0" smtClean="0"/>
              <a:t>Moist heat destroys microorganisms by irreversible coagulation, denaturation of enzymes and structural proteins.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83</a:t>
            </a:fld>
            <a:endParaRPr lang="en"/>
          </a:p>
        </p:txBody>
      </p:sp>
    </p:spTree>
    <p:extLst>
      <p:ext uri="{BB962C8B-B14F-4D97-AF65-F5344CB8AC3E}">
        <p14:creationId xmlns:p14="http://schemas.microsoft.com/office/powerpoint/2010/main" val="306873815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sz="half" idx="1"/>
          </p:nvPr>
        </p:nvSpPr>
        <p:spPr/>
        <p:txBody>
          <a:bodyPr>
            <a:normAutofit lnSpcReduction="10000"/>
          </a:bodyPr>
          <a:lstStyle/>
          <a:p>
            <a:r>
              <a:rPr lang="en-US" dirty="0" smtClean="0"/>
              <a:t>Components of Steam Sterilizer (Autoclave) </a:t>
            </a:r>
          </a:p>
          <a:p>
            <a:r>
              <a:rPr lang="en-US" dirty="0" smtClean="0"/>
              <a:t>Pressure chamber – consists of large cylinder and steam jacket</a:t>
            </a:r>
          </a:p>
          <a:p>
            <a:r>
              <a:rPr lang="en-US" dirty="0" smtClean="0"/>
              <a:t> Lid- bears discharge tap, pressure gauge and safety valve</a:t>
            </a:r>
          </a:p>
          <a:p>
            <a:r>
              <a:rPr lang="en-US" dirty="0" smtClean="0"/>
              <a:t>Electrical heater. </a:t>
            </a:r>
            <a:endParaRPr lang="en-US" dirty="0"/>
          </a:p>
        </p:txBody>
      </p:sp>
      <p:sp>
        <p:nvSpPr>
          <p:cNvPr id="5" name="Content Placeholder 4"/>
          <p:cNvSpPr>
            <a:spLocks noGrp="1"/>
          </p:cNvSpPr>
          <p:nvPr>
            <p:ph sz="half" idx="2"/>
          </p:nvPr>
        </p:nvSpPr>
        <p:spPr/>
        <p:txBody>
          <a:bodyPr>
            <a:normAutofit lnSpcReduction="10000"/>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84</a:t>
            </a:fld>
            <a:endParaRPr lang="en"/>
          </a:p>
        </p:txBody>
      </p:sp>
      <p:pic>
        <p:nvPicPr>
          <p:cNvPr id="1026" name="Picture 2" descr="C:\Users\Mahe\AppData\Local\Temp\ksohtml6520\wp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4059706"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8714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normAutofit fontScale="92500" lnSpcReduction="20000"/>
          </a:bodyPr>
          <a:lstStyle/>
          <a:p>
            <a:r>
              <a:rPr lang="en-US" dirty="0" smtClean="0"/>
              <a:t>Procedure:</a:t>
            </a:r>
          </a:p>
          <a:p>
            <a:r>
              <a:rPr lang="en-US" dirty="0" smtClean="0"/>
              <a:t>Materials to be sterilized are placed inside the cylinder. </a:t>
            </a:r>
          </a:p>
          <a:p>
            <a:r>
              <a:rPr lang="en-US" dirty="0" smtClean="0"/>
              <a:t>Steam jacket is filled with water, lid is closed &amp; the electrical heater is put on. </a:t>
            </a:r>
          </a:p>
          <a:p>
            <a:r>
              <a:rPr lang="en-US" dirty="0" smtClean="0"/>
              <a:t>Sterilization process can be divided into three phases:</a:t>
            </a:r>
          </a:p>
          <a:p>
            <a:pPr lvl="1"/>
            <a:r>
              <a:rPr lang="en-US" dirty="0" smtClean="0"/>
              <a:t>Conditioning phase- air is displaced by steam, at 15 pounds per </a:t>
            </a:r>
            <a:r>
              <a:rPr lang="en-US" dirty="0" err="1" smtClean="0"/>
              <a:t>sq</a:t>
            </a:r>
            <a:r>
              <a:rPr lang="en-US" dirty="0" smtClean="0"/>
              <a:t> inch, safety valve opens and excess steam escapes</a:t>
            </a:r>
          </a:p>
          <a:p>
            <a:pPr lvl="1"/>
            <a:r>
              <a:rPr lang="en-US" dirty="0" smtClean="0"/>
              <a:t>Exposure phase – holding period 15mins</a:t>
            </a:r>
          </a:p>
          <a:p>
            <a:pPr lvl="1"/>
            <a:r>
              <a:rPr lang="en-US" dirty="0" smtClean="0"/>
              <a:t>Exhaust phase –electric heater is switched off and allowed to cool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85</a:t>
            </a:fld>
            <a:endParaRPr lang="en"/>
          </a:p>
        </p:txBody>
      </p:sp>
    </p:spTree>
    <p:extLst>
      <p:ext uri="{BB962C8B-B14F-4D97-AF65-F5344CB8AC3E}">
        <p14:creationId xmlns:p14="http://schemas.microsoft.com/office/powerpoint/2010/main" val="317686927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dirty="0" smtClean="0"/>
              <a:t>Sterilization Conditions </a:t>
            </a:r>
          </a:p>
          <a:p>
            <a:r>
              <a:rPr lang="en-US" dirty="0" smtClean="0"/>
              <a:t>Cycle duration varies (3 to 18 min) depending on the sterilization temperature (121°C–135°C) </a:t>
            </a:r>
          </a:p>
          <a:p>
            <a:r>
              <a:rPr lang="en-US" dirty="0" smtClean="0"/>
              <a:t>Most commonly used sterilization condition is 121°C for 15 min at pressure of 15 pounds (</a:t>
            </a:r>
            <a:r>
              <a:rPr lang="en-US" dirty="0" err="1" smtClean="0"/>
              <a:t>lbs</a:t>
            </a:r>
            <a:r>
              <a:rPr lang="en-US" dirty="0" smtClean="0"/>
              <a:t>) per square inch (psi).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86</a:t>
            </a:fld>
            <a:endParaRPr lang="en"/>
          </a:p>
        </p:txBody>
      </p:sp>
    </p:spTree>
    <p:extLst>
      <p:ext uri="{BB962C8B-B14F-4D97-AF65-F5344CB8AC3E}">
        <p14:creationId xmlns:p14="http://schemas.microsoft.com/office/powerpoint/2010/main" val="318642607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Uses of Steam Sterilizer (Autoclave): </a:t>
            </a:r>
          </a:p>
          <a:p>
            <a:r>
              <a:rPr lang="en-US" dirty="0" smtClean="0"/>
              <a:t>All critical and semi-critical items that are heat and moisture resistant (e.g. surgical instruments, anesthetic equipment, dental instruments </a:t>
            </a:r>
            <a:r>
              <a:rPr lang="en-US" dirty="0" err="1" smtClean="0"/>
              <a:t>etc</a:t>
            </a:r>
            <a:r>
              <a:rPr lang="en-US" dirty="0" smtClean="0"/>
              <a:t>) </a:t>
            </a:r>
          </a:p>
          <a:p>
            <a:r>
              <a:rPr lang="en-US" dirty="0" smtClean="0"/>
              <a:t>Culture media preparation </a:t>
            </a:r>
          </a:p>
          <a:p>
            <a:r>
              <a:rPr lang="en-US" dirty="0" smtClean="0"/>
              <a:t>Biomedical waste treatment of waste and sharps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87</a:t>
            </a:fld>
            <a:endParaRPr lang="en"/>
          </a:p>
        </p:txBody>
      </p:sp>
    </p:spTree>
    <p:extLst>
      <p:ext uri="{BB962C8B-B14F-4D97-AF65-F5344CB8AC3E}">
        <p14:creationId xmlns:p14="http://schemas.microsoft.com/office/powerpoint/2010/main" val="36602461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200"/>
            <a:ext cx="8229600" cy="5287963"/>
          </a:xfrm>
        </p:spPr>
        <p:txBody>
          <a:bodyPr/>
          <a:lstStyle/>
          <a:p>
            <a:r>
              <a:rPr lang="en-US" b="1" dirty="0" smtClean="0">
                <a:solidFill>
                  <a:srgbClr val="7030A0"/>
                </a:solidFill>
              </a:rPr>
              <a:t>Precautions:</a:t>
            </a:r>
          </a:p>
          <a:p>
            <a:r>
              <a:rPr lang="en-US" dirty="0" smtClean="0"/>
              <a:t>It should not be used for sterilizing waterproof materials such as oil and grease or dry materials such as glove powder. </a:t>
            </a:r>
          </a:p>
          <a:p>
            <a:r>
              <a:rPr lang="en-US" dirty="0" smtClean="0"/>
              <a:t>Chamber should not be overfilled </a:t>
            </a:r>
          </a:p>
          <a:p>
            <a:r>
              <a:rPr lang="en-US" dirty="0" smtClean="0"/>
              <a:t>Separate steam sterilizers should be used for treatment of biomedical waste.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88</a:t>
            </a:fld>
            <a:endParaRPr lang="en"/>
          </a:p>
        </p:txBody>
      </p:sp>
    </p:spTree>
    <p:extLst>
      <p:ext uri="{BB962C8B-B14F-4D97-AF65-F5344CB8AC3E}">
        <p14:creationId xmlns:p14="http://schemas.microsoft.com/office/powerpoint/2010/main" val="26096036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b="1" dirty="0" smtClean="0">
                <a:solidFill>
                  <a:srgbClr val="FF0000"/>
                </a:solidFill>
              </a:rPr>
              <a:t>Steam Sterilizer (Autoclave) </a:t>
            </a:r>
            <a:endParaRPr lang="en-US" b="1" dirty="0">
              <a:solidFill>
                <a:srgbClr val="FF0000"/>
              </a:solidFill>
            </a:endParaRPr>
          </a:p>
        </p:txBody>
      </p:sp>
      <p:sp>
        <p:nvSpPr>
          <p:cNvPr id="193" name="Google Shape;193;p12"/>
          <p:cNvSpPr txBox="1">
            <a:spLocks noGrp="1"/>
          </p:cNvSpPr>
          <p:nvPr>
            <p:ph sz="half" idx="1"/>
          </p:nvPr>
        </p:nvSpPr>
        <p:spPr/>
        <p:txBody>
          <a:bodyPr/>
          <a:lstStyle/>
          <a:p>
            <a:r>
              <a:rPr lang="en-US" dirty="0" smtClean="0"/>
              <a:t>Types of Steam Sterilizer :</a:t>
            </a:r>
          </a:p>
          <a:p>
            <a:r>
              <a:rPr lang="en-US" dirty="0" smtClean="0"/>
              <a:t>Steam sterilizers are available in various sizes and dimensions. </a:t>
            </a:r>
          </a:p>
          <a:p>
            <a:pPr lvl="1"/>
            <a:r>
              <a:rPr lang="en-US" dirty="0" smtClean="0"/>
              <a:t>Horizontal type (large volume capacity)</a:t>
            </a:r>
          </a:p>
          <a:p>
            <a:pPr lvl="1"/>
            <a:r>
              <a:rPr lang="en-US" dirty="0" smtClean="0"/>
              <a:t>Vertical type (small volume capacity)</a:t>
            </a:r>
            <a:endParaRPr lang="en-US" dirty="0"/>
          </a:p>
        </p:txBody>
      </p:sp>
      <p:sp>
        <p:nvSpPr>
          <p:cNvPr id="5" name="Content Placeholder 4"/>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89</a:t>
            </a:fld>
            <a:endParaRPr lang="en"/>
          </a:p>
        </p:txBody>
      </p:sp>
      <p:pic>
        <p:nvPicPr>
          <p:cNvPr id="2050" name="Picture 2" descr="C:\Users\Mahe\AppData\Local\Temp\ksohtml6520\wps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4120461"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05718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Advantages: </a:t>
            </a:r>
          </a:p>
          <a:p>
            <a:r>
              <a:rPr lang="en-US" dirty="0" smtClean="0"/>
              <a:t>Low cost than ETO and plasma sterilizer</a:t>
            </a:r>
          </a:p>
          <a:p>
            <a:r>
              <a:rPr lang="en-US" dirty="0" smtClean="0"/>
              <a:t>Sterilization cycles are fast compared to ETO </a:t>
            </a:r>
          </a:p>
          <a:p>
            <a:r>
              <a:rPr lang="en-US" dirty="0" smtClean="0"/>
              <a:t>It is nontoxic and leaves no by-product behind (unlike ETO)</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90</a:t>
            </a:fld>
            <a:endParaRPr lang="en"/>
          </a:p>
        </p:txBody>
      </p:sp>
    </p:spTree>
    <p:extLst>
      <p:ext uri="{BB962C8B-B14F-4D97-AF65-F5344CB8AC3E}">
        <p14:creationId xmlns:p14="http://schemas.microsoft.com/office/powerpoint/2010/main" val="178131648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Disadvantages: </a:t>
            </a:r>
          </a:p>
          <a:p>
            <a:r>
              <a:rPr lang="en-US" dirty="0" smtClean="0"/>
              <a:t>Heat can damage acrylics and styrene, PVC material and corrode some metals </a:t>
            </a:r>
          </a:p>
          <a:p>
            <a:r>
              <a:rPr lang="en-US" dirty="0" smtClean="0"/>
              <a:t>Higher temperature for prolonged time can harm or shorten the life of instruments. </a:t>
            </a:r>
          </a:p>
          <a:p>
            <a:r>
              <a:rPr lang="en-US" dirty="0" smtClean="0"/>
              <a:t>Moisture also can adversely affect electronics and can cloud the sensitive materials or leave water mark stains on them.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91</a:t>
            </a:fld>
            <a:endParaRPr lang="en"/>
          </a:p>
        </p:txBody>
      </p:sp>
    </p:spTree>
    <p:extLst>
      <p:ext uri="{BB962C8B-B14F-4D97-AF65-F5344CB8AC3E}">
        <p14:creationId xmlns:p14="http://schemas.microsoft.com/office/powerpoint/2010/main" val="231503102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normAutofit/>
          </a:bodyPr>
          <a:lstStyle/>
          <a:p>
            <a:r>
              <a:rPr lang="en-US" b="1" dirty="0" smtClean="0">
                <a:solidFill>
                  <a:srgbClr val="7030A0"/>
                </a:solidFill>
              </a:rPr>
              <a:t>Sterilization Control :</a:t>
            </a:r>
          </a:p>
          <a:p>
            <a:r>
              <a:rPr lang="en-US" b="1" dirty="0" smtClean="0">
                <a:solidFill>
                  <a:srgbClr val="00B050"/>
                </a:solidFill>
              </a:rPr>
              <a:t>Biological indicator: </a:t>
            </a:r>
            <a:r>
              <a:rPr lang="en-US" dirty="0" smtClean="0"/>
              <a:t>Spores of </a:t>
            </a:r>
            <a:r>
              <a:rPr lang="en-US" dirty="0" err="1" smtClean="0"/>
              <a:t>Geobacillus</a:t>
            </a:r>
            <a:r>
              <a:rPr lang="en-US" dirty="0" smtClean="0"/>
              <a:t> </a:t>
            </a:r>
            <a:r>
              <a:rPr lang="en-US" dirty="0" err="1" smtClean="0"/>
              <a:t>stearothermophilus</a:t>
            </a:r>
            <a:r>
              <a:rPr lang="en-US" dirty="0" smtClean="0"/>
              <a:t> are the best indicator (killed in 12 minutes at 121°C)</a:t>
            </a:r>
          </a:p>
          <a:p>
            <a:r>
              <a:rPr lang="en-US" b="1" dirty="0" smtClean="0">
                <a:solidFill>
                  <a:srgbClr val="00B050"/>
                </a:solidFill>
              </a:rPr>
              <a:t>Chemical indicators: </a:t>
            </a:r>
            <a:r>
              <a:rPr lang="en-US" dirty="0" smtClean="0"/>
              <a:t>External pack control, e.g. autoclave tape; Bowie-Dick test and Internal pack control </a:t>
            </a:r>
          </a:p>
          <a:p>
            <a:r>
              <a:rPr lang="en-US" b="1" dirty="0" smtClean="0">
                <a:solidFill>
                  <a:srgbClr val="00B050"/>
                </a:solidFill>
              </a:rPr>
              <a:t>Physical indicators: </a:t>
            </a:r>
            <a:r>
              <a:rPr lang="en-US" dirty="0" smtClean="0"/>
              <a:t>digital displays on the equipment displaying temperature, time and pressure.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92</a:t>
            </a:fld>
            <a:endParaRPr lang="en"/>
          </a:p>
        </p:txBody>
      </p:sp>
    </p:spTree>
    <p:extLst>
      <p:ext uri="{BB962C8B-B14F-4D97-AF65-F5344CB8AC3E}">
        <p14:creationId xmlns:p14="http://schemas.microsoft.com/office/powerpoint/2010/main" val="362916267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Flash Sterilization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Modification of conventional steam sterilization, designed to be used at emergency or during unplanned procedures. </a:t>
            </a:r>
          </a:p>
          <a:p>
            <a:r>
              <a:rPr lang="en-US" dirty="0" smtClean="0"/>
              <a:t>Involves fast sterilization (134°C for 3-10 minutes) of surgical instruments in an unwrapped condition in steam sterilizers located close to the operation theatre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93</a:t>
            </a:fld>
            <a:endParaRPr lang="en"/>
          </a:p>
        </p:txBody>
      </p:sp>
    </p:spTree>
    <p:extLst>
      <p:ext uri="{BB962C8B-B14F-4D97-AF65-F5344CB8AC3E}">
        <p14:creationId xmlns:p14="http://schemas.microsoft.com/office/powerpoint/2010/main" val="28698650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dirty="0" smtClean="0"/>
              <a:t>This practice should only be restricted for emergency situations.</a:t>
            </a:r>
          </a:p>
          <a:p>
            <a:r>
              <a:rPr lang="en-US" dirty="0" smtClean="0"/>
              <a:t>Not suitable for porous and </a:t>
            </a:r>
            <a:r>
              <a:rPr lang="en-US" dirty="0" err="1" smtClean="0"/>
              <a:t>cannulated</a:t>
            </a:r>
            <a:r>
              <a:rPr lang="en-US" dirty="0" smtClean="0"/>
              <a:t> instruments, implants and suction tubing </a:t>
            </a:r>
          </a:p>
          <a:p>
            <a:r>
              <a:rPr lang="en-US" dirty="0" smtClean="0"/>
              <a:t>As the instruments are not packed, they remain wet following sterilization - there is a high-risk of recontamination.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94</a:t>
            </a:fld>
            <a:endParaRPr lang="en"/>
          </a:p>
        </p:txBody>
      </p:sp>
    </p:spTree>
    <p:extLst>
      <p:ext uri="{BB962C8B-B14F-4D97-AF65-F5344CB8AC3E}">
        <p14:creationId xmlns:p14="http://schemas.microsoft.com/office/powerpoint/2010/main" val="371377341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Ethylene Oxide (ETO) Sterilizer</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One of the widely used gaseous chemical </a:t>
            </a:r>
            <a:r>
              <a:rPr lang="en-US" dirty="0" err="1" smtClean="0"/>
              <a:t>sterilants</a:t>
            </a:r>
            <a:r>
              <a:rPr lang="en-US" dirty="0" smtClean="0"/>
              <a:t> in CSSD. </a:t>
            </a:r>
          </a:p>
          <a:p>
            <a:r>
              <a:rPr lang="en-US" dirty="0" smtClean="0"/>
              <a:t>Mechanism of action:  </a:t>
            </a:r>
          </a:p>
          <a:p>
            <a:r>
              <a:rPr lang="en-US" dirty="0" smtClean="0"/>
              <a:t>Broad </a:t>
            </a:r>
            <a:r>
              <a:rPr lang="en-US" dirty="0" err="1" smtClean="0"/>
              <a:t>microbicidal</a:t>
            </a:r>
            <a:r>
              <a:rPr lang="en-US" dirty="0" smtClean="0"/>
              <a:t> action including spores; causes alkylation of cell components such as cell proteins, DNA and RNA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95</a:t>
            </a:fld>
            <a:endParaRPr lang="en"/>
          </a:p>
        </p:txBody>
      </p:sp>
    </p:spTree>
    <p:extLst>
      <p:ext uri="{BB962C8B-B14F-4D97-AF65-F5344CB8AC3E}">
        <p14:creationId xmlns:p14="http://schemas.microsoft.com/office/powerpoint/2010/main" val="424006273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sz="half" idx="1"/>
          </p:nvPr>
        </p:nvSpPr>
        <p:spPr>
          <a:xfrm>
            <a:off x="457200" y="762000"/>
            <a:ext cx="5486400" cy="5364163"/>
          </a:xfrm>
        </p:spPr>
        <p:txBody>
          <a:bodyPr>
            <a:normAutofit fontScale="92500" lnSpcReduction="10000"/>
          </a:bodyPr>
          <a:lstStyle/>
          <a:p>
            <a:r>
              <a:rPr lang="en-US" b="1" dirty="0" smtClean="0">
                <a:solidFill>
                  <a:srgbClr val="7030A0"/>
                </a:solidFill>
              </a:rPr>
              <a:t>Sterilization cycle: </a:t>
            </a:r>
            <a:r>
              <a:rPr lang="en-US" dirty="0" smtClean="0"/>
              <a:t>Carried out in ethylene oxide sterilizer.</a:t>
            </a:r>
          </a:p>
          <a:p>
            <a:r>
              <a:rPr lang="en-US" b="1" dirty="0" smtClean="0">
                <a:solidFill>
                  <a:srgbClr val="7030A0"/>
                </a:solidFill>
              </a:rPr>
              <a:t>The process comprises of three stages:</a:t>
            </a:r>
          </a:p>
          <a:p>
            <a:r>
              <a:rPr lang="en-US" b="1" dirty="0" smtClean="0">
                <a:solidFill>
                  <a:srgbClr val="00B050"/>
                </a:solidFill>
              </a:rPr>
              <a:t>Preconditioning-</a:t>
            </a:r>
            <a:r>
              <a:rPr lang="en-US" dirty="0" smtClean="0"/>
              <a:t> air is replaced by vacuum and physical conditions are set</a:t>
            </a:r>
          </a:p>
          <a:p>
            <a:r>
              <a:rPr lang="en-US" b="1" dirty="0" smtClean="0">
                <a:solidFill>
                  <a:srgbClr val="00B050"/>
                </a:solidFill>
              </a:rPr>
              <a:t>Sterilization – </a:t>
            </a:r>
            <a:r>
              <a:rPr lang="en-US" dirty="0" smtClean="0"/>
              <a:t>ETO allowed in chamber (gas concentration, temperature, relative humidity and exposure time – crucial factors)</a:t>
            </a:r>
          </a:p>
          <a:p>
            <a:r>
              <a:rPr lang="en-US" b="1" dirty="0" smtClean="0">
                <a:solidFill>
                  <a:srgbClr val="00B050"/>
                </a:solidFill>
              </a:rPr>
              <a:t>Aeration (Degassing) – </a:t>
            </a:r>
            <a:r>
              <a:rPr lang="en-US" dirty="0" smtClean="0"/>
              <a:t>Extensive aeration to remove residual ETO</a:t>
            </a:r>
            <a:endParaRPr lang="en-US" dirty="0"/>
          </a:p>
        </p:txBody>
      </p:sp>
      <p:sp>
        <p:nvSpPr>
          <p:cNvPr id="8" name="Content Placeholder 7"/>
          <p:cNvSpPr>
            <a:spLocks noGrp="1"/>
          </p:cNvSpPr>
          <p:nvPr>
            <p:ph sz="half" idx="2"/>
          </p:nvPr>
        </p:nvSpPr>
        <p:spPr>
          <a:xfrm>
            <a:off x="6096000" y="1600200"/>
            <a:ext cx="2590800" cy="4525963"/>
          </a:xfrm>
        </p:spPr>
        <p:txBody>
          <a:bodyPr>
            <a:normAutofit fontScale="92500" lnSpcReduction="10000"/>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96</a:t>
            </a:fld>
            <a:endParaRPr lang="en"/>
          </a:p>
        </p:txBody>
      </p:sp>
      <p:pic>
        <p:nvPicPr>
          <p:cNvPr id="6" name="image4.jpeg"/>
          <p:cNvPicPr>
            <a:picLocks noChangeAspect="1"/>
          </p:cNvPicPr>
          <p:nvPr/>
        </p:nvPicPr>
        <p:blipFill>
          <a:blip r:embed="rId3" cstate="print"/>
          <a:stretch>
            <a:fillRect/>
          </a:stretch>
        </p:blipFill>
        <p:spPr>
          <a:xfrm>
            <a:off x="6096000" y="838200"/>
            <a:ext cx="2605500" cy="5181600"/>
          </a:xfrm>
          <a:prstGeom prst="rect">
            <a:avLst/>
          </a:prstGeom>
        </p:spPr>
      </p:pic>
    </p:spTree>
    <p:extLst>
      <p:ext uri="{BB962C8B-B14F-4D97-AF65-F5344CB8AC3E}">
        <p14:creationId xmlns:p14="http://schemas.microsoft.com/office/powerpoint/2010/main" val="27981108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Uses:</a:t>
            </a:r>
            <a:r>
              <a:rPr lang="en-US" dirty="0" smtClean="0"/>
              <a:t> Used by CSSD to sterilize critical items (and sometimes semi critical items) that are moisture or heat sensitive and cannot be sterilized by steam sterilization. </a:t>
            </a:r>
          </a:p>
          <a:p>
            <a:r>
              <a:rPr lang="en-US" b="1" dirty="0" smtClean="0">
                <a:solidFill>
                  <a:srgbClr val="7030A0"/>
                </a:solidFill>
              </a:rPr>
              <a:t>Examples include: </a:t>
            </a:r>
          </a:p>
          <a:p>
            <a:pPr lvl="1"/>
            <a:r>
              <a:rPr lang="en-US" dirty="0" smtClean="0"/>
              <a:t>Heart-lung machine components </a:t>
            </a:r>
          </a:p>
          <a:p>
            <a:pPr lvl="1"/>
            <a:r>
              <a:rPr lang="en-US" dirty="0" smtClean="0"/>
              <a:t>Sutures, catheters and stents </a:t>
            </a:r>
          </a:p>
          <a:p>
            <a:pPr lvl="1"/>
            <a:r>
              <a:rPr lang="en-US" dirty="0" smtClean="0"/>
              <a:t>Respirators and dental equipment </a:t>
            </a:r>
          </a:p>
          <a:p>
            <a:pPr lvl="1"/>
            <a:r>
              <a:rPr lang="en-US" dirty="0" smtClean="0"/>
              <a:t>Devices with electronic components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97</a:t>
            </a:fld>
            <a:endParaRPr lang="en"/>
          </a:p>
        </p:txBody>
      </p:sp>
    </p:spTree>
    <p:extLst>
      <p:ext uri="{BB962C8B-B14F-4D97-AF65-F5344CB8AC3E}">
        <p14:creationId xmlns:p14="http://schemas.microsoft.com/office/powerpoint/2010/main" val="247421939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normAutofit/>
          </a:bodyPr>
          <a:lstStyle/>
          <a:p>
            <a:r>
              <a:rPr lang="en-US" b="1" dirty="0" smtClean="0">
                <a:solidFill>
                  <a:srgbClr val="7030A0"/>
                </a:solidFill>
              </a:rPr>
              <a:t>Advantages of ETO: </a:t>
            </a:r>
          </a:p>
          <a:p>
            <a:r>
              <a:rPr lang="en-US" dirty="0" smtClean="0"/>
              <a:t>Large chamber capacity than plasma sterilization, </a:t>
            </a:r>
          </a:p>
          <a:p>
            <a:r>
              <a:rPr lang="en-US" dirty="0" smtClean="0"/>
              <a:t>Suitable for heat sensitive items, </a:t>
            </a:r>
          </a:p>
          <a:p>
            <a:r>
              <a:rPr lang="en-US" dirty="0" smtClean="0"/>
              <a:t>High penetration power- ETO is highly diffusible, penetrates areas that cannot be reached by steam, </a:t>
            </a:r>
          </a:p>
          <a:p>
            <a:r>
              <a:rPr lang="en-US" dirty="0" smtClean="0"/>
              <a:t>Non-corrosive to plastic, metal and rubber materials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98</a:t>
            </a:fld>
            <a:endParaRPr lang="en"/>
          </a:p>
        </p:txBody>
      </p:sp>
    </p:spTree>
    <p:extLst>
      <p:ext uri="{BB962C8B-B14F-4D97-AF65-F5344CB8AC3E}">
        <p14:creationId xmlns:p14="http://schemas.microsoft.com/office/powerpoint/2010/main" val="57026214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a:noFill/>
        </p:spPr>
        <p:txBody>
          <a:bodyPr/>
          <a:lstStyle/>
          <a:p>
            <a:r>
              <a:rPr lang="en-US" b="1" dirty="0" smtClean="0">
                <a:solidFill>
                  <a:srgbClr val="7030A0"/>
                </a:solidFill>
              </a:rPr>
              <a:t>Disadvantages: </a:t>
            </a:r>
          </a:p>
          <a:p>
            <a:r>
              <a:rPr lang="en-US" dirty="0" smtClean="0"/>
              <a:t>ETO is highly inflammable, irritant, explosive and carcinogenic, </a:t>
            </a:r>
          </a:p>
          <a:p>
            <a:r>
              <a:rPr lang="en-US" dirty="0" smtClean="0"/>
              <a:t>ETO is usually supplied in a 10–20% concentration; mixed with inert gases like either CO2 , </a:t>
            </a:r>
          </a:p>
          <a:p>
            <a:r>
              <a:rPr lang="en-US" dirty="0" smtClean="0"/>
              <a:t>Long duration of cycle (12–14 hours), </a:t>
            </a:r>
          </a:p>
          <a:p>
            <a:r>
              <a:rPr lang="en-US" dirty="0" smtClean="0"/>
              <a:t>High cost of instrument and consumables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99</a:t>
            </a:fld>
            <a:endParaRPr lang="en"/>
          </a:p>
        </p:txBody>
      </p:sp>
    </p:spTree>
    <p:extLst>
      <p:ext uri="{BB962C8B-B14F-4D97-AF65-F5344CB8AC3E}">
        <p14:creationId xmlns:p14="http://schemas.microsoft.com/office/powerpoint/2010/main" val="81309949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Sterilization control: </a:t>
            </a:r>
          </a:p>
          <a:p>
            <a:r>
              <a:rPr lang="en-US" b="1" dirty="0" smtClean="0">
                <a:solidFill>
                  <a:srgbClr val="00B050"/>
                </a:solidFill>
              </a:rPr>
              <a:t>Spores of Bacillus </a:t>
            </a:r>
            <a:r>
              <a:rPr lang="en-US" b="1" dirty="0" err="1" smtClean="0">
                <a:solidFill>
                  <a:srgbClr val="00B050"/>
                </a:solidFill>
              </a:rPr>
              <a:t>atrophaeus</a:t>
            </a:r>
            <a:r>
              <a:rPr lang="en-US" b="1" dirty="0" smtClean="0">
                <a:solidFill>
                  <a:srgbClr val="00B050"/>
                </a:solidFill>
              </a:rPr>
              <a:t> - </a:t>
            </a:r>
            <a:r>
              <a:rPr lang="en-US" dirty="0" smtClean="0"/>
              <a:t>biological indicator to check the effectiveness of sterilization. </a:t>
            </a:r>
          </a:p>
          <a:p>
            <a:r>
              <a:rPr lang="en-US" dirty="0" smtClean="0"/>
              <a:t>Physical and chemical indicators are same as discussed for autoclave.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100</a:t>
            </a:fld>
            <a:endParaRPr lang="en"/>
          </a:p>
        </p:txBody>
      </p:sp>
    </p:spTree>
    <p:extLst>
      <p:ext uri="{BB962C8B-B14F-4D97-AF65-F5344CB8AC3E}">
        <p14:creationId xmlns:p14="http://schemas.microsoft.com/office/powerpoint/2010/main" val="323718041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Plasma Sterilization</a:t>
            </a:r>
            <a:endParaRPr lang="en-US" b="1" dirty="0">
              <a:solidFill>
                <a:srgbClr val="FF0000"/>
              </a:solidFill>
            </a:endParaRPr>
          </a:p>
        </p:txBody>
      </p:sp>
      <p:sp>
        <p:nvSpPr>
          <p:cNvPr id="193" name="Google Shape;193;p12"/>
          <p:cNvSpPr txBox="1">
            <a:spLocks noGrp="1"/>
          </p:cNvSpPr>
          <p:nvPr>
            <p:ph sz="half" idx="1"/>
          </p:nvPr>
        </p:nvSpPr>
        <p:spPr>
          <a:xfrm>
            <a:off x="457200" y="1600200"/>
            <a:ext cx="5257800" cy="4525963"/>
          </a:xfrm>
        </p:spPr>
        <p:txBody>
          <a:bodyPr/>
          <a:lstStyle/>
          <a:p>
            <a:r>
              <a:rPr lang="en-US" dirty="0" smtClean="0"/>
              <a:t>Refers to a gaseous state consisting of ions, </a:t>
            </a:r>
            <a:br>
              <a:rPr lang="en-US" dirty="0" smtClean="0"/>
            </a:br>
            <a:r>
              <a:rPr lang="en-US" dirty="0" smtClean="0"/>
              <a:t>photons, free electrons and free radicals</a:t>
            </a:r>
            <a:br>
              <a:rPr lang="en-US" dirty="0" smtClean="0"/>
            </a:br>
            <a:r>
              <a:rPr lang="en-US" dirty="0" smtClean="0"/>
              <a:t>(such as O and OH). </a:t>
            </a:r>
          </a:p>
          <a:p>
            <a:r>
              <a:rPr lang="en-US" dirty="0" smtClean="0"/>
              <a:t>Plasma sterilizer is a special device used to </a:t>
            </a:r>
            <a:br>
              <a:rPr lang="en-US" dirty="0" smtClean="0"/>
            </a:br>
            <a:r>
              <a:rPr lang="en-US" dirty="0" smtClean="0"/>
              <a:t>create the plasma state (commercial brands, </a:t>
            </a:r>
            <a:br>
              <a:rPr lang="en-US" dirty="0" smtClean="0"/>
            </a:br>
            <a:r>
              <a:rPr lang="en-US" dirty="0" smtClean="0"/>
              <a:t>such as </a:t>
            </a:r>
            <a:r>
              <a:rPr lang="en-US" dirty="0" err="1" smtClean="0"/>
              <a:t>Sterrad</a:t>
            </a:r>
            <a:r>
              <a:rPr lang="en-US" dirty="0" smtClean="0"/>
              <a:t>).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101</a:t>
            </a:fld>
            <a:endParaRPr lang="en"/>
          </a:p>
        </p:txBody>
      </p:sp>
      <p:pic>
        <p:nvPicPr>
          <p:cNvPr id="6" name="image5.jpeg"/>
          <p:cNvPicPr>
            <a:picLocks noChangeAspect="1"/>
          </p:cNvPicPr>
          <p:nvPr/>
        </p:nvPicPr>
        <p:blipFill>
          <a:blip r:embed="rId3" cstate="print"/>
          <a:stretch>
            <a:fillRect/>
          </a:stretch>
        </p:blipFill>
        <p:spPr>
          <a:xfrm>
            <a:off x="5963920" y="1666289"/>
            <a:ext cx="2560320" cy="4267200"/>
          </a:xfrm>
          <a:prstGeom prst="rect">
            <a:avLst/>
          </a:prstGeom>
        </p:spPr>
      </p:pic>
    </p:spTree>
    <p:extLst>
      <p:ext uri="{BB962C8B-B14F-4D97-AF65-F5344CB8AC3E}">
        <p14:creationId xmlns:p14="http://schemas.microsoft.com/office/powerpoint/2010/main" val="25588713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normAutofit fontScale="92500"/>
          </a:bodyPr>
          <a:lstStyle/>
          <a:p>
            <a:r>
              <a:rPr lang="en-US" b="1" dirty="0" smtClean="0">
                <a:solidFill>
                  <a:srgbClr val="7030A0"/>
                </a:solidFill>
              </a:rPr>
              <a:t>Vacuum – </a:t>
            </a:r>
            <a:r>
              <a:rPr lang="en-US" dirty="0" smtClean="0"/>
              <a:t>chamber is evacuated and filled with </a:t>
            </a:r>
            <a:r>
              <a:rPr lang="en-US" dirty="0" err="1" smtClean="0"/>
              <a:t>vaccum</a:t>
            </a:r>
            <a:endParaRPr lang="en-US" dirty="0" smtClean="0"/>
          </a:p>
          <a:p>
            <a:r>
              <a:rPr lang="en-US" b="1" dirty="0" smtClean="0">
                <a:solidFill>
                  <a:srgbClr val="7030A0"/>
                </a:solidFill>
              </a:rPr>
              <a:t>Chemical </a:t>
            </a:r>
            <a:r>
              <a:rPr lang="en-US" b="1" dirty="0" err="1" smtClean="0">
                <a:solidFill>
                  <a:srgbClr val="7030A0"/>
                </a:solidFill>
              </a:rPr>
              <a:t>sterilant</a:t>
            </a:r>
            <a:r>
              <a:rPr lang="en-US" b="1" dirty="0" smtClean="0">
                <a:solidFill>
                  <a:srgbClr val="7030A0"/>
                </a:solidFill>
              </a:rPr>
              <a:t> – </a:t>
            </a:r>
            <a:r>
              <a:rPr lang="en-US" dirty="0" smtClean="0"/>
              <a:t>chemical </a:t>
            </a:r>
            <a:r>
              <a:rPr lang="en-US" dirty="0" err="1" smtClean="0"/>
              <a:t>sterilant</a:t>
            </a:r>
            <a:r>
              <a:rPr lang="en-US" dirty="0" smtClean="0"/>
              <a:t> H2O2 is vaporized (50 </a:t>
            </a:r>
            <a:r>
              <a:rPr lang="en-US" dirty="0" err="1" smtClean="0"/>
              <a:t>mins</a:t>
            </a:r>
            <a:r>
              <a:rPr lang="en-US" dirty="0" smtClean="0"/>
              <a:t>); low temperature is maintained (37-44◦ C)</a:t>
            </a:r>
          </a:p>
          <a:p>
            <a:r>
              <a:rPr lang="en-US" b="1" dirty="0" smtClean="0">
                <a:solidFill>
                  <a:srgbClr val="7030A0"/>
                </a:solidFill>
              </a:rPr>
              <a:t>Gas plasma – </a:t>
            </a:r>
            <a:r>
              <a:rPr lang="en-US" dirty="0" smtClean="0"/>
              <a:t>electric field is applied to create gas plasma (OH- and HO2)</a:t>
            </a:r>
          </a:p>
          <a:p>
            <a:r>
              <a:rPr lang="en-US" b="1" dirty="0" smtClean="0">
                <a:solidFill>
                  <a:srgbClr val="7030A0"/>
                </a:solidFill>
              </a:rPr>
              <a:t>Last step – </a:t>
            </a:r>
            <a:r>
              <a:rPr lang="en-US" dirty="0" smtClean="0"/>
              <a:t>excess gas is removes. No aeration required as by-products are non-toxic</a:t>
            </a:r>
          </a:p>
          <a:p>
            <a:r>
              <a:rPr lang="en-US" b="1" dirty="0" smtClean="0">
                <a:solidFill>
                  <a:srgbClr val="7030A0"/>
                </a:solidFill>
              </a:rPr>
              <a:t>*Cycle duration: </a:t>
            </a:r>
            <a:r>
              <a:rPr lang="en-US" dirty="0" smtClean="0"/>
              <a:t>Cycle time of 75 min. The newer versions have shorter cycles 52 min and 24 min.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102</a:t>
            </a:fld>
            <a:endParaRPr lang="en"/>
          </a:p>
        </p:txBody>
      </p:sp>
    </p:spTree>
    <p:extLst>
      <p:ext uri="{BB962C8B-B14F-4D97-AF65-F5344CB8AC3E}">
        <p14:creationId xmlns:p14="http://schemas.microsoft.com/office/powerpoint/2010/main" val="189244562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Sterilization control: </a:t>
            </a:r>
          </a:p>
          <a:p>
            <a:r>
              <a:rPr lang="en-US" dirty="0" smtClean="0"/>
              <a:t>BI - Spores of Bacillus </a:t>
            </a:r>
            <a:r>
              <a:rPr lang="en-US" dirty="0" err="1" smtClean="0"/>
              <a:t>stearothermophilus</a:t>
            </a:r>
            <a:endParaRPr lang="en-US" dirty="0" smtClean="0"/>
          </a:p>
          <a:p>
            <a:r>
              <a:rPr lang="en-US" dirty="0" smtClean="0"/>
              <a:t>Physical and chemical indicators are the same as discussed for the autoclave.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103</a:t>
            </a:fld>
            <a:endParaRPr lang="en"/>
          </a:p>
        </p:txBody>
      </p:sp>
    </p:spTree>
    <p:extLst>
      <p:ext uri="{BB962C8B-B14F-4D97-AF65-F5344CB8AC3E}">
        <p14:creationId xmlns:p14="http://schemas.microsoft.com/office/powerpoint/2010/main" val="425678615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b="1" dirty="0" smtClean="0">
                <a:solidFill>
                  <a:srgbClr val="7030A0"/>
                </a:solidFill>
              </a:rPr>
              <a:t>Uses of Plasma Sterilizer: </a:t>
            </a:r>
          </a:p>
          <a:p>
            <a:r>
              <a:rPr lang="en-US" dirty="0" smtClean="0"/>
              <a:t>Used by CSSD for sterilization of materials and devices that cannot tolerate high temperature and humidity of steam sterilizer – e.g. plastics, electrical devices, corrosion-susceptible metals such as </a:t>
            </a:r>
            <a:r>
              <a:rPr lang="en-US" dirty="0" err="1" smtClean="0"/>
              <a:t>arthroscope</a:t>
            </a:r>
            <a:r>
              <a:rPr lang="en-US" dirty="0" smtClean="0"/>
              <a:t> </a:t>
            </a:r>
            <a:r>
              <a:rPr lang="en-US" dirty="0" err="1" smtClean="0"/>
              <a:t>etc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104</a:t>
            </a:fld>
            <a:endParaRPr lang="en"/>
          </a:p>
        </p:txBody>
      </p:sp>
    </p:spTree>
    <p:extLst>
      <p:ext uri="{BB962C8B-B14F-4D97-AF65-F5344CB8AC3E}">
        <p14:creationId xmlns:p14="http://schemas.microsoft.com/office/powerpoint/2010/main" val="312855902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Precautions/Disadvantages </a:t>
            </a:r>
          </a:p>
          <a:p>
            <a:r>
              <a:rPr lang="en-US" dirty="0" smtClean="0"/>
              <a:t>Items should be totally dried before loading. </a:t>
            </a:r>
          </a:p>
          <a:p>
            <a:r>
              <a:rPr lang="en-US" dirty="0" smtClean="0"/>
              <a:t>Linen or paper or cellulose or liquid cannot be processed </a:t>
            </a:r>
          </a:p>
          <a:p>
            <a:r>
              <a:rPr lang="en-US" dirty="0" smtClean="0"/>
              <a:t>May not penetrate well, especially in channels or devices with long lumens. </a:t>
            </a:r>
          </a:p>
          <a:p>
            <a:r>
              <a:rPr lang="en-US" dirty="0" smtClean="0"/>
              <a:t>Has small chamber, therefore cannot be used for bulk items </a:t>
            </a:r>
          </a:p>
          <a:p>
            <a:r>
              <a:rPr lang="en-US" dirty="0" smtClean="0"/>
              <a:t>Expensive equipment and packing materials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105</a:t>
            </a:fld>
            <a:endParaRPr lang="en"/>
          </a:p>
        </p:txBody>
      </p:sp>
    </p:spTree>
    <p:extLst>
      <p:ext uri="{BB962C8B-B14F-4D97-AF65-F5344CB8AC3E}">
        <p14:creationId xmlns:p14="http://schemas.microsoft.com/office/powerpoint/2010/main" val="295581460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Dry Heat Sterilizer (Hot Air Oven)</a:t>
            </a:r>
            <a:endParaRPr lang="en-US" b="1" dirty="0">
              <a:solidFill>
                <a:srgbClr val="FF0000"/>
              </a:solidFill>
            </a:endParaRPr>
          </a:p>
        </p:txBody>
      </p:sp>
      <p:sp>
        <p:nvSpPr>
          <p:cNvPr id="193" name="Google Shape;193;p12"/>
          <p:cNvSpPr txBox="1">
            <a:spLocks noGrp="1"/>
          </p:cNvSpPr>
          <p:nvPr>
            <p:ph idx="1"/>
          </p:nvPr>
        </p:nvSpPr>
        <p:spPr/>
        <p:txBody>
          <a:bodyPr>
            <a:normAutofit/>
          </a:bodyPr>
          <a:lstStyle/>
          <a:p>
            <a:r>
              <a:rPr lang="en-US" dirty="0" smtClean="0"/>
              <a:t>Used for materials that might be damaged by moist heat or that are impenetrable to moist heat (e.g., glass wares, powders, petroleum products, sharp instruments).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106</a:t>
            </a:fld>
            <a:endParaRPr lang="en"/>
          </a:p>
        </p:txBody>
      </p:sp>
    </p:spTree>
    <p:extLst>
      <p:ext uri="{BB962C8B-B14F-4D97-AF65-F5344CB8AC3E}">
        <p14:creationId xmlns:p14="http://schemas.microsoft.com/office/powerpoint/2010/main" val="100311697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sz="half" idx="1"/>
          </p:nvPr>
        </p:nvSpPr>
        <p:spPr/>
        <p:txBody>
          <a:bodyPr/>
          <a:lstStyle/>
          <a:p>
            <a:r>
              <a:rPr lang="en-US" b="1" dirty="0" smtClean="0">
                <a:solidFill>
                  <a:srgbClr val="7030A0"/>
                </a:solidFill>
              </a:rPr>
              <a:t>Procedure:  </a:t>
            </a:r>
          </a:p>
          <a:p>
            <a:r>
              <a:rPr lang="en-US" dirty="0" smtClean="0"/>
              <a:t>Has a sterilization chamber - electrically heated and has a fan or a motor to ensure adequate and even distribution of hot air in the chamber </a:t>
            </a:r>
            <a:endParaRPr lang="en-US" dirty="0"/>
          </a:p>
        </p:txBody>
      </p:sp>
      <p:sp>
        <p:nvSpPr>
          <p:cNvPr id="8" name="Content Placeholder 7"/>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107</a:t>
            </a:fld>
            <a:endParaRPr lang="en"/>
          </a:p>
        </p:txBody>
      </p:sp>
      <p:pic>
        <p:nvPicPr>
          <p:cNvPr id="6" name="image6.jpeg"/>
          <p:cNvPicPr>
            <a:picLocks noChangeAspect="1"/>
          </p:cNvPicPr>
          <p:nvPr/>
        </p:nvPicPr>
        <p:blipFill>
          <a:blip r:embed="rId3" cstate="print"/>
          <a:stretch>
            <a:fillRect/>
          </a:stretch>
        </p:blipFill>
        <p:spPr>
          <a:xfrm>
            <a:off x="4648200" y="1600199"/>
            <a:ext cx="4038600" cy="4495801"/>
          </a:xfrm>
          <a:prstGeom prst="rect">
            <a:avLst/>
          </a:prstGeom>
        </p:spPr>
      </p:pic>
    </p:spTree>
    <p:extLst>
      <p:ext uri="{BB962C8B-B14F-4D97-AF65-F5344CB8AC3E}">
        <p14:creationId xmlns:p14="http://schemas.microsoft.com/office/powerpoint/2010/main" val="243031724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b="1" dirty="0" smtClean="0">
                <a:solidFill>
                  <a:srgbClr val="7030A0"/>
                </a:solidFill>
              </a:rPr>
              <a:t>Advantages: </a:t>
            </a:r>
          </a:p>
          <a:p>
            <a:r>
              <a:rPr lang="en-US" dirty="0" smtClean="0"/>
              <a:t>It is nontoxic and does not harm environment </a:t>
            </a:r>
          </a:p>
          <a:p>
            <a:r>
              <a:rPr lang="en-US" dirty="0" smtClean="0"/>
              <a:t>Low operating costs </a:t>
            </a:r>
          </a:p>
          <a:p>
            <a:r>
              <a:rPr lang="en-US" dirty="0" smtClean="0"/>
              <a:t>Penetrates well into materials</a:t>
            </a:r>
          </a:p>
          <a:p>
            <a:r>
              <a:rPr lang="en-US" dirty="0" smtClean="0"/>
              <a:t>Noncorrosive for metals.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108</a:t>
            </a:fld>
            <a:endParaRPr lang="en"/>
          </a:p>
        </p:txBody>
      </p:sp>
    </p:spTree>
    <p:extLst>
      <p:ext uri="{BB962C8B-B14F-4D97-AF65-F5344CB8AC3E}">
        <p14:creationId xmlns:p14="http://schemas.microsoft.com/office/powerpoint/2010/main" val="309875087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Disadvantages: </a:t>
            </a:r>
          </a:p>
          <a:p>
            <a:r>
              <a:rPr lang="en-US" dirty="0" smtClean="0"/>
              <a:t>High temperatures are not suitable for most materials. </a:t>
            </a:r>
          </a:p>
          <a:p>
            <a:r>
              <a:rPr lang="en-US" dirty="0" smtClean="0"/>
              <a:t>Sterilization control: </a:t>
            </a:r>
          </a:p>
          <a:p>
            <a:r>
              <a:rPr lang="en-US" dirty="0" smtClean="0"/>
              <a:t>BI - Spores of Bacillus </a:t>
            </a:r>
            <a:r>
              <a:rPr lang="en-US" dirty="0" err="1" smtClean="0"/>
              <a:t>atrophaeus</a:t>
            </a:r>
            <a:r>
              <a:rPr lang="en-US" dirty="0" smtClean="0"/>
              <a:t>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109</a:t>
            </a:fld>
            <a:endParaRPr lang="en"/>
          </a:p>
        </p:txBody>
      </p:sp>
    </p:spTree>
    <p:extLst>
      <p:ext uri="{BB962C8B-B14F-4D97-AF65-F5344CB8AC3E}">
        <p14:creationId xmlns:p14="http://schemas.microsoft.com/office/powerpoint/2010/main" val="396059563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4800" b="1" dirty="0" smtClean="0">
                <a:solidFill>
                  <a:srgbClr val="FF0000"/>
                </a:solidFill>
              </a:rPr>
              <a:t>Filtration</a:t>
            </a:r>
            <a:endParaRPr lang="en-US" sz="4800" b="1" dirty="0">
              <a:solidFill>
                <a:srgbClr val="FF0000"/>
              </a:solidFill>
            </a:endParaRPr>
          </a:p>
        </p:txBody>
      </p:sp>
      <p:sp>
        <p:nvSpPr>
          <p:cNvPr id="193" name="Google Shape;193;p12"/>
          <p:cNvSpPr txBox="1">
            <a:spLocks noGrp="1"/>
          </p:cNvSpPr>
          <p:nvPr>
            <p:ph idx="1"/>
          </p:nvPr>
        </p:nvSpPr>
        <p:spPr/>
        <p:txBody>
          <a:bodyPr/>
          <a:lstStyle/>
          <a:p>
            <a:r>
              <a:rPr lang="en-US" dirty="0" smtClean="0"/>
              <a:t>Filtration acts by removing microorganisms, not by killing. </a:t>
            </a:r>
          </a:p>
          <a:p>
            <a:r>
              <a:rPr lang="en-US" dirty="0" smtClean="0"/>
              <a:t>CDC considers filtration is a sterilization method, although some authors arguably disregard this as it does not kill the microorganisms,  rather only filters them out.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110</a:t>
            </a:fld>
            <a:endParaRPr lang="en"/>
          </a:p>
        </p:txBody>
      </p:sp>
    </p:spTree>
    <p:extLst>
      <p:ext uri="{BB962C8B-B14F-4D97-AF65-F5344CB8AC3E}">
        <p14:creationId xmlns:p14="http://schemas.microsoft.com/office/powerpoint/2010/main" val="102159416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sz="half" idx="1"/>
          </p:nvPr>
        </p:nvSpPr>
        <p:spPr/>
        <p:txBody>
          <a:bodyPr>
            <a:noAutofit/>
          </a:bodyPr>
          <a:lstStyle/>
          <a:p>
            <a:r>
              <a:rPr lang="en-US" sz="3200" dirty="0" smtClean="0"/>
              <a:t>There are two types of filters:</a:t>
            </a:r>
          </a:p>
          <a:p>
            <a:pPr lvl="1"/>
            <a:r>
              <a:rPr lang="en-US" sz="2800" dirty="0" smtClean="0"/>
              <a:t>Depth Filters- used as drinking water purifiers </a:t>
            </a:r>
          </a:p>
          <a:p>
            <a:pPr lvl="1"/>
            <a:r>
              <a:rPr lang="en-US" sz="2800" dirty="0" smtClean="0"/>
              <a:t>Membrane filters – widely used in hospitals (bacterial filters – 0.22µm pore size)</a:t>
            </a:r>
            <a:endParaRPr lang="en-US" sz="2800" dirty="0"/>
          </a:p>
        </p:txBody>
      </p:sp>
      <p:sp>
        <p:nvSpPr>
          <p:cNvPr id="6" name="Content Placeholder 5"/>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111</a:t>
            </a:fld>
            <a:endParaRPr lang="en"/>
          </a:p>
        </p:txBody>
      </p:sp>
      <p:pic>
        <p:nvPicPr>
          <p:cNvPr id="3074" name="Picture 2" descr="C:\Users\Mahe\AppData\Local\Temp\ksohtml6520\wps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247" y="1292808"/>
            <a:ext cx="4488328" cy="229284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8.jpeg"/>
          <p:cNvPicPr>
            <a:picLocks noChangeAspect="1"/>
          </p:cNvPicPr>
          <p:nvPr/>
        </p:nvPicPr>
        <p:blipFill>
          <a:blip r:embed="rId4" cstate="print"/>
          <a:stretch>
            <a:fillRect/>
          </a:stretch>
        </p:blipFill>
        <p:spPr>
          <a:xfrm>
            <a:off x="4527176" y="3625999"/>
            <a:ext cx="4501775" cy="2575281"/>
          </a:xfrm>
          <a:prstGeom prst="rect">
            <a:avLst/>
          </a:prstGeom>
        </p:spPr>
      </p:pic>
      <p:sp>
        <p:nvSpPr>
          <p:cNvPr id="3" name="Rectangle 2"/>
          <p:cNvSpPr/>
          <p:nvPr/>
        </p:nvSpPr>
        <p:spPr>
          <a:xfrm>
            <a:off x="762000" y="6211541"/>
            <a:ext cx="4301177" cy="369332"/>
          </a:xfrm>
          <a:prstGeom prst="rect">
            <a:avLst/>
          </a:prstGeom>
        </p:spPr>
        <p:txBody>
          <a:bodyPr wrap="none">
            <a:spAutoFit/>
          </a:bodyPr>
          <a:lstStyle/>
          <a:p>
            <a:r>
              <a:rPr lang="en-US" sz="1800" b="1" dirty="0">
                <a:solidFill>
                  <a:srgbClr val="231F20"/>
                </a:solidFill>
                <a:latin typeface="Roboto Condensed Light" panose="020B0604020202020204" charset="0"/>
                <a:ea typeface="Roboto Condensed Light" panose="020B0604020202020204" charset="0"/>
              </a:rPr>
              <a:t>Filter apparatus with membrane filter </a:t>
            </a:r>
            <a:endParaRPr lang="en-US" sz="1800" b="1"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192501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Filtration of Air</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Surgical (3-ply) mask and respirators</a:t>
            </a:r>
          </a:p>
          <a:p>
            <a:r>
              <a:rPr lang="en-US" b="1" dirty="0" smtClean="0">
                <a:solidFill>
                  <a:srgbClr val="7030A0"/>
                </a:solidFill>
              </a:rPr>
              <a:t>HEPA filters </a:t>
            </a:r>
            <a:r>
              <a:rPr lang="en-US" dirty="0" smtClean="0"/>
              <a:t>(High-efficiency particulate air filters) – removes 99.7% of particles that have size of 0.3µm or more</a:t>
            </a:r>
          </a:p>
          <a:p>
            <a:r>
              <a:rPr lang="en-US" b="1" dirty="0" smtClean="0">
                <a:solidFill>
                  <a:srgbClr val="7030A0"/>
                </a:solidFill>
              </a:rPr>
              <a:t>ULPA filters </a:t>
            </a:r>
            <a:r>
              <a:rPr lang="en-US" dirty="0" smtClean="0"/>
              <a:t>(Ultra-low particulate/ penetration air) – removes 99.999% of particles that have size of 0.12µm or larger</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112</a:t>
            </a:fld>
            <a:endParaRPr lang="en"/>
          </a:p>
        </p:txBody>
      </p:sp>
    </p:spTree>
    <p:extLst>
      <p:ext uri="{BB962C8B-B14F-4D97-AF65-F5344CB8AC3E}">
        <p14:creationId xmlns:p14="http://schemas.microsoft.com/office/powerpoint/2010/main" val="163649871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Filtration of Liquid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Used for bacteriological examination of water in hospital settings - dialysis water.</a:t>
            </a:r>
          </a:p>
          <a:p>
            <a:r>
              <a:rPr lang="en-US" dirty="0" smtClean="0"/>
              <a:t>To remove bacteria from pharmaceutical fluids that are heat labile and cannot be purified by any other means. </a:t>
            </a:r>
          </a:p>
          <a:p>
            <a:r>
              <a:rPr lang="en-US" dirty="0" smtClean="0"/>
              <a:t>Sterilization control of membrane filters -</a:t>
            </a:r>
            <a:r>
              <a:rPr lang="en-US" dirty="0" err="1" smtClean="0"/>
              <a:t>Brevundimonas</a:t>
            </a:r>
            <a:r>
              <a:rPr lang="en-US" dirty="0" smtClean="0"/>
              <a:t> </a:t>
            </a:r>
            <a:r>
              <a:rPr lang="en-US" dirty="0" err="1" smtClean="0"/>
              <a:t>diminuta</a:t>
            </a:r>
            <a:r>
              <a:rPr lang="en-US" dirty="0" smtClean="0"/>
              <a:t> and </a:t>
            </a:r>
            <a:r>
              <a:rPr lang="en-US" dirty="0" err="1" smtClean="0"/>
              <a:t>Serratia</a:t>
            </a:r>
            <a:r>
              <a:rPr lang="en-US" dirty="0" smtClean="0"/>
              <a:t> </a:t>
            </a:r>
            <a:r>
              <a:rPr lang="en-US" dirty="0" err="1" smtClean="0"/>
              <a:t>marcescens</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113</a:t>
            </a:fld>
            <a:endParaRPr lang="en"/>
          </a:p>
        </p:txBody>
      </p:sp>
    </p:spTree>
    <p:extLst>
      <p:ext uri="{BB962C8B-B14F-4D97-AF65-F5344CB8AC3E}">
        <p14:creationId xmlns:p14="http://schemas.microsoft.com/office/powerpoint/2010/main" val="39702076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Radiation - Ionizing Radiation</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 </a:t>
            </a:r>
            <a:r>
              <a:rPr lang="en-US" b="1" dirty="0" smtClean="0">
                <a:solidFill>
                  <a:srgbClr val="7030A0"/>
                </a:solidFill>
              </a:rPr>
              <a:t>Include</a:t>
            </a:r>
            <a:r>
              <a:rPr lang="en-US" dirty="0" smtClean="0"/>
              <a:t> cobalt 60 gamma rays or electron accelerators.</a:t>
            </a:r>
          </a:p>
          <a:p>
            <a:r>
              <a:rPr lang="en-US" b="1" dirty="0" smtClean="0">
                <a:solidFill>
                  <a:srgbClr val="7030A0"/>
                </a:solidFill>
              </a:rPr>
              <a:t>Use:</a:t>
            </a:r>
            <a:r>
              <a:rPr lang="en-US" dirty="0" smtClean="0"/>
              <a:t> Low-temperature sterilization method that has been used for a number of medical products (e.g., tissue for transplantation, pharmaceuticals, medical devices).</a:t>
            </a:r>
          </a:p>
          <a:p>
            <a:r>
              <a:rPr lang="en-US" b="1" dirty="0" smtClean="0">
                <a:solidFill>
                  <a:srgbClr val="7030A0"/>
                </a:solidFill>
              </a:rPr>
              <a:t>Mechanism: </a:t>
            </a:r>
            <a:r>
              <a:rPr lang="en-US" dirty="0" smtClean="0"/>
              <a:t>Causes ionization of the molecules in organisms leading to breakage of DNA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114</a:t>
            </a:fld>
            <a:endParaRPr lang="en"/>
          </a:p>
        </p:txBody>
      </p:sp>
    </p:spTree>
    <p:extLst>
      <p:ext uri="{BB962C8B-B14F-4D97-AF65-F5344CB8AC3E}">
        <p14:creationId xmlns:p14="http://schemas.microsoft.com/office/powerpoint/2010/main" val="327724643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normAutofit/>
          </a:bodyPr>
          <a:lstStyle/>
          <a:p>
            <a:r>
              <a:rPr lang="en-US" b="1" dirty="0" smtClean="0">
                <a:solidFill>
                  <a:srgbClr val="7030A0"/>
                </a:solidFill>
              </a:rPr>
              <a:t>Advantages:</a:t>
            </a:r>
          </a:p>
          <a:p>
            <a:r>
              <a:rPr lang="en-US" dirty="0" smtClean="0"/>
              <a:t>High penetrating power and rapidly acting  </a:t>
            </a:r>
          </a:p>
          <a:p>
            <a:r>
              <a:rPr lang="en-US" dirty="0" smtClean="0"/>
              <a:t>Temperature is not raised (cold sterilization)</a:t>
            </a:r>
          </a:p>
          <a:p>
            <a:r>
              <a:rPr lang="en-US" b="1" dirty="0" smtClean="0">
                <a:solidFill>
                  <a:srgbClr val="7030A0"/>
                </a:solidFill>
              </a:rPr>
              <a:t>Disadvantages: </a:t>
            </a:r>
          </a:p>
          <a:p>
            <a:r>
              <a:rPr lang="en-US" dirty="0" smtClean="0"/>
              <a:t>High sterilization costs and </a:t>
            </a:r>
          </a:p>
          <a:p>
            <a:r>
              <a:rPr lang="en-US" dirty="0" smtClean="0"/>
              <a:t>May have deleterious effects on equipment made up of polyethylene.</a:t>
            </a:r>
          </a:p>
          <a:p>
            <a:r>
              <a:rPr lang="en-US" b="1" dirty="0" smtClean="0">
                <a:solidFill>
                  <a:srgbClr val="7030A0"/>
                </a:solidFill>
              </a:rPr>
              <a:t>Sterilization control: </a:t>
            </a:r>
          </a:p>
          <a:p>
            <a:r>
              <a:rPr lang="en-US" dirty="0" smtClean="0"/>
              <a:t>Efficacy of ionizing radiation - Bacillus </a:t>
            </a:r>
            <a:r>
              <a:rPr lang="en-US" dirty="0" err="1" smtClean="0"/>
              <a:t>pumilus</a:t>
            </a:r>
            <a:r>
              <a:rPr lang="en-US" dirty="0" smtClean="0"/>
              <a: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115</a:t>
            </a:fld>
            <a:endParaRPr lang="en"/>
          </a:p>
        </p:txBody>
      </p:sp>
    </p:spTree>
    <p:extLst>
      <p:ext uri="{BB962C8B-B14F-4D97-AF65-F5344CB8AC3E}">
        <p14:creationId xmlns:p14="http://schemas.microsoft.com/office/powerpoint/2010/main" val="414417807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Radiation - Non-ionizing Radiation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smtClean="0"/>
              <a:t>Infrared radiation technology - alternate method of sterilization for selected heat resistant instrument. </a:t>
            </a:r>
          </a:p>
          <a:p>
            <a:r>
              <a:rPr lang="en-US" smtClean="0"/>
              <a:t>Ultraviolet radiation does not achieve sterilization, described under intermediate-level disinfectant.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116</a:t>
            </a:fld>
            <a:endParaRPr lang="en"/>
          </a:p>
        </p:txBody>
      </p:sp>
    </p:spTree>
    <p:extLst>
      <p:ext uri="{BB962C8B-B14F-4D97-AF65-F5344CB8AC3E}">
        <p14:creationId xmlns:p14="http://schemas.microsoft.com/office/powerpoint/2010/main" val="326457746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Incineration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Used for the treatment of biomedical waste materials (for non-plastic infectious waste). </a:t>
            </a:r>
          </a:p>
          <a:p>
            <a:r>
              <a:rPr lang="en-US" dirty="0" smtClean="0"/>
              <a:t>It burns (sterilizes) the waste and by providing a very high temperature 870–1,200°C and thereby converting the waste into ash, flue gas and heat.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117</a:t>
            </a:fld>
            <a:endParaRPr lang="en"/>
          </a:p>
        </p:txBody>
      </p:sp>
    </p:spTree>
    <p:extLst>
      <p:ext uri="{BB962C8B-B14F-4D97-AF65-F5344CB8AC3E}">
        <p14:creationId xmlns:p14="http://schemas.microsoft.com/office/powerpoint/2010/main" val="407109022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Microwave</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Used in hospitals for disinfection of soft contact lenses, dental instruments, dentures, and urinary catheters (for intermittent self-catheterization).  </a:t>
            </a:r>
          </a:p>
          <a:p>
            <a:r>
              <a:rPr lang="en-US" b="1" dirty="0" smtClean="0">
                <a:solidFill>
                  <a:srgbClr val="7030A0"/>
                </a:solidFill>
              </a:rPr>
              <a:t>Mechanism of action: </a:t>
            </a:r>
          </a:p>
          <a:p>
            <a:r>
              <a:rPr lang="en-US" dirty="0" smtClean="0"/>
              <a:t>Microwaves are radio-frequency waves - used at a frequency of 2450 </a:t>
            </a:r>
            <a:r>
              <a:rPr lang="en-US" dirty="0" err="1" smtClean="0"/>
              <a:t>MHz.</a:t>
            </a:r>
            <a:r>
              <a:rPr lang="en-US" dirty="0" smtClean="0"/>
              <a:t> </a:t>
            </a:r>
          </a:p>
          <a:p>
            <a:r>
              <a:rPr lang="en-US" dirty="0" smtClean="0"/>
              <a:t>They produce friction of water molecules which generates heat. </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118</a:t>
            </a:fld>
            <a:endParaRPr lang="en"/>
          </a:p>
        </p:txBody>
      </p:sp>
    </p:spTree>
    <p:extLst>
      <p:ext uri="{BB962C8B-B14F-4D97-AF65-F5344CB8AC3E}">
        <p14:creationId xmlns:p14="http://schemas.microsoft.com/office/powerpoint/2010/main" val="296239315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119</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07016356"/>
              </p:ext>
            </p:extLst>
          </p:nvPr>
        </p:nvGraphicFramePr>
        <p:xfrm>
          <a:off x="152400" y="304800"/>
          <a:ext cx="8737599" cy="5867401"/>
        </p:xfrm>
        <a:graphic>
          <a:graphicData uri="http://schemas.openxmlformats.org/drawingml/2006/table">
            <a:tbl>
              <a:tblPr firstRow="1" bandRow="1">
                <a:tableStyleId>{5940675A-B579-460E-94D1-54222C63F5DA}</a:tableStyleId>
              </a:tblPr>
              <a:tblGrid>
                <a:gridCol w="2336800">
                  <a:extLst>
                    <a:ext uri="{9D8B030D-6E8A-4147-A177-3AD203B41FA5}">
                      <a16:colId xmlns:a16="http://schemas.microsoft.com/office/drawing/2014/main" xmlns="" val="20000"/>
                    </a:ext>
                  </a:extLst>
                </a:gridCol>
                <a:gridCol w="2946400">
                  <a:extLst>
                    <a:ext uri="{9D8B030D-6E8A-4147-A177-3AD203B41FA5}">
                      <a16:colId xmlns:a16="http://schemas.microsoft.com/office/drawing/2014/main" xmlns="" val="20001"/>
                    </a:ext>
                  </a:extLst>
                </a:gridCol>
                <a:gridCol w="3454399">
                  <a:extLst>
                    <a:ext uri="{9D8B030D-6E8A-4147-A177-3AD203B41FA5}">
                      <a16:colId xmlns:a16="http://schemas.microsoft.com/office/drawing/2014/main" xmlns="" val="20002"/>
                    </a:ext>
                  </a:extLst>
                </a:gridCol>
              </a:tblGrid>
              <a:tr h="484300">
                <a:tc>
                  <a:txBody>
                    <a:bodyPr/>
                    <a:lstStyle/>
                    <a:p>
                      <a:r>
                        <a:rPr lang="en-US" sz="1900" b="1" u="none" strike="noStrike" cap="none" dirty="0">
                          <a:solidFill>
                            <a:srgbClr val="7030A0"/>
                          </a:solidFill>
                          <a:effectLst/>
                          <a:sym typeface="Arial"/>
                        </a:rPr>
                        <a:t>Agents </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Physical methods</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Chemical methods</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522166">
                <a:tc gridSpan="3">
                  <a:txBody>
                    <a:bodyPr/>
                    <a:lstStyle/>
                    <a:p>
                      <a:r>
                        <a:rPr lang="en-US" sz="1900" u="none" strike="noStrike" cap="none" dirty="0">
                          <a:effectLst/>
                          <a:sym typeface="Arial"/>
                        </a:rPr>
                        <a:t>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1847514">
                <a:tc>
                  <a:txBody>
                    <a:bodyPr/>
                    <a:lstStyle/>
                    <a:p>
                      <a:r>
                        <a:rPr lang="en-US" sz="1900" dirty="0"/>
                        <a:t>High-level 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indent="0">
                        <a:buFont typeface="Wingdings" panose="05000000000000000000" pitchFamily="2" charset="2"/>
                        <a:buNone/>
                      </a:pPr>
                      <a:r>
                        <a:rPr lang="en-US" sz="1900" dirty="0"/>
                        <a:t>No physical methods in this category</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Aldehydes- glutaraldehyde, </a:t>
                      </a:r>
                      <a:r>
                        <a:rPr lang="en-US" sz="1900" dirty="0" err="1"/>
                        <a:t>orthophthaldehyde</a:t>
                      </a:r>
                      <a:r>
                        <a:rPr lang="en-US" sz="1900" dirty="0"/>
                        <a:t>, formaldehyde </a:t>
                      </a:r>
                    </a:p>
                    <a:p>
                      <a:pPr marL="285750" indent="-285750">
                        <a:buFont typeface="Wingdings" panose="05000000000000000000" pitchFamily="2" charset="2"/>
                        <a:buChar char="Ø"/>
                      </a:pPr>
                      <a:r>
                        <a:rPr lang="en-US" sz="1900" dirty="0" err="1"/>
                        <a:t>Peracetic</a:t>
                      </a:r>
                      <a:r>
                        <a:rPr lang="en-US" sz="1900" dirty="0"/>
                        <a:t> acid</a:t>
                      </a:r>
                    </a:p>
                    <a:p>
                      <a:pPr marL="285750" indent="-285750">
                        <a:buFont typeface="Wingdings" panose="05000000000000000000" pitchFamily="2" charset="2"/>
                        <a:buChar char="Ø"/>
                      </a:pPr>
                      <a:r>
                        <a:rPr lang="en-US" sz="1900" dirty="0"/>
                        <a:t>Hydrogen peroxide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847514">
                <a:tc>
                  <a:txBody>
                    <a:bodyPr/>
                    <a:lstStyle/>
                    <a:p>
                      <a:r>
                        <a:rPr lang="en-US" sz="1900" dirty="0"/>
                        <a:t>Intermediate–level </a:t>
                      </a:r>
                    </a:p>
                    <a:p>
                      <a:r>
                        <a:rPr lang="en-US" sz="1900" dirty="0"/>
                        <a:t>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Heat-based methods: Pasteurization, boiling and steaming</a:t>
                      </a:r>
                    </a:p>
                    <a:p>
                      <a:pPr marL="285750" indent="-285750">
                        <a:buFont typeface="Wingdings" panose="05000000000000000000" pitchFamily="2" charset="2"/>
                        <a:buChar char="Ø"/>
                      </a:pPr>
                      <a:r>
                        <a:rPr lang="en-US" sz="1900" dirty="0"/>
                        <a:t>Ultraviolet (non-ionizing) radiation</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Alcohols–ethyl alcohol and isopropyl alcohol </a:t>
                      </a:r>
                    </a:p>
                    <a:p>
                      <a:pPr marL="285750" indent="-285750">
                        <a:buFont typeface="Wingdings" panose="05000000000000000000" pitchFamily="2" charset="2"/>
                        <a:buChar char="Ø"/>
                      </a:pPr>
                      <a:r>
                        <a:rPr lang="en-US" sz="1900" dirty="0" err="1"/>
                        <a:t>Phenolics</a:t>
                      </a:r>
                      <a:r>
                        <a:rPr lang="en-US" sz="1900" dirty="0"/>
                        <a:t>–phenol, cresol, </a:t>
                      </a:r>
                      <a:r>
                        <a:rPr lang="en-US" sz="1900" dirty="0" err="1"/>
                        <a:t>lysol</a:t>
                      </a:r>
                      <a:endParaRPr lang="en-US" sz="1900" dirty="0"/>
                    </a:p>
                    <a:p>
                      <a:pPr marL="285750" indent="-285750">
                        <a:buFont typeface="Wingdings" panose="05000000000000000000" pitchFamily="2" charset="2"/>
                        <a:buChar char="Ø"/>
                      </a:pPr>
                      <a:r>
                        <a:rPr lang="en-US" sz="1900" dirty="0"/>
                        <a:t>Halogens–iodine and chlorine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1165907">
                <a:tc>
                  <a:txBody>
                    <a:bodyPr/>
                    <a:lstStyle/>
                    <a:p>
                      <a:r>
                        <a:rPr lang="en-US" sz="1900" dirty="0"/>
                        <a:t>Low-level disinfectants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0" indent="0">
                        <a:buFont typeface="Wingdings" panose="05000000000000000000" pitchFamily="2" charset="2"/>
                        <a:buNone/>
                      </a:pPr>
                      <a:r>
                        <a:rPr lang="en-US" sz="1900" dirty="0"/>
                        <a:t>No physical methods in this category</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1900" dirty="0"/>
                        <a:t>Quaternary ammonium compound (QAC)</a:t>
                      </a:r>
                    </a:p>
                    <a:p>
                      <a:pPr marL="285750" indent="-285750">
                        <a:buFont typeface="Wingdings" panose="05000000000000000000" pitchFamily="2" charset="2"/>
                        <a:buChar char="Ø"/>
                      </a:pPr>
                      <a:r>
                        <a:rPr lang="en-US" sz="1900" dirty="0"/>
                        <a:t>Chlorhexidine</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73627530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HIGH-LEVEL DISINFECTANT (HLD)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Capable of killing all microorganisms and bacterial spores when used in sufficient concentration under suitable conditions. </a:t>
            </a:r>
          </a:p>
          <a:p>
            <a:r>
              <a:rPr lang="en-US" dirty="0" smtClean="0"/>
              <a:t>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120</a:t>
            </a:fld>
            <a:endParaRPr lang="en"/>
          </a:p>
        </p:txBody>
      </p:sp>
    </p:spTree>
    <p:extLst>
      <p:ext uri="{BB962C8B-B14F-4D97-AF65-F5344CB8AC3E}">
        <p14:creationId xmlns:p14="http://schemas.microsoft.com/office/powerpoint/2010/main" val="47180748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Aldehyde</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Commonly used - </a:t>
            </a:r>
            <a:r>
              <a:rPr lang="en-US" dirty="0" smtClean="0"/>
              <a:t>Formaldehyde, </a:t>
            </a:r>
            <a:r>
              <a:rPr lang="en-US" dirty="0" err="1" smtClean="0"/>
              <a:t>glutaraldehyde</a:t>
            </a:r>
            <a:r>
              <a:rPr lang="en-US" dirty="0" smtClean="0"/>
              <a:t> and </a:t>
            </a:r>
            <a:r>
              <a:rPr lang="en-US" dirty="0" err="1" smtClean="0"/>
              <a:t>ortho-phthalaldehyde</a:t>
            </a:r>
            <a:endParaRPr lang="en-US" dirty="0" smtClean="0"/>
          </a:p>
          <a:p>
            <a:r>
              <a:rPr lang="en-US" dirty="0" smtClean="0"/>
              <a:t>MOA –Combine with nucleic acids, proteins and inactivate them, probably by cross-linking and alkylating the molecules.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121</a:t>
            </a:fld>
            <a:endParaRPr lang="en"/>
          </a:p>
        </p:txBody>
      </p:sp>
    </p:spTree>
    <p:extLst>
      <p:ext uri="{BB962C8B-B14F-4D97-AF65-F5344CB8AC3E}">
        <p14:creationId xmlns:p14="http://schemas.microsoft.com/office/powerpoint/2010/main" val="112286633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Glutaraldehyde</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Used for </a:t>
            </a:r>
            <a:r>
              <a:rPr lang="en-US" dirty="0" err="1" smtClean="0"/>
              <a:t>semicritical</a:t>
            </a:r>
            <a:r>
              <a:rPr lang="en-US" dirty="0" smtClean="0"/>
              <a:t> items (endoscope, </a:t>
            </a:r>
            <a:r>
              <a:rPr lang="en-US" dirty="0" err="1" smtClean="0"/>
              <a:t>cystoscope</a:t>
            </a:r>
            <a:r>
              <a:rPr lang="en-US" dirty="0" smtClean="0"/>
              <a:t>) </a:t>
            </a:r>
          </a:p>
          <a:p>
            <a:r>
              <a:rPr lang="en-US" dirty="0" smtClean="0"/>
              <a:t>Also used for aerial disinfection and cleaning (fogging and cleaning of floor and surfaces of critical areas e.g., </a:t>
            </a:r>
            <a:r>
              <a:rPr lang="en-US" dirty="0" err="1" smtClean="0"/>
              <a:t>Bacillocid</a:t>
            </a:r>
            <a:r>
              <a:rPr lang="en-US" dirty="0" smtClean="0"/>
              <a:t> Extra)</a:t>
            </a:r>
          </a:p>
          <a:p>
            <a:r>
              <a:rPr lang="en-US" b="1" dirty="0" smtClean="0">
                <a:solidFill>
                  <a:srgbClr val="7030A0"/>
                </a:solidFill>
              </a:rPr>
              <a:t>Concentration - </a:t>
            </a:r>
            <a:r>
              <a:rPr lang="en-US" dirty="0" smtClean="0"/>
              <a:t>2% or 2.4% (e.g. </a:t>
            </a:r>
            <a:r>
              <a:rPr lang="en-US" dirty="0" err="1" smtClean="0"/>
              <a:t>Cidex</a:t>
            </a:r>
            <a:r>
              <a:rPr lang="en-US" dirty="0" smtClean="0"/>
              <a:t>); available in inactive form and once activated - remains active only for 14 days. </a:t>
            </a:r>
          </a:p>
          <a:p>
            <a:r>
              <a:rPr lang="en-US" dirty="0" smtClean="0"/>
              <a:t>Duration- 20 minutes (10–14 </a:t>
            </a:r>
            <a:r>
              <a:rPr lang="en-US" dirty="0" err="1" smtClean="0"/>
              <a:t>hrs</a:t>
            </a:r>
            <a:r>
              <a:rPr lang="en-US" dirty="0" smtClean="0"/>
              <a:t> for spores)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122</a:t>
            </a:fld>
            <a:endParaRPr lang="en"/>
          </a:p>
        </p:txBody>
      </p:sp>
    </p:spTree>
    <p:extLst>
      <p:ext uri="{BB962C8B-B14F-4D97-AF65-F5344CB8AC3E}">
        <p14:creationId xmlns:p14="http://schemas.microsoft.com/office/powerpoint/2010/main" val="379254836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914400"/>
            <a:ext cx="8229600" cy="5211763"/>
          </a:xfrm>
        </p:spPr>
        <p:txBody>
          <a:bodyPr/>
          <a:lstStyle/>
          <a:p>
            <a:r>
              <a:rPr lang="en-US" b="1" dirty="0" smtClean="0">
                <a:solidFill>
                  <a:srgbClr val="7030A0"/>
                </a:solidFill>
              </a:rPr>
              <a:t>Advantages: </a:t>
            </a:r>
            <a:r>
              <a:rPr lang="en-US" dirty="0" smtClean="0"/>
              <a:t>Remains active in the presence of organic matter, has excellent material compatibility. </a:t>
            </a:r>
          </a:p>
          <a:p>
            <a:r>
              <a:rPr lang="en-US" b="1" dirty="0" smtClean="0">
                <a:solidFill>
                  <a:srgbClr val="7030A0"/>
                </a:solidFill>
              </a:rPr>
              <a:t>Disadvantages: </a:t>
            </a:r>
            <a:r>
              <a:rPr lang="en-US" dirty="0" smtClean="0"/>
              <a:t>Pungent </a:t>
            </a:r>
            <a:r>
              <a:rPr lang="en-US" dirty="0" err="1" smtClean="0"/>
              <a:t>odour</a:t>
            </a:r>
            <a:r>
              <a:rPr lang="en-US" dirty="0" smtClean="0"/>
              <a:t>, can produce eye irritation, occupational asthma and contact dermatitis.</a:t>
            </a:r>
          </a:p>
          <a:p>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123</a:t>
            </a:fld>
            <a:endParaRPr lang="en"/>
          </a:p>
        </p:txBody>
      </p:sp>
    </p:spTree>
    <p:extLst>
      <p:ext uri="{BB962C8B-B14F-4D97-AF65-F5344CB8AC3E}">
        <p14:creationId xmlns:p14="http://schemas.microsoft.com/office/powerpoint/2010/main" val="137366774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Ortho-</a:t>
            </a:r>
            <a:r>
              <a:rPr lang="en-US" b="1" dirty="0" err="1" smtClean="0">
                <a:solidFill>
                  <a:srgbClr val="FF0000"/>
                </a:solidFill>
              </a:rPr>
              <a:t>phthalaldehyde</a:t>
            </a:r>
            <a:r>
              <a:rPr lang="en-US" b="1" dirty="0" smtClean="0">
                <a:solidFill>
                  <a:srgbClr val="FF0000"/>
                </a:solidFill>
              </a:rPr>
              <a:t> (0.55%)</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Used for disinfection of </a:t>
            </a:r>
            <a:r>
              <a:rPr lang="en-US" dirty="0" err="1" smtClean="0"/>
              <a:t>semicritical</a:t>
            </a:r>
            <a:r>
              <a:rPr lang="en-US" dirty="0" smtClean="0"/>
              <a:t> items, has many advantages over </a:t>
            </a:r>
            <a:r>
              <a:rPr lang="en-US" dirty="0" err="1" smtClean="0"/>
              <a:t>glutaraldehyde</a:t>
            </a:r>
            <a:r>
              <a:rPr lang="en-US" dirty="0" smtClean="0"/>
              <a:t>—</a:t>
            </a:r>
          </a:p>
          <a:p>
            <a:pPr lvl="1"/>
            <a:r>
              <a:rPr lang="en-US" dirty="0" smtClean="0"/>
              <a:t>Does not require activation</a:t>
            </a:r>
          </a:p>
          <a:p>
            <a:pPr lvl="1"/>
            <a:r>
              <a:rPr lang="en-US" dirty="0" smtClean="0"/>
              <a:t>Better odor</a:t>
            </a:r>
          </a:p>
          <a:p>
            <a:pPr lvl="1"/>
            <a:r>
              <a:rPr lang="en-US" dirty="0" smtClean="0"/>
              <a:t>Less eye irritation</a:t>
            </a:r>
          </a:p>
          <a:p>
            <a:pPr lvl="1"/>
            <a:r>
              <a:rPr lang="en-US" dirty="0" smtClean="0"/>
              <a:t>Acts faster (5–10 min).  </a:t>
            </a:r>
          </a:p>
          <a:p>
            <a:r>
              <a:rPr lang="en-US" dirty="0" smtClean="0"/>
              <a:t>OPA does not kill spores effectively and stains skin gray.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124</a:t>
            </a:fld>
            <a:endParaRPr lang="en"/>
          </a:p>
        </p:txBody>
      </p:sp>
    </p:spTree>
    <p:extLst>
      <p:ext uri="{BB962C8B-B14F-4D97-AF65-F5344CB8AC3E}">
        <p14:creationId xmlns:p14="http://schemas.microsoft.com/office/powerpoint/2010/main" val="107446669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Formaldehyde</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Excellent HLD. </a:t>
            </a:r>
          </a:p>
          <a:p>
            <a:r>
              <a:rPr lang="en-US" dirty="0" smtClean="0"/>
              <a:t>Health-care uses are limited:</a:t>
            </a:r>
          </a:p>
          <a:p>
            <a:pPr lvl="1"/>
            <a:r>
              <a:rPr lang="en-US" dirty="0" smtClean="0"/>
              <a:t>Irritating fumes and pungent odor.  </a:t>
            </a:r>
          </a:p>
          <a:p>
            <a:pPr lvl="1"/>
            <a:r>
              <a:rPr lang="en-US" dirty="0" smtClean="0"/>
              <a:t>Potential carcinogen, corrosive (metals) and causes skin irritation and asthma (when inhaled).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125</a:t>
            </a:fld>
            <a:endParaRPr lang="en"/>
          </a:p>
        </p:txBody>
      </p:sp>
    </p:spTree>
    <p:extLst>
      <p:ext uri="{BB962C8B-B14F-4D97-AF65-F5344CB8AC3E}">
        <p14:creationId xmlns:p14="http://schemas.microsoft.com/office/powerpoint/2010/main" val="300846739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normAutofit/>
          </a:bodyPr>
          <a:lstStyle/>
          <a:p>
            <a:r>
              <a:rPr lang="en-US" dirty="0" smtClean="0"/>
              <a:t>Formaldehyde is largely restricted to non-patient care area only; used for—preservation of anatomical specimen and stool specimen and as an embalming agent.</a:t>
            </a:r>
          </a:p>
          <a:p>
            <a:r>
              <a:rPr lang="en-US" dirty="0" smtClean="0"/>
              <a:t>Fumigation of closed areas(</a:t>
            </a:r>
            <a:r>
              <a:rPr lang="en-US" dirty="0" err="1" smtClean="0"/>
              <a:t>e.g.OT</a:t>
            </a:r>
            <a:r>
              <a:rPr lang="en-US" dirty="0" smtClean="0"/>
              <a:t>) is an obsolete practice.</a:t>
            </a:r>
          </a:p>
          <a:p>
            <a:r>
              <a:rPr lang="en-US" dirty="0" smtClean="0"/>
              <a:t>Tablets and gaseous form of formaldehyde- used for sterilization of surgical instruments – is unreliable.</a:t>
            </a:r>
          </a:p>
          <a:p>
            <a:r>
              <a:rPr lang="en-US" dirty="0" smtClean="0"/>
              <a:t>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126</a:t>
            </a:fld>
            <a:endParaRPr lang="en"/>
          </a:p>
        </p:txBody>
      </p:sp>
    </p:spTree>
    <p:extLst>
      <p:ext uri="{BB962C8B-B14F-4D97-AF65-F5344CB8AC3E}">
        <p14:creationId xmlns:p14="http://schemas.microsoft.com/office/powerpoint/2010/main" val="60092333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Peracetic</a:t>
            </a:r>
            <a:r>
              <a:rPr lang="en-US" b="1" dirty="0" smtClean="0">
                <a:solidFill>
                  <a:srgbClr val="FF0000"/>
                </a:solidFill>
              </a:rPr>
              <a:t> Acid</a:t>
            </a:r>
            <a:endParaRPr lang="en-US" b="1" dirty="0">
              <a:solidFill>
                <a:srgbClr val="FF0000"/>
              </a:solidFill>
            </a:endParaRPr>
          </a:p>
        </p:txBody>
      </p:sp>
      <p:sp>
        <p:nvSpPr>
          <p:cNvPr id="193" name="Google Shape;193;p12"/>
          <p:cNvSpPr txBox="1">
            <a:spLocks noGrp="1"/>
          </p:cNvSpPr>
          <p:nvPr>
            <p:ph idx="1"/>
          </p:nvPr>
        </p:nvSpPr>
        <p:spPr>
          <a:xfrm>
            <a:off x="457200" y="1447800"/>
            <a:ext cx="8229600" cy="4678363"/>
          </a:xfrm>
        </p:spPr>
        <p:txBody>
          <a:bodyPr/>
          <a:lstStyle/>
          <a:p>
            <a:r>
              <a:rPr lang="en-US" dirty="0" smtClean="0"/>
              <a:t>Used in automated machines and for manual immersion(0.1–0.2%; 5–15 min)</a:t>
            </a:r>
          </a:p>
          <a:p>
            <a:r>
              <a:rPr lang="en-US" b="1" dirty="0" smtClean="0">
                <a:solidFill>
                  <a:srgbClr val="7030A0"/>
                </a:solidFill>
              </a:rPr>
              <a:t>Used to sterilize medical </a:t>
            </a:r>
            <a:r>
              <a:rPr lang="en-US" dirty="0" smtClean="0"/>
              <a:t>(e.g., endoscopes, </a:t>
            </a:r>
            <a:r>
              <a:rPr lang="en-US" dirty="0" err="1" smtClean="0"/>
              <a:t>arthroscopes</a:t>
            </a:r>
            <a:r>
              <a:rPr lang="en-US" dirty="0" smtClean="0"/>
              <a:t>), surgical, and dental instruments. </a:t>
            </a:r>
          </a:p>
          <a:p>
            <a:r>
              <a:rPr lang="en-US" b="1" dirty="0" smtClean="0">
                <a:solidFill>
                  <a:srgbClr val="7030A0"/>
                </a:solidFill>
              </a:rPr>
              <a:t>Disadvantages: </a:t>
            </a:r>
            <a:r>
              <a:rPr lang="en-US" dirty="0" smtClean="0"/>
              <a:t>Expensive, has material compatibility issues, causes chemical irritation and eye damage.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127</a:t>
            </a:fld>
            <a:endParaRPr lang="en"/>
          </a:p>
        </p:txBody>
      </p:sp>
    </p:spTree>
    <p:extLst>
      <p:ext uri="{BB962C8B-B14F-4D97-AF65-F5344CB8AC3E}">
        <p14:creationId xmlns:p14="http://schemas.microsoft.com/office/powerpoint/2010/main" val="28255831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Hydrogen Peroxide (H2O2)</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MOA-</a:t>
            </a:r>
            <a:r>
              <a:rPr lang="en-US" dirty="0" smtClean="0"/>
              <a:t> produces destructive hydroxyl free radicals that can attack various cell components. </a:t>
            </a:r>
          </a:p>
          <a:p>
            <a:r>
              <a:rPr lang="en-US" dirty="0" smtClean="0"/>
              <a:t>H</a:t>
            </a:r>
            <a:r>
              <a:rPr lang="en-US" baseline="-25000" dirty="0" smtClean="0"/>
              <a:t>2</a:t>
            </a:r>
            <a:r>
              <a:rPr lang="en-US" dirty="0" smtClean="0"/>
              <a:t>O</a:t>
            </a:r>
            <a:r>
              <a:rPr lang="en-US" baseline="-25000" dirty="0" smtClean="0"/>
              <a:t>2</a:t>
            </a:r>
            <a:r>
              <a:rPr lang="en-US" dirty="0" smtClean="0"/>
              <a:t>can be degraded by catalase-producing organisms to water and oxygen, which can be overcome by using higher concentrations.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128</a:t>
            </a:fld>
            <a:endParaRPr lang="en"/>
          </a:p>
        </p:txBody>
      </p:sp>
    </p:spTree>
    <p:extLst>
      <p:ext uri="{BB962C8B-B14F-4D97-AF65-F5344CB8AC3E}">
        <p14:creationId xmlns:p14="http://schemas.microsoft.com/office/powerpoint/2010/main" val="116790230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normAutofit lnSpcReduction="10000"/>
          </a:bodyPr>
          <a:lstStyle/>
          <a:p>
            <a:r>
              <a:rPr lang="en-US" b="1" dirty="0" smtClean="0">
                <a:solidFill>
                  <a:srgbClr val="7030A0"/>
                </a:solidFill>
              </a:rPr>
              <a:t>Uses- </a:t>
            </a:r>
            <a:r>
              <a:rPr lang="en-US" dirty="0" err="1" smtClean="0"/>
              <a:t>Sporicidal</a:t>
            </a:r>
            <a:r>
              <a:rPr lang="en-US" dirty="0" smtClean="0"/>
              <a:t> only at &gt;4–5%.</a:t>
            </a:r>
          </a:p>
          <a:p>
            <a:r>
              <a:rPr lang="en-US" b="1" dirty="0">
                <a:solidFill>
                  <a:srgbClr val="7030A0"/>
                </a:solidFill>
              </a:rPr>
              <a:t>3% H2O2 – </a:t>
            </a:r>
            <a:r>
              <a:rPr lang="en-US" dirty="0" smtClean="0"/>
              <a:t>Environmental surface disinfection, fogging &amp; for wound cleaning </a:t>
            </a:r>
          </a:p>
          <a:p>
            <a:r>
              <a:rPr lang="en-US" b="1" dirty="0">
                <a:solidFill>
                  <a:srgbClr val="7030A0"/>
                </a:solidFill>
              </a:rPr>
              <a:t>3–6% H2O2 – </a:t>
            </a:r>
            <a:r>
              <a:rPr lang="en-US" dirty="0" smtClean="0"/>
              <a:t>Disinfect soft contact lens, tonometer </a:t>
            </a:r>
            <a:r>
              <a:rPr lang="en-US" dirty="0" err="1" smtClean="0"/>
              <a:t>biprisms</a:t>
            </a:r>
            <a:r>
              <a:rPr lang="en-US" dirty="0" smtClean="0"/>
              <a:t>, ventilators, fabrics, and endoscopes, etc.</a:t>
            </a:r>
          </a:p>
          <a:p>
            <a:r>
              <a:rPr lang="en-US" b="1" dirty="0">
                <a:solidFill>
                  <a:srgbClr val="7030A0"/>
                </a:solidFill>
              </a:rPr>
              <a:t>6–7.5% H2O2 - </a:t>
            </a:r>
            <a:r>
              <a:rPr lang="en-US" dirty="0" smtClean="0"/>
              <a:t>used as chemical </a:t>
            </a:r>
            <a:r>
              <a:rPr lang="en-US" dirty="0" err="1" smtClean="0"/>
              <a:t>sterilant</a:t>
            </a:r>
            <a:r>
              <a:rPr lang="en-US" dirty="0" smtClean="0"/>
              <a:t> in plasma sterilization </a:t>
            </a:r>
          </a:p>
          <a:p>
            <a:r>
              <a:rPr lang="en-US" b="1" dirty="0">
                <a:solidFill>
                  <a:srgbClr val="7030A0"/>
                </a:solidFill>
              </a:rPr>
              <a:t>Vaporized H2O2 - </a:t>
            </a:r>
            <a:r>
              <a:rPr lang="en-US" dirty="0" smtClean="0"/>
              <a:t>Industrial sterilization of medical devices and for decontamination of large and small area.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129</a:t>
            </a:fld>
            <a:endParaRPr lang="en"/>
          </a:p>
        </p:txBody>
      </p:sp>
    </p:spTree>
    <p:extLst>
      <p:ext uri="{BB962C8B-B14F-4D97-AF65-F5344CB8AC3E}">
        <p14:creationId xmlns:p14="http://schemas.microsoft.com/office/powerpoint/2010/main" val="165735780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Advantages: </a:t>
            </a:r>
          </a:p>
          <a:p>
            <a:r>
              <a:rPr lang="en-US" dirty="0" smtClean="0"/>
              <a:t>It is rapid in action, nontoxic. </a:t>
            </a:r>
          </a:p>
          <a:p>
            <a:r>
              <a:rPr lang="en-US" dirty="0" smtClean="0"/>
              <a:t>Has detergent properties with good cleaning ability. </a:t>
            </a:r>
          </a:p>
          <a:p>
            <a:r>
              <a:rPr lang="en-US" dirty="0" smtClean="0"/>
              <a:t>Active in the presence of organic material.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130</a:t>
            </a:fld>
            <a:endParaRPr lang="en"/>
          </a:p>
        </p:txBody>
      </p:sp>
    </p:spTree>
    <p:extLst>
      <p:ext uri="{BB962C8B-B14F-4D97-AF65-F5344CB8AC3E}">
        <p14:creationId xmlns:p14="http://schemas.microsoft.com/office/powerpoint/2010/main" val="281079107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Disadvantages:</a:t>
            </a:r>
          </a:p>
          <a:p>
            <a:r>
              <a:rPr lang="en-US" dirty="0" smtClean="0"/>
              <a:t>Expensive</a:t>
            </a:r>
          </a:p>
          <a:p>
            <a:r>
              <a:rPr lang="en-US" dirty="0" smtClean="0"/>
              <a:t>Material compatibility issue (contraindicated for use on Cu, brass, Zn2+ </a:t>
            </a:r>
            <a:r>
              <a:rPr lang="en-US" dirty="0" err="1" smtClean="0"/>
              <a:t>etc</a:t>
            </a:r>
            <a:r>
              <a:rPr lang="en-US" dirty="0" smtClean="0"/>
              <a:t>)</a:t>
            </a:r>
          </a:p>
          <a:p>
            <a:r>
              <a:rPr lang="en-US" dirty="0" smtClean="0"/>
              <a:t>Can produce chemical irritation and corneal damage</a:t>
            </a:r>
          </a:p>
          <a:p>
            <a:r>
              <a:rPr lang="en-US" dirty="0" smtClean="0"/>
              <a:t>Should be properly stored in dark containers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131</a:t>
            </a:fld>
            <a:endParaRPr lang="en"/>
          </a:p>
        </p:txBody>
      </p:sp>
    </p:spTree>
    <p:extLst>
      <p:ext uri="{BB962C8B-B14F-4D97-AF65-F5344CB8AC3E}">
        <p14:creationId xmlns:p14="http://schemas.microsoft.com/office/powerpoint/2010/main" val="125541232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a:solidFill>
                  <a:srgbClr val="FF0000"/>
                </a:solidFill>
              </a:rPr>
              <a:t>INTERMEDIATE-LEVEL DISINFECTANT</a:t>
            </a:r>
            <a:br>
              <a:rPr lang="en-US" b="1" dirty="0">
                <a:solidFill>
                  <a:srgbClr val="FF0000"/>
                </a:solidFill>
              </a:rPr>
            </a:br>
            <a:r>
              <a:rPr lang="en-US" b="1" dirty="0">
                <a:solidFill>
                  <a:srgbClr val="FF0000"/>
                </a:solidFill>
              </a:rPr>
              <a:t>Alcohol</a:t>
            </a:r>
          </a:p>
        </p:txBody>
      </p:sp>
      <p:sp>
        <p:nvSpPr>
          <p:cNvPr id="193" name="Google Shape;193;p12"/>
          <p:cNvSpPr txBox="1">
            <a:spLocks noGrp="1"/>
          </p:cNvSpPr>
          <p:nvPr>
            <p:ph idx="1"/>
          </p:nvPr>
        </p:nvSpPr>
        <p:spPr/>
        <p:txBody>
          <a:bodyPr/>
          <a:lstStyle/>
          <a:p>
            <a:r>
              <a:rPr lang="en-US" dirty="0" smtClean="0"/>
              <a:t>Ethyl alcohol and isopropyl alcohol - most popular alcohol used in hospitals. </a:t>
            </a:r>
          </a:p>
          <a:p>
            <a:r>
              <a:rPr lang="en-US" dirty="0" smtClean="0"/>
              <a:t>Action: Rapidly bactericidal to most organisms except spores - act by denaturation of proteins.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132</a:t>
            </a:fld>
            <a:endParaRPr lang="en"/>
          </a:p>
        </p:txBody>
      </p:sp>
    </p:spTree>
    <p:extLst>
      <p:ext uri="{BB962C8B-B14F-4D97-AF65-F5344CB8AC3E}">
        <p14:creationId xmlns:p14="http://schemas.microsoft.com/office/powerpoint/2010/main" val="965462607"/>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Uses: </a:t>
            </a:r>
            <a:r>
              <a:rPr lang="en-US" b="1" dirty="0">
                <a:solidFill>
                  <a:srgbClr val="7030A0"/>
                </a:solidFill>
              </a:rPr>
              <a:t>Alcohol (60–80%) </a:t>
            </a:r>
            <a:r>
              <a:rPr lang="en-US" dirty="0" smtClean="0"/>
              <a:t>is used for various purposes. </a:t>
            </a:r>
          </a:p>
          <a:p>
            <a:pPr lvl="1"/>
            <a:r>
              <a:rPr lang="en-US" dirty="0" smtClean="0"/>
              <a:t>Alcohol based </a:t>
            </a:r>
            <a:r>
              <a:rPr lang="en-US" dirty="0" err="1" smtClean="0"/>
              <a:t>handrub</a:t>
            </a:r>
            <a:r>
              <a:rPr lang="en-US" dirty="0" smtClean="0"/>
              <a:t> (ABHR), e.g. </a:t>
            </a:r>
            <a:r>
              <a:rPr lang="en-US" dirty="0" err="1" smtClean="0"/>
              <a:t>Sterillium</a:t>
            </a:r>
            <a:r>
              <a:rPr lang="en-US" dirty="0" smtClean="0"/>
              <a:t>.</a:t>
            </a:r>
          </a:p>
          <a:p>
            <a:pPr lvl="1"/>
            <a:r>
              <a:rPr lang="en-US" dirty="0" smtClean="0"/>
              <a:t>Disinfecting smaller non-critical instruments e.g. thermometer</a:t>
            </a:r>
          </a:p>
          <a:p>
            <a:pPr lvl="1"/>
            <a:r>
              <a:rPr lang="en-US" dirty="0" smtClean="0"/>
              <a:t>Disinfection of small medical items/surfaces e.g. vaccine vials</a:t>
            </a:r>
          </a:p>
          <a:p>
            <a:pPr lvl="1"/>
            <a:r>
              <a:rPr lang="en-US" dirty="0" smtClean="0"/>
              <a:t>Disinfection of external surfaces of equipment e.g. </a:t>
            </a:r>
            <a:r>
              <a:rPr lang="en-US" dirty="0" err="1" smtClean="0"/>
              <a:t>stethecope</a:t>
            </a:r>
            <a:endParaRPr lang="en-US" dirty="0" smtClean="0"/>
          </a:p>
          <a:p>
            <a:pPr lvl="1"/>
            <a:r>
              <a:rPr lang="en-US" dirty="0" smtClean="0"/>
              <a:t>Disinfection of non-critical surfaces e.g. lab bench area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133</a:t>
            </a:fld>
            <a:endParaRPr lang="en"/>
          </a:p>
        </p:txBody>
      </p:sp>
    </p:spTree>
    <p:extLst>
      <p:ext uri="{BB962C8B-B14F-4D97-AF65-F5344CB8AC3E}">
        <p14:creationId xmlns:p14="http://schemas.microsoft.com/office/powerpoint/2010/main" val="327836034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Disadvantages: </a:t>
            </a:r>
          </a:p>
          <a:p>
            <a:r>
              <a:rPr lang="en-US" dirty="0" smtClean="0"/>
              <a:t>Flammable and must be stored in a cool, well-ventilated area, </a:t>
            </a:r>
          </a:p>
          <a:p>
            <a:r>
              <a:rPr lang="en-US" dirty="0" smtClean="0"/>
              <a:t>Evaporate rapidly </a:t>
            </a:r>
          </a:p>
          <a:p>
            <a:r>
              <a:rPr lang="en-US" dirty="0" smtClean="0"/>
              <a:t>May damage tonometer tips and lenses, </a:t>
            </a:r>
          </a:p>
          <a:p>
            <a:r>
              <a:rPr lang="en-US" dirty="0" smtClean="0"/>
              <a:t>Inactivated by organic matter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134</a:t>
            </a:fld>
            <a:endParaRPr lang="en"/>
          </a:p>
        </p:txBody>
      </p:sp>
    </p:spTree>
    <p:extLst>
      <p:ext uri="{BB962C8B-B14F-4D97-AF65-F5344CB8AC3E}">
        <p14:creationId xmlns:p14="http://schemas.microsoft.com/office/powerpoint/2010/main" val="63532924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Phenolics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Phenol (carbolic acid) - first widely used antiseptic and disinfectant (Joseph Lister )</a:t>
            </a:r>
          </a:p>
          <a:p>
            <a:r>
              <a:rPr lang="en-US" dirty="0" smtClean="0"/>
              <a:t>Phenol and its derivatives - produced by distillation of coal tar. </a:t>
            </a:r>
          </a:p>
          <a:p>
            <a:r>
              <a:rPr lang="en-US" dirty="0" smtClean="0"/>
              <a:t>MOA: Act as protoplasmic poison, disrupt the cell wall and cell proteins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135</a:t>
            </a:fld>
            <a:endParaRPr lang="en"/>
          </a:p>
        </p:txBody>
      </p:sp>
    </p:spTree>
    <p:extLst>
      <p:ext uri="{BB962C8B-B14F-4D97-AF65-F5344CB8AC3E}">
        <p14:creationId xmlns:p14="http://schemas.microsoft.com/office/powerpoint/2010/main" val="365700839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dirty="0" smtClean="0"/>
              <a:t>Used as disinfectants</a:t>
            </a:r>
          </a:p>
          <a:p>
            <a:r>
              <a:rPr lang="en-US" b="1" dirty="0" smtClean="0">
                <a:solidFill>
                  <a:srgbClr val="7030A0"/>
                </a:solidFill>
              </a:rPr>
              <a:t>Cresol &amp; </a:t>
            </a:r>
            <a:r>
              <a:rPr lang="en-US" b="1" dirty="0" err="1" smtClean="0">
                <a:solidFill>
                  <a:srgbClr val="7030A0"/>
                </a:solidFill>
              </a:rPr>
              <a:t>lysol</a:t>
            </a:r>
            <a:r>
              <a:rPr lang="en-US" b="1" dirty="0" smtClean="0">
                <a:solidFill>
                  <a:srgbClr val="7030A0"/>
                </a:solidFill>
              </a:rPr>
              <a:t> - </a:t>
            </a:r>
            <a:r>
              <a:rPr lang="en-US" dirty="0" smtClean="0"/>
              <a:t>Disinfecting environmental surfaces (e.g., bedside tables, bedrails, and laboratory surfaces) and noncritical medical devices.</a:t>
            </a:r>
          </a:p>
          <a:p>
            <a:r>
              <a:rPr lang="en-US" b="1" dirty="0" smtClean="0">
                <a:solidFill>
                  <a:srgbClr val="7030A0"/>
                </a:solidFill>
              </a:rPr>
              <a:t>Toxic to skin - </a:t>
            </a:r>
            <a:r>
              <a:rPr lang="en-US" dirty="0" smtClean="0"/>
              <a:t>not used as antiseptics </a:t>
            </a:r>
          </a:p>
          <a:p>
            <a:r>
              <a:rPr lang="en-US" b="1" dirty="0" smtClean="0">
                <a:solidFill>
                  <a:srgbClr val="7030A0"/>
                </a:solidFill>
              </a:rPr>
              <a:t>5% phenol - </a:t>
            </a:r>
            <a:r>
              <a:rPr lang="en-US" b="1" dirty="0" smtClean="0">
                <a:solidFill>
                  <a:srgbClr val="00B050"/>
                </a:solidFill>
              </a:rPr>
              <a:t>Disinfection of sputum specimen (</a:t>
            </a:r>
            <a:r>
              <a:rPr lang="en-US" b="1" dirty="0" err="1" smtClean="0">
                <a:solidFill>
                  <a:srgbClr val="00B050"/>
                </a:solidFill>
              </a:rPr>
              <a:t>mycobactericidal</a:t>
            </a:r>
            <a:r>
              <a:rPr lang="en-US" b="1" dirty="0" smtClean="0">
                <a:solidFill>
                  <a:srgbClr val="00B050"/>
                </a:solidFill>
              </a:rPr>
              <a:t>) </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136</a:t>
            </a:fld>
            <a:endParaRPr lang="en"/>
          </a:p>
        </p:txBody>
      </p:sp>
    </p:spTree>
    <p:extLst>
      <p:ext uri="{BB962C8B-B14F-4D97-AF65-F5344CB8AC3E}">
        <p14:creationId xmlns:p14="http://schemas.microsoft.com/office/powerpoint/2010/main" val="398116865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Used as antiseptics</a:t>
            </a:r>
          </a:p>
          <a:p>
            <a:r>
              <a:rPr lang="en-US" b="1" dirty="0" err="1" smtClean="0">
                <a:solidFill>
                  <a:srgbClr val="7030A0"/>
                </a:solidFill>
              </a:rPr>
              <a:t>Chloroxylenol</a:t>
            </a:r>
            <a:r>
              <a:rPr lang="en-US" b="1" dirty="0" smtClean="0">
                <a:solidFill>
                  <a:srgbClr val="7030A0"/>
                </a:solidFill>
              </a:rPr>
              <a:t> (active ingredient </a:t>
            </a:r>
            <a:r>
              <a:rPr lang="en-US" b="1" dirty="0" err="1" smtClean="0">
                <a:solidFill>
                  <a:srgbClr val="7030A0"/>
                </a:solidFill>
              </a:rPr>
              <a:t>dettol</a:t>
            </a:r>
            <a:r>
              <a:rPr lang="en-IN" b="1" dirty="0" smtClean="0">
                <a:solidFill>
                  <a:srgbClr val="7030A0"/>
                </a:solidFill>
              </a:rPr>
              <a:t>)</a:t>
            </a:r>
            <a:r>
              <a:rPr lang="en-US" b="1" dirty="0" smtClean="0">
                <a:solidFill>
                  <a:srgbClr val="7030A0"/>
                </a:solidFill>
              </a:rPr>
              <a:t> -</a:t>
            </a:r>
            <a:r>
              <a:rPr lang="en-US" dirty="0" smtClean="0"/>
              <a:t>Compatible with skin and are widely used as antiseptics.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137</a:t>
            </a:fld>
            <a:endParaRPr lang="en"/>
          </a:p>
        </p:txBody>
      </p:sp>
    </p:spTree>
    <p:extLst>
      <p:ext uri="{BB962C8B-B14F-4D97-AF65-F5344CB8AC3E}">
        <p14:creationId xmlns:p14="http://schemas.microsoft.com/office/powerpoint/2010/main" val="293406524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Advantages: </a:t>
            </a:r>
            <a:r>
              <a:rPr lang="en-US" dirty="0" smtClean="0"/>
              <a:t>only ILD that retain activity in the presence of organic materials. </a:t>
            </a:r>
          </a:p>
          <a:p>
            <a:r>
              <a:rPr lang="en-US" b="1" dirty="0" smtClean="0">
                <a:solidFill>
                  <a:srgbClr val="7030A0"/>
                </a:solidFill>
              </a:rPr>
              <a:t>Disadvantages: </a:t>
            </a:r>
            <a:r>
              <a:rPr lang="en-US" dirty="0" smtClean="0"/>
              <a:t>can cause </a:t>
            </a:r>
            <a:r>
              <a:rPr lang="en-US" dirty="0" err="1" smtClean="0"/>
              <a:t>hyperbilirubinemia</a:t>
            </a:r>
            <a:r>
              <a:rPr lang="en-US" dirty="0" smtClean="0"/>
              <a:t> in infants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138</a:t>
            </a:fld>
            <a:endParaRPr lang="en"/>
          </a:p>
        </p:txBody>
      </p:sp>
    </p:spTree>
    <p:extLst>
      <p:ext uri="{BB962C8B-B14F-4D97-AF65-F5344CB8AC3E}">
        <p14:creationId xmlns:p14="http://schemas.microsoft.com/office/powerpoint/2010/main" val="69763339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Halogens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Iodine and chlorine have antimicrobial activity. </a:t>
            </a:r>
          </a:p>
          <a:p>
            <a:r>
              <a:rPr lang="en-US" dirty="0" smtClean="0"/>
              <a:t>Exist in free state, and form salt with sodium and other metals.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139</a:t>
            </a:fld>
            <a:endParaRPr lang="en"/>
          </a:p>
        </p:txBody>
      </p:sp>
    </p:spTree>
    <p:extLst>
      <p:ext uri="{BB962C8B-B14F-4D97-AF65-F5344CB8AC3E}">
        <p14:creationId xmlns:p14="http://schemas.microsoft.com/office/powerpoint/2010/main" val="141040480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Iodine</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MOA-</a:t>
            </a:r>
            <a:r>
              <a:rPr lang="en-US" dirty="0" smtClean="0"/>
              <a:t> acts by disruption of protein and nucleic acid. </a:t>
            </a:r>
          </a:p>
          <a:p>
            <a:r>
              <a:rPr lang="en-US" dirty="0" smtClean="0"/>
              <a:t>Two preparations are available</a:t>
            </a:r>
          </a:p>
          <a:p>
            <a:pPr lvl="1"/>
            <a:r>
              <a:rPr lang="en-US" dirty="0" smtClean="0"/>
              <a:t>Tincture of iodine (2% iodine in potassium iodide) </a:t>
            </a:r>
          </a:p>
          <a:p>
            <a:pPr lvl="1"/>
            <a:r>
              <a:rPr lang="en-US" dirty="0" err="1" smtClean="0"/>
              <a:t>Iodophor</a:t>
            </a:r>
            <a:r>
              <a:rPr lang="en-US" dirty="0" smtClean="0"/>
              <a:t> (e.g. </a:t>
            </a:r>
            <a:r>
              <a:rPr lang="en-US" dirty="0" err="1" smtClean="0"/>
              <a:t>povidone</a:t>
            </a:r>
            <a:r>
              <a:rPr lang="en-US" dirty="0" smtClean="0"/>
              <a:t> iodine) - iodine with carrier (</a:t>
            </a:r>
            <a:r>
              <a:rPr lang="en-US" dirty="0" err="1" smtClean="0"/>
              <a:t>povidone</a:t>
            </a:r>
            <a:r>
              <a:rPr lang="en-US" dirty="0" smtClean="0"/>
              <a:t>) which helps in sustain release. </a:t>
            </a:r>
          </a:p>
          <a:p>
            <a:pPr lvl="2"/>
            <a:r>
              <a:rPr lang="en-US" dirty="0" smtClean="0"/>
              <a:t> Non staining and free of skin toxicity</a:t>
            </a:r>
          </a:p>
          <a:p>
            <a:pPr lvl="2"/>
            <a:r>
              <a:rPr lang="en-US" dirty="0" smtClean="0"/>
              <a:t> Brands- </a:t>
            </a:r>
            <a:r>
              <a:rPr lang="en-US" dirty="0" err="1" smtClean="0"/>
              <a:t>Wescodyne</a:t>
            </a:r>
            <a:r>
              <a:rPr lang="en-US" dirty="0" smtClean="0"/>
              <a:t> and </a:t>
            </a:r>
            <a:r>
              <a:rPr lang="en-US" dirty="0" err="1" smtClean="0"/>
              <a:t>betadine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140</a:t>
            </a:fld>
            <a:endParaRPr lang="en"/>
          </a:p>
        </p:txBody>
      </p:sp>
    </p:spTree>
    <p:extLst>
      <p:ext uri="{BB962C8B-B14F-4D97-AF65-F5344CB8AC3E}">
        <p14:creationId xmlns:p14="http://schemas.microsoft.com/office/powerpoint/2010/main" val="110765067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Used as antiseptics:</a:t>
            </a:r>
          </a:p>
          <a:p>
            <a:r>
              <a:rPr lang="en-US" dirty="0" smtClean="0"/>
              <a:t>5% topical solution and ointment for wound cleaning </a:t>
            </a:r>
          </a:p>
          <a:p>
            <a:r>
              <a:rPr lang="en-US" dirty="0" smtClean="0"/>
              <a:t>7.5% is used for hand scrub </a:t>
            </a:r>
          </a:p>
          <a:p>
            <a:r>
              <a:rPr lang="en-US" dirty="0" smtClean="0"/>
              <a:t>10% is used for surgical skin preparation </a:t>
            </a:r>
          </a:p>
          <a:p>
            <a:r>
              <a:rPr lang="en-US" dirty="0" smtClean="0"/>
              <a:t>1% is used as oral antiseptic, for mouth wash </a:t>
            </a:r>
          </a:p>
          <a:p>
            <a:r>
              <a:rPr lang="en-US" dirty="0" smtClean="0"/>
              <a:t>Used as disinfectant for medical equipment - hydrotherapy tanks.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141</a:t>
            </a:fld>
            <a:endParaRPr lang="en"/>
          </a:p>
        </p:txBody>
      </p:sp>
    </p:spTree>
    <p:extLst>
      <p:ext uri="{BB962C8B-B14F-4D97-AF65-F5344CB8AC3E}">
        <p14:creationId xmlns:p14="http://schemas.microsoft.com/office/powerpoint/2010/main" val="414437754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Chlorine and Hypochlorite</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b="1" dirty="0" smtClean="0">
                <a:solidFill>
                  <a:srgbClr val="7030A0"/>
                </a:solidFill>
              </a:rPr>
              <a:t>MOA –</a:t>
            </a:r>
            <a:r>
              <a:rPr lang="en-US" dirty="0" smtClean="0"/>
              <a:t>All preparations yield </a:t>
            </a:r>
            <a:r>
              <a:rPr lang="en-US" dirty="0" err="1" smtClean="0"/>
              <a:t>hypochlorous</a:t>
            </a:r>
            <a:r>
              <a:rPr lang="en-US" dirty="0" smtClean="0"/>
              <a:t> acid (</a:t>
            </a:r>
            <a:r>
              <a:rPr lang="en-US" dirty="0" err="1" smtClean="0"/>
              <a:t>HClO</a:t>
            </a:r>
            <a:r>
              <a:rPr lang="en-US" dirty="0" smtClean="0"/>
              <a:t>) -causes oxidation of cellular materials and destruction of vegetative bacteria and fungi.</a:t>
            </a:r>
          </a:p>
          <a:p>
            <a:r>
              <a:rPr lang="en-US" dirty="0" smtClean="0"/>
              <a:t>Preparations: Chlorine occurs as—</a:t>
            </a:r>
          </a:p>
          <a:p>
            <a:r>
              <a:rPr lang="en-US" dirty="0" smtClean="0"/>
              <a:t>Free chlorine, </a:t>
            </a:r>
          </a:p>
          <a:p>
            <a:r>
              <a:rPr lang="en-US" b="1" dirty="0" smtClean="0">
                <a:solidFill>
                  <a:srgbClr val="7030A0"/>
                </a:solidFill>
              </a:rPr>
              <a:t>Hypochlorite—</a:t>
            </a:r>
            <a:r>
              <a:rPr lang="en-US" dirty="0" smtClean="0"/>
              <a:t>it is available in two preparations. </a:t>
            </a:r>
          </a:p>
          <a:p>
            <a:pPr lvl="1"/>
            <a:r>
              <a:rPr lang="en-US" dirty="0" smtClean="0"/>
              <a:t>Liquid form (sodium hypochlorite or household bleach) </a:t>
            </a:r>
          </a:p>
          <a:p>
            <a:pPr lvl="1"/>
            <a:r>
              <a:rPr lang="en-US" dirty="0" smtClean="0"/>
              <a:t>Powder form (calcium hypochlorite or bleaching powder)</a:t>
            </a:r>
          </a:p>
          <a:p>
            <a:pPr lvl="1"/>
            <a:r>
              <a:rPr lang="en-US" dirty="0" smtClean="0"/>
              <a:t>Other forms: sodium </a:t>
            </a:r>
            <a:r>
              <a:rPr lang="en-US" dirty="0" err="1" smtClean="0"/>
              <a:t>dichloroisocyanurate</a:t>
            </a:r>
            <a:r>
              <a:rPr lang="en-US" dirty="0" smtClean="0"/>
              <a:t> (</a:t>
            </a:r>
            <a:r>
              <a:rPr lang="en-US" dirty="0" err="1" smtClean="0"/>
              <a:t>NaDCC</a:t>
            </a:r>
            <a:r>
              <a:rPr lang="en-US" dirty="0" smtClean="0"/>
              <a:t>) tablets and chlorine dioxide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142</a:t>
            </a:fld>
            <a:endParaRPr lang="en"/>
          </a:p>
        </p:txBody>
      </p:sp>
    </p:spTree>
    <p:extLst>
      <p:ext uri="{BB962C8B-B14F-4D97-AF65-F5344CB8AC3E}">
        <p14:creationId xmlns:p14="http://schemas.microsoft.com/office/powerpoint/2010/main" val="61459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
                                            <p:txEl>
                                              <p:pRg st="0" end="0"/>
                                            </p:txEl>
                                          </p:spTgt>
                                        </p:tgtEl>
                                        <p:attrNameLst>
                                          <p:attrName>style.visibility</p:attrName>
                                        </p:attrNameLst>
                                      </p:cBhvr>
                                      <p:to>
                                        <p:strVal val="visible"/>
                                      </p:to>
                                    </p:set>
                                    <p:animEffect transition="in" filter="fade">
                                      <p:cBhvr>
                                        <p:cTn id="7" dur="500"/>
                                        <p:tgtEl>
                                          <p:spTgt spid="1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3">
                                            <p:txEl>
                                              <p:pRg st="1" end="1"/>
                                            </p:txEl>
                                          </p:spTgt>
                                        </p:tgtEl>
                                        <p:attrNameLst>
                                          <p:attrName>style.visibility</p:attrName>
                                        </p:attrNameLst>
                                      </p:cBhvr>
                                      <p:to>
                                        <p:strVal val="visible"/>
                                      </p:to>
                                    </p:set>
                                    <p:animEffect transition="in" filter="fade">
                                      <p:cBhvr>
                                        <p:cTn id="12" dur="500"/>
                                        <p:tgtEl>
                                          <p:spTgt spid="19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3">
                                            <p:txEl>
                                              <p:pRg st="2" end="2"/>
                                            </p:txEl>
                                          </p:spTgt>
                                        </p:tgtEl>
                                        <p:attrNameLst>
                                          <p:attrName>style.visibility</p:attrName>
                                        </p:attrNameLst>
                                      </p:cBhvr>
                                      <p:to>
                                        <p:strVal val="visible"/>
                                      </p:to>
                                    </p:set>
                                    <p:animEffect transition="in" filter="fade">
                                      <p:cBhvr>
                                        <p:cTn id="15" dur="500"/>
                                        <p:tgtEl>
                                          <p:spTgt spid="19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3">
                                            <p:txEl>
                                              <p:pRg st="3" end="3"/>
                                            </p:txEl>
                                          </p:spTgt>
                                        </p:tgtEl>
                                        <p:attrNameLst>
                                          <p:attrName>style.visibility</p:attrName>
                                        </p:attrNameLst>
                                      </p:cBhvr>
                                      <p:to>
                                        <p:strVal val="visible"/>
                                      </p:to>
                                    </p:set>
                                    <p:animEffect transition="in" filter="fade">
                                      <p:cBhvr>
                                        <p:cTn id="18" dur="500"/>
                                        <p:tgtEl>
                                          <p:spTgt spid="19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3">
                                            <p:txEl>
                                              <p:pRg st="4" end="4"/>
                                            </p:txEl>
                                          </p:spTgt>
                                        </p:tgtEl>
                                        <p:attrNameLst>
                                          <p:attrName>style.visibility</p:attrName>
                                        </p:attrNameLst>
                                      </p:cBhvr>
                                      <p:to>
                                        <p:strVal val="visible"/>
                                      </p:to>
                                    </p:set>
                                    <p:animEffect transition="in" filter="fade">
                                      <p:cBhvr>
                                        <p:cTn id="21" dur="500"/>
                                        <p:tgtEl>
                                          <p:spTgt spid="19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3">
                                            <p:txEl>
                                              <p:pRg st="5" end="5"/>
                                            </p:txEl>
                                          </p:spTgt>
                                        </p:tgtEl>
                                        <p:attrNameLst>
                                          <p:attrName>style.visibility</p:attrName>
                                        </p:attrNameLst>
                                      </p:cBhvr>
                                      <p:to>
                                        <p:strVal val="visible"/>
                                      </p:to>
                                    </p:set>
                                    <p:animEffect transition="in" filter="fade">
                                      <p:cBhvr>
                                        <p:cTn id="24" dur="500"/>
                                        <p:tgtEl>
                                          <p:spTgt spid="19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3">
                                            <p:txEl>
                                              <p:pRg st="6" end="6"/>
                                            </p:txEl>
                                          </p:spTgt>
                                        </p:tgtEl>
                                        <p:attrNameLst>
                                          <p:attrName>style.visibility</p:attrName>
                                        </p:attrNameLst>
                                      </p:cBhvr>
                                      <p:to>
                                        <p:strVal val="visible"/>
                                      </p:to>
                                    </p:set>
                                    <p:animEffect transition="in" filter="fade">
                                      <p:cBhvr>
                                        <p:cTn id="27" dur="500"/>
                                        <p:tgtEl>
                                          <p:spTgt spid="19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Uses (free chlorine): </a:t>
            </a:r>
          </a:p>
          <a:p>
            <a:r>
              <a:rPr lang="en-US" dirty="0" smtClean="0"/>
              <a:t>Disinfection of municipal water supplies and swimming pool water.  </a:t>
            </a:r>
          </a:p>
          <a:p>
            <a:r>
              <a:rPr lang="en-US" dirty="0" smtClean="0"/>
              <a:t>Also employed in the dairy and food industries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143</a:t>
            </a:fld>
            <a:endParaRPr lang="en"/>
          </a:p>
        </p:txBody>
      </p:sp>
    </p:spTree>
    <p:extLst>
      <p:ext uri="{BB962C8B-B14F-4D97-AF65-F5344CB8AC3E}">
        <p14:creationId xmlns:p14="http://schemas.microsoft.com/office/powerpoint/2010/main" val="151793527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Uses (sodium hypochlorite):  </a:t>
            </a:r>
          </a:p>
          <a:p>
            <a:r>
              <a:rPr lang="en-US" b="1" dirty="0" smtClean="0">
                <a:solidFill>
                  <a:srgbClr val="7030A0"/>
                </a:solidFill>
              </a:rPr>
              <a:t>Available at 5.25– 6.15% - </a:t>
            </a:r>
            <a:r>
              <a:rPr lang="en-US" dirty="0" smtClean="0"/>
              <a:t>equivalent to 50,000 ppm of available chlorine. </a:t>
            </a:r>
          </a:p>
          <a:p>
            <a:r>
              <a:rPr lang="en-US" dirty="0" smtClean="0"/>
              <a:t>It should be used in appropriate dilutions (by adding with water) for disinfection of various hospital supplies. </a:t>
            </a:r>
          </a:p>
          <a:p>
            <a:r>
              <a:rPr lang="en-US" dirty="0" smtClean="0">
                <a:solidFill>
                  <a:srgbClr val="7030A0"/>
                </a:solidFill>
              </a:rPr>
              <a:t>Contact time: 10-20 minutes. </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144</a:t>
            </a:fld>
            <a:endParaRPr lang="en"/>
          </a:p>
        </p:txBody>
      </p:sp>
    </p:spTree>
    <p:extLst>
      <p:ext uri="{BB962C8B-B14F-4D97-AF65-F5344CB8AC3E}">
        <p14:creationId xmlns:p14="http://schemas.microsoft.com/office/powerpoint/2010/main" val="154744037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b="1" dirty="0" smtClean="0">
                <a:solidFill>
                  <a:srgbClr val="7030A0"/>
                </a:solidFill>
              </a:rPr>
              <a:t>Advantages: </a:t>
            </a:r>
          </a:p>
          <a:p>
            <a:r>
              <a:rPr lang="en-US" dirty="0" err="1" smtClean="0"/>
              <a:t>Hypochlorites</a:t>
            </a:r>
            <a:r>
              <a:rPr lang="en-US" dirty="0" smtClean="0"/>
              <a:t> are broad spectrum (</a:t>
            </a:r>
            <a:r>
              <a:rPr lang="en-US" dirty="0" err="1" smtClean="0"/>
              <a:t>sporicidal</a:t>
            </a:r>
            <a:r>
              <a:rPr lang="en-US" dirty="0" smtClean="0"/>
              <a:t>)</a:t>
            </a:r>
          </a:p>
          <a:p>
            <a:r>
              <a:rPr lang="en-US" dirty="0" smtClean="0"/>
              <a:t>Rapid in its action</a:t>
            </a:r>
          </a:p>
          <a:p>
            <a:r>
              <a:rPr lang="en-US" dirty="0" smtClean="0"/>
              <a:t>Non-flammable</a:t>
            </a:r>
          </a:p>
          <a:p>
            <a:r>
              <a:rPr lang="en-US" dirty="0" smtClean="0"/>
              <a:t>Low cost </a:t>
            </a:r>
          </a:p>
          <a:p>
            <a:r>
              <a:rPr lang="en-US" dirty="0" smtClean="0"/>
              <a:t>Widely available.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145</a:t>
            </a:fld>
            <a:endParaRPr lang="en"/>
          </a:p>
        </p:txBody>
      </p:sp>
    </p:spTree>
    <p:extLst>
      <p:ext uri="{BB962C8B-B14F-4D97-AF65-F5344CB8AC3E}">
        <p14:creationId xmlns:p14="http://schemas.microsoft.com/office/powerpoint/2010/main" val="121261014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Disadvantages: </a:t>
            </a:r>
          </a:p>
          <a:p>
            <a:r>
              <a:rPr lang="en-US" dirty="0" smtClean="0"/>
              <a:t>Inactivated by organic matter </a:t>
            </a:r>
          </a:p>
          <a:p>
            <a:r>
              <a:rPr lang="en-US" dirty="0" smtClean="0"/>
              <a:t>Toxic to skin and mucosa, &amp; carcinogenic, </a:t>
            </a:r>
          </a:p>
          <a:p>
            <a:r>
              <a:rPr lang="en-US" dirty="0" smtClean="0"/>
              <a:t>Daily preparation </a:t>
            </a:r>
          </a:p>
          <a:p>
            <a:r>
              <a:rPr lang="en-US" dirty="0" smtClean="0"/>
              <a:t>Corrosive, damages fabrics, carpets,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146</a:t>
            </a:fld>
            <a:endParaRPr lang="en"/>
          </a:p>
        </p:txBody>
      </p:sp>
    </p:spTree>
    <p:extLst>
      <p:ext uri="{BB962C8B-B14F-4D97-AF65-F5344CB8AC3E}">
        <p14:creationId xmlns:p14="http://schemas.microsoft.com/office/powerpoint/2010/main" val="76470774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Heat-based Methods</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b="1" dirty="0" smtClean="0">
                <a:solidFill>
                  <a:srgbClr val="7030A0"/>
                </a:solidFill>
              </a:rPr>
              <a:t>Pasteurization – </a:t>
            </a:r>
            <a:r>
              <a:rPr lang="en-US" dirty="0" smtClean="0"/>
              <a:t>Used for milk or juice preservation &amp; in hospitals used to disinfect respiratory or anesthesia equipment (immersing in hot water 70° C, 30mins)</a:t>
            </a:r>
          </a:p>
          <a:p>
            <a:r>
              <a:rPr lang="en-US" b="1" dirty="0" smtClean="0">
                <a:solidFill>
                  <a:srgbClr val="7030A0"/>
                </a:solidFill>
              </a:rPr>
              <a:t>Boiling at 100°C – </a:t>
            </a:r>
            <a:r>
              <a:rPr lang="en-US" dirty="0" smtClean="0"/>
              <a:t>not suitable method of sterilization </a:t>
            </a:r>
          </a:p>
          <a:p>
            <a:r>
              <a:rPr lang="en-US" dirty="0" smtClean="0"/>
              <a:t>Steaming at 100°C –used for heat sensitive items </a:t>
            </a:r>
          </a:p>
          <a:p>
            <a:r>
              <a:rPr lang="en-US" b="1" dirty="0" smtClean="0">
                <a:solidFill>
                  <a:srgbClr val="7030A0"/>
                </a:solidFill>
              </a:rPr>
              <a:t>Inspissation –</a:t>
            </a:r>
            <a:r>
              <a:rPr lang="en-US" dirty="0" smtClean="0"/>
              <a:t>To prepare egg based culture media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147</a:t>
            </a:fld>
            <a:endParaRPr lang="en"/>
          </a:p>
        </p:txBody>
      </p:sp>
    </p:spTree>
    <p:extLst>
      <p:ext uri="{BB962C8B-B14F-4D97-AF65-F5344CB8AC3E}">
        <p14:creationId xmlns:p14="http://schemas.microsoft.com/office/powerpoint/2010/main" val="344559348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Ultraviolet (UV) Radiation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Non-ionizing radiation - </a:t>
            </a:r>
            <a:r>
              <a:rPr lang="en-US" dirty="0" smtClean="0"/>
              <a:t>emitted by the sun and artificial sources - mercury vapor bulbs.</a:t>
            </a:r>
          </a:p>
          <a:p>
            <a:r>
              <a:rPr lang="en-US" b="1" dirty="0" smtClean="0">
                <a:solidFill>
                  <a:srgbClr val="7030A0"/>
                </a:solidFill>
              </a:rPr>
              <a:t>MOA: </a:t>
            </a:r>
            <a:r>
              <a:rPr lang="en-US" dirty="0" smtClean="0"/>
              <a:t>Causes destruction of nucleic acid through induction of thymine dimers; bacteria and viruses more easily killed but not spores.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148</a:t>
            </a:fld>
            <a:endParaRPr lang="en"/>
          </a:p>
        </p:txBody>
      </p:sp>
    </p:spTree>
    <p:extLst>
      <p:ext uri="{BB962C8B-B14F-4D97-AF65-F5344CB8AC3E}">
        <p14:creationId xmlns:p14="http://schemas.microsoft.com/office/powerpoint/2010/main" val="37035658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lstStyle/>
          <a:p>
            <a:r>
              <a:rPr lang="en-US" b="1" dirty="0" smtClean="0">
                <a:solidFill>
                  <a:srgbClr val="7030A0"/>
                </a:solidFill>
              </a:rPr>
              <a:t>Uses: </a:t>
            </a:r>
          </a:p>
          <a:p>
            <a:r>
              <a:rPr lang="en-US" dirty="0" smtClean="0"/>
              <a:t>Disinfection of drinking water, titanium implants and contact lenses. </a:t>
            </a:r>
          </a:p>
          <a:p>
            <a:r>
              <a:rPr lang="en-US" dirty="0" smtClean="0"/>
              <a:t>Disinfection of air and/or surfaces - OT, isolation rooms, and lab BSC</a:t>
            </a:r>
          </a:p>
          <a:p>
            <a:r>
              <a:rPr lang="en-US" b="1" dirty="0" smtClean="0">
                <a:solidFill>
                  <a:srgbClr val="7030A0"/>
                </a:solidFill>
              </a:rPr>
              <a:t>Sun rays- </a:t>
            </a:r>
            <a:r>
              <a:rPr lang="en-US" dirty="0" smtClean="0"/>
              <a:t>disinfect organisms present on environmental surfaces.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149</a:t>
            </a:fld>
            <a:endParaRPr lang="en"/>
          </a:p>
        </p:txBody>
      </p:sp>
    </p:spTree>
    <p:extLst>
      <p:ext uri="{BB962C8B-B14F-4D97-AF65-F5344CB8AC3E}">
        <p14:creationId xmlns:p14="http://schemas.microsoft.com/office/powerpoint/2010/main" val="110723874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Disadvantages:  </a:t>
            </a:r>
          </a:p>
          <a:p>
            <a:r>
              <a:rPr lang="en-US" dirty="0" smtClean="0"/>
              <a:t>Effectiveness is influenced by organic matter. </a:t>
            </a:r>
          </a:p>
          <a:p>
            <a:r>
              <a:rPr lang="en-US" dirty="0" smtClean="0"/>
              <a:t>In isolation rooms, may cause skin erythema &amp; </a:t>
            </a:r>
            <a:r>
              <a:rPr lang="en-US" dirty="0" err="1" smtClean="0"/>
              <a:t>keratoconjunctivitis</a:t>
            </a:r>
            <a:r>
              <a:rPr lang="en-US" dirty="0" smtClean="0"/>
              <a:t> in patients &amp; visitors (hence UV lamps placed at least above 2-mts from floor level)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150</a:t>
            </a:fld>
            <a:endParaRPr lang="en"/>
          </a:p>
        </p:txBody>
      </p:sp>
    </p:spTree>
    <p:extLst>
      <p:ext uri="{BB962C8B-B14F-4D97-AF65-F5344CB8AC3E}">
        <p14:creationId xmlns:p14="http://schemas.microsoft.com/office/powerpoint/2010/main" val="428909872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LOW-LEVEL DISINFECTANT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Destroy vegetative bacteria and enveloped viruses, variable action on non-enveloped viruses, and fungi, but no action on tubercle bacilli and spores.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151</a:t>
            </a:fld>
            <a:endParaRPr lang="en"/>
          </a:p>
        </p:txBody>
      </p:sp>
    </p:spTree>
    <p:extLst>
      <p:ext uri="{BB962C8B-B14F-4D97-AF65-F5344CB8AC3E}">
        <p14:creationId xmlns:p14="http://schemas.microsoft.com/office/powerpoint/2010/main" val="43693485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Quaternary Ammonium Compound (QAC)</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Commonly used in ordinary environmental sanitation of noncritical surfaces, such as floors, furniture's, and walls. </a:t>
            </a:r>
          </a:p>
          <a:p>
            <a:r>
              <a:rPr lang="en-US" dirty="0" smtClean="0"/>
              <a:t>Disinfecting non-critical medical equipment (e.g., blood pressure cuffs). </a:t>
            </a:r>
          </a:p>
          <a:p>
            <a:r>
              <a:rPr lang="en-US" dirty="0" smtClean="0"/>
              <a:t>QAC are also good cleaning agents as they have surfactant like action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152</a:t>
            </a:fld>
            <a:endParaRPr lang="en"/>
          </a:p>
        </p:txBody>
      </p:sp>
    </p:spTree>
    <p:extLst>
      <p:ext uri="{BB962C8B-B14F-4D97-AF65-F5344CB8AC3E}">
        <p14:creationId xmlns:p14="http://schemas.microsoft.com/office/powerpoint/2010/main" val="70006969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normAutofit/>
          </a:bodyPr>
          <a:lstStyle/>
          <a:p>
            <a:r>
              <a:rPr lang="en-US" b="1" dirty="0" smtClean="0">
                <a:solidFill>
                  <a:srgbClr val="7030A0"/>
                </a:solidFill>
              </a:rPr>
              <a:t>MOA: </a:t>
            </a:r>
            <a:r>
              <a:rPr lang="en-US" dirty="0" smtClean="0"/>
              <a:t>Inactivation of energy producing enzymes, denaturation of essential cell proteins, and disruption of the cell membrane.</a:t>
            </a:r>
          </a:p>
          <a:p>
            <a:r>
              <a:rPr lang="en-US" b="1" dirty="0" smtClean="0">
                <a:solidFill>
                  <a:srgbClr val="7030A0"/>
                </a:solidFill>
              </a:rPr>
              <a:t>QAC formulations: </a:t>
            </a:r>
            <a:r>
              <a:rPr lang="en-US" dirty="0" smtClean="0"/>
              <a:t>Benzyl ammonium chloride - most popular QAC. </a:t>
            </a:r>
          </a:p>
          <a:p>
            <a:r>
              <a:rPr lang="en-US" dirty="0" smtClean="0"/>
              <a:t>Does not act in the presence of hard water.</a:t>
            </a:r>
          </a:p>
          <a:p>
            <a:r>
              <a:rPr lang="en-US" b="1" dirty="0" smtClean="0">
                <a:solidFill>
                  <a:srgbClr val="7030A0"/>
                </a:solidFill>
              </a:rPr>
              <a:t>Newer generation of QACs </a:t>
            </a:r>
            <a:r>
              <a:rPr lang="en-US" dirty="0" smtClean="0">
                <a:solidFill>
                  <a:srgbClr val="00B050"/>
                </a:solidFill>
              </a:rPr>
              <a:t>(e.g. </a:t>
            </a:r>
            <a:r>
              <a:rPr lang="en-US" dirty="0" err="1" smtClean="0">
                <a:solidFill>
                  <a:srgbClr val="00B050"/>
                </a:solidFill>
              </a:rPr>
              <a:t>didecyl</a:t>
            </a:r>
            <a:r>
              <a:rPr lang="en-US" dirty="0" smtClean="0">
                <a:solidFill>
                  <a:srgbClr val="00B050"/>
                </a:solidFill>
              </a:rPr>
              <a:t> dimethyl ammonium bromide) -</a:t>
            </a:r>
            <a:r>
              <a:rPr lang="en-US" dirty="0" smtClean="0"/>
              <a:t>remain active in hard water and are better compatible.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153</a:t>
            </a:fld>
            <a:endParaRPr lang="en"/>
          </a:p>
        </p:txBody>
      </p:sp>
    </p:spTree>
    <p:extLst>
      <p:ext uri="{BB962C8B-B14F-4D97-AF65-F5344CB8AC3E}">
        <p14:creationId xmlns:p14="http://schemas.microsoft.com/office/powerpoint/2010/main" val="3178748961"/>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Chlorhexidine</a:t>
            </a:r>
            <a:r>
              <a:rPr lang="en-US" b="1" dirty="0" smtClean="0">
                <a:solidFill>
                  <a:srgbClr val="FF0000"/>
                </a:solidFill>
              </a:rPr>
              <a:t> </a:t>
            </a:r>
            <a:r>
              <a:rPr lang="en-US" b="1" dirty="0" err="1" smtClean="0">
                <a:solidFill>
                  <a:srgbClr val="FF0000"/>
                </a:solidFill>
              </a:rPr>
              <a:t>Gluconate</a:t>
            </a:r>
            <a:r>
              <a:rPr lang="en-US" b="1" dirty="0" smtClean="0">
                <a:solidFill>
                  <a:srgbClr val="FF0000"/>
                </a:solidFill>
              </a:rPr>
              <a:t> (CHG)</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b="1" dirty="0" err="1" smtClean="0">
                <a:solidFill>
                  <a:srgbClr val="0070C0"/>
                </a:solidFill>
              </a:rPr>
              <a:t>Biguanide</a:t>
            </a:r>
            <a:r>
              <a:rPr lang="en-US" b="1" dirty="0" smtClean="0">
                <a:solidFill>
                  <a:srgbClr val="0070C0"/>
                </a:solidFill>
              </a:rPr>
              <a:t> disinfectant, acts by disruption of cytoplasmic membrane. </a:t>
            </a:r>
          </a:p>
          <a:p>
            <a:r>
              <a:rPr lang="en-US" b="1" dirty="0" smtClean="0">
                <a:solidFill>
                  <a:srgbClr val="7030A0"/>
                </a:solidFill>
              </a:rPr>
              <a:t>Uses:</a:t>
            </a:r>
            <a:r>
              <a:rPr lang="en-US" dirty="0" smtClean="0"/>
              <a:t> CHG is widely used in antiseptic products, at various concentrations:</a:t>
            </a:r>
          </a:p>
          <a:p>
            <a:pPr lvl="1"/>
            <a:r>
              <a:rPr lang="en-US" dirty="0" smtClean="0"/>
              <a:t>Hand hygiene product: Hand rub (0.5%), hand wash (4%) </a:t>
            </a:r>
          </a:p>
          <a:p>
            <a:pPr lvl="1"/>
            <a:r>
              <a:rPr lang="en-US" dirty="0" smtClean="0"/>
              <a:t>Mouthwash (0.1-0.2%) </a:t>
            </a:r>
          </a:p>
          <a:p>
            <a:pPr lvl="1"/>
            <a:r>
              <a:rPr lang="en-US" dirty="0" smtClean="0"/>
              <a:t>Body wash solutions (used before surgery) </a:t>
            </a:r>
          </a:p>
          <a:p>
            <a:pPr lvl="1"/>
            <a:r>
              <a:rPr lang="en-US" dirty="0" smtClean="0"/>
              <a:t>Skin disinfectant before surgery (2 %)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154</a:t>
            </a:fld>
            <a:endParaRPr lang="en"/>
          </a:p>
        </p:txBody>
      </p:sp>
    </p:spTree>
    <p:extLst>
      <p:ext uri="{BB962C8B-B14F-4D97-AF65-F5344CB8AC3E}">
        <p14:creationId xmlns:p14="http://schemas.microsoft.com/office/powerpoint/2010/main" val="225200819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Advantages: </a:t>
            </a:r>
            <a:r>
              <a:rPr lang="en-US" dirty="0" smtClean="0"/>
              <a:t>Residual activity (prolonged action than alcohol hand rub) and is less irritant </a:t>
            </a:r>
          </a:p>
          <a:p>
            <a:r>
              <a:rPr lang="en-US" b="1" dirty="0" smtClean="0">
                <a:solidFill>
                  <a:srgbClr val="7030A0"/>
                </a:solidFill>
              </a:rPr>
              <a:t>Disadvantages: </a:t>
            </a:r>
            <a:r>
              <a:rPr lang="en-US" dirty="0" smtClean="0"/>
              <a:t>Slower in action, activity is pH dependent and is greatly reduced in the presence of organic matter, produces dermatitis on prolonged use as </a:t>
            </a:r>
            <a:r>
              <a:rPr lang="en-US" dirty="0" err="1" smtClean="0"/>
              <a:t>handrub</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155</a:t>
            </a:fld>
            <a:endParaRPr lang="en"/>
          </a:p>
        </p:txBody>
      </p:sp>
    </p:spTree>
    <p:extLst>
      <p:ext uri="{BB962C8B-B14F-4D97-AF65-F5344CB8AC3E}">
        <p14:creationId xmlns:p14="http://schemas.microsoft.com/office/powerpoint/2010/main" val="377853220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CLEANING AGENT</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Most disinfectants act well when instrument or surface - is free from organic matter </a:t>
            </a:r>
          </a:p>
          <a:p>
            <a:r>
              <a:rPr lang="en-US" dirty="0" smtClean="0"/>
              <a:t>Therefore, cleaning is a very important step which need be performed before the disinfectants are applied.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156</a:t>
            </a:fld>
            <a:endParaRPr lang="en"/>
          </a:p>
        </p:txBody>
      </p:sp>
    </p:spTree>
    <p:extLst>
      <p:ext uri="{BB962C8B-B14F-4D97-AF65-F5344CB8AC3E}">
        <p14:creationId xmlns:p14="http://schemas.microsoft.com/office/powerpoint/2010/main" val="1669929721"/>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0070C0"/>
                </a:solidFill>
              </a:rPr>
              <a:t>An ideal cleaning agent should have the following properties: </a:t>
            </a:r>
          </a:p>
          <a:p>
            <a:pPr lvl="1"/>
            <a:r>
              <a:rPr lang="en-US" dirty="0" smtClean="0"/>
              <a:t>Easily </a:t>
            </a:r>
            <a:r>
              <a:rPr lang="en-US" dirty="0" err="1" smtClean="0"/>
              <a:t>emulsifiable</a:t>
            </a:r>
            <a:endParaRPr lang="en-US" dirty="0" smtClean="0"/>
          </a:p>
          <a:p>
            <a:pPr lvl="1"/>
            <a:r>
              <a:rPr lang="en-US" dirty="0" err="1" smtClean="0"/>
              <a:t>Saponifiable</a:t>
            </a:r>
            <a:endParaRPr lang="en-US" dirty="0" smtClean="0"/>
          </a:p>
          <a:p>
            <a:pPr lvl="1"/>
            <a:r>
              <a:rPr lang="en-US" dirty="0" smtClean="0"/>
              <a:t>Water softening </a:t>
            </a:r>
          </a:p>
          <a:p>
            <a:pPr lvl="1"/>
            <a:r>
              <a:rPr lang="en-US" dirty="0" smtClean="0"/>
              <a:t>Non-toxic </a:t>
            </a:r>
          </a:p>
          <a:p>
            <a:pPr lvl="1"/>
            <a:r>
              <a:rPr lang="en-US" dirty="0" smtClean="0"/>
              <a:t>Have surfactant like action.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157</a:t>
            </a:fld>
            <a:endParaRPr lang="en"/>
          </a:p>
        </p:txBody>
      </p:sp>
    </p:spTree>
    <p:extLst>
      <p:ext uri="{BB962C8B-B14F-4D97-AF65-F5344CB8AC3E}">
        <p14:creationId xmlns:p14="http://schemas.microsoft.com/office/powerpoint/2010/main" val="411371200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04800"/>
            <a:ext cx="8229600" cy="5821363"/>
          </a:xfrm>
        </p:spPr>
        <p:txBody>
          <a:bodyPr/>
          <a:lstStyle/>
          <a:p>
            <a:pPr marL="0" indent="0">
              <a:buNone/>
            </a:pPr>
            <a:r>
              <a:rPr lang="en-US" b="1" dirty="0">
                <a:solidFill>
                  <a:srgbClr val="7030A0"/>
                </a:solidFill>
              </a:rPr>
              <a:t>Cleaning Products </a:t>
            </a:r>
            <a:endParaRPr lang="en-US" dirty="0" smtClean="0">
              <a:solidFill>
                <a:srgbClr val="7030A0"/>
              </a:solidFill>
            </a:endParaRPr>
          </a:p>
          <a:p>
            <a:r>
              <a:rPr lang="en-US" b="1" dirty="0" smtClean="0">
                <a:solidFill>
                  <a:srgbClr val="00B0F0"/>
                </a:solidFill>
              </a:rPr>
              <a:t>Enzymatic (</a:t>
            </a:r>
            <a:r>
              <a:rPr lang="en-US" b="1" dirty="0" err="1" smtClean="0">
                <a:solidFill>
                  <a:srgbClr val="00B0F0"/>
                </a:solidFill>
              </a:rPr>
              <a:t>proteolytic</a:t>
            </a:r>
            <a:r>
              <a:rPr lang="en-US" b="1" dirty="0" smtClean="0">
                <a:solidFill>
                  <a:srgbClr val="00B0F0"/>
                </a:solidFill>
              </a:rPr>
              <a:t>) cleaners: </a:t>
            </a:r>
            <a:r>
              <a:rPr lang="en-US" dirty="0" smtClean="0"/>
              <a:t>Contain enzymes such as amylase, lipase, </a:t>
            </a:r>
            <a:r>
              <a:rPr lang="en-US" dirty="0" err="1" smtClean="0"/>
              <a:t>cellulase</a:t>
            </a:r>
            <a:r>
              <a:rPr lang="en-US" dirty="0" smtClean="0"/>
              <a:t>, protease which break down </a:t>
            </a:r>
            <a:r>
              <a:rPr lang="en-US" dirty="0" err="1" smtClean="0"/>
              <a:t>proteinaceous</a:t>
            </a:r>
            <a:r>
              <a:rPr lang="en-US" dirty="0" smtClean="0"/>
              <a:t> matter present on equipment.</a:t>
            </a:r>
          </a:p>
          <a:p>
            <a:r>
              <a:rPr lang="en-US" b="1" dirty="0" smtClean="0">
                <a:solidFill>
                  <a:srgbClr val="00B0F0"/>
                </a:solidFill>
              </a:rPr>
              <a:t>Cleaning chemicals (detergents): </a:t>
            </a:r>
            <a:r>
              <a:rPr lang="en-US" dirty="0" smtClean="0"/>
              <a:t>Act by reducing surface tension and dissolving fat and organic matter.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158</a:t>
            </a:fld>
            <a:endParaRPr lang="en"/>
          </a:p>
        </p:txBody>
      </p:sp>
    </p:spTree>
    <p:extLst>
      <p:ext uri="{BB962C8B-B14F-4D97-AF65-F5344CB8AC3E}">
        <p14:creationId xmlns:p14="http://schemas.microsoft.com/office/powerpoint/2010/main" val="62257177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lstStyle/>
          <a:p>
            <a:pPr marL="0" indent="0">
              <a:buNone/>
            </a:pPr>
            <a:r>
              <a:rPr lang="en-US" b="1" dirty="0">
                <a:solidFill>
                  <a:srgbClr val="7030A0"/>
                </a:solidFill>
              </a:rPr>
              <a:t>Cleaning Methods</a:t>
            </a:r>
          </a:p>
          <a:p>
            <a:r>
              <a:rPr lang="en-US" b="1" dirty="0" smtClean="0">
                <a:solidFill>
                  <a:srgbClr val="00B050"/>
                </a:solidFill>
              </a:rPr>
              <a:t>Manual cleaning</a:t>
            </a:r>
          </a:p>
          <a:p>
            <a:r>
              <a:rPr lang="en-US" b="1" dirty="0" smtClean="0">
                <a:solidFill>
                  <a:srgbClr val="00B050"/>
                </a:solidFill>
              </a:rPr>
              <a:t>Automatic or mechanical cleaning </a:t>
            </a:r>
            <a:r>
              <a:rPr lang="en-US" dirty="0" smtClean="0"/>
              <a:t>(e.g. ultrasonic washers, washer disinfectors)– useful to clean hard-to reach parts of instruments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159</a:t>
            </a:fld>
            <a:endParaRPr lang="en"/>
          </a:p>
        </p:txBody>
      </p:sp>
    </p:spTree>
    <p:extLst>
      <p:ext uri="{BB962C8B-B14F-4D97-AF65-F5344CB8AC3E}">
        <p14:creationId xmlns:p14="http://schemas.microsoft.com/office/powerpoint/2010/main" val="400796141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ENVIRONMENTAL CLEANING</a:t>
            </a:r>
            <a:br>
              <a:rPr lang="en-US" b="1" dirty="0" smtClean="0">
                <a:solidFill>
                  <a:srgbClr val="FF0000"/>
                </a:solidFill>
              </a:rPr>
            </a:br>
            <a:r>
              <a:rPr lang="en-US" b="1" dirty="0" smtClean="0">
                <a:solidFill>
                  <a:srgbClr val="FF0000"/>
                </a:solidFill>
              </a:rPr>
              <a:t>(Housekeeping)</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Environmental cleaning of floor and surface of hospitals play a vital role in controlling the spread of infections.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160</a:t>
            </a:fld>
            <a:endParaRPr lang="en"/>
          </a:p>
        </p:txBody>
      </p:sp>
    </p:spTree>
    <p:extLst>
      <p:ext uri="{BB962C8B-B14F-4D97-AF65-F5344CB8AC3E}">
        <p14:creationId xmlns:p14="http://schemas.microsoft.com/office/powerpoint/2010/main" val="281368411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200"/>
            <a:ext cx="8229600" cy="5287963"/>
          </a:xfrm>
        </p:spPr>
        <p:txBody>
          <a:bodyPr/>
          <a:lstStyle/>
          <a:p>
            <a:r>
              <a:rPr lang="en-US" b="1" dirty="0" smtClean="0">
                <a:solidFill>
                  <a:srgbClr val="7030A0"/>
                </a:solidFill>
              </a:rPr>
              <a:t>General principles of environmental cleaning are as follows:</a:t>
            </a:r>
          </a:p>
          <a:p>
            <a:pPr lvl="1"/>
            <a:r>
              <a:rPr lang="en-US" dirty="0" smtClean="0"/>
              <a:t>Cleaning followed by disinfection</a:t>
            </a:r>
          </a:p>
          <a:p>
            <a:pPr lvl="1"/>
            <a:r>
              <a:rPr lang="en-US" dirty="0" smtClean="0"/>
              <a:t>Cleaner to dirtier</a:t>
            </a:r>
          </a:p>
          <a:p>
            <a:pPr lvl="1"/>
            <a:r>
              <a:rPr lang="en-US" dirty="0" smtClean="0"/>
              <a:t>High to low</a:t>
            </a:r>
          </a:p>
          <a:p>
            <a:pPr lvl="1"/>
            <a:r>
              <a:rPr lang="en-US" dirty="0" smtClean="0"/>
              <a:t>Inward to outwards</a:t>
            </a:r>
          </a:p>
          <a:p>
            <a:pPr lvl="1"/>
            <a:r>
              <a:rPr lang="en-US" dirty="0" smtClean="0"/>
              <a:t>Frequency of cleaning depends up on: Probability of contamination , Vulnerability of population to infection, Frequency of hand contact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161</a:t>
            </a:fld>
            <a:endParaRPr lang="en"/>
          </a:p>
        </p:txBody>
      </p:sp>
    </p:spTree>
    <p:extLst>
      <p:ext uri="{BB962C8B-B14F-4D97-AF65-F5344CB8AC3E}">
        <p14:creationId xmlns:p14="http://schemas.microsoft.com/office/powerpoint/2010/main" val="24530531"/>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dirty="0" smtClean="0"/>
              <a:t>Frequency of cleaning for common situations: </a:t>
            </a:r>
          </a:p>
          <a:p>
            <a:r>
              <a:rPr lang="en-US" dirty="0" smtClean="0"/>
              <a:t>Non-critical surfaces and floors - 2–3 times a day </a:t>
            </a:r>
          </a:p>
          <a:p>
            <a:r>
              <a:rPr lang="en-US" dirty="0" smtClean="0"/>
              <a:t>Mattress used for patients - cleaned weekly and after discharge </a:t>
            </a:r>
          </a:p>
          <a:p>
            <a:r>
              <a:rPr lang="en-US" dirty="0" smtClean="0"/>
              <a:t>Doors, windows, walls and ceiling - once a month and spot-cleaning when soiled </a:t>
            </a:r>
          </a:p>
          <a:p>
            <a:r>
              <a:rPr lang="en-US" dirty="0" smtClean="0"/>
              <a:t>High touch areas - every 3–4 hours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162</a:t>
            </a:fld>
            <a:endParaRPr lang="en"/>
          </a:p>
        </p:txBody>
      </p:sp>
    </p:spTree>
    <p:extLst>
      <p:ext uri="{BB962C8B-B14F-4D97-AF65-F5344CB8AC3E}">
        <p14:creationId xmlns:p14="http://schemas.microsoft.com/office/powerpoint/2010/main" val="2352527509"/>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Disinfection of Operation Theatre</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b="1" dirty="0" smtClean="0">
                <a:solidFill>
                  <a:srgbClr val="7030A0"/>
                </a:solidFill>
              </a:rPr>
              <a:t>Surface disinfection: </a:t>
            </a:r>
            <a:r>
              <a:rPr lang="en-US" dirty="0" smtClean="0"/>
              <a:t>Cleaning with a cleansing agent, followed by disinfection by using aldehyde-based disinfectant.</a:t>
            </a:r>
          </a:p>
          <a:p>
            <a:pPr lvl="1"/>
            <a:r>
              <a:rPr lang="en-US" dirty="0" smtClean="0"/>
              <a:t>First cleaning of the day (before cases begin) </a:t>
            </a:r>
          </a:p>
          <a:p>
            <a:pPr lvl="1"/>
            <a:r>
              <a:rPr lang="en-US" dirty="0" smtClean="0"/>
              <a:t>In between cases (cleaning 3 to 4 feet perimeter around the OT table) </a:t>
            </a:r>
          </a:p>
          <a:p>
            <a:pPr lvl="1"/>
            <a:r>
              <a:rPr lang="en-US" dirty="0" smtClean="0"/>
              <a:t>Terminal cleaning of OT after the last case </a:t>
            </a:r>
          </a:p>
          <a:p>
            <a:pPr lvl="1"/>
            <a:r>
              <a:rPr lang="en-US" dirty="0" smtClean="0"/>
              <a:t>Detailed wash-down of the OT complex once a week </a:t>
            </a:r>
          </a:p>
          <a:p>
            <a:pPr lvl="1"/>
            <a:r>
              <a:rPr lang="en-US" dirty="0" smtClean="0"/>
              <a:t>During renovation or construction of OT or nearby places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163</a:t>
            </a:fld>
            <a:endParaRPr lang="en"/>
          </a:p>
        </p:txBody>
      </p:sp>
    </p:spTree>
    <p:extLst>
      <p:ext uri="{BB962C8B-B14F-4D97-AF65-F5344CB8AC3E}">
        <p14:creationId xmlns:p14="http://schemas.microsoft.com/office/powerpoint/2010/main" val="4009193433"/>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b="1" dirty="0" smtClean="0">
                <a:solidFill>
                  <a:srgbClr val="FF0000"/>
                </a:solidFill>
              </a:rPr>
              <a:t>Disinfection of Operation Theatre</a:t>
            </a:r>
            <a:endParaRPr lang="en-US" b="1" dirty="0">
              <a:solidFill>
                <a:srgbClr val="FF0000"/>
              </a:solidFill>
            </a:endParaRPr>
          </a:p>
        </p:txBody>
      </p:sp>
      <p:sp>
        <p:nvSpPr>
          <p:cNvPr id="193" name="Google Shape;193;p12"/>
          <p:cNvSpPr txBox="1">
            <a:spLocks noGrp="1"/>
          </p:cNvSpPr>
          <p:nvPr>
            <p:ph sz="half" idx="1"/>
          </p:nvPr>
        </p:nvSpPr>
        <p:spPr/>
        <p:txBody>
          <a:bodyPr/>
          <a:lstStyle/>
          <a:p>
            <a:r>
              <a:rPr lang="en-US" dirty="0" smtClean="0"/>
              <a:t>Fogging (aerial disinfection ): </a:t>
            </a:r>
          </a:p>
          <a:p>
            <a:r>
              <a:rPr lang="en-US" dirty="0" smtClean="0"/>
              <a:t>Spraying of a disinfectant (e.g. glutaraldehyde,H2O2 or QAC based product) with the help of a fogger machine.</a:t>
            </a:r>
            <a:endParaRPr lang="en-US" dirty="0"/>
          </a:p>
        </p:txBody>
      </p:sp>
      <p:sp>
        <p:nvSpPr>
          <p:cNvPr id="2" name="Content Placeholder 1"/>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164</a:t>
            </a:fld>
            <a:endParaRPr lang="en"/>
          </a:p>
        </p:txBody>
      </p:sp>
      <p:pic>
        <p:nvPicPr>
          <p:cNvPr id="4098" name="Picture 2" descr="C:\Users\Mahe\AppData\Local\Temp\ksohtml6520\wps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4069080" cy="3505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648200" y="5257800"/>
            <a:ext cx="4069080" cy="707886"/>
          </a:xfrm>
          <a:prstGeom prst="rect">
            <a:avLst/>
          </a:prstGeom>
        </p:spPr>
        <p:txBody>
          <a:bodyPr wrap="square">
            <a:spAutoFit/>
          </a:bodyPr>
          <a:lstStyle/>
          <a:p>
            <a:pPr marL="342900" indent="-342900">
              <a:buAutoNum type="alphaUcPeriod"/>
            </a:pPr>
            <a:r>
              <a:rPr lang="en-US" sz="2000" dirty="0">
                <a:solidFill>
                  <a:srgbClr val="231F20"/>
                </a:solidFill>
                <a:latin typeface="Roboto Condensed Light" panose="020B0604020202020204" charset="0"/>
                <a:ea typeface="Roboto Condensed Light" panose="020B0604020202020204" charset="0"/>
              </a:rPr>
              <a:t>Fogging of operation theatre; </a:t>
            </a:r>
          </a:p>
          <a:p>
            <a:pPr marL="342900" indent="-342900">
              <a:buAutoNum type="alphaUcPeriod"/>
            </a:pPr>
            <a:r>
              <a:rPr lang="en-US" sz="2000" dirty="0">
                <a:solidFill>
                  <a:srgbClr val="231F20"/>
                </a:solidFill>
                <a:latin typeface="Roboto Condensed Light" panose="020B0604020202020204" charset="0"/>
                <a:ea typeface="Roboto Condensed Light" panose="020B0604020202020204" charset="0"/>
              </a:rPr>
              <a:t> Fogger machine</a:t>
            </a:r>
            <a:endParaRPr lang="en-US" sz="20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4214170746"/>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b="1" dirty="0" smtClean="0">
                <a:solidFill>
                  <a:srgbClr val="FF0000"/>
                </a:solidFill>
              </a:rPr>
              <a:t>METHODS TO TEST EFFICACY OF</a:t>
            </a:r>
            <a:br>
              <a:rPr lang="en-US" b="1" dirty="0" smtClean="0">
                <a:solidFill>
                  <a:srgbClr val="FF0000"/>
                </a:solidFill>
              </a:rPr>
            </a:br>
            <a:r>
              <a:rPr lang="en-US" b="1" dirty="0" smtClean="0">
                <a:solidFill>
                  <a:srgbClr val="FF0000"/>
                </a:solidFill>
              </a:rPr>
              <a:t>STERILANT/DISINFECANT</a:t>
            </a:r>
            <a:endParaRPr lang="en-US" b="1" dirty="0">
              <a:solidFill>
                <a:srgbClr val="FF0000"/>
              </a:solidFill>
            </a:endParaRPr>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165</a:t>
            </a:fld>
            <a:endParaRPr lang="en-GB"/>
          </a:p>
        </p:txBody>
      </p:sp>
    </p:spTree>
    <p:extLst>
      <p:ext uri="{BB962C8B-B14F-4D97-AF65-F5344CB8AC3E}">
        <p14:creationId xmlns:p14="http://schemas.microsoft.com/office/powerpoint/2010/main" val="2753436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Tests for Chemical Disinfectants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Chemical disinfectants used in hospitals and laboratories must be tested periodically to ascertain its potency and efficacy. Various methods are available: </a:t>
            </a:r>
          </a:p>
          <a:p>
            <a:pPr lvl="1"/>
            <a:r>
              <a:rPr lang="en-US" dirty="0" err="1" smtClean="0"/>
              <a:t>Rideal</a:t>
            </a:r>
            <a:r>
              <a:rPr lang="en-US" dirty="0" smtClean="0"/>
              <a:t> and Walker test or Phenol coefficient test</a:t>
            </a:r>
          </a:p>
          <a:p>
            <a:pPr lvl="1"/>
            <a:r>
              <a:rPr lang="en-US" dirty="0" smtClean="0"/>
              <a:t>Chick Martin test</a:t>
            </a:r>
          </a:p>
          <a:p>
            <a:pPr lvl="1"/>
            <a:r>
              <a:rPr lang="en-US" dirty="0" smtClean="0"/>
              <a:t>Capacity (Kelsey-Sykes) test</a:t>
            </a:r>
          </a:p>
          <a:p>
            <a:pPr lvl="1"/>
            <a:r>
              <a:rPr lang="en-US" dirty="0" smtClean="0"/>
              <a:t>In-use (Kelsey-Maurer) test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166</a:t>
            </a:fld>
            <a:endParaRPr lang="en"/>
          </a:p>
        </p:txBody>
      </p:sp>
    </p:spTree>
    <p:extLst>
      <p:ext uri="{BB962C8B-B14F-4D97-AF65-F5344CB8AC3E}">
        <p14:creationId xmlns:p14="http://schemas.microsoft.com/office/powerpoint/2010/main" val="89348447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Tests for Sterilizers (Indicators)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Efficacy of sterilizers can be assessed by using: </a:t>
            </a:r>
          </a:p>
          <a:p>
            <a:pPr lvl="1"/>
            <a:r>
              <a:rPr lang="en-US" dirty="0" smtClean="0"/>
              <a:t>Physical indicators</a:t>
            </a:r>
          </a:p>
          <a:p>
            <a:pPr lvl="1"/>
            <a:r>
              <a:rPr lang="en-US" dirty="0" smtClean="0"/>
              <a:t>Chemical  indicators</a:t>
            </a:r>
          </a:p>
          <a:p>
            <a:pPr lvl="1"/>
            <a:r>
              <a:rPr lang="en-US" dirty="0" smtClean="0"/>
              <a:t>biological indicators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167</a:t>
            </a:fld>
            <a:endParaRPr lang="en"/>
          </a:p>
        </p:txBody>
      </p:sp>
    </p:spTree>
    <p:extLst>
      <p:ext uri="{BB962C8B-B14F-4D97-AF65-F5344CB8AC3E}">
        <p14:creationId xmlns:p14="http://schemas.microsoft.com/office/powerpoint/2010/main" val="331430719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Physical Indicator</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Digital displays of the sterilizer equipment showing parameters such as: </a:t>
            </a:r>
          </a:p>
          <a:p>
            <a:pPr lvl="1"/>
            <a:r>
              <a:rPr lang="en-US" dirty="0" smtClean="0"/>
              <a:t>Temperature, </a:t>
            </a:r>
          </a:p>
          <a:p>
            <a:pPr lvl="1"/>
            <a:r>
              <a:rPr lang="en-US" dirty="0" smtClean="0"/>
              <a:t>Time,</a:t>
            </a:r>
          </a:p>
          <a:p>
            <a:pPr lvl="1"/>
            <a:r>
              <a:rPr lang="en-US" dirty="0" smtClean="0"/>
              <a:t>Pressure.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168</a:t>
            </a:fld>
            <a:endParaRPr lang="en"/>
          </a:p>
        </p:txBody>
      </p:sp>
    </p:spTree>
    <p:extLst>
      <p:ext uri="{BB962C8B-B14F-4D97-AF65-F5344CB8AC3E}">
        <p14:creationId xmlns:p14="http://schemas.microsoft.com/office/powerpoint/2010/main" val="296342214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Chemical Indicator</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They use heat or chemical sensitive materials which undergo a color change if the sterilization parameter (e.g., time, steam quality and temperature) for which it is issued is achieved. </a:t>
            </a:r>
          </a:p>
          <a:p>
            <a:r>
              <a:rPr lang="en-US" dirty="0" smtClean="0"/>
              <a:t>Common types used are: </a:t>
            </a:r>
          </a:p>
          <a:p>
            <a:pPr lvl="1"/>
            <a:r>
              <a:rPr lang="en-US" dirty="0" smtClean="0"/>
              <a:t>Class I</a:t>
            </a:r>
          </a:p>
          <a:p>
            <a:pPr lvl="1"/>
            <a:r>
              <a:rPr lang="en-US" dirty="0" smtClean="0"/>
              <a:t>Class II</a:t>
            </a:r>
          </a:p>
          <a:p>
            <a:pPr lvl="1"/>
            <a:r>
              <a:rPr lang="en-US" dirty="0" smtClean="0"/>
              <a:t>Class IV and V</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169</a:t>
            </a:fld>
            <a:endParaRPr lang="en"/>
          </a:p>
        </p:txBody>
      </p:sp>
    </p:spTree>
    <p:extLst>
      <p:ext uri="{BB962C8B-B14F-4D97-AF65-F5344CB8AC3E}">
        <p14:creationId xmlns:p14="http://schemas.microsoft.com/office/powerpoint/2010/main" val="33245547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Chemical Indicator</a:t>
            </a:r>
            <a:endParaRPr lang="en-US" b="1" dirty="0">
              <a:solidFill>
                <a:srgbClr val="FF0000"/>
              </a:solidFill>
            </a:endParaRPr>
          </a:p>
        </p:txBody>
      </p:sp>
      <p:sp>
        <p:nvSpPr>
          <p:cNvPr id="6" name="Content Placeholder 5"/>
          <p:cNvSpPr>
            <a:spLocks noGrp="1"/>
          </p:cNvSpPr>
          <p:nvPr>
            <p:ph idx="1"/>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170</a:t>
            </a:fld>
            <a:endParaRPr lang="en"/>
          </a:p>
        </p:txBody>
      </p:sp>
      <p:pic>
        <p:nvPicPr>
          <p:cNvPr id="63490" name="Picture 2" descr="C:\Users\Mahe\AppData\Local\Temp\ksohtml6520\wps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8229600" cy="322137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39271" y="4841254"/>
            <a:ext cx="8247529" cy="830997"/>
          </a:xfrm>
          <a:prstGeom prst="rect">
            <a:avLst/>
          </a:prstGeom>
        </p:spPr>
        <p:txBody>
          <a:bodyPr wrap="square">
            <a:spAutoFit/>
          </a:bodyPr>
          <a:lstStyle/>
          <a:p>
            <a:r>
              <a:rPr lang="en-US" sz="2400" b="1" dirty="0">
                <a:solidFill>
                  <a:srgbClr val="231F20"/>
                </a:solidFill>
                <a:latin typeface="Roboto Condensed Light" panose="020B0604020202020204" charset="0"/>
                <a:ea typeface="Roboto Condensed Light" panose="020B0604020202020204" charset="0"/>
              </a:rPr>
              <a:t>A.</a:t>
            </a:r>
            <a:r>
              <a:rPr lang="en-US" sz="2400" dirty="0">
                <a:solidFill>
                  <a:srgbClr val="231F20"/>
                </a:solidFill>
                <a:latin typeface="Roboto Condensed Light" panose="020B0604020202020204" charset="0"/>
                <a:ea typeface="Roboto Condensed Light" panose="020B0604020202020204" charset="0"/>
              </a:rPr>
              <a:t> Type-I (autoclave tape); </a:t>
            </a:r>
            <a:endParaRPr lang="en-US" sz="2400" dirty="0">
              <a:latin typeface="Roboto Condensed Light" panose="020B0604020202020204" charset="0"/>
              <a:ea typeface="Roboto Condensed Light" panose="020B0604020202020204" charset="0"/>
            </a:endParaRPr>
          </a:p>
          <a:p>
            <a:r>
              <a:rPr lang="en-US" sz="2400" b="1" dirty="0">
                <a:solidFill>
                  <a:srgbClr val="231F20"/>
                </a:solidFill>
                <a:latin typeface="Roboto Condensed Light" panose="020B0604020202020204" charset="0"/>
                <a:ea typeface="Roboto Condensed Light" panose="020B0604020202020204" charset="0"/>
              </a:rPr>
              <a:t>B.</a:t>
            </a:r>
            <a:r>
              <a:rPr lang="en-US" sz="2400" dirty="0">
                <a:solidFill>
                  <a:srgbClr val="231F20"/>
                </a:solidFill>
                <a:latin typeface="Roboto Condensed Light" panose="020B0604020202020204" charset="0"/>
                <a:ea typeface="Roboto Condensed Light" panose="020B0604020202020204" charset="0"/>
              </a:rPr>
              <a:t> Type V (internal pack control indicator)</a:t>
            </a:r>
            <a:endParaRPr lang="en-US" sz="24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2314981166"/>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Biological Indicator (BI)</a:t>
            </a:r>
            <a:endParaRPr lang="en-US" b="1" dirty="0">
              <a:solidFill>
                <a:srgbClr val="FF0000"/>
              </a:solidFill>
            </a:endParaRPr>
          </a:p>
        </p:txBody>
      </p:sp>
      <p:sp>
        <p:nvSpPr>
          <p:cNvPr id="193" name="Google Shape;193;p12"/>
          <p:cNvSpPr txBox="1">
            <a:spLocks noGrp="1"/>
          </p:cNvSpPr>
          <p:nvPr>
            <p:ph idx="1"/>
          </p:nvPr>
        </p:nvSpPr>
        <p:spPr/>
        <p:txBody>
          <a:bodyPr>
            <a:normAutofit lnSpcReduction="10000"/>
          </a:bodyPr>
          <a:lstStyle/>
          <a:p>
            <a:r>
              <a:rPr lang="en-US" dirty="0" smtClean="0"/>
              <a:t>Most reliable indicator as it uses bacterial spores to check the effectiveness of sterilization. </a:t>
            </a:r>
          </a:p>
          <a:p>
            <a:r>
              <a:rPr lang="en-US" dirty="0" smtClean="0"/>
              <a:t>Spores are highly resistant and will be destroyed only when the effective condition is achieved. </a:t>
            </a:r>
          </a:p>
          <a:p>
            <a:r>
              <a:rPr lang="en-US" dirty="0" err="1" smtClean="0"/>
              <a:t>Geobacillus</a:t>
            </a:r>
            <a:r>
              <a:rPr lang="en-US" dirty="0" smtClean="0"/>
              <a:t> </a:t>
            </a:r>
            <a:r>
              <a:rPr lang="en-US" dirty="0" err="1" smtClean="0"/>
              <a:t>stearothermophilus</a:t>
            </a:r>
            <a:r>
              <a:rPr lang="en-US" dirty="0" smtClean="0"/>
              <a:t> for steam sterilizer, gas plasma (hydrogen peroxide) and liquid acetic acid sterilizer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171</a:t>
            </a:fld>
            <a:endParaRPr lang="en"/>
          </a:p>
        </p:txBody>
      </p:sp>
    </p:spTree>
    <p:extLst>
      <p:ext uri="{BB962C8B-B14F-4D97-AF65-F5344CB8AC3E}">
        <p14:creationId xmlns:p14="http://schemas.microsoft.com/office/powerpoint/2010/main" val="2922514064"/>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dirty="0" smtClean="0"/>
              <a:t>Bacillus </a:t>
            </a:r>
            <a:r>
              <a:rPr lang="en-US" dirty="0" err="1" smtClean="0"/>
              <a:t>atrophaeus</a:t>
            </a:r>
            <a:r>
              <a:rPr lang="en-US" dirty="0" smtClean="0"/>
              <a:t> for ethylene oxide sterilizer and dry heat sterilizer (hot air oven).</a:t>
            </a:r>
          </a:p>
          <a:p>
            <a:r>
              <a:rPr lang="en-US" dirty="0" smtClean="0"/>
              <a:t>Spore containing vials are incubated. </a:t>
            </a:r>
          </a:p>
          <a:p>
            <a:r>
              <a:rPr lang="en-US" dirty="0" smtClean="0"/>
              <a:t>Depending upon the incubators used, the result is obtained in 24 min to 48 </a:t>
            </a:r>
            <a:r>
              <a:rPr lang="en-US" dirty="0" err="1" smtClean="0"/>
              <a:t>hrs</a:t>
            </a:r>
            <a:r>
              <a:rPr lang="en-US" dirty="0" smtClean="0"/>
              <a:t> time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172</a:t>
            </a:fld>
            <a:endParaRPr lang="en"/>
          </a:p>
        </p:txBody>
      </p:sp>
    </p:spTree>
    <p:extLst>
      <p:ext uri="{BB962C8B-B14F-4D97-AF65-F5344CB8AC3E}">
        <p14:creationId xmlns:p14="http://schemas.microsoft.com/office/powerpoint/2010/main" val="3967239434"/>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Biological Indicator (BI)</a:t>
            </a:r>
            <a:endParaRPr lang="en-US" b="1" dirty="0">
              <a:solidFill>
                <a:srgbClr val="FF0000"/>
              </a:solidFill>
            </a:endParaRPr>
          </a:p>
        </p:txBody>
      </p:sp>
      <p:sp>
        <p:nvSpPr>
          <p:cNvPr id="6" name="Content Placeholder 5"/>
          <p:cNvSpPr>
            <a:spLocks noGrp="1"/>
          </p:cNvSpPr>
          <p:nvPr>
            <p:ph idx="1"/>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173</a:t>
            </a:fld>
            <a:endParaRPr lang="en"/>
          </a:p>
        </p:txBody>
      </p:sp>
      <p:pic>
        <p:nvPicPr>
          <p:cNvPr id="68610" name="Picture 2" descr="C:\Users\Mahe\AppData\Local\Temp\ksohtml6520\wps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8229600" cy="36752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33400" y="5568917"/>
            <a:ext cx="8153400" cy="369332"/>
          </a:xfrm>
          <a:prstGeom prst="rect">
            <a:avLst/>
          </a:prstGeom>
        </p:spPr>
        <p:txBody>
          <a:bodyPr wrap="square">
            <a:spAutoFit/>
          </a:bodyPr>
          <a:lstStyle/>
          <a:p>
            <a:r>
              <a:rPr lang="en-US" sz="1800" b="1" dirty="0">
                <a:solidFill>
                  <a:srgbClr val="231F20"/>
                </a:solidFill>
                <a:latin typeface="Roboto Condensed Light" panose="020B0604020202020204" charset="0"/>
                <a:ea typeface="Roboto Condensed Light" panose="020B0604020202020204" charset="0"/>
              </a:rPr>
              <a:t>A.</a:t>
            </a:r>
            <a:r>
              <a:rPr lang="en-US" sz="1800" dirty="0">
                <a:solidFill>
                  <a:srgbClr val="231F20"/>
                </a:solidFill>
                <a:latin typeface="Roboto Condensed Light" panose="020B0604020202020204" charset="0"/>
                <a:ea typeface="Roboto Condensed Light" panose="020B0604020202020204" charset="0"/>
              </a:rPr>
              <a:t> Vial; </a:t>
            </a:r>
            <a:r>
              <a:rPr lang="en-US" sz="1800" b="1" dirty="0">
                <a:solidFill>
                  <a:srgbClr val="231F20"/>
                </a:solidFill>
                <a:latin typeface="Roboto Condensed Light" panose="020B0604020202020204" charset="0"/>
                <a:ea typeface="Roboto Condensed Light" panose="020B0604020202020204" charset="0"/>
              </a:rPr>
              <a:t>B.</a:t>
            </a:r>
            <a:r>
              <a:rPr lang="en-US" sz="1800" dirty="0">
                <a:solidFill>
                  <a:srgbClr val="231F20"/>
                </a:solidFill>
                <a:latin typeface="Roboto Condensed Light" panose="020B0604020202020204" charset="0"/>
                <a:ea typeface="Roboto Condensed Light" panose="020B0604020202020204" charset="0"/>
              </a:rPr>
              <a:t> Incubator</a:t>
            </a:r>
            <a:endParaRPr lang="en-US" sz="18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1348697198"/>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165688"/>
            <a:ext cx="7696200" cy="646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066081" y="381000"/>
            <a:ext cx="4014176"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53554099"/>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title"/>
          </p:nvPr>
        </p:nvSpPr>
        <p:spPr/>
        <p:txBody>
          <a:bodyPr/>
          <a:lstStyle/>
          <a:p>
            <a:r>
              <a:rPr lang="en-US" b="1" dirty="0" smtClean="0">
                <a:solidFill>
                  <a:srgbClr val="FF0000"/>
                </a:solidFill>
              </a:rPr>
              <a:t>Environmental Surveillance</a:t>
            </a:r>
            <a:endParaRPr lang="en-US" b="1" dirty="0">
              <a:solidFill>
                <a:srgbClr val="FF0000"/>
              </a:solidFill>
            </a:endParaRPr>
          </a:p>
        </p:txBody>
      </p:sp>
    </p:spTree>
    <p:extLst>
      <p:ext uri="{BB962C8B-B14F-4D97-AF65-F5344CB8AC3E}">
        <p14:creationId xmlns:p14="http://schemas.microsoft.com/office/powerpoint/2010/main" val="1033707952"/>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At the end of the session, the students will be able to understand:</a:t>
            </a:r>
          </a:p>
          <a:p>
            <a:r>
              <a:rPr lang="fr-FR" dirty="0" smtClean="0"/>
              <a:t>Water Surveillance </a:t>
            </a:r>
          </a:p>
          <a:p>
            <a:r>
              <a:rPr lang="fr-FR" dirty="0" smtClean="0"/>
              <a:t>Air Surveillance </a:t>
            </a:r>
          </a:p>
          <a:p>
            <a:r>
              <a:rPr lang="fr-FR" dirty="0" smtClean="0"/>
              <a:t>Surface Surveillance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176</a:t>
            </a:fld>
            <a:endParaRPr lang="en"/>
          </a:p>
        </p:txBody>
      </p:sp>
    </p:spTree>
    <p:extLst>
      <p:ext uri="{BB962C8B-B14F-4D97-AF65-F5344CB8AC3E}">
        <p14:creationId xmlns:p14="http://schemas.microsoft.com/office/powerpoint/2010/main" val="3924062368"/>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INDICATIONS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Microbiological sampling of air, water, and inanimate surfaces (i.e., environmental sampling) is an expensive and time-consuming process. </a:t>
            </a:r>
          </a:p>
          <a:p>
            <a:r>
              <a:rPr lang="en-US" dirty="0" smtClean="0"/>
              <a:t>Random, or periodic sampling is not recommended.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177</a:t>
            </a:fld>
            <a:endParaRPr lang="en"/>
          </a:p>
        </p:txBody>
      </p:sp>
    </p:spTree>
    <p:extLst>
      <p:ext uri="{BB962C8B-B14F-4D97-AF65-F5344CB8AC3E}">
        <p14:creationId xmlns:p14="http://schemas.microsoft.com/office/powerpoint/2010/main" val="412698645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dirty="0" smtClean="0"/>
              <a:t>CDC recommends to perform targeted microbiological sampling of air, water and surfaces for defined indications:</a:t>
            </a:r>
          </a:p>
          <a:p>
            <a:pPr lvl="1"/>
            <a:r>
              <a:rPr lang="en-US" dirty="0" smtClean="0"/>
              <a:t>Outbreak investigation</a:t>
            </a:r>
          </a:p>
          <a:p>
            <a:pPr lvl="1"/>
            <a:r>
              <a:rPr lang="en-US" dirty="0" smtClean="0"/>
              <a:t>To evaluate the change in infection control practice</a:t>
            </a:r>
          </a:p>
          <a:p>
            <a:pPr lvl="1"/>
            <a:r>
              <a:rPr lang="en-US" dirty="0" smtClean="0"/>
              <a:t>Construction</a:t>
            </a:r>
          </a:p>
          <a:p>
            <a:pPr lvl="1"/>
            <a:r>
              <a:rPr lang="en-US" dirty="0" smtClean="0"/>
              <a:t>Research purpose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178</a:t>
            </a:fld>
            <a:endParaRPr lang="en"/>
          </a:p>
        </p:txBody>
      </p:sp>
    </p:spTree>
    <p:extLst>
      <p:ext uri="{BB962C8B-B14F-4D97-AF65-F5344CB8AC3E}">
        <p14:creationId xmlns:p14="http://schemas.microsoft.com/office/powerpoint/2010/main" val="605551355"/>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b="1" dirty="0" smtClean="0">
                <a:solidFill>
                  <a:srgbClr val="FF0000"/>
                </a:solidFill>
              </a:rPr>
              <a:t>WATER SURVEILLANCE</a:t>
            </a:r>
            <a:endParaRPr lang="en-US" b="1" dirty="0">
              <a:solidFill>
                <a:srgbClr val="FF0000"/>
              </a:solidFill>
            </a:endParaRPr>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179</a:t>
            </a:fld>
            <a:endParaRPr lang="en-GB"/>
          </a:p>
        </p:txBody>
      </p:sp>
    </p:spTree>
    <p:extLst>
      <p:ext uri="{BB962C8B-B14F-4D97-AF65-F5344CB8AC3E}">
        <p14:creationId xmlns:p14="http://schemas.microsoft.com/office/powerpoint/2010/main" val="2146142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Waterborne Pathogens</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Hospital water and water-</a:t>
            </a:r>
            <a:r>
              <a:rPr lang="en-US" dirty="0" smtClean="0"/>
              <a:t>containing devices may serve as a reservoir of healthcare associated waterborne pathogens. </a:t>
            </a:r>
          </a:p>
          <a:p>
            <a:r>
              <a:rPr lang="en-US" b="1" dirty="0" smtClean="0">
                <a:solidFill>
                  <a:srgbClr val="7030A0"/>
                </a:solidFill>
              </a:rPr>
              <a:t>Microbial contamination of water in healthcare settings - </a:t>
            </a:r>
            <a:r>
              <a:rPr lang="en-US" dirty="0" smtClean="0"/>
              <a:t>two types:</a:t>
            </a:r>
          </a:p>
          <a:p>
            <a:pPr lvl="1"/>
            <a:r>
              <a:rPr lang="en-US" b="1" dirty="0" smtClean="0">
                <a:solidFill>
                  <a:srgbClr val="00B050"/>
                </a:solidFill>
              </a:rPr>
              <a:t>Category 1 (Enteric Pathogens)</a:t>
            </a:r>
          </a:p>
          <a:p>
            <a:pPr lvl="1"/>
            <a:r>
              <a:rPr lang="en-US" b="1" dirty="0" smtClean="0">
                <a:solidFill>
                  <a:srgbClr val="00B050"/>
                </a:solidFill>
              </a:rPr>
              <a:t>Category 2 (Common Hospital Pathogens)</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180</a:t>
            </a:fld>
            <a:endParaRPr lang="en"/>
          </a:p>
        </p:txBody>
      </p:sp>
    </p:spTree>
    <p:extLst>
      <p:ext uri="{BB962C8B-B14F-4D97-AF65-F5344CB8AC3E}">
        <p14:creationId xmlns:p14="http://schemas.microsoft.com/office/powerpoint/2010/main" val="1798470330"/>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4000" b="1" dirty="0" smtClean="0">
                <a:solidFill>
                  <a:srgbClr val="FF0000"/>
                </a:solidFill>
              </a:rPr>
              <a:t>Microbiological testing methods for water analysis</a:t>
            </a:r>
            <a:endParaRPr lang="en-US" sz="40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174049944"/>
              </p:ext>
            </p:extLst>
          </p:nvPr>
        </p:nvGraphicFramePr>
        <p:xfrm>
          <a:off x="381000" y="1600201"/>
          <a:ext cx="8382000" cy="4648199"/>
        </p:xfrm>
        <a:graphic>
          <a:graphicData uri="http://schemas.openxmlformats.org/drawingml/2006/table">
            <a:tbl>
              <a:tblPr firstRow="1" bandRow="1">
                <a:tableStyleId>{5940675A-B579-460E-94D1-54222C63F5DA}</a:tableStyleId>
              </a:tblPr>
              <a:tblGrid>
                <a:gridCol w="2864312">
                  <a:extLst>
                    <a:ext uri="{9D8B030D-6E8A-4147-A177-3AD203B41FA5}">
                      <a16:colId xmlns:a16="http://schemas.microsoft.com/office/drawing/2014/main" xmlns="" val="20000"/>
                    </a:ext>
                  </a:extLst>
                </a:gridCol>
                <a:gridCol w="5517688">
                  <a:extLst>
                    <a:ext uri="{9D8B030D-6E8A-4147-A177-3AD203B41FA5}">
                      <a16:colId xmlns:a16="http://schemas.microsoft.com/office/drawing/2014/main" xmlns="" val="20001"/>
                    </a:ext>
                  </a:extLst>
                </a:gridCol>
              </a:tblGrid>
              <a:tr h="825381">
                <a:tc>
                  <a:txBody>
                    <a:bodyPr/>
                    <a:lstStyle/>
                    <a:p>
                      <a:r>
                        <a:rPr lang="en-US" sz="2100" b="1" u="none" strike="noStrike" cap="none" dirty="0">
                          <a:solidFill>
                            <a:srgbClr val="7030A0"/>
                          </a:solidFill>
                          <a:effectLst/>
                          <a:sym typeface="Arial"/>
                        </a:rPr>
                        <a:t>Bacteriological </a:t>
                      </a:r>
                      <a:endParaRPr lang="en-US" sz="2100" b="1" dirty="0">
                        <a:solidFill>
                          <a:srgbClr val="7030A0"/>
                        </a:solidFill>
                      </a:endParaRPr>
                    </a:p>
                    <a:p>
                      <a:r>
                        <a:rPr lang="en-US" sz="2100" b="1" u="none" strike="noStrike" cap="none" dirty="0">
                          <a:solidFill>
                            <a:srgbClr val="7030A0"/>
                          </a:solidFill>
                          <a:effectLst/>
                          <a:sym typeface="Arial"/>
                        </a:rPr>
                        <a:t>examination </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a:solidFill>
                            <a:srgbClr val="7030A0"/>
                          </a:solidFill>
                          <a:effectLst/>
                          <a:sym typeface="Arial"/>
                        </a:rPr>
                        <a:t>Indications </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1156620">
                <a:tc>
                  <a:txBody>
                    <a:bodyPr/>
                    <a:lstStyle/>
                    <a:p>
                      <a:r>
                        <a:rPr lang="en-US" sz="2100" b="1" u="none" strike="noStrike" cap="none" dirty="0">
                          <a:solidFill>
                            <a:srgbClr val="7030A0"/>
                          </a:solidFill>
                          <a:effectLst/>
                          <a:sym typeface="Arial"/>
                        </a:rPr>
                        <a:t>Multiple-tube method</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Extensively used for drinking water analysis </a:t>
                      </a:r>
                      <a:endParaRPr lang="en-US" sz="2100" dirty="0"/>
                    </a:p>
                    <a:p>
                      <a:pPr marL="285750" indent="-285750">
                        <a:buFont typeface="Wingdings" panose="05000000000000000000" pitchFamily="2" charset="2"/>
                        <a:buChar char="Ø"/>
                      </a:pPr>
                      <a:r>
                        <a:rPr lang="en-US" sz="2100" u="none" strike="noStrike" cap="none" dirty="0">
                          <a:effectLst/>
                          <a:sym typeface="Arial"/>
                        </a:rPr>
                        <a:t>For highly turbid samples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840817">
                <a:tc>
                  <a:txBody>
                    <a:bodyPr/>
                    <a:lstStyle/>
                    <a:p>
                      <a:r>
                        <a:rPr lang="en-US" sz="2100" b="1" u="none" strike="noStrike" cap="none" dirty="0">
                          <a:solidFill>
                            <a:srgbClr val="7030A0"/>
                          </a:solidFill>
                          <a:effectLst/>
                          <a:sym typeface="Arial"/>
                        </a:rPr>
                        <a:t>Membrane filtration method</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For testing dialysis water </a:t>
                      </a:r>
                      <a:endParaRPr lang="en-US" sz="2100" dirty="0"/>
                    </a:p>
                    <a:p>
                      <a:pPr marL="285750" indent="-285750">
                        <a:buFont typeface="Wingdings" panose="05000000000000000000" pitchFamily="2" charset="2"/>
                        <a:buChar char="Ø"/>
                      </a:pPr>
                      <a:r>
                        <a:rPr lang="en-US" sz="2100" u="none" strike="noStrike" cap="none" dirty="0">
                          <a:effectLst/>
                          <a:sym typeface="Arial"/>
                        </a:rPr>
                        <a:t>For testing clean water, where the bacterial count in water is expected to be low </a:t>
                      </a:r>
                      <a:endParaRPr lang="en-US" sz="2100" dirty="0"/>
                    </a:p>
                    <a:p>
                      <a:pPr marL="285750" indent="-285750">
                        <a:buFont typeface="Wingdings" panose="05000000000000000000" pitchFamily="2" charset="2"/>
                        <a:buChar char="Ø"/>
                      </a:pPr>
                      <a:r>
                        <a:rPr lang="en-US" sz="2100" u="none" strike="noStrike" cap="none" dirty="0">
                          <a:effectLst/>
                          <a:sym typeface="Arial"/>
                        </a:rPr>
                        <a:t>For testing large volume of water</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825381">
                <a:tc>
                  <a:txBody>
                    <a:bodyPr/>
                    <a:lstStyle/>
                    <a:p>
                      <a:r>
                        <a:rPr lang="en-US" sz="2100" b="1" u="none" strike="noStrike" cap="none" dirty="0">
                          <a:solidFill>
                            <a:srgbClr val="7030A0"/>
                          </a:solidFill>
                          <a:effectLst/>
                          <a:sym typeface="Arial"/>
                        </a:rPr>
                        <a:t>Presence/absence method</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To monitor quality of drinking water where contamination is likely to be rare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423478665"/>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Test for Drinking Water Contaminated with Enteric Pathogens</a:t>
            </a:r>
            <a:endParaRPr lang="en-US" sz="2800" b="1" dirty="0">
              <a:solidFill>
                <a:srgbClr val="FF0000"/>
              </a:solidFill>
            </a:endParaRPr>
          </a:p>
        </p:txBody>
      </p:sp>
      <p:sp>
        <p:nvSpPr>
          <p:cNvPr id="193" name="Google Shape;193;p12"/>
          <p:cNvSpPr txBox="1">
            <a:spLocks noGrp="1"/>
          </p:cNvSpPr>
          <p:nvPr>
            <p:ph idx="1"/>
          </p:nvPr>
        </p:nvSpPr>
        <p:spPr/>
        <p:txBody>
          <a:bodyPr/>
          <a:lstStyle/>
          <a:p>
            <a:r>
              <a:rPr lang="en-US" dirty="0" smtClean="0"/>
              <a:t>Hospital water supplies should be regularly tested to confirm that they are free from contamination.</a:t>
            </a:r>
          </a:p>
          <a:p>
            <a:r>
              <a:rPr lang="en-US" dirty="0" smtClean="0"/>
              <a:t>However, it is impracticable to attempt directly to detect the presence of all types of enteric pathogen in water - they are usually present in minute quantity; such as </a:t>
            </a:r>
            <a:r>
              <a:rPr lang="en-US" dirty="0" err="1" smtClean="0"/>
              <a:t>Shigella</a:t>
            </a:r>
            <a:r>
              <a:rPr lang="en-US" dirty="0" smtClean="0"/>
              <a:t>, Salmonella, etc.</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182</a:t>
            </a:fld>
            <a:endParaRPr lang="en"/>
          </a:p>
        </p:txBody>
      </p:sp>
    </p:spTree>
    <p:extLst>
      <p:ext uri="{BB962C8B-B14F-4D97-AF65-F5344CB8AC3E}">
        <p14:creationId xmlns:p14="http://schemas.microsoft.com/office/powerpoint/2010/main" val="258051361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normAutofit/>
          </a:bodyPr>
          <a:lstStyle/>
          <a:p>
            <a:r>
              <a:rPr lang="en-US" sz="3600" dirty="0" smtClean="0"/>
              <a:t>Instead, it is wise to test the water supplies for those microorganisms which indicate that fecal contamination has taken place. </a:t>
            </a:r>
          </a:p>
          <a:p>
            <a:r>
              <a:rPr lang="en-US" sz="3600" dirty="0" smtClean="0"/>
              <a:t>These organisms are called as indicator organisms</a:t>
            </a:r>
            <a:endParaRPr lang="en-US" sz="3600"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183</a:t>
            </a:fld>
            <a:endParaRPr lang="en"/>
          </a:p>
        </p:txBody>
      </p:sp>
    </p:spTree>
    <p:extLst>
      <p:ext uri="{BB962C8B-B14F-4D97-AF65-F5344CB8AC3E}">
        <p14:creationId xmlns:p14="http://schemas.microsoft.com/office/powerpoint/2010/main" val="2654607278"/>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3200" b="1" dirty="0" smtClean="0">
                <a:solidFill>
                  <a:srgbClr val="FF0000"/>
                </a:solidFill>
              </a:rPr>
              <a:t>Indicator organisms of fecal pollution of water</a:t>
            </a:r>
            <a:endParaRPr lang="en-US" sz="32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15559429"/>
              </p:ext>
            </p:extLst>
          </p:nvPr>
        </p:nvGraphicFramePr>
        <p:xfrm>
          <a:off x="304800" y="1295400"/>
          <a:ext cx="8280400" cy="5145831"/>
        </p:xfrm>
        <a:graphic>
          <a:graphicData uri="http://schemas.openxmlformats.org/drawingml/2006/table">
            <a:tbl>
              <a:tblPr firstRow="1" bandRow="1">
                <a:tableStyleId>{5940675A-B579-460E-94D1-54222C63F5DA}</a:tableStyleId>
              </a:tblPr>
              <a:tblGrid>
                <a:gridCol w="2976880">
                  <a:extLst>
                    <a:ext uri="{9D8B030D-6E8A-4147-A177-3AD203B41FA5}">
                      <a16:colId xmlns:a16="http://schemas.microsoft.com/office/drawing/2014/main" xmlns="" val="20000"/>
                    </a:ext>
                  </a:extLst>
                </a:gridCol>
                <a:gridCol w="5303520">
                  <a:extLst>
                    <a:ext uri="{9D8B030D-6E8A-4147-A177-3AD203B41FA5}">
                      <a16:colId xmlns:a16="http://schemas.microsoft.com/office/drawing/2014/main" xmlns="" val="20001"/>
                    </a:ext>
                  </a:extLst>
                </a:gridCol>
              </a:tblGrid>
              <a:tr h="494453">
                <a:tc rowSpan="2">
                  <a:txBody>
                    <a:bodyPr/>
                    <a:lstStyle/>
                    <a:p>
                      <a:r>
                        <a:rPr lang="en-US" sz="1900" b="1" u="none" strike="noStrike" cap="none" dirty="0">
                          <a:solidFill>
                            <a:srgbClr val="7030A0"/>
                          </a:solidFill>
                          <a:effectLst/>
                          <a:sym typeface="Arial"/>
                        </a:rPr>
                        <a:t>Indicator organisms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Interpretation</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16352">
                <a:tc vMerge="1">
                  <a:txBody>
                    <a:bodyPr/>
                    <a:lstStyle/>
                    <a:p>
                      <a:endParaRPr lang="en-US" dirty="0"/>
                    </a:p>
                  </a:txBody>
                  <a:tcPr/>
                </a:tc>
                <a:tc>
                  <a:txBody>
                    <a:bodyPr/>
                    <a:lstStyle/>
                    <a:p>
                      <a:r>
                        <a:rPr lang="en-US" sz="1900" b="1" u="none" strike="noStrike" cap="none" dirty="0">
                          <a:solidFill>
                            <a:srgbClr val="7030A0"/>
                          </a:solidFill>
                          <a:effectLst/>
                          <a:sym typeface="Arial"/>
                        </a:rPr>
                        <a:t>Presence in water indicates: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690880">
                <a:tc>
                  <a:txBody>
                    <a:bodyPr/>
                    <a:lstStyle/>
                    <a:p>
                      <a:r>
                        <a:rPr lang="en-US" sz="1900" b="1" u="none" strike="noStrike" cap="none" dirty="0">
                          <a:solidFill>
                            <a:srgbClr val="7030A0"/>
                          </a:solidFill>
                          <a:effectLst/>
                          <a:sym typeface="Arial"/>
                        </a:rPr>
                        <a:t>Coliform (other than Escherichia coli))</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Remote contamination—either by fecal </a:t>
                      </a:r>
                      <a:endParaRPr lang="en-US" sz="2400" dirty="0"/>
                    </a:p>
                    <a:p>
                      <a:r>
                        <a:rPr lang="en-US" sz="1900" u="none" strike="noStrike" cap="none" dirty="0">
                          <a:effectLst/>
                          <a:sym typeface="Arial"/>
                        </a:rPr>
                        <a:t>(presumptive) or soil and vegetation </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853440">
                <a:tc>
                  <a:txBody>
                    <a:bodyPr/>
                    <a:lstStyle/>
                    <a:p>
                      <a:r>
                        <a:rPr lang="en-US" sz="1900" b="1" u="none" strike="noStrike" cap="none" dirty="0">
                          <a:solidFill>
                            <a:srgbClr val="7030A0"/>
                          </a:solidFill>
                          <a:effectLst/>
                          <a:sym typeface="Arial"/>
                        </a:rPr>
                        <a:t>Fecal (</a:t>
                      </a:r>
                      <a:r>
                        <a:rPr lang="en-US" sz="1900" b="1" u="none" strike="noStrike" cap="none" dirty="0" err="1">
                          <a:solidFill>
                            <a:srgbClr val="7030A0"/>
                          </a:solidFill>
                          <a:effectLst/>
                          <a:sym typeface="Arial"/>
                        </a:rPr>
                        <a:t>thermotolerant</a:t>
                      </a:r>
                      <a:r>
                        <a:rPr lang="en-US" sz="1900" b="1" u="none" strike="noStrike" cap="none" dirty="0">
                          <a:solidFill>
                            <a:srgbClr val="7030A0"/>
                          </a:solidFill>
                          <a:effectLst/>
                          <a:sym typeface="Arial"/>
                        </a:rPr>
                        <a:t>) Escherichia coli</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400" dirty="0"/>
                        <a:t>Confirms recent fecal contamination of water; most sensitive indicator</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494453">
                <a:tc>
                  <a:txBody>
                    <a:bodyPr/>
                    <a:lstStyle/>
                    <a:p>
                      <a:r>
                        <a:rPr lang="en-US" sz="1900" b="1" u="none" strike="noStrike" cap="none" dirty="0">
                          <a:solidFill>
                            <a:srgbClr val="7030A0"/>
                          </a:solidFill>
                          <a:effectLst/>
                          <a:sym typeface="Arial"/>
                        </a:rPr>
                        <a:t>Fecal streptococci</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Confirms remote fecal pollution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94453">
                <a:tc>
                  <a:txBody>
                    <a:bodyPr/>
                    <a:lstStyle/>
                    <a:p>
                      <a:r>
                        <a:rPr lang="en-US" sz="1900" b="1" u="none" strike="noStrike" cap="none" dirty="0">
                          <a:solidFill>
                            <a:srgbClr val="7030A0"/>
                          </a:solidFill>
                          <a:effectLst/>
                          <a:sym typeface="Arial"/>
                        </a:rPr>
                        <a:t>Clostridium perfringens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Remote contamination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690880">
                <a:tc>
                  <a:txBody>
                    <a:bodyPr/>
                    <a:lstStyle/>
                    <a:p>
                      <a:r>
                        <a:rPr lang="en-US" sz="1900" b="1" u="none" strike="noStrike" cap="none" dirty="0">
                          <a:solidFill>
                            <a:srgbClr val="7030A0"/>
                          </a:solidFill>
                          <a:effectLst/>
                          <a:sym typeface="Arial"/>
                        </a:rPr>
                        <a:t>Pseudomonas aeruginosa</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Least reliable indicator ,</a:t>
                      </a:r>
                      <a:r>
                        <a:rPr lang="en-US" sz="1900" u="none" strike="noStrike" cap="none" baseline="0" dirty="0">
                          <a:effectLst/>
                          <a:sym typeface="Arial"/>
                        </a:rPr>
                        <a:t> </a:t>
                      </a:r>
                      <a:r>
                        <a:rPr lang="en-US" sz="1900" u="none" strike="noStrike" cap="none" dirty="0">
                          <a:effectLst/>
                          <a:sym typeface="Arial"/>
                        </a:rPr>
                        <a:t>Useful in hospitals and food establishments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r h="690880">
                <a:tc>
                  <a:txBody>
                    <a:bodyPr/>
                    <a:lstStyle/>
                    <a:p>
                      <a:r>
                        <a:rPr lang="en-US" sz="1900" b="1" u="none" strike="noStrike" cap="none" dirty="0">
                          <a:solidFill>
                            <a:srgbClr val="7030A0"/>
                          </a:solidFill>
                          <a:effectLst/>
                          <a:sym typeface="Arial"/>
                        </a:rPr>
                        <a:t>Bacteriophages</a:t>
                      </a:r>
                      <a:endParaRPr lang="en-US" sz="24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Phage specific for E.coli—indicate fecal pollution of water </a:t>
                      </a:r>
                      <a:endParaRPr lang="en-US" sz="2400" dirty="0"/>
                    </a:p>
                    <a:p>
                      <a:r>
                        <a:rPr lang="en-US" sz="1900" u="none" strike="noStrike" cap="none" dirty="0">
                          <a:effectLst/>
                          <a:sym typeface="Arial"/>
                        </a:rPr>
                        <a:t>Indirectly indicates viral pollution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021333184"/>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Indicator Organisms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They should be present in excess number than any pathogen so that they can be detected easily. </a:t>
            </a:r>
          </a:p>
          <a:p>
            <a:r>
              <a:rPr lang="en-US" dirty="0" smtClean="0"/>
              <a:t>They should not be able to proliferate in water to any extent.</a:t>
            </a:r>
          </a:p>
          <a:p>
            <a:r>
              <a:rPr lang="en-US" dirty="0" smtClean="0"/>
              <a:t>They should be more resistant than the pathogens to the stresses of aquatic environment and disinfection processes.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185</a:t>
            </a:fld>
            <a:endParaRPr lang="en"/>
          </a:p>
        </p:txBody>
      </p:sp>
    </p:spTree>
    <p:extLst>
      <p:ext uri="{BB962C8B-B14F-4D97-AF65-F5344CB8AC3E}">
        <p14:creationId xmlns:p14="http://schemas.microsoft.com/office/powerpoint/2010/main" val="212854919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pPr algn="l"/>
            <a:r>
              <a:rPr lang="en-US" sz="3600" b="1" dirty="0" smtClean="0">
                <a:solidFill>
                  <a:srgbClr val="FF0000"/>
                </a:solidFill>
              </a:rPr>
              <a:t>Collection and Transport of Water Sample</a:t>
            </a:r>
            <a:endParaRPr lang="en-US" sz="3600" b="1" dirty="0">
              <a:solidFill>
                <a:srgbClr val="FF0000"/>
              </a:solidFill>
            </a:endParaRPr>
          </a:p>
        </p:txBody>
      </p:sp>
      <p:sp>
        <p:nvSpPr>
          <p:cNvPr id="193" name="Google Shape;193;p12"/>
          <p:cNvSpPr txBox="1">
            <a:spLocks noGrp="1"/>
          </p:cNvSpPr>
          <p:nvPr>
            <p:ph sz="half" idx="1"/>
          </p:nvPr>
        </p:nvSpPr>
        <p:spPr/>
        <p:txBody>
          <a:bodyPr/>
          <a:lstStyle/>
          <a:p>
            <a:r>
              <a:rPr lang="en-US" dirty="0" smtClean="0"/>
              <a:t>Collected in a screw-capped wide sterile container. </a:t>
            </a:r>
          </a:p>
          <a:p>
            <a:r>
              <a:rPr lang="en-US" b="1" dirty="0" smtClean="0">
                <a:solidFill>
                  <a:srgbClr val="7030A0"/>
                </a:solidFill>
              </a:rPr>
              <a:t>Volume: </a:t>
            </a:r>
            <a:r>
              <a:rPr lang="en-US" dirty="0" smtClean="0"/>
              <a:t>At least 150–200 mL of water should be collected.</a:t>
            </a:r>
          </a:p>
          <a:p>
            <a:r>
              <a:rPr lang="en-US" b="1" dirty="0" smtClean="0">
                <a:solidFill>
                  <a:srgbClr val="7030A0"/>
                </a:solidFill>
              </a:rPr>
              <a:t>Neutralizer:</a:t>
            </a:r>
            <a:r>
              <a:rPr lang="en-US" dirty="0" smtClean="0"/>
              <a:t> Sodium thiosulfate</a:t>
            </a:r>
            <a:endParaRPr lang="en-US" dirty="0"/>
          </a:p>
        </p:txBody>
      </p:sp>
      <p:sp>
        <p:nvSpPr>
          <p:cNvPr id="2" name="Content Placeholder 1"/>
          <p:cNvSpPr>
            <a:spLocks noGrp="1"/>
          </p:cNvSpPr>
          <p:nvPr>
            <p:ph sz="half" idx="2"/>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186</a:t>
            </a:fld>
            <a:endParaRPr lang="en"/>
          </a:p>
        </p:txBody>
      </p:sp>
      <p:pic>
        <p:nvPicPr>
          <p:cNvPr id="6" name="image1.jpeg"/>
          <p:cNvPicPr>
            <a:picLocks noChangeAspect="1"/>
          </p:cNvPicPr>
          <p:nvPr/>
        </p:nvPicPr>
        <p:blipFill>
          <a:blip r:embed="rId3" cstate="print"/>
          <a:stretch>
            <a:fillRect/>
          </a:stretch>
        </p:blipFill>
        <p:spPr>
          <a:xfrm>
            <a:off x="4648200" y="1600200"/>
            <a:ext cx="4038600" cy="3733800"/>
          </a:xfrm>
          <a:prstGeom prst="rect">
            <a:avLst/>
          </a:prstGeom>
        </p:spPr>
      </p:pic>
      <p:sp>
        <p:nvSpPr>
          <p:cNvPr id="3" name="Rectangle 2"/>
          <p:cNvSpPr/>
          <p:nvPr/>
        </p:nvSpPr>
        <p:spPr>
          <a:xfrm>
            <a:off x="4648200" y="5452646"/>
            <a:ext cx="4038600" cy="461665"/>
          </a:xfrm>
          <a:prstGeom prst="rect">
            <a:avLst/>
          </a:prstGeom>
        </p:spPr>
        <p:txBody>
          <a:bodyPr wrap="square">
            <a:spAutoFit/>
          </a:bodyPr>
          <a:lstStyle/>
          <a:p>
            <a:r>
              <a:rPr lang="en-US" sz="2400" b="1" dirty="0">
                <a:solidFill>
                  <a:srgbClr val="231F20"/>
                </a:solidFill>
                <a:latin typeface="Roboto Condensed Light" panose="020B0604020202020204" charset="0"/>
                <a:ea typeface="Roboto Condensed Light" panose="020B0604020202020204" charset="0"/>
              </a:rPr>
              <a:t>Water sampling methods</a:t>
            </a:r>
            <a:endParaRPr lang="en-US" sz="2400" b="1"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3473040280"/>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Multiple-tube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sz="3600" dirty="0" smtClean="0"/>
              <a:t>Most common method used for water surveillance. </a:t>
            </a:r>
          </a:p>
          <a:p>
            <a:r>
              <a:rPr lang="en-US" sz="3600" dirty="0" smtClean="0"/>
              <a:t>So named as it involves mixing of specific volume of water samples to multiple tubes containing </a:t>
            </a:r>
            <a:r>
              <a:rPr lang="en-US" sz="3600" b="1" dirty="0" err="1" smtClean="0">
                <a:solidFill>
                  <a:srgbClr val="7030A0"/>
                </a:solidFill>
              </a:rPr>
              <a:t>MacConkey</a:t>
            </a:r>
            <a:r>
              <a:rPr lang="en-US" sz="3600" b="1" dirty="0" smtClean="0">
                <a:solidFill>
                  <a:srgbClr val="7030A0"/>
                </a:solidFill>
              </a:rPr>
              <a:t> purple broth.</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187</a:t>
            </a:fld>
            <a:endParaRPr lang="en"/>
          </a:p>
        </p:txBody>
      </p:sp>
    </p:spTree>
    <p:extLst>
      <p:ext uri="{BB962C8B-B14F-4D97-AF65-F5344CB8AC3E}">
        <p14:creationId xmlns:p14="http://schemas.microsoft.com/office/powerpoint/2010/main" val="92439383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Multiple-tube Method</a:t>
            </a:r>
            <a:endParaRPr lang="en-US" b="1" dirty="0">
              <a:solidFill>
                <a:srgbClr val="FF0000"/>
              </a:solidFill>
            </a:endParaRPr>
          </a:p>
        </p:txBody>
      </p:sp>
      <p:sp>
        <p:nvSpPr>
          <p:cNvPr id="2" name="Content Placeholder 1"/>
          <p:cNvSpPr>
            <a:spLocks noGrp="1"/>
          </p:cNvSpPr>
          <p:nvPr>
            <p:ph sz="half" idx="1"/>
          </p:nvPr>
        </p:nvSpPr>
        <p:spPr/>
        <p:txBody>
          <a:bodyPr/>
          <a:lstStyle/>
          <a:p>
            <a:r>
              <a:rPr lang="en-US" dirty="0" err="1">
                <a:solidFill>
                  <a:srgbClr val="231F20"/>
                </a:solidFill>
                <a:latin typeface="Roboto Condensed Light" panose="020B0604020202020204" charset="0"/>
                <a:ea typeface="Roboto Condensed Light" panose="020B0604020202020204" charset="0"/>
              </a:rPr>
              <a:t>MacConkey</a:t>
            </a:r>
            <a:r>
              <a:rPr lang="en-US" dirty="0">
                <a:solidFill>
                  <a:srgbClr val="231F20"/>
                </a:solidFill>
                <a:latin typeface="Roboto Condensed Light" panose="020B0604020202020204" charset="0"/>
                <a:ea typeface="Roboto Condensed Light" panose="020B0604020202020204" charset="0"/>
              </a:rPr>
              <a:t> purple broth for multiple tube method (one 50 mL and five 10 mL) tubes are necessary for testing unpolluted water; if negative, media appears purple, if positive, media turn yellow</a:t>
            </a:r>
            <a:endParaRPr lang="en-US" dirty="0">
              <a:latin typeface="Roboto Condensed Light" panose="020B0604020202020204" charset="0"/>
              <a:ea typeface="Roboto Condensed Light" panose="020B0604020202020204" charset="0"/>
            </a:endParaRPr>
          </a:p>
          <a:p>
            <a:endParaRPr lang="en-US" dirty="0"/>
          </a:p>
        </p:txBody>
      </p:sp>
      <p:sp>
        <p:nvSpPr>
          <p:cNvPr id="3" name="Content Placeholder 2"/>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188</a:t>
            </a:fld>
            <a:endParaRPr lang="en"/>
          </a:p>
        </p:txBody>
      </p:sp>
      <p:pic>
        <p:nvPicPr>
          <p:cNvPr id="6" name="image2.jpeg"/>
          <p:cNvPicPr>
            <a:picLocks noChangeAspect="1"/>
          </p:cNvPicPr>
          <p:nvPr/>
        </p:nvPicPr>
        <p:blipFill>
          <a:blip r:embed="rId3" cstate="print"/>
          <a:stretch>
            <a:fillRect/>
          </a:stretch>
        </p:blipFill>
        <p:spPr>
          <a:xfrm>
            <a:off x="4572000" y="1600200"/>
            <a:ext cx="4114800" cy="4495800"/>
          </a:xfrm>
          <a:prstGeom prst="rect">
            <a:avLst/>
          </a:prstGeom>
        </p:spPr>
      </p:pic>
    </p:spTree>
    <p:extLst>
      <p:ext uri="{BB962C8B-B14F-4D97-AF65-F5344CB8AC3E}">
        <p14:creationId xmlns:p14="http://schemas.microsoft.com/office/powerpoint/2010/main" val="656754337"/>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Determination of MPN: </a:t>
            </a:r>
            <a:r>
              <a:rPr lang="en-US" dirty="0" smtClean="0"/>
              <a:t>The number of tubes giving positive reaction is compared with </a:t>
            </a:r>
            <a:r>
              <a:rPr lang="en-US" dirty="0" err="1" smtClean="0"/>
              <a:t>McCrady</a:t>
            </a:r>
            <a:r>
              <a:rPr lang="en-US" dirty="0" smtClean="0"/>
              <a:t> statistical table to determine the MPN/ 100 mL of water. </a:t>
            </a:r>
          </a:p>
          <a:p>
            <a:r>
              <a:rPr lang="en-US" b="1" dirty="0" smtClean="0">
                <a:solidFill>
                  <a:srgbClr val="7030A0"/>
                </a:solidFill>
              </a:rPr>
              <a:t>This is called as presumptive coliform count.</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189</a:t>
            </a:fld>
            <a:endParaRPr lang="en"/>
          </a:p>
        </p:txBody>
      </p:sp>
    </p:spTree>
    <p:extLst>
      <p:ext uri="{BB962C8B-B14F-4D97-AF65-F5344CB8AC3E}">
        <p14:creationId xmlns:p14="http://schemas.microsoft.com/office/powerpoint/2010/main" val="204727027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400" b="1" dirty="0" smtClean="0">
                <a:solidFill>
                  <a:srgbClr val="FF0000"/>
                </a:solidFill>
              </a:rPr>
              <a:t>MPN values per 100 mL of sample for non-polluted/treated water samples (</a:t>
            </a:r>
            <a:r>
              <a:rPr lang="en-US" sz="2400" b="1" dirty="0" err="1" smtClean="0">
                <a:solidFill>
                  <a:srgbClr val="FF0000"/>
                </a:solidFill>
              </a:rPr>
              <a:t>McCrady</a:t>
            </a:r>
            <a:r>
              <a:rPr lang="en-US" sz="2400" b="1" dirty="0" smtClean="0">
                <a:solidFill>
                  <a:srgbClr val="FF0000"/>
                </a:solidFill>
              </a:rPr>
              <a:t> statistical table)</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531729834"/>
              </p:ext>
            </p:extLst>
          </p:nvPr>
        </p:nvGraphicFramePr>
        <p:xfrm>
          <a:off x="325138" y="1673014"/>
          <a:ext cx="8036562" cy="4609253"/>
        </p:xfrm>
        <a:graphic>
          <a:graphicData uri="http://schemas.openxmlformats.org/drawingml/2006/table">
            <a:tbl>
              <a:tblPr firstRow="1" bandRow="1">
                <a:tableStyleId>{5940675A-B579-460E-94D1-54222C63F5DA}</a:tableStyleId>
              </a:tblPr>
              <a:tblGrid>
                <a:gridCol w="2678854">
                  <a:extLst>
                    <a:ext uri="{9D8B030D-6E8A-4147-A177-3AD203B41FA5}">
                      <a16:colId xmlns:a16="http://schemas.microsoft.com/office/drawing/2014/main" xmlns="" val="20000"/>
                    </a:ext>
                  </a:extLst>
                </a:gridCol>
                <a:gridCol w="2678854">
                  <a:extLst>
                    <a:ext uri="{9D8B030D-6E8A-4147-A177-3AD203B41FA5}">
                      <a16:colId xmlns:a16="http://schemas.microsoft.com/office/drawing/2014/main" xmlns="" val="20001"/>
                    </a:ext>
                  </a:extLst>
                </a:gridCol>
                <a:gridCol w="2678854">
                  <a:extLst>
                    <a:ext uri="{9D8B030D-6E8A-4147-A177-3AD203B41FA5}">
                      <a16:colId xmlns:a16="http://schemas.microsoft.com/office/drawing/2014/main" xmlns="" val="20002"/>
                    </a:ext>
                  </a:extLst>
                </a:gridCol>
              </a:tblGrid>
              <a:tr h="494453">
                <a:tc gridSpan="2">
                  <a:txBody>
                    <a:bodyPr/>
                    <a:lstStyle/>
                    <a:p>
                      <a:r>
                        <a:rPr lang="en-US" sz="1900" b="1" u="none" strike="noStrike" cap="none" dirty="0">
                          <a:solidFill>
                            <a:srgbClr val="7030A0"/>
                          </a:solidFill>
                          <a:effectLst/>
                          <a:sym typeface="Arial"/>
                        </a:rPr>
                        <a:t>No. of tubes giving a positive reaction out of</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rowSpan="2">
                  <a:txBody>
                    <a:bodyPr/>
                    <a:lstStyle/>
                    <a:p>
                      <a:r>
                        <a:rPr lang="en-US" sz="1900" b="1" u="none" strike="noStrike" cap="none" dirty="0">
                          <a:solidFill>
                            <a:srgbClr val="7030A0"/>
                          </a:solidFill>
                          <a:effectLst/>
                          <a:sym typeface="Arial"/>
                        </a:rPr>
                        <a:t>MPN per 100 mL </a:t>
                      </a:r>
                      <a:endParaRPr lang="en-US" sz="1900" b="1" dirty="0">
                        <a:solidFill>
                          <a:srgbClr val="7030A0"/>
                        </a:solidFill>
                      </a:endParaRPr>
                    </a:p>
                    <a:p>
                      <a:r>
                        <a:rPr lang="en-US" sz="1900" b="1" u="none" strike="noStrike" cap="none" dirty="0">
                          <a:solidFill>
                            <a:srgbClr val="7030A0"/>
                          </a:solidFill>
                          <a:effectLst/>
                          <a:sym typeface="Arial"/>
                        </a:rPr>
                        <a:t>of water</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06400">
                <a:tc>
                  <a:txBody>
                    <a:bodyPr/>
                    <a:lstStyle/>
                    <a:p>
                      <a:r>
                        <a:rPr lang="en-US" sz="1900" b="1" u="none" strike="noStrike" cap="none" dirty="0">
                          <a:solidFill>
                            <a:srgbClr val="7030A0"/>
                          </a:solidFill>
                          <a:effectLst/>
                          <a:sym typeface="Arial"/>
                        </a:rPr>
                        <a:t>1 of 50 mL</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5 of 10 mL</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vMerge="1">
                  <a:txBody>
                    <a:bodyPr/>
                    <a:lstStyle/>
                    <a:p>
                      <a:endParaRPr lang="en-US" dirty="0"/>
                    </a:p>
                  </a:txBody>
                  <a:tcPr/>
                </a:tc>
                <a:extLst>
                  <a:ext uri="{0D108BD9-81ED-4DB2-BD59-A6C34878D82A}">
                    <a16:rowId xmlns:a16="http://schemas.microsoft.com/office/drawing/2014/main" xmlns="" val="10001"/>
                  </a:ext>
                </a:extLst>
              </a:tr>
              <a:tr h="406400">
                <a:tc>
                  <a:txBody>
                    <a:bodyPr/>
                    <a:lstStyle/>
                    <a:p>
                      <a:pPr marL="0" marR="464185" algn="r">
                        <a:spcBef>
                          <a:spcPts val="175"/>
                        </a:spcBef>
                        <a:spcAft>
                          <a:spcPts val="0"/>
                        </a:spcAft>
                      </a:pPr>
                      <a:r>
                        <a:rPr lang="en-US" sz="1900" dirty="0">
                          <a:effectLst/>
                        </a:rPr>
                        <a:t>0</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75"/>
                        </a:spcBef>
                        <a:spcAft>
                          <a:spcPts val="0"/>
                        </a:spcAft>
                      </a:pPr>
                      <a:r>
                        <a:rPr lang="en-US" sz="1900" dirty="0">
                          <a:effectLst/>
                        </a:rPr>
                        <a:t>0</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75"/>
                        </a:spcBef>
                        <a:spcAft>
                          <a:spcPts val="0"/>
                        </a:spcAft>
                      </a:pPr>
                      <a:r>
                        <a:rPr lang="en-US" sz="1900">
                          <a:effectLst/>
                        </a:rPr>
                        <a:t>&lt;1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40640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40640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dirty="0">
                          <a:effectLst/>
                        </a:rPr>
                        <a:t>2</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dirty="0">
                          <a:effectLst/>
                        </a:rPr>
                        <a:t>2</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0640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3</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4</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406400">
                <a:tc>
                  <a:txBody>
                    <a:bodyPr/>
                    <a:lstStyle/>
                    <a:p>
                      <a:pPr marL="0" marR="464185" algn="r">
                        <a:spcBef>
                          <a:spcPts val="180"/>
                        </a:spcBef>
                        <a:spcAft>
                          <a:spcPts val="0"/>
                        </a:spcAft>
                      </a:pPr>
                      <a:r>
                        <a:rPr lang="en-US" sz="1900" dirty="0">
                          <a:effectLst/>
                        </a:rPr>
                        <a:t>1</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dirty="0">
                          <a:effectLst/>
                        </a:rPr>
                        <a:t>3</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r h="40640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2</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6</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7"/>
                  </a:ext>
                </a:extLst>
              </a:tr>
              <a:tr h="40640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3</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9</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8"/>
                  </a:ext>
                </a:extLst>
              </a:tr>
              <a:tr h="40640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4</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80"/>
                        </a:spcBef>
                        <a:spcAft>
                          <a:spcPts val="0"/>
                        </a:spcAft>
                      </a:pPr>
                      <a:r>
                        <a:rPr lang="en-US" sz="1900">
                          <a:effectLst/>
                        </a:rPr>
                        <a:t>16</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9"/>
                  </a:ext>
                </a:extLst>
              </a:tr>
              <a:tr h="40640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5</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80"/>
                        </a:spcBef>
                        <a:spcAft>
                          <a:spcPts val="0"/>
                        </a:spcAft>
                      </a:pPr>
                      <a:r>
                        <a:rPr lang="en-US" sz="1900" dirty="0">
                          <a:effectLst/>
                        </a:rPr>
                        <a:t>&gt;18</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53935903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Classification of quality of drinking water supply</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969709323"/>
              </p:ext>
            </p:extLst>
          </p:nvPr>
        </p:nvGraphicFramePr>
        <p:xfrm>
          <a:off x="457200" y="1600200"/>
          <a:ext cx="8229600" cy="4571999"/>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917620">
                <a:tc rowSpan="2">
                  <a:txBody>
                    <a:bodyPr/>
                    <a:lstStyle/>
                    <a:p>
                      <a:r>
                        <a:rPr lang="en-US" sz="2100" b="1" u="none" strike="noStrike" cap="none" dirty="0">
                          <a:solidFill>
                            <a:srgbClr val="7030A0"/>
                          </a:solidFill>
                          <a:effectLst/>
                          <a:sym typeface="Arial"/>
                        </a:rPr>
                        <a:t>Quality of </a:t>
                      </a:r>
                      <a:endParaRPr lang="en-US" sz="2100" b="1" dirty="0">
                        <a:solidFill>
                          <a:srgbClr val="7030A0"/>
                        </a:solidFill>
                      </a:endParaRPr>
                    </a:p>
                    <a:p>
                      <a:r>
                        <a:rPr lang="en-US" sz="2100" b="1" u="none" strike="noStrike" cap="none" dirty="0">
                          <a:solidFill>
                            <a:srgbClr val="7030A0"/>
                          </a:solidFill>
                          <a:effectLst/>
                          <a:sym typeface="Arial"/>
                        </a:rPr>
                        <a:t>drinking </a:t>
                      </a:r>
                      <a:endParaRPr lang="en-US" sz="2100" b="1" dirty="0">
                        <a:solidFill>
                          <a:srgbClr val="7030A0"/>
                        </a:solidFill>
                      </a:endParaRPr>
                    </a:p>
                    <a:p>
                      <a:r>
                        <a:rPr lang="en-US" sz="2100" b="1" u="none" strike="noStrike" cap="none" dirty="0">
                          <a:solidFill>
                            <a:srgbClr val="7030A0"/>
                          </a:solidFill>
                          <a:effectLst/>
                          <a:sym typeface="Arial"/>
                        </a:rPr>
                        <a:t>water supply</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gridSpan="2">
                  <a:txBody>
                    <a:bodyPr/>
                    <a:lstStyle/>
                    <a:p>
                      <a:r>
                        <a:rPr lang="en-US" sz="2100" b="1" u="none" strike="noStrike" cap="none" dirty="0">
                          <a:solidFill>
                            <a:srgbClr val="7030A0"/>
                          </a:solidFill>
                          <a:effectLst/>
                          <a:sym typeface="Arial"/>
                        </a:rPr>
                        <a:t>Most probable number (MPN)/100 mL of water</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extLst>
                  <a:ext uri="{0D108BD9-81ED-4DB2-BD59-A6C34878D82A}">
                    <a16:rowId xmlns:a16="http://schemas.microsoft.com/office/drawing/2014/main" xmlns="" val="10000"/>
                  </a:ext>
                </a:extLst>
              </a:tr>
              <a:tr h="1303987">
                <a:tc vMerge="1">
                  <a:txBody>
                    <a:bodyPr/>
                    <a:lstStyle/>
                    <a:p>
                      <a:endParaRPr lang="en-US" dirty="0"/>
                    </a:p>
                  </a:txBody>
                  <a:tcPr/>
                </a:tc>
                <a:tc>
                  <a:txBody>
                    <a:bodyPr/>
                    <a:lstStyle/>
                    <a:p>
                      <a:r>
                        <a:rPr lang="en-US" sz="2100" b="1" u="none" strike="noStrike" cap="none" dirty="0">
                          <a:solidFill>
                            <a:srgbClr val="7030A0"/>
                          </a:solidFill>
                          <a:effectLst/>
                          <a:sym typeface="Arial"/>
                        </a:rPr>
                        <a:t>Coliform count/100 mL</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err="1">
                          <a:solidFill>
                            <a:srgbClr val="7030A0"/>
                          </a:solidFill>
                          <a:effectLst/>
                          <a:sym typeface="Arial"/>
                        </a:rPr>
                        <a:t>Thermotolerant</a:t>
                      </a:r>
                      <a:r>
                        <a:rPr lang="en-US" sz="2100" b="1" u="none" strike="noStrike" cap="none" dirty="0">
                          <a:solidFill>
                            <a:srgbClr val="7030A0"/>
                          </a:solidFill>
                          <a:effectLst/>
                          <a:sym typeface="Arial"/>
                        </a:rPr>
                        <a:t> </a:t>
                      </a:r>
                      <a:endParaRPr lang="en-US" sz="2100" b="1" dirty="0">
                        <a:solidFill>
                          <a:srgbClr val="7030A0"/>
                        </a:solidFill>
                      </a:endParaRPr>
                    </a:p>
                    <a:p>
                      <a:r>
                        <a:rPr lang="en-US" sz="2100" b="1" u="none" strike="noStrike" cap="none" dirty="0">
                          <a:solidFill>
                            <a:srgbClr val="7030A0"/>
                          </a:solidFill>
                          <a:effectLst/>
                          <a:sym typeface="Arial"/>
                        </a:rPr>
                        <a:t>E. coli count/100 mL</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58759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Excellent</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58759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Satisfactory</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1 – 3</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 </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58759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Intermediate</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4 – 9</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587598">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Unsatisfactory</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≥10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≥1</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315324122"/>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pPr algn="l"/>
            <a:r>
              <a:rPr lang="en-US" sz="3600" b="1" dirty="0" smtClean="0">
                <a:solidFill>
                  <a:srgbClr val="FF0000"/>
                </a:solidFill>
              </a:rPr>
              <a:t>Differential Coliform Count (Eijkman Test)</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Done to confirm that the coliform bacilli detected in the presumptive test are fecal </a:t>
            </a:r>
            <a:r>
              <a:rPr lang="en-US" dirty="0" err="1" smtClean="0"/>
              <a:t>E.coli</a:t>
            </a:r>
            <a:r>
              <a:rPr lang="en-US" dirty="0" smtClean="0"/>
              <a:t>. </a:t>
            </a:r>
          </a:p>
          <a:p>
            <a:r>
              <a:rPr lang="en-US" b="1" dirty="0" smtClean="0">
                <a:solidFill>
                  <a:srgbClr val="7030A0"/>
                </a:solidFill>
              </a:rPr>
              <a:t>This is done by: </a:t>
            </a:r>
          </a:p>
          <a:p>
            <a:pPr lvl="1"/>
            <a:r>
              <a:rPr lang="en-US" b="1" dirty="0" smtClean="0">
                <a:solidFill>
                  <a:srgbClr val="7030A0"/>
                </a:solidFill>
              </a:rPr>
              <a:t>Sub culturing - </a:t>
            </a:r>
            <a:r>
              <a:rPr lang="en-US" dirty="0" smtClean="0"/>
              <a:t>positive tubes on lactose containing medium such as brilliant green bile broth - detection of lactose fermentation with production of acid and gas at 440C and</a:t>
            </a:r>
          </a:p>
          <a:p>
            <a:pPr lvl="1"/>
            <a:r>
              <a:rPr lang="en-US" b="1" dirty="0" smtClean="0">
                <a:solidFill>
                  <a:srgbClr val="7030A0"/>
                </a:solidFill>
              </a:rPr>
              <a:t>Demonstrating positive </a:t>
            </a:r>
            <a:r>
              <a:rPr lang="en-US" b="1" dirty="0" err="1" smtClean="0">
                <a:solidFill>
                  <a:srgbClr val="7030A0"/>
                </a:solidFill>
              </a:rPr>
              <a:t>indole</a:t>
            </a:r>
            <a:r>
              <a:rPr lang="en-US" b="1" dirty="0" smtClean="0">
                <a:solidFill>
                  <a:srgbClr val="7030A0"/>
                </a:solidFill>
              </a:rPr>
              <a:t> test at 44</a:t>
            </a:r>
            <a:r>
              <a:rPr lang="en-US" b="1" baseline="30000" dirty="0" smtClean="0">
                <a:solidFill>
                  <a:srgbClr val="7030A0"/>
                </a:solidFill>
              </a:rPr>
              <a:t>0</a:t>
            </a:r>
            <a:r>
              <a:rPr lang="en-US" b="1" dirty="0" smtClean="0">
                <a:solidFill>
                  <a:srgbClr val="7030A0"/>
                </a:solidFill>
              </a:rPr>
              <a:t>C</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192</a:t>
            </a:fld>
            <a:endParaRPr lang="en"/>
          </a:p>
        </p:txBody>
      </p:sp>
    </p:spTree>
    <p:extLst>
      <p:ext uri="{BB962C8B-B14F-4D97-AF65-F5344CB8AC3E}">
        <p14:creationId xmlns:p14="http://schemas.microsoft.com/office/powerpoint/2010/main" val="130018879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Membrane Filtration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Filtration of a known volume (e.g. 100 mL) of water through a cellulose membrane of pore size 0.2 or 0.45 µm.</a:t>
            </a:r>
          </a:p>
          <a:p>
            <a:r>
              <a:rPr lang="en-US" b="1" dirty="0" smtClean="0">
                <a:solidFill>
                  <a:srgbClr val="7030A0"/>
                </a:solidFill>
              </a:rPr>
              <a:t>Procedure:</a:t>
            </a:r>
            <a:r>
              <a:rPr lang="en-US" dirty="0" smtClean="0"/>
              <a:t> The bacteria retained on the surface of the membrane filter are transferred into a petri dish containing suitable medium (e.g. membrane lauryl </a:t>
            </a:r>
            <a:r>
              <a:rPr lang="en-US" dirty="0" err="1" smtClean="0"/>
              <a:t>sulphate</a:t>
            </a:r>
            <a:r>
              <a:rPr lang="en-US" dirty="0" smtClean="0"/>
              <a:t> broth) and incubated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193</a:t>
            </a:fld>
            <a:endParaRPr lang="en"/>
          </a:p>
        </p:txBody>
      </p:sp>
    </p:spTree>
    <p:extLst>
      <p:ext uri="{BB962C8B-B14F-4D97-AF65-F5344CB8AC3E}">
        <p14:creationId xmlns:p14="http://schemas.microsoft.com/office/powerpoint/2010/main" val="3560836857"/>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FF0000"/>
                </a:solidFill>
              </a:rPr>
              <a:t>Result: </a:t>
            </a:r>
            <a:r>
              <a:rPr lang="en-US" dirty="0" smtClean="0"/>
              <a:t>Characteristic yellow colonies of coliforms develop, which can be counted directly to obtain CFU/100 mL of water.</a:t>
            </a:r>
          </a:p>
          <a:p>
            <a:r>
              <a:rPr lang="en-US" b="1" dirty="0" smtClean="0">
                <a:solidFill>
                  <a:srgbClr val="FF0000"/>
                </a:solidFill>
              </a:rPr>
              <a:t>Confirmation: </a:t>
            </a:r>
            <a:r>
              <a:rPr lang="en-US" dirty="0" smtClean="0"/>
              <a:t>The colonies are further processed for detection of lactose fermentation with production of acid and gas at 44°C to check for </a:t>
            </a:r>
            <a:r>
              <a:rPr lang="en-US" dirty="0" err="1" smtClean="0"/>
              <a:t>thermotolerant</a:t>
            </a:r>
            <a:r>
              <a:rPr lang="en-US" dirty="0" smtClean="0"/>
              <a:t> E. coli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194</a:t>
            </a:fld>
            <a:endParaRPr lang="en"/>
          </a:p>
        </p:txBody>
      </p:sp>
    </p:spTree>
    <p:extLst>
      <p:ext uri="{BB962C8B-B14F-4D97-AF65-F5344CB8AC3E}">
        <p14:creationId xmlns:p14="http://schemas.microsoft.com/office/powerpoint/2010/main" val="2357992426"/>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lstStyle/>
          <a:p>
            <a:r>
              <a:rPr lang="en-US" b="1" dirty="0" smtClean="0">
                <a:solidFill>
                  <a:srgbClr val="7030A0"/>
                </a:solidFill>
              </a:rPr>
              <a:t>Advantages: </a:t>
            </a:r>
            <a:r>
              <a:rPr lang="en-US" dirty="0" smtClean="0"/>
              <a:t>Membrane filtration is the recommended method for—</a:t>
            </a:r>
          </a:p>
          <a:p>
            <a:r>
              <a:rPr lang="en-US" dirty="0" smtClean="0"/>
              <a:t>Testing dialysis water, </a:t>
            </a:r>
          </a:p>
          <a:p>
            <a:r>
              <a:rPr lang="en-US" dirty="0" smtClean="0"/>
              <a:t>Testing clean water (bacterial count is expected to be low)</a:t>
            </a:r>
          </a:p>
          <a:p>
            <a:r>
              <a:rPr lang="en-US" dirty="0" smtClean="0"/>
              <a:t>Testing large volume of water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195</a:t>
            </a:fld>
            <a:endParaRPr lang="en"/>
          </a:p>
        </p:txBody>
      </p:sp>
    </p:spTree>
    <p:extLst>
      <p:ext uri="{BB962C8B-B14F-4D97-AF65-F5344CB8AC3E}">
        <p14:creationId xmlns:p14="http://schemas.microsoft.com/office/powerpoint/2010/main" val="1290886087"/>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Disadvantages:  </a:t>
            </a:r>
          </a:p>
          <a:p>
            <a:r>
              <a:rPr lang="en-US" dirty="0" smtClean="0"/>
              <a:t>Not suitable for turbid water. </a:t>
            </a:r>
          </a:p>
          <a:p>
            <a:r>
              <a:rPr lang="en-US" dirty="0" smtClean="0"/>
              <a:t>Expensive than multiple tube method.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196</a:t>
            </a:fld>
            <a:endParaRPr lang="en"/>
          </a:p>
        </p:txBody>
      </p:sp>
    </p:spTree>
    <p:extLst>
      <p:ext uri="{BB962C8B-B14F-4D97-AF65-F5344CB8AC3E}">
        <p14:creationId xmlns:p14="http://schemas.microsoft.com/office/powerpoint/2010/main" val="221968375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Presence Absence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Qualitative method, detects just the presence or absence of the organism in water. </a:t>
            </a:r>
          </a:p>
          <a:p>
            <a:r>
              <a:rPr lang="en-US" b="1" dirty="0" smtClean="0">
                <a:solidFill>
                  <a:srgbClr val="7030A0"/>
                </a:solidFill>
              </a:rPr>
              <a:t>Method: </a:t>
            </a:r>
            <a:r>
              <a:rPr lang="en-US" dirty="0" smtClean="0"/>
              <a:t>Various commercial kits are available such as </a:t>
            </a:r>
            <a:r>
              <a:rPr lang="en-US" dirty="0" err="1" smtClean="0"/>
              <a:t>Manjas</a:t>
            </a:r>
            <a:r>
              <a:rPr lang="en-US" dirty="0" smtClean="0"/>
              <a:t> method where H</a:t>
            </a:r>
            <a:r>
              <a:rPr lang="en-US" baseline="-25000" dirty="0" smtClean="0"/>
              <a:t>2</a:t>
            </a:r>
            <a:r>
              <a:rPr lang="en-US" dirty="0" smtClean="0"/>
              <a:t>S coated strips used for detection of Salmonella in water.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197</a:t>
            </a:fld>
            <a:endParaRPr lang="en"/>
          </a:p>
        </p:txBody>
      </p:sp>
    </p:spTree>
    <p:extLst>
      <p:ext uri="{BB962C8B-B14F-4D97-AF65-F5344CB8AC3E}">
        <p14:creationId xmlns:p14="http://schemas.microsoft.com/office/powerpoint/2010/main" val="1291822034"/>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Test for Water Contaminated with Healthcare Associated Pathogens</a:t>
            </a:r>
            <a:endParaRPr lang="en-US" sz="3200"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Most HAI pathogens are recovered by membrane filtration method</a:t>
            </a:r>
            <a:r>
              <a:rPr lang="en-US" b="1" dirty="0" smtClean="0">
                <a:solidFill>
                  <a:srgbClr val="7030A0"/>
                </a:solidFill>
                <a:sym typeface="Wingdings" panose="05000000000000000000" pitchFamily="2" charset="2"/>
              </a:rPr>
              <a:t> </a:t>
            </a:r>
            <a:r>
              <a:rPr lang="en-US" b="1" dirty="0" smtClean="0">
                <a:solidFill>
                  <a:srgbClr val="7030A0"/>
                </a:solidFill>
              </a:rPr>
              <a:t> </a:t>
            </a:r>
            <a:r>
              <a:rPr lang="en-US" dirty="0" smtClean="0"/>
              <a:t>followed by plating on to a suitable culture medium(e.g. </a:t>
            </a:r>
            <a:r>
              <a:rPr lang="en-US" b="1" dirty="0" smtClean="0">
                <a:solidFill>
                  <a:srgbClr val="7030A0"/>
                </a:solidFill>
              </a:rPr>
              <a:t>Legionella, BCYE)</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198</a:t>
            </a:fld>
            <a:endParaRPr lang="en"/>
          </a:p>
        </p:txBody>
      </p:sp>
    </p:spTree>
    <p:extLst>
      <p:ext uri="{BB962C8B-B14F-4D97-AF65-F5344CB8AC3E}">
        <p14:creationId xmlns:p14="http://schemas.microsoft.com/office/powerpoint/2010/main" val="28900391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Endotoxin Detection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Endotoxins are the component of the cell wall of GNB.</a:t>
            </a:r>
          </a:p>
          <a:p>
            <a:r>
              <a:rPr lang="en-US" dirty="0" smtClean="0"/>
              <a:t>Dialysis water, devices, etc. contaminated with endotoxin can elicit a variety of inflammatory responses in our body and thereby cause serious toxic effects. </a:t>
            </a:r>
          </a:p>
          <a:p>
            <a:r>
              <a:rPr lang="en-US" b="1" dirty="0" smtClean="0">
                <a:solidFill>
                  <a:srgbClr val="7030A0"/>
                </a:solidFill>
              </a:rPr>
              <a:t>Dialysis water used for hemodialysis –</a:t>
            </a:r>
            <a:r>
              <a:rPr lang="en-US" dirty="0" smtClean="0"/>
              <a:t>tested for presence of endotoxin.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199</a:t>
            </a:fld>
            <a:endParaRPr lang="en"/>
          </a:p>
        </p:txBody>
      </p:sp>
    </p:spTree>
    <p:extLst>
      <p:ext uri="{BB962C8B-B14F-4D97-AF65-F5344CB8AC3E}">
        <p14:creationId xmlns:p14="http://schemas.microsoft.com/office/powerpoint/2010/main" val="1100113168"/>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Methods: </a:t>
            </a:r>
            <a:r>
              <a:rPr lang="en-US" dirty="0" smtClean="0"/>
              <a:t>Three methods are available: </a:t>
            </a:r>
          </a:p>
          <a:p>
            <a:pPr lvl="1"/>
            <a:r>
              <a:rPr lang="en-US" dirty="0" smtClean="0"/>
              <a:t>Gel clot assay (Limulus </a:t>
            </a:r>
            <a:r>
              <a:rPr lang="en-US" dirty="0" err="1" smtClean="0"/>
              <a:t>amebocyte</a:t>
            </a:r>
            <a:r>
              <a:rPr lang="en-US" dirty="0" smtClean="0"/>
              <a:t> lysate assay) </a:t>
            </a:r>
          </a:p>
          <a:p>
            <a:pPr lvl="1"/>
            <a:r>
              <a:rPr lang="en-US" dirty="0" err="1" smtClean="0"/>
              <a:t>Turbidimetric</a:t>
            </a:r>
            <a:r>
              <a:rPr lang="en-US" dirty="0" smtClean="0"/>
              <a:t> method  </a:t>
            </a:r>
          </a:p>
          <a:p>
            <a:pPr lvl="1"/>
            <a:r>
              <a:rPr lang="en-US" dirty="0" smtClean="0"/>
              <a:t>Chromogenic technique</a:t>
            </a:r>
          </a:p>
          <a:p>
            <a:pPr marL="457200" lvl="1" indent="-457200">
              <a:buFont typeface="Arial" pitchFamily="34" charset="0"/>
              <a:buChar char="•"/>
            </a:pPr>
            <a:r>
              <a:rPr lang="en-US" b="1" dirty="0" smtClean="0">
                <a:solidFill>
                  <a:srgbClr val="00B050"/>
                </a:solidFill>
              </a:rPr>
              <a:t>Permissive </a:t>
            </a:r>
            <a:r>
              <a:rPr lang="en-US" b="1" dirty="0">
                <a:solidFill>
                  <a:srgbClr val="00B050"/>
                </a:solidFill>
              </a:rPr>
              <a:t>level: </a:t>
            </a:r>
            <a:r>
              <a:rPr lang="en-US" dirty="0"/>
              <a:t>Water used to prepare dialysate and to reprocess </a:t>
            </a:r>
            <a:r>
              <a:rPr lang="en-US" dirty="0" err="1"/>
              <a:t>hemodialyzers</a:t>
            </a:r>
            <a:r>
              <a:rPr lang="en-US" dirty="0"/>
              <a:t> should contain endotoxin unit &lt;0.25 EU/mL</a:t>
            </a:r>
          </a:p>
          <a:p>
            <a:pPr marL="457200" lvl="1" indent="0">
              <a:buNone/>
            </a:pP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200</a:t>
            </a:fld>
            <a:endParaRPr lang="en"/>
          </a:p>
        </p:txBody>
      </p:sp>
    </p:spTree>
    <p:extLst>
      <p:ext uri="{BB962C8B-B14F-4D97-AF65-F5344CB8AC3E}">
        <p14:creationId xmlns:p14="http://schemas.microsoft.com/office/powerpoint/2010/main" val="1620875271"/>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p:txBody>
          <a:bodyPr>
            <a:noAutofit/>
          </a:bodyPr>
          <a:lstStyle/>
          <a:p>
            <a:r>
              <a:rPr lang="en-US" sz="6000" b="1" dirty="0" smtClean="0">
                <a:solidFill>
                  <a:srgbClr val="FF0000"/>
                </a:solidFill>
              </a:rPr>
              <a:t>AIR SURVEILLANCE</a:t>
            </a:r>
            <a:endParaRPr lang="en-US" sz="6000" b="1" dirty="0">
              <a:solidFill>
                <a:srgbClr val="FF0000"/>
              </a:solidFill>
            </a:endParaRPr>
          </a:p>
        </p:txBody>
      </p:sp>
      <p:sp>
        <p:nvSpPr>
          <p:cNvPr id="2" name="Subtitle 1"/>
          <p:cNvSpPr>
            <a:spLocks noGrp="1"/>
          </p:cNvSpPr>
          <p:nvPr>
            <p:ph type="subTitle"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201</a:t>
            </a:fld>
            <a:endParaRPr lang="en-GB"/>
          </a:p>
        </p:txBody>
      </p:sp>
    </p:spTree>
    <p:extLst>
      <p:ext uri="{BB962C8B-B14F-4D97-AF65-F5344CB8AC3E}">
        <p14:creationId xmlns:p14="http://schemas.microsoft.com/office/powerpoint/2010/main" val="2553252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Indication (CDC Recommendation)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Investigation of an outbreak</a:t>
            </a:r>
          </a:p>
          <a:p>
            <a:r>
              <a:rPr lang="en-US" dirty="0" smtClean="0"/>
              <a:t>For research purpose</a:t>
            </a:r>
          </a:p>
          <a:p>
            <a:r>
              <a:rPr lang="en-US" dirty="0" smtClean="0"/>
              <a:t>After reconstruction or newly constructed buildings</a:t>
            </a:r>
          </a:p>
          <a:p>
            <a:r>
              <a:rPr lang="en-US" dirty="0" smtClean="0"/>
              <a:t>After fogging (to monitor the quality)</a:t>
            </a:r>
          </a:p>
          <a:p>
            <a:r>
              <a:rPr lang="en-US" dirty="0" smtClean="0"/>
              <a:t>For short-term evaluation of a change in infection control practice.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202</a:t>
            </a:fld>
            <a:endParaRPr lang="en"/>
          </a:p>
        </p:txBody>
      </p:sp>
    </p:spTree>
    <p:extLst>
      <p:ext uri="{BB962C8B-B14F-4D97-AF65-F5344CB8AC3E}">
        <p14:creationId xmlns:p14="http://schemas.microsoft.com/office/powerpoint/2010/main" val="2671321084"/>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Evaluation of the Quality of Air in OT</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Microbiological Parameters:</a:t>
            </a:r>
          </a:p>
          <a:p>
            <a:pPr lvl="1"/>
            <a:r>
              <a:rPr lang="en-US" dirty="0" smtClean="0"/>
              <a:t>Passive Monitoring (Settle Plate) Method - 1,1,1 method</a:t>
            </a:r>
          </a:p>
          <a:p>
            <a:pPr lvl="1"/>
            <a:r>
              <a:rPr lang="en-US" dirty="0" smtClean="0"/>
              <a:t>Active Monitoring (Slit Sampler Method)</a:t>
            </a:r>
          </a:p>
          <a:p>
            <a:pPr lvl="1"/>
            <a:r>
              <a:rPr lang="en-US" dirty="0" smtClean="0"/>
              <a:t>Air Particle Counters</a:t>
            </a:r>
          </a:p>
          <a:p>
            <a:r>
              <a:rPr lang="en-US" b="1" dirty="0" smtClean="0">
                <a:solidFill>
                  <a:srgbClr val="7030A0"/>
                </a:solidFill>
              </a:rPr>
              <a:t>Non-microbiological Parameters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203</a:t>
            </a:fld>
            <a:endParaRPr lang="en"/>
          </a:p>
        </p:txBody>
      </p:sp>
    </p:spTree>
    <p:extLst>
      <p:ext uri="{BB962C8B-B14F-4D97-AF65-F5344CB8AC3E}">
        <p14:creationId xmlns:p14="http://schemas.microsoft.com/office/powerpoint/2010/main" val="145457807"/>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Evaluation of the Quality of Air in OT </a:t>
            </a:r>
            <a:endParaRPr lang="en-US" b="1" dirty="0">
              <a:solidFill>
                <a:srgbClr val="FF0000"/>
              </a:solidFill>
            </a:endParaRPr>
          </a:p>
        </p:txBody>
      </p:sp>
      <p:sp>
        <p:nvSpPr>
          <p:cNvPr id="2" name="Content Placeholder 1"/>
          <p:cNvSpPr>
            <a:spLocks noGrp="1"/>
          </p:cNvSpPr>
          <p:nvPr>
            <p:ph sz="half" idx="1"/>
          </p:nvPr>
        </p:nvSpPr>
        <p:spPr/>
        <p:txBody>
          <a:bodyPr/>
          <a:lstStyle/>
          <a:p>
            <a:pPr>
              <a:buAutoNum type="alphaUcPeriod"/>
            </a:pPr>
            <a:r>
              <a:rPr lang="en-US" dirty="0">
                <a:latin typeface="Roboto Condensed Light" panose="020B0604020202020204" charset="0"/>
                <a:ea typeface="Roboto Condensed Light" panose="020B0604020202020204" charset="0"/>
              </a:rPr>
              <a:t>Settle plate method showing blood agar with settled particles containing bacterial colonies; </a:t>
            </a:r>
          </a:p>
          <a:p>
            <a:pPr>
              <a:buAutoNum type="alphaUcPeriod"/>
            </a:pPr>
            <a:r>
              <a:rPr lang="en-US" dirty="0">
                <a:latin typeface="Roboto Condensed Light" panose="020B0604020202020204" charset="0"/>
                <a:ea typeface="Roboto Condensed Light" panose="020B0604020202020204" charset="0"/>
              </a:rPr>
              <a:t>Air sampler (</a:t>
            </a:r>
            <a:r>
              <a:rPr lang="en-US" dirty="0" err="1">
                <a:latin typeface="Roboto Condensed Light" panose="020B0604020202020204" charset="0"/>
                <a:ea typeface="Roboto Condensed Light" panose="020B0604020202020204" charset="0"/>
              </a:rPr>
              <a:t>HiMedia</a:t>
            </a:r>
            <a:r>
              <a:rPr lang="en-US" dirty="0">
                <a:latin typeface="Roboto Condensed Light" panose="020B0604020202020204" charset="0"/>
                <a:ea typeface="Roboto Condensed Light" panose="020B0604020202020204" charset="0"/>
              </a:rPr>
              <a:t>)</a:t>
            </a:r>
          </a:p>
          <a:p>
            <a:endParaRPr lang="en-US" dirty="0"/>
          </a:p>
        </p:txBody>
      </p:sp>
      <p:sp>
        <p:nvSpPr>
          <p:cNvPr id="3" name="Content Placeholder 2"/>
          <p:cNvSpPr>
            <a:spLocks noGrp="1"/>
          </p:cNvSpPr>
          <p:nvPr>
            <p:ph sz="half" idx="2"/>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204</a:t>
            </a:fld>
            <a:endParaRPr lang="en"/>
          </a:p>
        </p:txBody>
      </p:sp>
      <p:pic>
        <p:nvPicPr>
          <p:cNvPr id="1026" name="Picture 2" descr="C:\Users\Mahe\AppData\Local\Temp\ksohtml9256\wp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55" y="1524000"/>
            <a:ext cx="414899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204522"/>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205</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747928461"/>
              </p:ext>
            </p:extLst>
          </p:nvPr>
        </p:nvGraphicFramePr>
        <p:xfrm>
          <a:off x="197821" y="304800"/>
          <a:ext cx="8910320" cy="6231466"/>
        </p:xfrm>
        <a:graphic>
          <a:graphicData uri="http://schemas.openxmlformats.org/drawingml/2006/table">
            <a:tbl>
              <a:tblPr firstRow="1" bandRow="1">
                <a:tableStyleId>{5940675A-B579-460E-94D1-54222C63F5DA}</a:tableStyleId>
              </a:tblPr>
              <a:tblGrid>
                <a:gridCol w="2641600">
                  <a:extLst>
                    <a:ext uri="{9D8B030D-6E8A-4147-A177-3AD203B41FA5}">
                      <a16:colId xmlns:a16="http://schemas.microsoft.com/office/drawing/2014/main" xmlns="" val="20000"/>
                    </a:ext>
                  </a:extLst>
                </a:gridCol>
                <a:gridCol w="6268720">
                  <a:extLst>
                    <a:ext uri="{9D8B030D-6E8A-4147-A177-3AD203B41FA5}">
                      <a16:colId xmlns:a16="http://schemas.microsoft.com/office/drawing/2014/main" xmlns="" val="20001"/>
                    </a:ext>
                  </a:extLst>
                </a:gridCol>
              </a:tblGrid>
              <a:tr h="494453">
                <a:tc>
                  <a:txBody>
                    <a:bodyPr/>
                    <a:lstStyle/>
                    <a:p>
                      <a:r>
                        <a:rPr lang="en-US" sz="2000" b="1" dirty="0">
                          <a:solidFill>
                            <a:srgbClr val="7030A0"/>
                          </a:solidFill>
                        </a:rPr>
                        <a:t>Properties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000" b="1" dirty="0">
                          <a:solidFill>
                            <a:srgbClr val="7030A0"/>
                          </a:solidFill>
                        </a:rPr>
                        <a:t>Recommendations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853440">
                <a:tc>
                  <a:txBody>
                    <a:bodyPr/>
                    <a:lstStyle/>
                    <a:p>
                      <a:r>
                        <a:rPr lang="en-US" sz="2000" dirty="0"/>
                        <a:t>Air changes per hour</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Minimum 20 numbers of air changes per hour; out of which four should be fresh air</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584960">
                <a:tc>
                  <a:txBody>
                    <a:bodyPr/>
                    <a:lstStyle/>
                    <a:p>
                      <a:r>
                        <a:rPr lang="en-US" sz="2000" dirty="0"/>
                        <a:t>Air velocity</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25–35 FPM (feet per minute)</a:t>
                      </a:r>
                    </a:p>
                    <a:p>
                      <a:r>
                        <a:rPr lang="en-US" sz="2000" dirty="0"/>
                        <a:t>It is checked by anemometer</a:t>
                      </a:r>
                    </a:p>
                    <a:p>
                      <a:r>
                        <a:rPr lang="en-US" sz="2000" dirty="0"/>
                        <a:t>Airflow direction should be unidirectional and downward from OT table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950720">
                <a:tc>
                  <a:txBody>
                    <a:bodyPr/>
                    <a:lstStyle/>
                    <a:p>
                      <a:r>
                        <a:rPr lang="en-US" sz="2000" dirty="0"/>
                        <a:t>Positive pressure (PP)</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Difference in positive pressure between OT and adjoining areas is required to prevent outside air entry into OT</a:t>
                      </a:r>
                    </a:p>
                    <a:p>
                      <a:pPr marL="285750" indent="-285750">
                        <a:buFont typeface="Wingdings" panose="05000000000000000000" pitchFamily="2" charset="2"/>
                        <a:buChar char="Ø"/>
                      </a:pPr>
                      <a:r>
                        <a:rPr lang="en-US" sz="2000" dirty="0"/>
                        <a:t>PP should be maintained in OT at all times (operational and non-operational hours)</a:t>
                      </a:r>
                    </a:p>
                    <a:p>
                      <a:pPr marL="285750" indent="-285750">
                        <a:buFont typeface="Wingdings" panose="05000000000000000000" pitchFamily="2" charset="2"/>
                        <a:buChar char="Ø"/>
                      </a:pPr>
                      <a:r>
                        <a:rPr lang="en-US" sz="2000" dirty="0"/>
                        <a:t>Minimum PP of 2.5 Pascal is recommended</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853440">
                <a:tc>
                  <a:txBody>
                    <a:bodyPr/>
                    <a:lstStyle/>
                    <a:p>
                      <a:r>
                        <a:rPr lang="en-US" sz="2000" dirty="0"/>
                        <a:t>Temperature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21 +/– 3°C (general OT)</a:t>
                      </a:r>
                    </a:p>
                    <a:p>
                      <a:r>
                        <a:rPr lang="en-US" sz="2000" dirty="0"/>
                        <a:t>(orthopedic theaters, 18°C +/– 2°C)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94453">
                <a:tc>
                  <a:txBody>
                    <a:bodyPr/>
                    <a:lstStyle/>
                    <a:p>
                      <a:r>
                        <a:rPr lang="en-US" sz="2000" dirty="0"/>
                        <a:t>Relative humidity</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20 to 60% (ideal 55%)</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145649496"/>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206</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398114158"/>
              </p:ext>
            </p:extLst>
          </p:nvPr>
        </p:nvGraphicFramePr>
        <p:xfrm>
          <a:off x="152400" y="228600"/>
          <a:ext cx="8910320" cy="5737013"/>
        </p:xfrm>
        <a:graphic>
          <a:graphicData uri="http://schemas.openxmlformats.org/drawingml/2006/table">
            <a:tbl>
              <a:tblPr firstRow="1" bandRow="1">
                <a:tableStyleId>{5940675A-B579-460E-94D1-54222C63F5DA}</a:tableStyleId>
              </a:tblPr>
              <a:tblGrid>
                <a:gridCol w="2641600">
                  <a:extLst>
                    <a:ext uri="{9D8B030D-6E8A-4147-A177-3AD203B41FA5}">
                      <a16:colId xmlns:a16="http://schemas.microsoft.com/office/drawing/2014/main" xmlns="" val="20000"/>
                    </a:ext>
                  </a:extLst>
                </a:gridCol>
                <a:gridCol w="6268720">
                  <a:extLst>
                    <a:ext uri="{9D8B030D-6E8A-4147-A177-3AD203B41FA5}">
                      <a16:colId xmlns:a16="http://schemas.microsoft.com/office/drawing/2014/main" xmlns="" val="20001"/>
                    </a:ext>
                  </a:extLst>
                </a:gridCol>
              </a:tblGrid>
              <a:tr h="494453">
                <a:tc>
                  <a:txBody>
                    <a:bodyPr/>
                    <a:lstStyle/>
                    <a:p>
                      <a:r>
                        <a:rPr lang="en-US" sz="2000" b="1" dirty="0">
                          <a:solidFill>
                            <a:srgbClr val="7030A0"/>
                          </a:solidFill>
                        </a:rPr>
                        <a:t>Properties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000" b="1" dirty="0">
                          <a:solidFill>
                            <a:srgbClr val="7030A0"/>
                          </a:solidFill>
                        </a:rPr>
                        <a:t>Recommendations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5242560">
                <a:tc>
                  <a:txBody>
                    <a:bodyPr/>
                    <a:lstStyle/>
                    <a:p>
                      <a:r>
                        <a:rPr lang="en-US" sz="2000" dirty="0"/>
                        <a:t>Air handling in the OT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There should be dedicated AHU (air handling unit) for each OT and should not be linked to air conditioning of any </a:t>
                      </a:r>
                    </a:p>
                    <a:p>
                      <a:r>
                        <a:rPr lang="en-US" sz="2000" dirty="0"/>
                        <a:t>other area/OT</a:t>
                      </a:r>
                    </a:p>
                    <a:p>
                      <a:pPr marL="285750" indent="-285750">
                        <a:buFont typeface="Wingdings" panose="05000000000000000000" pitchFamily="2" charset="2"/>
                        <a:buChar char="Ø"/>
                      </a:pPr>
                      <a:r>
                        <a:rPr lang="en-US" sz="2000" dirty="0"/>
                        <a:t>Window and split AC should never be used in OT as they are pure recirculating units and have pockets for microbial growth</a:t>
                      </a:r>
                    </a:p>
                    <a:p>
                      <a:pPr marL="285750" indent="-285750">
                        <a:buFont typeface="Wingdings" panose="05000000000000000000" pitchFamily="2" charset="2"/>
                        <a:buChar char="Ø"/>
                      </a:pPr>
                      <a:r>
                        <a:rPr lang="en-US" sz="2000" dirty="0"/>
                        <a:t>Air is supplied through terminal HEPA filters in the ceiling</a:t>
                      </a:r>
                    </a:p>
                    <a:p>
                      <a:pPr marL="285750" indent="-285750">
                        <a:buFont typeface="Wingdings" panose="05000000000000000000" pitchFamily="2" charset="2"/>
                        <a:buChar char="Ø"/>
                      </a:pPr>
                      <a:r>
                        <a:rPr lang="en-US" sz="2000" dirty="0"/>
                        <a:t>The minimum size of the filtration area should extend one feet on each side of the OT table to cover the entire OT table and surgical team</a:t>
                      </a:r>
                    </a:p>
                    <a:p>
                      <a:pPr marL="285750" indent="-285750">
                        <a:buFont typeface="Wingdings" panose="05000000000000000000" pitchFamily="2" charset="2"/>
                        <a:buChar char="Ø"/>
                      </a:pPr>
                      <a:r>
                        <a:rPr lang="en-US" sz="2000" dirty="0"/>
                        <a:t>Validation of HEPA filters is done biannually by DOP test. </a:t>
                      </a:r>
                    </a:p>
                    <a:p>
                      <a:pPr marL="285750" indent="-285750">
                        <a:buFont typeface="Wingdings" panose="05000000000000000000" pitchFamily="2" charset="2"/>
                        <a:buChar char="Ø"/>
                      </a:pPr>
                      <a:r>
                        <a:rPr lang="en-US" sz="2000" dirty="0"/>
                        <a:t>Air quality at the supply should be </a:t>
                      </a:r>
                    </a:p>
                    <a:p>
                      <a:pPr marL="285750" indent="-285750">
                        <a:buFont typeface="Wingdings" panose="05000000000000000000" pitchFamily="2" charset="2"/>
                        <a:buChar char="v"/>
                      </a:pPr>
                      <a:r>
                        <a:rPr lang="en-US" sz="2000" dirty="0"/>
                        <a:t>ISO Class 5 (at rest condition) for super specialty OT</a:t>
                      </a:r>
                    </a:p>
                    <a:p>
                      <a:pPr marL="285750" indent="-285750">
                        <a:buFont typeface="Wingdings" panose="05000000000000000000" pitchFamily="2" charset="2"/>
                        <a:buChar char="v"/>
                      </a:pPr>
                      <a:r>
                        <a:rPr lang="en-US" sz="2000" dirty="0"/>
                        <a:t>ISO Class 6 ( at rest condition) for general OT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51928347"/>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207</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3850591316"/>
              </p:ext>
            </p:extLst>
          </p:nvPr>
        </p:nvGraphicFramePr>
        <p:xfrm>
          <a:off x="116840" y="533399"/>
          <a:ext cx="8910320" cy="5562600"/>
        </p:xfrm>
        <a:graphic>
          <a:graphicData uri="http://schemas.openxmlformats.org/drawingml/2006/table">
            <a:tbl>
              <a:tblPr firstRow="1" bandRow="1">
                <a:tableStyleId>{5940675A-B579-460E-94D1-54222C63F5DA}</a:tableStyleId>
              </a:tblPr>
              <a:tblGrid>
                <a:gridCol w="2641600">
                  <a:extLst>
                    <a:ext uri="{9D8B030D-6E8A-4147-A177-3AD203B41FA5}">
                      <a16:colId xmlns:a16="http://schemas.microsoft.com/office/drawing/2014/main" xmlns="" val="20000"/>
                    </a:ext>
                  </a:extLst>
                </a:gridCol>
                <a:gridCol w="6268720">
                  <a:extLst>
                    <a:ext uri="{9D8B030D-6E8A-4147-A177-3AD203B41FA5}">
                      <a16:colId xmlns:a16="http://schemas.microsoft.com/office/drawing/2014/main" xmlns="" val="20001"/>
                    </a:ext>
                  </a:extLst>
                </a:gridCol>
              </a:tblGrid>
              <a:tr h="1030633">
                <a:tc>
                  <a:txBody>
                    <a:bodyPr/>
                    <a:lstStyle/>
                    <a:p>
                      <a:r>
                        <a:rPr lang="en-US" sz="2100" b="1" dirty="0">
                          <a:solidFill>
                            <a:srgbClr val="7030A0"/>
                          </a:solidFill>
                        </a:rPr>
                        <a:t>Properties</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b="1" dirty="0">
                          <a:solidFill>
                            <a:srgbClr val="7030A0"/>
                          </a:solidFill>
                        </a:rPr>
                        <a:t>Recommendations</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2922483">
                <a:tc>
                  <a:txBody>
                    <a:bodyPr/>
                    <a:lstStyle/>
                    <a:p>
                      <a:r>
                        <a:rPr lang="en-US" sz="2100" dirty="0"/>
                        <a:t>Wall, floor and ceiling</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dirty="0"/>
                        <a:t>Should be anti-static and made up of non-porous, smooth, seamless materials</a:t>
                      </a:r>
                    </a:p>
                    <a:p>
                      <a:pPr marL="285750" indent="-285750">
                        <a:buFont typeface="Wingdings" panose="05000000000000000000" pitchFamily="2" charset="2"/>
                        <a:buChar char="Ø"/>
                      </a:pPr>
                      <a:r>
                        <a:rPr lang="en-US" sz="2100" dirty="0"/>
                        <a:t>Paints used should have antibacterial, anti-fungal property</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609484">
                <a:tc>
                  <a:txBody>
                    <a:bodyPr/>
                    <a:lstStyle/>
                    <a:p>
                      <a:r>
                        <a:rPr lang="en-US" sz="2100" dirty="0"/>
                        <a:t>Occupancy</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dirty="0"/>
                        <a:t>Maximum occupancy of 5–8 persons at any time inside the OT is allowed</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65881278"/>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8823434"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633004" y="5181600"/>
            <a:ext cx="6308330" cy="156966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9600" b="1" cap="none" spc="0" dirty="0" smtClean="0">
                <a:ln/>
                <a:solidFill>
                  <a:schemeClr val="accent3"/>
                </a:solidFill>
                <a:effectLst/>
              </a:rPr>
              <a:t>THANK YOU</a:t>
            </a:r>
            <a:endParaRPr lang="en-US" sz="9600" b="1" cap="none" spc="0" dirty="0">
              <a:ln/>
              <a:solidFill>
                <a:schemeClr val="accent3"/>
              </a:solidFill>
              <a:effectLst/>
            </a:endParaRPr>
          </a:p>
        </p:txBody>
      </p:sp>
    </p:spTree>
    <p:extLst>
      <p:ext uri="{BB962C8B-B14F-4D97-AF65-F5344CB8AC3E}">
        <p14:creationId xmlns:p14="http://schemas.microsoft.com/office/powerpoint/2010/main" val="3756639084"/>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p:txBody>
          <a:bodyPr/>
          <a:lstStyle/>
          <a:p>
            <a:r>
              <a:rPr lang="en-US" b="1" dirty="0" smtClean="0">
                <a:solidFill>
                  <a:srgbClr val="FF0000"/>
                </a:solidFill>
              </a:rPr>
              <a:t>Environmental Surveillance</a:t>
            </a:r>
            <a:endParaRPr lang="en-US" b="1" dirty="0">
              <a:solidFill>
                <a:srgbClr val="FF0000"/>
              </a:solidFill>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92255007"/>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At the end of the session, the students will be able to understand:</a:t>
            </a:r>
          </a:p>
          <a:p>
            <a:r>
              <a:rPr lang="fr-FR" dirty="0" smtClean="0"/>
              <a:t>Water Surveillance </a:t>
            </a:r>
          </a:p>
          <a:p>
            <a:r>
              <a:rPr lang="fr-FR" dirty="0" smtClean="0"/>
              <a:t>Air Surveillance </a:t>
            </a:r>
          </a:p>
          <a:p>
            <a:r>
              <a:rPr lang="fr-FR" dirty="0" smtClean="0"/>
              <a:t>Surface Surveillance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210</a:t>
            </a:fld>
            <a:endParaRPr lang="en"/>
          </a:p>
        </p:txBody>
      </p:sp>
    </p:spTree>
    <p:extLst>
      <p:ext uri="{BB962C8B-B14F-4D97-AF65-F5344CB8AC3E}">
        <p14:creationId xmlns:p14="http://schemas.microsoft.com/office/powerpoint/2010/main" val="949304545"/>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INDICATIONS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Microbiological sampling of air, water, and inanimate surfaces (i.e., environmental sampling) is an expensive and time-consuming process. </a:t>
            </a:r>
          </a:p>
          <a:p>
            <a:r>
              <a:rPr lang="en-US" dirty="0" smtClean="0"/>
              <a:t>Random, or periodic sampling is not recommended.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211</a:t>
            </a:fld>
            <a:endParaRPr lang="en"/>
          </a:p>
        </p:txBody>
      </p:sp>
    </p:spTree>
    <p:extLst>
      <p:ext uri="{BB962C8B-B14F-4D97-AF65-F5344CB8AC3E}">
        <p14:creationId xmlns:p14="http://schemas.microsoft.com/office/powerpoint/2010/main" val="702224489"/>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200"/>
            <a:ext cx="8229600" cy="5287963"/>
          </a:xfrm>
        </p:spPr>
        <p:txBody>
          <a:bodyPr/>
          <a:lstStyle/>
          <a:p>
            <a:r>
              <a:rPr lang="en-US" dirty="0" smtClean="0"/>
              <a:t>CDC recommends to perform targeted microbiological sampling of air, water and surfaces for defined indications:</a:t>
            </a:r>
          </a:p>
          <a:p>
            <a:pPr lvl="1"/>
            <a:r>
              <a:rPr lang="en-US" dirty="0" smtClean="0"/>
              <a:t>Outbreak investigation</a:t>
            </a:r>
          </a:p>
          <a:p>
            <a:pPr lvl="1"/>
            <a:r>
              <a:rPr lang="en-US" dirty="0" smtClean="0"/>
              <a:t>To evaluate the change in infection control practice</a:t>
            </a:r>
          </a:p>
          <a:p>
            <a:pPr lvl="1"/>
            <a:r>
              <a:rPr lang="en-US" dirty="0" smtClean="0"/>
              <a:t>Construction</a:t>
            </a:r>
          </a:p>
          <a:p>
            <a:pPr lvl="1"/>
            <a:r>
              <a:rPr lang="en-US" dirty="0" smtClean="0"/>
              <a:t>Research purpose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212</a:t>
            </a:fld>
            <a:endParaRPr lang="en"/>
          </a:p>
        </p:txBody>
      </p:sp>
    </p:spTree>
    <p:extLst>
      <p:ext uri="{BB962C8B-B14F-4D97-AF65-F5344CB8AC3E}">
        <p14:creationId xmlns:p14="http://schemas.microsoft.com/office/powerpoint/2010/main" val="2072109143"/>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b="1" dirty="0" smtClean="0">
                <a:solidFill>
                  <a:srgbClr val="FF0000"/>
                </a:solidFill>
              </a:rPr>
              <a:t>WATER SURVEILLANCE</a:t>
            </a:r>
            <a:endParaRPr lang="en-US" b="1" dirty="0">
              <a:solidFill>
                <a:srgbClr val="FF0000"/>
              </a:solidFill>
            </a:endParaRPr>
          </a:p>
        </p:txBody>
      </p:sp>
      <p:sp>
        <p:nvSpPr>
          <p:cNvPr id="5" name="Content Placeholder 4"/>
          <p:cNvSpPr>
            <a:spLocks noGrp="1"/>
          </p:cNvSpPr>
          <p:nvPr>
            <p:ph idx="1"/>
          </p:nvPr>
        </p:nvSpPr>
        <p:spPr/>
        <p:txBody>
          <a:bodyPr>
            <a:normAutofit fontScale="85000" lnSpcReduction="20000"/>
          </a:bodyPr>
          <a:lstStyle/>
          <a:p>
            <a:r>
              <a:rPr lang="en-US" dirty="0" smtClean="0"/>
              <a:t>Wholesome water” refers to the water that is fit to use for drinking, cooking, food preparation or washing without any potential danger to human health. Drinking water should have  the following three properties to be labeled as wholesome water:  </a:t>
            </a:r>
          </a:p>
          <a:p>
            <a:r>
              <a:rPr lang="en-US" b="1" dirty="0" smtClean="0">
                <a:solidFill>
                  <a:srgbClr val="7030A0"/>
                </a:solidFill>
              </a:rPr>
              <a:t>Biological quality: </a:t>
            </a:r>
            <a:r>
              <a:rPr lang="en-US" dirty="0" smtClean="0"/>
              <a:t>It should be free from potentially pathogenic microorganisms</a:t>
            </a:r>
          </a:p>
          <a:p>
            <a:r>
              <a:rPr lang="en-US" b="1" dirty="0" smtClean="0">
                <a:solidFill>
                  <a:srgbClr val="7030A0"/>
                </a:solidFill>
              </a:rPr>
              <a:t>Chemical quality: </a:t>
            </a:r>
            <a:r>
              <a:rPr lang="en-US" dirty="0" smtClean="0"/>
              <a:t>It should be free from harmful chemical substances such as metals, solvents, pesticides and hydrocarbons.</a:t>
            </a:r>
          </a:p>
          <a:p>
            <a:r>
              <a:rPr lang="en-US" dirty="0" smtClean="0"/>
              <a:t>Physical quality: It should have pleasant taste, color and odor. </a:t>
            </a:r>
          </a:p>
          <a:p>
            <a:endParaRPr lang="en-US" dirty="0"/>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213</a:t>
            </a:fld>
            <a:endParaRPr lang="en-GB"/>
          </a:p>
        </p:txBody>
      </p:sp>
    </p:spTree>
    <p:extLst>
      <p:ext uri="{BB962C8B-B14F-4D97-AF65-F5344CB8AC3E}">
        <p14:creationId xmlns:p14="http://schemas.microsoft.com/office/powerpoint/2010/main" val="4103200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Waterborne Pathogens</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Hospital water and water-</a:t>
            </a:r>
            <a:r>
              <a:rPr lang="en-US" dirty="0" smtClean="0"/>
              <a:t>containing devices may serve as a reservoir of healthcare associated waterborne pathogens. </a:t>
            </a:r>
          </a:p>
          <a:p>
            <a:r>
              <a:rPr lang="en-US" b="1" dirty="0" smtClean="0">
                <a:solidFill>
                  <a:srgbClr val="7030A0"/>
                </a:solidFill>
              </a:rPr>
              <a:t>Microbial contamination of water in healthcare settings - </a:t>
            </a:r>
            <a:r>
              <a:rPr lang="en-US" dirty="0" smtClean="0"/>
              <a:t>two types:</a:t>
            </a:r>
          </a:p>
          <a:p>
            <a:pPr lvl="1"/>
            <a:r>
              <a:rPr lang="en-US" dirty="0" smtClean="0"/>
              <a:t>Category 1 (Enteric Pathogens)</a:t>
            </a:r>
          </a:p>
          <a:p>
            <a:pPr lvl="1"/>
            <a:r>
              <a:rPr lang="en-US" dirty="0" smtClean="0"/>
              <a:t>Category 2 (Common Hospital Pathogens)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214</a:t>
            </a:fld>
            <a:endParaRPr lang="en"/>
          </a:p>
        </p:txBody>
      </p:sp>
    </p:spTree>
    <p:extLst>
      <p:ext uri="{BB962C8B-B14F-4D97-AF65-F5344CB8AC3E}">
        <p14:creationId xmlns:p14="http://schemas.microsoft.com/office/powerpoint/2010/main" val="2398467471"/>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Microbiological testing methods for water analysis</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037025170"/>
              </p:ext>
            </p:extLst>
          </p:nvPr>
        </p:nvGraphicFramePr>
        <p:xfrm>
          <a:off x="457200" y="1524001"/>
          <a:ext cx="8046720" cy="4743171"/>
        </p:xfrm>
        <a:graphic>
          <a:graphicData uri="http://schemas.openxmlformats.org/drawingml/2006/table">
            <a:tbl>
              <a:tblPr firstRow="1" bandRow="1">
                <a:tableStyleId>{5940675A-B579-460E-94D1-54222C63F5DA}</a:tableStyleId>
              </a:tblPr>
              <a:tblGrid>
                <a:gridCol w="2749740">
                  <a:extLst>
                    <a:ext uri="{9D8B030D-6E8A-4147-A177-3AD203B41FA5}">
                      <a16:colId xmlns:a16="http://schemas.microsoft.com/office/drawing/2014/main" xmlns="" val="20000"/>
                    </a:ext>
                  </a:extLst>
                </a:gridCol>
                <a:gridCol w="5296980">
                  <a:extLst>
                    <a:ext uri="{9D8B030D-6E8A-4147-A177-3AD203B41FA5}">
                      <a16:colId xmlns:a16="http://schemas.microsoft.com/office/drawing/2014/main" xmlns="" val="20001"/>
                    </a:ext>
                  </a:extLst>
                </a:gridCol>
              </a:tblGrid>
              <a:tr h="842245">
                <a:tc>
                  <a:txBody>
                    <a:bodyPr/>
                    <a:lstStyle/>
                    <a:p>
                      <a:r>
                        <a:rPr lang="en-US" sz="2100" b="1" u="none" strike="noStrike" cap="none" dirty="0">
                          <a:solidFill>
                            <a:srgbClr val="7030A0"/>
                          </a:solidFill>
                          <a:effectLst/>
                          <a:sym typeface="Arial"/>
                        </a:rPr>
                        <a:t>Bacteriological </a:t>
                      </a:r>
                      <a:endParaRPr lang="en-US" sz="2100" b="1" dirty="0">
                        <a:solidFill>
                          <a:srgbClr val="7030A0"/>
                        </a:solidFill>
                      </a:endParaRPr>
                    </a:p>
                    <a:p>
                      <a:r>
                        <a:rPr lang="en-US" sz="2100" b="1" u="none" strike="noStrike" cap="none" dirty="0">
                          <a:solidFill>
                            <a:srgbClr val="7030A0"/>
                          </a:solidFill>
                          <a:effectLst/>
                          <a:sym typeface="Arial"/>
                        </a:rPr>
                        <a:t>examination </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a:solidFill>
                            <a:srgbClr val="7030A0"/>
                          </a:solidFill>
                          <a:effectLst/>
                          <a:sym typeface="Arial"/>
                        </a:rPr>
                        <a:t>Indications </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1180252">
                <a:tc>
                  <a:txBody>
                    <a:bodyPr/>
                    <a:lstStyle/>
                    <a:p>
                      <a:r>
                        <a:rPr lang="en-US" sz="2100" u="none" strike="noStrike" cap="none" dirty="0">
                          <a:effectLst/>
                          <a:sym typeface="Arial"/>
                        </a:rPr>
                        <a:t>Multiple-tube method</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Extensively used for drinking water analysis </a:t>
                      </a:r>
                      <a:endParaRPr lang="en-US" sz="2100" dirty="0"/>
                    </a:p>
                    <a:p>
                      <a:pPr marL="285750" indent="-285750">
                        <a:buFont typeface="Wingdings" panose="05000000000000000000" pitchFamily="2" charset="2"/>
                        <a:buChar char="Ø"/>
                      </a:pPr>
                      <a:r>
                        <a:rPr lang="en-US" sz="2100" u="none" strike="noStrike" cap="none" dirty="0">
                          <a:effectLst/>
                          <a:sym typeface="Arial"/>
                        </a:rPr>
                        <a:t>For highly turbid samples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878429">
                <a:tc>
                  <a:txBody>
                    <a:bodyPr/>
                    <a:lstStyle/>
                    <a:p>
                      <a:r>
                        <a:rPr lang="en-US" sz="2100" u="none" strike="noStrike" cap="none" dirty="0">
                          <a:effectLst/>
                          <a:sym typeface="Arial"/>
                        </a:rPr>
                        <a:t>Membrane filtration method</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100" u="none" strike="noStrike" cap="none" dirty="0">
                          <a:effectLst/>
                          <a:sym typeface="Arial"/>
                        </a:rPr>
                        <a:t>For testing dialysis water </a:t>
                      </a:r>
                      <a:endParaRPr lang="en-US" sz="2100" dirty="0"/>
                    </a:p>
                    <a:p>
                      <a:pPr marL="285750" indent="-285750">
                        <a:buFont typeface="Wingdings" panose="05000000000000000000" pitchFamily="2" charset="2"/>
                        <a:buChar char="Ø"/>
                      </a:pPr>
                      <a:r>
                        <a:rPr lang="en-US" sz="2100" u="none" strike="noStrike" cap="none" dirty="0">
                          <a:effectLst/>
                          <a:sym typeface="Arial"/>
                        </a:rPr>
                        <a:t>For testing clean water, where the bacterial count in water is expected to be low </a:t>
                      </a:r>
                      <a:endParaRPr lang="en-US" sz="2100" dirty="0"/>
                    </a:p>
                    <a:p>
                      <a:pPr marL="285750" indent="-285750">
                        <a:buFont typeface="Wingdings" panose="05000000000000000000" pitchFamily="2" charset="2"/>
                        <a:buChar char="Ø"/>
                      </a:pPr>
                      <a:r>
                        <a:rPr lang="en-US" sz="2100" u="none" strike="noStrike" cap="none" dirty="0">
                          <a:effectLst/>
                          <a:sym typeface="Arial"/>
                        </a:rPr>
                        <a:t>For testing large volume of water</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842245">
                <a:tc>
                  <a:txBody>
                    <a:bodyPr/>
                    <a:lstStyle/>
                    <a:p>
                      <a:r>
                        <a:rPr lang="en-US" sz="2100" u="none" strike="noStrike" cap="none" dirty="0">
                          <a:effectLst/>
                          <a:sym typeface="Arial"/>
                        </a:rPr>
                        <a:t>Presence/absence method</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100" u="none" strike="noStrike" cap="none" dirty="0">
                          <a:effectLst/>
                          <a:sym typeface="Arial"/>
                        </a:rPr>
                        <a:t>To monitor quality of drinking water where contamination is likely to be rare </a:t>
                      </a:r>
                      <a:endParaRPr lang="en-US" sz="21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515066965"/>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Test for Drinking Water Contaminated with Enteric Pathogens</a:t>
            </a:r>
            <a:endParaRPr lang="en-US" sz="3200" b="1" dirty="0">
              <a:solidFill>
                <a:srgbClr val="FF0000"/>
              </a:solidFill>
            </a:endParaRPr>
          </a:p>
        </p:txBody>
      </p:sp>
      <p:sp>
        <p:nvSpPr>
          <p:cNvPr id="193" name="Google Shape;193;p12"/>
          <p:cNvSpPr txBox="1">
            <a:spLocks noGrp="1"/>
          </p:cNvSpPr>
          <p:nvPr>
            <p:ph idx="1"/>
          </p:nvPr>
        </p:nvSpPr>
        <p:spPr/>
        <p:txBody>
          <a:bodyPr/>
          <a:lstStyle/>
          <a:p>
            <a:r>
              <a:rPr lang="en-US" dirty="0" smtClean="0"/>
              <a:t>Hospital water supplies should be regularly tested to confirm that they are free from contamination.</a:t>
            </a:r>
          </a:p>
          <a:p>
            <a:r>
              <a:rPr lang="en-US" dirty="0" smtClean="0"/>
              <a:t>However, it is impracticable to attempt directly to detect the presence of all types of enteric pathogen in water - they are usually present in minute quantity; such as </a:t>
            </a:r>
            <a:r>
              <a:rPr lang="en-US" dirty="0" err="1" smtClean="0"/>
              <a:t>Shigella</a:t>
            </a:r>
            <a:r>
              <a:rPr lang="en-US" dirty="0" smtClean="0"/>
              <a:t>, Salmonella, etc.</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216</a:t>
            </a:fld>
            <a:endParaRPr lang="en"/>
          </a:p>
        </p:txBody>
      </p:sp>
    </p:spTree>
    <p:extLst>
      <p:ext uri="{BB962C8B-B14F-4D97-AF65-F5344CB8AC3E}">
        <p14:creationId xmlns:p14="http://schemas.microsoft.com/office/powerpoint/2010/main" val="3077785961"/>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dirty="0" smtClean="0"/>
              <a:t>Instead, it is wise to test the water supplies for those microorganisms which indicate that fecal contamination has taken place. </a:t>
            </a:r>
          </a:p>
          <a:p>
            <a:r>
              <a:rPr lang="en-US" dirty="0" smtClean="0"/>
              <a:t>These organisms are called as indicator organisms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217</a:t>
            </a:fld>
            <a:endParaRPr lang="en"/>
          </a:p>
        </p:txBody>
      </p:sp>
    </p:spTree>
    <p:extLst>
      <p:ext uri="{BB962C8B-B14F-4D97-AF65-F5344CB8AC3E}">
        <p14:creationId xmlns:p14="http://schemas.microsoft.com/office/powerpoint/2010/main" val="3641858823"/>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Indicator organisms of fecal pollution of water</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897294175"/>
              </p:ext>
            </p:extLst>
          </p:nvPr>
        </p:nvGraphicFramePr>
        <p:xfrm>
          <a:off x="304800" y="1447800"/>
          <a:ext cx="8280400" cy="5145831"/>
        </p:xfrm>
        <a:graphic>
          <a:graphicData uri="http://schemas.openxmlformats.org/drawingml/2006/table">
            <a:tbl>
              <a:tblPr firstRow="1" bandRow="1">
                <a:tableStyleId>{5940675A-B579-460E-94D1-54222C63F5DA}</a:tableStyleId>
              </a:tblPr>
              <a:tblGrid>
                <a:gridCol w="2976880">
                  <a:extLst>
                    <a:ext uri="{9D8B030D-6E8A-4147-A177-3AD203B41FA5}">
                      <a16:colId xmlns:a16="http://schemas.microsoft.com/office/drawing/2014/main" xmlns="" val="20000"/>
                    </a:ext>
                  </a:extLst>
                </a:gridCol>
                <a:gridCol w="5303520">
                  <a:extLst>
                    <a:ext uri="{9D8B030D-6E8A-4147-A177-3AD203B41FA5}">
                      <a16:colId xmlns:a16="http://schemas.microsoft.com/office/drawing/2014/main" xmlns="" val="20001"/>
                    </a:ext>
                  </a:extLst>
                </a:gridCol>
              </a:tblGrid>
              <a:tr h="494453">
                <a:tc rowSpan="2">
                  <a:txBody>
                    <a:bodyPr/>
                    <a:lstStyle/>
                    <a:p>
                      <a:r>
                        <a:rPr lang="en-US" sz="1900" u="none" strike="noStrike" cap="none" dirty="0">
                          <a:effectLst/>
                          <a:sym typeface="Arial"/>
                        </a:rPr>
                        <a:t>Indicator organisms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Interpretation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16352">
                <a:tc vMerge="1">
                  <a:txBody>
                    <a:bodyPr/>
                    <a:lstStyle/>
                    <a:p>
                      <a:endParaRPr lang="en-US" dirty="0"/>
                    </a:p>
                  </a:txBody>
                  <a:tcPr/>
                </a:tc>
                <a:tc>
                  <a:txBody>
                    <a:bodyPr/>
                    <a:lstStyle/>
                    <a:p>
                      <a:r>
                        <a:rPr lang="en-US" sz="1900" u="none" strike="noStrike" cap="none" dirty="0">
                          <a:effectLst/>
                          <a:sym typeface="Arial"/>
                        </a:rPr>
                        <a:t>Presence in water indicates: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690880">
                <a:tc>
                  <a:txBody>
                    <a:bodyPr/>
                    <a:lstStyle/>
                    <a:p>
                      <a:r>
                        <a:rPr lang="en-US" sz="1900" u="none" strike="noStrike" cap="none" dirty="0">
                          <a:effectLst/>
                          <a:sym typeface="Arial"/>
                        </a:rPr>
                        <a:t>Coliform (other than Escherichia coli))</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Remote contamination—either by fecal </a:t>
                      </a:r>
                      <a:endParaRPr lang="en-US" sz="2400" dirty="0"/>
                    </a:p>
                    <a:p>
                      <a:r>
                        <a:rPr lang="en-US" sz="1900" u="none" strike="noStrike" cap="none" dirty="0">
                          <a:effectLst/>
                          <a:sym typeface="Arial"/>
                        </a:rPr>
                        <a:t>(presumptive) or soil and vegetation </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853440">
                <a:tc>
                  <a:txBody>
                    <a:bodyPr/>
                    <a:lstStyle/>
                    <a:p>
                      <a:r>
                        <a:rPr lang="en-US" sz="1900" u="none" strike="noStrike" cap="none" dirty="0">
                          <a:effectLst/>
                          <a:sym typeface="Arial"/>
                        </a:rPr>
                        <a:t>Fecal (</a:t>
                      </a:r>
                      <a:r>
                        <a:rPr lang="en-US" sz="1900" u="none" strike="noStrike" cap="none" dirty="0" err="1">
                          <a:effectLst/>
                          <a:sym typeface="Arial"/>
                        </a:rPr>
                        <a:t>thermotolerant</a:t>
                      </a:r>
                      <a:r>
                        <a:rPr lang="en-US" sz="1900" u="none" strike="noStrike" cap="none" dirty="0">
                          <a:effectLst/>
                          <a:sym typeface="Arial"/>
                        </a:rPr>
                        <a:t>) Escherichia coli</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400" dirty="0"/>
                        <a:t>Confirms recent fecal contamination of water; most sensitive indicator</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494453">
                <a:tc>
                  <a:txBody>
                    <a:bodyPr/>
                    <a:lstStyle/>
                    <a:p>
                      <a:r>
                        <a:rPr lang="en-US" sz="1900" u="none" strike="noStrike" cap="none" dirty="0">
                          <a:effectLst/>
                          <a:sym typeface="Arial"/>
                        </a:rPr>
                        <a:t>Fecal streptococci</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Confirms remote fecal pollution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94453">
                <a:tc>
                  <a:txBody>
                    <a:bodyPr/>
                    <a:lstStyle/>
                    <a:p>
                      <a:r>
                        <a:rPr lang="en-US" sz="1900" u="none" strike="noStrike" cap="none" dirty="0">
                          <a:effectLst/>
                          <a:sym typeface="Arial"/>
                        </a:rPr>
                        <a:t>Clostridium perfringens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Remote contamination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690880">
                <a:tc>
                  <a:txBody>
                    <a:bodyPr/>
                    <a:lstStyle/>
                    <a:p>
                      <a:r>
                        <a:rPr lang="en-US" sz="1900" u="none" strike="noStrike" cap="none" dirty="0">
                          <a:effectLst/>
                          <a:sym typeface="Arial"/>
                        </a:rPr>
                        <a:t>Pseudomonas aeruginosa</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Least reliable indicator ,</a:t>
                      </a:r>
                      <a:r>
                        <a:rPr lang="en-US" sz="1900" u="none" strike="noStrike" cap="none" baseline="0" dirty="0">
                          <a:effectLst/>
                          <a:sym typeface="Arial"/>
                        </a:rPr>
                        <a:t> </a:t>
                      </a:r>
                      <a:r>
                        <a:rPr lang="en-US" sz="1900" u="none" strike="noStrike" cap="none" dirty="0">
                          <a:effectLst/>
                          <a:sym typeface="Arial"/>
                        </a:rPr>
                        <a:t>Useful in hospitals and food establishments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r h="690880">
                <a:tc>
                  <a:txBody>
                    <a:bodyPr/>
                    <a:lstStyle/>
                    <a:p>
                      <a:r>
                        <a:rPr lang="en-US" sz="1900" u="none" strike="noStrike" cap="none" dirty="0">
                          <a:effectLst/>
                          <a:sym typeface="Arial"/>
                        </a:rPr>
                        <a:t>Bacteriophages</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u="none" strike="noStrike" cap="none" dirty="0">
                          <a:effectLst/>
                          <a:sym typeface="Arial"/>
                        </a:rPr>
                        <a:t>Phage specific for E.coli—indicate fecal pollution of water </a:t>
                      </a:r>
                      <a:endParaRPr lang="en-US" sz="2400" dirty="0"/>
                    </a:p>
                    <a:p>
                      <a:r>
                        <a:rPr lang="en-US" sz="1900" u="none" strike="noStrike" cap="none" dirty="0">
                          <a:effectLst/>
                          <a:sym typeface="Arial"/>
                        </a:rPr>
                        <a:t>Indirectly indicates viral pollution</a:t>
                      </a:r>
                      <a:endParaRPr lang="en-US" sz="24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534399460"/>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Indicator Organisms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They should be present in excess number than any pathogen so that they can be detected easily. </a:t>
            </a:r>
          </a:p>
          <a:p>
            <a:r>
              <a:rPr lang="en-US" dirty="0" smtClean="0"/>
              <a:t>They should not be able to proliferate in water to any extent.</a:t>
            </a:r>
          </a:p>
          <a:p>
            <a:r>
              <a:rPr lang="en-US" dirty="0" smtClean="0"/>
              <a:t>They should be more resistant than the pathogens to the stresses of aquatic environment and disinfection processes.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219</a:t>
            </a:fld>
            <a:endParaRPr lang="en"/>
          </a:p>
        </p:txBody>
      </p:sp>
    </p:spTree>
    <p:extLst>
      <p:ext uri="{BB962C8B-B14F-4D97-AF65-F5344CB8AC3E}">
        <p14:creationId xmlns:p14="http://schemas.microsoft.com/office/powerpoint/2010/main" val="179385276"/>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pPr algn="l"/>
            <a:r>
              <a:rPr lang="en-US" sz="3600" b="1" dirty="0" smtClean="0">
                <a:solidFill>
                  <a:srgbClr val="FF0000"/>
                </a:solidFill>
              </a:rPr>
              <a:t>Collection and Transport of Water Sample</a:t>
            </a:r>
            <a:endParaRPr lang="en-US" sz="3600" b="1" dirty="0">
              <a:solidFill>
                <a:srgbClr val="FF0000"/>
              </a:solidFill>
            </a:endParaRPr>
          </a:p>
        </p:txBody>
      </p:sp>
      <p:sp>
        <p:nvSpPr>
          <p:cNvPr id="193" name="Google Shape;193;p12"/>
          <p:cNvSpPr txBox="1">
            <a:spLocks noGrp="1"/>
          </p:cNvSpPr>
          <p:nvPr>
            <p:ph sz="half" idx="1"/>
          </p:nvPr>
        </p:nvSpPr>
        <p:spPr/>
        <p:txBody>
          <a:bodyPr/>
          <a:lstStyle/>
          <a:p>
            <a:r>
              <a:rPr lang="en-US" dirty="0" smtClean="0"/>
              <a:t>Collected in a screw-capped wide sterile container. </a:t>
            </a:r>
          </a:p>
          <a:p>
            <a:r>
              <a:rPr lang="en-US" b="1" dirty="0" smtClean="0">
                <a:solidFill>
                  <a:srgbClr val="7030A0"/>
                </a:solidFill>
              </a:rPr>
              <a:t>Volume: </a:t>
            </a:r>
            <a:r>
              <a:rPr lang="en-US" dirty="0" smtClean="0"/>
              <a:t>At least 150–200 mL of water should be collected.</a:t>
            </a:r>
          </a:p>
          <a:p>
            <a:r>
              <a:rPr lang="en-US" b="1" dirty="0" smtClean="0">
                <a:solidFill>
                  <a:srgbClr val="7030A0"/>
                </a:solidFill>
              </a:rPr>
              <a:t>Neutralizer: </a:t>
            </a:r>
            <a:r>
              <a:rPr lang="en-US" dirty="0" smtClean="0"/>
              <a:t>Sodium thiosulfate</a:t>
            </a:r>
            <a:endParaRPr lang="en-US" dirty="0"/>
          </a:p>
        </p:txBody>
      </p:sp>
      <p:sp>
        <p:nvSpPr>
          <p:cNvPr id="2" name="Content Placeholder 1"/>
          <p:cNvSpPr>
            <a:spLocks noGrp="1"/>
          </p:cNvSpPr>
          <p:nvPr>
            <p:ph sz="half" idx="2"/>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220</a:t>
            </a:fld>
            <a:endParaRPr lang="en"/>
          </a:p>
        </p:txBody>
      </p:sp>
      <p:pic>
        <p:nvPicPr>
          <p:cNvPr id="6" name="image1.jpeg"/>
          <p:cNvPicPr>
            <a:picLocks noChangeAspect="1"/>
          </p:cNvPicPr>
          <p:nvPr/>
        </p:nvPicPr>
        <p:blipFill>
          <a:blip r:embed="rId3" cstate="print"/>
          <a:stretch>
            <a:fillRect/>
          </a:stretch>
        </p:blipFill>
        <p:spPr>
          <a:xfrm>
            <a:off x="4648200" y="1600200"/>
            <a:ext cx="4038600" cy="4038600"/>
          </a:xfrm>
          <a:prstGeom prst="rect">
            <a:avLst/>
          </a:prstGeom>
        </p:spPr>
      </p:pic>
      <p:sp>
        <p:nvSpPr>
          <p:cNvPr id="3" name="Rectangle 2"/>
          <p:cNvSpPr/>
          <p:nvPr/>
        </p:nvSpPr>
        <p:spPr>
          <a:xfrm>
            <a:off x="4648200" y="5638800"/>
            <a:ext cx="4038600" cy="461665"/>
          </a:xfrm>
          <a:prstGeom prst="rect">
            <a:avLst/>
          </a:prstGeom>
        </p:spPr>
        <p:txBody>
          <a:bodyPr wrap="square">
            <a:spAutoFit/>
          </a:bodyPr>
          <a:lstStyle/>
          <a:p>
            <a:pPr algn="ctr"/>
            <a:r>
              <a:rPr lang="en-US" sz="2400" b="1" dirty="0">
                <a:solidFill>
                  <a:srgbClr val="231F20"/>
                </a:solidFill>
                <a:latin typeface="Roboto Condensed Light" panose="020B0604020202020204" charset="0"/>
                <a:ea typeface="Roboto Condensed Light" panose="020B0604020202020204" charset="0"/>
              </a:rPr>
              <a:t>Water sampling methods</a:t>
            </a:r>
            <a:endParaRPr lang="en-US" sz="2400" b="1"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2715837437"/>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Multiple-tube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Most common method used for water surveillance. </a:t>
            </a:r>
          </a:p>
          <a:p>
            <a:r>
              <a:rPr lang="en-US" dirty="0" smtClean="0"/>
              <a:t>So named as it involves mixing of specific volume of water samples to multiple tubes containing </a:t>
            </a:r>
            <a:r>
              <a:rPr lang="en-US" dirty="0" err="1" smtClean="0"/>
              <a:t>MacConkey</a:t>
            </a:r>
            <a:r>
              <a:rPr lang="en-US" dirty="0" smtClean="0"/>
              <a:t> purple broth.</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221</a:t>
            </a:fld>
            <a:endParaRPr lang="en"/>
          </a:p>
        </p:txBody>
      </p:sp>
    </p:spTree>
    <p:extLst>
      <p:ext uri="{BB962C8B-B14F-4D97-AF65-F5344CB8AC3E}">
        <p14:creationId xmlns:p14="http://schemas.microsoft.com/office/powerpoint/2010/main" val="2595746358"/>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err="1">
                <a:solidFill>
                  <a:srgbClr val="231F20"/>
                </a:solidFill>
                <a:latin typeface="Roboto Condensed Light" panose="020B0604020202020204" charset="0"/>
                <a:ea typeface="Roboto Condensed Light" panose="020B0604020202020204" charset="0"/>
              </a:rPr>
              <a:t>MacConkey</a:t>
            </a:r>
            <a:r>
              <a:rPr lang="en-US" dirty="0">
                <a:solidFill>
                  <a:srgbClr val="231F20"/>
                </a:solidFill>
                <a:latin typeface="Roboto Condensed Light" panose="020B0604020202020204" charset="0"/>
                <a:ea typeface="Roboto Condensed Light" panose="020B0604020202020204" charset="0"/>
              </a:rPr>
              <a:t> purple broth for multiple tube method (one 50 mL and five 10 mL) tubes are necessary for testing unpolluted water; if negative, media appears purple, if positive, media turn yellow</a:t>
            </a:r>
            <a:endParaRPr lang="en-US" dirty="0">
              <a:latin typeface="Roboto Condensed Light" panose="020B0604020202020204" charset="0"/>
              <a:ea typeface="Roboto Condensed Light" panose="020B0604020202020204" charset="0"/>
            </a:endParaRPr>
          </a:p>
          <a:p>
            <a:endParaRPr lang="en-US" dirty="0"/>
          </a:p>
        </p:txBody>
      </p:sp>
      <p:sp>
        <p:nvSpPr>
          <p:cNvPr id="8" name="Content Placeholder 7"/>
          <p:cNvSpPr>
            <a:spLocks noGrp="1"/>
          </p:cNvSpPr>
          <p:nvPr>
            <p:ph sz="half" idx="2"/>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222</a:t>
            </a:fld>
            <a:endParaRPr lang="en"/>
          </a:p>
        </p:txBody>
      </p:sp>
      <p:pic>
        <p:nvPicPr>
          <p:cNvPr id="6" name="image2.jpeg"/>
          <p:cNvPicPr>
            <a:picLocks noChangeAspect="1"/>
          </p:cNvPicPr>
          <p:nvPr/>
        </p:nvPicPr>
        <p:blipFill>
          <a:blip r:embed="rId3" cstate="print"/>
          <a:stretch>
            <a:fillRect/>
          </a:stretch>
        </p:blipFill>
        <p:spPr>
          <a:xfrm>
            <a:off x="4648200" y="1600200"/>
            <a:ext cx="4025282" cy="4495800"/>
          </a:xfrm>
          <a:prstGeom prst="rect">
            <a:avLst/>
          </a:prstGeom>
        </p:spPr>
      </p:pic>
    </p:spTree>
    <p:extLst>
      <p:ext uri="{BB962C8B-B14F-4D97-AF65-F5344CB8AC3E}">
        <p14:creationId xmlns:p14="http://schemas.microsoft.com/office/powerpoint/2010/main" val="1863847197"/>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Determination of MPN: </a:t>
            </a:r>
            <a:r>
              <a:rPr lang="en-US" dirty="0" smtClean="0"/>
              <a:t>The number of tubes giving positive reaction is compared with </a:t>
            </a:r>
            <a:r>
              <a:rPr lang="en-US" dirty="0" err="1" smtClean="0"/>
              <a:t>McCrady</a:t>
            </a:r>
            <a:r>
              <a:rPr lang="en-US" dirty="0" smtClean="0"/>
              <a:t> statistical table to determine the MPN/ 100 mL of water. </a:t>
            </a:r>
          </a:p>
          <a:p>
            <a:r>
              <a:rPr lang="en-US" dirty="0" smtClean="0"/>
              <a:t>This is called as presumptive coliform count.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223</a:t>
            </a:fld>
            <a:endParaRPr lang="en"/>
          </a:p>
        </p:txBody>
      </p:sp>
    </p:spTree>
    <p:extLst>
      <p:ext uri="{BB962C8B-B14F-4D97-AF65-F5344CB8AC3E}">
        <p14:creationId xmlns:p14="http://schemas.microsoft.com/office/powerpoint/2010/main" val="3940264909"/>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400" b="1" dirty="0" smtClean="0">
                <a:solidFill>
                  <a:srgbClr val="FF0000"/>
                </a:solidFill>
              </a:rPr>
              <a:t>MPN values per 100 mL of sample for non-polluted/treated water samples (</a:t>
            </a:r>
            <a:r>
              <a:rPr lang="en-US" sz="2400" b="1" dirty="0" err="1" smtClean="0">
                <a:solidFill>
                  <a:srgbClr val="FF0000"/>
                </a:solidFill>
              </a:rPr>
              <a:t>McCrady</a:t>
            </a:r>
            <a:r>
              <a:rPr lang="en-US" sz="2400" b="1" dirty="0" smtClean="0">
                <a:solidFill>
                  <a:srgbClr val="FF0000"/>
                </a:solidFill>
              </a:rPr>
              <a:t> statistical table)</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224</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387658857"/>
              </p:ext>
            </p:extLst>
          </p:nvPr>
        </p:nvGraphicFramePr>
        <p:xfrm>
          <a:off x="325138" y="1697900"/>
          <a:ext cx="8437863" cy="4584367"/>
        </p:xfrm>
        <a:graphic>
          <a:graphicData uri="http://schemas.openxmlformats.org/drawingml/2006/table">
            <a:tbl>
              <a:tblPr firstRow="1" bandRow="1">
                <a:tableStyleId>{5940675A-B579-460E-94D1-54222C63F5DA}</a:tableStyleId>
              </a:tblPr>
              <a:tblGrid>
                <a:gridCol w="2812621">
                  <a:extLst>
                    <a:ext uri="{9D8B030D-6E8A-4147-A177-3AD203B41FA5}">
                      <a16:colId xmlns:a16="http://schemas.microsoft.com/office/drawing/2014/main" xmlns="" val="20000"/>
                    </a:ext>
                  </a:extLst>
                </a:gridCol>
                <a:gridCol w="2812621">
                  <a:extLst>
                    <a:ext uri="{9D8B030D-6E8A-4147-A177-3AD203B41FA5}">
                      <a16:colId xmlns:a16="http://schemas.microsoft.com/office/drawing/2014/main" xmlns="" val="20001"/>
                    </a:ext>
                  </a:extLst>
                </a:gridCol>
                <a:gridCol w="2812621">
                  <a:extLst>
                    <a:ext uri="{9D8B030D-6E8A-4147-A177-3AD203B41FA5}">
                      <a16:colId xmlns:a16="http://schemas.microsoft.com/office/drawing/2014/main" xmlns="" val="20002"/>
                    </a:ext>
                  </a:extLst>
                </a:gridCol>
              </a:tblGrid>
              <a:tr h="469567">
                <a:tc gridSpan="2">
                  <a:txBody>
                    <a:bodyPr/>
                    <a:lstStyle/>
                    <a:p>
                      <a:r>
                        <a:rPr lang="en-US" sz="1900" b="1" u="none" strike="noStrike" cap="none" dirty="0">
                          <a:solidFill>
                            <a:srgbClr val="7030A0"/>
                          </a:solidFill>
                          <a:effectLst/>
                          <a:sym typeface="Arial"/>
                        </a:rPr>
                        <a:t>No. of tubes giving a positive reaction out of</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rowSpan="2">
                  <a:txBody>
                    <a:bodyPr/>
                    <a:lstStyle/>
                    <a:p>
                      <a:r>
                        <a:rPr lang="en-US" sz="1900" b="1" u="none" strike="noStrike" cap="none" dirty="0">
                          <a:solidFill>
                            <a:srgbClr val="7030A0"/>
                          </a:solidFill>
                          <a:effectLst/>
                          <a:sym typeface="Arial"/>
                        </a:rPr>
                        <a:t>MPN per 100 mL </a:t>
                      </a:r>
                      <a:endParaRPr lang="en-US" sz="1900" b="1" dirty="0">
                        <a:solidFill>
                          <a:srgbClr val="7030A0"/>
                        </a:solidFill>
                      </a:endParaRPr>
                    </a:p>
                    <a:p>
                      <a:r>
                        <a:rPr lang="en-US" sz="1900" b="1" u="none" strike="noStrike" cap="none" dirty="0">
                          <a:solidFill>
                            <a:srgbClr val="7030A0"/>
                          </a:solidFill>
                          <a:effectLst/>
                          <a:sym typeface="Arial"/>
                        </a:rPr>
                        <a:t>of water</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390770">
                <a:tc>
                  <a:txBody>
                    <a:bodyPr/>
                    <a:lstStyle/>
                    <a:p>
                      <a:r>
                        <a:rPr lang="en-US" sz="1900" b="1" u="none" strike="noStrike" cap="none" dirty="0">
                          <a:solidFill>
                            <a:srgbClr val="7030A0"/>
                          </a:solidFill>
                          <a:effectLst/>
                          <a:sym typeface="Arial"/>
                        </a:rPr>
                        <a:t>1 of 50 mL</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900" b="1" u="none" strike="noStrike" cap="none" dirty="0">
                          <a:solidFill>
                            <a:srgbClr val="7030A0"/>
                          </a:solidFill>
                          <a:effectLst/>
                          <a:sym typeface="Arial"/>
                        </a:rPr>
                        <a:t>5 of 10 mL</a:t>
                      </a:r>
                      <a:endParaRPr lang="en-US" sz="1900" b="1" dirty="0">
                        <a:solidFill>
                          <a:srgbClr val="7030A0"/>
                        </a:solidFill>
                        <a:latin typeface="Roboto Condensed Light" panose="020B0604020202020204" charset="0"/>
                        <a:ea typeface="Roboto Condensed Light" panose="020B0604020202020204" charset="0"/>
                      </a:endParaRPr>
                    </a:p>
                  </a:txBody>
                  <a:tcPr marT="60960" marB="60960"/>
                </a:tc>
                <a:tc vMerge="1">
                  <a:txBody>
                    <a:bodyPr/>
                    <a:lstStyle/>
                    <a:p>
                      <a:endParaRPr lang="en-US" dirty="0"/>
                    </a:p>
                  </a:txBody>
                  <a:tcPr/>
                </a:tc>
                <a:extLst>
                  <a:ext uri="{0D108BD9-81ED-4DB2-BD59-A6C34878D82A}">
                    <a16:rowId xmlns:a16="http://schemas.microsoft.com/office/drawing/2014/main" xmlns="" val="10001"/>
                  </a:ext>
                </a:extLst>
              </a:tr>
              <a:tr h="390770">
                <a:tc>
                  <a:txBody>
                    <a:bodyPr/>
                    <a:lstStyle/>
                    <a:p>
                      <a:pPr marL="0" marR="464185" algn="r">
                        <a:spcBef>
                          <a:spcPts val="175"/>
                        </a:spcBef>
                        <a:spcAft>
                          <a:spcPts val="0"/>
                        </a:spcAft>
                      </a:pPr>
                      <a:r>
                        <a:rPr lang="en-US" sz="1900" dirty="0">
                          <a:effectLst/>
                        </a:rPr>
                        <a:t>0</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75"/>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75"/>
                        </a:spcBef>
                        <a:spcAft>
                          <a:spcPts val="0"/>
                        </a:spcAft>
                      </a:pPr>
                      <a:r>
                        <a:rPr lang="en-US" sz="1900">
                          <a:effectLst/>
                        </a:rPr>
                        <a:t>&lt;1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39077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39077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dirty="0">
                          <a:effectLst/>
                        </a:rPr>
                        <a:t>2</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2</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390770">
                <a:tc>
                  <a:txBody>
                    <a:bodyPr/>
                    <a:lstStyle/>
                    <a:p>
                      <a:pPr marL="0" marR="464185" algn="r">
                        <a:spcBef>
                          <a:spcPts val="180"/>
                        </a:spcBef>
                        <a:spcAft>
                          <a:spcPts val="0"/>
                        </a:spcAft>
                      </a:pPr>
                      <a:r>
                        <a:rPr lang="en-US" sz="1900">
                          <a:effectLst/>
                        </a:rPr>
                        <a:t>0</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3</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4</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r h="390770">
                <a:tc>
                  <a:txBody>
                    <a:bodyPr/>
                    <a:lstStyle/>
                    <a:p>
                      <a:pPr marL="0" marR="464185" algn="r">
                        <a:spcBef>
                          <a:spcPts val="180"/>
                        </a:spcBef>
                        <a:spcAft>
                          <a:spcPts val="0"/>
                        </a:spcAft>
                      </a:pPr>
                      <a:r>
                        <a:rPr lang="en-US" sz="1900" dirty="0">
                          <a:effectLst/>
                        </a:rPr>
                        <a:t>1</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dirty="0">
                          <a:effectLst/>
                        </a:rPr>
                        <a:t>1</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dirty="0">
                          <a:effectLst/>
                        </a:rPr>
                        <a:t>3</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6"/>
                  </a:ext>
                </a:extLst>
              </a:tr>
              <a:tr h="39077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2</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6</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7"/>
                  </a:ext>
                </a:extLst>
              </a:tr>
              <a:tr h="39077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3</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3340" marR="0" algn="ctr">
                        <a:spcBef>
                          <a:spcPts val="180"/>
                        </a:spcBef>
                        <a:spcAft>
                          <a:spcPts val="0"/>
                        </a:spcAft>
                      </a:pPr>
                      <a:r>
                        <a:rPr lang="en-US" sz="1900">
                          <a:effectLst/>
                        </a:rPr>
                        <a:t>9</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8"/>
                  </a:ext>
                </a:extLst>
              </a:tr>
              <a:tr h="39077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4</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80"/>
                        </a:spcBef>
                        <a:spcAft>
                          <a:spcPts val="0"/>
                        </a:spcAft>
                      </a:pPr>
                      <a:r>
                        <a:rPr lang="en-US" sz="1900">
                          <a:effectLst/>
                        </a:rPr>
                        <a:t>16</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9"/>
                  </a:ext>
                </a:extLst>
              </a:tr>
              <a:tr h="390770">
                <a:tc>
                  <a:txBody>
                    <a:bodyPr/>
                    <a:lstStyle/>
                    <a:p>
                      <a:pPr marL="0" marR="464185" algn="r">
                        <a:spcBef>
                          <a:spcPts val="180"/>
                        </a:spcBef>
                        <a:spcAft>
                          <a:spcPts val="0"/>
                        </a:spcAft>
                      </a:pPr>
                      <a:r>
                        <a:rPr lang="en-US" sz="1900">
                          <a:effectLst/>
                        </a:rPr>
                        <a:t>1</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2705" marR="0" algn="ctr">
                        <a:spcBef>
                          <a:spcPts val="180"/>
                        </a:spcBef>
                        <a:spcAft>
                          <a:spcPts val="0"/>
                        </a:spcAft>
                      </a:pPr>
                      <a:r>
                        <a:rPr lang="en-US" sz="1900">
                          <a:effectLst/>
                        </a:rPr>
                        <a:t>5</a:t>
                      </a:r>
                      <a:endParaRPr lang="en-US" sz="1900">
                        <a:solidFill>
                          <a:schemeClr val="tx1"/>
                        </a:solidFill>
                        <a:effectLst/>
                        <a:latin typeface="Roboto Condensed Light" panose="020B0604020202020204" charset="0"/>
                        <a:ea typeface="Roboto Condensed Light" panose="020B0604020202020204" charset="0"/>
                      </a:endParaRPr>
                    </a:p>
                  </a:txBody>
                  <a:tcPr marT="60960" marB="60960"/>
                </a:tc>
                <a:tc>
                  <a:txBody>
                    <a:bodyPr/>
                    <a:lstStyle/>
                    <a:p>
                      <a:pPr marL="508635" marR="455295" algn="ctr">
                        <a:spcBef>
                          <a:spcPts val="180"/>
                        </a:spcBef>
                        <a:spcAft>
                          <a:spcPts val="0"/>
                        </a:spcAft>
                      </a:pPr>
                      <a:r>
                        <a:rPr lang="en-US" sz="1900" dirty="0">
                          <a:effectLst/>
                        </a:rPr>
                        <a:t>&gt;18</a:t>
                      </a:r>
                      <a:endParaRPr lang="en-US" sz="1900" dirty="0">
                        <a:solidFill>
                          <a:schemeClr val="tx1"/>
                        </a:solidFill>
                        <a:effectLst/>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132516335"/>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r>
              <a:rPr lang="en-US" sz="2800" b="1" dirty="0" smtClean="0">
                <a:solidFill>
                  <a:srgbClr val="FF0000"/>
                </a:solidFill>
              </a:rPr>
              <a:t>Classification of quality of drinking water supply</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225</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016445239"/>
              </p:ext>
            </p:extLst>
          </p:nvPr>
        </p:nvGraphicFramePr>
        <p:xfrm>
          <a:off x="609600" y="1524000"/>
          <a:ext cx="8001000" cy="4523487"/>
        </p:xfrm>
        <a:graphic>
          <a:graphicData uri="http://schemas.openxmlformats.org/drawingml/2006/table">
            <a:tbl>
              <a:tblPr firstRow="1" bandRow="1">
                <a:tableStyleId>{5940675A-B579-460E-94D1-54222C63F5DA}</a:tableStyleId>
              </a:tblPr>
              <a:tblGrid>
                <a:gridCol w="2362200">
                  <a:extLst>
                    <a:ext uri="{9D8B030D-6E8A-4147-A177-3AD203B41FA5}">
                      <a16:colId xmlns:a16="http://schemas.microsoft.com/office/drawing/2014/main" xmlns="" val="20000"/>
                    </a:ext>
                  </a:extLst>
                </a:gridCol>
                <a:gridCol w="2971800">
                  <a:extLst>
                    <a:ext uri="{9D8B030D-6E8A-4147-A177-3AD203B41FA5}">
                      <a16:colId xmlns:a16="http://schemas.microsoft.com/office/drawing/2014/main" xmlns="" val="20001"/>
                    </a:ext>
                  </a:extLst>
                </a:gridCol>
                <a:gridCol w="2667000">
                  <a:extLst>
                    <a:ext uri="{9D8B030D-6E8A-4147-A177-3AD203B41FA5}">
                      <a16:colId xmlns:a16="http://schemas.microsoft.com/office/drawing/2014/main" xmlns="" val="20002"/>
                    </a:ext>
                  </a:extLst>
                </a:gridCol>
              </a:tblGrid>
              <a:tr h="917675">
                <a:tc rowSpan="2">
                  <a:txBody>
                    <a:bodyPr/>
                    <a:lstStyle/>
                    <a:p>
                      <a:r>
                        <a:rPr lang="en-US" sz="2100" b="1" u="none" strike="noStrike" cap="none" dirty="0">
                          <a:solidFill>
                            <a:srgbClr val="7030A0"/>
                          </a:solidFill>
                          <a:effectLst/>
                          <a:sym typeface="Arial"/>
                        </a:rPr>
                        <a:t>Quality of </a:t>
                      </a:r>
                      <a:endParaRPr lang="en-US" sz="2100" b="1" dirty="0">
                        <a:solidFill>
                          <a:srgbClr val="7030A0"/>
                        </a:solidFill>
                      </a:endParaRPr>
                    </a:p>
                    <a:p>
                      <a:r>
                        <a:rPr lang="en-US" sz="2100" b="1" u="none" strike="noStrike" cap="none" dirty="0">
                          <a:solidFill>
                            <a:srgbClr val="7030A0"/>
                          </a:solidFill>
                          <a:effectLst/>
                          <a:sym typeface="Arial"/>
                        </a:rPr>
                        <a:t>drinking </a:t>
                      </a:r>
                      <a:endParaRPr lang="en-US" sz="2100" b="1" dirty="0">
                        <a:solidFill>
                          <a:srgbClr val="7030A0"/>
                        </a:solidFill>
                      </a:endParaRPr>
                    </a:p>
                    <a:p>
                      <a:r>
                        <a:rPr lang="en-US" sz="2100" b="1" u="none" strike="noStrike" cap="none" dirty="0">
                          <a:solidFill>
                            <a:srgbClr val="7030A0"/>
                          </a:solidFill>
                          <a:effectLst/>
                          <a:sym typeface="Arial"/>
                        </a:rPr>
                        <a:t>water supply</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gridSpan="2">
                  <a:txBody>
                    <a:bodyPr/>
                    <a:lstStyle/>
                    <a:p>
                      <a:r>
                        <a:rPr lang="en-US" sz="2100" b="1" u="none" strike="noStrike" cap="none" dirty="0">
                          <a:solidFill>
                            <a:srgbClr val="7030A0"/>
                          </a:solidFill>
                          <a:effectLst/>
                          <a:sym typeface="Arial"/>
                        </a:rPr>
                        <a:t>Most probable number (MPN)/100 mL of water</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extLst>
                  <a:ext uri="{0D108BD9-81ED-4DB2-BD59-A6C34878D82A}">
                    <a16:rowId xmlns:a16="http://schemas.microsoft.com/office/drawing/2014/main" xmlns="" val="10000"/>
                  </a:ext>
                </a:extLst>
              </a:tr>
              <a:tr h="606325">
                <a:tc vMerge="1">
                  <a:txBody>
                    <a:bodyPr/>
                    <a:lstStyle/>
                    <a:p>
                      <a:endParaRPr lang="en-US" dirty="0"/>
                    </a:p>
                  </a:txBody>
                  <a:tcPr/>
                </a:tc>
                <a:tc>
                  <a:txBody>
                    <a:bodyPr/>
                    <a:lstStyle/>
                    <a:p>
                      <a:r>
                        <a:rPr lang="en-US" sz="2100" b="1" u="none" strike="noStrike" cap="none" dirty="0">
                          <a:solidFill>
                            <a:srgbClr val="7030A0"/>
                          </a:solidFill>
                          <a:effectLst/>
                          <a:sym typeface="Arial"/>
                        </a:rPr>
                        <a:t>Coliform count/100 mL</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100" b="1" u="none" strike="noStrike" cap="none" dirty="0" err="1">
                          <a:solidFill>
                            <a:srgbClr val="7030A0"/>
                          </a:solidFill>
                          <a:effectLst/>
                          <a:sym typeface="Arial"/>
                        </a:rPr>
                        <a:t>Thermotolerant</a:t>
                      </a:r>
                      <a:r>
                        <a:rPr lang="en-US" sz="2100" b="1" u="none" strike="noStrike" cap="none" dirty="0">
                          <a:solidFill>
                            <a:srgbClr val="7030A0"/>
                          </a:solidFill>
                          <a:effectLst/>
                          <a:sym typeface="Arial"/>
                        </a:rPr>
                        <a:t> </a:t>
                      </a:r>
                      <a:endParaRPr lang="en-US" sz="2100" b="1" dirty="0">
                        <a:solidFill>
                          <a:srgbClr val="7030A0"/>
                        </a:solidFill>
                      </a:endParaRPr>
                    </a:p>
                    <a:p>
                      <a:r>
                        <a:rPr lang="en-US" sz="2100" b="1" u="none" strike="noStrike" cap="none" dirty="0">
                          <a:solidFill>
                            <a:srgbClr val="7030A0"/>
                          </a:solidFill>
                          <a:effectLst/>
                          <a:sym typeface="Arial"/>
                        </a:rPr>
                        <a:t>E. coli count/100 mL</a:t>
                      </a:r>
                      <a:endParaRPr lang="en-US" sz="21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710953">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Excellent</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r h="710953">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Satisfactory</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1 – 3</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 </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3"/>
                  </a:ext>
                </a:extLst>
              </a:tr>
              <a:tr h="710953">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Intermediate</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4 – 9</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4"/>
                  </a:ext>
                </a:extLst>
              </a:tr>
              <a:tr h="710953">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Unsatisfactory</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a:effectLst/>
                        </a:rPr>
                        <a:t>≥10</a:t>
                      </a:r>
                      <a:endParaRPr lang="en-US" sz="2100">
                        <a:solidFill>
                          <a:schemeClr val="tx1"/>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nSpc>
                          <a:spcPct val="115000"/>
                        </a:lnSpc>
                        <a:spcBef>
                          <a:spcPts val="0"/>
                        </a:spcBef>
                        <a:spcAft>
                          <a:spcPts val="0"/>
                        </a:spcAft>
                      </a:pPr>
                      <a:r>
                        <a:rPr lang="en-US" sz="2100" dirty="0">
                          <a:effectLst/>
                        </a:rPr>
                        <a:t>≥1</a:t>
                      </a:r>
                      <a:endParaRPr lang="en-US" sz="2100" dirty="0">
                        <a:solidFill>
                          <a:schemeClr val="tx1"/>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936851633"/>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pPr algn="l"/>
            <a:r>
              <a:rPr lang="en-US" sz="3600" b="1" dirty="0" smtClean="0">
                <a:solidFill>
                  <a:srgbClr val="FF0000"/>
                </a:solidFill>
              </a:rPr>
              <a:t>Differential Coliform Count (Eijkman Test)</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Done to confirm that the coliform bacilli detected in the presumptive test are fecal </a:t>
            </a:r>
            <a:r>
              <a:rPr lang="en-US" dirty="0" err="1" smtClean="0"/>
              <a:t>E.coli</a:t>
            </a:r>
            <a:r>
              <a:rPr lang="en-US" dirty="0" smtClean="0"/>
              <a:t>. </a:t>
            </a:r>
          </a:p>
          <a:p>
            <a:r>
              <a:rPr lang="en-US" b="1" dirty="0" smtClean="0">
                <a:solidFill>
                  <a:srgbClr val="7030A0"/>
                </a:solidFill>
              </a:rPr>
              <a:t>This is done by: </a:t>
            </a:r>
          </a:p>
          <a:p>
            <a:pPr lvl="1"/>
            <a:r>
              <a:rPr lang="en-US" dirty="0" smtClean="0"/>
              <a:t>Sub culturing - positive tubes on lactose containing medium such as brilliant green bile broth - detection of lactose fermentation with production of acid and gas at 440C and</a:t>
            </a:r>
          </a:p>
          <a:p>
            <a:pPr lvl="1"/>
            <a:r>
              <a:rPr lang="en-US" dirty="0" smtClean="0"/>
              <a:t>Demonstrating positive </a:t>
            </a:r>
            <a:r>
              <a:rPr lang="en-US" dirty="0" err="1" smtClean="0"/>
              <a:t>indole</a:t>
            </a:r>
            <a:r>
              <a:rPr lang="en-US" dirty="0" smtClean="0"/>
              <a:t> test at 440C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226</a:t>
            </a:fld>
            <a:endParaRPr lang="en"/>
          </a:p>
        </p:txBody>
      </p:sp>
    </p:spTree>
    <p:extLst>
      <p:ext uri="{BB962C8B-B14F-4D97-AF65-F5344CB8AC3E}">
        <p14:creationId xmlns:p14="http://schemas.microsoft.com/office/powerpoint/2010/main" val="508141681"/>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Membrane Filtration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Filtration of a known volume (e.g. 100 mL) of water through a cellulose membrane of pore size 0.2 or 0.45 µm.</a:t>
            </a:r>
          </a:p>
          <a:p>
            <a:r>
              <a:rPr lang="en-US" b="1" dirty="0" smtClean="0">
                <a:solidFill>
                  <a:srgbClr val="7030A0"/>
                </a:solidFill>
              </a:rPr>
              <a:t>Procedure: </a:t>
            </a:r>
            <a:r>
              <a:rPr lang="en-US" dirty="0" smtClean="0"/>
              <a:t>The bacteria retained on the surface of the membrane filter are transferred into a petri dish containing suitable medium (e.g. membrane lauryl </a:t>
            </a:r>
            <a:r>
              <a:rPr lang="en-US" dirty="0" err="1" smtClean="0"/>
              <a:t>sulphate</a:t>
            </a:r>
            <a:r>
              <a:rPr lang="en-US" dirty="0" smtClean="0"/>
              <a:t> broth) and incubated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227</a:t>
            </a:fld>
            <a:endParaRPr lang="en"/>
          </a:p>
        </p:txBody>
      </p:sp>
    </p:spTree>
    <p:extLst>
      <p:ext uri="{BB962C8B-B14F-4D97-AF65-F5344CB8AC3E}">
        <p14:creationId xmlns:p14="http://schemas.microsoft.com/office/powerpoint/2010/main" val="3247041581"/>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b="1" dirty="0" smtClean="0">
                <a:solidFill>
                  <a:srgbClr val="7030A0"/>
                </a:solidFill>
              </a:rPr>
              <a:t>Result:</a:t>
            </a:r>
            <a:r>
              <a:rPr lang="en-US" dirty="0" smtClean="0"/>
              <a:t> Characteristic yellow colonies of coliforms develop, which can be counted directly to obtain CFU/100 mL of water.</a:t>
            </a:r>
          </a:p>
          <a:p>
            <a:r>
              <a:rPr lang="en-US" b="1" dirty="0" smtClean="0">
                <a:solidFill>
                  <a:srgbClr val="7030A0"/>
                </a:solidFill>
              </a:rPr>
              <a:t>Confirmation: </a:t>
            </a:r>
            <a:r>
              <a:rPr lang="en-US" dirty="0" smtClean="0"/>
              <a:t>The colonies are further processed for detection of lactose fermentation with production of acid and gas at 44°C to check for </a:t>
            </a:r>
            <a:r>
              <a:rPr lang="en-US" dirty="0" err="1" smtClean="0"/>
              <a:t>thermotolerant</a:t>
            </a:r>
            <a:r>
              <a:rPr lang="en-US" dirty="0" smtClean="0"/>
              <a:t> E. coli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228</a:t>
            </a:fld>
            <a:endParaRPr lang="en"/>
          </a:p>
        </p:txBody>
      </p:sp>
    </p:spTree>
    <p:extLst>
      <p:ext uri="{BB962C8B-B14F-4D97-AF65-F5344CB8AC3E}">
        <p14:creationId xmlns:p14="http://schemas.microsoft.com/office/powerpoint/2010/main" val="1089500244"/>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lstStyle/>
          <a:p>
            <a:r>
              <a:rPr lang="en-US" b="1" dirty="0" smtClean="0">
                <a:solidFill>
                  <a:srgbClr val="7030A0"/>
                </a:solidFill>
              </a:rPr>
              <a:t>Advantages: </a:t>
            </a:r>
            <a:r>
              <a:rPr lang="en-US" dirty="0" smtClean="0"/>
              <a:t>Membrane filtration is the recommended method for—</a:t>
            </a:r>
          </a:p>
          <a:p>
            <a:r>
              <a:rPr lang="en-US" dirty="0" smtClean="0"/>
              <a:t>Testing dialysis water, </a:t>
            </a:r>
          </a:p>
          <a:p>
            <a:r>
              <a:rPr lang="en-US" dirty="0" smtClean="0"/>
              <a:t>Testing clean water (bacterial count is expected to be low)</a:t>
            </a:r>
          </a:p>
          <a:p>
            <a:r>
              <a:rPr lang="en-US" dirty="0" smtClean="0"/>
              <a:t>Testing large volume of water</a:t>
            </a:r>
          </a:p>
          <a:p>
            <a:r>
              <a:rPr lang="en-US" dirty="0"/>
              <a:t>Disadvantages:  </a:t>
            </a:r>
          </a:p>
          <a:p>
            <a:r>
              <a:rPr lang="en-US" dirty="0"/>
              <a:t>Not suitable for turbid water. </a:t>
            </a:r>
          </a:p>
          <a:p>
            <a:r>
              <a:rPr lang="en-US" dirty="0"/>
              <a:t>Expensive than multiple tube method.</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229</a:t>
            </a:fld>
            <a:endParaRPr lang="en"/>
          </a:p>
        </p:txBody>
      </p:sp>
    </p:spTree>
    <p:extLst>
      <p:ext uri="{BB962C8B-B14F-4D97-AF65-F5344CB8AC3E}">
        <p14:creationId xmlns:p14="http://schemas.microsoft.com/office/powerpoint/2010/main" val="4202479104"/>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Presence Absence Method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Qualitative method, detects just the presence or absence of the organism in water. </a:t>
            </a:r>
          </a:p>
          <a:p>
            <a:r>
              <a:rPr lang="en-US" b="1" dirty="0" smtClean="0">
                <a:solidFill>
                  <a:srgbClr val="7030A0"/>
                </a:solidFill>
              </a:rPr>
              <a:t>Method: </a:t>
            </a:r>
            <a:r>
              <a:rPr lang="en-US" dirty="0" smtClean="0"/>
              <a:t>Various commercial kits are available such as </a:t>
            </a:r>
            <a:r>
              <a:rPr lang="en-US" dirty="0" err="1" smtClean="0"/>
              <a:t>Manjas</a:t>
            </a:r>
            <a:r>
              <a:rPr lang="en-US" dirty="0" smtClean="0"/>
              <a:t> method where H2S coated strips used for detection of Salmonella in water.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230</a:t>
            </a:fld>
            <a:endParaRPr lang="en"/>
          </a:p>
        </p:txBody>
      </p:sp>
    </p:spTree>
    <p:extLst>
      <p:ext uri="{BB962C8B-B14F-4D97-AF65-F5344CB8AC3E}">
        <p14:creationId xmlns:p14="http://schemas.microsoft.com/office/powerpoint/2010/main" val="143464705"/>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800" b="1" dirty="0" smtClean="0">
                <a:solidFill>
                  <a:srgbClr val="FF0000"/>
                </a:solidFill>
              </a:rPr>
              <a:t>Test for Water Contaminated with Healthcare Associated Pathogens</a:t>
            </a:r>
            <a:endParaRPr lang="en-US" sz="2800" b="1" dirty="0">
              <a:solidFill>
                <a:srgbClr val="FF0000"/>
              </a:solidFill>
            </a:endParaRPr>
          </a:p>
        </p:txBody>
      </p:sp>
      <p:sp>
        <p:nvSpPr>
          <p:cNvPr id="193" name="Google Shape;193;p12"/>
          <p:cNvSpPr txBox="1">
            <a:spLocks noGrp="1"/>
          </p:cNvSpPr>
          <p:nvPr>
            <p:ph idx="1"/>
          </p:nvPr>
        </p:nvSpPr>
        <p:spPr/>
        <p:txBody>
          <a:bodyPr>
            <a:normAutofit/>
          </a:bodyPr>
          <a:lstStyle/>
          <a:p>
            <a:r>
              <a:rPr lang="en-US" dirty="0" smtClean="0"/>
              <a:t>Most HAI pathogens are recovered by membrane filtration method</a:t>
            </a:r>
            <a:r>
              <a:rPr lang="en-US" dirty="0" smtClean="0">
                <a:sym typeface="Wingdings" panose="05000000000000000000" pitchFamily="2" charset="2"/>
              </a:rPr>
              <a:t> </a:t>
            </a:r>
            <a:r>
              <a:rPr lang="en-US" dirty="0" smtClean="0"/>
              <a:t> followed by plating on to a suitable culture medium(e.g. Legionella, BCYE)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231</a:t>
            </a:fld>
            <a:endParaRPr lang="en"/>
          </a:p>
        </p:txBody>
      </p:sp>
    </p:spTree>
    <p:extLst>
      <p:ext uri="{BB962C8B-B14F-4D97-AF65-F5344CB8AC3E}">
        <p14:creationId xmlns:p14="http://schemas.microsoft.com/office/powerpoint/2010/main" val="3264227984"/>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Endotoxin Detection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Endotoxins are the component of the cell wall of GNB.</a:t>
            </a:r>
          </a:p>
          <a:p>
            <a:r>
              <a:rPr lang="en-US" dirty="0" smtClean="0"/>
              <a:t>Dialysis water, devices, etc. contaminated with endotoxin can elicit a variety of inflammatory responses in our body and thereby cause serious toxic effects. </a:t>
            </a:r>
          </a:p>
          <a:p>
            <a:r>
              <a:rPr lang="en-US" dirty="0" smtClean="0"/>
              <a:t>Dialysis water used for hemodialysis –tested for presence of endotoxin.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232</a:t>
            </a:fld>
            <a:endParaRPr lang="en"/>
          </a:p>
        </p:txBody>
      </p:sp>
    </p:spTree>
    <p:extLst>
      <p:ext uri="{BB962C8B-B14F-4D97-AF65-F5344CB8AC3E}">
        <p14:creationId xmlns:p14="http://schemas.microsoft.com/office/powerpoint/2010/main" val="2072078624"/>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Methods: </a:t>
            </a:r>
            <a:r>
              <a:rPr lang="en-US" dirty="0" smtClean="0"/>
              <a:t>Three methods are available: </a:t>
            </a:r>
          </a:p>
          <a:p>
            <a:pPr lvl="1"/>
            <a:r>
              <a:rPr lang="en-US" dirty="0" smtClean="0"/>
              <a:t>Gel clot assay (Limulus </a:t>
            </a:r>
            <a:r>
              <a:rPr lang="en-US" dirty="0" err="1" smtClean="0"/>
              <a:t>amebocyte</a:t>
            </a:r>
            <a:r>
              <a:rPr lang="en-US" dirty="0" smtClean="0"/>
              <a:t> lysate assay) </a:t>
            </a:r>
          </a:p>
          <a:p>
            <a:pPr lvl="1"/>
            <a:r>
              <a:rPr lang="en-US" dirty="0" err="1" smtClean="0"/>
              <a:t>Turbidimetric</a:t>
            </a:r>
            <a:r>
              <a:rPr lang="en-US" dirty="0" smtClean="0"/>
              <a:t> method  </a:t>
            </a:r>
          </a:p>
          <a:p>
            <a:pPr lvl="1"/>
            <a:r>
              <a:rPr lang="en-US" dirty="0" smtClean="0"/>
              <a:t>Chromogenic technique</a:t>
            </a:r>
          </a:p>
          <a:p>
            <a:pPr marL="457200" lvl="1" indent="-457200">
              <a:buFont typeface="Arial" pitchFamily="34" charset="0"/>
              <a:buChar char="•"/>
            </a:pPr>
            <a:r>
              <a:rPr lang="en-US" b="1" dirty="0" smtClean="0">
                <a:solidFill>
                  <a:srgbClr val="7030A0"/>
                </a:solidFill>
              </a:rPr>
              <a:t>Permissive </a:t>
            </a:r>
            <a:r>
              <a:rPr lang="en-US" b="1" dirty="0">
                <a:solidFill>
                  <a:srgbClr val="7030A0"/>
                </a:solidFill>
              </a:rPr>
              <a:t>level: </a:t>
            </a:r>
            <a:r>
              <a:rPr lang="en-US" dirty="0"/>
              <a:t>Water used to prepare dialysate and to reprocess </a:t>
            </a:r>
            <a:r>
              <a:rPr lang="en-US" dirty="0" err="1"/>
              <a:t>hemodialyzers</a:t>
            </a:r>
            <a:r>
              <a:rPr lang="en-US" dirty="0"/>
              <a:t> should contain endotoxin unit &lt;0.25 EU/mL</a:t>
            </a:r>
          </a:p>
          <a:p>
            <a:pPr marL="457200" lvl="1" indent="0">
              <a:buNone/>
            </a:pP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233</a:t>
            </a:fld>
            <a:endParaRPr lang="en"/>
          </a:p>
        </p:txBody>
      </p:sp>
    </p:spTree>
    <p:extLst>
      <p:ext uri="{BB962C8B-B14F-4D97-AF65-F5344CB8AC3E}">
        <p14:creationId xmlns:p14="http://schemas.microsoft.com/office/powerpoint/2010/main" val="2719779421"/>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p:txBody>
          <a:bodyPr>
            <a:normAutofit/>
          </a:bodyPr>
          <a:lstStyle/>
          <a:p>
            <a:r>
              <a:rPr lang="en-US" b="1" dirty="0" smtClean="0">
                <a:solidFill>
                  <a:srgbClr val="FF0000"/>
                </a:solidFill>
              </a:rPr>
              <a:t>AIR </a:t>
            </a:r>
            <a:br>
              <a:rPr lang="en-US" b="1" dirty="0" smtClean="0">
                <a:solidFill>
                  <a:srgbClr val="FF0000"/>
                </a:solidFill>
              </a:rPr>
            </a:br>
            <a:r>
              <a:rPr lang="en-US" b="1" dirty="0" smtClean="0">
                <a:solidFill>
                  <a:srgbClr val="FF0000"/>
                </a:solidFill>
              </a:rPr>
              <a:t>SURVEILLANCE</a:t>
            </a:r>
            <a:endParaRPr lang="en-US" b="1" dirty="0">
              <a:solidFill>
                <a:srgbClr val="FF0000"/>
              </a:solidFill>
            </a:endParaRPr>
          </a:p>
        </p:txBody>
      </p:sp>
      <p:sp>
        <p:nvSpPr>
          <p:cNvPr id="2" name="Subtitle 1"/>
          <p:cNvSpPr>
            <a:spLocks noGrp="1"/>
          </p:cNvSpPr>
          <p:nvPr>
            <p:ph type="subTitle"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234</a:t>
            </a:fld>
            <a:endParaRPr lang="en-GB"/>
          </a:p>
        </p:txBody>
      </p:sp>
    </p:spTree>
    <p:extLst>
      <p:ext uri="{BB962C8B-B14F-4D97-AF65-F5344CB8AC3E}">
        <p14:creationId xmlns:p14="http://schemas.microsoft.com/office/powerpoint/2010/main" val="2978342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Indication (CDC Recommendation)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Investigation of an outbreak</a:t>
            </a:r>
          </a:p>
          <a:p>
            <a:r>
              <a:rPr lang="en-US" dirty="0" smtClean="0"/>
              <a:t>For research purpose</a:t>
            </a:r>
          </a:p>
          <a:p>
            <a:r>
              <a:rPr lang="en-US" dirty="0" smtClean="0"/>
              <a:t>After reconstruction or newly constructed buildings</a:t>
            </a:r>
          </a:p>
          <a:p>
            <a:r>
              <a:rPr lang="en-US" dirty="0" smtClean="0"/>
              <a:t>After fogging (to monitor the quality)</a:t>
            </a:r>
          </a:p>
          <a:p>
            <a:r>
              <a:rPr lang="en-US" dirty="0" smtClean="0"/>
              <a:t>For short-term evaluation of a change in infection control practice.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235</a:t>
            </a:fld>
            <a:endParaRPr lang="en"/>
          </a:p>
        </p:txBody>
      </p:sp>
    </p:spTree>
    <p:extLst>
      <p:ext uri="{BB962C8B-B14F-4D97-AF65-F5344CB8AC3E}">
        <p14:creationId xmlns:p14="http://schemas.microsoft.com/office/powerpoint/2010/main" val="2529082776"/>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Evaluation of the Quality of Air in OT</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Microbiological Parameters:</a:t>
            </a:r>
          </a:p>
          <a:p>
            <a:pPr lvl="1"/>
            <a:r>
              <a:rPr lang="en-US" dirty="0" smtClean="0"/>
              <a:t>Passive Monitoring (Settle Plate) Method - 1,1,1 method</a:t>
            </a:r>
          </a:p>
          <a:p>
            <a:pPr lvl="1"/>
            <a:r>
              <a:rPr lang="en-US" dirty="0" smtClean="0"/>
              <a:t>Active Monitoring (Slit Sampler Method)</a:t>
            </a:r>
          </a:p>
          <a:p>
            <a:pPr lvl="1"/>
            <a:r>
              <a:rPr lang="en-US" dirty="0" smtClean="0"/>
              <a:t>Air Particle Counters</a:t>
            </a:r>
          </a:p>
          <a:p>
            <a:r>
              <a:rPr lang="en-US" b="1" dirty="0" smtClean="0">
                <a:solidFill>
                  <a:srgbClr val="7030A0"/>
                </a:solidFill>
              </a:rPr>
              <a:t>Non-microbiological Parameters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236</a:t>
            </a:fld>
            <a:endParaRPr lang="en"/>
          </a:p>
        </p:txBody>
      </p:sp>
    </p:spTree>
    <p:extLst>
      <p:ext uri="{BB962C8B-B14F-4D97-AF65-F5344CB8AC3E}">
        <p14:creationId xmlns:p14="http://schemas.microsoft.com/office/powerpoint/2010/main" val="3756236294"/>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4" name="Content Placeholder 3"/>
          <p:cNvSpPr>
            <a:spLocks noGrp="1"/>
          </p:cNvSpPr>
          <p:nvPr>
            <p:ph sz="half" idx="1"/>
          </p:nvPr>
        </p:nvSpPr>
        <p:spPr/>
        <p:txBody>
          <a:bodyPr/>
          <a:lstStyle/>
          <a:p>
            <a:pPr>
              <a:buAutoNum type="alphaUcPeriod"/>
            </a:pPr>
            <a:r>
              <a:rPr lang="en-US" dirty="0">
                <a:latin typeface="Roboto Condensed Light" panose="020B0604020202020204" charset="0"/>
                <a:ea typeface="Roboto Condensed Light" panose="020B0604020202020204" charset="0"/>
              </a:rPr>
              <a:t>Settle plate method showing blood agar with settled particles containing bacterial colonies; </a:t>
            </a:r>
          </a:p>
          <a:p>
            <a:pPr>
              <a:buAutoNum type="alphaUcPeriod"/>
            </a:pPr>
            <a:r>
              <a:rPr lang="en-US" dirty="0">
                <a:latin typeface="Roboto Condensed Light" panose="020B0604020202020204" charset="0"/>
                <a:ea typeface="Roboto Condensed Light" panose="020B0604020202020204" charset="0"/>
              </a:rPr>
              <a:t>Air sampler (</a:t>
            </a:r>
            <a:r>
              <a:rPr lang="en-US" dirty="0" err="1">
                <a:latin typeface="Roboto Condensed Light" panose="020B0604020202020204" charset="0"/>
                <a:ea typeface="Roboto Condensed Light" panose="020B0604020202020204" charset="0"/>
              </a:rPr>
              <a:t>HiMedia</a:t>
            </a:r>
            <a:r>
              <a:rPr lang="en-US" dirty="0">
                <a:latin typeface="Roboto Condensed Light" panose="020B0604020202020204" charset="0"/>
                <a:ea typeface="Roboto Condensed Light" panose="020B0604020202020204" charset="0"/>
              </a:rPr>
              <a:t>)</a:t>
            </a:r>
          </a:p>
          <a:p>
            <a:endParaRPr lang="en-US" dirty="0"/>
          </a:p>
        </p:txBody>
      </p:sp>
      <p:sp>
        <p:nvSpPr>
          <p:cNvPr id="7" name="Content Placeholder 6"/>
          <p:cNvSpPr>
            <a:spLocks noGrp="1"/>
          </p:cNvSpPr>
          <p:nvPr>
            <p:ph sz="half" idx="2"/>
          </p:nvPr>
        </p:nvSpPr>
        <p:spPr/>
        <p:txBody>
          <a:bodyPr/>
          <a:lstStyle/>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237</a:t>
            </a:fld>
            <a:endParaRPr lang="en"/>
          </a:p>
        </p:txBody>
      </p:sp>
      <p:pic>
        <p:nvPicPr>
          <p:cNvPr id="1026" name="Picture 2" descr="C:\Users\Mahe\AppData\Local\Temp\ksohtml9256\wp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55" y="1600201"/>
            <a:ext cx="4148991"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201062"/>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487362"/>
          </a:xfrm>
        </p:spPr>
        <p:txBody>
          <a:bodyPr>
            <a:noAutofit/>
          </a:bodyPr>
          <a:lstStyle/>
          <a:p>
            <a:pPr algn="l"/>
            <a:r>
              <a:rPr lang="en-US" sz="2800" b="1" dirty="0" smtClean="0">
                <a:solidFill>
                  <a:srgbClr val="FF0000"/>
                </a:solidFill>
              </a:rPr>
              <a:t>Quality of air in OT (non-microbiological parameters)</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238</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549239144"/>
              </p:ext>
            </p:extLst>
          </p:nvPr>
        </p:nvGraphicFramePr>
        <p:xfrm>
          <a:off x="233680" y="914400"/>
          <a:ext cx="8681720" cy="5410199"/>
        </p:xfrm>
        <a:graphic>
          <a:graphicData uri="http://schemas.openxmlformats.org/drawingml/2006/table">
            <a:tbl>
              <a:tblPr firstRow="1" bandRow="1">
                <a:tableStyleId>{5940675A-B579-460E-94D1-54222C63F5DA}</a:tableStyleId>
              </a:tblPr>
              <a:tblGrid>
                <a:gridCol w="2573828">
                  <a:extLst>
                    <a:ext uri="{9D8B030D-6E8A-4147-A177-3AD203B41FA5}">
                      <a16:colId xmlns:a16="http://schemas.microsoft.com/office/drawing/2014/main" xmlns="" val="20000"/>
                    </a:ext>
                  </a:extLst>
                </a:gridCol>
                <a:gridCol w="6107892">
                  <a:extLst>
                    <a:ext uri="{9D8B030D-6E8A-4147-A177-3AD203B41FA5}">
                      <a16:colId xmlns:a16="http://schemas.microsoft.com/office/drawing/2014/main" xmlns="" val="20001"/>
                    </a:ext>
                  </a:extLst>
                </a:gridCol>
              </a:tblGrid>
              <a:tr h="429287">
                <a:tc>
                  <a:txBody>
                    <a:bodyPr/>
                    <a:lstStyle/>
                    <a:p>
                      <a:r>
                        <a:rPr lang="en-US" sz="2000" b="1" dirty="0">
                          <a:solidFill>
                            <a:srgbClr val="7030A0"/>
                          </a:solidFill>
                        </a:rPr>
                        <a:t>Properties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000" b="1" dirty="0">
                          <a:solidFill>
                            <a:srgbClr val="7030A0"/>
                          </a:solidFill>
                        </a:rPr>
                        <a:t>Recommendations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740962">
                <a:tc>
                  <a:txBody>
                    <a:bodyPr/>
                    <a:lstStyle/>
                    <a:p>
                      <a:r>
                        <a:rPr lang="en-US" sz="2000" dirty="0"/>
                        <a:t>Air changes per hour</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Minimum 20 numbers of air changes per hour; out of which four should be fresh air</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376073">
                <a:tc>
                  <a:txBody>
                    <a:bodyPr/>
                    <a:lstStyle/>
                    <a:p>
                      <a:r>
                        <a:rPr lang="en-US" sz="2000" dirty="0"/>
                        <a:t>Air velocity</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25–35 FPM (feet per minute)</a:t>
                      </a:r>
                    </a:p>
                    <a:p>
                      <a:r>
                        <a:rPr lang="en-US" sz="2000" dirty="0"/>
                        <a:t>It is checked by anemometer</a:t>
                      </a:r>
                    </a:p>
                    <a:p>
                      <a:r>
                        <a:rPr lang="en-US" sz="2000" dirty="0"/>
                        <a:t>Airflow direction should be unidirectional and downward from OT table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1693628">
                <a:tc>
                  <a:txBody>
                    <a:bodyPr/>
                    <a:lstStyle/>
                    <a:p>
                      <a:r>
                        <a:rPr lang="en-US" sz="2000" dirty="0"/>
                        <a:t>Positive pressure (PP)</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Difference in positive pressure between OT and adjoining areas is required to prevent outside air entry into OT</a:t>
                      </a:r>
                    </a:p>
                    <a:p>
                      <a:pPr marL="285750" indent="-285750">
                        <a:buFont typeface="Wingdings" panose="05000000000000000000" pitchFamily="2" charset="2"/>
                        <a:buChar char="Ø"/>
                      </a:pPr>
                      <a:r>
                        <a:rPr lang="en-US" sz="2000" dirty="0"/>
                        <a:t>PP should be maintained in OT at all times (operational and non-operational hours)</a:t>
                      </a:r>
                    </a:p>
                    <a:p>
                      <a:pPr marL="285750" indent="-285750">
                        <a:buFont typeface="Wingdings" panose="05000000000000000000" pitchFamily="2" charset="2"/>
                        <a:buChar char="Ø"/>
                      </a:pPr>
                      <a:r>
                        <a:rPr lang="en-US" sz="2000" dirty="0"/>
                        <a:t>Minimum PP of 2.5 Pascal is recommended</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740962">
                <a:tc>
                  <a:txBody>
                    <a:bodyPr/>
                    <a:lstStyle/>
                    <a:p>
                      <a:r>
                        <a:rPr lang="en-US" sz="2000" dirty="0"/>
                        <a:t>Temperature</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21 +/– 3°C (general OT)</a:t>
                      </a:r>
                    </a:p>
                    <a:p>
                      <a:r>
                        <a:rPr lang="en-US" sz="2000" dirty="0"/>
                        <a:t>(orthopedic theaters, 18°C +/– 2°C)</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r h="429287">
                <a:tc>
                  <a:txBody>
                    <a:bodyPr/>
                    <a:lstStyle/>
                    <a:p>
                      <a:r>
                        <a:rPr lang="en-US" sz="2000" dirty="0"/>
                        <a:t>Relative humidity</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20 to 60% (ideal 55%)</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327563333"/>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8"/>
            <a:ext cx="8229600" cy="487362"/>
          </a:xfrm>
        </p:spPr>
        <p:txBody>
          <a:bodyPr>
            <a:noAutofit/>
          </a:bodyPr>
          <a:lstStyle/>
          <a:p>
            <a:r>
              <a:rPr lang="en-US" sz="2800" b="1" dirty="0" smtClean="0">
                <a:solidFill>
                  <a:srgbClr val="FF0000"/>
                </a:solidFill>
              </a:rPr>
              <a:t>Quality of air in OT (non-microbiological parameters)</a:t>
            </a:r>
            <a:endParaRPr lang="en-US" sz="28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239</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089977772"/>
              </p:ext>
            </p:extLst>
          </p:nvPr>
        </p:nvGraphicFramePr>
        <p:xfrm>
          <a:off x="76200" y="990600"/>
          <a:ext cx="8991600" cy="5410200"/>
        </p:xfrm>
        <a:graphic>
          <a:graphicData uri="http://schemas.openxmlformats.org/drawingml/2006/table">
            <a:tbl>
              <a:tblPr firstRow="1" bandRow="1">
                <a:tableStyleId>{5940675A-B579-460E-94D1-54222C63F5DA}</a:tableStyleId>
              </a:tblPr>
              <a:tblGrid>
                <a:gridCol w="1378985">
                  <a:extLst>
                    <a:ext uri="{9D8B030D-6E8A-4147-A177-3AD203B41FA5}">
                      <a16:colId xmlns:a16="http://schemas.microsoft.com/office/drawing/2014/main" xmlns="" val="20000"/>
                    </a:ext>
                  </a:extLst>
                </a:gridCol>
                <a:gridCol w="7612615">
                  <a:extLst>
                    <a:ext uri="{9D8B030D-6E8A-4147-A177-3AD203B41FA5}">
                      <a16:colId xmlns:a16="http://schemas.microsoft.com/office/drawing/2014/main" xmlns="" val="20001"/>
                    </a:ext>
                  </a:extLst>
                </a:gridCol>
              </a:tblGrid>
              <a:tr h="821802">
                <a:tc>
                  <a:txBody>
                    <a:bodyPr/>
                    <a:lstStyle/>
                    <a:p>
                      <a:r>
                        <a:rPr lang="en-US" sz="2000" b="1" dirty="0">
                          <a:solidFill>
                            <a:srgbClr val="7030A0"/>
                          </a:solidFill>
                        </a:rPr>
                        <a:t>Properties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000" b="1" dirty="0">
                          <a:solidFill>
                            <a:srgbClr val="7030A0"/>
                          </a:solidFill>
                        </a:rPr>
                        <a:t>Recommendations</a:t>
                      </a:r>
                      <a:endParaRPr lang="en-US" sz="20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4588398">
                <a:tc>
                  <a:txBody>
                    <a:bodyPr/>
                    <a:lstStyle/>
                    <a:p>
                      <a:r>
                        <a:rPr lang="en-US" sz="2000" dirty="0"/>
                        <a:t>Air handling in the OT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000" dirty="0"/>
                        <a:t>There should be dedicated AHU (air handling unit) for each OT and should not be linked to air conditioning of any </a:t>
                      </a:r>
                    </a:p>
                    <a:p>
                      <a:r>
                        <a:rPr lang="en-US" sz="2000" dirty="0"/>
                        <a:t>other area/OT</a:t>
                      </a:r>
                    </a:p>
                    <a:p>
                      <a:pPr marL="285750" indent="-285750">
                        <a:buFont typeface="Wingdings" panose="05000000000000000000" pitchFamily="2" charset="2"/>
                        <a:buChar char="Ø"/>
                      </a:pPr>
                      <a:r>
                        <a:rPr lang="en-US" sz="2000" dirty="0"/>
                        <a:t>Window and split AC should never be used in OT as they are pure recirculating units and have pockets for microbial growth</a:t>
                      </a:r>
                    </a:p>
                    <a:p>
                      <a:pPr marL="285750" indent="-285750">
                        <a:buFont typeface="Wingdings" panose="05000000000000000000" pitchFamily="2" charset="2"/>
                        <a:buChar char="Ø"/>
                      </a:pPr>
                      <a:r>
                        <a:rPr lang="en-US" sz="2000" dirty="0"/>
                        <a:t>Air is supplied through terminal HEPA filters in the ceiling</a:t>
                      </a:r>
                    </a:p>
                    <a:p>
                      <a:pPr marL="285750" indent="-285750">
                        <a:buFont typeface="Wingdings" panose="05000000000000000000" pitchFamily="2" charset="2"/>
                        <a:buChar char="Ø"/>
                      </a:pPr>
                      <a:r>
                        <a:rPr lang="en-US" sz="2000" dirty="0"/>
                        <a:t>The minimum size of the filtration area should extend one feet on each side of the OT table to cover the entire OT table and surgical team</a:t>
                      </a:r>
                    </a:p>
                    <a:p>
                      <a:pPr marL="285750" indent="-285750">
                        <a:buFont typeface="Wingdings" panose="05000000000000000000" pitchFamily="2" charset="2"/>
                        <a:buChar char="Ø"/>
                      </a:pPr>
                      <a:r>
                        <a:rPr lang="en-US" sz="2000" dirty="0"/>
                        <a:t>Validation of HEPA filters is done biannually by DOP test. </a:t>
                      </a:r>
                    </a:p>
                    <a:p>
                      <a:pPr marL="285750" indent="-285750">
                        <a:buFont typeface="Wingdings" panose="05000000000000000000" pitchFamily="2" charset="2"/>
                        <a:buChar char="Ø"/>
                      </a:pPr>
                      <a:r>
                        <a:rPr lang="en-US" sz="2000" dirty="0"/>
                        <a:t>Air quality at the supply should be </a:t>
                      </a:r>
                    </a:p>
                    <a:p>
                      <a:pPr marL="285750" indent="-285750">
                        <a:buFont typeface="Wingdings" panose="05000000000000000000" pitchFamily="2" charset="2"/>
                        <a:buChar char="v"/>
                      </a:pPr>
                      <a:r>
                        <a:rPr lang="en-US" sz="2000" dirty="0"/>
                        <a:t>ISO Class 5 (at rest condition) for super specialty OT</a:t>
                      </a:r>
                    </a:p>
                    <a:p>
                      <a:pPr marL="285750" indent="-285750">
                        <a:buFont typeface="Wingdings" panose="05000000000000000000" pitchFamily="2" charset="2"/>
                        <a:buChar char="v"/>
                      </a:pPr>
                      <a:r>
                        <a:rPr lang="en-US" sz="2000" dirty="0"/>
                        <a:t>ISO Class 6 ( at rest condition) for general OT</a:t>
                      </a:r>
                      <a:endParaRPr lang="en-US" sz="20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00615516"/>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FF0000"/>
                </a:solidFill>
              </a:rPr>
              <a:t>Quality of air in OT (non-microbiological parameters)</a:t>
            </a:r>
            <a:endParaRPr lang="en-US" sz="36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700653043"/>
              </p:ext>
            </p:extLst>
          </p:nvPr>
        </p:nvGraphicFramePr>
        <p:xfrm>
          <a:off x="116840" y="1524000"/>
          <a:ext cx="8910320" cy="4800600"/>
        </p:xfrm>
        <a:graphic>
          <a:graphicData uri="http://schemas.openxmlformats.org/drawingml/2006/table">
            <a:tbl>
              <a:tblPr firstRow="1" bandRow="1">
                <a:tableStyleId>{5940675A-B579-460E-94D1-54222C63F5DA}</a:tableStyleId>
              </a:tblPr>
              <a:tblGrid>
                <a:gridCol w="2641600">
                  <a:extLst>
                    <a:ext uri="{9D8B030D-6E8A-4147-A177-3AD203B41FA5}">
                      <a16:colId xmlns:a16="http://schemas.microsoft.com/office/drawing/2014/main" xmlns="" val="20000"/>
                    </a:ext>
                  </a:extLst>
                </a:gridCol>
                <a:gridCol w="6268720">
                  <a:extLst>
                    <a:ext uri="{9D8B030D-6E8A-4147-A177-3AD203B41FA5}">
                      <a16:colId xmlns:a16="http://schemas.microsoft.com/office/drawing/2014/main" xmlns="" val="20001"/>
                    </a:ext>
                  </a:extLst>
                </a:gridCol>
              </a:tblGrid>
              <a:tr h="889450">
                <a:tc>
                  <a:txBody>
                    <a:bodyPr/>
                    <a:lstStyle/>
                    <a:p>
                      <a:r>
                        <a:rPr lang="en-US" sz="2800" b="1" dirty="0">
                          <a:solidFill>
                            <a:srgbClr val="7030A0"/>
                          </a:solidFill>
                        </a:rPr>
                        <a:t>Properties</a:t>
                      </a:r>
                      <a:endParaRPr lang="en-US" sz="28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2800" b="1" dirty="0">
                          <a:solidFill>
                            <a:srgbClr val="7030A0"/>
                          </a:solidFill>
                        </a:rPr>
                        <a:t>Recommendations</a:t>
                      </a:r>
                      <a:endParaRPr lang="en-US" sz="28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2522144">
                <a:tc>
                  <a:txBody>
                    <a:bodyPr/>
                    <a:lstStyle/>
                    <a:p>
                      <a:r>
                        <a:rPr lang="en-US" sz="2800" dirty="0"/>
                        <a:t>Wall, floor and ceiling</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pPr marL="285750" indent="-285750">
                        <a:buFont typeface="Wingdings" panose="05000000000000000000" pitchFamily="2" charset="2"/>
                        <a:buChar char="Ø"/>
                      </a:pPr>
                      <a:r>
                        <a:rPr lang="en-US" sz="2800" dirty="0"/>
                        <a:t>Should be anti-static and made up of non-porous, smooth, seamless materials</a:t>
                      </a:r>
                    </a:p>
                    <a:p>
                      <a:pPr marL="285750" indent="-285750">
                        <a:buFont typeface="Wingdings" panose="05000000000000000000" pitchFamily="2" charset="2"/>
                        <a:buChar char="Ø"/>
                      </a:pPr>
                      <a:r>
                        <a:rPr lang="en-US" sz="2800" dirty="0"/>
                        <a:t>Paints used should have antibacterial, anti-fungal property</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1389006">
                <a:tc>
                  <a:txBody>
                    <a:bodyPr/>
                    <a:lstStyle/>
                    <a:p>
                      <a:r>
                        <a:rPr lang="en-US" sz="2800" dirty="0"/>
                        <a:t>Occupancy</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2800" dirty="0"/>
                        <a:t>Maximum occupancy of 5–8 persons at any time inside the OT is allowed</a:t>
                      </a:r>
                      <a:endParaRPr lang="en-US" sz="28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069710393"/>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p:txBody>
          <a:bodyPr>
            <a:normAutofit/>
          </a:bodyPr>
          <a:lstStyle/>
          <a:p>
            <a:r>
              <a:rPr lang="en-US" b="1" dirty="0" smtClean="0">
                <a:solidFill>
                  <a:srgbClr val="FF0000"/>
                </a:solidFill>
              </a:rPr>
              <a:t>SURFACE </a:t>
            </a:r>
            <a:br>
              <a:rPr lang="en-US" b="1" dirty="0" smtClean="0">
                <a:solidFill>
                  <a:srgbClr val="FF0000"/>
                </a:solidFill>
              </a:rPr>
            </a:br>
            <a:r>
              <a:rPr lang="en-US" b="1" dirty="0" smtClean="0">
                <a:solidFill>
                  <a:srgbClr val="FF0000"/>
                </a:solidFill>
              </a:rPr>
              <a:t>SURVEILLANCE</a:t>
            </a:r>
            <a:endParaRPr lang="en-US" b="1" dirty="0">
              <a:solidFill>
                <a:srgbClr val="FF0000"/>
              </a:solidFill>
            </a:endParaRPr>
          </a:p>
        </p:txBody>
      </p:sp>
      <p:sp>
        <p:nvSpPr>
          <p:cNvPr id="2" name="Subtitle 1"/>
          <p:cNvSpPr>
            <a:spLocks noGrp="1"/>
          </p:cNvSpPr>
          <p:nvPr>
            <p:ph type="subTitle"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241</a:t>
            </a:fld>
            <a:endParaRPr lang="en-GB"/>
          </a:p>
        </p:txBody>
      </p:sp>
    </p:spTree>
    <p:extLst>
      <p:ext uri="{BB962C8B-B14F-4D97-AF65-F5344CB8AC3E}">
        <p14:creationId xmlns:p14="http://schemas.microsoft.com/office/powerpoint/2010/main" val="3983869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SURFACE SURVEILLANCE</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Environmental surface sampling has been used to determine </a:t>
            </a:r>
          </a:p>
          <a:p>
            <a:pPr lvl="1"/>
            <a:r>
              <a:rPr lang="en-US" dirty="0" smtClean="0"/>
              <a:t>(a) reservoirs of potential environmental pathogens, </a:t>
            </a:r>
          </a:p>
          <a:p>
            <a:pPr lvl="1"/>
            <a:r>
              <a:rPr lang="en-US" dirty="0" smtClean="0"/>
              <a:t>(b) survival of microorganisms on surfaces, and </a:t>
            </a:r>
          </a:p>
          <a:p>
            <a:pPr lvl="1"/>
            <a:r>
              <a:rPr lang="en-US" dirty="0" smtClean="0"/>
              <a:t>(c) the sources of the environmental contamination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242</a:t>
            </a:fld>
            <a:endParaRPr lang="en"/>
          </a:p>
        </p:txBody>
      </p:sp>
    </p:spTree>
    <p:extLst>
      <p:ext uri="{BB962C8B-B14F-4D97-AF65-F5344CB8AC3E}">
        <p14:creationId xmlns:p14="http://schemas.microsoft.com/office/powerpoint/2010/main" val="2335202325"/>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Locations: </a:t>
            </a:r>
            <a:r>
              <a:rPr lang="en-US" dirty="0" smtClean="0"/>
              <a:t>It is required for high risk locations such as operation theatres and ICU settings.</a:t>
            </a:r>
          </a:p>
          <a:p>
            <a:r>
              <a:rPr lang="en-US" dirty="0" smtClean="0"/>
              <a:t>Sites for sampling (high touch areas)</a:t>
            </a:r>
          </a:p>
          <a:p>
            <a:r>
              <a:rPr lang="en-US" dirty="0" smtClean="0"/>
              <a:t>Indications (CDC recommendation)- Indicated for research, as a part of an epidemiologic investigation, or during an outbreak investigation.</a:t>
            </a:r>
          </a:p>
          <a:p>
            <a:pPr lvl="1"/>
            <a:r>
              <a:rPr lang="en-US" dirty="0" smtClean="0"/>
              <a:t>Routine periodic surface surveillance is not recommended.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243</a:t>
            </a:fld>
            <a:endParaRPr lang="en"/>
          </a:p>
        </p:txBody>
      </p:sp>
    </p:spTree>
    <p:extLst>
      <p:ext uri="{BB962C8B-B14F-4D97-AF65-F5344CB8AC3E}">
        <p14:creationId xmlns:p14="http://schemas.microsoft.com/office/powerpoint/2010/main" val="526310193"/>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Method: </a:t>
            </a:r>
            <a:r>
              <a:rPr lang="en-US" dirty="0" smtClean="0"/>
              <a:t>Moistened sterile swabs (soaked in sterile saline) are used to take the samples from high risk areas as mentioned above and then inoculated on to non-selective, nutrient-rich agar (e.g. blood agar) for the recovery of aerobic bacteria.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244</a:t>
            </a:fld>
            <a:endParaRPr lang="en"/>
          </a:p>
        </p:txBody>
      </p:sp>
    </p:spTree>
    <p:extLst>
      <p:ext uri="{BB962C8B-B14F-4D97-AF65-F5344CB8AC3E}">
        <p14:creationId xmlns:p14="http://schemas.microsoft.com/office/powerpoint/2010/main" val="1124172750"/>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pPr lvl="0"/>
            <a:r>
              <a:rPr lang="en-IN" b="1" dirty="0" smtClean="0">
                <a:solidFill>
                  <a:srgbClr val="FF0000"/>
                </a:solidFill>
              </a:rPr>
              <a:t>Reporting: </a:t>
            </a:r>
            <a:r>
              <a:rPr lang="en-IN" dirty="0" smtClean="0"/>
              <a:t>Only pathogenic organisms isolated are reported. </a:t>
            </a:r>
          </a:p>
          <a:p>
            <a:pPr lvl="0"/>
            <a:r>
              <a:rPr lang="en-IN" dirty="0" smtClean="0"/>
              <a:t>Newer techniques such as </a:t>
            </a:r>
            <a:r>
              <a:rPr lang="en-IN" dirty="0" err="1" smtClean="0"/>
              <a:t>luminometer</a:t>
            </a:r>
            <a:r>
              <a:rPr lang="en-IN" dirty="0" smtClean="0"/>
              <a:t> (expresses bacterial contamination as CFU/ml) and glow gel techniques are available which are easy to perform though expensive. </a:t>
            </a:r>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245</a:t>
            </a:fld>
            <a:endParaRPr lang="en"/>
          </a:p>
        </p:txBody>
      </p:sp>
    </p:spTree>
    <p:extLst>
      <p:ext uri="{BB962C8B-B14F-4D97-AF65-F5344CB8AC3E}">
        <p14:creationId xmlns:p14="http://schemas.microsoft.com/office/powerpoint/2010/main" val="936628776"/>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6" name="Rectangle 5"/>
          <p:cNvSpPr/>
          <p:nvPr/>
        </p:nvSpPr>
        <p:spPr>
          <a:xfrm>
            <a:off x="553694" y="2438400"/>
            <a:ext cx="777713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Antimicrobial Stewardship</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Rectangle 8"/>
          <p:cNvSpPr/>
          <p:nvPr/>
        </p:nvSpPr>
        <p:spPr>
          <a:xfrm>
            <a:off x="1550121" y="3657600"/>
            <a:ext cx="5784276" cy="138499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Dr. </a:t>
            </a:r>
            <a:r>
              <a:rPr lang="en-US" sz="28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Ved</a:t>
            </a: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28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Prakash</a:t>
            </a: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gn="ct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Professor &amp; Head </a:t>
            </a:r>
          </a:p>
          <a:p>
            <a:pPr algn="ct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PG Department of Microbiology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12203817"/>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Learning objectives</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At the end of the session, the students will be able to understand:</a:t>
            </a:r>
          </a:p>
          <a:p>
            <a:r>
              <a:rPr lang="en-US" dirty="0" smtClean="0"/>
              <a:t>Implementation of Antimicrobial Stewardship Program</a:t>
            </a:r>
          </a:p>
          <a:p>
            <a:r>
              <a:rPr lang="en-US" dirty="0" smtClean="0"/>
              <a:t>Monitoring the Compliance to Antimicrobial Stewardship Program</a:t>
            </a:r>
          </a:p>
          <a:p>
            <a:r>
              <a:rPr lang="en-US" dirty="0" smtClean="0"/>
              <a:t>Rational Use of Antimicrobial Agents</a:t>
            </a:r>
          </a:p>
          <a:p>
            <a:r>
              <a:rPr lang="en-US" dirty="0" smtClean="0"/>
              <a:t>Hospital </a:t>
            </a:r>
            <a:r>
              <a:rPr lang="en-US" dirty="0" err="1" smtClean="0"/>
              <a:t>Antibiogram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247</a:t>
            </a:fld>
            <a:endParaRPr lang="en"/>
          </a:p>
        </p:txBody>
      </p:sp>
    </p:spTree>
    <p:extLst>
      <p:ext uri="{BB962C8B-B14F-4D97-AF65-F5344CB8AC3E}">
        <p14:creationId xmlns:p14="http://schemas.microsoft.com/office/powerpoint/2010/main" val="2232803255"/>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Introduction</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Antimicrobial stewardship program (AMSP) provides strategies for rationalizing the use of antimicrobials in the hospital.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248</a:t>
            </a:fld>
            <a:endParaRPr lang="en"/>
          </a:p>
        </p:txBody>
      </p:sp>
    </p:spTree>
    <p:extLst>
      <p:ext uri="{BB962C8B-B14F-4D97-AF65-F5344CB8AC3E}">
        <p14:creationId xmlns:p14="http://schemas.microsoft.com/office/powerpoint/2010/main" val="3380741205"/>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Definition</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CDC has defined “Antimicrobial stewardship” as-</a:t>
            </a:r>
          </a:p>
          <a:p>
            <a:r>
              <a:rPr lang="en-US" dirty="0" smtClean="0"/>
              <a:t>The right antibiotic </a:t>
            </a:r>
            <a:endParaRPr lang="en-IN" dirty="0" smtClean="0"/>
          </a:p>
          <a:p>
            <a:pPr lvl="0"/>
            <a:r>
              <a:rPr lang="en-US" dirty="0" smtClean="0"/>
              <a:t>for the right patient, </a:t>
            </a:r>
            <a:endParaRPr lang="en-IN" dirty="0" smtClean="0"/>
          </a:p>
          <a:p>
            <a:pPr lvl="0"/>
            <a:r>
              <a:rPr lang="en-US" dirty="0" smtClean="0"/>
              <a:t>at the right time,  </a:t>
            </a:r>
            <a:endParaRPr lang="en-IN" dirty="0" smtClean="0"/>
          </a:p>
          <a:p>
            <a:pPr lvl="0"/>
            <a:r>
              <a:rPr lang="en-US" dirty="0" smtClean="0"/>
              <a:t>with the right dose, and  </a:t>
            </a:r>
            <a:endParaRPr lang="en-IN" dirty="0" smtClean="0"/>
          </a:p>
          <a:p>
            <a:pPr lvl="0"/>
            <a:r>
              <a:rPr lang="en-US" dirty="0" smtClean="0"/>
              <a:t>the right route, causing </a:t>
            </a:r>
            <a:endParaRPr lang="en-IN" dirty="0" smtClean="0"/>
          </a:p>
          <a:p>
            <a:pPr lvl="0"/>
            <a:r>
              <a:rPr lang="en-US" dirty="0" smtClean="0"/>
              <a:t>the least harm to the patient and future patients </a:t>
            </a:r>
          </a:p>
          <a:p>
            <a:r>
              <a:rPr lang="en-US" dirty="0" smtClean="0"/>
              <a:t>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249</a:t>
            </a:fld>
            <a:endParaRPr lang="en"/>
          </a:p>
        </p:txBody>
      </p:sp>
    </p:spTree>
    <p:extLst>
      <p:ext uri="{BB962C8B-B14F-4D97-AF65-F5344CB8AC3E}">
        <p14:creationId xmlns:p14="http://schemas.microsoft.com/office/powerpoint/2010/main" val="3251649158"/>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Why AMSP is Needed?</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Antimicrobial Resistance (AMR)  </a:t>
            </a:r>
          </a:p>
          <a:p>
            <a:r>
              <a:rPr lang="en-US" dirty="0" smtClean="0"/>
              <a:t>Misuse and Over-use of Antimicrobials</a:t>
            </a:r>
          </a:p>
          <a:p>
            <a:r>
              <a:rPr lang="en-US" dirty="0" smtClean="0"/>
              <a:t>Widespread Use of Antimicrobials in Other Sectors</a:t>
            </a:r>
          </a:p>
          <a:p>
            <a:r>
              <a:rPr lang="en-US" dirty="0" smtClean="0"/>
              <a:t>Poor Antimicrobial Research</a:t>
            </a:r>
            <a:endParaRPr lang="en-IN"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250</a:t>
            </a:fld>
            <a:endParaRPr lang="en"/>
          </a:p>
        </p:txBody>
      </p:sp>
    </p:spTree>
    <p:extLst>
      <p:ext uri="{BB962C8B-B14F-4D97-AF65-F5344CB8AC3E}">
        <p14:creationId xmlns:p14="http://schemas.microsoft.com/office/powerpoint/2010/main" val="2597761540"/>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IMPLEMENTATION OF ANTIMICROBIAL </a:t>
            </a:r>
            <a:br>
              <a:rPr lang="en-US" sz="3200" b="1" dirty="0" smtClean="0">
                <a:solidFill>
                  <a:srgbClr val="FF0000"/>
                </a:solidFill>
              </a:rPr>
            </a:br>
            <a:r>
              <a:rPr lang="en-US" sz="3200" b="1" dirty="0" smtClean="0">
                <a:solidFill>
                  <a:srgbClr val="FF0000"/>
                </a:solidFill>
              </a:rPr>
              <a:t>STEWARDSHIP PROGRAM</a:t>
            </a:r>
            <a:endParaRPr lang="en-US" sz="3200" b="1" dirty="0">
              <a:solidFill>
                <a:srgbClr val="FF0000"/>
              </a:solidFill>
            </a:endParaRPr>
          </a:p>
        </p:txBody>
      </p:sp>
      <p:sp>
        <p:nvSpPr>
          <p:cNvPr id="193" name="Google Shape;193;p12"/>
          <p:cNvSpPr txBox="1">
            <a:spLocks noGrp="1"/>
          </p:cNvSpPr>
          <p:nvPr>
            <p:ph idx="1"/>
          </p:nvPr>
        </p:nvSpPr>
        <p:spPr/>
        <p:txBody>
          <a:bodyPr/>
          <a:lstStyle/>
          <a:p>
            <a:r>
              <a:rPr lang="en-US" dirty="0" smtClean="0"/>
              <a:t>Administrative Support (Leadership)</a:t>
            </a:r>
          </a:p>
          <a:p>
            <a:r>
              <a:rPr lang="en-US" dirty="0" smtClean="0"/>
              <a:t>Formulating AMS Team </a:t>
            </a:r>
          </a:p>
          <a:p>
            <a:r>
              <a:rPr lang="en-US" dirty="0" smtClean="0"/>
              <a:t>Infrastructure Support </a:t>
            </a:r>
          </a:p>
          <a:p>
            <a:r>
              <a:rPr lang="en-US" dirty="0" smtClean="0"/>
              <a:t>Framing Antimicrobial Policy</a:t>
            </a:r>
          </a:p>
          <a:p>
            <a:r>
              <a:rPr lang="en-US" dirty="0" smtClean="0"/>
              <a:t>Implementing AMS strategies</a:t>
            </a:r>
          </a:p>
          <a:p>
            <a:r>
              <a:rPr lang="en-US" dirty="0" smtClean="0"/>
              <a:t>Education and Training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251</a:t>
            </a:fld>
            <a:endParaRPr lang="en"/>
          </a:p>
        </p:txBody>
      </p:sp>
    </p:spTree>
    <p:extLst>
      <p:ext uri="{BB962C8B-B14F-4D97-AF65-F5344CB8AC3E}">
        <p14:creationId xmlns:p14="http://schemas.microsoft.com/office/powerpoint/2010/main" val="4075293231"/>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Administrative Support (Leadership)</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Should be publicly committed to the program. </a:t>
            </a:r>
          </a:p>
          <a:p>
            <a:r>
              <a:rPr lang="en-US" dirty="0" smtClean="0"/>
              <a:t>Provide necessary funding and infrastructure support.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252</a:t>
            </a:fld>
            <a:endParaRPr lang="en"/>
          </a:p>
        </p:txBody>
      </p:sp>
    </p:spTree>
    <p:extLst>
      <p:ext uri="{BB962C8B-B14F-4D97-AF65-F5344CB8AC3E}">
        <p14:creationId xmlns:p14="http://schemas.microsoft.com/office/powerpoint/2010/main" val="961578385"/>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Formulating AMS Team </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Multidisciplinary committee - responsible for framing, implementing and monitoring the compliance to antimicrobial policy of the hospital.</a:t>
            </a:r>
          </a:p>
          <a:p>
            <a:r>
              <a:rPr lang="en-US" dirty="0" smtClean="0"/>
              <a:t>Led by the antimicrobial steward - infectious disease physician or infection control officer or clinical microbiologist. </a:t>
            </a:r>
          </a:p>
          <a:p>
            <a:r>
              <a:rPr lang="en-US" dirty="0" smtClean="0"/>
              <a:t>Other members of AMS team - stewardship nurses, clinical pharmacists and officer in-charge of pharmacy.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253</a:t>
            </a:fld>
            <a:endParaRPr lang="en"/>
          </a:p>
        </p:txBody>
      </p:sp>
    </p:spTree>
    <p:extLst>
      <p:ext uri="{BB962C8B-B14F-4D97-AF65-F5344CB8AC3E}">
        <p14:creationId xmlns:p14="http://schemas.microsoft.com/office/powerpoint/2010/main" val="2868699337"/>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Infrastructure Support </a:t>
            </a:r>
            <a:endParaRPr lang="en-US"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Support from Microbiology laboratory</a:t>
            </a:r>
          </a:p>
          <a:p>
            <a:r>
              <a:rPr lang="en-US" b="1" dirty="0" smtClean="0">
                <a:solidFill>
                  <a:srgbClr val="7030A0"/>
                </a:solidFill>
              </a:rPr>
              <a:t>Automations: </a:t>
            </a:r>
          </a:p>
          <a:p>
            <a:pPr lvl="1"/>
            <a:r>
              <a:rPr lang="en-US" dirty="0" smtClean="0"/>
              <a:t>Automated culture (e.g. BACTEC or </a:t>
            </a:r>
            <a:r>
              <a:rPr lang="en-US" dirty="0" err="1" smtClean="0"/>
              <a:t>BacT</a:t>
            </a:r>
            <a:r>
              <a:rPr lang="en-US" dirty="0" smtClean="0"/>
              <a:t>/ALERT), </a:t>
            </a:r>
          </a:p>
          <a:p>
            <a:pPr lvl="1"/>
            <a:r>
              <a:rPr lang="en-US" dirty="0" smtClean="0"/>
              <a:t>Automated identification (MALDI-TOF) </a:t>
            </a:r>
          </a:p>
          <a:p>
            <a:pPr lvl="1"/>
            <a:r>
              <a:rPr lang="en-US" dirty="0" smtClean="0"/>
              <a:t>Automated sensitivity (e.g. VITEK) </a:t>
            </a:r>
          </a:p>
          <a:p>
            <a:r>
              <a:rPr lang="en-US" b="1" dirty="0" smtClean="0">
                <a:solidFill>
                  <a:srgbClr val="7030A0"/>
                </a:solidFill>
              </a:rPr>
              <a:t>Biomarkers: </a:t>
            </a:r>
            <a:r>
              <a:rPr lang="en-US" dirty="0" err="1" smtClean="0"/>
              <a:t>Procalcitonin</a:t>
            </a:r>
            <a:r>
              <a:rPr lang="en-US" dirty="0" smtClean="0"/>
              <a:t> and CRP</a:t>
            </a:r>
          </a:p>
          <a:p>
            <a:r>
              <a:rPr lang="en-US" dirty="0" smtClean="0"/>
              <a:t>Rapid Molecular tests </a:t>
            </a:r>
          </a:p>
          <a:p>
            <a:r>
              <a:rPr lang="en-US" dirty="0" smtClean="0"/>
              <a:t>Emergency lab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254</a:t>
            </a:fld>
            <a:endParaRPr lang="en"/>
          </a:p>
        </p:txBody>
      </p:sp>
    </p:spTree>
    <p:extLst>
      <p:ext uri="{BB962C8B-B14F-4D97-AF65-F5344CB8AC3E}">
        <p14:creationId xmlns:p14="http://schemas.microsoft.com/office/powerpoint/2010/main" val="2773713850"/>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IN" dirty="0" smtClean="0"/>
              <a:t>Other supports</a:t>
            </a:r>
          </a:p>
          <a:p>
            <a:pPr lvl="0"/>
            <a:r>
              <a:rPr lang="en-IN" dirty="0" smtClean="0"/>
              <a:t>Hospital information System (HIS) </a:t>
            </a:r>
          </a:p>
          <a:p>
            <a:pPr lvl="0"/>
            <a:r>
              <a:rPr lang="en-IN" dirty="0" smtClean="0"/>
              <a:t>Supporting manpower availability</a:t>
            </a:r>
            <a:endParaRPr lang="en-IN"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255</a:t>
            </a:fld>
            <a:endParaRPr lang="en"/>
          </a:p>
        </p:txBody>
      </p:sp>
    </p:spTree>
    <p:extLst>
      <p:ext uri="{BB962C8B-B14F-4D97-AF65-F5344CB8AC3E}">
        <p14:creationId xmlns:p14="http://schemas.microsoft.com/office/powerpoint/2010/main" val="3904892965"/>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Framing Antimicrobial Policy</a:t>
            </a:r>
            <a:endParaRPr lang="en-US" b="1" dirty="0">
              <a:solidFill>
                <a:srgbClr val="FF0000"/>
              </a:solidFill>
            </a:endParaRPr>
          </a:p>
        </p:txBody>
      </p:sp>
      <p:sp>
        <p:nvSpPr>
          <p:cNvPr id="193" name="Google Shape;193;p12"/>
          <p:cNvSpPr txBox="1">
            <a:spLocks noGrp="1"/>
          </p:cNvSpPr>
          <p:nvPr>
            <p:ph idx="1"/>
          </p:nvPr>
        </p:nvSpPr>
        <p:spPr/>
        <p:txBody>
          <a:bodyPr/>
          <a:lstStyle/>
          <a:p>
            <a:r>
              <a:rPr lang="en-IN" dirty="0" smtClean="0"/>
              <a:t>Pocket hand book </a:t>
            </a:r>
          </a:p>
          <a:p>
            <a:r>
              <a:rPr lang="en-IN" dirty="0" smtClean="0"/>
              <a:t>Prepared by AMS team </a:t>
            </a:r>
          </a:p>
          <a:p>
            <a:r>
              <a:rPr lang="en-US" dirty="0" smtClean="0"/>
              <a:t>C</a:t>
            </a:r>
            <a:r>
              <a:rPr lang="en-IN" dirty="0" err="1" smtClean="0"/>
              <a:t>ompliant</a:t>
            </a:r>
            <a:r>
              <a:rPr lang="en-IN" dirty="0" smtClean="0"/>
              <a:t> to the standard national and international antibiotic guidelines and local </a:t>
            </a:r>
            <a:r>
              <a:rPr lang="en-IN" dirty="0" err="1" smtClean="0"/>
              <a:t>antibiogram</a:t>
            </a:r>
            <a:r>
              <a:rPr lang="en-IN" dirty="0" smtClean="0"/>
              <a:t> pattern.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256</a:t>
            </a:fld>
            <a:endParaRPr lang="en"/>
          </a:p>
        </p:txBody>
      </p:sp>
    </p:spTree>
    <p:extLst>
      <p:ext uri="{BB962C8B-B14F-4D97-AF65-F5344CB8AC3E}">
        <p14:creationId xmlns:p14="http://schemas.microsoft.com/office/powerpoint/2010/main" val="1082640563"/>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Implementing AMS strategies</a:t>
            </a:r>
            <a:endParaRPr lang="en-US" b="1" dirty="0">
              <a:solidFill>
                <a:srgbClr val="FF0000"/>
              </a:solidFill>
            </a:endParaRPr>
          </a:p>
        </p:txBody>
      </p:sp>
      <p:sp>
        <p:nvSpPr>
          <p:cNvPr id="193" name="Google Shape;193;p12"/>
          <p:cNvSpPr txBox="1">
            <a:spLocks noGrp="1"/>
          </p:cNvSpPr>
          <p:nvPr>
            <p:ph idx="1"/>
          </p:nvPr>
        </p:nvSpPr>
        <p:spPr/>
        <p:txBody>
          <a:bodyPr/>
          <a:lstStyle/>
          <a:p>
            <a:r>
              <a:rPr lang="en-IN" dirty="0" smtClean="0"/>
              <a:t>Two types of strategy are available for implanting AMSP. </a:t>
            </a:r>
            <a:endParaRPr lang="en-US" dirty="0" smtClean="0"/>
          </a:p>
          <a:p>
            <a:pPr lvl="1"/>
            <a:r>
              <a:rPr lang="en-IN" dirty="0" smtClean="0"/>
              <a:t>Front end strategies (formulary restriction) </a:t>
            </a:r>
            <a:endParaRPr lang="en-US" dirty="0" smtClean="0"/>
          </a:p>
          <a:p>
            <a:pPr lvl="1"/>
            <a:r>
              <a:rPr lang="en-IN" dirty="0" smtClean="0"/>
              <a:t>Back end strategies (prospective audit and feedback)</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257</a:t>
            </a:fld>
            <a:endParaRPr lang="en"/>
          </a:p>
        </p:txBody>
      </p:sp>
    </p:spTree>
    <p:extLst>
      <p:ext uri="{BB962C8B-B14F-4D97-AF65-F5344CB8AC3E}">
        <p14:creationId xmlns:p14="http://schemas.microsoft.com/office/powerpoint/2010/main" val="1275270291"/>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Proposed formulary restriction</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678677454"/>
              </p:ext>
            </p:extLst>
          </p:nvPr>
        </p:nvGraphicFramePr>
        <p:xfrm>
          <a:off x="228600" y="1447800"/>
          <a:ext cx="8458199" cy="4796282"/>
        </p:xfrm>
        <a:graphic>
          <a:graphicData uri="http://schemas.openxmlformats.org/drawingml/2006/table">
            <a:tbl>
              <a:tblPr firstRow="1" bandRow="1">
                <a:tableStyleId>{5940675A-B579-460E-94D1-54222C63F5DA}</a:tableStyleId>
              </a:tblPr>
              <a:tblGrid>
                <a:gridCol w="2429483">
                  <a:extLst>
                    <a:ext uri="{9D8B030D-6E8A-4147-A177-3AD203B41FA5}">
                      <a16:colId xmlns:a16="http://schemas.microsoft.com/office/drawing/2014/main" xmlns="" val="20000"/>
                    </a:ext>
                  </a:extLst>
                </a:gridCol>
                <a:gridCol w="2980615">
                  <a:extLst>
                    <a:ext uri="{9D8B030D-6E8A-4147-A177-3AD203B41FA5}">
                      <a16:colId xmlns:a16="http://schemas.microsoft.com/office/drawing/2014/main" xmlns="" val="20001"/>
                    </a:ext>
                  </a:extLst>
                </a:gridCol>
                <a:gridCol w="3048101">
                  <a:extLst>
                    <a:ext uri="{9D8B030D-6E8A-4147-A177-3AD203B41FA5}">
                      <a16:colId xmlns:a16="http://schemas.microsoft.com/office/drawing/2014/main" xmlns="" val="20002"/>
                    </a:ext>
                  </a:extLst>
                </a:gridCol>
              </a:tblGrid>
              <a:tr h="747776">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solidFill>
                            <a:srgbClr val="7030A0"/>
                          </a:solidFill>
                          <a:effectLst/>
                        </a:rPr>
                        <a:t>Restricted antimicrobials </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solidFill>
                            <a:srgbClr val="7030A0"/>
                          </a:solidFill>
                          <a:effectLst/>
                        </a:rPr>
                        <a:t>Semi restricted </a:t>
                      </a:r>
                      <a:endParaRPr lang="en-US" sz="2100" dirty="0">
                        <a:solidFill>
                          <a:srgbClr val="7030A0"/>
                        </a:solidFill>
                        <a:effectLst/>
                      </a:endParaRPr>
                    </a:p>
                    <a:p>
                      <a:pPr marL="0" marR="0" algn="just">
                        <a:lnSpc>
                          <a:spcPct val="115000"/>
                        </a:lnSpc>
                        <a:spcBef>
                          <a:spcPts val="0"/>
                        </a:spcBef>
                        <a:spcAft>
                          <a:spcPts val="0"/>
                        </a:spcAft>
                      </a:pPr>
                      <a:r>
                        <a:rPr lang="en-IN" sz="2100" dirty="0">
                          <a:solidFill>
                            <a:srgbClr val="7030A0"/>
                          </a:solidFill>
                          <a:effectLst/>
                        </a:rPr>
                        <a:t>antimicrobials </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spcBef>
                          <a:spcPts val="0"/>
                        </a:spcBef>
                        <a:spcAft>
                          <a:spcPts val="0"/>
                        </a:spcAft>
                      </a:pPr>
                      <a:r>
                        <a:rPr lang="en-IN" sz="2100" dirty="0">
                          <a:solidFill>
                            <a:srgbClr val="7030A0"/>
                          </a:solidFill>
                          <a:effectLst/>
                        </a:rPr>
                        <a:t>Unrestricted </a:t>
                      </a:r>
                      <a:endParaRPr lang="en-US" sz="2100" dirty="0">
                        <a:solidFill>
                          <a:srgbClr val="7030A0"/>
                        </a:solidFill>
                        <a:effectLst/>
                      </a:endParaRPr>
                    </a:p>
                    <a:p>
                      <a:pPr marL="0" marR="0" algn="just">
                        <a:spcBef>
                          <a:spcPts val="0"/>
                        </a:spcBef>
                        <a:spcAft>
                          <a:spcPts val="0"/>
                        </a:spcAft>
                      </a:pPr>
                      <a:r>
                        <a:rPr lang="en-IN" sz="2100" dirty="0">
                          <a:solidFill>
                            <a:srgbClr val="7030A0"/>
                          </a:solidFill>
                          <a:effectLst/>
                        </a:rPr>
                        <a:t>antimicrobials</a:t>
                      </a:r>
                      <a:endParaRPr lang="en-US" sz="2100" dirty="0">
                        <a:solidFill>
                          <a:srgbClr val="7030A0"/>
                        </a:solidFill>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0"/>
                  </a:ext>
                </a:extLst>
              </a:tr>
              <a:tr h="1121664">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a:solidFill>
                            <a:srgbClr val="7030A0"/>
                          </a:solidFill>
                          <a:effectLst/>
                        </a:rPr>
                        <a:t>Pharmacy supply of &gt;1 days requires prior approval by AMS team </a:t>
                      </a:r>
                      <a:endParaRPr lang="en-US" sz="2100" b="1"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effectLst/>
                        </a:rPr>
                        <a:t>Pharmacy supply of &gt;3 days requires prior approval by AMS team</a:t>
                      </a:r>
                      <a:endParaRPr lang="en-US" sz="2100" dirty="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a:effectLst/>
                        </a:rPr>
                        <a:t>Pharmacy supply does not require AMS team approval.       </a:t>
                      </a:r>
                      <a:endParaRPr lang="en-US" sz="210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1"/>
                  </a:ext>
                </a:extLst>
              </a:tr>
              <a:tr h="2243328">
                <a:tc>
                  <a:txBody>
                    <a:bodyPr/>
                    <a:lstStyle>
                      <a:defPPr>
                        <a:defRPr lang="en-US" b="1">
                          <a:solidFill>
                            <a:schemeClr val="tx1"/>
                          </a:solidFill>
                        </a:defRPr>
                      </a:defPPr>
                      <a:lvl1pPr marL="0" algn="l" defTabSz="914400" rtl="0" eaLnBrk="1" latinLnBrk="0" hangingPunct="1">
                        <a:defRPr sz="1800" b="1" kern="1200">
                          <a:solidFill>
                            <a:schemeClr val="tx1"/>
                          </a:solidFill>
                          <a:latin typeface="+mn-lt"/>
                          <a:ea typeface="+mn-ea"/>
                          <a:cs typeface="+mn-cs"/>
                        </a:defRPr>
                      </a:lvl1pPr>
                      <a:lvl2pPr marL="457200" algn="l" defTabSz="914400" rtl="0" eaLnBrk="1" latinLnBrk="0" hangingPunct="1">
                        <a:defRPr sz="1800" b="1" kern="1200">
                          <a:solidFill>
                            <a:schemeClr val="tx1"/>
                          </a:solidFill>
                          <a:latin typeface="+mn-lt"/>
                          <a:ea typeface="+mn-ea"/>
                          <a:cs typeface="+mn-cs"/>
                        </a:defRPr>
                      </a:lvl2pPr>
                      <a:lvl3pPr marL="914400" algn="l" defTabSz="914400" rtl="0" eaLnBrk="1" latinLnBrk="0" hangingPunct="1">
                        <a:defRPr sz="1800" b="1" kern="1200">
                          <a:solidFill>
                            <a:schemeClr val="tx1"/>
                          </a:solidFill>
                          <a:latin typeface="+mn-lt"/>
                          <a:ea typeface="+mn-ea"/>
                          <a:cs typeface="+mn-cs"/>
                        </a:defRPr>
                      </a:lvl3pPr>
                      <a:lvl4pPr marL="1371600" algn="l" defTabSz="914400" rtl="0" eaLnBrk="1" latinLnBrk="0" hangingPunct="1">
                        <a:defRPr sz="1800" b="1" kern="1200">
                          <a:solidFill>
                            <a:schemeClr val="tx1"/>
                          </a:solidFill>
                          <a:latin typeface="+mn-lt"/>
                          <a:ea typeface="+mn-ea"/>
                          <a:cs typeface="+mn-cs"/>
                        </a:defRPr>
                      </a:lvl4pPr>
                      <a:lvl5pPr marL="1828800" algn="l" defTabSz="914400" rtl="0" eaLnBrk="1" latinLnBrk="0" hangingPunct="1">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marL="0" marR="0" algn="just">
                        <a:lnSpc>
                          <a:spcPct val="115000"/>
                        </a:lnSpc>
                        <a:spcBef>
                          <a:spcPts val="0"/>
                        </a:spcBef>
                        <a:spcAft>
                          <a:spcPts val="0"/>
                        </a:spcAft>
                      </a:pPr>
                      <a:r>
                        <a:rPr lang="en-IN" sz="2100" b="1" dirty="0" err="1">
                          <a:solidFill>
                            <a:srgbClr val="7030A0"/>
                          </a:solidFill>
                          <a:effectLst/>
                        </a:rPr>
                        <a:t>Colistin</a:t>
                      </a:r>
                      <a:r>
                        <a:rPr lang="en-IN" sz="2100" b="1" dirty="0">
                          <a:solidFill>
                            <a:srgbClr val="7030A0"/>
                          </a:solidFill>
                          <a:effectLst/>
                        </a:rPr>
                        <a:t>                                        </a:t>
                      </a:r>
                      <a:r>
                        <a:rPr lang="en-IN" sz="2100" b="1" dirty="0" err="1">
                          <a:solidFill>
                            <a:srgbClr val="7030A0"/>
                          </a:solidFill>
                          <a:effectLst/>
                        </a:rPr>
                        <a:t>Carbapenem</a:t>
                      </a:r>
                      <a:r>
                        <a:rPr lang="en-IN" sz="2100" b="1" dirty="0">
                          <a:solidFill>
                            <a:srgbClr val="7030A0"/>
                          </a:solidFill>
                          <a:effectLst/>
                        </a:rPr>
                        <a:t>                                 </a:t>
                      </a:r>
                      <a:r>
                        <a:rPr lang="en-IN" sz="2100" b="1" dirty="0" err="1">
                          <a:solidFill>
                            <a:srgbClr val="7030A0"/>
                          </a:solidFill>
                          <a:effectLst/>
                        </a:rPr>
                        <a:t>Tigecycline</a:t>
                      </a:r>
                      <a:r>
                        <a:rPr lang="en-IN" sz="2100" b="1" dirty="0">
                          <a:solidFill>
                            <a:srgbClr val="7030A0"/>
                          </a:solidFill>
                          <a:effectLst/>
                        </a:rPr>
                        <a:t>    </a:t>
                      </a:r>
                      <a:endParaRPr lang="en-US" sz="2100" b="1" dirty="0">
                        <a:solidFill>
                          <a:srgbClr val="7030A0"/>
                        </a:solidFill>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a:effectLst/>
                        </a:rPr>
                        <a:t>Teicoplanin,                           Vancomycin,                                 Daptomycin,                                        Linezolid,                                                     Third and fourth generation cephalosporins</a:t>
                      </a:r>
                      <a:endParaRPr lang="en-US" sz="2100">
                        <a:effectLst/>
                        <a:latin typeface="Roboto Condensed Light" panose="020B0604020202020204" charset="0"/>
                        <a:ea typeface="Roboto Condensed Light" panose="020B0604020202020204" charset="0"/>
                      </a:endParaRPr>
                    </a:p>
                  </a:txBody>
                  <a:tcPr marL="68580" marR="68580" marT="0" marB="0"/>
                </a:tc>
                <a:tc>
                  <a:txBody>
                    <a:bodyPr/>
                    <a:lstStyle>
                      <a:defPPr>
                        <a:defRPr lang="en-US">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just">
                        <a:lnSpc>
                          <a:spcPct val="115000"/>
                        </a:lnSpc>
                        <a:spcBef>
                          <a:spcPts val="0"/>
                        </a:spcBef>
                        <a:spcAft>
                          <a:spcPts val="0"/>
                        </a:spcAft>
                      </a:pPr>
                      <a:r>
                        <a:rPr lang="en-IN" sz="2100" dirty="0">
                          <a:effectLst/>
                        </a:rPr>
                        <a:t>First &amp; second generation cephalosporins,</a:t>
                      </a:r>
                      <a:endParaRPr lang="en-US" sz="2100" dirty="0">
                        <a:effectLst/>
                      </a:endParaRPr>
                    </a:p>
                    <a:p>
                      <a:pPr marL="0" marR="0" algn="just">
                        <a:lnSpc>
                          <a:spcPct val="115000"/>
                        </a:lnSpc>
                        <a:spcBef>
                          <a:spcPts val="0"/>
                        </a:spcBef>
                        <a:spcAft>
                          <a:spcPts val="0"/>
                        </a:spcAft>
                      </a:pPr>
                      <a:r>
                        <a:rPr lang="en-IN" sz="2100" dirty="0" err="1">
                          <a:effectLst/>
                        </a:rPr>
                        <a:t>Cotrimoxazole</a:t>
                      </a:r>
                      <a:r>
                        <a:rPr lang="en-IN" sz="2100" dirty="0">
                          <a:effectLst/>
                        </a:rPr>
                        <a:t>,   Azithromycin,   Clarithromycin,  Fluoroquinolones </a:t>
                      </a:r>
                      <a:endParaRPr lang="en-US" sz="2100" dirty="0">
                        <a:effectLst/>
                        <a:latin typeface="Roboto Condensed Light" panose="020B0604020202020204" charset="0"/>
                        <a:ea typeface="Roboto Condensed Light" panose="020B0604020202020204" charset="0"/>
                      </a:endParaRPr>
                    </a:p>
                  </a:txBody>
                  <a:tcPr marL="68580" marR="68580" marT="0" marB="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518316777"/>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600" b="1" dirty="0" smtClean="0">
                <a:solidFill>
                  <a:srgbClr val="7030A0"/>
                </a:solidFill>
              </a:rPr>
              <a:t>Back end strategies (prospective audit and feedback)</a:t>
            </a:r>
            <a:endParaRPr lang="en-US" sz="3600" b="1" dirty="0">
              <a:solidFill>
                <a:srgbClr val="7030A0"/>
              </a:solidFill>
            </a:endParaRPr>
          </a:p>
        </p:txBody>
      </p:sp>
      <p:sp>
        <p:nvSpPr>
          <p:cNvPr id="193" name="Google Shape;193;p12"/>
          <p:cNvSpPr txBox="1">
            <a:spLocks noGrp="1"/>
          </p:cNvSpPr>
          <p:nvPr>
            <p:ph idx="1"/>
          </p:nvPr>
        </p:nvSpPr>
        <p:spPr/>
        <p:txBody>
          <a:bodyPr/>
          <a:lstStyle/>
          <a:p>
            <a:r>
              <a:rPr lang="en-US" dirty="0" smtClean="0"/>
              <a:t>Difficult to perform, but it is the most effective strategy to implement AMSP. </a:t>
            </a:r>
          </a:p>
          <a:p>
            <a:r>
              <a:rPr lang="en-US" dirty="0" smtClean="0"/>
              <a:t>The AMS team goes for stewardship round during which they discuss with the clinical team in detail about the compliance to the antimicrobial policy.</a:t>
            </a:r>
          </a:p>
          <a:p>
            <a:r>
              <a:rPr lang="en-US" dirty="0" smtClean="0"/>
              <a:t>Mutually agreed upon constructive discussion between AMS team and clinical team.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259</a:t>
            </a:fld>
            <a:endParaRPr lang="en"/>
          </a:p>
        </p:txBody>
      </p:sp>
    </p:spTree>
    <p:extLst>
      <p:ext uri="{BB962C8B-B14F-4D97-AF65-F5344CB8AC3E}">
        <p14:creationId xmlns:p14="http://schemas.microsoft.com/office/powerpoint/2010/main" val="153559591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dirty="0" smtClean="0"/>
              <a:t>More labor-intensive.</a:t>
            </a:r>
          </a:p>
          <a:p>
            <a:r>
              <a:rPr lang="en-US" dirty="0" smtClean="0"/>
              <a:t>More widely practiced</a:t>
            </a:r>
          </a:p>
          <a:p>
            <a:r>
              <a:rPr lang="en-US" dirty="0" smtClean="0"/>
              <a:t>More easily accepted by clinicians</a:t>
            </a:r>
          </a:p>
          <a:p>
            <a:r>
              <a:rPr lang="en-US" dirty="0" smtClean="0"/>
              <a:t>Provides a higher opportunity for educating and training the health care professionals</a:t>
            </a:r>
          </a:p>
          <a:p>
            <a:r>
              <a:rPr lang="en-US" dirty="0" smtClean="0"/>
              <a:t>Impact is delayed but sustainable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260</a:t>
            </a:fld>
            <a:endParaRPr lang="en"/>
          </a:p>
        </p:txBody>
      </p:sp>
    </p:spTree>
    <p:extLst>
      <p:ext uri="{BB962C8B-B14F-4D97-AF65-F5344CB8AC3E}">
        <p14:creationId xmlns:p14="http://schemas.microsoft.com/office/powerpoint/2010/main" val="3973895938"/>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Education and Training</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Continuous education, training, motivation and assessment of the health care providers.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261</a:t>
            </a:fld>
            <a:endParaRPr lang="en"/>
          </a:p>
        </p:txBody>
      </p:sp>
    </p:spTree>
    <p:extLst>
      <p:ext uri="{BB962C8B-B14F-4D97-AF65-F5344CB8AC3E}">
        <p14:creationId xmlns:p14="http://schemas.microsoft.com/office/powerpoint/2010/main" val="2221151342"/>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3200" b="1" dirty="0" smtClean="0">
                <a:solidFill>
                  <a:srgbClr val="FF0000"/>
                </a:solidFill>
              </a:rPr>
              <a:t>MONITORING THE COMPLIANCE TO</a:t>
            </a:r>
            <a:br>
              <a:rPr lang="en-US" sz="3200" b="1" dirty="0" smtClean="0">
                <a:solidFill>
                  <a:srgbClr val="FF0000"/>
                </a:solidFill>
              </a:rPr>
            </a:br>
            <a:r>
              <a:rPr lang="en-US" sz="3200" b="1" dirty="0" smtClean="0">
                <a:solidFill>
                  <a:srgbClr val="FF0000"/>
                </a:solidFill>
              </a:rPr>
              <a:t>ANTIMICROBIAL STEWARDSHIP PROGRAM</a:t>
            </a:r>
            <a:endParaRPr lang="en-US" sz="3200"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b="1" dirty="0" smtClean="0">
                <a:solidFill>
                  <a:srgbClr val="7030A0"/>
                </a:solidFill>
              </a:rPr>
              <a:t>Policy adherence (process indicator)</a:t>
            </a:r>
          </a:p>
          <a:p>
            <a:pPr lvl="1"/>
            <a:r>
              <a:rPr lang="en-US" dirty="0" smtClean="0"/>
              <a:t>Indicators of prescription and administrative compliance</a:t>
            </a:r>
          </a:p>
          <a:p>
            <a:r>
              <a:rPr lang="en-US" b="1" dirty="0" smtClean="0">
                <a:solidFill>
                  <a:srgbClr val="7030A0"/>
                </a:solidFill>
              </a:rPr>
              <a:t>Antibiotic Usage outcome indicator </a:t>
            </a:r>
          </a:p>
          <a:p>
            <a:pPr lvl="1"/>
            <a:r>
              <a:rPr lang="en-US" dirty="0" smtClean="0"/>
              <a:t>DDDs (Daily Defined Dose) /100 bed days</a:t>
            </a:r>
          </a:p>
          <a:p>
            <a:pPr lvl="1"/>
            <a:r>
              <a:rPr lang="en-US" dirty="0" smtClean="0"/>
              <a:t>Days of Therapy/100 bed days</a:t>
            </a:r>
          </a:p>
          <a:p>
            <a:r>
              <a:rPr lang="en-US" b="1" dirty="0" smtClean="0">
                <a:solidFill>
                  <a:srgbClr val="7030A0"/>
                </a:solidFill>
              </a:rPr>
              <a:t>Antimicrobial resistance outcome indicator- </a:t>
            </a:r>
            <a:r>
              <a:rPr lang="en-US" b="1" dirty="0" err="1" smtClean="0">
                <a:solidFill>
                  <a:srgbClr val="7030A0"/>
                </a:solidFill>
              </a:rPr>
              <a:t>analysed</a:t>
            </a:r>
            <a:r>
              <a:rPr lang="en-US" b="1" dirty="0" smtClean="0">
                <a:solidFill>
                  <a:srgbClr val="7030A0"/>
                </a:solidFill>
              </a:rPr>
              <a:t> by AMR surveillance</a:t>
            </a:r>
          </a:p>
          <a:p>
            <a:r>
              <a:rPr lang="en-US" b="1" dirty="0" smtClean="0">
                <a:solidFill>
                  <a:srgbClr val="7030A0"/>
                </a:solidFill>
              </a:rPr>
              <a:t>Clinical outcome indicators - Morbidity and Mortality</a:t>
            </a:r>
          </a:p>
          <a:p>
            <a:r>
              <a:rPr lang="en-US" b="1" dirty="0" smtClean="0">
                <a:solidFill>
                  <a:srgbClr val="7030A0"/>
                </a:solidFill>
              </a:rPr>
              <a:t>Financial outcome indicators</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262</a:t>
            </a:fld>
            <a:endParaRPr lang="en"/>
          </a:p>
        </p:txBody>
      </p:sp>
    </p:spTree>
    <p:extLst>
      <p:ext uri="{BB962C8B-B14F-4D97-AF65-F5344CB8AC3E}">
        <p14:creationId xmlns:p14="http://schemas.microsoft.com/office/powerpoint/2010/main" val="1381176659"/>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b="1" dirty="0" smtClean="0">
                <a:solidFill>
                  <a:srgbClr val="FF0000"/>
                </a:solidFill>
              </a:rPr>
              <a:t>Indicators of prescription compliance</a:t>
            </a:r>
            <a:endParaRPr lang="en-US" b="1" dirty="0">
              <a:solidFill>
                <a:srgbClr val="FF0000"/>
              </a:solidFill>
            </a:endParaRPr>
          </a:p>
        </p:txBody>
      </p:sp>
      <p:sp>
        <p:nvSpPr>
          <p:cNvPr id="193" name="Google Shape;193;p12"/>
          <p:cNvSpPr txBox="1">
            <a:spLocks noGrp="1"/>
          </p:cNvSpPr>
          <p:nvPr>
            <p:ph idx="1"/>
          </p:nvPr>
        </p:nvSpPr>
        <p:spPr/>
        <p:txBody>
          <a:bodyPr>
            <a:normAutofit fontScale="92500"/>
          </a:bodyPr>
          <a:lstStyle/>
          <a:p>
            <a:r>
              <a:rPr lang="en-US" dirty="0" smtClean="0"/>
              <a:t>Percentage of time the empirical antibiotic given, is according to the infective syndrome suspected.</a:t>
            </a:r>
          </a:p>
          <a:p>
            <a:r>
              <a:rPr lang="en-US" dirty="0" smtClean="0"/>
              <a:t>Percentage of time the empirical antibiotic is modified to according to antimicrobial susceptibility report. </a:t>
            </a:r>
          </a:p>
          <a:p>
            <a:r>
              <a:rPr lang="en-US" dirty="0" smtClean="0"/>
              <a:t>Percentage of time cultures are taken before the start of antibiotics.</a:t>
            </a:r>
          </a:p>
          <a:p>
            <a:r>
              <a:rPr lang="en-US" dirty="0" smtClean="0"/>
              <a:t>Percentage of time the choice of SAP given is according to the policy.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263</a:t>
            </a:fld>
            <a:endParaRPr lang="en"/>
          </a:p>
        </p:txBody>
      </p:sp>
    </p:spTree>
    <p:extLst>
      <p:ext uri="{BB962C8B-B14F-4D97-AF65-F5344CB8AC3E}">
        <p14:creationId xmlns:p14="http://schemas.microsoft.com/office/powerpoint/2010/main" val="4063779192"/>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Indicators of administrative compliance</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dirty="0" smtClean="0"/>
              <a:t>Percentage of time the antibiotic is administrated in correct dose, correct frequency, correct route (IV, oral or infusion)</a:t>
            </a:r>
          </a:p>
          <a:p>
            <a:r>
              <a:rPr lang="en-US" dirty="0" smtClean="0"/>
              <a:t>Percentage of time the surgical antimicrobial prophylaxis is administrated in correct dose, correct time and frequency</a:t>
            </a:r>
            <a:endParaRPr lang="en-US" dirty="0"/>
          </a:p>
        </p:txBody>
      </p:sp>
      <p:sp>
        <p:nvSpPr>
          <p:cNvPr id="2" name="Footer Placeholder 1"/>
          <p:cNvSpPr>
            <a:spLocks noGrp="1"/>
          </p:cNvSpPr>
          <p:nvPr>
            <p:ph type="ftr" sz="quarter" idx="11"/>
          </p:nvPr>
        </p:nvSpPr>
        <p:spPr/>
        <p:txBody>
          <a:bodyPr/>
          <a:lstStyle/>
          <a:p>
            <a:r>
              <a:rPr lang="en-US" smtClean="0"/>
              <a:t>Essentials of Medical Microbiology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264</a:t>
            </a:fld>
            <a:endParaRPr lang="en"/>
          </a:p>
        </p:txBody>
      </p:sp>
    </p:spTree>
    <p:extLst>
      <p:ext uri="{BB962C8B-B14F-4D97-AF65-F5344CB8AC3E}">
        <p14:creationId xmlns:p14="http://schemas.microsoft.com/office/powerpoint/2010/main" val="2330645560"/>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Calculation of DDDs</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20000"/>
          </a:bodyPr>
          <a:lstStyle/>
          <a:p>
            <a:r>
              <a:rPr lang="en-US" dirty="0" smtClean="0"/>
              <a:t>No. of DDDs = Therapeutic dose (No. of tablets/vials used * </a:t>
            </a:r>
            <a:r>
              <a:rPr lang="en-US" dirty="0" err="1" smtClean="0"/>
              <a:t>gm</a:t>
            </a:r>
            <a:r>
              <a:rPr lang="en-US" dirty="0" smtClean="0"/>
              <a:t> per tablet/vials) </a:t>
            </a:r>
          </a:p>
          <a:p>
            <a:r>
              <a:rPr lang="en-US" dirty="0" smtClean="0"/>
              <a:t>WHO </a:t>
            </a:r>
          </a:p>
          <a:p>
            <a:r>
              <a:rPr lang="en-US" dirty="0" smtClean="0"/>
              <a:t>defined DDD of the antimicrobial agent</a:t>
            </a:r>
          </a:p>
          <a:p>
            <a:pPr marL="0" indent="0">
              <a:buNone/>
            </a:pPr>
            <a:r>
              <a:rPr lang="en-IN" b="1" dirty="0">
                <a:solidFill>
                  <a:srgbClr val="7030A0"/>
                </a:solidFill>
              </a:rPr>
              <a:t>Example</a:t>
            </a:r>
          </a:p>
          <a:p>
            <a:r>
              <a:rPr lang="en-IN" dirty="0"/>
              <a:t>Levofloxacin is administered as 750 mg PO daily for 7 days. The WHO assigned DDD for levofloxacin is 0.5 g.</a:t>
            </a:r>
          </a:p>
          <a:p>
            <a:pPr marL="0" indent="0">
              <a:buNone/>
            </a:pPr>
            <a:r>
              <a:rPr lang="en-IN" dirty="0"/>
              <a:t> </a:t>
            </a:r>
            <a:r>
              <a:rPr lang="en-IN" dirty="0" smtClean="0"/>
              <a:t>   Therefore </a:t>
            </a:r>
            <a:r>
              <a:rPr lang="en-IN" dirty="0"/>
              <a:t>the number of DDD is calculated as:</a:t>
            </a:r>
          </a:p>
          <a:p>
            <a:pPr marL="0" indent="0">
              <a:buNone/>
            </a:pPr>
            <a:r>
              <a:rPr lang="en-IN" dirty="0" smtClean="0"/>
              <a:t>     = </a:t>
            </a:r>
            <a:r>
              <a:rPr lang="en-IN" dirty="0"/>
              <a:t>(0.75 g dose × 7 days/0.5 g DDD) = 10.5 DDDs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265</a:t>
            </a:fld>
            <a:endParaRPr lang="en"/>
          </a:p>
        </p:txBody>
      </p:sp>
    </p:spTree>
    <p:extLst>
      <p:ext uri="{BB962C8B-B14F-4D97-AF65-F5344CB8AC3E}">
        <p14:creationId xmlns:p14="http://schemas.microsoft.com/office/powerpoint/2010/main" val="3176434827"/>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Days of Therapy (DOT) </a:t>
            </a:r>
            <a:endParaRPr lang="en-US" b="1" dirty="0">
              <a:solidFill>
                <a:srgbClr val="FF0000"/>
              </a:solidFill>
            </a:endParaRPr>
          </a:p>
        </p:txBody>
      </p:sp>
      <p:sp>
        <p:nvSpPr>
          <p:cNvPr id="193" name="Google Shape;193;p12"/>
          <p:cNvSpPr txBox="1">
            <a:spLocks noGrp="1"/>
          </p:cNvSpPr>
          <p:nvPr>
            <p:ph idx="1"/>
          </p:nvPr>
        </p:nvSpPr>
        <p:spPr/>
        <p:txBody>
          <a:bodyPr>
            <a:normAutofit fontScale="85000" lnSpcReduction="10000"/>
          </a:bodyPr>
          <a:lstStyle/>
          <a:p>
            <a:r>
              <a:rPr lang="en-US" dirty="0" smtClean="0"/>
              <a:t>DOT of an antibiotic is the number of days that patient receives at least one dose of that antibiotic.</a:t>
            </a:r>
          </a:p>
          <a:p>
            <a:r>
              <a:rPr lang="en-IN" dirty="0"/>
              <a:t>Examples include:</a:t>
            </a:r>
          </a:p>
          <a:p>
            <a:r>
              <a:rPr lang="en-IN" dirty="0"/>
              <a:t>-A patient has received </a:t>
            </a:r>
            <a:r>
              <a:rPr lang="en-IN" dirty="0" err="1"/>
              <a:t>meropenem</a:t>
            </a:r>
            <a:r>
              <a:rPr lang="en-IN" dirty="0"/>
              <a:t> 1 g, twice daily for 3 days; the DOT is 3</a:t>
            </a:r>
          </a:p>
          <a:p>
            <a:r>
              <a:rPr lang="en-IN" dirty="0"/>
              <a:t>-A patient has received </a:t>
            </a:r>
            <a:r>
              <a:rPr lang="en-IN" dirty="0" err="1"/>
              <a:t>meropenem</a:t>
            </a:r>
            <a:r>
              <a:rPr lang="en-IN" dirty="0"/>
              <a:t> 0.5 g, thrice daily for 3 days; the DOT is 3</a:t>
            </a:r>
          </a:p>
          <a:p>
            <a:r>
              <a:rPr lang="en-IN" dirty="0"/>
              <a:t>-A patient has received </a:t>
            </a:r>
            <a:r>
              <a:rPr lang="en-IN" dirty="0" err="1"/>
              <a:t>meropenem</a:t>
            </a:r>
            <a:r>
              <a:rPr lang="en-IN" dirty="0"/>
              <a:t> 1 g, twice daily and </a:t>
            </a:r>
            <a:r>
              <a:rPr lang="en-IN" dirty="0" err="1"/>
              <a:t>vancomycin</a:t>
            </a:r>
            <a:r>
              <a:rPr lang="en-IN" dirty="0"/>
              <a:t> 1g thrice daily for 3 days;</a:t>
            </a:r>
          </a:p>
          <a:p>
            <a:r>
              <a:rPr lang="en-IN" dirty="0"/>
              <a:t>the DOT is 3+3=6</a:t>
            </a:r>
          </a:p>
          <a:p>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266</a:t>
            </a:fld>
            <a:endParaRPr lang="en"/>
          </a:p>
        </p:txBody>
      </p:sp>
    </p:spTree>
    <p:extLst>
      <p:ext uri="{BB962C8B-B14F-4D97-AF65-F5344CB8AC3E}">
        <p14:creationId xmlns:p14="http://schemas.microsoft.com/office/powerpoint/2010/main" val="3280885286"/>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z="3600" b="1" dirty="0" smtClean="0">
                <a:solidFill>
                  <a:srgbClr val="FF0000"/>
                </a:solidFill>
              </a:rPr>
              <a:t>RATIONAL USE OF ANTIMICROBIAL AGENTS</a:t>
            </a:r>
            <a:endParaRPr lang="en-US" sz="3600" b="1" dirty="0">
              <a:solidFill>
                <a:srgbClr val="FF0000"/>
              </a:solidFill>
            </a:endParaRPr>
          </a:p>
        </p:txBody>
      </p:sp>
      <p:sp>
        <p:nvSpPr>
          <p:cNvPr id="193" name="Google Shape;193;p12"/>
          <p:cNvSpPr txBox="1">
            <a:spLocks noGrp="1"/>
          </p:cNvSpPr>
          <p:nvPr>
            <p:ph idx="1"/>
          </p:nvPr>
        </p:nvSpPr>
        <p:spPr/>
        <p:txBody>
          <a:bodyPr/>
          <a:lstStyle/>
          <a:p>
            <a:r>
              <a:rPr lang="en-US" b="1" dirty="0" smtClean="0">
                <a:solidFill>
                  <a:srgbClr val="7030A0"/>
                </a:solidFill>
              </a:rPr>
              <a:t>Prescribe Only when Indicated</a:t>
            </a:r>
          </a:p>
          <a:p>
            <a:pPr lvl="1"/>
            <a:r>
              <a:rPr lang="en-US" dirty="0" smtClean="0"/>
              <a:t>Conditions where antibiotics are not required – Diarrhea, URTI, when alternative diagnosis like dengue or </a:t>
            </a:r>
            <a:r>
              <a:rPr lang="en-US" dirty="0" err="1" smtClean="0"/>
              <a:t>chikungunya</a:t>
            </a:r>
            <a:r>
              <a:rPr lang="en-US" dirty="0" smtClean="0"/>
              <a:t> is suspected, as routine antibiotic prophylaxis</a:t>
            </a:r>
          </a:p>
          <a:p>
            <a:r>
              <a:rPr lang="en-US" b="1" dirty="0" smtClean="0">
                <a:solidFill>
                  <a:srgbClr val="7030A0"/>
                </a:solidFill>
              </a:rPr>
              <a:t>Culture of Cultures</a:t>
            </a:r>
          </a:p>
          <a:p>
            <a:pPr lvl="1"/>
            <a:r>
              <a:rPr lang="en-US" dirty="0" smtClean="0"/>
              <a:t> Antibiotics should be initiated only after sending site-specific cultures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267</a:t>
            </a:fld>
            <a:endParaRPr lang="en"/>
          </a:p>
        </p:txBody>
      </p:sp>
    </p:spTree>
    <p:extLst>
      <p:ext uri="{BB962C8B-B14F-4D97-AF65-F5344CB8AC3E}">
        <p14:creationId xmlns:p14="http://schemas.microsoft.com/office/powerpoint/2010/main" val="3281956506"/>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Empirical </a:t>
            </a:r>
            <a:r>
              <a:rPr lang="en-US" b="1" dirty="0" err="1" smtClean="0">
                <a:solidFill>
                  <a:srgbClr val="7030A0"/>
                </a:solidFill>
              </a:rPr>
              <a:t>vs</a:t>
            </a:r>
            <a:r>
              <a:rPr lang="en-US" b="1" dirty="0" smtClean="0">
                <a:solidFill>
                  <a:srgbClr val="7030A0"/>
                </a:solidFill>
              </a:rPr>
              <a:t> Targeted Therapy</a:t>
            </a:r>
          </a:p>
          <a:p>
            <a:pPr lvl="1"/>
            <a:r>
              <a:rPr lang="en-IN" b="1" dirty="0" smtClean="0">
                <a:solidFill>
                  <a:srgbClr val="7030A0"/>
                </a:solidFill>
              </a:rPr>
              <a:t>Empirical therapy – </a:t>
            </a:r>
            <a:r>
              <a:rPr lang="en-IN" dirty="0" smtClean="0"/>
              <a:t>should be based on three important elements.</a:t>
            </a:r>
          </a:p>
          <a:p>
            <a:pPr lvl="2"/>
            <a:r>
              <a:rPr lang="en-IN" dirty="0" smtClean="0"/>
              <a:t>Infective syndrome likely to be present</a:t>
            </a:r>
          </a:p>
          <a:p>
            <a:pPr lvl="2"/>
            <a:r>
              <a:rPr lang="en-IN" dirty="0" smtClean="0"/>
              <a:t>Common etiological bacterial agents for that infective syndrome</a:t>
            </a:r>
          </a:p>
          <a:p>
            <a:pPr lvl="2"/>
            <a:r>
              <a:rPr lang="en-IN" dirty="0" smtClean="0"/>
              <a:t> Local </a:t>
            </a:r>
            <a:r>
              <a:rPr lang="en-IN" dirty="0" err="1" smtClean="0"/>
              <a:t>antibiogram</a:t>
            </a:r>
            <a:r>
              <a:rPr lang="en-IN" dirty="0" smtClean="0"/>
              <a:t> for those organisms, indicating the AMR pattern.</a:t>
            </a:r>
          </a:p>
          <a:p>
            <a:pPr lvl="1"/>
            <a:r>
              <a:rPr lang="en-IN" b="1" dirty="0" smtClean="0">
                <a:solidFill>
                  <a:srgbClr val="7030A0"/>
                </a:solidFill>
              </a:rPr>
              <a:t>Targeted or pathogen-directed therapy: </a:t>
            </a:r>
            <a:r>
              <a:rPr lang="en-IN" dirty="0" smtClean="0"/>
              <a:t>Empirical therapy should be modified subsequently, based on AST report (escalation or de-escalation)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268</a:t>
            </a:fld>
            <a:endParaRPr lang="en"/>
          </a:p>
        </p:txBody>
      </p:sp>
    </p:spTree>
    <p:extLst>
      <p:ext uri="{BB962C8B-B14F-4D97-AF65-F5344CB8AC3E}">
        <p14:creationId xmlns:p14="http://schemas.microsoft.com/office/powerpoint/2010/main" val="1086679675"/>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normAutofit/>
          </a:bodyPr>
          <a:lstStyle/>
          <a:p>
            <a:r>
              <a:rPr lang="en-US" b="1" dirty="0" smtClean="0">
                <a:solidFill>
                  <a:srgbClr val="7030A0"/>
                </a:solidFill>
              </a:rPr>
              <a:t>Escalation </a:t>
            </a:r>
            <a:r>
              <a:rPr lang="en-US" b="1" dirty="0" err="1" smtClean="0">
                <a:solidFill>
                  <a:srgbClr val="7030A0"/>
                </a:solidFill>
              </a:rPr>
              <a:t>vs</a:t>
            </a:r>
            <a:r>
              <a:rPr lang="en-US" b="1" dirty="0" smtClean="0">
                <a:solidFill>
                  <a:srgbClr val="7030A0"/>
                </a:solidFill>
              </a:rPr>
              <a:t> De-escalation Approach</a:t>
            </a:r>
          </a:p>
          <a:p>
            <a:pPr lvl="1"/>
            <a:r>
              <a:rPr lang="en-IN" dirty="0" smtClean="0"/>
              <a:t>For example; In hospital X, the antibiotics given for GNB such as E. coli are ranked according to decreasing order of susceptibility: </a:t>
            </a:r>
            <a:r>
              <a:rPr lang="en-IN" dirty="0" err="1" smtClean="0"/>
              <a:t>colistin</a:t>
            </a:r>
            <a:r>
              <a:rPr lang="en-IN" dirty="0" smtClean="0"/>
              <a:t> (rank-1) → </a:t>
            </a:r>
            <a:r>
              <a:rPr lang="en-IN" dirty="0" err="1" smtClean="0"/>
              <a:t>tigecycline</a:t>
            </a:r>
            <a:r>
              <a:rPr lang="en-IN" dirty="0" smtClean="0"/>
              <a:t> → </a:t>
            </a:r>
            <a:r>
              <a:rPr lang="en-IN" dirty="0" err="1" smtClean="0"/>
              <a:t>carbapenems</a:t>
            </a:r>
            <a:r>
              <a:rPr lang="en-IN" dirty="0" smtClean="0"/>
              <a:t> → </a:t>
            </a:r>
            <a:r>
              <a:rPr lang="en-IN" dirty="0" err="1" smtClean="0"/>
              <a:t>piperacillin-tazobactam</a:t>
            </a:r>
            <a:r>
              <a:rPr lang="en-IN" dirty="0" smtClean="0"/>
              <a:t> → </a:t>
            </a:r>
            <a:r>
              <a:rPr lang="en-IN" dirty="0" err="1" smtClean="0"/>
              <a:t>cefoperazone</a:t>
            </a:r>
            <a:r>
              <a:rPr lang="en-IN" dirty="0" smtClean="0"/>
              <a:t> </a:t>
            </a:r>
            <a:r>
              <a:rPr lang="en-IN" dirty="0" err="1" smtClean="0"/>
              <a:t>sulbactam</a:t>
            </a:r>
            <a:r>
              <a:rPr lang="en-IN" dirty="0" smtClean="0"/>
              <a:t> → </a:t>
            </a:r>
            <a:r>
              <a:rPr lang="en-IN" dirty="0" err="1" smtClean="0"/>
              <a:t>amikacin</a:t>
            </a:r>
            <a:r>
              <a:rPr lang="en-IN" dirty="0" smtClean="0"/>
              <a:t> → </a:t>
            </a:r>
            <a:r>
              <a:rPr lang="en-IN" dirty="0" err="1" smtClean="0"/>
              <a:t>cefepime</a:t>
            </a:r>
            <a:r>
              <a:rPr lang="en-IN" dirty="0" smtClean="0"/>
              <a:t> → </a:t>
            </a:r>
            <a:r>
              <a:rPr lang="en-IN" dirty="0" err="1" smtClean="0"/>
              <a:t>ceftazidime</a:t>
            </a:r>
            <a:r>
              <a:rPr lang="en-IN" dirty="0" smtClean="0"/>
              <a:t> → </a:t>
            </a:r>
            <a:r>
              <a:rPr lang="en-IN" dirty="0" err="1" smtClean="0"/>
              <a:t>cotrimoxazole</a:t>
            </a:r>
            <a:r>
              <a:rPr lang="en-IN" dirty="0" smtClean="0"/>
              <a:t> → </a:t>
            </a:r>
            <a:r>
              <a:rPr lang="en-IN" dirty="0" err="1" smtClean="0"/>
              <a:t>ceftazidime</a:t>
            </a:r>
            <a:r>
              <a:rPr lang="en-IN" dirty="0" smtClean="0"/>
              <a:t> → ciprofloxacin → ceftriaxone (lowest rank).</a:t>
            </a:r>
            <a:endParaRPr lang="en-US" dirty="0" smtClean="0"/>
          </a:p>
          <a:p>
            <a:pPr lvl="1"/>
            <a:r>
              <a:rPr lang="en-US" dirty="0" smtClean="0"/>
              <a:t>Escalation Approach</a:t>
            </a:r>
          </a:p>
          <a:p>
            <a:pPr lvl="1"/>
            <a:r>
              <a:rPr lang="en-US" dirty="0" smtClean="0"/>
              <a:t>De-escalation Approach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269</a:t>
            </a:fld>
            <a:endParaRPr lang="en"/>
          </a:p>
        </p:txBody>
      </p:sp>
    </p:spTree>
    <p:extLst>
      <p:ext uri="{BB962C8B-B14F-4D97-AF65-F5344CB8AC3E}">
        <p14:creationId xmlns:p14="http://schemas.microsoft.com/office/powerpoint/2010/main" val="1063523275"/>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0"/>
            <a:ext cx="8229600" cy="5592763"/>
          </a:xfrm>
        </p:spPr>
        <p:txBody>
          <a:bodyPr>
            <a:normAutofit/>
          </a:bodyPr>
          <a:lstStyle/>
          <a:p>
            <a:r>
              <a:rPr lang="en-US" b="1" dirty="0" smtClean="0">
                <a:solidFill>
                  <a:srgbClr val="7030A0"/>
                </a:solidFill>
              </a:rPr>
              <a:t>Site-specific Antimicrobials:</a:t>
            </a:r>
          </a:p>
          <a:p>
            <a:pPr lvl="1"/>
            <a:r>
              <a:rPr lang="en-IN" dirty="0" smtClean="0"/>
              <a:t>Lungs: </a:t>
            </a:r>
            <a:r>
              <a:rPr lang="en-IN" dirty="0" err="1" smtClean="0"/>
              <a:t>Daptomycin</a:t>
            </a:r>
            <a:r>
              <a:rPr lang="en-IN" dirty="0" smtClean="0"/>
              <a:t> is not active at respiratory site(inactivated by surfactants)</a:t>
            </a:r>
          </a:p>
          <a:p>
            <a:pPr lvl="1"/>
            <a:r>
              <a:rPr lang="en-IN" dirty="0" smtClean="0"/>
              <a:t>CSF: Any oral antibiotic, 1st &amp; 2nd gen </a:t>
            </a:r>
            <a:r>
              <a:rPr lang="en-IN" dirty="0" err="1" smtClean="0"/>
              <a:t>cephalosporins</a:t>
            </a:r>
            <a:r>
              <a:rPr lang="en-IN" dirty="0" smtClean="0"/>
              <a:t>, </a:t>
            </a:r>
            <a:r>
              <a:rPr lang="en-IN" dirty="0" err="1" smtClean="0"/>
              <a:t>tetracyclines</a:t>
            </a:r>
            <a:r>
              <a:rPr lang="en-IN" dirty="0" smtClean="0"/>
              <a:t>, macrolides, quinolones and clindamycin are not active in CSF</a:t>
            </a:r>
          </a:p>
          <a:p>
            <a:pPr lvl="1"/>
            <a:r>
              <a:rPr lang="en-IN" dirty="0" smtClean="0"/>
              <a:t>Urine: Antibiotics such as chloramphenicol, macrolide and clindamycin should be avoided in UTI; as they do not achieve adequate urinary concentrations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270</a:t>
            </a:fld>
            <a:endParaRPr lang="en"/>
          </a:p>
        </p:txBody>
      </p:sp>
    </p:spTree>
    <p:extLst>
      <p:ext uri="{BB962C8B-B14F-4D97-AF65-F5344CB8AC3E}">
        <p14:creationId xmlns:p14="http://schemas.microsoft.com/office/powerpoint/2010/main" val="1443901187"/>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normAutofit lnSpcReduction="10000"/>
          </a:bodyPr>
          <a:lstStyle/>
          <a:p>
            <a:r>
              <a:rPr lang="en-US" b="1" dirty="0" smtClean="0">
                <a:solidFill>
                  <a:srgbClr val="7030A0"/>
                </a:solidFill>
              </a:rPr>
              <a:t>Avoid Administration Errors- </a:t>
            </a:r>
            <a:r>
              <a:rPr lang="en-US" dirty="0" smtClean="0"/>
              <a:t>Antimicrobials should be administrated - correct dose (as per the age/body weight), and frequency and duration of therapy.</a:t>
            </a:r>
          </a:p>
          <a:p>
            <a:r>
              <a:rPr lang="en-US" b="1" dirty="0">
                <a:solidFill>
                  <a:srgbClr val="7030A0"/>
                </a:solidFill>
              </a:rPr>
              <a:t>Loading dose: </a:t>
            </a:r>
            <a:r>
              <a:rPr lang="en-US" dirty="0" smtClean="0"/>
              <a:t>Concentration dependent- aminoglycoside, </a:t>
            </a:r>
            <a:r>
              <a:rPr lang="en-US" dirty="0" err="1" smtClean="0"/>
              <a:t>vancomycin</a:t>
            </a:r>
            <a:r>
              <a:rPr lang="en-US" dirty="0" smtClean="0"/>
              <a:t> and </a:t>
            </a:r>
            <a:r>
              <a:rPr lang="en-US" dirty="0" err="1" smtClean="0"/>
              <a:t>colistin</a:t>
            </a:r>
            <a:endParaRPr lang="en-US" dirty="0" smtClean="0"/>
          </a:p>
          <a:p>
            <a:r>
              <a:rPr lang="en-US" b="1" dirty="0">
                <a:solidFill>
                  <a:srgbClr val="7030A0"/>
                </a:solidFill>
              </a:rPr>
              <a:t>Infusion:</a:t>
            </a:r>
            <a:r>
              <a:rPr lang="en-US" dirty="0" smtClean="0"/>
              <a:t> </a:t>
            </a:r>
            <a:r>
              <a:rPr lang="en-US" dirty="0" err="1" smtClean="0"/>
              <a:t>Vancomycin</a:t>
            </a:r>
            <a:r>
              <a:rPr lang="en-US" dirty="0" smtClean="0"/>
              <a:t> - better when mixed with saline and given as an IV infusion </a:t>
            </a:r>
          </a:p>
          <a:p>
            <a:r>
              <a:rPr lang="en-US" b="1" dirty="0">
                <a:solidFill>
                  <a:srgbClr val="7030A0"/>
                </a:solidFill>
              </a:rPr>
              <a:t>Renal adjustment: </a:t>
            </a:r>
            <a:r>
              <a:rPr lang="en-US" dirty="0" smtClean="0"/>
              <a:t>Dosage of the nephrotoxic drugs - aminoglycoside, </a:t>
            </a:r>
            <a:r>
              <a:rPr lang="en-US" dirty="0" err="1" smtClean="0"/>
              <a:t>vancomycin</a:t>
            </a:r>
            <a:r>
              <a:rPr lang="en-US" dirty="0" smtClean="0"/>
              <a:t>, and </a:t>
            </a:r>
            <a:r>
              <a:rPr lang="en-US" dirty="0" err="1" smtClean="0"/>
              <a:t>colistin</a:t>
            </a:r>
            <a:r>
              <a:rPr lang="en-US" dirty="0" smtClean="0"/>
              <a:t> - adjusted according to the </a:t>
            </a:r>
            <a:r>
              <a:rPr lang="en-US" dirty="0" err="1" smtClean="0"/>
              <a:t>creatinine</a:t>
            </a:r>
            <a:r>
              <a:rPr lang="en-US" dirty="0" smtClean="0"/>
              <a:t> clearance.</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271</a:t>
            </a:fld>
            <a:endParaRPr lang="en"/>
          </a:p>
        </p:txBody>
      </p:sp>
    </p:spTree>
    <p:extLst>
      <p:ext uri="{BB962C8B-B14F-4D97-AF65-F5344CB8AC3E}">
        <p14:creationId xmlns:p14="http://schemas.microsoft.com/office/powerpoint/2010/main" val="1830581961"/>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08037"/>
            <a:ext cx="8229600" cy="5364163"/>
          </a:xfrm>
        </p:spPr>
        <p:txBody>
          <a:bodyPr>
            <a:normAutofit/>
          </a:bodyPr>
          <a:lstStyle/>
          <a:p>
            <a:r>
              <a:rPr lang="en-US" dirty="0" smtClean="0"/>
              <a:t>MIC-guided Therapy</a:t>
            </a:r>
          </a:p>
          <a:p>
            <a:r>
              <a:rPr lang="en-US" b="1" dirty="0" smtClean="0">
                <a:solidFill>
                  <a:srgbClr val="7030A0"/>
                </a:solidFill>
              </a:rPr>
              <a:t>AST - </a:t>
            </a:r>
            <a:r>
              <a:rPr lang="en-US" dirty="0" smtClean="0"/>
              <a:t>performed by DD or by MIC - latter more accurate and reliable.</a:t>
            </a:r>
          </a:p>
          <a:p>
            <a:r>
              <a:rPr lang="en-US" b="1" dirty="0">
                <a:solidFill>
                  <a:srgbClr val="7030A0"/>
                </a:solidFill>
              </a:rPr>
              <a:t>Certain situations - </a:t>
            </a:r>
            <a:r>
              <a:rPr lang="en-US" dirty="0" smtClean="0"/>
              <a:t>antibiotic treatment is MIC-guided.</a:t>
            </a:r>
          </a:p>
          <a:p>
            <a:pPr lvl="1"/>
            <a:r>
              <a:rPr lang="en-US" dirty="0" smtClean="0"/>
              <a:t>Clinical conditions - endocarditis, pneumococcal meningitis/pneumonia</a:t>
            </a:r>
          </a:p>
          <a:p>
            <a:pPr lvl="1"/>
            <a:r>
              <a:rPr lang="en-US" dirty="0" err="1" smtClean="0"/>
              <a:t>Vancomycin</a:t>
            </a:r>
            <a:r>
              <a:rPr lang="en-US" dirty="0" smtClean="0"/>
              <a:t> for S. </a:t>
            </a:r>
            <a:r>
              <a:rPr lang="en-US" dirty="0" err="1" smtClean="0"/>
              <a:t>aureus</a:t>
            </a:r>
            <a:r>
              <a:rPr lang="en-US" dirty="0" smtClean="0"/>
              <a:t>: </a:t>
            </a:r>
            <a:r>
              <a:rPr lang="en-US" dirty="0" err="1" smtClean="0"/>
              <a:t>Vancomycin</a:t>
            </a:r>
            <a:r>
              <a:rPr lang="en-US" dirty="0" smtClean="0"/>
              <a:t> – avoided if MIC is &gt;1 </a:t>
            </a:r>
            <a:r>
              <a:rPr lang="en-US" dirty="0" err="1" smtClean="0"/>
              <a:t>μg</a:t>
            </a:r>
            <a:r>
              <a:rPr lang="en-US" dirty="0" smtClean="0"/>
              <a:t>/</a:t>
            </a:r>
            <a:r>
              <a:rPr lang="en-US" dirty="0" err="1" smtClean="0"/>
              <a:t>mL.</a:t>
            </a:r>
            <a:endParaRPr lang="en-US" dirty="0"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272</a:t>
            </a:fld>
            <a:endParaRPr lang="en"/>
          </a:p>
        </p:txBody>
      </p:sp>
    </p:spTree>
    <p:extLst>
      <p:ext uri="{BB962C8B-B14F-4D97-AF65-F5344CB8AC3E}">
        <p14:creationId xmlns:p14="http://schemas.microsoft.com/office/powerpoint/2010/main" val="890134216"/>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lstStyle/>
          <a:p>
            <a:r>
              <a:rPr lang="en-US" b="1" dirty="0" smtClean="0">
                <a:solidFill>
                  <a:srgbClr val="7030A0"/>
                </a:solidFill>
              </a:rPr>
              <a:t>MIC helps to select the most appropriate antibiotic:</a:t>
            </a:r>
          </a:p>
          <a:p>
            <a:pPr lvl="1"/>
            <a:r>
              <a:rPr lang="en-US" dirty="0" smtClean="0"/>
              <a:t>Lower - MIC, better - therapeutic efficacy. </a:t>
            </a:r>
          </a:p>
          <a:p>
            <a:pPr lvl="1"/>
            <a:r>
              <a:rPr lang="en-US" dirty="0" smtClean="0"/>
              <a:t>If &gt;1 antimicrobial agents – susceptible - antibiotic having lowest MIC (when compared with the susceptibility breakpoint) - chosen for therapy.</a:t>
            </a:r>
          </a:p>
          <a:p>
            <a:pPr lvl="1"/>
            <a:r>
              <a:rPr lang="en-US" dirty="0" smtClean="0"/>
              <a:t>Better guided by calculating the therapeutic index.</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273</a:t>
            </a:fld>
            <a:endParaRPr lang="en"/>
          </a:p>
        </p:txBody>
      </p:sp>
    </p:spTree>
    <p:extLst>
      <p:ext uri="{BB962C8B-B14F-4D97-AF65-F5344CB8AC3E}">
        <p14:creationId xmlns:p14="http://schemas.microsoft.com/office/powerpoint/2010/main" val="131895570"/>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dirty="0" smtClean="0"/>
              <a:t>Therapeutic index</a:t>
            </a:r>
          </a:p>
          <a:p>
            <a:r>
              <a:rPr lang="en-US" dirty="0" smtClean="0"/>
              <a:t>Ratio of susceptibility breakpoint divided by MIC of the test isolate. </a:t>
            </a:r>
          </a:p>
          <a:p>
            <a:r>
              <a:rPr lang="en-US" dirty="0" smtClean="0"/>
              <a:t>Therapeutic index= Susceptible breakpoint/Test MIC </a:t>
            </a:r>
          </a:p>
          <a:p>
            <a:r>
              <a:rPr lang="en-US" dirty="0" smtClean="0"/>
              <a:t>Higher the therapeutic index, better is the efficacy of the antimicrobial agent.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274</a:t>
            </a:fld>
            <a:endParaRPr lang="en"/>
          </a:p>
        </p:txBody>
      </p:sp>
    </p:spTree>
    <p:extLst>
      <p:ext uri="{BB962C8B-B14F-4D97-AF65-F5344CB8AC3E}">
        <p14:creationId xmlns:p14="http://schemas.microsoft.com/office/powerpoint/2010/main" val="2679391435"/>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0"/>
            <a:ext cx="8229600" cy="5745163"/>
          </a:xfrm>
        </p:spPr>
        <p:txBody>
          <a:bodyPr>
            <a:normAutofit/>
          </a:bodyPr>
          <a:lstStyle/>
          <a:p>
            <a:r>
              <a:rPr lang="en-US" b="1" dirty="0" smtClean="0">
                <a:solidFill>
                  <a:srgbClr val="7030A0"/>
                </a:solidFill>
              </a:rPr>
              <a:t>Therapeutic index</a:t>
            </a:r>
          </a:p>
          <a:p>
            <a:r>
              <a:rPr lang="en-IN" dirty="0" smtClean="0"/>
              <a:t>For example, if a clinical isolate of </a:t>
            </a:r>
            <a:r>
              <a:rPr lang="en-IN" dirty="0" err="1" smtClean="0"/>
              <a:t>E.coli</a:t>
            </a:r>
            <a:r>
              <a:rPr lang="en-IN" dirty="0" smtClean="0"/>
              <a:t> is susceptible to both </a:t>
            </a:r>
            <a:r>
              <a:rPr lang="en-IN" dirty="0" err="1" smtClean="0"/>
              <a:t>meropenem</a:t>
            </a:r>
            <a:r>
              <a:rPr lang="en-IN" dirty="0" smtClean="0"/>
              <a:t> (MIC 1 </a:t>
            </a:r>
            <a:r>
              <a:rPr lang="en-IN" dirty="0" err="1" smtClean="0"/>
              <a:t>μg</a:t>
            </a:r>
            <a:r>
              <a:rPr lang="en-IN" dirty="0" smtClean="0"/>
              <a:t>/ml) and </a:t>
            </a:r>
            <a:r>
              <a:rPr lang="en-IN" dirty="0" err="1" smtClean="0"/>
              <a:t>amikacin</a:t>
            </a:r>
            <a:r>
              <a:rPr lang="en-IN" dirty="0" smtClean="0"/>
              <a:t> (MIC 8 </a:t>
            </a:r>
            <a:r>
              <a:rPr lang="en-IN" dirty="0" err="1" smtClean="0"/>
              <a:t>μg</a:t>
            </a:r>
            <a:r>
              <a:rPr lang="en-IN" dirty="0" smtClean="0"/>
              <a:t>/ml),  then </a:t>
            </a:r>
            <a:r>
              <a:rPr lang="en-IN" dirty="0" err="1" smtClean="0"/>
              <a:t>meropenem</a:t>
            </a:r>
            <a:r>
              <a:rPr lang="en-IN" dirty="0" smtClean="0"/>
              <a:t> falsely appears to be more efficacious as its absolute MIC value is lower than </a:t>
            </a:r>
            <a:r>
              <a:rPr lang="en-IN" dirty="0" err="1" smtClean="0"/>
              <a:t>amikacin</a:t>
            </a:r>
            <a:r>
              <a:rPr lang="en-IN" dirty="0" smtClean="0"/>
              <a:t>. </a:t>
            </a:r>
          </a:p>
          <a:p>
            <a:r>
              <a:rPr lang="en-IN" dirty="0" smtClean="0"/>
              <a:t>However, the MIC value compared with the standard susceptibility breakpoint (and not the absolute MIC value) determines therapeutic efficacy.</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275</a:t>
            </a:fld>
            <a:endParaRPr lang="en"/>
          </a:p>
        </p:txBody>
      </p:sp>
    </p:spTree>
    <p:extLst>
      <p:ext uri="{BB962C8B-B14F-4D97-AF65-F5344CB8AC3E}">
        <p14:creationId xmlns:p14="http://schemas.microsoft.com/office/powerpoint/2010/main" val="3218789358"/>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457200"/>
            <a:ext cx="8229600" cy="5668963"/>
          </a:xfrm>
        </p:spPr>
        <p:txBody>
          <a:bodyPr>
            <a:normAutofit/>
          </a:bodyPr>
          <a:lstStyle/>
          <a:p>
            <a:r>
              <a:rPr lang="en-US" b="1" dirty="0" smtClean="0">
                <a:solidFill>
                  <a:srgbClr val="7030A0"/>
                </a:solidFill>
              </a:rPr>
              <a:t>Therapeutic index</a:t>
            </a:r>
          </a:p>
          <a:p>
            <a:r>
              <a:rPr lang="en-IN" dirty="0" smtClean="0"/>
              <a:t>Susceptible breakpoints of </a:t>
            </a:r>
            <a:r>
              <a:rPr lang="en-IN" dirty="0" err="1" smtClean="0"/>
              <a:t>meropenem</a:t>
            </a:r>
            <a:r>
              <a:rPr lang="en-IN" dirty="0" smtClean="0"/>
              <a:t> and </a:t>
            </a:r>
            <a:r>
              <a:rPr lang="en-IN" dirty="0" err="1" smtClean="0"/>
              <a:t>amikacin</a:t>
            </a:r>
            <a:r>
              <a:rPr lang="en-IN" dirty="0" smtClean="0"/>
              <a:t> for </a:t>
            </a:r>
            <a:r>
              <a:rPr lang="en-IN" dirty="0" err="1" smtClean="0"/>
              <a:t>E.coli</a:t>
            </a:r>
            <a:r>
              <a:rPr lang="en-IN" dirty="0" smtClean="0"/>
              <a:t> are 1 </a:t>
            </a:r>
            <a:r>
              <a:rPr lang="en-IN" dirty="0" err="1" smtClean="0"/>
              <a:t>μg</a:t>
            </a:r>
            <a:r>
              <a:rPr lang="en-IN" dirty="0" smtClean="0"/>
              <a:t>/mL and 16 </a:t>
            </a:r>
            <a:r>
              <a:rPr lang="en-IN" dirty="0" err="1" smtClean="0"/>
              <a:t>μg</a:t>
            </a:r>
            <a:r>
              <a:rPr lang="en-IN" dirty="0" smtClean="0"/>
              <a:t>/mL respectively, according to CLSI guideline 2020.</a:t>
            </a:r>
          </a:p>
          <a:p>
            <a:r>
              <a:rPr lang="en-IN" dirty="0" smtClean="0"/>
              <a:t>The therapeutic index is calculated as:</a:t>
            </a:r>
          </a:p>
          <a:p>
            <a:pPr lvl="1"/>
            <a:r>
              <a:rPr lang="en-IN" dirty="0" smtClean="0"/>
              <a:t>Therapeutic index of </a:t>
            </a:r>
            <a:r>
              <a:rPr lang="en-IN" dirty="0" err="1" smtClean="0"/>
              <a:t>meropenem</a:t>
            </a:r>
            <a:r>
              <a:rPr lang="en-IN" dirty="0" smtClean="0"/>
              <a:t>= 1/1=1</a:t>
            </a:r>
          </a:p>
          <a:p>
            <a:pPr lvl="1"/>
            <a:r>
              <a:rPr lang="en-IN" dirty="0" smtClean="0"/>
              <a:t>Therapeutic index of </a:t>
            </a:r>
            <a:r>
              <a:rPr lang="en-IN" dirty="0" err="1" smtClean="0"/>
              <a:t>meropenem</a:t>
            </a:r>
            <a:r>
              <a:rPr lang="en-IN" dirty="0" smtClean="0"/>
              <a:t>= 16/8=2</a:t>
            </a:r>
          </a:p>
          <a:p>
            <a:pPr lvl="1"/>
            <a:r>
              <a:rPr lang="en-IN" dirty="0" smtClean="0"/>
              <a:t>Therefore, in this case </a:t>
            </a:r>
            <a:r>
              <a:rPr lang="en-IN" dirty="0" err="1" smtClean="0"/>
              <a:t>amikacin</a:t>
            </a:r>
            <a:r>
              <a:rPr lang="en-IN" dirty="0" smtClean="0"/>
              <a:t> is superior to </a:t>
            </a:r>
            <a:r>
              <a:rPr lang="en-IN" dirty="0" err="1" smtClean="0"/>
              <a:t>meropenem</a:t>
            </a:r>
            <a:r>
              <a:rPr lang="en-IN"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276</a:t>
            </a:fld>
            <a:endParaRPr lang="en"/>
          </a:p>
        </p:txBody>
      </p:sp>
    </p:spTree>
    <p:extLst>
      <p:ext uri="{BB962C8B-B14F-4D97-AF65-F5344CB8AC3E}">
        <p14:creationId xmlns:p14="http://schemas.microsoft.com/office/powerpoint/2010/main" val="1137067560"/>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762000"/>
            <a:ext cx="8229600" cy="5364163"/>
          </a:xfrm>
        </p:spPr>
        <p:txBody>
          <a:bodyPr>
            <a:normAutofit/>
          </a:bodyPr>
          <a:lstStyle/>
          <a:p>
            <a:r>
              <a:rPr lang="en-US" dirty="0" smtClean="0"/>
              <a:t>Therapeutic Drug Monitoring</a:t>
            </a:r>
          </a:p>
          <a:p>
            <a:r>
              <a:rPr lang="en-US" dirty="0" smtClean="0"/>
              <a:t> Therapeutic efficacy - not only relies on in vitro susceptibility result (MIC), but also dependent on in vivo activity - in turn dependent on PK/PD parameters of the antimicrobial agent.</a:t>
            </a:r>
          </a:p>
          <a:p>
            <a:r>
              <a:rPr lang="en-US" dirty="0" smtClean="0"/>
              <a:t>Therapeutic drug monitoring - necessary to find out how the drug behaves in vivo - important for antibiotic - </a:t>
            </a:r>
            <a:r>
              <a:rPr lang="en-US" dirty="0" err="1" smtClean="0"/>
              <a:t>vancomycin</a:t>
            </a:r>
            <a:r>
              <a:rPr lang="en-US" dirty="0" smtClean="0"/>
              <a:t>, </a:t>
            </a:r>
            <a:r>
              <a:rPr lang="en-US" dirty="0" err="1" smtClean="0"/>
              <a:t>amikacin</a:t>
            </a:r>
            <a:r>
              <a:rPr lang="en-US" dirty="0" smtClean="0"/>
              <a:t> and </a:t>
            </a:r>
            <a:r>
              <a:rPr lang="en-US" dirty="0" err="1" smtClean="0"/>
              <a:t>colistin</a:t>
            </a:r>
            <a:r>
              <a:rPr lang="en-US" dirty="0" smtClean="0"/>
              <a:t>.</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277</a:t>
            </a:fld>
            <a:endParaRPr lang="en"/>
          </a:p>
        </p:txBody>
      </p:sp>
    </p:spTree>
    <p:extLst>
      <p:ext uri="{BB962C8B-B14F-4D97-AF65-F5344CB8AC3E}">
        <p14:creationId xmlns:p14="http://schemas.microsoft.com/office/powerpoint/2010/main" val="391487961"/>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normAutofit/>
          </a:bodyPr>
          <a:lstStyle/>
          <a:p>
            <a:r>
              <a:rPr lang="en-US" b="1" dirty="0" smtClean="0">
                <a:solidFill>
                  <a:srgbClr val="7030A0"/>
                </a:solidFill>
              </a:rPr>
              <a:t>Depending up on PK/PD parameters, </a:t>
            </a:r>
            <a:r>
              <a:rPr lang="en-US" dirty="0" smtClean="0">
                <a:solidFill>
                  <a:srgbClr val="7030A0"/>
                </a:solidFill>
              </a:rPr>
              <a:t>antibiotics are classified as:</a:t>
            </a:r>
          </a:p>
          <a:p>
            <a:pPr lvl="1"/>
            <a:r>
              <a:rPr lang="en-US" dirty="0" smtClean="0"/>
              <a:t>Concentration dependent antibiotics, e.g. aminoglycosides (better if the drug concentration in serum is much higher than the MIC of the drug)</a:t>
            </a:r>
          </a:p>
          <a:p>
            <a:pPr lvl="1"/>
            <a:r>
              <a:rPr lang="en-US" dirty="0" smtClean="0"/>
              <a:t>Time-dependent antibiotics, e.g. beta-lactams: Efficacy of the drug is dependent upon how much time the drug concentration remains higher than the MIC. Given in frequent intervals (e.g. thrice daily)</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278</a:t>
            </a:fld>
            <a:endParaRPr lang="en"/>
          </a:p>
        </p:txBody>
      </p:sp>
    </p:spTree>
    <p:extLst>
      <p:ext uri="{BB962C8B-B14F-4D97-AF65-F5344CB8AC3E}">
        <p14:creationId xmlns:p14="http://schemas.microsoft.com/office/powerpoint/2010/main" val="2688559220"/>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990600"/>
            <a:ext cx="8229600" cy="5135563"/>
          </a:xfrm>
        </p:spPr>
        <p:txBody>
          <a:bodyPr/>
          <a:lstStyle/>
          <a:p>
            <a:r>
              <a:rPr lang="en-US" dirty="0" smtClean="0"/>
              <a:t>Timely Stoppage of Antimicrobial- stopped at appropriate time - determined by clinical improvement or after obtaining negative culture or by use of biomarkers.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279</a:t>
            </a:fld>
            <a:endParaRPr lang="en"/>
          </a:p>
        </p:txBody>
      </p:sp>
    </p:spTree>
    <p:extLst>
      <p:ext uri="{BB962C8B-B14F-4D97-AF65-F5344CB8AC3E}">
        <p14:creationId xmlns:p14="http://schemas.microsoft.com/office/powerpoint/2010/main" val="3270327488"/>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dirty="0" smtClean="0"/>
              <a:t>Biomarkers - </a:t>
            </a:r>
            <a:r>
              <a:rPr lang="en-US" dirty="0" err="1" smtClean="0"/>
              <a:t>procalcitonin</a:t>
            </a:r>
            <a:r>
              <a:rPr lang="en-US" dirty="0" smtClean="0"/>
              <a:t> (PCT) or C-reactive protein (CRP) - used for predicting bacterial infection. </a:t>
            </a:r>
          </a:p>
          <a:p>
            <a:r>
              <a:rPr lang="en-US" dirty="0" smtClean="0"/>
              <a:t>PCT is more reliable marker than CRP.</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280</a:t>
            </a:fld>
            <a:endParaRPr lang="en"/>
          </a:p>
        </p:txBody>
      </p:sp>
    </p:spTree>
    <p:extLst>
      <p:ext uri="{BB962C8B-B14F-4D97-AF65-F5344CB8AC3E}">
        <p14:creationId xmlns:p14="http://schemas.microsoft.com/office/powerpoint/2010/main" val="4111834318"/>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7030A0"/>
                </a:solidFill>
              </a:rPr>
              <a:t>Procalcitonin</a:t>
            </a:r>
            <a:r>
              <a:rPr lang="en-US" b="1" dirty="0" smtClean="0">
                <a:solidFill>
                  <a:srgbClr val="7030A0"/>
                </a:solidFill>
              </a:rPr>
              <a:t> (PCT)</a:t>
            </a:r>
            <a:endParaRPr lang="en-US" b="1" dirty="0">
              <a:solidFill>
                <a:srgbClr val="7030A0"/>
              </a:solidFill>
            </a:endParaRPr>
          </a:p>
        </p:txBody>
      </p:sp>
      <p:sp>
        <p:nvSpPr>
          <p:cNvPr id="193" name="Google Shape;193;p12"/>
          <p:cNvSpPr txBox="1">
            <a:spLocks noGrp="1"/>
          </p:cNvSpPr>
          <p:nvPr>
            <p:ph idx="1"/>
          </p:nvPr>
        </p:nvSpPr>
        <p:spPr/>
        <p:txBody>
          <a:bodyPr/>
          <a:lstStyle/>
          <a:p>
            <a:r>
              <a:rPr lang="en-US" dirty="0" smtClean="0"/>
              <a:t>Peptide precursor of the hormone calcitonin, secreted at very low level (&lt;0.05 </a:t>
            </a:r>
            <a:r>
              <a:rPr lang="en-US" dirty="0" err="1" smtClean="0"/>
              <a:t>ng</a:t>
            </a:r>
            <a:r>
              <a:rPr lang="en-US" dirty="0" smtClean="0"/>
              <a:t>/mL) normally by the body, but the level goes up by manifolds in bacterial infection.</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281</a:t>
            </a:fld>
            <a:endParaRPr lang="en"/>
          </a:p>
        </p:txBody>
      </p:sp>
    </p:spTree>
    <p:extLst>
      <p:ext uri="{BB962C8B-B14F-4D97-AF65-F5344CB8AC3E}">
        <p14:creationId xmlns:p14="http://schemas.microsoft.com/office/powerpoint/2010/main" val="1649570872"/>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7030A0"/>
                </a:solidFill>
              </a:rPr>
              <a:t>Applications of PCT</a:t>
            </a:r>
            <a:endParaRPr lang="en-US" b="1" dirty="0">
              <a:solidFill>
                <a:srgbClr val="7030A0"/>
              </a:solidFill>
            </a:endParaRPr>
          </a:p>
        </p:txBody>
      </p:sp>
      <p:sp>
        <p:nvSpPr>
          <p:cNvPr id="193" name="Google Shape;193;p12"/>
          <p:cNvSpPr txBox="1">
            <a:spLocks noGrp="1"/>
          </p:cNvSpPr>
          <p:nvPr>
            <p:ph idx="1"/>
          </p:nvPr>
        </p:nvSpPr>
        <p:spPr/>
        <p:txBody>
          <a:bodyPr>
            <a:normAutofit fontScale="92500" lnSpcReduction="10000"/>
          </a:bodyPr>
          <a:lstStyle/>
          <a:p>
            <a:r>
              <a:rPr lang="en-US" dirty="0" smtClean="0"/>
              <a:t>Differentiate bacterial </a:t>
            </a:r>
            <a:r>
              <a:rPr lang="en-US" dirty="0" err="1" smtClean="0"/>
              <a:t>vs</a:t>
            </a:r>
            <a:r>
              <a:rPr lang="en-US" dirty="0" smtClean="0"/>
              <a:t> viral infection</a:t>
            </a:r>
          </a:p>
          <a:p>
            <a:r>
              <a:rPr lang="en-US" dirty="0" smtClean="0"/>
              <a:t>Predicting bacterial infections such as local or systemic infection </a:t>
            </a:r>
          </a:p>
          <a:p>
            <a:pPr lvl="1"/>
            <a:r>
              <a:rPr lang="en-US" dirty="0" smtClean="0"/>
              <a:t>0.05–2.0 </a:t>
            </a:r>
            <a:r>
              <a:rPr lang="en-US" dirty="0" err="1" smtClean="0"/>
              <a:t>ng</a:t>
            </a:r>
            <a:r>
              <a:rPr lang="en-US" dirty="0" smtClean="0"/>
              <a:t>/mL indicates possible local infection </a:t>
            </a:r>
          </a:p>
          <a:p>
            <a:pPr lvl="1"/>
            <a:r>
              <a:rPr lang="en-US" dirty="0" smtClean="0"/>
              <a:t>2-10 </a:t>
            </a:r>
            <a:r>
              <a:rPr lang="en-US" dirty="0" err="1" smtClean="0"/>
              <a:t>ng</a:t>
            </a:r>
            <a:r>
              <a:rPr lang="en-US" dirty="0" smtClean="0"/>
              <a:t>/mL indicates systemic infection </a:t>
            </a:r>
          </a:p>
          <a:p>
            <a:pPr lvl="1"/>
            <a:r>
              <a:rPr lang="en-US" dirty="0" smtClean="0"/>
              <a:t>&gt;10 </a:t>
            </a:r>
            <a:r>
              <a:rPr lang="en-US" dirty="0" err="1" smtClean="0"/>
              <a:t>ng</a:t>
            </a:r>
            <a:r>
              <a:rPr lang="en-US" dirty="0" smtClean="0"/>
              <a:t>/mL indicates septic shock </a:t>
            </a:r>
          </a:p>
          <a:p>
            <a:r>
              <a:rPr lang="en-US" dirty="0" smtClean="0"/>
              <a:t>Helps to decide whether to continue antibiotics in culture negative cases and to stop antibiotics </a:t>
            </a:r>
          </a:p>
          <a:p>
            <a:r>
              <a:rPr lang="en-US" dirty="0" smtClean="0"/>
              <a:t>Severity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282</a:t>
            </a:fld>
            <a:endParaRPr lang="en"/>
          </a:p>
        </p:txBody>
      </p:sp>
    </p:spTree>
    <p:extLst>
      <p:ext uri="{BB962C8B-B14F-4D97-AF65-F5344CB8AC3E}">
        <p14:creationId xmlns:p14="http://schemas.microsoft.com/office/powerpoint/2010/main" val="2572791017"/>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0"/>
            <a:ext cx="8229600" cy="5516563"/>
          </a:xfrm>
        </p:spPr>
        <p:txBody>
          <a:bodyPr/>
          <a:lstStyle/>
          <a:p>
            <a:r>
              <a:rPr lang="en-US" b="1" dirty="0" smtClean="0">
                <a:solidFill>
                  <a:srgbClr val="7030A0"/>
                </a:solidFill>
              </a:rPr>
              <a:t>Avoid overlapping spectra</a:t>
            </a:r>
          </a:p>
          <a:p>
            <a:pPr lvl="1"/>
            <a:r>
              <a:rPr lang="en-US" dirty="0" err="1" smtClean="0"/>
              <a:t>Meropenem</a:t>
            </a:r>
            <a:r>
              <a:rPr lang="en-US" dirty="0" smtClean="0"/>
              <a:t> and </a:t>
            </a:r>
            <a:r>
              <a:rPr lang="en-US" dirty="0" err="1" smtClean="0"/>
              <a:t>piptaz</a:t>
            </a:r>
            <a:r>
              <a:rPr lang="en-US" dirty="0" smtClean="0"/>
              <a:t> combination therapy for double GN coverage - avoided as both these drugs belong to beta-lactam group of antimicrobials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283</a:t>
            </a:fld>
            <a:endParaRPr lang="en"/>
          </a:p>
        </p:txBody>
      </p:sp>
    </p:spTree>
    <p:extLst>
      <p:ext uri="{BB962C8B-B14F-4D97-AF65-F5344CB8AC3E}">
        <p14:creationId xmlns:p14="http://schemas.microsoft.com/office/powerpoint/2010/main" val="2286720414"/>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0"/>
            <a:ext cx="8229600" cy="5440363"/>
          </a:xfrm>
        </p:spPr>
        <p:txBody>
          <a:bodyPr/>
          <a:lstStyle/>
          <a:p>
            <a:r>
              <a:rPr lang="en-US" b="1" dirty="0" smtClean="0">
                <a:solidFill>
                  <a:srgbClr val="7030A0"/>
                </a:solidFill>
              </a:rPr>
              <a:t>Redundant antibiotic</a:t>
            </a:r>
          </a:p>
          <a:p>
            <a:pPr lvl="1"/>
            <a:r>
              <a:rPr lang="en-US" dirty="0" err="1" smtClean="0"/>
              <a:t>Meropenem</a:t>
            </a:r>
            <a:r>
              <a:rPr lang="en-US" dirty="0" smtClean="0"/>
              <a:t> and metronidazole combination therapy for suspected GN/ anaerobic sepsis - avoided as </a:t>
            </a:r>
            <a:r>
              <a:rPr lang="en-US" dirty="0" err="1" smtClean="0"/>
              <a:t>meropenem</a:t>
            </a:r>
            <a:r>
              <a:rPr lang="en-US" dirty="0" smtClean="0"/>
              <a:t> is active against anaerobes in addition to gram-negative bacteria.</a:t>
            </a:r>
          </a:p>
          <a:p>
            <a:pPr lvl="1"/>
            <a:r>
              <a:rPr lang="en-US" dirty="0" smtClean="0"/>
              <a:t>Metronidazole can be withdrawn from therapy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284</a:t>
            </a:fld>
            <a:endParaRPr lang="en"/>
          </a:p>
        </p:txBody>
      </p:sp>
    </p:spTree>
    <p:extLst>
      <p:ext uri="{BB962C8B-B14F-4D97-AF65-F5344CB8AC3E}">
        <p14:creationId xmlns:p14="http://schemas.microsoft.com/office/powerpoint/2010/main" val="898582680"/>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914400"/>
            <a:ext cx="8229600" cy="5211763"/>
          </a:xfrm>
        </p:spPr>
        <p:txBody>
          <a:bodyPr/>
          <a:lstStyle/>
          <a:p>
            <a:r>
              <a:rPr lang="en-US" b="1" dirty="0" smtClean="0">
                <a:solidFill>
                  <a:srgbClr val="7030A0"/>
                </a:solidFill>
              </a:rPr>
              <a:t>Ineffective antibiotic: </a:t>
            </a:r>
            <a:r>
              <a:rPr lang="en-US" dirty="0" err="1" smtClean="0"/>
              <a:t>Cloxacillin</a:t>
            </a:r>
            <a:r>
              <a:rPr lang="en-US" dirty="0" smtClean="0"/>
              <a:t> in MRSA is ineffective and therefore should be avoided. </a:t>
            </a:r>
            <a:r>
              <a:rPr lang="en-US" dirty="0" err="1" smtClean="0"/>
              <a:t>Vancomycin</a:t>
            </a:r>
            <a:r>
              <a:rPr lang="en-US" dirty="0" smtClean="0"/>
              <a:t> is the drug of choice for MRSA</a:t>
            </a:r>
          </a:p>
          <a:p>
            <a:r>
              <a:rPr lang="en-US" b="1" dirty="0">
                <a:solidFill>
                  <a:srgbClr val="7030A0"/>
                </a:solidFill>
              </a:rPr>
              <a:t>Inferior antibiotic: </a:t>
            </a:r>
            <a:r>
              <a:rPr lang="en-US" dirty="0" err="1" smtClean="0"/>
              <a:t>Vancomycin</a:t>
            </a:r>
            <a:r>
              <a:rPr lang="en-US" dirty="0" smtClean="0"/>
              <a:t> is an inferior cell wall acting agent compared to </a:t>
            </a:r>
            <a:r>
              <a:rPr lang="en-US" dirty="0" err="1" smtClean="0"/>
              <a:t>cloxacillin</a:t>
            </a:r>
            <a:r>
              <a:rPr lang="en-US" dirty="0" smtClean="0"/>
              <a:t> for MSSA </a:t>
            </a:r>
            <a:r>
              <a:rPr lang="fr-FR" dirty="0" smtClean="0"/>
              <a:t>infection.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285</a:t>
            </a:fld>
            <a:endParaRPr lang="en"/>
          </a:p>
        </p:txBody>
      </p:sp>
    </p:spTree>
    <p:extLst>
      <p:ext uri="{BB962C8B-B14F-4D97-AF65-F5344CB8AC3E}">
        <p14:creationId xmlns:p14="http://schemas.microsoft.com/office/powerpoint/2010/main" val="2439390968"/>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HOSPITAL ANTIBIOGRAM</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Overall profile of antimicrobial susceptibility testing results of a specific microorganism to a battery of antimicrobial agents.</a:t>
            </a:r>
          </a:p>
          <a:p>
            <a:r>
              <a:rPr lang="en-US" dirty="0" smtClean="0"/>
              <a:t>Responsibility of the department of Microbiology to construct </a:t>
            </a:r>
            <a:r>
              <a:rPr lang="en-US" dirty="0" err="1" smtClean="0"/>
              <a:t>ahospital</a:t>
            </a:r>
            <a:r>
              <a:rPr lang="en-US" dirty="0" smtClean="0"/>
              <a:t> </a:t>
            </a:r>
            <a:r>
              <a:rPr lang="en-US" dirty="0" err="1" smtClean="0"/>
              <a:t>antibiogram</a:t>
            </a:r>
            <a:r>
              <a:rPr lang="en-US" dirty="0" smtClean="0"/>
              <a:t> and share it with clinicians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286</a:t>
            </a:fld>
            <a:endParaRPr lang="en"/>
          </a:p>
        </p:txBody>
      </p:sp>
    </p:spTree>
    <p:extLst>
      <p:ext uri="{BB962C8B-B14F-4D97-AF65-F5344CB8AC3E}">
        <p14:creationId xmlns:p14="http://schemas.microsoft.com/office/powerpoint/2010/main" val="1376499360"/>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HOSPITAL ANTIBIOGRAM - USES</a:t>
            </a:r>
            <a:endParaRPr lang="en-US" b="1" dirty="0">
              <a:solidFill>
                <a:srgbClr val="FF0000"/>
              </a:solidFill>
            </a:endParaRPr>
          </a:p>
        </p:txBody>
      </p:sp>
      <p:sp>
        <p:nvSpPr>
          <p:cNvPr id="193" name="Google Shape;193;p12"/>
          <p:cNvSpPr txBox="1">
            <a:spLocks noGrp="1"/>
          </p:cNvSpPr>
          <p:nvPr>
            <p:ph idx="1"/>
          </p:nvPr>
        </p:nvSpPr>
        <p:spPr/>
        <p:txBody>
          <a:bodyPr>
            <a:normAutofit fontScale="92500" lnSpcReduction="10000"/>
          </a:bodyPr>
          <a:lstStyle/>
          <a:p>
            <a:r>
              <a:rPr lang="en-US" smtClean="0"/>
              <a:t> Guide the clinicians in selecting the best empirical antimicrobial treatment in the event of pending microbiology culture and susceptibility results.</a:t>
            </a:r>
          </a:p>
          <a:p>
            <a:r>
              <a:rPr lang="en-US" smtClean="0"/>
              <a:t>Detecting and monitoring trends in antimicrobial resistance within the hospital</a:t>
            </a:r>
          </a:p>
          <a:p>
            <a:r>
              <a:rPr lang="en-US" smtClean="0"/>
              <a:t>Compare susceptibility rates across institutions and track resistance trends and thereby contributing to national AMR surveillance database.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287</a:t>
            </a:fld>
            <a:endParaRPr lang="en"/>
          </a:p>
        </p:txBody>
      </p:sp>
    </p:spTree>
    <p:extLst>
      <p:ext uri="{BB962C8B-B14F-4D97-AF65-F5344CB8AC3E}">
        <p14:creationId xmlns:p14="http://schemas.microsoft.com/office/powerpoint/2010/main" val="2626817067"/>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Autofit/>
          </a:bodyPr>
          <a:lstStyle/>
          <a:p>
            <a:pPr algn="l"/>
            <a:r>
              <a:rPr lang="en-US" sz="2400" b="1" dirty="0" smtClean="0">
                <a:solidFill>
                  <a:srgbClr val="FF0000"/>
                </a:solidFill>
              </a:rPr>
              <a:t>Hospital </a:t>
            </a:r>
            <a:r>
              <a:rPr lang="en-US" sz="2400" b="1" dirty="0" err="1" smtClean="0">
                <a:solidFill>
                  <a:srgbClr val="FF0000"/>
                </a:solidFill>
              </a:rPr>
              <a:t>antibiogram</a:t>
            </a:r>
            <a:r>
              <a:rPr lang="en-US" sz="2400" b="1" dirty="0" smtClean="0">
                <a:solidFill>
                  <a:srgbClr val="FF0000"/>
                </a:solidFill>
              </a:rPr>
              <a:t> of gram-negative bacteria for the year 2020, expressed in terms of susceptibility rate </a:t>
            </a:r>
            <a:endParaRPr lang="en-US" sz="2400"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101722383"/>
              </p:ext>
            </p:extLst>
          </p:nvPr>
        </p:nvGraphicFramePr>
        <p:xfrm>
          <a:off x="132079" y="2033694"/>
          <a:ext cx="8879843" cy="3986107"/>
        </p:xfrm>
        <a:graphic>
          <a:graphicData uri="http://schemas.openxmlformats.org/drawingml/2006/table">
            <a:tbl>
              <a:tblPr firstRow="1" bandRow="1">
                <a:tableStyleId>{5940675A-B579-460E-94D1-54222C63F5DA}</a:tableStyleId>
              </a:tblPr>
              <a:tblGrid>
                <a:gridCol w="1209042">
                  <a:extLst>
                    <a:ext uri="{9D8B030D-6E8A-4147-A177-3AD203B41FA5}">
                      <a16:colId xmlns:a16="http://schemas.microsoft.com/office/drawing/2014/main" xmlns="" val="20000"/>
                    </a:ext>
                  </a:extLst>
                </a:gridCol>
                <a:gridCol w="1328056">
                  <a:extLst>
                    <a:ext uri="{9D8B030D-6E8A-4147-A177-3AD203B41FA5}">
                      <a16:colId xmlns:a16="http://schemas.microsoft.com/office/drawing/2014/main" xmlns="" val="20001"/>
                    </a:ext>
                  </a:extLst>
                </a:gridCol>
                <a:gridCol w="1268549">
                  <a:extLst>
                    <a:ext uri="{9D8B030D-6E8A-4147-A177-3AD203B41FA5}">
                      <a16:colId xmlns:a16="http://schemas.microsoft.com/office/drawing/2014/main" xmlns="" val="20002"/>
                    </a:ext>
                  </a:extLst>
                </a:gridCol>
                <a:gridCol w="1268549">
                  <a:extLst>
                    <a:ext uri="{9D8B030D-6E8A-4147-A177-3AD203B41FA5}">
                      <a16:colId xmlns:a16="http://schemas.microsoft.com/office/drawing/2014/main" xmlns="" val="20003"/>
                    </a:ext>
                  </a:extLst>
                </a:gridCol>
                <a:gridCol w="1268549">
                  <a:extLst>
                    <a:ext uri="{9D8B030D-6E8A-4147-A177-3AD203B41FA5}">
                      <a16:colId xmlns:a16="http://schemas.microsoft.com/office/drawing/2014/main" xmlns="" val="20004"/>
                    </a:ext>
                  </a:extLst>
                </a:gridCol>
                <a:gridCol w="1268549">
                  <a:extLst>
                    <a:ext uri="{9D8B030D-6E8A-4147-A177-3AD203B41FA5}">
                      <a16:colId xmlns:a16="http://schemas.microsoft.com/office/drawing/2014/main" xmlns="" val="20005"/>
                    </a:ext>
                  </a:extLst>
                </a:gridCol>
                <a:gridCol w="1268549">
                  <a:extLst>
                    <a:ext uri="{9D8B030D-6E8A-4147-A177-3AD203B41FA5}">
                      <a16:colId xmlns:a16="http://schemas.microsoft.com/office/drawing/2014/main" xmlns="" val="20006"/>
                    </a:ext>
                  </a:extLst>
                </a:gridCol>
              </a:tblGrid>
              <a:tr h="893589">
                <a:tc>
                  <a:txBody>
                    <a:bodyPr/>
                    <a:lstStyle/>
                    <a:p>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u="none" strike="noStrike" cap="none" dirty="0">
                          <a:solidFill>
                            <a:srgbClr val="7030A0"/>
                          </a:solidFill>
                          <a:effectLst/>
                          <a:sym typeface="Arial"/>
                        </a:rPr>
                        <a:t>Ciprofloxacin</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u="none" strike="noStrike" cap="none" dirty="0">
                          <a:solidFill>
                            <a:srgbClr val="7030A0"/>
                          </a:solidFill>
                          <a:effectLst/>
                          <a:sym typeface="Arial"/>
                        </a:rPr>
                        <a:t>Amikacin</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u="none" strike="noStrike" cap="none" dirty="0">
                          <a:solidFill>
                            <a:srgbClr val="7030A0"/>
                          </a:solidFill>
                          <a:effectLst/>
                          <a:sym typeface="Arial"/>
                        </a:rPr>
                        <a:t>Ceftazidime </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u="none" strike="noStrike" cap="none" dirty="0">
                          <a:solidFill>
                            <a:srgbClr val="7030A0"/>
                          </a:solidFill>
                          <a:effectLst/>
                          <a:sym typeface="Arial"/>
                        </a:rPr>
                        <a:t>Piperacillin-</a:t>
                      </a:r>
                      <a:endParaRPr lang="en-US" sz="1600" b="1" dirty="0">
                        <a:solidFill>
                          <a:srgbClr val="7030A0"/>
                        </a:solidFill>
                      </a:endParaRPr>
                    </a:p>
                    <a:p>
                      <a:r>
                        <a:rPr lang="en-US" sz="1600" b="1" u="none" strike="noStrike" cap="none" dirty="0" err="1">
                          <a:solidFill>
                            <a:srgbClr val="7030A0"/>
                          </a:solidFill>
                          <a:effectLst/>
                          <a:sym typeface="Arial"/>
                        </a:rPr>
                        <a:t>tazobactam</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dirty="0" err="1">
                          <a:solidFill>
                            <a:srgbClr val="7030A0"/>
                          </a:solidFill>
                        </a:rPr>
                        <a:t>Meropenem</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tc>
                  <a:txBody>
                    <a:bodyPr/>
                    <a:lstStyle/>
                    <a:p>
                      <a:r>
                        <a:rPr lang="en-US" sz="1600" b="1" dirty="0" err="1">
                          <a:solidFill>
                            <a:srgbClr val="7030A0"/>
                          </a:solidFill>
                        </a:rPr>
                        <a:t>Colistin</a:t>
                      </a:r>
                      <a:endParaRPr lang="en-US" sz="1600" b="1" dirty="0">
                        <a:solidFill>
                          <a:srgbClr val="7030A0"/>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0"/>
                  </a:ext>
                </a:extLst>
              </a:tr>
              <a:tr h="639529">
                <a:tc>
                  <a:txBody>
                    <a:bodyPr/>
                    <a:lstStyle/>
                    <a:p>
                      <a:r>
                        <a:rPr lang="en-US" sz="1900" u="none" strike="noStrike" cap="none" dirty="0">
                          <a:effectLst/>
                          <a:sym typeface="Arial"/>
                        </a:rPr>
                        <a:t>E. coli</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25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55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75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82</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99</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1"/>
                  </a:ext>
                </a:extLst>
              </a:tr>
              <a:tr h="639529">
                <a:tc>
                  <a:txBody>
                    <a:bodyPr/>
                    <a:lstStyle/>
                    <a:p>
                      <a:r>
                        <a:rPr lang="en-US" sz="1900" u="none" strike="noStrike" cap="none" dirty="0" err="1">
                          <a:effectLst/>
                          <a:sym typeface="Arial"/>
                        </a:rPr>
                        <a:t>Klebsiella</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15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75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35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65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70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85</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2"/>
                  </a:ext>
                </a:extLst>
              </a:tr>
              <a:tr h="906730">
                <a:tc>
                  <a:txBody>
                    <a:bodyPr/>
                    <a:lstStyle/>
                    <a:p>
                      <a:r>
                        <a:rPr lang="en-US" sz="1900" u="none" strike="noStrike" cap="none" dirty="0">
                          <a:effectLst/>
                          <a:sym typeface="Arial"/>
                        </a:rPr>
                        <a:t>Pseudomonas</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32</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60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80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99</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3"/>
                  </a:ext>
                </a:extLst>
              </a:tr>
              <a:tr h="906730">
                <a:tc>
                  <a:txBody>
                    <a:bodyPr/>
                    <a:lstStyle/>
                    <a:p>
                      <a:r>
                        <a:rPr lang="en-US" sz="1900" u="none" strike="noStrike" cap="none" dirty="0">
                          <a:effectLst/>
                          <a:sym typeface="Arial"/>
                        </a:rPr>
                        <a:t>Acinetobacter</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29</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70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10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18</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20</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a:txBody>
                    <a:bodyPr/>
                    <a:lstStyle/>
                    <a:p>
                      <a:r>
                        <a:rPr lang="en-US" sz="1900" dirty="0"/>
                        <a:t>99</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354600769"/>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14400" y="228600"/>
            <a:ext cx="67056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549732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TotalTime>
  <Words>13637</Words>
  <Application>Microsoft Office PowerPoint</Application>
  <PresentationFormat>On-screen Show (4:3)</PresentationFormat>
  <Paragraphs>1949</Paragraphs>
  <Slides>289</Slides>
  <Notes>281</Notes>
  <HiddenSlides>0</HiddenSlides>
  <MMClips>0</MMClips>
  <ScaleCrop>false</ScaleCrop>
  <HeadingPairs>
    <vt:vector size="4" baseType="variant">
      <vt:variant>
        <vt:lpstr>Theme</vt:lpstr>
      </vt:variant>
      <vt:variant>
        <vt:i4>1</vt:i4>
      </vt:variant>
      <vt:variant>
        <vt:lpstr>Slide Titles</vt:lpstr>
      </vt:variant>
      <vt:variant>
        <vt:i4>289</vt:i4>
      </vt:variant>
    </vt:vector>
  </HeadingPairs>
  <TitlesOfParts>
    <vt:vector size="290" baseType="lpstr">
      <vt:lpstr>Office Theme</vt:lpstr>
      <vt:lpstr>Major Healthcare-associated Infection Types</vt:lpstr>
      <vt:lpstr>Learning objectives</vt:lpstr>
      <vt:lpstr>INTRODUCTION</vt:lpstr>
      <vt:lpstr>CATHETER-ASSOCIATED URINARY TRACT INFECTION (CAUTI)</vt:lpstr>
      <vt:lpstr>Definitions</vt:lpstr>
      <vt:lpstr>Epidemiology</vt:lpstr>
      <vt:lpstr>Microbiology</vt:lpstr>
      <vt:lpstr>PowerPoint Presentation</vt:lpstr>
      <vt:lpstr>Pathogenesis</vt:lpstr>
      <vt:lpstr>PowerPoint Presentation</vt:lpstr>
      <vt:lpstr>PowerPoint Presentation</vt:lpstr>
      <vt:lpstr>Risk factors for CAUTI</vt:lpstr>
      <vt:lpstr>Laboratory Diagnosis</vt:lpstr>
      <vt:lpstr>PowerPoint Presentation</vt:lpstr>
      <vt:lpstr>Treatment</vt:lpstr>
      <vt:lpstr>CATHETER RELATED BLOOD STREAM  INFECTION (CRBSI)</vt:lpstr>
      <vt:lpstr>Central Line or Central Venous Catheter </vt:lpstr>
      <vt:lpstr>PowerPoint Presentation</vt:lpstr>
      <vt:lpstr>Epidemiology</vt:lpstr>
      <vt:lpstr>Pathogenesis</vt:lpstr>
      <vt:lpstr>PowerPoint Presentation</vt:lpstr>
      <vt:lpstr>Risk factors for CRBSI</vt:lpstr>
      <vt:lpstr>Intrinsic and extrinsic contamination of central line</vt:lpstr>
      <vt:lpstr>Diagnosis of CRBSI</vt:lpstr>
      <vt:lpstr>Treatment</vt:lpstr>
      <vt:lpstr>PowerPoint Presentation</vt:lpstr>
      <vt:lpstr>VENTILATOR ASSOCIATED PNEUMONIA</vt:lpstr>
      <vt:lpstr>Microbiology</vt:lpstr>
      <vt:lpstr>Pathogenesis</vt:lpstr>
      <vt:lpstr>PowerPoint Presentation</vt:lpstr>
      <vt:lpstr>Risk factors</vt:lpstr>
      <vt:lpstr>Diagnosis</vt:lpstr>
      <vt:lpstr>Modified Clinical Pulmonary Infection Score (CPIS)</vt:lpstr>
      <vt:lpstr>Microbiological Criteria</vt:lpstr>
      <vt:lpstr>Radiological Criteria</vt:lpstr>
      <vt:lpstr>Treatment</vt:lpstr>
      <vt:lpstr>SURGICAL SITE INFECTION</vt:lpstr>
      <vt:lpstr>Microbiology</vt:lpstr>
      <vt:lpstr>Risk factors for development of SSI</vt:lpstr>
      <vt:lpstr>PowerPoint Presentation</vt:lpstr>
      <vt:lpstr>Wound Class Type</vt:lpstr>
      <vt:lpstr>Classification and Diagnosis of SSI</vt:lpstr>
      <vt:lpstr>PowerPoint Presentation</vt:lpstr>
      <vt:lpstr>Treatment of SSI</vt:lpstr>
      <vt:lpstr>Prevention of surgical site infection (SSI)</vt:lpstr>
      <vt:lpstr>PowerPoint Presentation</vt:lpstr>
      <vt:lpstr>PowerPoint Presentation</vt:lpstr>
      <vt:lpstr>PREVENTION OF DEVICE-ASSOCIATED INFECTIONS</vt:lpstr>
      <vt:lpstr>Care Bundle Approach</vt:lpstr>
      <vt:lpstr>Care bundle for urinary catheter</vt:lpstr>
      <vt:lpstr>Care bundle for central line</vt:lpstr>
      <vt:lpstr>Care bundle for central line</vt:lpstr>
      <vt:lpstr>HAI SURVEILLANCE</vt:lpstr>
      <vt:lpstr>PowerPoint Presentation</vt:lpstr>
      <vt:lpstr>Targeted Surveillance </vt:lpstr>
      <vt:lpstr>PowerPoint Presentation</vt:lpstr>
      <vt:lpstr>Method of Conducting HAI Surveillance </vt:lpstr>
      <vt:lpstr>NHSN surveillance diagnostic criteria for catheter  associated urinary tract infection (CAUTI)</vt:lpstr>
      <vt:lpstr>NHSN Surveillance diagnostic criteria for CLABSI  (Central line-associated blood stream infection)</vt:lpstr>
      <vt:lpstr>NHSN surveillance diagnostic criteria for VAE (Ventilator associated events)</vt:lpstr>
      <vt:lpstr>PowerPoint Presentation</vt:lpstr>
      <vt:lpstr>PowerPoint Presentation</vt:lpstr>
      <vt:lpstr>PowerPoint Presentation</vt:lpstr>
      <vt:lpstr> Formulae of HAI infection rates</vt:lpstr>
      <vt:lpstr>PowerPoint Presentation</vt:lpstr>
      <vt:lpstr>Sterilization and Disinfection</vt:lpstr>
      <vt:lpstr>Learning objectives</vt:lpstr>
      <vt:lpstr>Definitions</vt:lpstr>
      <vt:lpstr>PowerPoint Presentation</vt:lpstr>
      <vt:lpstr>PowerPoint Presentation</vt:lpstr>
      <vt:lpstr>PowerPoint Presentation</vt:lpstr>
      <vt:lpstr>Level of sterilant/ disinfectants according to their microbicidal action</vt:lpstr>
      <vt:lpstr>Agents used in the hospital for achieving sterilization, disinfection and cleaning</vt:lpstr>
      <vt:lpstr>PowerPoint Presentation</vt:lpstr>
      <vt:lpstr>PowerPoint Presentation</vt:lpstr>
      <vt:lpstr>Central Sterile Supply Department (CSSD)</vt:lpstr>
      <vt:lpstr>Central Sterile Supply Department (CSSD)</vt:lpstr>
      <vt:lpstr>Factors Influencing Efficacy of Sterilant /  Disinfectant </vt:lpstr>
      <vt:lpstr>PowerPoint Presentation</vt:lpstr>
      <vt:lpstr>STERILANTS Property of an Ideal Sterilant/Disinfectant</vt:lpstr>
      <vt:lpstr>Spaulding’s Classification of Medical Devices </vt:lpstr>
      <vt:lpstr>Steam Sterilizer (Autoclave)</vt:lpstr>
      <vt:lpstr>PowerPoint Presentation</vt:lpstr>
      <vt:lpstr>PowerPoint Presentation</vt:lpstr>
      <vt:lpstr>PowerPoint Presentation</vt:lpstr>
      <vt:lpstr>PowerPoint Presentation</vt:lpstr>
      <vt:lpstr>PowerPoint Presentation</vt:lpstr>
      <vt:lpstr>PowerPoint Presentation</vt:lpstr>
      <vt:lpstr>Steam Sterilizer (Autoclave) </vt:lpstr>
      <vt:lpstr>PowerPoint Presentation</vt:lpstr>
      <vt:lpstr>PowerPoint Presentation</vt:lpstr>
      <vt:lpstr>PowerPoint Presentation</vt:lpstr>
      <vt:lpstr>Flash Sterilization</vt:lpstr>
      <vt:lpstr>PowerPoint Presentation</vt:lpstr>
      <vt:lpstr>Ethylene Oxide (ETO) Sterilizer</vt:lpstr>
      <vt:lpstr>PowerPoint Presentation</vt:lpstr>
      <vt:lpstr>PowerPoint Presentation</vt:lpstr>
      <vt:lpstr>PowerPoint Presentation</vt:lpstr>
      <vt:lpstr>PowerPoint Presentation</vt:lpstr>
      <vt:lpstr>PowerPoint Presentation</vt:lpstr>
      <vt:lpstr>Plasma Sterilization</vt:lpstr>
      <vt:lpstr>PowerPoint Presentation</vt:lpstr>
      <vt:lpstr>PowerPoint Presentation</vt:lpstr>
      <vt:lpstr>PowerPoint Presentation</vt:lpstr>
      <vt:lpstr>PowerPoint Presentation</vt:lpstr>
      <vt:lpstr>Dry Heat Sterilizer (Hot Air Oven)</vt:lpstr>
      <vt:lpstr>PowerPoint Presentation</vt:lpstr>
      <vt:lpstr>PowerPoint Presentation</vt:lpstr>
      <vt:lpstr>PowerPoint Presentation</vt:lpstr>
      <vt:lpstr>Filtration</vt:lpstr>
      <vt:lpstr>PowerPoint Presentation</vt:lpstr>
      <vt:lpstr>Filtration of Air</vt:lpstr>
      <vt:lpstr>Filtration of Liquid</vt:lpstr>
      <vt:lpstr>Radiation - Ionizing Radiation</vt:lpstr>
      <vt:lpstr>PowerPoint Presentation</vt:lpstr>
      <vt:lpstr>Radiation - Non-ionizing Radiation</vt:lpstr>
      <vt:lpstr>Incineration</vt:lpstr>
      <vt:lpstr>Microwave</vt:lpstr>
      <vt:lpstr>PowerPoint Presentation</vt:lpstr>
      <vt:lpstr>HIGH-LEVEL DISINFECTANT (HLD)</vt:lpstr>
      <vt:lpstr>Aldehyde</vt:lpstr>
      <vt:lpstr>Glutaraldehyde</vt:lpstr>
      <vt:lpstr>PowerPoint Presentation</vt:lpstr>
      <vt:lpstr>Ortho-phthalaldehyde (0.55%)</vt:lpstr>
      <vt:lpstr>Formaldehyde</vt:lpstr>
      <vt:lpstr>PowerPoint Presentation</vt:lpstr>
      <vt:lpstr>Peracetic Acid</vt:lpstr>
      <vt:lpstr>Hydrogen Peroxide (H2O2)</vt:lpstr>
      <vt:lpstr>PowerPoint Presentation</vt:lpstr>
      <vt:lpstr>PowerPoint Presentation</vt:lpstr>
      <vt:lpstr>PowerPoint Presentation</vt:lpstr>
      <vt:lpstr>INTERMEDIATE-LEVEL DISINFECTANT Alcohol</vt:lpstr>
      <vt:lpstr>PowerPoint Presentation</vt:lpstr>
      <vt:lpstr>PowerPoint Presentation</vt:lpstr>
      <vt:lpstr>Phenolics</vt:lpstr>
      <vt:lpstr>PowerPoint Presentation</vt:lpstr>
      <vt:lpstr>PowerPoint Presentation</vt:lpstr>
      <vt:lpstr>PowerPoint Presentation</vt:lpstr>
      <vt:lpstr>Halogens</vt:lpstr>
      <vt:lpstr>Iodine</vt:lpstr>
      <vt:lpstr>PowerPoint Presentation</vt:lpstr>
      <vt:lpstr>Chlorine and Hypochlorite</vt:lpstr>
      <vt:lpstr>PowerPoint Presentation</vt:lpstr>
      <vt:lpstr>PowerPoint Presentation</vt:lpstr>
      <vt:lpstr>PowerPoint Presentation</vt:lpstr>
      <vt:lpstr>PowerPoint Presentation</vt:lpstr>
      <vt:lpstr>Heat-based Methods</vt:lpstr>
      <vt:lpstr>Ultraviolet (UV) Radiation</vt:lpstr>
      <vt:lpstr>PowerPoint Presentation</vt:lpstr>
      <vt:lpstr>PowerPoint Presentation</vt:lpstr>
      <vt:lpstr>LOW-LEVEL DISINFECTANT</vt:lpstr>
      <vt:lpstr>Quaternary Ammonium Compound (QAC)</vt:lpstr>
      <vt:lpstr>PowerPoint Presentation</vt:lpstr>
      <vt:lpstr>Chlorhexidine Gluconate (CHG)</vt:lpstr>
      <vt:lpstr>PowerPoint Presentation</vt:lpstr>
      <vt:lpstr>CLEANING AGENT</vt:lpstr>
      <vt:lpstr>PowerPoint Presentation</vt:lpstr>
      <vt:lpstr>PowerPoint Presentation</vt:lpstr>
      <vt:lpstr>PowerPoint Presentation</vt:lpstr>
      <vt:lpstr>ENVIRONMENTAL CLEANING (Housekeeping)</vt:lpstr>
      <vt:lpstr>PowerPoint Presentation</vt:lpstr>
      <vt:lpstr>PowerPoint Presentation</vt:lpstr>
      <vt:lpstr>Disinfection of Operation Theatre</vt:lpstr>
      <vt:lpstr>Disinfection of Operation Theatre</vt:lpstr>
      <vt:lpstr>METHODS TO TEST EFFICACY OF STERILANT/DISINFECANT</vt:lpstr>
      <vt:lpstr>Tests for Chemical Disinfectants</vt:lpstr>
      <vt:lpstr>Tests for Sterilizers (Indicators)</vt:lpstr>
      <vt:lpstr>Physical Indicator</vt:lpstr>
      <vt:lpstr>Chemical Indicator</vt:lpstr>
      <vt:lpstr>Chemical Indicator</vt:lpstr>
      <vt:lpstr>Biological Indicator (BI)</vt:lpstr>
      <vt:lpstr>PowerPoint Presentation</vt:lpstr>
      <vt:lpstr>Biological Indicator (BI)</vt:lpstr>
      <vt:lpstr>PowerPoint Presentation</vt:lpstr>
      <vt:lpstr>Environmental Surveillance</vt:lpstr>
      <vt:lpstr>Learning objectives</vt:lpstr>
      <vt:lpstr>INDICATIONS</vt:lpstr>
      <vt:lpstr>PowerPoint Presentation</vt:lpstr>
      <vt:lpstr>WATER SURVEILLANCE</vt:lpstr>
      <vt:lpstr>Waterborne Pathogens</vt:lpstr>
      <vt:lpstr>Microbiological testing methods for water analysis</vt:lpstr>
      <vt:lpstr>Test for Drinking Water Contaminated with Enteric Pathogens</vt:lpstr>
      <vt:lpstr>PowerPoint Presentation</vt:lpstr>
      <vt:lpstr>Indicator organisms of fecal pollution of water</vt:lpstr>
      <vt:lpstr>Indicator Organisms</vt:lpstr>
      <vt:lpstr>Collection and Transport of Water Sample</vt:lpstr>
      <vt:lpstr>Multiple-tube Method</vt:lpstr>
      <vt:lpstr>Multiple-tube Method</vt:lpstr>
      <vt:lpstr>PowerPoint Presentation</vt:lpstr>
      <vt:lpstr>MPN values per 100 mL of sample for non-polluted/treated water samples (McCrady statistical table)</vt:lpstr>
      <vt:lpstr>Classification of quality of drinking water supply</vt:lpstr>
      <vt:lpstr>Differential Coliform Count (Eijkman Test)</vt:lpstr>
      <vt:lpstr>Membrane Filtration Method</vt:lpstr>
      <vt:lpstr>PowerPoint Presentation</vt:lpstr>
      <vt:lpstr>PowerPoint Presentation</vt:lpstr>
      <vt:lpstr>PowerPoint Presentation</vt:lpstr>
      <vt:lpstr>Presence Absence Method</vt:lpstr>
      <vt:lpstr>Test for Water Contaminated with Healthcare Associated Pathogens</vt:lpstr>
      <vt:lpstr>Endotoxin Detection</vt:lpstr>
      <vt:lpstr>PowerPoint Presentation</vt:lpstr>
      <vt:lpstr>AIR SURVEILLANCE</vt:lpstr>
      <vt:lpstr>Indication (CDC Recommendation)</vt:lpstr>
      <vt:lpstr>Evaluation of the Quality of Air in OT</vt:lpstr>
      <vt:lpstr>Evaluation of the Quality of Air in OT </vt:lpstr>
      <vt:lpstr>PowerPoint Presentation</vt:lpstr>
      <vt:lpstr>PowerPoint Presentation</vt:lpstr>
      <vt:lpstr>PowerPoint Presentation</vt:lpstr>
      <vt:lpstr>PowerPoint Presentation</vt:lpstr>
      <vt:lpstr>Environmental Surveillance</vt:lpstr>
      <vt:lpstr>Learning objectives</vt:lpstr>
      <vt:lpstr>INDICATIONS</vt:lpstr>
      <vt:lpstr>PowerPoint Presentation</vt:lpstr>
      <vt:lpstr>WATER SURVEILLANCE</vt:lpstr>
      <vt:lpstr>Waterborne Pathogens</vt:lpstr>
      <vt:lpstr>Microbiological testing methods for water analysis</vt:lpstr>
      <vt:lpstr>Test for Drinking Water Contaminated with Enteric Pathogens</vt:lpstr>
      <vt:lpstr>PowerPoint Presentation</vt:lpstr>
      <vt:lpstr>Indicator organisms of fecal pollution of water</vt:lpstr>
      <vt:lpstr>Indicator Organisms</vt:lpstr>
      <vt:lpstr>Collection and Transport of Water Sample</vt:lpstr>
      <vt:lpstr>Multiple-tube Method</vt:lpstr>
      <vt:lpstr>PowerPoint Presentation</vt:lpstr>
      <vt:lpstr>PowerPoint Presentation</vt:lpstr>
      <vt:lpstr>MPN values per 100 mL of sample for non-polluted/treated water samples (McCrady statistical table)</vt:lpstr>
      <vt:lpstr>Classification of quality of drinking water supply</vt:lpstr>
      <vt:lpstr>Differential Coliform Count (Eijkman Test)</vt:lpstr>
      <vt:lpstr>Membrane Filtration Method</vt:lpstr>
      <vt:lpstr>PowerPoint Presentation</vt:lpstr>
      <vt:lpstr>PowerPoint Presentation</vt:lpstr>
      <vt:lpstr>Presence Absence Method</vt:lpstr>
      <vt:lpstr>Test for Water Contaminated with Healthcare Associated Pathogens</vt:lpstr>
      <vt:lpstr>Endotoxin Detection</vt:lpstr>
      <vt:lpstr>PowerPoint Presentation</vt:lpstr>
      <vt:lpstr>AIR  SURVEILLANCE</vt:lpstr>
      <vt:lpstr>Indication (CDC Recommendation)</vt:lpstr>
      <vt:lpstr>Evaluation of the Quality of Air in OT</vt:lpstr>
      <vt:lpstr>PowerPoint Presentation</vt:lpstr>
      <vt:lpstr>Quality of air in OT (non-microbiological parameters)</vt:lpstr>
      <vt:lpstr>Quality of air in OT (non-microbiological parameters)</vt:lpstr>
      <vt:lpstr>Quality of air in OT (non-microbiological parameters)</vt:lpstr>
      <vt:lpstr>SURFACE  SURVEILLANCE</vt:lpstr>
      <vt:lpstr>SURFACE SURVEILLANCE</vt:lpstr>
      <vt:lpstr>PowerPoint Presentation</vt:lpstr>
      <vt:lpstr>PowerPoint Presentation</vt:lpstr>
      <vt:lpstr>PowerPoint Presentation</vt:lpstr>
      <vt:lpstr>PowerPoint Presentation</vt:lpstr>
      <vt:lpstr>Learning objectives</vt:lpstr>
      <vt:lpstr>Introduction</vt:lpstr>
      <vt:lpstr>Definition</vt:lpstr>
      <vt:lpstr>Why AMSP is Needed?</vt:lpstr>
      <vt:lpstr>IMPLEMENTATION OF ANTIMICROBIAL  STEWARDSHIP PROGRAM</vt:lpstr>
      <vt:lpstr>Administrative Support (Leadership)</vt:lpstr>
      <vt:lpstr>Formulating AMS Team </vt:lpstr>
      <vt:lpstr>Infrastructure Support </vt:lpstr>
      <vt:lpstr>PowerPoint Presentation</vt:lpstr>
      <vt:lpstr>Framing Antimicrobial Policy</vt:lpstr>
      <vt:lpstr>Implementing AMS strategies</vt:lpstr>
      <vt:lpstr>Proposed formulary restriction</vt:lpstr>
      <vt:lpstr>Back end strategies (prospective audit and feedback)</vt:lpstr>
      <vt:lpstr>PowerPoint Presentation</vt:lpstr>
      <vt:lpstr>Education and Training</vt:lpstr>
      <vt:lpstr>MONITORING THE COMPLIANCE TO ANTIMICROBIAL STEWARDSHIP PROGRAM</vt:lpstr>
      <vt:lpstr>Indicators of prescription compliance</vt:lpstr>
      <vt:lpstr>Indicators of administrative compliance</vt:lpstr>
      <vt:lpstr>Calculation of DDDs</vt:lpstr>
      <vt:lpstr>Days of Therapy (DOT) </vt:lpstr>
      <vt:lpstr>RATIONAL USE OF ANTIMICROBIAL AGENTS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Procalcitonin (PCT)</vt:lpstr>
      <vt:lpstr>Applications of PCT</vt:lpstr>
      <vt:lpstr>PowerPoint Presentation</vt:lpstr>
      <vt:lpstr>PowerPoint Presentation</vt:lpstr>
      <vt:lpstr>PowerPoint Presentation</vt:lpstr>
      <vt:lpstr>HOSPITAL ANTIBIOGRAM</vt:lpstr>
      <vt:lpstr>HOSPITAL ANTIBIOGRAM - USES</vt:lpstr>
      <vt:lpstr>Hospital antibiogram of gram-negative bacteria for the year 2020, expressed in terms of susceptibility rate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Healthcare-associated Infection Types</dc:title>
  <dc:creator>micro pc</dc:creator>
  <cp:lastModifiedBy>micro pc</cp:lastModifiedBy>
  <cp:revision>184</cp:revision>
  <dcterms:created xsi:type="dcterms:W3CDTF">2023-08-21T03:11:26Z</dcterms:created>
  <dcterms:modified xsi:type="dcterms:W3CDTF">2024-05-08T09:11:19Z</dcterms:modified>
</cp:coreProperties>
</file>