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D2537-5AB4-4DA9-AA85-04B614B8FC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65FEA-2483-431C-9A78-2EFB851EE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93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066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219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562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1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6678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191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0496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380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377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783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597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922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4835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620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071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031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485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488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98775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799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7212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983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9738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773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29372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1941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81027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2707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4274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670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6072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795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8212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02388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35375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5848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0920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4730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0927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8129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35666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8701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4218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23455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3437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5085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8590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28134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22396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5023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96962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4106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00623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7639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9195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3896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6950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6427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650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8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3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2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1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0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5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76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4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07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8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187DE14A-1A4B-481E-AB54-AB7C2CA8B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61" y="3354884"/>
            <a:ext cx="1063409" cy="6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34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1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4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F43BA59F-B31D-4CEA-A8E5-6F3AC9FAA4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5" y="139462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1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4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45F134B6-3D8A-4B15-9901-A0821EA2BD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5" y="139462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34652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5392-956B-407B-8D16-B828B14D544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4E24E-C99C-4E77-AC17-9914EA01E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</a:t>
            </a:r>
            <a:r>
              <a:rPr lang="en-US" b="1" dirty="0" err="1" smtClean="0">
                <a:solidFill>
                  <a:srgbClr val="FF0000"/>
                </a:solidFill>
              </a:rPr>
              <a:t>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2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At the end of the session, the students will be able to understand:</a:t>
            </a:r>
          </a:p>
          <a:p>
            <a:r>
              <a:rPr lang="en-US" dirty="0" smtClean="0"/>
              <a:t>Epidemiology, life cycle, pathogenesis, clinical manifestations, laboratory diagnosis and treatment of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, </a:t>
            </a:r>
            <a:r>
              <a:rPr lang="en-US" dirty="0" err="1" smtClean="0"/>
              <a:t>Brugia</a:t>
            </a:r>
            <a:r>
              <a:rPr lang="en-US" dirty="0" smtClean="0"/>
              <a:t> malayi and B. </a:t>
            </a:r>
            <a:r>
              <a:rPr lang="en-US" dirty="0" err="1" smtClean="0"/>
              <a:t>timori</a:t>
            </a:r>
            <a:r>
              <a:rPr lang="en-US" dirty="0" smtClean="0"/>
              <a:t>.</a:t>
            </a:r>
          </a:p>
          <a:p>
            <a:r>
              <a:rPr lang="en-US" dirty="0" smtClean="0"/>
              <a:t> Differences between various filarial nematodes causing lymphatic </a:t>
            </a:r>
            <a:r>
              <a:rPr lang="en-US" dirty="0" err="1" smtClean="0"/>
              <a:t>filariasis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80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FILARIAL NEMATODE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Filarial nematodes - </a:t>
            </a:r>
            <a:r>
              <a:rPr lang="en-US" dirty="0" smtClean="0"/>
              <a:t>vector-borne parasites - reside in the lymphatic system, skin, subcutaneous tissue and rarely in body cavities and accordingly they cause various types of clinical manifestations in man.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718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Lymphatic </a:t>
            </a:r>
            <a:r>
              <a:rPr lang="en-US" b="1" dirty="0" err="1" smtClean="0">
                <a:solidFill>
                  <a:srgbClr val="7030A0"/>
                </a:solidFill>
              </a:rPr>
              <a:t>filariasis</a:t>
            </a:r>
            <a:r>
              <a:rPr lang="en-US" b="1" dirty="0" smtClean="0">
                <a:solidFill>
                  <a:srgbClr val="7030A0"/>
                </a:solidFill>
              </a:rPr>
              <a:t>: </a:t>
            </a:r>
            <a:r>
              <a:rPr lang="en-US" dirty="0" smtClean="0"/>
              <a:t>Filarial worms reside in </a:t>
            </a:r>
            <a:r>
              <a:rPr lang="en-US" dirty="0" err="1" smtClean="0"/>
              <a:t>lymphatics</a:t>
            </a:r>
            <a:r>
              <a:rPr lang="en-US" dirty="0" smtClean="0"/>
              <a:t>; produce chronic obstruction and fibrosis of </a:t>
            </a:r>
            <a:r>
              <a:rPr lang="en-US" dirty="0" err="1" smtClean="0"/>
              <a:t>lymphatics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Agents – 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Brugia</a:t>
            </a:r>
            <a:r>
              <a:rPr lang="en-US" dirty="0" smtClean="0"/>
              <a:t> malayi 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Brugia</a:t>
            </a:r>
            <a:r>
              <a:rPr lang="en-US" dirty="0" smtClean="0"/>
              <a:t> </a:t>
            </a:r>
            <a:r>
              <a:rPr lang="en-US" dirty="0" err="1" smtClean="0"/>
              <a:t>timori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0995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Cutaneous and ocular </a:t>
            </a:r>
            <a:r>
              <a:rPr lang="en-US" b="1" dirty="0" err="1" smtClean="0">
                <a:solidFill>
                  <a:srgbClr val="7030A0"/>
                </a:solidFill>
              </a:rPr>
              <a:t>filariasis</a:t>
            </a:r>
            <a:r>
              <a:rPr lang="en-US" b="1" dirty="0" smtClean="0">
                <a:solidFill>
                  <a:srgbClr val="7030A0"/>
                </a:solidFill>
              </a:rPr>
              <a:t>: </a:t>
            </a:r>
            <a:r>
              <a:rPr lang="en-US" dirty="0" smtClean="0"/>
              <a:t>Include Loa </a:t>
            </a:r>
            <a:r>
              <a:rPr lang="en-US" dirty="0" err="1" smtClean="0"/>
              <a:t>loa</a:t>
            </a:r>
            <a:r>
              <a:rPr lang="en-US" dirty="0" smtClean="0"/>
              <a:t>, </a:t>
            </a:r>
            <a:r>
              <a:rPr lang="en-US" dirty="0" err="1" smtClean="0"/>
              <a:t>Onchocerca</a:t>
            </a:r>
            <a:r>
              <a:rPr lang="en-US" dirty="0" smtClean="0"/>
              <a:t> volvulus and </a:t>
            </a:r>
            <a:r>
              <a:rPr lang="en-US" dirty="0" err="1" smtClean="0"/>
              <a:t>Mansonella</a:t>
            </a:r>
            <a:r>
              <a:rPr lang="en-US" dirty="0" smtClean="0"/>
              <a:t> species - reside in skin, subcutaneous tissues and some in eyes and serous  cavity.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They produce various cutaneous and ocular manifestations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886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304800" y="114300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</a:rPr>
              <a:t>Differences between various filarial nematodes causing lymphatic </a:t>
            </a:r>
            <a:r>
              <a:rPr lang="en-US" sz="3200" b="1" dirty="0" err="1" smtClean="0">
                <a:solidFill>
                  <a:srgbClr val="FF0000"/>
                </a:solidFill>
              </a:rPr>
              <a:t>filariasis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486977"/>
              </p:ext>
            </p:extLst>
          </p:nvPr>
        </p:nvGraphicFramePr>
        <p:xfrm>
          <a:off x="152400" y="1028700"/>
          <a:ext cx="8920482" cy="406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1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4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5607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Parasite/disease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2540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Location of adult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7114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Location of microfilaria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51562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Microfilaria periodicity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Vector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Epidemiology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3920">
                <a:tc rowSpan="2">
                  <a:txBody>
                    <a:bodyPr/>
                    <a:lstStyle/>
                    <a:p>
                      <a:pPr marL="44450" marR="187960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Wuchereria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bancrofti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 (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Bancroftian</a:t>
                      </a:r>
                      <a:r>
                        <a:rPr lang="en-US" sz="1200" b="1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rgbClr val="7030A0"/>
                          </a:solidFill>
                          <a:effectLst/>
                        </a:rPr>
                        <a:t>filariasis</a:t>
                      </a:r>
                      <a:r>
                        <a:rPr lang="en-US" sz="1200" b="1" baseline="0" dirty="0">
                          <a:solidFill>
                            <a:srgbClr val="7030A0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Lymphatic tissue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815" marR="24765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Blood, rarely hydrocele fluid and </a:t>
                      </a:r>
                      <a:r>
                        <a:rPr lang="en-US" sz="1200" dirty="0" err="1">
                          <a:effectLst/>
                        </a:rPr>
                        <a:t>chylous</a:t>
                      </a:r>
                      <a:r>
                        <a:rPr lang="en-US" sz="1200" dirty="0">
                          <a:effectLst/>
                        </a:rPr>
                        <a:t> urine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Nocturnal (mostly)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4447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Culex</a:t>
                      </a:r>
                      <a:r>
                        <a:rPr lang="en-US" sz="1200" dirty="0">
                          <a:effectLst/>
                        </a:rPr>
                        <a:t>—Worldwide Anopheles in rural Africa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Cosmopolitan, (South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America, Africa, South Asia)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Subperiodic</a:t>
                      </a:r>
                      <a:r>
                        <a:rPr lang="en-US" sz="1200" dirty="0">
                          <a:effectLst/>
                        </a:rPr>
                        <a:t> (rare)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Aedes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Pacific islands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Andaman and Nicobar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080"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Brugia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malayi 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 (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Brugian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filariasis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Lymphatic tissue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Blood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Nocturnal (mostly)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474980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Mansonia</a:t>
                      </a:r>
                      <a:r>
                        <a:rPr lang="en-US" sz="1200" dirty="0">
                          <a:effectLst/>
                        </a:rPr>
                        <a:t> Anopheles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 err="1">
                          <a:effectLst/>
                          <a:sym typeface="Arial"/>
                        </a:rPr>
                        <a:t>SouthEast</a:t>
                      </a: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 Asia,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Indonesia and India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Subperiodic (rare)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Coquillettidia and Mansonia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Southeast Asia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Brugia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timori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Lymphatic tissue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Blood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Nocturnal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Anopheles </a:t>
                      </a:r>
                      <a:r>
                        <a:rPr lang="en-US" sz="1200" dirty="0" err="1">
                          <a:effectLst/>
                        </a:rPr>
                        <a:t>barbirostris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Indonesia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625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Morphology and Habitat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Filarial nematodes - </a:t>
            </a:r>
            <a:r>
              <a:rPr lang="en-US" dirty="0" smtClean="0"/>
              <a:t>viviparous; exist in two </a:t>
            </a:r>
            <a:r>
              <a:rPr lang="en-US" b="1" dirty="0" smtClean="0">
                <a:solidFill>
                  <a:srgbClr val="7030A0"/>
                </a:solidFill>
              </a:rPr>
              <a:t>morphological forms: </a:t>
            </a:r>
            <a:r>
              <a:rPr lang="en-US" dirty="0" smtClean="0"/>
              <a:t>adult worm and larvae - no egg stage.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Adult worm: </a:t>
            </a:r>
            <a:r>
              <a:rPr lang="en-US" dirty="0" smtClean="0"/>
              <a:t>Slender, round measuring 2–10 cm in length. </a:t>
            </a:r>
          </a:p>
          <a:p>
            <a:r>
              <a:rPr lang="en-US" dirty="0" smtClean="0"/>
              <a:t>Some adult filarial worms can survive for many years in humans, causing chronic obstructive and inflammatory conditions - elephantiasis and hydrocele - a condition known as lymphatic </a:t>
            </a:r>
            <a:r>
              <a:rPr lang="en-US" dirty="0" err="1" smtClean="0"/>
              <a:t>filariasis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50038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Larvae: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Four larval stages. 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First stage larva - </a:t>
            </a:r>
            <a:r>
              <a:rPr lang="en-US" dirty="0" smtClean="0"/>
              <a:t>microfilaria. 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Third stage larva - </a:t>
            </a:r>
            <a:r>
              <a:rPr lang="en-US" dirty="0" err="1" smtClean="0"/>
              <a:t>filariform</a:t>
            </a:r>
            <a:r>
              <a:rPr lang="en-US" dirty="0" smtClean="0"/>
              <a:t> larva - infective form to man.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08771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Microfilariae: </a:t>
            </a:r>
            <a:r>
              <a:rPr lang="en-US" dirty="0" smtClean="0"/>
              <a:t>Nonpathogenic, but sometimes hypersensitivity reactions can occur against the </a:t>
            </a:r>
            <a:r>
              <a:rPr lang="en-US" dirty="0" err="1" smtClean="0"/>
              <a:t>microfilarial</a:t>
            </a:r>
            <a:r>
              <a:rPr lang="en-US" dirty="0" smtClean="0"/>
              <a:t> antigen, resulting in tropical pulmonary eosinophilia (TPE).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43032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Microfilarial</a:t>
            </a:r>
            <a:r>
              <a:rPr lang="en-US" b="1" dirty="0" smtClean="0">
                <a:solidFill>
                  <a:srgbClr val="FF0000"/>
                </a:solidFill>
              </a:rPr>
              <a:t> periodicity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Defined as the time when most of the microfilariae are found in the peripheral blood.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Microfilariae - </a:t>
            </a:r>
            <a:r>
              <a:rPr lang="en-US" dirty="0" smtClean="0"/>
              <a:t>reside in pulmonary blood vessels and occasionally come to the peripheral blood at different time (e.g. day time or night time), depending upon the species.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6434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Periodicity occurs due to biological and evolutionary co-adaptation of the microfilariae to the feeding habit of the mosquito (</a:t>
            </a:r>
            <a:r>
              <a:rPr lang="en-US" dirty="0" err="1" smtClean="0"/>
              <a:t>Culex</a:t>
            </a:r>
            <a:r>
              <a:rPr lang="en-US" dirty="0" smtClean="0"/>
              <a:t> bites in the night, </a:t>
            </a:r>
            <a:r>
              <a:rPr lang="en-US" dirty="0" err="1" smtClean="0"/>
              <a:t>Aedes</a:t>
            </a:r>
            <a:r>
              <a:rPr lang="en-US" dirty="0" smtClean="0"/>
              <a:t> bites in daytime)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However, other factors like sleeping pattern of the individual, temperature and other climatic conditions also contribute.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77105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err="1" smtClean="0">
                <a:solidFill>
                  <a:srgbClr val="FF0000"/>
                </a:solidFill>
              </a:rPr>
              <a:t>Microfilarial</a:t>
            </a:r>
            <a:r>
              <a:rPr lang="en-US" sz="3600" b="1" dirty="0" smtClean="0">
                <a:solidFill>
                  <a:srgbClr val="FF0000"/>
                </a:solidFill>
              </a:rPr>
              <a:t> periodicity of filarial nematodes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81925"/>
              </p:ext>
            </p:extLst>
          </p:nvPr>
        </p:nvGraphicFramePr>
        <p:xfrm>
          <a:off x="381000" y="1143000"/>
          <a:ext cx="8219442" cy="3600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25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470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98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8857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Periodicity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Microfilaria in blood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Examples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8857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Nocturnal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Peak at night (9 pm to 4 am)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Wuchereria, Brugia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9149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Diurnal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178435" algn="just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Present</a:t>
                      </a:r>
                      <a:r>
                        <a:rPr lang="en-US" sz="1400" spc="-8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throughout</a:t>
                      </a:r>
                      <a:r>
                        <a:rPr lang="en-US" sz="1400" spc="-8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the</a:t>
                      </a:r>
                      <a:r>
                        <a:rPr lang="en-US" sz="1400" spc="-8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day and</a:t>
                      </a:r>
                      <a:r>
                        <a:rPr lang="en-US" sz="1400" spc="-70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night,</a:t>
                      </a:r>
                      <a:r>
                        <a:rPr lang="en-US" sz="1400" spc="-6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peaks</a:t>
                      </a:r>
                      <a:r>
                        <a:rPr lang="en-US" sz="1400" spc="-6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at</a:t>
                      </a:r>
                      <a:r>
                        <a:rPr lang="en-US" sz="1400" spc="-6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mid-day (12 noon–2.00</a:t>
                      </a:r>
                      <a:r>
                        <a:rPr lang="en-US" sz="1400" spc="-70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pm)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Loa loa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29728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7030A0"/>
                          </a:solidFill>
                          <a:effectLst/>
                        </a:rPr>
                        <a:t>Subperiodic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Present throughout; with</a:t>
                      </a:r>
                    </a:p>
                    <a:p>
                      <a:pPr marL="342900" marR="223520" lvl="0" indent="-34290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Font typeface="Calibri" panose="020F0502020204030204" pitchFamily="34" charset="0"/>
                        <a:buAutoNum type="arabicParenBoth"/>
                      </a:pPr>
                      <a:r>
                        <a:rPr lang="en-US" sz="1400" dirty="0">
                          <a:effectLst/>
                        </a:rPr>
                        <a:t>slight increase in the afternoon (3–5 pm, diurnal sub-periodic)</a:t>
                      </a:r>
                      <a:r>
                        <a:rPr lang="en-US" sz="1400" spc="-1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or</a:t>
                      </a:r>
                    </a:p>
                    <a:p>
                      <a:pPr marL="342900" marR="106680" lvl="0" indent="-342900" algn="l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Font typeface="Calibri" panose="020F0502020204030204" pitchFamily="34" charset="0"/>
                        <a:buAutoNum type="arabicParenBoth"/>
                      </a:pPr>
                      <a:r>
                        <a:rPr lang="en-US" sz="1400" dirty="0">
                          <a:effectLst/>
                        </a:rPr>
                        <a:t>slight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increase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in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the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spc="-20" dirty="0">
                          <a:effectLst/>
                        </a:rPr>
                        <a:t>night </a:t>
                      </a:r>
                      <a:r>
                        <a:rPr lang="en-US" sz="1400" dirty="0">
                          <a:effectLst/>
                        </a:rPr>
                        <a:t>(7–9 pm, nocturnal</a:t>
                      </a:r>
                      <a:r>
                        <a:rPr lang="en-US" sz="1400" spc="-115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sub-periodic)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347345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Wuchereria transmitted through Aedes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3859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7030A0"/>
                          </a:solidFill>
                          <a:effectLst/>
                        </a:rPr>
                        <a:t>Nonperiodic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 periodicity is noticed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34988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Onchocerca</a:t>
                      </a:r>
                      <a:r>
                        <a:rPr lang="en-US" sz="1400" dirty="0">
                          <a:effectLst/>
                        </a:rPr>
                        <a:t> , </a:t>
                      </a:r>
                      <a:r>
                        <a:rPr lang="en-US" sz="1400" dirty="0" err="1">
                          <a:effectLst/>
                        </a:rPr>
                        <a:t>Mansonella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6436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FILARIAL NEMATODES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Lymphatic </a:t>
            </a:r>
            <a:r>
              <a:rPr lang="en-US" dirty="0" err="1" smtClean="0"/>
              <a:t>filariasis</a:t>
            </a:r>
            <a:r>
              <a:rPr lang="en-US" dirty="0" smtClean="0"/>
              <a:t> is caused by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 (90%), </a:t>
            </a:r>
            <a:r>
              <a:rPr lang="en-US" dirty="0" err="1" smtClean="0"/>
              <a:t>Brugia</a:t>
            </a:r>
            <a:r>
              <a:rPr lang="en-US" dirty="0" smtClean="0"/>
              <a:t> malayi (10%)and B. </a:t>
            </a:r>
            <a:r>
              <a:rPr lang="en-US" dirty="0" err="1" smtClean="0"/>
              <a:t>timori</a:t>
            </a:r>
            <a:r>
              <a:rPr lang="en-US" dirty="0" smtClean="0"/>
              <a:t> (rare).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characterized by chronic obstruction and fibrosis of </a:t>
            </a:r>
            <a:r>
              <a:rPr lang="en-US" dirty="0" err="1" smtClean="0"/>
              <a:t>lymphatics</a:t>
            </a:r>
            <a:r>
              <a:rPr lang="en-US" dirty="0" smtClean="0"/>
              <a:t> leading to lymphedema, hydrocele and elephantiasis.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46147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About 893 million people in 49 countries worldwide are at risk of developing lymphatic </a:t>
            </a:r>
            <a:r>
              <a:rPr lang="en-US" dirty="0" err="1" smtClean="0"/>
              <a:t>filariasis</a:t>
            </a:r>
            <a:r>
              <a:rPr lang="en-US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2000, over 120 million people were infected, with about 40 million disfigured and debilitated by the disease.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83080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Southeast Asia - </a:t>
            </a:r>
            <a:r>
              <a:rPr lang="en-US" dirty="0" smtClean="0"/>
              <a:t>for highest burden; comprises of 50% of globally infected lymphatic </a:t>
            </a:r>
            <a:r>
              <a:rPr lang="en-US" dirty="0" err="1" smtClean="0"/>
              <a:t>filariasis</a:t>
            </a:r>
            <a:r>
              <a:rPr lang="en-US" dirty="0" smtClean="0"/>
              <a:t> (LF) cases; followed by Sub-Saharan Africa, Pacific Island, some areas of South America and the </a:t>
            </a:r>
            <a:r>
              <a:rPr lang="en-US" dirty="0" err="1" smtClean="0"/>
              <a:t>Caribbeans</a:t>
            </a:r>
            <a:r>
              <a:rPr lang="en-US" dirty="0" smtClean="0"/>
              <a:t>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Globally</a:t>
            </a:r>
            <a:r>
              <a:rPr lang="en-US" dirty="0" smtClean="0"/>
              <a:t>, 90% of lymphatic </a:t>
            </a:r>
            <a:r>
              <a:rPr lang="en-US" dirty="0" err="1" smtClean="0"/>
              <a:t>filariasis</a:t>
            </a:r>
            <a:r>
              <a:rPr lang="en-US" dirty="0" smtClean="0"/>
              <a:t> are caused by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 and the remainder by </a:t>
            </a:r>
            <a:r>
              <a:rPr lang="en-US" dirty="0" err="1" smtClean="0"/>
              <a:t>Brugia</a:t>
            </a:r>
            <a:r>
              <a:rPr lang="en-US" dirty="0" smtClean="0"/>
              <a:t> species and in India, the ratio is 99.4 and 0.6% respectively.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0515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India: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650 million people are at risk, residing in 256 districts of 21 states in India; accounting for 40% of global burden.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Highly endemic states - </a:t>
            </a:r>
            <a:r>
              <a:rPr lang="en-US" dirty="0" smtClean="0"/>
              <a:t>Uttar Pradesh, Jharkhand, Bihar and West Bengal - two-thirds of the lymphatic </a:t>
            </a:r>
            <a:r>
              <a:rPr lang="en-US" dirty="0" err="1" smtClean="0"/>
              <a:t>filariasis</a:t>
            </a:r>
            <a:r>
              <a:rPr lang="en-US" dirty="0" smtClean="0"/>
              <a:t> burden in India.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6761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BANCROFTIAN 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W. </a:t>
            </a:r>
            <a:r>
              <a:rPr lang="en-US" b="1" dirty="0" err="1" smtClean="0">
                <a:solidFill>
                  <a:srgbClr val="7030A0"/>
                </a:solidFill>
              </a:rPr>
              <a:t>bancrofti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most widely distributed filarial parasite of humans; accounts for &gt;90% of cases of lymphatic </a:t>
            </a:r>
            <a:r>
              <a:rPr lang="en-US" dirty="0" err="1" smtClean="0"/>
              <a:t>filariasis</a:t>
            </a:r>
            <a:r>
              <a:rPr lang="en-US" dirty="0" smtClean="0"/>
              <a:t>.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Named after the scientists </a:t>
            </a:r>
            <a:r>
              <a:rPr lang="en-US" dirty="0" err="1" smtClean="0"/>
              <a:t>Wucherer</a:t>
            </a:r>
            <a:r>
              <a:rPr lang="en-US" dirty="0" smtClean="0"/>
              <a:t> and Bancroft who contributed to its discovery.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13326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W. </a:t>
            </a:r>
            <a:r>
              <a:rPr lang="en-US" b="1" dirty="0" err="1" smtClean="0">
                <a:solidFill>
                  <a:srgbClr val="7030A0"/>
                </a:solidFill>
              </a:rPr>
              <a:t>bancrofti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nocturnally periodic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Except in Pacific Islands - </a:t>
            </a:r>
            <a:r>
              <a:rPr lang="en-US" dirty="0" err="1" smtClean="0"/>
              <a:t>subperiodic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57856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19</a:t>
            </a:fld>
            <a:endParaRPr lang="en"/>
          </a:p>
        </p:txBody>
      </p:sp>
      <p:pic>
        <p:nvPicPr>
          <p:cNvPr id="1028" name="Picture 4" descr="C:\Users\Mahe\AppData\Local\Temp\ksohtml6916\wps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54384"/>
            <a:ext cx="7772400" cy="35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703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 and Pathology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Tissue alterations related to migration of live adult worms such as lymphatic dilatation and thickening of the vessel walls</a:t>
            </a:r>
          </a:p>
          <a:p>
            <a:r>
              <a:rPr lang="en-US" dirty="0" smtClean="0"/>
              <a:t>Tissue alterations related to antigen and toxic metabolites released from dead adult worm</a:t>
            </a:r>
          </a:p>
          <a:p>
            <a:r>
              <a:rPr lang="en-US" dirty="0" smtClean="0"/>
              <a:t> Secondary bacterial and fungal infections</a:t>
            </a:r>
          </a:p>
          <a:p>
            <a:r>
              <a:rPr lang="en-US" dirty="0" smtClean="0"/>
              <a:t> Host’s inflammatory response to both live and dead parasite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85457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As long as the worm remains viable, the lymphatic vessels though damaged, still remains patent.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However, the death of the worm leads to enhanced granulomatous reaction, and fibrosis of the lymph vessels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Results in severe lymphatic obstruction - lymphatic function is severely compromised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23039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Endosymbiosis: </a:t>
            </a:r>
            <a:r>
              <a:rPr lang="en-US" dirty="0" smtClean="0"/>
              <a:t>Pathogenic W. </a:t>
            </a:r>
            <a:r>
              <a:rPr lang="en-US" dirty="0" err="1" smtClean="0"/>
              <a:t>bancrofti</a:t>
            </a:r>
            <a:r>
              <a:rPr lang="en-US" dirty="0" smtClean="0"/>
              <a:t> is found to be infected with a Rickettsia group of bacteria called </a:t>
            </a:r>
            <a:r>
              <a:rPr lang="en-US" dirty="0" err="1" smtClean="0"/>
              <a:t>Wolbachia</a:t>
            </a:r>
            <a:r>
              <a:rPr lang="en-US" dirty="0" smtClean="0"/>
              <a:t> and maintain an </a:t>
            </a:r>
            <a:r>
              <a:rPr lang="en-US" dirty="0" err="1" smtClean="0"/>
              <a:t>endosymbiotic</a:t>
            </a:r>
            <a:r>
              <a:rPr lang="en-US" dirty="0" smtClean="0"/>
              <a:t> relationship.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proved that this symbiosis is essential for the parasite survival, and pathogenesis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1684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Age and gender: </a:t>
            </a:r>
            <a:r>
              <a:rPr lang="en-US" dirty="0" err="1" smtClean="0"/>
              <a:t>Microfilaremia</a:t>
            </a:r>
            <a:r>
              <a:rPr lang="en-US" dirty="0" smtClean="0"/>
              <a:t> increases with age; starts at 5 years and peaks at &gt;30 years.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Males are more commonly affected than females.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Hormonal factors in females may be attributed to their higher resistance to infection.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5640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Host Immune Response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Both cellular and </a:t>
            </a:r>
            <a:r>
              <a:rPr lang="en-US" dirty="0" err="1" smtClean="0"/>
              <a:t>humoral</a:t>
            </a:r>
            <a:r>
              <a:rPr lang="en-US" dirty="0" smtClean="0"/>
              <a:t> immune response are altered.</a:t>
            </a:r>
          </a:p>
          <a:p>
            <a:r>
              <a:rPr lang="en-US" dirty="0" smtClean="0"/>
              <a:t>Antigens of  both adult worms and microfilariae are processed by the antigen- presenting cells (macrophages) and presented to T helper cells (TH  cells). </a:t>
            </a:r>
          </a:p>
          <a:p>
            <a:r>
              <a:rPr lang="en-US" dirty="0" smtClean="0"/>
              <a:t>TH  cells are stimulated and differentiated into TH 1 cells and or TH 2 cells.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6082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Incubation period </a:t>
            </a:r>
            <a:r>
              <a:rPr lang="en-US" dirty="0" smtClean="0"/>
              <a:t>is about 8–16 months.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Clinical manifestations </a:t>
            </a:r>
            <a:r>
              <a:rPr lang="en-US" dirty="0" smtClean="0"/>
              <a:t>can be categorized into: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Lymphatic </a:t>
            </a:r>
            <a:r>
              <a:rPr lang="en-US" b="1" dirty="0" err="1" smtClean="0">
                <a:solidFill>
                  <a:srgbClr val="00B050"/>
                </a:solidFill>
              </a:rPr>
              <a:t>filariasis</a:t>
            </a:r>
            <a:endParaRPr lang="en-US" b="1" dirty="0" smtClean="0">
              <a:solidFill>
                <a:srgbClr val="00B050"/>
              </a:solidFill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Tropical pulmonary eosinophilia (TPE)/(Occult </a:t>
            </a:r>
            <a:r>
              <a:rPr lang="en-US" b="1" dirty="0" err="1" smtClean="0">
                <a:solidFill>
                  <a:srgbClr val="00B050"/>
                </a:solidFill>
              </a:rPr>
              <a:t>filariasis</a:t>
            </a:r>
            <a:r>
              <a:rPr lang="en-US" b="1" dirty="0" smtClean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Immune complex mediated manifestations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6904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</a:t>
            </a:r>
            <a:r>
              <a:rPr lang="en-US" b="1" dirty="0" err="1" smtClean="0">
                <a:solidFill>
                  <a:srgbClr val="FF0000"/>
                </a:solidFill>
              </a:rPr>
              <a:t>Filariasis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Lymphatic </a:t>
            </a:r>
            <a:r>
              <a:rPr lang="en-US" b="1" dirty="0" err="1" smtClean="0">
                <a:solidFill>
                  <a:srgbClr val="7030A0"/>
                </a:solidFill>
              </a:rPr>
              <a:t>filariasis</a:t>
            </a:r>
            <a:r>
              <a:rPr lang="en-US" b="1" dirty="0" smtClean="0">
                <a:solidFill>
                  <a:srgbClr val="7030A0"/>
                </a:solidFill>
              </a:rPr>
              <a:t> passes through four stages.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Endemic Normal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Asymptomatic </a:t>
            </a:r>
            <a:r>
              <a:rPr lang="en-US" b="1" dirty="0" err="1" smtClean="0">
                <a:solidFill>
                  <a:srgbClr val="00B050"/>
                </a:solidFill>
              </a:rPr>
              <a:t>Microfilaremia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Acute </a:t>
            </a:r>
            <a:r>
              <a:rPr lang="en-US" b="1" dirty="0" err="1" smtClean="0">
                <a:solidFill>
                  <a:srgbClr val="00B050"/>
                </a:solidFill>
              </a:rPr>
              <a:t>Filariasis</a:t>
            </a:r>
            <a:r>
              <a:rPr lang="en-US" b="1" dirty="0" smtClean="0">
                <a:solidFill>
                  <a:srgbClr val="00B050"/>
                </a:solidFill>
              </a:rPr>
              <a:t> (Acute </a:t>
            </a:r>
            <a:r>
              <a:rPr lang="en-US" b="1" dirty="0" err="1" smtClean="0">
                <a:solidFill>
                  <a:srgbClr val="00B050"/>
                </a:solidFill>
              </a:rPr>
              <a:t>Adenolymphangitis</a:t>
            </a:r>
            <a:r>
              <a:rPr lang="en-US" b="1" dirty="0" smtClean="0">
                <a:solidFill>
                  <a:srgbClr val="00B050"/>
                </a:solidFill>
              </a:rPr>
              <a:t>)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Chronic </a:t>
            </a:r>
            <a:r>
              <a:rPr lang="en-US" b="1" dirty="0" err="1" smtClean="0">
                <a:solidFill>
                  <a:srgbClr val="00B050"/>
                </a:solidFill>
              </a:rPr>
              <a:t>Filariasis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7077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Endemic Normal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Normal people residing in endemic area.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Prevalence ranges from 0 to 50%.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They are not infected by the parasite.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This might be due to various reasons - insufficient exposure, immunological resistance or in the </a:t>
            </a:r>
            <a:r>
              <a:rPr lang="en-US" dirty="0" err="1" smtClean="0"/>
              <a:t>prepatent</a:t>
            </a:r>
            <a:r>
              <a:rPr lang="en-US" dirty="0" smtClean="0"/>
              <a:t> period at the time of study.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57816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Asymptomatic </a:t>
            </a:r>
            <a:r>
              <a:rPr lang="en-US" b="1" dirty="0" err="1" smtClean="0">
                <a:solidFill>
                  <a:srgbClr val="FF0000"/>
                </a:solidFill>
              </a:rPr>
              <a:t>Microfilaremia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Microfilaremia</a:t>
            </a:r>
            <a:r>
              <a:rPr lang="en-US" dirty="0" smtClean="0"/>
              <a:t> demonstrated in their peripheral blood</a:t>
            </a:r>
          </a:p>
          <a:p>
            <a:r>
              <a:rPr lang="en-US" dirty="0" smtClean="0"/>
              <a:t>Microscopic hematuria and/or proteinuria </a:t>
            </a:r>
          </a:p>
          <a:p>
            <a:r>
              <a:rPr lang="en-US" dirty="0" smtClean="0"/>
              <a:t>Dilated and tortuous </a:t>
            </a:r>
            <a:r>
              <a:rPr lang="en-US" dirty="0" err="1" smtClean="0"/>
              <a:t>lymphatics</a:t>
            </a:r>
            <a:r>
              <a:rPr lang="en-US" dirty="0" smtClean="0"/>
              <a:t> (visualized by imaging)</a:t>
            </a:r>
          </a:p>
          <a:p>
            <a:r>
              <a:rPr lang="en-US" dirty="0" smtClean="0"/>
              <a:t>Filarial dance sign (ultrasound showing motile adult worm in scrotal </a:t>
            </a:r>
            <a:r>
              <a:rPr lang="en-US" dirty="0" err="1" smtClean="0"/>
              <a:t>lymphatics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0844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Acute </a:t>
            </a:r>
            <a:r>
              <a:rPr lang="en-US" sz="3600" b="1" dirty="0" err="1" smtClean="0">
                <a:solidFill>
                  <a:srgbClr val="FF0000"/>
                </a:solidFill>
              </a:rPr>
              <a:t>Filariasis</a:t>
            </a:r>
            <a:r>
              <a:rPr lang="en-US" sz="3600" b="1" dirty="0" smtClean="0">
                <a:solidFill>
                  <a:srgbClr val="FF0000"/>
                </a:solidFill>
              </a:rPr>
              <a:t> (Acute </a:t>
            </a:r>
            <a:r>
              <a:rPr lang="en-US" sz="3600" b="1" dirty="0" err="1" smtClean="0">
                <a:solidFill>
                  <a:srgbClr val="FF0000"/>
                </a:solidFill>
              </a:rPr>
              <a:t>Adenolymphangitis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Filarial fever (high-grade fever)</a:t>
            </a:r>
          </a:p>
          <a:p>
            <a:r>
              <a:rPr lang="en-US" dirty="0" smtClean="0"/>
              <a:t>Lymphatic inflammation (</a:t>
            </a:r>
            <a:r>
              <a:rPr lang="en-US" dirty="0" err="1" smtClean="0"/>
              <a:t>lymphangitis</a:t>
            </a:r>
            <a:r>
              <a:rPr lang="en-US" dirty="0" smtClean="0"/>
              <a:t> and lymphadenitis): Lower extremities are more commonly affected than the upper limbs</a:t>
            </a:r>
          </a:p>
          <a:p>
            <a:r>
              <a:rPr lang="en-US" dirty="0" smtClean="0"/>
              <a:t>Transient local edema </a:t>
            </a:r>
          </a:p>
          <a:p>
            <a:r>
              <a:rPr lang="en-US" dirty="0" err="1" smtClean="0"/>
              <a:t>Dermatolymphangitis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2531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Chronic </a:t>
            </a:r>
            <a:r>
              <a:rPr lang="en-US" sz="5400" b="1" dirty="0" err="1" smtClean="0">
                <a:solidFill>
                  <a:srgbClr val="FF0000"/>
                </a:solidFill>
              </a:rPr>
              <a:t>Filariasis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Severe lymphatic obstruction and pedal edema</a:t>
            </a:r>
          </a:p>
          <a:p>
            <a:r>
              <a:rPr lang="en-US" dirty="0" smtClean="0"/>
              <a:t>Hydrocele </a:t>
            </a:r>
          </a:p>
          <a:p>
            <a:r>
              <a:rPr lang="en-US" dirty="0" smtClean="0"/>
              <a:t>Elephantiasis</a:t>
            </a:r>
          </a:p>
          <a:p>
            <a:r>
              <a:rPr lang="en-US" dirty="0" smtClean="0"/>
              <a:t>Chronic </a:t>
            </a:r>
            <a:r>
              <a:rPr lang="en-US" dirty="0" err="1" smtClean="0"/>
              <a:t>funiculitis</a:t>
            </a:r>
            <a:r>
              <a:rPr lang="en-US" dirty="0" smtClean="0"/>
              <a:t> and epididymitis</a:t>
            </a:r>
          </a:p>
          <a:p>
            <a:r>
              <a:rPr lang="en-US" dirty="0" err="1" smtClean="0"/>
              <a:t>Chyluria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30</a:t>
            </a:fld>
            <a:endParaRPr lang="en"/>
          </a:p>
        </p:txBody>
      </p:sp>
      <p:pic>
        <p:nvPicPr>
          <p:cNvPr id="2050" name="Picture 2" descr="C:\Users\Mahe\AppData\Local\Temp\ksohtml6916\wps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57300"/>
            <a:ext cx="3962400" cy="224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81562" y="3657601"/>
            <a:ext cx="410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Elephantiasis; 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Hydrocele of scrotum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47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Tropical Pulmonary Eosinophilia (TPE)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TPE - also called as occult </a:t>
            </a:r>
            <a:r>
              <a:rPr lang="en-US" b="1" dirty="0" err="1" smtClean="0">
                <a:solidFill>
                  <a:srgbClr val="7030A0"/>
                </a:solidFill>
              </a:rPr>
              <a:t>filariasis</a:t>
            </a:r>
            <a:r>
              <a:rPr lang="en-US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en-US" dirty="0" smtClean="0"/>
              <a:t>Represents a hypersensitivity reaction to microfilaria antigen. </a:t>
            </a:r>
          </a:p>
          <a:p>
            <a:r>
              <a:rPr lang="en-US" dirty="0" smtClean="0"/>
              <a:t>Microfilariae are rapidly cleared from the bloodstream and filtered, lodged and destroyed in the lungs initiating an allergic response. </a:t>
            </a:r>
          </a:p>
          <a:p>
            <a:r>
              <a:rPr lang="en-US" dirty="0" smtClean="0"/>
              <a:t>Hence, microfilariae are not detected in peripheral blood.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1474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Immune Complex Mediated Manifestations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Circulating immune complexes containing </a:t>
            </a:r>
            <a:r>
              <a:rPr lang="en-US" dirty="0" err="1" smtClean="0"/>
              <a:t>microfilarial</a:t>
            </a:r>
            <a:r>
              <a:rPr lang="en-US" dirty="0" smtClean="0"/>
              <a:t> antigens are found to be deposited in various organs such as: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Kidney (causes </a:t>
            </a:r>
            <a:r>
              <a:rPr lang="en-US" dirty="0" err="1" smtClean="0"/>
              <a:t>nephrotic</a:t>
            </a:r>
            <a:r>
              <a:rPr lang="en-US" dirty="0" smtClean="0"/>
              <a:t> syndrome, hematuria and proteinuria)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Joints (causes filarial arthritis of knee or ankle).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5731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Laboratory diagnosis of </a:t>
            </a:r>
            <a:r>
              <a:rPr lang="en-US" sz="3200" b="1" dirty="0" err="1" smtClean="0">
                <a:solidFill>
                  <a:srgbClr val="FF0000"/>
                </a:solidFill>
              </a:rPr>
              <a:t>Bancroftian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filariasis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Demonstration of microfilariae by thin or thick smear stained with </a:t>
            </a:r>
            <a:r>
              <a:rPr lang="en-US" b="1" dirty="0" err="1" smtClean="0">
                <a:solidFill>
                  <a:srgbClr val="7030A0"/>
                </a:solidFill>
              </a:rPr>
              <a:t>Giemsa</a:t>
            </a:r>
            <a:r>
              <a:rPr lang="en-US" b="1" dirty="0" smtClean="0">
                <a:solidFill>
                  <a:srgbClr val="7030A0"/>
                </a:solidFill>
              </a:rPr>
              <a:t> or by QBC </a:t>
            </a:r>
            <a:r>
              <a:rPr lang="en-US" dirty="0" smtClean="0"/>
              <a:t>examination—blood collected during night hours (or day time after DEC provocation test).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W. </a:t>
            </a:r>
            <a:r>
              <a:rPr lang="en-US" b="1" dirty="0" err="1" smtClean="0">
                <a:solidFill>
                  <a:srgbClr val="00B050"/>
                </a:solidFill>
              </a:rPr>
              <a:t>bancrofti</a:t>
            </a:r>
            <a:r>
              <a:rPr lang="en-US" b="1" dirty="0" smtClean="0">
                <a:solidFill>
                  <a:srgbClr val="00B050"/>
                </a:solidFill>
              </a:rPr>
              <a:t> - tail tip pointed, free of nuclei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B. malayi - tail tip blunt, nuclei extended </a:t>
            </a:r>
            <a:r>
              <a:rPr lang="en-US" b="1" dirty="0" err="1" smtClean="0">
                <a:solidFill>
                  <a:srgbClr val="00B050"/>
                </a:solidFill>
              </a:rPr>
              <a:t>upto</a:t>
            </a:r>
            <a:r>
              <a:rPr lang="en-US" b="1" dirty="0" smtClean="0">
                <a:solidFill>
                  <a:srgbClr val="00B050"/>
                </a:solidFill>
              </a:rPr>
              <a:t> tail tip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9497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34</a:t>
            </a:fld>
            <a:endParaRPr lang="en"/>
          </a:p>
        </p:txBody>
      </p:sp>
      <p:pic>
        <p:nvPicPr>
          <p:cNvPr id="3074" name="Picture 2" descr="C:\Users\Mahe\AppData\Local\Temp\ksohtml6916\wps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5750"/>
            <a:ext cx="7620000" cy="383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4343400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Microfilaria of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18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09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35</a:t>
            </a:fld>
            <a:endParaRPr lang="en"/>
          </a:p>
        </p:txBody>
      </p:sp>
      <p:pic>
        <p:nvPicPr>
          <p:cNvPr id="7170" name="Picture 2" descr="C:\Users\Mahe\AppData\Local\Temp\ksohtml6916\wps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18" y="342900"/>
            <a:ext cx="4043082" cy="27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ahe\AppData\Local\Temp\ksohtml6916\wps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342900"/>
            <a:ext cx="3925035" cy="272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8918" y="3257550"/>
            <a:ext cx="83491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Thick blood smears stained with </a:t>
            </a:r>
            <a:r>
              <a:rPr lang="en-US" sz="24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Giems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stain showing microfilariae of </a:t>
            </a:r>
          </a:p>
          <a:p>
            <a:r>
              <a:rPr lang="en-US" sz="24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(B)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24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; </a:t>
            </a:r>
            <a:endParaRPr lang="en-US" sz="2400" dirty="0" smtClean="0">
              <a:solidFill>
                <a:srgbClr val="231F20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2400" b="1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</a:t>
            </a:r>
            <a:r>
              <a:rPr lang="en-US" sz="24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C)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24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species</a:t>
            </a:r>
            <a:endParaRPr lang="en-US" sz="24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617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Antigen detection (ELISA, ICT)— </a:t>
            </a:r>
            <a:r>
              <a:rPr lang="en-US" dirty="0" smtClean="0"/>
              <a:t>detects Ag by using </a:t>
            </a:r>
            <a:r>
              <a:rPr lang="en-US" dirty="0" err="1" smtClean="0"/>
              <a:t>mAb</a:t>
            </a:r>
            <a:r>
              <a:rPr lang="en-US" dirty="0" smtClean="0"/>
              <a:t> to Og4C3 Ag and AD12 Ag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Antibody detection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Flow-through assay using WbSXP-1 Ag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Luciferase </a:t>
            </a:r>
            <a:r>
              <a:rPr lang="en-US" b="1" dirty="0" err="1" smtClean="0">
                <a:solidFill>
                  <a:srgbClr val="00B050"/>
                </a:solidFill>
              </a:rPr>
              <a:t>immunoprecipitation</a:t>
            </a:r>
            <a:r>
              <a:rPr lang="en-US" b="1" dirty="0" smtClean="0">
                <a:solidFill>
                  <a:srgbClr val="00B050"/>
                </a:solidFill>
              </a:rPr>
              <a:t> system using Wb123 Ag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687400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Imaging methods - </a:t>
            </a:r>
            <a:r>
              <a:rPr lang="en-US" dirty="0" smtClean="0"/>
              <a:t>filarial dance sign in USG, indicates serpentine movement of adult worms in </a:t>
            </a:r>
            <a:r>
              <a:rPr lang="en-US" dirty="0" err="1" smtClean="0"/>
              <a:t>lymphatics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Molecular methods - </a:t>
            </a:r>
            <a:r>
              <a:rPr lang="en-US" dirty="0" smtClean="0"/>
              <a:t>real-time PCR detecting genes such as </a:t>
            </a:r>
            <a:r>
              <a:rPr lang="en-US" dirty="0" err="1" smtClean="0"/>
              <a:t>SspI</a:t>
            </a:r>
            <a:r>
              <a:rPr lang="en-US" dirty="0" smtClean="0"/>
              <a:t> repeat, pWb12 repeat, pWb-35, etc.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Other methods - </a:t>
            </a:r>
            <a:r>
              <a:rPr lang="en-US" dirty="0" smtClean="0"/>
              <a:t>eosinophilia, elevated </a:t>
            </a:r>
            <a:r>
              <a:rPr lang="en-US" dirty="0" err="1" smtClean="0"/>
              <a:t>IgE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478061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Differences between the microfilaria of </a:t>
            </a:r>
            <a:r>
              <a:rPr lang="en-US" sz="2800" dirty="0" err="1" smtClean="0">
                <a:solidFill>
                  <a:srgbClr val="FF0000"/>
                </a:solidFill>
              </a:rPr>
              <a:t>Wuchereria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bancrofti</a:t>
            </a:r>
            <a:r>
              <a:rPr lang="en-US" sz="2800" dirty="0" smtClean="0">
                <a:solidFill>
                  <a:srgbClr val="FF0000"/>
                </a:solidFill>
              </a:rPr>
              <a:t> and </a:t>
            </a:r>
            <a:r>
              <a:rPr lang="en-US" sz="2800" dirty="0" err="1" smtClean="0">
                <a:solidFill>
                  <a:srgbClr val="FF0000"/>
                </a:solidFill>
              </a:rPr>
              <a:t>Brugia</a:t>
            </a:r>
            <a:r>
              <a:rPr lang="en-US" sz="2800" dirty="0" smtClean="0">
                <a:solidFill>
                  <a:srgbClr val="FF0000"/>
                </a:solidFill>
              </a:rPr>
              <a:t> malayi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38</a:t>
            </a:fld>
            <a:endParaRPr lang="en"/>
          </a:p>
        </p:txBody>
      </p:sp>
      <p:pic>
        <p:nvPicPr>
          <p:cNvPr id="8194" name="Picture 2" descr="C:\Users\Mahe\AppData\Local\Temp\ksohtml6916\wps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00151"/>
            <a:ext cx="7696200" cy="306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798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</a:t>
            </a:r>
            <a:r>
              <a:rPr lang="en-US" b="1" dirty="0" err="1" smtClean="0">
                <a:solidFill>
                  <a:srgbClr val="FF0000"/>
                </a:solidFill>
              </a:rPr>
              <a:t>Bancroftian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Diethylcarbamazine</a:t>
            </a:r>
            <a:r>
              <a:rPr lang="en-US" b="1" dirty="0" smtClean="0">
                <a:solidFill>
                  <a:srgbClr val="7030A0"/>
                </a:solidFill>
              </a:rPr>
              <a:t> (DEC)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Drug of choice for the treatment of </a:t>
            </a:r>
            <a:r>
              <a:rPr lang="en-US" dirty="0" err="1" smtClean="0"/>
              <a:t>filariasis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Given 6 mg/kg daily for 12 days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Can kill both adult worms and microfilariae - adult worms are cleared slowly.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5621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Albendazole</a:t>
            </a:r>
            <a:r>
              <a:rPr lang="en-US" b="1" dirty="0" smtClean="0">
                <a:solidFill>
                  <a:srgbClr val="7030A0"/>
                </a:solidFill>
              </a:rPr>
              <a:t>: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Given as 400 mg twice daily for 21 days.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has also demonstrated efficacy against adult worms and microfilariae</a:t>
            </a:r>
          </a:p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Ivermectin</a:t>
            </a:r>
            <a:r>
              <a:rPr lang="en-US" b="1" dirty="0" smtClean="0">
                <a:solidFill>
                  <a:srgbClr val="7030A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0.4mg/kg single dose -can kill microfilariae but has no effect on adult worms.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55312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85751"/>
            <a:ext cx="8229600" cy="4308872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Doxycycline:  </a:t>
            </a:r>
          </a:p>
          <a:p>
            <a:r>
              <a:rPr lang="en-US" dirty="0" smtClean="0"/>
              <a:t>Given to target the intracellular </a:t>
            </a:r>
            <a:r>
              <a:rPr lang="en-US" dirty="0" err="1" smtClean="0"/>
              <a:t>Wolbachia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It also shows significant </a:t>
            </a:r>
            <a:r>
              <a:rPr lang="en-US" dirty="0" err="1" smtClean="0"/>
              <a:t>microfilaricidal</a:t>
            </a:r>
            <a:r>
              <a:rPr lang="en-US" dirty="0" smtClean="0"/>
              <a:t> activity like DEC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Penicillin: </a:t>
            </a:r>
          </a:p>
          <a:p>
            <a:r>
              <a:rPr lang="en-US" dirty="0" smtClean="0"/>
              <a:t>Secondary infections due to bacteria - streptococci can be treated with systemic antibiotics like penicillin till the infection subside.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8019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Vector Control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National Vector Borne Disease Control </a:t>
            </a:r>
            <a:r>
              <a:rPr lang="en-US" dirty="0" err="1" smtClean="0"/>
              <a:t>Programme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Elimination of Lymphatic </a:t>
            </a:r>
            <a:r>
              <a:rPr lang="en-US" dirty="0" err="1" smtClean="0"/>
              <a:t>Filariasis</a:t>
            </a:r>
            <a:r>
              <a:rPr lang="en-US" dirty="0" smtClean="0"/>
              <a:t> (ELF)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49424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Vector Control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Anti-larval measures:</a:t>
            </a:r>
          </a:p>
          <a:p>
            <a:r>
              <a:rPr lang="en-US" dirty="0" smtClean="0"/>
              <a:t>Highly expensive hence mainly restricted to urban areas.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Chemicals used are - </a:t>
            </a:r>
            <a:r>
              <a:rPr lang="en-US" dirty="0" smtClean="0"/>
              <a:t>mosquito </a:t>
            </a:r>
            <a:r>
              <a:rPr lang="en-US" dirty="0" err="1" smtClean="0"/>
              <a:t>larvicidal</a:t>
            </a:r>
            <a:r>
              <a:rPr lang="en-US" dirty="0" smtClean="0"/>
              <a:t> oil, pyrethrum-based oil (</a:t>
            </a:r>
            <a:r>
              <a:rPr lang="en-US" dirty="0" err="1" smtClean="0"/>
              <a:t>pyrosene</a:t>
            </a:r>
            <a:r>
              <a:rPr lang="en-US" dirty="0" smtClean="0"/>
              <a:t> oil-E), </a:t>
            </a:r>
            <a:r>
              <a:rPr lang="en-US" dirty="0" err="1" smtClean="0"/>
              <a:t>organo</a:t>
            </a:r>
            <a:r>
              <a:rPr lang="en-US" dirty="0" smtClean="0"/>
              <a:t>-phosphorus </a:t>
            </a:r>
            <a:r>
              <a:rPr lang="en-US" dirty="0" err="1" smtClean="0"/>
              <a:t>larvicides</a:t>
            </a:r>
            <a:r>
              <a:rPr lang="en-US" dirty="0" smtClean="0"/>
              <a:t> like </a:t>
            </a:r>
            <a:r>
              <a:rPr lang="en-US" dirty="0" err="1" smtClean="0"/>
              <a:t>fenthion</a:t>
            </a:r>
            <a:r>
              <a:rPr lang="en-US" dirty="0" smtClean="0"/>
              <a:t>, </a:t>
            </a:r>
            <a:r>
              <a:rPr lang="en-US" dirty="0" err="1" smtClean="0"/>
              <a:t>temephos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7915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Anti-adult measures: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Pyrethrum spray can be used.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DDT and </a:t>
            </a:r>
            <a:r>
              <a:rPr lang="en-US" dirty="0" err="1" smtClean="0"/>
              <a:t>hexachlorocyclohexane</a:t>
            </a:r>
            <a:r>
              <a:rPr lang="en-US" dirty="0" smtClean="0"/>
              <a:t> (HCH) are not effective.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01091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</a:rPr>
              <a:t>National Vector Borne Disease Control </a:t>
            </a:r>
            <a:r>
              <a:rPr lang="en-US" sz="3600" b="1" dirty="0" err="1" smtClean="0">
                <a:solidFill>
                  <a:srgbClr val="FF0000"/>
                </a:solidFill>
              </a:rPr>
              <a:t>Programme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The National </a:t>
            </a:r>
            <a:r>
              <a:rPr lang="en-US" b="1" dirty="0" err="1" smtClean="0">
                <a:solidFill>
                  <a:srgbClr val="7030A0"/>
                </a:solidFill>
              </a:rPr>
              <a:t>Filariasis</a:t>
            </a:r>
            <a:r>
              <a:rPr lang="en-US" b="1" dirty="0" smtClean="0">
                <a:solidFill>
                  <a:srgbClr val="7030A0"/>
                </a:solidFill>
              </a:rPr>
              <a:t> Control </a:t>
            </a:r>
            <a:r>
              <a:rPr lang="en-US" b="1" dirty="0" err="1" smtClean="0">
                <a:solidFill>
                  <a:srgbClr val="7030A0"/>
                </a:solidFill>
              </a:rPr>
              <a:t>Programme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in India - active since 1955 - integrated with National Vector Borne Disease Control </a:t>
            </a:r>
            <a:r>
              <a:rPr lang="en-US" dirty="0" err="1" smtClean="0"/>
              <a:t>Programme</a:t>
            </a:r>
            <a:r>
              <a:rPr lang="en-US" dirty="0" smtClean="0"/>
              <a:t> (NVBDCP) in 2006. 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Hathipaon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Mukt</a:t>
            </a:r>
            <a:r>
              <a:rPr lang="en-US" b="1" dirty="0" smtClean="0">
                <a:solidFill>
                  <a:srgbClr val="7030A0"/>
                </a:solidFill>
              </a:rPr>
              <a:t> Bharat: </a:t>
            </a:r>
            <a:r>
              <a:rPr lang="en-US" dirty="0" smtClean="0"/>
              <a:t>India (under NVBDCP) has launched a massive campaign in 2015 for achieving </a:t>
            </a:r>
            <a:r>
              <a:rPr lang="en-US" dirty="0" err="1" smtClean="0"/>
              <a:t>filaria</a:t>
            </a:r>
            <a:r>
              <a:rPr lang="en-US" dirty="0" smtClean="0"/>
              <a:t> free India named “</a:t>
            </a:r>
            <a:r>
              <a:rPr lang="en-US" dirty="0" err="1" smtClean="0"/>
              <a:t>Hathipaon</a:t>
            </a:r>
            <a:r>
              <a:rPr lang="en-US" dirty="0" smtClean="0"/>
              <a:t> </a:t>
            </a:r>
            <a:r>
              <a:rPr lang="en-US" dirty="0" err="1" smtClean="0"/>
              <a:t>Mukt</a:t>
            </a:r>
            <a:r>
              <a:rPr lang="en-US" dirty="0" smtClean="0"/>
              <a:t> Bharat” - aims at assisting the </a:t>
            </a:r>
            <a:r>
              <a:rPr lang="en-US" dirty="0" err="1" smtClean="0"/>
              <a:t>filariasis</a:t>
            </a:r>
            <a:r>
              <a:rPr lang="en-US" dirty="0" smtClean="0"/>
              <a:t> elimination program of India.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060130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Elimination of Lymphatic </a:t>
            </a:r>
            <a:r>
              <a:rPr lang="en-US" sz="3600" b="1" dirty="0" err="1" smtClean="0">
                <a:solidFill>
                  <a:srgbClr val="FF0000"/>
                </a:solidFill>
              </a:rPr>
              <a:t>Filariasis</a:t>
            </a:r>
            <a:r>
              <a:rPr lang="en-US" sz="3600" b="1" dirty="0" smtClean="0">
                <a:solidFill>
                  <a:srgbClr val="FF0000"/>
                </a:solidFill>
              </a:rPr>
              <a:t> (ELF)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Global program to eliminate lymphatic </a:t>
            </a:r>
            <a:r>
              <a:rPr lang="en-US" b="1" dirty="0" err="1" smtClean="0">
                <a:solidFill>
                  <a:srgbClr val="7030A0"/>
                </a:solidFill>
              </a:rPr>
              <a:t>filariasis</a:t>
            </a:r>
            <a:r>
              <a:rPr lang="en-US" b="1" dirty="0" smtClean="0">
                <a:solidFill>
                  <a:srgbClr val="7030A0"/>
                </a:solidFill>
              </a:rPr>
              <a:t> (ELF) - </a:t>
            </a:r>
            <a:r>
              <a:rPr lang="en-US" dirty="0" smtClean="0"/>
              <a:t>launched by WHO in 2000 aiming at global elimination by the year 2020. </a:t>
            </a:r>
          </a:p>
          <a:p>
            <a:r>
              <a:rPr lang="en-US" dirty="0" smtClean="0"/>
              <a:t>In India, ELF is in operation since 2004 in parallel with global strategy.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MDA strategy: </a:t>
            </a:r>
            <a:r>
              <a:rPr lang="en-US" dirty="0" smtClean="0"/>
              <a:t>WHO recommends mass drug administration (MDA) once in a year to all people at-risk in the endemic areas for a period of five years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01030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MDA regimen: </a:t>
            </a:r>
            <a:r>
              <a:rPr lang="en-US" dirty="0" smtClean="0"/>
              <a:t>Single dose of DEC (6mg/kg) + </a:t>
            </a:r>
            <a:r>
              <a:rPr lang="en-US" dirty="0" err="1" smtClean="0"/>
              <a:t>albendazole</a:t>
            </a:r>
            <a:r>
              <a:rPr lang="en-US" dirty="0" smtClean="0"/>
              <a:t> (400 mg) is the MDA regimen of choice in all endemic areas of the World including India except: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In </a:t>
            </a:r>
            <a:r>
              <a:rPr lang="en-US" b="1" dirty="0" err="1" smtClean="0">
                <a:solidFill>
                  <a:srgbClr val="7030A0"/>
                </a:solidFill>
              </a:rPr>
              <a:t>onchocerciasis</a:t>
            </a:r>
            <a:r>
              <a:rPr lang="en-US" b="1" dirty="0" smtClean="0">
                <a:solidFill>
                  <a:srgbClr val="7030A0"/>
                </a:solidFill>
              </a:rPr>
              <a:t> endemic areas - </a:t>
            </a:r>
            <a:r>
              <a:rPr lang="en-US" dirty="0" err="1" smtClean="0"/>
              <a:t>ivermectin</a:t>
            </a:r>
            <a:r>
              <a:rPr lang="en-US" dirty="0" smtClean="0"/>
              <a:t> + </a:t>
            </a:r>
            <a:r>
              <a:rPr lang="en-US" dirty="0" err="1" smtClean="0"/>
              <a:t>albendazole</a:t>
            </a:r>
            <a:r>
              <a:rPr lang="en-US" dirty="0" smtClean="0"/>
              <a:t> is given </a:t>
            </a:r>
          </a:p>
          <a:p>
            <a:r>
              <a:rPr lang="en-US" dirty="0" smtClean="0"/>
              <a:t>In Loa </a:t>
            </a:r>
            <a:r>
              <a:rPr lang="en-US" dirty="0" err="1" smtClean="0"/>
              <a:t>loa</a:t>
            </a:r>
            <a:r>
              <a:rPr lang="en-US" dirty="0" smtClean="0"/>
              <a:t> endemic area - </a:t>
            </a:r>
            <a:r>
              <a:rPr lang="en-US" dirty="0" err="1" smtClean="0"/>
              <a:t>Albendazole</a:t>
            </a:r>
            <a:r>
              <a:rPr lang="en-US" dirty="0" smtClean="0"/>
              <a:t> is given twice per year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69619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Triple drug regimen: </a:t>
            </a:r>
            <a:r>
              <a:rPr lang="en-US" dirty="0" smtClean="0"/>
              <a:t>WHO recently recommended IDA regimen (</a:t>
            </a:r>
            <a:r>
              <a:rPr lang="en-US" dirty="0" err="1" smtClean="0"/>
              <a:t>ivermectin</a:t>
            </a:r>
            <a:r>
              <a:rPr lang="en-US" dirty="0" smtClean="0"/>
              <a:t> + DEC+ </a:t>
            </a:r>
            <a:r>
              <a:rPr lang="en-US" dirty="0" err="1" smtClean="0"/>
              <a:t>albendazole</a:t>
            </a:r>
            <a:r>
              <a:rPr lang="en-US" dirty="0" smtClean="0"/>
              <a:t>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implemented in selected districts of India.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8125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Assessment: </a:t>
            </a:r>
            <a:r>
              <a:rPr lang="en-US" dirty="0" smtClean="0"/>
              <a:t>The impact of MDA is assessed by conducting: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Microfilaria survey </a:t>
            </a:r>
            <a:r>
              <a:rPr lang="en-US" dirty="0" smtClean="0"/>
              <a:t>(by peripheral blood smear examination) once in a year; one month prior to the next MDA, followed by: </a:t>
            </a:r>
          </a:p>
          <a:p>
            <a:pPr lvl="1"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</a:rPr>
              <a:t>Transmission assessment survey </a:t>
            </a:r>
            <a:r>
              <a:rPr lang="en-US" dirty="0" smtClean="0"/>
              <a:t>(by antigen/antibody detection) during post-MDA period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50907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Global LF elimination status: </a:t>
            </a:r>
            <a:r>
              <a:rPr lang="en-US" dirty="0" smtClean="0"/>
              <a:t>Till date, 16 countries achieved the LF elimination status. Seven additional countries are in the verge of elimination. Preventive chemotherapy is still required in 49 countries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India LF elimination status: </a:t>
            </a:r>
            <a:r>
              <a:rPr lang="en-US" dirty="0" smtClean="0"/>
              <a:t>In India, five states (Assam, Tamil Nadu, Goa, </a:t>
            </a:r>
            <a:r>
              <a:rPr lang="en-US" dirty="0" err="1" smtClean="0"/>
              <a:t>Puducherry</a:t>
            </a:r>
            <a:r>
              <a:rPr lang="en-US" dirty="0" smtClean="0"/>
              <a:t>, Daman and Diu) stopped MDA after achieving elimination status.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31628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BRUGIAN 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GB" smtClean="0"/>
              <a:pPr lvl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01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Brugia</a:t>
            </a:r>
            <a:r>
              <a:rPr lang="en-US" b="1" dirty="0" smtClean="0">
                <a:solidFill>
                  <a:srgbClr val="FF0000"/>
                </a:solidFill>
              </a:rPr>
              <a:t> malayi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 smtClean="0"/>
              <a:t>Brugia</a:t>
            </a:r>
            <a:r>
              <a:rPr lang="en-US" dirty="0" smtClean="0"/>
              <a:t> malayi accounts for 10% of lymphatic </a:t>
            </a:r>
            <a:r>
              <a:rPr lang="en-US" dirty="0" err="1" smtClean="0"/>
              <a:t>filariasisnamed</a:t>
            </a:r>
            <a:r>
              <a:rPr lang="en-US" dirty="0" smtClean="0"/>
              <a:t> after its discoverer </a:t>
            </a:r>
            <a:r>
              <a:rPr lang="en-US" dirty="0" err="1" smtClean="0"/>
              <a:t>Brug</a:t>
            </a:r>
            <a:r>
              <a:rPr lang="en-US" dirty="0" smtClean="0"/>
              <a:t> (1927).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121588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considerable overlapping in the geographical distribution of </a:t>
            </a:r>
            <a:r>
              <a:rPr lang="en-US" dirty="0" err="1" smtClean="0"/>
              <a:t>brugian</a:t>
            </a:r>
            <a:r>
              <a:rPr lang="en-US" dirty="0" smtClean="0"/>
              <a:t> </a:t>
            </a:r>
            <a:r>
              <a:rPr lang="en-US" dirty="0" err="1" smtClean="0"/>
              <a:t>filariasis</a:t>
            </a:r>
            <a:r>
              <a:rPr lang="en-US" dirty="0" smtClean="0"/>
              <a:t> and </a:t>
            </a:r>
            <a:r>
              <a:rPr lang="en-US" dirty="0" err="1" smtClean="0"/>
              <a:t>bancroftian</a:t>
            </a:r>
            <a:r>
              <a:rPr lang="en-US" dirty="0" smtClean="0"/>
              <a:t> </a:t>
            </a:r>
            <a:r>
              <a:rPr lang="en-US" dirty="0" err="1" smtClean="0"/>
              <a:t>filariasis</a:t>
            </a:r>
            <a:r>
              <a:rPr lang="en-US" dirty="0" smtClean="0"/>
              <a:t>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B. malayi occurs - </a:t>
            </a:r>
            <a:r>
              <a:rPr lang="en-US" dirty="0" smtClean="0"/>
              <a:t>Eastern India, Indonesia, Malaysia, Thailand and Philippines </a:t>
            </a:r>
          </a:p>
          <a:p>
            <a:r>
              <a:rPr lang="en-US" dirty="0" smtClean="0"/>
              <a:t>It shows two types of periodicity of </a:t>
            </a:r>
            <a:r>
              <a:rPr lang="en-US" dirty="0" err="1" smtClean="0"/>
              <a:t>microfilaremia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Nocturnal form - </a:t>
            </a:r>
            <a:r>
              <a:rPr lang="en-US" dirty="0" smtClean="0"/>
              <a:t>more common - transmitted in areas of coastal rice fields.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268528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err="1" smtClean="0">
                <a:solidFill>
                  <a:srgbClr val="FF0000"/>
                </a:solidFill>
              </a:rPr>
              <a:t>Subperiodic</a:t>
            </a:r>
            <a:r>
              <a:rPr lang="en-US" b="1" dirty="0" smtClean="0">
                <a:solidFill>
                  <a:srgbClr val="FF0000"/>
                </a:solidFill>
              </a:rPr>
              <a:t> form - rare - </a:t>
            </a:r>
            <a:r>
              <a:rPr lang="en-US" dirty="0" smtClean="0"/>
              <a:t>found in the forests of Malaysia and Indonesia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 India, the major states involved are Kerala, </a:t>
            </a:r>
            <a:r>
              <a:rPr lang="en-US" dirty="0" err="1" smtClean="0"/>
              <a:t>Odisha</a:t>
            </a:r>
            <a:r>
              <a:rPr lang="en-US" dirty="0" smtClean="0"/>
              <a:t>, Assam and West Bengal.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971160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Life cycle of B. malayi - </a:t>
            </a:r>
            <a:r>
              <a:rPr lang="en-US" dirty="0" smtClean="0"/>
              <a:t>similar to W. </a:t>
            </a:r>
            <a:r>
              <a:rPr lang="en-US" dirty="0" err="1" smtClean="0"/>
              <a:t>bancrofti</a:t>
            </a:r>
            <a:r>
              <a:rPr lang="en-US" dirty="0" smtClean="0"/>
              <a:t> except: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Vector: </a:t>
            </a:r>
            <a:r>
              <a:rPr lang="en-US" dirty="0" err="1" smtClean="0"/>
              <a:t>Mansonia</a:t>
            </a:r>
            <a:r>
              <a:rPr lang="en-US" dirty="0" smtClean="0"/>
              <a:t> - main vector for the nocturnal strains, Anopheles and </a:t>
            </a:r>
            <a:r>
              <a:rPr lang="en-US" dirty="0" err="1" smtClean="0"/>
              <a:t>Aedes</a:t>
            </a:r>
            <a:r>
              <a:rPr lang="en-US" dirty="0" smtClean="0"/>
              <a:t> can also transmit the infection.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subperiodic</a:t>
            </a:r>
            <a:r>
              <a:rPr lang="en-US" dirty="0" smtClean="0"/>
              <a:t> strains are transmitted by </a:t>
            </a:r>
            <a:r>
              <a:rPr lang="en-US" dirty="0" err="1" smtClean="0"/>
              <a:t>Coquillettidia</a:t>
            </a:r>
            <a:r>
              <a:rPr lang="en-US" dirty="0" smtClean="0"/>
              <a:t> and </a:t>
            </a:r>
            <a:r>
              <a:rPr lang="en-US" dirty="0" err="1" smtClean="0"/>
              <a:t>Mansonia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885329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85751"/>
            <a:ext cx="8229600" cy="430887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Reservoir: </a:t>
            </a:r>
            <a:r>
              <a:rPr lang="en-US" dirty="0" smtClean="0"/>
              <a:t>Humans - main reservoir; except for the </a:t>
            </a:r>
            <a:r>
              <a:rPr lang="en-US" dirty="0" err="1" smtClean="0"/>
              <a:t>subperiodic</a:t>
            </a:r>
            <a:r>
              <a:rPr lang="en-US" dirty="0" smtClean="0"/>
              <a:t> strains of B. malayi where monkeys, cats and dogs are the animal reservoirs.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50597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Clinical features - </a:t>
            </a:r>
            <a:r>
              <a:rPr lang="en-US" dirty="0" smtClean="0"/>
              <a:t>similar to </a:t>
            </a:r>
            <a:r>
              <a:rPr lang="en-US" dirty="0" err="1" smtClean="0"/>
              <a:t>bancroftian</a:t>
            </a:r>
            <a:r>
              <a:rPr lang="en-US" dirty="0" smtClean="0"/>
              <a:t> </a:t>
            </a:r>
            <a:r>
              <a:rPr lang="en-US" dirty="0" err="1" smtClean="0"/>
              <a:t>filariasis</a:t>
            </a:r>
            <a:r>
              <a:rPr lang="en-US" dirty="0" smtClean="0"/>
              <a:t> except: </a:t>
            </a:r>
          </a:p>
          <a:p>
            <a:pPr lvl="1"/>
            <a:r>
              <a:rPr lang="en-US" dirty="0" smtClean="0"/>
              <a:t>More frequent episodes of acute </a:t>
            </a:r>
            <a:r>
              <a:rPr lang="en-US" dirty="0" err="1" smtClean="0"/>
              <a:t>adenolymphangitis</a:t>
            </a:r>
            <a:r>
              <a:rPr lang="en-US" dirty="0" smtClean="0"/>
              <a:t>, adenitis (femoral nodes), and filarial abscesses </a:t>
            </a:r>
          </a:p>
          <a:p>
            <a:pPr lvl="1"/>
            <a:r>
              <a:rPr lang="en-US" dirty="0" smtClean="0"/>
              <a:t>Chronic manifestations (lymphedema and elephantiasis) - less frequent </a:t>
            </a:r>
          </a:p>
          <a:p>
            <a:pPr lvl="1"/>
            <a:r>
              <a:rPr lang="en-US" dirty="0" smtClean="0"/>
              <a:t>Genital involvement is not seen 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Elephantiasis: </a:t>
            </a:r>
            <a:r>
              <a:rPr lang="en-US" dirty="0" smtClean="0"/>
              <a:t>Swelling is limited to leg below the knee </a:t>
            </a:r>
          </a:p>
          <a:p>
            <a:pPr lvl="1"/>
            <a:r>
              <a:rPr lang="en-US" dirty="0" err="1" smtClean="0"/>
              <a:t>Chyluria</a:t>
            </a:r>
            <a:r>
              <a:rPr lang="en-US" dirty="0" smtClean="0"/>
              <a:t> does not occur.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33937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Microscopy: Microfilaria in blood - detected by peripheral blood smear.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Antibody detection methods: </a:t>
            </a:r>
            <a:r>
              <a:rPr lang="en-US" dirty="0" smtClean="0"/>
              <a:t>Two methods are available - ICT for screening and ELISA for confirmation </a:t>
            </a:r>
          </a:p>
          <a:p>
            <a:pPr lvl="1"/>
            <a:r>
              <a:rPr lang="en-US" b="1" dirty="0" err="1" smtClean="0">
                <a:solidFill>
                  <a:srgbClr val="7030A0"/>
                </a:solidFill>
              </a:rPr>
              <a:t>Brugia</a:t>
            </a:r>
            <a:r>
              <a:rPr lang="en-US" b="1" dirty="0" smtClean="0">
                <a:solidFill>
                  <a:srgbClr val="7030A0"/>
                </a:solidFill>
              </a:rPr>
              <a:t> rapid: </a:t>
            </a:r>
            <a:r>
              <a:rPr lang="en-US" dirty="0" smtClean="0"/>
              <a:t>ICT detecting parasite-specific IgG-4 antibodies against recombinant BmR1 antigen of B. malayi </a:t>
            </a:r>
          </a:p>
          <a:p>
            <a:pPr lvl="1"/>
            <a:r>
              <a:rPr lang="en-US" dirty="0" smtClean="0"/>
              <a:t>Bm14 ELISA employing recombinant B. malayi antigen (Bm-14) is available.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15895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There is no antigen detection method is available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Imaging methods - ultrasound can be employed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Molecular methods: PCR and other molecular methods can differentiate between B. malayi and W. </a:t>
            </a:r>
            <a:r>
              <a:rPr lang="en-US" dirty="0" err="1" smtClean="0"/>
              <a:t>bancrofti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20382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Treatment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Same as for </a:t>
            </a:r>
            <a:r>
              <a:rPr lang="en-US" sz="4000" dirty="0" err="1" smtClean="0"/>
              <a:t>bancroftian</a:t>
            </a:r>
            <a:r>
              <a:rPr lang="en-US" sz="4000" dirty="0" smtClean="0"/>
              <a:t> </a:t>
            </a:r>
            <a:r>
              <a:rPr lang="en-US" sz="4000" dirty="0" err="1" smtClean="0"/>
              <a:t>filariasis</a:t>
            </a:r>
            <a:r>
              <a:rPr lang="en-US" sz="4000" dirty="0" smtClean="0"/>
              <a:t>; except that frequency of adverse effects following DEC medication is more. </a:t>
            </a:r>
          </a:p>
          <a:p>
            <a:r>
              <a:rPr lang="en-US" sz="4000" dirty="0" smtClean="0"/>
              <a:t>Therapy should be started with lower dose. </a:t>
            </a:r>
            <a:endParaRPr lang="en-US" sz="40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65270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Same as for </a:t>
            </a:r>
            <a:r>
              <a:rPr lang="en-US" dirty="0" err="1" smtClean="0"/>
              <a:t>bancroftian</a:t>
            </a:r>
            <a:r>
              <a:rPr lang="en-US" dirty="0" smtClean="0"/>
              <a:t> </a:t>
            </a:r>
            <a:r>
              <a:rPr lang="en-US" dirty="0" err="1" smtClean="0"/>
              <a:t>filariasis</a:t>
            </a:r>
            <a:r>
              <a:rPr lang="en-US" dirty="0" smtClean="0"/>
              <a:t> (i.e. both chemoprophylaxis and vector </a:t>
            </a:r>
            <a:r>
              <a:rPr lang="en-US" dirty="0" err="1" smtClean="0"/>
              <a:t>contro</a:t>
            </a:r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Removal of </a:t>
            </a:r>
            <a:r>
              <a:rPr lang="en-US" b="1" dirty="0" err="1" smtClean="0">
                <a:solidFill>
                  <a:srgbClr val="7030A0"/>
                </a:solidFill>
              </a:rPr>
              <a:t>pistia</a:t>
            </a:r>
            <a:r>
              <a:rPr lang="en-US" b="1" dirty="0" smtClean="0">
                <a:solidFill>
                  <a:srgbClr val="7030A0"/>
                </a:solidFill>
              </a:rPr>
              <a:t> plants: </a:t>
            </a:r>
            <a:r>
              <a:rPr lang="en-US" dirty="0" smtClean="0"/>
              <a:t>In South India and Sri Lanka where the </a:t>
            </a:r>
            <a:r>
              <a:rPr lang="en-US" dirty="0" err="1" smtClean="0"/>
              <a:t>Mansonia</a:t>
            </a:r>
            <a:r>
              <a:rPr lang="en-US" dirty="0" smtClean="0"/>
              <a:t> is the main vector, breeding is best controlled by removing/destroying the supporting plant </a:t>
            </a:r>
            <a:r>
              <a:rPr lang="en-US" dirty="0" err="1" smtClean="0"/>
              <a:t>Pistia</a:t>
            </a:r>
            <a:r>
              <a:rPr lang="en-US" dirty="0" smtClean="0"/>
              <a:t> </a:t>
            </a:r>
            <a:r>
              <a:rPr lang="en-US" dirty="0" err="1" smtClean="0"/>
              <a:t>stratiotes</a:t>
            </a:r>
            <a:r>
              <a:rPr lang="en-US" dirty="0" smtClean="0"/>
              <a:t> from all water collections by herbicidal agents like </a:t>
            </a:r>
            <a:r>
              <a:rPr lang="en-US" dirty="0" err="1" smtClean="0"/>
              <a:t>phenoxylene</a:t>
            </a:r>
            <a:r>
              <a:rPr lang="en-US" dirty="0" smtClean="0"/>
              <a:t> 30 and shell weed killer-</a:t>
            </a:r>
            <a:r>
              <a:rPr lang="en-US" dirty="0" err="1" smtClean="0"/>
              <a:t>D.l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22927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Brugia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timori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B. </a:t>
            </a:r>
            <a:r>
              <a:rPr lang="en-US" dirty="0" err="1" smtClean="0"/>
              <a:t>timori</a:t>
            </a:r>
            <a:r>
              <a:rPr lang="en-US" dirty="0" smtClean="0"/>
              <a:t> infection is limited to the Timor islands of Southeastern Indonesia. </a:t>
            </a:r>
          </a:p>
          <a:p>
            <a:r>
              <a:rPr lang="en-US" dirty="0" smtClean="0"/>
              <a:t>Transmitted by Anopheles </a:t>
            </a:r>
            <a:r>
              <a:rPr lang="en-US" dirty="0" err="1" smtClean="0"/>
              <a:t>barbirostris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Morphologically microfilariae - similar to that of B. malayi except that it is longer (310 µm), and more nuclei at tail region. </a:t>
            </a:r>
          </a:p>
          <a:p>
            <a:r>
              <a:rPr lang="en-US" dirty="0" smtClean="0"/>
              <a:t>Clinical features, laboratory diagnosis and treatment are similar to that of B. malayi.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09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1" y="1543050"/>
            <a:ext cx="743068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THANKS</a:t>
            </a:r>
            <a:endParaRPr lang="en-US" sz="1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873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2523</Words>
  <Application>Microsoft Office PowerPoint</Application>
  <PresentationFormat>On-screen Show (16:9)</PresentationFormat>
  <Paragraphs>329</Paragraphs>
  <Slides>63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Lymphatic Filariasis</vt:lpstr>
      <vt:lpstr>Learning objectives</vt:lpstr>
      <vt:lpstr>FILARIAL NEMATODE</vt:lpstr>
      <vt:lpstr>PowerPoint Presentation</vt:lpstr>
      <vt:lpstr>PowerPoint Presentation</vt:lpstr>
      <vt:lpstr>Differences between various filarial nematodes causing lymphatic filariasis</vt:lpstr>
      <vt:lpstr>Morphology and Habitat</vt:lpstr>
      <vt:lpstr>PowerPoint Presentation</vt:lpstr>
      <vt:lpstr>PowerPoint Presentation</vt:lpstr>
      <vt:lpstr>Microfilarial periodicity</vt:lpstr>
      <vt:lpstr>PowerPoint Presentation</vt:lpstr>
      <vt:lpstr>Microfilarial periodicity of filarial nematodes</vt:lpstr>
      <vt:lpstr>LYMPHATIC FILARIAL NEMATODES</vt:lpstr>
      <vt:lpstr>Epidemiology</vt:lpstr>
      <vt:lpstr>PowerPoint Presentation</vt:lpstr>
      <vt:lpstr>PowerPoint Presentation</vt:lpstr>
      <vt:lpstr>BANCROFTIAN FILARIASIS</vt:lpstr>
      <vt:lpstr>PowerPoint Presentation</vt:lpstr>
      <vt:lpstr>Life Cycle </vt:lpstr>
      <vt:lpstr>Pathogenesis and Pathology </vt:lpstr>
      <vt:lpstr>PowerPoint Presentation</vt:lpstr>
      <vt:lpstr>PowerPoint Presentation</vt:lpstr>
      <vt:lpstr>PowerPoint Presentation</vt:lpstr>
      <vt:lpstr>Host Immune Response </vt:lpstr>
      <vt:lpstr>Clinical Features </vt:lpstr>
      <vt:lpstr>Lymphatic Filariasis </vt:lpstr>
      <vt:lpstr>Endemic Normal</vt:lpstr>
      <vt:lpstr>Asymptomatic Microfilaremia</vt:lpstr>
      <vt:lpstr>Acute Filariasis (Acute Adenolymphangitis)</vt:lpstr>
      <vt:lpstr>Chronic Filariasis</vt:lpstr>
      <vt:lpstr>Tropical Pulmonary Eosinophilia (TPE) </vt:lpstr>
      <vt:lpstr>Immune Complex Mediated Manifestations</vt:lpstr>
      <vt:lpstr>Laboratory diagnosis of Bancroftian filariasis</vt:lpstr>
      <vt:lpstr>PowerPoint Presentation</vt:lpstr>
      <vt:lpstr>PowerPoint Presentation</vt:lpstr>
      <vt:lpstr>PowerPoint Presentation</vt:lpstr>
      <vt:lpstr>PowerPoint Presentation</vt:lpstr>
      <vt:lpstr>Differences between the microfilaria of Wuchereria bancrofti and Brugia malayi</vt:lpstr>
      <vt:lpstr>Treatment of Bancroftian filariasis</vt:lpstr>
      <vt:lpstr>PowerPoint Presentation</vt:lpstr>
      <vt:lpstr>PowerPoint Presentation</vt:lpstr>
      <vt:lpstr>Prevention </vt:lpstr>
      <vt:lpstr>Vector Control</vt:lpstr>
      <vt:lpstr>PowerPoint Presentation</vt:lpstr>
      <vt:lpstr>National Vector Borne Disease Control Programme</vt:lpstr>
      <vt:lpstr>Elimination of Lymphatic Filariasis (ELF)</vt:lpstr>
      <vt:lpstr>PowerPoint Presentation</vt:lpstr>
      <vt:lpstr>PowerPoint Presentation</vt:lpstr>
      <vt:lpstr>PowerPoint Presentation</vt:lpstr>
      <vt:lpstr>PowerPoint Presentation</vt:lpstr>
      <vt:lpstr>BRUGIAN FILARIASIS</vt:lpstr>
      <vt:lpstr>Brugia malayi</vt:lpstr>
      <vt:lpstr>Epidemiology </vt:lpstr>
      <vt:lpstr>PowerPoint Presentation</vt:lpstr>
      <vt:lpstr>Life Cycle</vt:lpstr>
      <vt:lpstr>PowerPoint Presentation</vt:lpstr>
      <vt:lpstr>Clinical Features</vt:lpstr>
      <vt:lpstr>Laboratory Diagnosis</vt:lpstr>
      <vt:lpstr>PowerPoint Presentation</vt:lpstr>
      <vt:lpstr>Treatment</vt:lpstr>
      <vt:lpstr>Prevention</vt:lpstr>
      <vt:lpstr>Brugia timori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Lymphatic Filariasis</dc:title>
  <dc:creator>micro pc</dc:creator>
  <cp:lastModifiedBy>micro pc</cp:lastModifiedBy>
  <cp:revision>14</cp:revision>
  <dcterms:created xsi:type="dcterms:W3CDTF">2024-04-29T07:10:28Z</dcterms:created>
  <dcterms:modified xsi:type="dcterms:W3CDTF">2024-04-29T08:24:10Z</dcterms:modified>
</cp:coreProperties>
</file>