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4"/>
  </p:notesMasterIdLst>
  <p:sldIdLst>
    <p:sldId id="352" r:id="rId2"/>
    <p:sldId id="353" r:id="rId3"/>
    <p:sldId id="354" r:id="rId4"/>
    <p:sldId id="426" r:id="rId5"/>
    <p:sldId id="355" r:id="rId6"/>
    <p:sldId id="356" r:id="rId7"/>
    <p:sldId id="357" r:id="rId8"/>
    <p:sldId id="358" r:id="rId9"/>
    <p:sldId id="430" r:id="rId10"/>
    <p:sldId id="432" r:id="rId11"/>
    <p:sldId id="431" r:id="rId12"/>
    <p:sldId id="359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415" r:id="rId23"/>
    <p:sldId id="370" r:id="rId24"/>
    <p:sldId id="433" r:id="rId25"/>
    <p:sldId id="371" r:id="rId26"/>
    <p:sldId id="427" r:id="rId27"/>
    <p:sldId id="428" r:id="rId28"/>
    <p:sldId id="372" r:id="rId29"/>
    <p:sldId id="373" r:id="rId30"/>
    <p:sldId id="374" r:id="rId31"/>
    <p:sldId id="375" r:id="rId32"/>
    <p:sldId id="376" r:id="rId33"/>
    <p:sldId id="377" r:id="rId34"/>
    <p:sldId id="378" r:id="rId35"/>
    <p:sldId id="379" r:id="rId36"/>
    <p:sldId id="380" r:id="rId37"/>
    <p:sldId id="381" r:id="rId38"/>
    <p:sldId id="382" r:id="rId39"/>
    <p:sldId id="383" r:id="rId40"/>
    <p:sldId id="429" r:id="rId41"/>
    <p:sldId id="384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398" r:id="rId56"/>
    <p:sldId id="399" r:id="rId57"/>
    <p:sldId id="400" r:id="rId58"/>
    <p:sldId id="401" r:id="rId59"/>
    <p:sldId id="403" r:id="rId60"/>
    <p:sldId id="404" r:id="rId61"/>
    <p:sldId id="405" r:id="rId62"/>
    <p:sldId id="406" r:id="rId63"/>
    <p:sldId id="436" r:id="rId64"/>
    <p:sldId id="435" r:id="rId65"/>
    <p:sldId id="408" r:id="rId66"/>
    <p:sldId id="409" r:id="rId67"/>
    <p:sldId id="410" r:id="rId68"/>
    <p:sldId id="411" r:id="rId69"/>
    <p:sldId id="412" r:id="rId70"/>
    <p:sldId id="413" r:id="rId71"/>
    <p:sldId id="434" r:id="rId72"/>
    <p:sldId id="414" r:id="rId73"/>
    <p:sldId id="416" r:id="rId74"/>
    <p:sldId id="417" r:id="rId75"/>
    <p:sldId id="418" r:id="rId76"/>
    <p:sldId id="419" r:id="rId77"/>
    <p:sldId id="420" r:id="rId78"/>
    <p:sldId id="421" r:id="rId79"/>
    <p:sldId id="422" r:id="rId80"/>
    <p:sldId id="423" r:id="rId81"/>
    <p:sldId id="424" r:id="rId82"/>
    <p:sldId id="425" r:id="rId83"/>
    <p:sldId id="256" r:id="rId84"/>
    <p:sldId id="340" r:id="rId85"/>
    <p:sldId id="324" r:id="rId86"/>
    <p:sldId id="325" r:id="rId87"/>
    <p:sldId id="326" r:id="rId88"/>
    <p:sldId id="328" r:id="rId89"/>
    <p:sldId id="329" r:id="rId90"/>
    <p:sldId id="330" r:id="rId91"/>
    <p:sldId id="331" r:id="rId92"/>
    <p:sldId id="332" r:id="rId93"/>
    <p:sldId id="333" r:id="rId94"/>
    <p:sldId id="336" r:id="rId95"/>
    <p:sldId id="337" r:id="rId96"/>
    <p:sldId id="338" r:id="rId97"/>
    <p:sldId id="339" r:id="rId98"/>
    <p:sldId id="259" r:id="rId99"/>
    <p:sldId id="261" r:id="rId100"/>
    <p:sldId id="262" r:id="rId101"/>
    <p:sldId id="264" r:id="rId102"/>
    <p:sldId id="265" r:id="rId103"/>
    <p:sldId id="266" r:id="rId104"/>
    <p:sldId id="268" r:id="rId105"/>
    <p:sldId id="269" r:id="rId106"/>
    <p:sldId id="270" r:id="rId107"/>
    <p:sldId id="272" r:id="rId108"/>
    <p:sldId id="273" r:id="rId109"/>
    <p:sldId id="274" r:id="rId110"/>
    <p:sldId id="275" r:id="rId111"/>
    <p:sldId id="277" r:id="rId112"/>
    <p:sldId id="279" r:id="rId113"/>
    <p:sldId id="280" r:id="rId114"/>
    <p:sldId id="281" r:id="rId115"/>
    <p:sldId id="282" r:id="rId116"/>
    <p:sldId id="284" r:id="rId117"/>
    <p:sldId id="285" r:id="rId118"/>
    <p:sldId id="286" r:id="rId119"/>
    <p:sldId id="287" r:id="rId120"/>
    <p:sldId id="288" r:id="rId121"/>
    <p:sldId id="289" r:id="rId122"/>
    <p:sldId id="290" r:id="rId123"/>
    <p:sldId id="291" r:id="rId124"/>
    <p:sldId id="292" r:id="rId125"/>
    <p:sldId id="293" r:id="rId126"/>
    <p:sldId id="295" r:id="rId127"/>
    <p:sldId id="296" r:id="rId128"/>
    <p:sldId id="297" r:id="rId129"/>
    <p:sldId id="298" r:id="rId130"/>
    <p:sldId id="299" r:id="rId131"/>
    <p:sldId id="300" r:id="rId132"/>
    <p:sldId id="301" r:id="rId133"/>
    <p:sldId id="302" r:id="rId134"/>
    <p:sldId id="303" r:id="rId135"/>
    <p:sldId id="305" r:id="rId136"/>
    <p:sldId id="306" r:id="rId137"/>
    <p:sldId id="307" r:id="rId138"/>
    <p:sldId id="308" r:id="rId139"/>
    <p:sldId id="309" r:id="rId140"/>
    <p:sldId id="310" r:id="rId141"/>
    <p:sldId id="311" r:id="rId142"/>
    <p:sldId id="312" r:id="rId143"/>
    <p:sldId id="313" r:id="rId144"/>
    <p:sldId id="314" r:id="rId145"/>
    <p:sldId id="315" r:id="rId146"/>
    <p:sldId id="316" r:id="rId147"/>
    <p:sldId id="317" r:id="rId148"/>
    <p:sldId id="318" r:id="rId149"/>
    <p:sldId id="319" r:id="rId150"/>
    <p:sldId id="320" r:id="rId151"/>
    <p:sldId id="321" r:id="rId152"/>
    <p:sldId id="322" r:id="rId153"/>
    <p:sldId id="349" r:id="rId154"/>
    <p:sldId id="350" r:id="rId155"/>
    <p:sldId id="341" r:id="rId156"/>
    <p:sldId id="345" r:id="rId157"/>
    <p:sldId id="346" r:id="rId158"/>
    <p:sldId id="348" r:id="rId159"/>
    <p:sldId id="344" r:id="rId160"/>
    <p:sldId id="347" r:id="rId161"/>
    <p:sldId id="343" r:id="rId162"/>
    <p:sldId id="342" r:id="rId16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3" d="100"/>
          <a:sy n="153" d="100"/>
        </p:scale>
        <p:origin x="-30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6C158-0261-44D5-BE8D-4FED5537478D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1732F-7816-4DCE-9A71-C78382A98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90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0668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1219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562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1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191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3607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6678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0496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380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4377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783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597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9922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4835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6205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071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031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485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488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98775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7992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72123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19836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9738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7736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29372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19415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81027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2707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4274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670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36072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7955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82122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02388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35375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45848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60920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14730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20927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68129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356666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08701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4218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23455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63437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5085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85902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22396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05023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96962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4106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00623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7639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91953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23896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6950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964272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650424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06687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56233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147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667852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04969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38037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437792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7832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59782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92293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483581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62052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03182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48577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48866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987752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721231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198366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97382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77363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293720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194154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810276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2707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42741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67051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7955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821226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023889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353759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458482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609209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147304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209278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681295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087017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42186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234550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634371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50851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85902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281347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223968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050238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969628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41068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006230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676392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91953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2389672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69507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964272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650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9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03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7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0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5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64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5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45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82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80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41"/>
            <a:ext cx="7072430" cy="1327315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4472724"/>
            <a:ext cx="2202830" cy="670795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="" xmlns:a16="http://schemas.microsoft.com/office/drawing/2014/main" id="{F43BA59F-B31D-4CEA-A8E5-6F3AC9FAA4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5" y="139462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06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4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45F134B6-3D8A-4B15-9901-A0821EA2BD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5" y="139462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9340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519F6-16E6-4044-8083-AF2F62B73E7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80CBE-E9BF-47D2-8E12-25564365A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4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Lymphatic Filariasis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At the end of the session, the students will be able to understand:</a:t>
            </a:r>
          </a:p>
          <a:p>
            <a:r>
              <a:rPr lang="en-US" dirty="0" smtClean="0"/>
              <a:t>Epidemiology, life cycle, pathogenesis, clinical manifestations, laboratory diagnosis and treatment of </a:t>
            </a: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r>
              <a:rPr lang="en-US" dirty="0" smtClean="0"/>
              <a:t>, </a:t>
            </a:r>
            <a:r>
              <a:rPr lang="en-US" dirty="0" err="1" smtClean="0"/>
              <a:t>Brugia</a:t>
            </a:r>
            <a:r>
              <a:rPr lang="en-US" dirty="0" smtClean="0"/>
              <a:t> malayi and B. </a:t>
            </a:r>
            <a:r>
              <a:rPr lang="en-US" dirty="0" err="1" smtClean="0"/>
              <a:t>timori</a:t>
            </a:r>
            <a:r>
              <a:rPr lang="en-US" dirty="0" smtClean="0"/>
              <a:t>.</a:t>
            </a:r>
          </a:p>
          <a:p>
            <a:r>
              <a:rPr lang="en-US" dirty="0" smtClean="0"/>
              <a:t> Differences between various filarial nematodes causing lymphatic filariasis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1477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FILARIAL NEMATODE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Filarial nematodes - </a:t>
            </a:r>
            <a:r>
              <a:rPr lang="en-US" dirty="0" smtClean="0"/>
              <a:t>vector-borne parasites - reside in the lymphatic system, skin, subcutaneous tissue and rarely in body cavities and accordingly they cause various types of clinical manifestations in man.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3139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66749"/>
            <a:ext cx="8229600" cy="396479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FF0000"/>
                </a:solidFill>
              </a:rPr>
              <a:t>Classification of Filarial Worm Based on Location in Body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012625"/>
              </p:ext>
            </p:extLst>
          </p:nvPr>
        </p:nvGraphicFramePr>
        <p:xfrm>
          <a:off x="457200" y="1200150"/>
          <a:ext cx="8229600" cy="3408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Lymphatic filariasis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Subcutaneous filariasis</a:t>
                      </a:r>
                      <a:r>
                        <a:rPr lang="en-US" b="1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Serous cavity filariasis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Wuchereria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bancrofti</a:t>
                      </a:r>
                      <a:r>
                        <a:rPr lang="en-US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Loa </a:t>
                      </a:r>
                      <a:r>
                        <a:rPr lang="en-US" dirty="0" err="1" smtClean="0"/>
                        <a:t>loa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Mansonella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perstans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Brugia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malayi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Onchocerca</a:t>
                      </a:r>
                      <a:r>
                        <a:rPr lang="en-US" dirty="0" smtClean="0"/>
                        <a:t> volvulus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Mansonela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ozzardi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(They are virtually</a:t>
                      </a:r>
                      <a:r>
                        <a:rPr lang="en-US" baseline="0" dirty="0" smtClean="0"/>
                        <a:t> nonpathogenic)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Brugia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timori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Mansonella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streptocerca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Zoonotic Filariasis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Brugia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Pahangi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Dirofilaria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Immitis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Dirofilaria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Repens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538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Lymphatic filariasis: </a:t>
            </a:r>
            <a:r>
              <a:rPr lang="en-US" dirty="0" smtClean="0"/>
              <a:t>Filarial worms reside in </a:t>
            </a:r>
            <a:r>
              <a:rPr lang="en-US" dirty="0" err="1" smtClean="0"/>
              <a:t>lymphatics</a:t>
            </a:r>
            <a:r>
              <a:rPr lang="en-US" dirty="0" smtClean="0"/>
              <a:t>; produce chronic obstruction and fibrosis of </a:t>
            </a:r>
            <a:r>
              <a:rPr lang="en-US" dirty="0" err="1" smtClean="0"/>
              <a:t>lymphatics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Agents – 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Brugia</a:t>
            </a:r>
            <a:r>
              <a:rPr lang="en-US" dirty="0" smtClean="0"/>
              <a:t> malayi 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Brugia</a:t>
            </a:r>
            <a:r>
              <a:rPr lang="en-US" dirty="0" smtClean="0"/>
              <a:t> </a:t>
            </a:r>
            <a:r>
              <a:rPr lang="en-US" dirty="0" err="1" smtClean="0"/>
              <a:t>timori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071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Cutaneous and ocular filariasis: </a:t>
            </a:r>
            <a:r>
              <a:rPr lang="en-US" dirty="0" smtClean="0"/>
              <a:t>Include Loa </a:t>
            </a:r>
            <a:r>
              <a:rPr lang="en-US" dirty="0" err="1" smtClean="0"/>
              <a:t>loa</a:t>
            </a:r>
            <a:r>
              <a:rPr lang="en-US" dirty="0" smtClean="0"/>
              <a:t>, </a:t>
            </a:r>
            <a:r>
              <a:rPr lang="en-US" dirty="0" err="1" smtClean="0"/>
              <a:t>Onchocerca</a:t>
            </a:r>
            <a:r>
              <a:rPr lang="en-US" dirty="0" smtClean="0"/>
              <a:t> volvulus and </a:t>
            </a:r>
            <a:r>
              <a:rPr lang="en-US" dirty="0" err="1" smtClean="0"/>
              <a:t>Mansonella</a:t>
            </a:r>
            <a:r>
              <a:rPr lang="en-US" dirty="0" smtClean="0"/>
              <a:t> species - reside in skin, subcutaneous tissues and some in eyes and serous  cavity.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They produce various cutaneous and ocular manifestations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3578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304800" y="114300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</a:rPr>
              <a:t>Differences between various filarial nematodes causing lymphatic filariasis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422369"/>
              </p:ext>
            </p:extLst>
          </p:nvPr>
        </p:nvGraphicFramePr>
        <p:xfrm>
          <a:off x="152400" y="1028700"/>
          <a:ext cx="8920482" cy="406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14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34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935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5607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8392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Parasite/disease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2540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Location of adult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7114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Location of microfilaria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51562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Microfilaria periodicity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Vector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Epidemiology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3920">
                <a:tc rowSpan="2">
                  <a:txBody>
                    <a:bodyPr/>
                    <a:lstStyle/>
                    <a:p>
                      <a:pPr marL="44450" marR="187960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Wuchereria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bancrofti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 (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Bancroftian</a:t>
                      </a:r>
                      <a:r>
                        <a:rPr lang="en-US" sz="1200" b="1" baseline="0" dirty="0">
                          <a:solidFill>
                            <a:srgbClr val="7030A0"/>
                          </a:solidFill>
                          <a:effectLst/>
                        </a:rPr>
                        <a:t> filariasis)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Lymphatic tissue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3815" marR="24765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Blood, rarely hydrocele fluid and </a:t>
                      </a:r>
                      <a:r>
                        <a:rPr lang="en-US" sz="1200" dirty="0" err="1">
                          <a:effectLst/>
                        </a:rPr>
                        <a:t>chylous</a:t>
                      </a:r>
                      <a:r>
                        <a:rPr lang="en-US" sz="1200" dirty="0">
                          <a:effectLst/>
                        </a:rPr>
                        <a:t> urine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Nocturnal (mostly)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4447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Culex</a:t>
                      </a:r>
                      <a:r>
                        <a:rPr lang="en-US" sz="1200" dirty="0">
                          <a:effectLst/>
                        </a:rPr>
                        <a:t>—Worldwide Anopheles in rural Africa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Cosmopolitan, (South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America, Africa, South Asia)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Subperiodic</a:t>
                      </a:r>
                      <a:r>
                        <a:rPr lang="en-US" sz="1200" dirty="0">
                          <a:effectLst/>
                        </a:rPr>
                        <a:t> (rare)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Aedes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Pacific islands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Andaman and Nicobar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080"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Brugia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malayi 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 (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Brugian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filariasis)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Lymphatic tissue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Blood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Nocturnal (mostly)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474980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Mansonia</a:t>
                      </a:r>
                      <a:r>
                        <a:rPr lang="en-US" sz="1200" dirty="0">
                          <a:effectLst/>
                        </a:rPr>
                        <a:t> Anopheles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 err="1">
                          <a:effectLst/>
                          <a:sym typeface="Arial"/>
                        </a:rPr>
                        <a:t>SouthEast</a:t>
                      </a: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 Asia,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Indonesia and India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Subperiodic (rare)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Coquillettidia and Mansonia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Southeast Asia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Brugia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effectLst/>
                        </a:rPr>
                        <a:t>timori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Lymphatic tissue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Blood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Nocturnal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Anopheles </a:t>
                      </a:r>
                      <a:r>
                        <a:rPr lang="en-US" sz="1200" dirty="0" err="1">
                          <a:effectLst/>
                        </a:rPr>
                        <a:t>barbirostris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Indonesia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85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Morphology and Habitat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Filarial nematodes - </a:t>
            </a:r>
            <a:r>
              <a:rPr lang="en-US" dirty="0" smtClean="0"/>
              <a:t>viviparous; exist in two </a:t>
            </a:r>
            <a:r>
              <a:rPr lang="en-US" b="1" dirty="0" smtClean="0">
                <a:solidFill>
                  <a:srgbClr val="7030A0"/>
                </a:solidFill>
              </a:rPr>
              <a:t>morphological forms: </a:t>
            </a:r>
            <a:r>
              <a:rPr lang="en-US" dirty="0" smtClean="0"/>
              <a:t>adult worm and larvae - no egg stage.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Adult worm: </a:t>
            </a:r>
            <a:r>
              <a:rPr lang="en-US" dirty="0" smtClean="0"/>
              <a:t>Slender, round measuring 2–10 cm in length. </a:t>
            </a:r>
          </a:p>
          <a:p>
            <a:r>
              <a:rPr lang="en-US" dirty="0" smtClean="0"/>
              <a:t>Some adult filarial worms can survive for many years in humans, causing chronic obstructive and inflammatory conditions - elephantiasis and hydrocele - a condition known as lymphatic filariasis.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588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Adult worms of </a:t>
            </a:r>
            <a:r>
              <a:rPr lang="en-US" b="1" dirty="0" err="1">
                <a:solidFill>
                  <a:srgbClr val="FF0000"/>
                </a:solidFill>
              </a:rPr>
              <a:t>W</a:t>
            </a:r>
            <a:r>
              <a:rPr lang="en-US" b="1" dirty="0" err="1" smtClean="0">
                <a:solidFill>
                  <a:srgbClr val="FF0000"/>
                </a:solidFill>
              </a:rPr>
              <a:t>.bancrofti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8" y="1200150"/>
            <a:ext cx="7652423" cy="3394075"/>
          </a:xfrm>
        </p:spPr>
      </p:pic>
    </p:spTree>
    <p:extLst>
      <p:ext uri="{BB962C8B-B14F-4D97-AF65-F5344CB8AC3E}">
        <p14:creationId xmlns:p14="http://schemas.microsoft.com/office/powerpoint/2010/main" val="94990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Microfilariae: </a:t>
            </a:r>
            <a:r>
              <a:rPr lang="en-US" dirty="0" smtClean="0"/>
              <a:t>colorless translucent body with a blunt head &amp; pointed tail size 250-300 mm x 6-10 µl Nonpathogenic, but sometimes hypersensitivity reactions can occur against the </a:t>
            </a:r>
            <a:r>
              <a:rPr lang="en-US" dirty="0" err="1" smtClean="0"/>
              <a:t>microfilarial</a:t>
            </a:r>
            <a:r>
              <a:rPr lang="en-US" dirty="0" smtClean="0"/>
              <a:t> antigen, resulting in tropical pulmonary eosinophilia (TPE).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0487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Microfilaria of </a:t>
            </a:r>
            <a:r>
              <a:rPr lang="en-US" sz="3600" b="1" i="1" dirty="0" err="1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3600" b="1" i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3600" b="1" i="1" dirty="0" err="1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3074" name="Picture 2" descr="C:\Users\Mahe\AppData\Local\Temp\ksohtml6916\wps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78486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89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Larvae: </a:t>
            </a: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First stage larva - </a:t>
            </a:r>
            <a:r>
              <a:rPr lang="en-US" dirty="0" smtClean="0"/>
              <a:t>microfilaria. </a:t>
            </a: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Third stage larva - </a:t>
            </a:r>
            <a:r>
              <a:rPr lang="en-US" dirty="0" err="1" smtClean="0"/>
              <a:t>filariform</a:t>
            </a:r>
            <a:r>
              <a:rPr lang="en-US" dirty="0" smtClean="0"/>
              <a:t> larva - infective form to man.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676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Microfilarial</a:t>
            </a:r>
            <a:r>
              <a:rPr lang="en-US" b="1" dirty="0" smtClean="0">
                <a:solidFill>
                  <a:srgbClr val="FF0000"/>
                </a:solidFill>
              </a:rPr>
              <a:t> periodicity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Defined as the time when most of the microfilariae are found in the peripheral blood.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Microfilariae - </a:t>
            </a:r>
            <a:r>
              <a:rPr lang="en-US" dirty="0" smtClean="0"/>
              <a:t>reside in pulmonary blood vessels and occasionally come to the peripheral blood at different time (e.g. day time or night time), depending upon the species.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138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Periodicity occurs due to biological and evolutionary co-adaptation of the microfilariae to the feeding habit of the mosquito (</a:t>
            </a:r>
            <a:r>
              <a:rPr lang="en-US" dirty="0" err="1" smtClean="0"/>
              <a:t>Culex</a:t>
            </a:r>
            <a:r>
              <a:rPr lang="en-US" dirty="0" smtClean="0"/>
              <a:t> bites in the night, </a:t>
            </a:r>
            <a:r>
              <a:rPr lang="en-US" dirty="0" err="1" smtClean="0"/>
              <a:t>Aedes</a:t>
            </a:r>
            <a:r>
              <a:rPr lang="en-US" dirty="0" smtClean="0"/>
              <a:t> bites in daytime)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However, other factors like sleeping pattern of the individual, temperature and other climatic conditions also contribute.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018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 err="1" smtClean="0">
                <a:solidFill>
                  <a:srgbClr val="FF0000"/>
                </a:solidFill>
              </a:rPr>
              <a:t>Microfilarial</a:t>
            </a:r>
            <a:r>
              <a:rPr lang="en-US" sz="3600" b="1" dirty="0" smtClean="0">
                <a:solidFill>
                  <a:srgbClr val="FF0000"/>
                </a:solidFill>
              </a:rPr>
              <a:t> periodicity of filarial nematodes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15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388938"/>
              </p:ext>
            </p:extLst>
          </p:nvPr>
        </p:nvGraphicFramePr>
        <p:xfrm>
          <a:off x="381000" y="1143000"/>
          <a:ext cx="8219442" cy="3600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25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470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398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8857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Periodicity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Microfilaria in blood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Examples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8857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Nocturnal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Peak at night (9 pm to 4 am)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Wuchereria, Brugia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9149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Diurnal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178435" algn="just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Present</a:t>
                      </a:r>
                      <a:r>
                        <a:rPr lang="en-US" sz="1400" spc="-8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throughout</a:t>
                      </a:r>
                      <a:r>
                        <a:rPr lang="en-US" sz="1400" spc="-8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the</a:t>
                      </a:r>
                      <a:r>
                        <a:rPr lang="en-US" sz="1400" spc="-8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day and</a:t>
                      </a:r>
                      <a:r>
                        <a:rPr lang="en-US" sz="1400" spc="-70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night,</a:t>
                      </a:r>
                      <a:r>
                        <a:rPr lang="en-US" sz="1400" spc="-6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peaks</a:t>
                      </a:r>
                      <a:r>
                        <a:rPr lang="en-US" sz="1400" spc="-6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at</a:t>
                      </a:r>
                      <a:r>
                        <a:rPr lang="en-US" sz="1400" spc="-65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mid-day (12 noon–2.00</a:t>
                      </a:r>
                      <a:r>
                        <a:rPr lang="en-US" sz="1400" spc="-70">
                          <a:effectLst/>
                        </a:rPr>
                        <a:t> </a:t>
                      </a:r>
                      <a:r>
                        <a:rPr lang="en-US" sz="1400">
                          <a:effectLst/>
                        </a:rPr>
                        <a:t>pm)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Loa loa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29728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7030A0"/>
                          </a:solidFill>
                          <a:effectLst/>
                        </a:rPr>
                        <a:t>Subperiodic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Present throughout; with</a:t>
                      </a:r>
                    </a:p>
                    <a:p>
                      <a:pPr marL="342900" marR="223520" lvl="0" indent="-34290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Font typeface="Calibri" panose="020F0502020204030204" pitchFamily="34" charset="0"/>
                        <a:buAutoNum type="arabicParenBoth"/>
                      </a:pPr>
                      <a:r>
                        <a:rPr lang="en-US" sz="1400" dirty="0">
                          <a:effectLst/>
                        </a:rPr>
                        <a:t>slight increase in the afternoon (3–5 pm, diurnal sub-periodic)</a:t>
                      </a:r>
                      <a:r>
                        <a:rPr lang="en-US" sz="1400" spc="-1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or</a:t>
                      </a:r>
                    </a:p>
                    <a:p>
                      <a:pPr marL="342900" marR="106680" lvl="0" indent="-342900" algn="l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Font typeface="Calibri" panose="020F0502020204030204" pitchFamily="34" charset="0"/>
                        <a:buAutoNum type="arabicParenBoth"/>
                      </a:pPr>
                      <a:r>
                        <a:rPr lang="en-US" sz="1400" dirty="0">
                          <a:effectLst/>
                        </a:rPr>
                        <a:t>slight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increase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in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the</a:t>
                      </a:r>
                      <a:r>
                        <a:rPr lang="en-US" sz="1400" spc="-40" dirty="0">
                          <a:effectLst/>
                        </a:rPr>
                        <a:t> </a:t>
                      </a:r>
                      <a:r>
                        <a:rPr lang="en-US" sz="1400" spc="-20" dirty="0">
                          <a:effectLst/>
                        </a:rPr>
                        <a:t>night </a:t>
                      </a:r>
                      <a:r>
                        <a:rPr lang="en-US" sz="1400" dirty="0">
                          <a:effectLst/>
                        </a:rPr>
                        <a:t>(7–9 pm, nocturnal</a:t>
                      </a:r>
                      <a:r>
                        <a:rPr lang="en-US" sz="1400" spc="-115" dirty="0">
                          <a:effectLst/>
                        </a:rPr>
                        <a:t> </a:t>
                      </a:r>
                      <a:r>
                        <a:rPr lang="en-US" sz="1400" dirty="0">
                          <a:effectLst/>
                        </a:rPr>
                        <a:t>sub-periodic)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347345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Wuchereria transmitted through Aedes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3859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7030A0"/>
                          </a:solidFill>
                          <a:effectLst/>
                        </a:rPr>
                        <a:t>Nonperiodic</a:t>
                      </a:r>
                      <a:endParaRPr lang="en-US" sz="14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 periodicity is noticed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34988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Onchocerca</a:t>
                      </a:r>
                      <a:r>
                        <a:rPr lang="en-US" sz="1400" dirty="0">
                          <a:effectLst/>
                        </a:rPr>
                        <a:t> , </a:t>
                      </a:r>
                      <a:r>
                        <a:rPr lang="en-US" sz="1400" dirty="0" err="1">
                          <a:effectLst/>
                        </a:rPr>
                        <a:t>Mansonella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483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LYMPHATIC FILARIAL NEMATODES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Lymphatic filariasis is caused by </a:t>
            </a: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r>
              <a:rPr lang="en-US" dirty="0" smtClean="0"/>
              <a:t> (90%), </a:t>
            </a:r>
            <a:r>
              <a:rPr lang="en-US" dirty="0" err="1" smtClean="0"/>
              <a:t>Brugia</a:t>
            </a:r>
            <a:r>
              <a:rPr lang="en-US" dirty="0" smtClean="0"/>
              <a:t> malayi (10%)and B. </a:t>
            </a:r>
            <a:r>
              <a:rPr lang="en-US" dirty="0" err="1" smtClean="0"/>
              <a:t>timori</a:t>
            </a:r>
            <a:r>
              <a:rPr lang="en-US" dirty="0" smtClean="0"/>
              <a:t> (rare).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characterized by chronic obstruction and fibrosis of </a:t>
            </a:r>
            <a:r>
              <a:rPr lang="en-US" dirty="0" err="1" smtClean="0"/>
              <a:t>lymphatics</a:t>
            </a:r>
            <a:r>
              <a:rPr lang="en-US" dirty="0" smtClean="0"/>
              <a:t> leading to lymphedema, hydrocele and elephantiasis.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5768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About 893 million people in 49 countries worldwide are at risk of developing lymphatic filariasis.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 2000, over 120 million people were infected, with about 40 million disfigured and debilitated by the disease.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60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Southeast Asia - </a:t>
            </a:r>
            <a:r>
              <a:rPr lang="en-US" dirty="0" smtClean="0"/>
              <a:t>for highest burden; comprises of 50% of globally infected lymphatic filariasis (LF) cases; followed by Sub-Saharan Africa, Pacific Island, some areas of South America and the </a:t>
            </a:r>
            <a:r>
              <a:rPr lang="en-US" dirty="0" err="1" smtClean="0"/>
              <a:t>Caribbeans</a:t>
            </a:r>
            <a:r>
              <a:rPr lang="en-US" dirty="0" smtClean="0"/>
              <a:t>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Globally</a:t>
            </a:r>
            <a:r>
              <a:rPr lang="en-US" dirty="0" smtClean="0"/>
              <a:t>, 90% of lymphatic filariasis are caused by </a:t>
            </a: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r>
              <a:rPr lang="en-US" dirty="0" smtClean="0"/>
              <a:t> and the remainder by </a:t>
            </a:r>
            <a:r>
              <a:rPr lang="en-US" dirty="0" err="1" smtClean="0"/>
              <a:t>Brugia</a:t>
            </a:r>
            <a:r>
              <a:rPr lang="en-US" dirty="0" smtClean="0"/>
              <a:t> species and in India, the ratio is 99.4 and 0.6% respectively.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7023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India: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650 million people are at risk, residing in 256 districts of 21 states in India; accounting for 40% of global burden.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Highly endemic states - </a:t>
            </a:r>
            <a:r>
              <a:rPr lang="en-US" dirty="0" smtClean="0"/>
              <a:t>Uttar Pradesh, Jharkhand, Bihar and West Bengal - two-thirds of the lymphatic filariasis burden in India.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5903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BANCROFTIAN FILARIASIS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W. </a:t>
            </a:r>
            <a:r>
              <a:rPr lang="en-US" b="1" dirty="0" err="1" smtClean="0">
                <a:solidFill>
                  <a:srgbClr val="7030A0"/>
                </a:solidFill>
              </a:rPr>
              <a:t>bancrofti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most widely distributed filarial parasite of humans; accounts for &gt;90% of cases of lymphatic filariasis. 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Named after the scientists </a:t>
            </a:r>
            <a:r>
              <a:rPr lang="en-US" dirty="0" err="1" smtClean="0"/>
              <a:t>Wucherer</a:t>
            </a:r>
            <a:r>
              <a:rPr lang="en-US" dirty="0" smtClean="0"/>
              <a:t> and Bancroft who contributed to its discovery.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9280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W. </a:t>
            </a:r>
            <a:r>
              <a:rPr lang="en-US" b="1" dirty="0" err="1" smtClean="0">
                <a:solidFill>
                  <a:srgbClr val="7030A0"/>
                </a:solidFill>
              </a:rPr>
              <a:t>bancrofti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nocturnally periodic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Except in Pacific Islands - </a:t>
            </a:r>
            <a:r>
              <a:rPr lang="en-US" dirty="0" err="1" smtClean="0"/>
              <a:t>subperiodic</a:t>
            </a:r>
            <a:r>
              <a:rPr lang="en-US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7030A0"/>
                </a:solidFill>
              </a:rPr>
              <a:t>Lifecycle : </a:t>
            </a:r>
            <a:r>
              <a:rPr lang="en-US" dirty="0" smtClean="0"/>
              <a:t>Definite Host-man, no reservoir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Intermediate Host : </a:t>
            </a:r>
            <a:r>
              <a:rPr lang="en-US" dirty="0" err="1" smtClean="0"/>
              <a:t>Culex</a:t>
            </a:r>
            <a:r>
              <a:rPr lang="en-US" dirty="0" smtClean="0"/>
              <a:t> </a:t>
            </a:r>
            <a:r>
              <a:rPr lang="en-US" dirty="0" err="1" smtClean="0"/>
              <a:t>fatigans</a:t>
            </a:r>
            <a:r>
              <a:rPr lang="en-US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7030A0"/>
                </a:solidFill>
              </a:rPr>
              <a:t>Infective </a:t>
            </a:r>
            <a:r>
              <a:rPr lang="en-US" dirty="0">
                <a:solidFill>
                  <a:srgbClr val="7030A0"/>
                </a:solidFill>
              </a:rPr>
              <a:t>form : </a:t>
            </a:r>
            <a:r>
              <a:rPr lang="en-US" dirty="0" smtClean="0"/>
              <a:t>L3 </a:t>
            </a:r>
            <a:r>
              <a:rPr lang="en-US" dirty="0" err="1" smtClean="0"/>
              <a:t>filariform</a:t>
            </a:r>
            <a:r>
              <a:rPr lang="en-US" dirty="0" smtClean="0"/>
              <a:t> larva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Mode of </a:t>
            </a:r>
            <a:r>
              <a:rPr lang="en-US" dirty="0" smtClean="0">
                <a:solidFill>
                  <a:srgbClr val="7030A0"/>
                </a:solidFill>
              </a:rPr>
              <a:t>transmission 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dirty="0" smtClean="0"/>
              <a:t>Bite of Mosquito 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3925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3675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 of </a:t>
            </a:r>
            <a:r>
              <a:rPr lang="en-US" b="1" dirty="0" err="1" smtClean="0">
                <a:solidFill>
                  <a:srgbClr val="FF0000"/>
                </a:solidFill>
              </a:rPr>
              <a:t>W.bancrofti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735546"/>
            <a:ext cx="8496944" cy="4212468"/>
          </a:xfrm>
        </p:spPr>
      </p:pic>
    </p:spTree>
    <p:extLst>
      <p:ext uri="{BB962C8B-B14F-4D97-AF65-F5344CB8AC3E}">
        <p14:creationId xmlns:p14="http://schemas.microsoft.com/office/powerpoint/2010/main" val="316128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23</a:t>
            </a:fld>
            <a:endParaRPr lang="en"/>
          </a:p>
        </p:txBody>
      </p:sp>
      <p:pic>
        <p:nvPicPr>
          <p:cNvPr id="1028" name="Picture 4" descr="C:\Users\Mahe\AppData\Local\Temp\ksohtml6916\wps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54384"/>
            <a:ext cx="7772400" cy="354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71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943090"/>
              </p:ext>
            </p:extLst>
          </p:nvPr>
        </p:nvGraphicFramePr>
        <p:xfrm>
          <a:off x="0" y="228952"/>
          <a:ext cx="9036498" cy="49145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06083"/>
                <a:gridCol w="1506083"/>
                <a:gridCol w="1506083"/>
                <a:gridCol w="1506083"/>
                <a:gridCol w="1506083"/>
                <a:gridCol w="1506083"/>
              </a:tblGrid>
              <a:tr h="573364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Parasite/Disease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Location of adult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Location of Microfilaria 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Microfilaria periodicity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Vector 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Epidemiology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</a:tr>
              <a:tr h="1310546">
                <a:tc rowSpan="2"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Wuchereia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rgbClr val="002060"/>
                          </a:solidFill>
                        </a:rPr>
                        <a:t>bancrofti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(filariasis)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Lymphatic tissue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Blood, rarely hydrocele fluid and 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chylous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urine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Nocturnal (mostly)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Culex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–worldwide Anopheles in rural Africa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Cosmoplitan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,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(South America, Africa, South Asia)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</a:tr>
              <a:tr h="57336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Subperiodic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(rare)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</a:tr>
              <a:tr h="1064819">
                <a:tc rowSpan="2"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Brugia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malayi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brugian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filariasis)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Lymphatic tissue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Blood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Nocturnal (mostly)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Subperiodic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(rare)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Mansaonia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Anopheles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Southeast Asia, Indonesia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and India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</a:tr>
              <a:tr h="81909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Coquillettidia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and 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Mansonia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Southeasst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Asia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</a:tr>
              <a:tr h="573364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Brugia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timori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Lymphatic tissue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Blood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Nocturnal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Anopheles 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barbirostris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rgbClr val="002060"/>
                          </a:solidFill>
                        </a:rPr>
                        <a:t>Indonnesia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T="34290" marB="3429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61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Pathogenesis and Pathology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Tissue alterations related to migration of live adult worms such as lymphatic dilatation and thickening of the vessel walls</a:t>
            </a:r>
          </a:p>
          <a:p>
            <a:r>
              <a:rPr lang="en-US" dirty="0" smtClean="0"/>
              <a:t>Tissue alterations related to antigen and toxic metabolites released from dead adult worm</a:t>
            </a:r>
          </a:p>
          <a:p>
            <a:r>
              <a:rPr lang="en-US" dirty="0" smtClean="0"/>
              <a:t> Secondary bacterial and fungal infections</a:t>
            </a:r>
          </a:p>
          <a:p>
            <a:r>
              <a:rPr lang="en-US" dirty="0" smtClean="0"/>
              <a:t> Host’s inflammatory response to both live and dead parasite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173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Pathogenesis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disease occurs due to blockage lymph vessels and lymph nodes by the adult worms. And present as classical filariasis 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Classical  filariasis 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Occult filariasis.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Difference Between Classical and Occult Filariasis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391929"/>
              </p:ext>
            </p:extLst>
          </p:nvPr>
        </p:nvGraphicFramePr>
        <p:xfrm>
          <a:off x="609600" y="1047750"/>
          <a:ext cx="8077200" cy="370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2400"/>
                <a:gridCol w="2692400"/>
                <a:gridCol w="2692400"/>
              </a:tblGrid>
              <a:tr h="38100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Classical filariasis 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Occult filariasis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Cause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Due</a:t>
                      </a:r>
                      <a:r>
                        <a:rPr lang="en-US" baseline="0" dirty="0" smtClean="0"/>
                        <a:t> to adult and developing worms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Hypersensitivity to </a:t>
                      </a:r>
                      <a:r>
                        <a:rPr lang="en-US" dirty="0" err="1" smtClean="0"/>
                        <a:t>microfilarial</a:t>
                      </a:r>
                      <a:r>
                        <a:rPr lang="en-US" dirty="0" smtClean="0"/>
                        <a:t> antigen 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Basic lesion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Lymphangitis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Lymphadenitis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Eosinophilic</a:t>
                      </a:r>
                      <a:r>
                        <a:rPr lang="en-US" dirty="0" smtClean="0"/>
                        <a:t> granuloma formation 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Organs involved</a:t>
                      </a:r>
                      <a:r>
                        <a:rPr lang="en-US" b="1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Lymphatic </a:t>
                      </a:r>
                      <a:r>
                        <a:rPr lang="en-US" dirty="0" err="1" smtClean="0"/>
                        <a:t>vesseis</a:t>
                      </a:r>
                      <a:r>
                        <a:rPr lang="en-US" dirty="0" smtClean="0"/>
                        <a:t> and lymph node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Lymphatic system,</a:t>
                      </a:r>
                      <a:r>
                        <a:rPr lang="en-US" baseline="0" dirty="0" smtClean="0"/>
                        <a:t> lung, liver, spleen, joints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7030A0"/>
                          </a:solidFill>
                        </a:rPr>
                        <a:t>Mmicrofilaria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in blood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in tissues but not in blood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Serological test 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CFT (not so</a:t>
                      </a:r>
                      <a:r>
                        <a:rPr lang="en-US" baseline="0" dirty="0" smtClean="0"/>
                        <a:t> sensitive)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CFT (highly sensitive 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Therapeutic response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response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Prompt response to DEC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65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As long as the worm remains viable, the lymphatic vessels though damaged, still remains patent.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However, the death of the worm leads to enhanced granulomatous reaction, and fibrosis of the lymph vessels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Results in severe lymphatic obstruction - lymphatic function is severely compromised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10808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Endosymbiosis: </a:t>
            </a:r>
            <a:r>
              <a:rPr lang="en-US" dirty="0" smtClean="0"/>
              <a:t>Pathogenic W. </a:t>
            </a:r>
            <a:r>
              <a:rPr lang="en-US" dirty="0" err="1" smtClean="0"/>
              <a:t>bancrofti</a:t>
            </a:r>
            <a:r>
              <a:rPr lang="en-US" dirty="0" smtClean="0"/>
              <a:t> is found to be infected with a Rickettsia group of bacteria called </a:t>
            </a:r>
            <a:r>
              <a:rPr lang="en-US" dirty="0" err="1" smtClean="0"/>
              <a:t>Wolbachia</a:t>
            </a:r>
            <a:r>
              <a:rPr lang="en-US" dirty="0" smtClean="0"/>
              <a:t> and maintain an </a:t>
            </a:r>
            <a:r>
              <a:rPr lang="en-US" dirty="0" err="1" smtClean="0"/>
              <a:t>endosymbiotic</a:t>
            </a:r>
            <a:r>
              <a:rPr lang="en-US" dirty="0" smtClean="0"/>
              <a:t> relationship.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proved that this symbiosis is essential for the parasite survival, and pathogenesis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559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Age and gender: </a:t>
            </a:r>
            <a:r>
              <a:rPr lang="en-US" dirty="0" err="1" smtClean="0"/>
              <a:t>Microfilaremia</a:t>
            </a:r>
            <a:r>
              <a:rPr lang="en-US" dirty="0" smtClean="0"/>
              <a:t> increases with age; starts at 5 years and peaks at &gt;30 years.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Males are more commonly affected than females.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Hormonal factors in females may be attributed to their higher resistance to infection.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418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Host Immune Response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Both cellular and </a:t>
            </a:r>
            <a:r>
              <a:rPr lang="en-US" dirty="0" err="1" smtClean="0"/>
              <a:t>humoral</a:t>
            </a:r>
            <a:r>
              <a:rPr lang="en-US" dirty="0" smtClean="0"/>
              <a:t> immune response are altered.</a:t>
            </a:r>
          </a:p>
          <a:p>
            <a:r>
              <a:rPr lang="en-US" dirty="0" smtClean="0"/>
              <a:t>Antigens of  both adult worms and microfilariae are processed by the antigen- presenting cells (macrophages) and presented to T helper cells (TH  cells). </a:t>
            </a:r>
          </a:p>
          <a:p>
            <a:r>
              <a:rPr lang="en-US" dirty="0" smtClean="0"/>
              <a:t>TH  cells are stimulated and differentiated into TH 1 cells and or TH 2 cells.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3348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30837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666750"/>
            <a:ext cx="8229600" cy="392787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Incubation period </a:t>
            </a:r>
            <a:r>
              <a:rPr lang="en-US" dirty="0" smtClean="0"/>
              <a:t>is about 8–16 months.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Clinical manifestations</a:t>
            </a:r>
          </a:p>
          <a:p>
            <a:r>
              <a:rPr lang="en-US" dirty="0" smtClean="0"/>
              <a:t>High grade fever with sudden in onset associated with rigors and last for 2 or 3 days </a:t>
            </a:r>
          </a:p>
          <a:p>
            <a:r>
              <a:rPr lang="en-US" dirty="0" err="1" smtClean="0"/>
              <a:t>Lymhangitis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Lymphadenitis</a:t>
            </a:r>
          </a:p>
          <a:p>
            <a:r>
              <a:rPr lang="en-US" dirty="0" err="1" smtClean="0"/>
              <a:t>Lymphoagiovarix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Hydrocoele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Lymphorrhagia</a:t>
            </a:r>
            <a:endParaRPr lang="en-US" dirty="0" smtClean="0"/>
          </a:p>
          <a:p>
            <a:r>
              <a:rPr lang="en-US" dirty="0" smtClean="0"/>
              <a:t>Elephantiasis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137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Lymphatic Filariasis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Lymphatic filariasis passes through four stages.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Endemic Normal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Asymptomatic </a:t>
            </a:r>
            <a:r>
              <a:rPr lang="en-US" b="1" dirty="0" err="1" smtClean="0">
                <a:solidFill>
                  <a:srgbClr val="00B050"/>
                </a:solidFill>
              </a:rPr>
              <a:t>Microfilaremia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Acute Filariasis (Acute </a:t>
            </a:r>
            <a:r>
              <a:rPr lang="en-US" b="1" dirty="0" err="1" smtClean="0">
                <a:solidFill>
                  <a:srgbClr val="00B050"/>
                </a:solidFill>
              </a:rPr>
              <a:t>Adenolymphangitis</a:t>
            </a:r>
            <a:r>
              <a:rPr lang="en-US" b="1" dirty="0" smtClean="0">
                <a:solidFill>
                  <a:srgbClr val="00B050"/>
                </a:solidFill>
              </a:rPr>
              <a:t>)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Chronic Filariasis </a:t>
            </a:r>
          </a:p>
          <a:p>
            <a:pPr lvl="1">
              <a:lnSpc>
                <a:spcPct val="150000"/>
              </a:lnSpc>
            </a:pP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568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Endemic Normal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Normal people residing in endemic area.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Prevalence ranges from 0 to 50%.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They are not infected by the parasite.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This might be due to various reasons - insufficient exposure, immunological resistance or in the </a:t>
            </a:r>
            <a:r>
              <a:rPr lang="en-US" dirty="0" err="1" smtClean="0"/>
              <a:t>prepatent</a:t>
            </a:r>
            <a:r>
              <a:rPr lang="en-US" dirty="0" smtClean="0"/>
              <a:t> period at the time of study.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93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Asymptomatic </a:t>
            </a:r>
            <a:r>
              <a:rPr lang="en-US" b="1" dirty="0" err="1" smtClean="0">
                <a:solidFill>
                  <a:srgbClr val="FF0000"/>
                </a:solidFill>
              </a:rPr>
              <a:t>Microfilaremia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Microfilaremia</a:t>
            </a:r>
            <a:r>
              <a:rPr lang="en-US" dirty="0" smtClean="0"/>
              <a:t> demonstrated in their peripheral blood</a:t>
            </a:r>
          </a:p>
          <a:p>
            <a:r>
              <a:rPr lang="en-US" dirty="0" smtClean="0"/>
              <a:t>Microscopic hematuria and/or proteinuria </a:t>
            </a:r>
          </a:p>
          <a:p>
            <a:r>
              <a:rPr lang="en-US" dirty="0" smtClean="0"/>
              <a:t>Dilated and tortuous </a:t>
            </a:r>
            <a:r>
              <a:rPr lang="en-US" dirty="0" err="1" smtClean="0"/>
              <a:t>lymphatics</a:t>
            </a:r>
            <a:r>
              <a:rPr lang="en-US" dirty="0" smtClean="0"/>
              <a:t> (visualized by imaging)</a:t>
            </a:r>
          </a:p>
          <a:p>
            <a:r>
              <a:rPr lang="en-US" dirty="0" smtClean="0"/>
              <a:t>Filarial dance sign (ultrasound showing motile adult worm in scrotal </a:t>
            </a:r>
            <a:r>
              <a:rPr lang="en-US" dirty="0" err="1" smtClean="0"/>
              <a:t>lymphatics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03006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Acute Filariasis (Acute </a:t>
            </a:r>
            <a:r>
              <a:rPr lang="en-US" sz="3600" b="1" dirty="0" err="1" smtClean="0">
                <a:solidFill>
                  <a:srgbClr val="FF0000"/>
                </a:solidFill>
              </a:rPr>
              <a:t>Adenolymphangitis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Filarial fever (high-grade fever)</a:t>
            </a:r>
          </a:p>
          <a:p>
            <a:r>
              <a:rPr lang="en-US" dirty="0" smtClean="0"/>
              <a:t>Lymphatic inflammation (</a:t>
            </a:r>
            <a:r>
              <a:rPr lang="en-US" dirty="0" err="1" smtClean="0"/>
              <a:t>lymphangitis</a:t>
            </a:r>
            <a:r>
              <a:rPr lang="en-US" dirty="0" smtClean="0"/>
              <a:t> and lymphadenitis): Lower extremities are more commonly affected than the upper limbs</a:t>
            </a:r>
          </a:p>
          <a:p>
            <a:r>
              <a:rPr lang="en-US" dirty="0" smtClean="0"/>
              <a:t>Transient local edema </a:t>
            </a:r>
          </a:p>
          <a:p>
            <a:r>
              <a:rPr lang="en-US" dirty="0" err="1" smtClean="0"/>
              <a:t>Dermatolymphangitis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606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Chronic Filariasis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Severe lymphatic obstruction and pedal edema</a:t>
            </a:r>
          </a:p>
          <a:p>
            <a:r>
              <a:rPr lang="en-US" dirty="0" smtClean="0"/>
              <a:t>Hydrocele </a:t>
            </a:r>
          </a:p>
          <a:p>
            <a:r>
              <a:rPr lang="en-US" dirty="0" smtClean="0"/>
              <a:t>Elephantiasis</a:t>
            </a:r>
          </a:p>
          <a:p>
            <a:r>
              <a:rPr lang="en-US" dirty="0" smtClean="0"/>
              <a:t>Chronic </a:t>
            </a:r>
            <a:r>
              <a:rPr lang="en-US" dirty="0" err="1" smtClean="0"/>
              <a:t>funiculitis</a:t>
            </a:r>
            <a:r>
              <a:rPr lang="en-US" dirty="0" smtClean="0"/>
              <a:t> and epididymitis</a:t>
            </a:r>
          </a:p>
          <a:p>
            <a:r>
              <a:rPr lang="en-US" dirty="0" err="1" smtClean="0"/>
              <a:t>Chyluria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37</a:t>
            </a:fld>
            <a:endParaRPr lang="en"/>
          </a:p>
        </p:txBody>
      </p:sp>
      <p:pic>
        <p:nvPicPr>
          <p:cNvPr id="2050" name="Picture 2" descr="C:\Users\Mahe\AppData\Local\Temp\ksohtml6916\wps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57300"/>
            <a:ext cx="3962400" cy="224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81562" y="3657601"/>
            <a:ext cx="410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Elephantiasis; 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Hydrocele of scrotum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75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Tropical Pulmonary Eosinophilia (TPE)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TPE - also called as occult filariasis.</a:t>
            </a:r>
          </a:p>
          <a:p>
            <a:r>
              <a:rPr lang="en-US" dirty="0" smtClean="0"/>
              <a:t>Represents a hypersensitivity reaction to microfilaria antigen. </a:t>
            </a:r>
          </a:p>
          <a:p>
            <a:r>
              <a:rPr lang="en-US" dirty="0" smtClean="0"/>
              <a:t>Microfilariae are rapidly cleared from the bloodstream and filtered, lodged and destroyed in the lungs initiating an allergic response. </a:t>
            </a:r>
          </a:p>
          <a:p>
            <a:r>
              <a:rPr lang="en-US" dirty="0" smtClean="0"/>
              <a:t>Hence, microfilariae are not detected in peripheral blood.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764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Immune Complex Mediated Manifestations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Circulating immune complexes containing </a:t>
            </a:r>
            <a:r>
              <a:rPr lang="en-US" dirty="0" err="1" smtClean="0"/>
              <a:t>microfilarial</a:t>
            </a:r>
            <a:r>
              <a:rPr lang="en-US" dirty="0" smtClean="0"/>
              <a:t> antigens are found to be deposited in various organs such as: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Kidney (causes </a:t>
            </a:r>
            <a:r>
              <a:rPr lang="en-US" dirty="0" err="1" smtClean="0"/>
              <a:t>nephrotic</a:t>
            </a:r>
            <a:r>
              <a:rPr lang="en-US" dirty="0" smtClean="0"/>
              <a:t> syndrome, hematuria and proteinuria)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Joints (causes filarial arthritis of knee or ankle).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275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209939" y="3532026"/>
            <a:ext cx="4105469" cy="1600200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0" y="438150"/>
            <a:ext cx="4724400" cy="38100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Laboratory Diagnosis of </a:t>
            </a:r>
            <a:r>
              <a:rPr lang="en-US" dirty="0" err="1" smtClean="0"/>
              <a:t>Wuchereria</a:t>
            </a:r>
            <a:r>
              <a:rPr lang="en-US" dirty="0" smtClean="0"/>
              <a:t> </a:t>
            </a:r>
            <a:r>
              <a:rPr lang="en-US" dirty="0" err="1" smtClean="0"/>
              <a:t>Bancrofti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52669" y="971550"/>
            <a:ext cx="0" cy="30480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2"/>
          </p:cNvCxnSpPr>
          <p:nvPr/>
        </p:nvCxnSpPr>
        <p:spPr>
          <a:xfrm>
            <a:off x="4191000" y="819150"/>
            <a:ext cx="0" cy="1524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52669" y="971550"/>
            <a:ext cx="73152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503645" y="971550"/>
            <a:ext cx="0" cy="30480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791200" y="971550"/>
            <a:ext cx="0" cy="30480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067869" y="957165"/>
            <a:ext cx="0" cy="30480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8600" y="1261965"/>
            <a:ext cx="1905000" cy="333570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Direct Evidence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Detection of micro-</a:t>
            </a:r>
            <a:r>
              <a:rPr lang="en-US" b="1" dirty="0" err="1" smtClean="0">
                <a:solidFill>
                  <a:srgbClr val="7030A0"/>
                </a:solidFill>
              </a:rPr>
              <a:t>filariae</a:t>
            </a:r>
            <a:endParaRPr lang="en-US" b="1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By examination of a thick and thin blood smear, stained with </a:t>
            </a:r>
            <a:r>
              <a:rPr lang="en-US" dirty="0" err="1" smtClean="0"/>
              <a:t>Giemsa</a:t>
            </a:r>
            <a:r>
              <a:rPr lang="en-US" dirty="0" smtClean="0"/>
              <a:t> stain </a:t>
            </a:r>
          </a:p>
          <a:p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438400" y="1276350"/>
            <a:ext cx="2057400" cy="319185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Indirect Evidence</a:t>
            </a:r>
          </a:p>
          <a:p>
            <a:r>
              <a:rPr lang="en-US" dirty="0" smtClean="0"/>
              <a:t>Eosinophilia in blood </a:t>
            </a:r>
          </a:p>
          <a:p>
            <a:r>
              <a:rPr lang="en-US" dirty="0" smtClean="0"/>
              <a:t>Elevated serum </a:t>
            </a:r>
            <a:r>
              <a:rPr lang="en-US" dirty="0" err="1" smtClean="0"/>
              <a:t>IgE</a:t>
            </a:r>
            <a:r>
              <a:rPr lang="en-US" dirty="0" smtClean="0"/>
              <a:t> levels 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800600" y="1254189"/>
            <a:ext cx="1905000" cy="319185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Immunodiagnosis</a:t>
            </a:r>
            <a:endParaRPr lang="en-US" sz="1600" dirty="0" smtClean="0"/>
          </a:p>
          <a:p>
            <a:r>
              <a:rPr lang="en-US" sz="1400" b="1" dirty="0" smtClean="0">
                <a:solidFill>
                  <a:srgbClr val="7030A0"/>
                </a:solidFill>
              </a:rPr>
              <a:t>Antigen Test : </a:t>
            </a:r>
            <a:r>
              <a:rPr lang="en-US" sz="1400" dirty="0" smtClean="0">
                <a:solidFill>
                  <a:srgbClr val="7030A0"/>
                </a:solidFill>
              </a:rPr>
              <a:t>ELISA and ICT </a:t>
            </a:r>
            <a:r>
              <a:rPr lang="en-US" sz="1400" dirty="0" smtClean="0"/>
              <a:t>card test, using </a:t>
            </a:r>
            <a:r>
              <a:rPr lang="en-US" sz="1400" dirty="0" err="1" smtClean="0"/>
              <a:t>mab</a:t>
            </a:r>
            <a:r>
              <a:rPr lang="en-US" sz="1400" dirty="0" smtClean="0"/>
              <a:t> against og4c3 and ADI2 </a:t>
            </a:r>
          </a:p>
          <a:p>
            <a:r>
              <a:rPr lang="en-US" sz="1400" b="1" dirty="0" smtClean="0">
                <a:solidFill>
                  <a:srgbClr val="7030A0"/>
                </a:solidFill>
              </a:rPr>
              <a:t>Antibody test </a:t>
            </a:r>
            <a:r>
              <a:rPr lang="en-US" sz="1400" dirty="0" smtClean="0"/>
              <a:t>(useful for </a:t>
            </a:r>
            <a:r>
              <a:rPr lang="en-US" sz="1400" dirty="0" err="1" smtClean="0"/>
              <a:t>seroprevalence</a:t>
            </a:r>
            <a:r>
              <a:rPr lang="en-US" sz="1400" dirty="0" smtClean="0"/>
              <a:t>)</a:t>
            </a:r>
          </a:p>
          <a:p>
            <a:r>
              <a:rPr lang="en-US" sz="1400" dirty="0" smtClean="0">
                <a:solidFill>
                  <a:srgbClr val="7030A0"/>
                </a:solidFill>
              </a:rPr>
              <a:t>Flow-through assay: </a:t>
            </a:r>
            <a:r>
              <a:rPr lang="en-US" sz="1400" dirty="0" smtClean="0"/>
              <a:t>Detects total </a:t>
            </a:r>
            <a:r>
              <a:rPr lang="en-US" sz="1400" dirty="0" err="1" smtClean="0"/>
              <a:t>IgG</a:t>
            </a:r>
            <a:r>
              <a:rPr lang="en-US" sz="1400" dirty="0" smtClean="0"/>
              <a:t> antibodies to WbSXP-1 antigen</a:t>
            </a:r>
          </a:p>
          <a:p>
            <a:r>
              <a:rPr lang="en-US" sz="1400" dirty="0" err="1" smtClean="0">
                <a:solidFill>
                  <a:srgbClr val="7030A0"/>
                </a:solidFill>
              </a:rPr>
              <a:t>Luciferese</a:t>
            </a:r>
            <a:r>
              <a:rPr lang="en-US" sz="1400" dirty="0" smtClean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immunoprecipitation</a:t>
            </a:r>
            <a:r>
              <a:rPr lang="en-US" sz="1400" dirty="0" smtClean="0">
                <a:solidFill>
                  <a:srgbClr val="7030A0"/>
                </a:solidFill>
              </a:rPr>
              <a:t>  system: </a:t>
            </a:r>
            <a:r>
              <a:rPr lang="en-US" sz="1400" dirty="0" smtClean="0"/>
              <a:t>using </a:t>
            </a:r>
            <a:r>
              <a:rPr lang="en-US" sz="1400" dirty="0" err="1" smtClean="0"/>
              <a:t>W.bancrofti</a:t>
            </a:r>
            <a:r>
              <a:rPr lang="en-US" sz="1400" dirty="0" smtClean="0"/>
              <a:t> Wb123 antigen.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858000" y="1252634"/>
            <a:ext cx="2057400" cy="647701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Molecular diagnosis</a:t>
            </a:r>
          </a:p>
          <a:p>
            <a:r>
              <a:rPr lang="en-US" dirty="0" smtClean="0"/>
              <a:t>PCR &amp; RT PCR</a:t>
            </a:r>
          </a:p>
          <a:p>
            <a:r>
              <a:rPr lang="en-US" sz="1600" b="1" dirty="0" err="1" smtClean="0">
                <a:solidFill>
                  <a:srgbClr val="7030A0"/>
                </a:solidFill>
              </a:rPr>
              <a:t>Adv</a:t>
            </a:r>
            <a:r>
              <a:rPr lang="en-US" sz="1600" b="1" dirty="0" smtClean="0">
                <a:solidFill>
                  <a:srgbClr val="7030A0"/>
                </a:solidFill>
              </a:rPr>
              <a:t>: </a:t>
            </a:r>
            <a:r>
              <a:rPr lang="en-US" sz="1600" b="1" dirty="0" smtClean="0"/>
              <a:t>*</a:t>
            </a:r>
            <a:r>
              <a:rPr lang="en-US" sz="1600" dirty="0" smtClean="0"/>
              <a:t> Can detect low level of </a:t>
            </a:r>
            <a:r>
              <a:rPr lang="en-US" sz="1600" dirty="0" err="1" smtClean="0"/>
              <a:t>parasitemia</a:t>
            </a:r>
            <a:r>
              <a:rPr lang="en-US" sz="1600" dirty="0" smtClean="0"/>
              <a:t> </a:t>
            </a:r>
          </a:p>
          <a:p>
            <a:r>
              <a:rPr lang="en-US" sz="1600" b="1" dirty="0" smtClean="0"/>
              <a:t>* </a:t>
            </a:r>
            <a:r>
              <a:rPr lang="en-US" sz="1600" dirty="0" smtClean="0"/>
              <a:t>Can differentiate  from Past to present infection  </a:t>
            </a:r>
          </a:p>
          <a:p>
            <a:r>
              <a:rPr lang="en-US" sz="1600" b="1" dirty="0" smtClean="0"/>
              <a:t>*</a:t>
            </a:r>
            <a:r>
              <a:rPr lang="en-US" sz="1600" dirty="0" smtClean="0"/>
              <a:t>Can differentiate between various filarial worms</a:t>
            </a:r>
          </a:p>
          <a:p>
            <a:r>
              <a:rPr lang="en-US" sz="1600" b="1" dirty="0" smtClean="0"/>
              <a:t>*</a:t>
            </a:r>
            <a:r>
              <a:rPr lang="en-US" sz="1600" dirty="0" smtClean="0"/>
              <a:t>Useful for monitoring treatment response </a:t>
            </a:r>
            <a:endParaRPr lang="en-US" sz="1600" dirty="0"/>
          </a:p>
        </p:txBody>
      </p:sp>
      <p:sp>
        <p:nvSpPr>
          <p:cNvPr id="26" name="Rectangle 25"/>
          <p:cNvSpPr/>
          <p:nvPr/>
        </p:nvSpPr>
        <p:spPr>
          <a:xfrm>
            <a:off x="304800" y="3532026"/>
            <a:ext cx="4343400" cy="124952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7030A0"/>
                </a:solidFill>
              </a:rPr>
              <a:t>Detection of Adult worm </a:t>
            </a:r>
            <a:r>
              <a:rPr lang="en-US" dirty="0" smtClean="0"/>
              <a:t>Lymph </a:t>
            </a:r>
            <a:r>
              <a:rPr lang="en-US" dirty="0" err="1" smtClean="0"/>
              <a:t>nodebiopsy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On </a:t>
            </a:r>
            <a:r>
              <a:rPr lang="en-US" dirty="0" smtClean="0"/>
              <a:t>X-ray : </a:t>
            </a:r>
            <a:r>
              <a:rPr lang="en-US" dirty="0"/>
              <a:t>(if worms are </a:t>
            </a:r>
            <a:r>
              <a:rPr lang="en-US" dirty="0" smtClean="0"/>
              <a:t>calcified) </a:t>
            </a:r>
          </a:p>
          <a:p>
            <a:r>
              <a:rPr lang="en-US" dirty="0" smtClean="0"/>
              <a:t>USG : </a:t>
            </a:r>
            <a:r>
              <a:rPr lang="en-US" dirty="0" err="1" smtClean="0"/>
              <a:t>filaria</a:t>
            </a:r>
            <a:r>
              <a:rPr lang="en-US" dirty="0" smtClean="0"/>
              <a:t> dance sign) within the lymphatic vessel by adult worm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2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Laboratory diagnosis of </a:t>
            </a:r>
            <a:r>
              <a:rPr lang="en-US" sz="3200" b="1" dirty="0" err="1" smtClean="0">
                <a:solidFill>
                  <a:srgbClr val="FF0000"/>
                </a:solidFill>
              </a:rPr>
              <a:t>Bancroftian</a:t>
            </a:r>
            <a:r>
              <a:rPr lang="en-US" sz="3200" b="1" dirty="0" smtClean="0">
                <a:solidFill>
                  <a:srgbClr val="FF0000"/>
                </a:solidFill>
              </a:rPr>
              <a:t> filariasis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Demonstration of microfilariae by thin or thick smear stained with </a:t>
            </a:r>
            <a:r>
              <a:rPr lang="en-US" b="1" dirty="0" err="1" smtClean="0">
                <a:solidFill>
                  <a:srgbClr val="7030A0"/>
                </a:solidFill>
              </a:rPr>
              <a:t>Giemsa</a:t>
            </a:r>
            <a:r>
              <a:rPr lang="en-US" b="1" dirty="0" smtClean="0">
                <a:solidFill>
                  <a:srgbClr val="7030A0"/>
                </a:solidFill>
              </a:rPr>
              <a:t> or by QBC </a:t>
            </a:r>
            <a:r>
              <a:rPr lang="en-US" dirty="0" smtClean="0"/>
              <a:t>examination—blood collected during night hours (or day time after DEC provocation test).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W. </a:t>
            </a:r>
            <a:r>
              <a:rPr lang="en-US" b="1" dirty="0" err="1" smtClean="0">
                <a:solidFill>
                  <a:srgbClr val="00B050"/>
                </a:solidFill>
              </a:rPr>
              <a:t>bancrofti</a:t>
            </a:r>
            <a:r>
              <a:rPr lang="en-US" b="1" dirty="0" smtClean="0">
                <a:solidFill>
                  <a:srgbClr val="00B050"/>
                </a:solidFill>
              </a:rPr>
              <a:t> - tail tip pointed, free of nuclei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B. malayi - tail tip blunt, nuclei extended </a:t>
            </a:r>
            <a:r>
              <a:rPr lang="en-US" b="1" dirty="0" err="1" smtClean="0">
                <a:solidFill>
                  <a:srgbClr val="00B050"/>
                </a:solidFill>
              </a:rPr>
              <a:t>upto</a:t>
            </a:r>
            <a:r>
              <a:rPr lang="en-US" b="1" dirty="0" smtClean="0">
                <a:solidFill>
                  <a:srgbClr val="00B050"/>
                </a:solidFill>
              </a:rPr>
              <a:t> tail tip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6302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42</a:t>
            </a:fld>
            <a:endParaRPr lang="en"/>
          </a:p>
        </p:txBody>
      </p:sp>
      <p:pic>
        <p:nvPicPr>
          <p:cNvPr id="3074" name="Picture 2" descr="C:\Users\Mahe\AppData\Local\Temp\ksohtml6916\wps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5750"/>
            <a:ext cx="7620000" cy="383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4343400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Microfilaria of </a:t>
            </a:r>
            <a:r>
              <a:rPr lang="en-US" sz="18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18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62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43</a:t>
            </a:fld>
            <a:endParaRPr lang="en"/>
          </a:p>
        </p:txBody>
      </p:sp>
      <p:pic>
        <p:nvPicPr>
          <p:cNvPr id="7170" name="Picture 2" descr="C:\Users\Mahe\AppData\Local\Temp\ksohtml6916\wps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18" y="342900"/>
            <a:ext cx="4043082" cy="272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Mahe\AppData\Local\Temp\ksohtml6916\wps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342900"/>
            <a:ext cx="3925035" cy="272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8918" y="3257550"/>
            <a:ext cx="83491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Thick blood smears stained with </a:t>
            </a:r>
            <a:r>
              <a:rPr lang="en-US" sz="2400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Giems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stain showing microfilariae of </a:t>
            </a:r>
          </a:p>
          <a:p>
            <a:r>
              <a:rPr lang="en-US" sz="24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(B)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24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; </a:t>
            </a:r>
            <a:endParaRPr lang="en-US" sz="2400" dirty="0" smtClean="0">
              <a:solidFill>
                <a:srgbClr val="231F20"/>
              </a:solidFill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2400" b="1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</a:t>
            </a:r>
            <a:r>
              <a:rPr lang="en-US" sz="24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C)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Brugia</a:t>
            </a:r>
            <a:r>
              <a:rPr lang="en-US" sz="24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species</a:t>
            </a:r>
            <a:endParaRPr lang="en-US" sz="24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1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Antigen detection (ELISA, ICT)— </a:t>
            </a:r>
            <a:r>
              <a:rPr lang="en-US" dirty="0" smtClean="0"/>
              <a:t>detects Ag by using </a:t>
            </a:r>
            <a:r>
              <a:rPr lang="en-US" dirty="0" err="1" smtClean="0"/>
              <a:t>mAb</a:t>
            </a:r>
            <a:r>
              <a:rPr lang="en-US" dirty="0" smtClean="0"/>
              <a:t> to Og4C3 Ag and AD12 Ag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Antibody detection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Flow-through assay using WbSXP-1 Ag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00B050"/>
                </a:solidFill>
              </a:rPr>
              <a:t>Luciferase </a:t>
            </a:r>
            <a:r>
              <a:rPr lang="en-US" b="1" dirty="0" err="1" smtClean="0">
                <a:solidFill>
                  <a:srgbClr val="00B050"/>
                </a:solidFill>
              </a:rPr>
              <a:t>immunoprecipitation</a:t>
            </a:r>
            <a:r>
              <a:rPr lang="en-US" b="1" dirty="0" smtClean="0">
                <a:solidFill>
                  <a:srgbClr val="00B050"/>
                </a:solidFill>
              </a:rPr>
              <a:t> system using Wb123 Ag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026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Imaging methods - </a:t>
            </a:r>
            <a:r>
              <a:rPr lang="en-US" dirty="0" smtClean="0"/>
              <a:t>filarial dance sign in USG, indicates serpentine movement of adult worms in </a:t>
            </a:r>
            <a:r>
              <a:rPr lang="en-US" dirty="0" err="1" smtClean="0"/>
              <a:t>lymphatics</a:t>
            </a:r>
            <a:r>
              <a:rPr lang="en-US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Molecular methods - </a:t>
            </a:r>
            <a:r>
              <a:rPr lang="en-US" dirty="0" smtClean="0"/>
              <a:t>real-time PCR detecting genes such as </a:t>
            </a:r>
            <a:r>
              <a:rPr lang="en-US" dirty="0" err="1" smtClean="0"/>
              <a:t>SspI</a:t>
            </a:r>
            <a:r>
              <a:rPr lang="en-US" dirty="0" smtClean="0"/>
              <a:t> repeat, pWb12 repeat, pWb-35, etc.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Other methods - </a:t>
            </a:r>
            <a:r>
              <a:rPr lang="en-US" dirty="0" smtClean="0"/>
              <a:t>eosinophilia, elevated </a:t>
            </a:r>
            <a:r>
              <a:rPr lang="en-US" dirty="0" err="1" smtClean="0"/>
              <a:t>IgE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3417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Differences between the microfilaria of </a:t>
            </a:r>
            <a:r>
              <a:rPr lang="en-US" sz="2800" dirty="0" err="1" smtClean="0">
                <a:solidFill>
                  <a:srgbClr val="FF0000"/>
                </a:solidFill>
              </a:rPr>
              <a:t>Wuchereria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bancrofti</a:t>
            </a:r>
            <a:r>
              <a:rPr lang="en-US" sz="2800" dirty="0" smtClean="0">
                <a:solidFill>
                  <a:srgbClr val="FF0000"/>
                </a:solidFill>
              </a:rPr>
              <a:t> and </a:t>
            </a:r>
            <a:r>
              <a:rPr lang="en-US" sz="2800" dirty="0" err="1" smtClean="0">
                <a:solidFill>
                  <a:srgbClr val="FF0000"/>
                </a:solidFill>
              </a:rPr>
              <a:t>Brugia</a:t>
            </a:r>
            <a:r>
              <a:rPr lang="en-US" sz="2800" dirty="0" smtClean="0">
                <a:solidFill>
                  <a:srgbClr val="FF0000"/>
                </a:solidFill>
              </a:rPr>
              <a:t> malayi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46</a:t>
            </a:fld>
            <a:endParaRPr lang="en"/>
          </a:p>
        </p:txBody>
      </p:sp>
      <p:pic>
        <p:nvPicPr>
          <p:cNvPr id="8194" name="Picture 2" descr="C:\Users\Mahe\AppData\Local\Temp\ksohtml6916\wps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00151"/>
            <a:ext cx="7696200" cy="306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5555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</a:t>
            </a:r>
            <a:r>
              <a:rPr lang="en-US" b="1" dirty="0" err="1" smtClean="0">
                <a:solidFill>
                  <a:srgbClr val="FF0000"/>
                </a:solidFill>
              </a:rPr>
              <a:t>Bancroftian</a:t>
            </a:r>
            <a:r>
              <a:rPr lang="en-US" b="1" dirty="0" smtClean="0">
                <a:solidFill>
                  <a:srgbClr val="FF0000"/>
                </a:solidFill>
              </a:rPr>
              <a:t> filariasis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Diethylcarbamazine</a:t>
            </a:r>
            <a:r>
              <a:rPr lang="en-US" b="1" dirty="0" smtClean="0">
                <a:solidFill>
                  <a:srgbClr val="7030A0"/>
                </a:solidFill>
              </a:rPr>
              <a:t> (DEC)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Drug of choice for the treatment of filariasis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Given 6 mg/kg daily for 12 days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Can kill both adult worms and microfilariae - adult worms are cleared slowly.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1437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Albendazole</a:t>
            </a:r>
            <a:r>
              <a:rPr lang="en-US" b="1" dirty="0" smtClean="0">
                <a:solidFill>
                  <a:srgbClr val="7030A0"/>
                </a:solidFill>
              </a:rPr>
              <a:t>: 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Given as 400 mg twice daily for 21 days.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has also demonstrated efficacy against adult worms and microfilariae</a:t>
            </a:r>
          </a:p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Ivermectin</a:t>
            </a:r>
            <a:r>
              <a:rPr lang="en-US" b="1" dirty="0" smtClean="0">
                <a:solidFill>
                  <a:srgbClr val="7030A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0.4mg/kg single dose -can kill microfilariae but has no effect on adult worms.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0965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85751"/>
            <a:ext cx="8229600" cy="4308872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Doxycycline: 200 mg x </a:t>
            </a:r>
            <a:r>
              <a:rPr lang="en-US" b="1" dirty="0" err="1" smtClean="0">
                <a:solidFill>
                  <a:srgbClr val="7030A0"/>
                </a:solidFill>
              </a:rPr>
              <a:t>bd</a:t>
            </a:r>
            <a:r>
              <a:rPr lang="en-US" b="1" dirty="0" smtClean="0">
                <a:solidFill>
                  <a:srgbClr val="7030A0"/>
                </a:solidFill>
              </a:rPr>
              <a:t> x 6 weeks</a:t>
            </a:r>
          </a:p>
          <a:p>
            <a:r>
              <a:rPr lang="en-US" dirty="0" smtClean="0"/>
              <a:t>Given to target the intracellular </a:t>
            </a:r>
            <a:r>
              <a:rPr lang="en-US" dirty="0" err="1" smtClean="0"/>
              <a:t>Wolbachia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It also shows significant </a:t>
            </a:r>
            <a:r>
              <a:rPr lang="en-US" dirty="0" err="1" smtClean="0"/>
              <a:t>microfilaricidal</a:t>
            </a:r>
            <a:r>
              <a:rPr lang="en-US" dirty="0" smtClean="0"/>
              <a:t> activity like DEC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Penicillin: </a:t>
            </a:r>
          </a:p>
          <a:p>
            <a:r>
              <a:rPr lang="en-US" dirty="0" smtClean="0"/>
              <a:t>Secondary infections due to bacteria - streptococci can be treated with systemic antibiotics like penicillin till the infection subside.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169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Vector Control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National Vector Borne Disease Control </a:t>
            </a:r>
            <a:r>
              <a:rPr lang="en-US" dirty="0" err="1" smtClean="0"/>
              <a:t>Programme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Elimination of Lymphatic Filariasis (ELF)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8365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Vector Control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Anti-larval measures:</a:t>
            </a:r>
          </a:p>
          <a:p>
            <a:r>
              <a:rPr lang="en-US" dirty="0" smtClean="0"/>
              <a:t>Highly expensive hence mainly restricted to urban areas.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Chemicals used are - </a:t>
            </a:r>
            <a:r>
              <a:rPr lang="en-US" dirty="0" smtClean="0"/>
              <a:t>mosquito </a:t>
            </a:r>
            <a:r>
              <a:rPr lang="en-US" dirty="0" err="1" smtClean="0"/>
              <a:t>larvicidal</a:t>
            </a:r>
            <a:r>
              <a:rPr lang="en-US" dirty="0" smtClean="0"/>
              <a:t> oil, pyrethrum-based oil (</a:t>
            </a:r>
            <a:r>
              <a:rPr lang="en-US" dirty="0" err="1" smtClean="0"/>
              <a:t>pyrosene</a:t>
            </a:r>
            <a:r>
              <a:rPr lang="en-US" dirty="0" smtClean="0"/>
              <a:t> oil-E), </a:t>
            </a:r>
            <a:r>
              <a:rPr lang="en-US" dirty="0" err="1" smtClean="0"/>
              <a:t>organo</a:t>
            </a:r>
            <a:r>
              <a:rPr lang="en-US" dirty="0" smtClean="0"/>
              <a:t>-phosphorus </a:t>
            </a:r>
            <a:r>
              <a:rPr lang="en-US" dirty="0" err="1" smtClean="0"/>
              <a:t>larvicides</a:t>
            </a:r>
            <a:r>
              <a:rPr lang="en-US" dirty="0" smtClean="0"/>
              <a:t> like </a:t>
            </a:r>
            <a:r>
              <a:rPr lang="en-US" dirty="0" err="1" smtClean="0"/>
              <a:t>fenthion</a:t>
            </a:r>
            <a:r>
              <a:rPr lang="en-US" dirty="0" smtClean="0"/>
              <a:t>, </a:t>
            </a:r>
            <a:r>
              <a:rPr lang="en-US" dirty="0" err="1" smtClean="0"/>
              <a:t>temephos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2042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Anti-adult measures: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Pyrethrum spray can be used.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DDT and </a:t>
            </a:r>
            <a:r>
              <a:rPr lang="en-US" dirty="0" err="1" smtClean="0"/>
              <a:t>hexachlorocyclohexane</a:t>
            </a:r>
            <a:r>
              <a:rPr lang="en-US" dirty="0" smtClean="0"/>
              <a:t> (HCH) are not effective.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91924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</a:rPr>
              <a:t>National Vector Borne Disease Control </a:t>
            </a:r>
            <a:r>
              <a:rPr lang="en-US" sz="3600" b="1" dirty="0" err="1" smtClean="0">
                <a:solidFill>
                  <a:srgbClr val="FF0000"/>
                </a:solidFill>
              </a:rPr>
              <a:t>Programme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The National Filariasis Control </a:t>
            </a:r>
            <a:r>
              <a:rPr lang="en-US" b="1" dirty="0" err="1" smtClean="0">
                <a:solidFill>
                  <a:srgbClr val="7030A0"/>
                </a:solidFill>
              </a:rPr>
              <a:t>Programme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in India - active since 1955 - integrated with National Vector Borne Disease Control </a:t>
            </a:r>
            <a:r>
              <a:rPr lang="en-US" dirty="0" err="1" smtClean="0"/>
              <a:t>Programme</a:t>
            </a:r>
            <a:r>
              <a:rPr lang="en-US" dirty="0" smtClean="0"/>
              <a:t> (NVBDCP) in 2006. 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Hathipaon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Mukt</a:t>
            </a:r>
            <a:r>
              <a:rPr lang="en-US" b="1" dirty="0" smtClean="0">
                <a:solidFill>
                  <a:srgbClr val="7030A0"/>
                </a:solidFill>
              </a:rPr>
              <a:t> Bharat: </a:t>
            </a:r>
            <a:r>
              <a:rPr lang="en-US" dirty="0" smtClean="0"/>
              <a:t>India (under NVBDCP) has launched a massive campaign in 2015 for achieving </a:t>
            </a:r>
            <a:r>
              <a:rPr lang="en-US" dirty="0" err="1" smtClean="0"/>
              <a:t>filaria</a:t>
            </a:r>
            <a:r>
              <a:rPr lang="en-US" dirty="0" smtClean="0"/>
              <a:t> free India named “</a:t>
            </a:r>
            <a:r>
              <a:rPr lang="en-US" dirty="0" err="1" smtClean="0"/>
              <a:t>Hathipaon</a:t>
            </a:r>
            <a:r>
              <a:rPr lang="en-US" dirty="0" smtClean="0"/>
              <a:t> </a:t>
            </a:r>
            <a:r>
              <a:rPr lang="en-US" dirty="0" err="1" smtClean="0"/>
              <a:t>Mukt</a:t>
            </a:r>
            <a:r>
              <a:rPr lang="en-US" dirty="0" smtClean="0"/>
              <a:t> Bharat” - aims at assisting the filariasis elimination program of India.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18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Elimination of Lymphatic Filariasis (ELF)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Global program to eliminate lymphatic filariasis (ELF) - </a:t>
            </a:r>
            <a:r>
              <a:rPr lang="en-US" dirty="0" smtClean="0"/>
              <a:t>launched by WHO in 2000 aiming at global elimination by the year 2020. </a:t>
            </a:r>
          </a:p>
          <a:p>
            <a:r>
              <a:rPr lang="en-US" dirty="0" smtClean="0"/>
              <a:t>In India, ELF is in operation since 2004 in parallel with global strategy.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MDA strategy: </a:t>
            </a:r>
            <a:r>
              <a:rPr lang="en-US" dirty="0" smtClean="0"/>
              <a:t>WHO recommends mass drug administration (MDA) once in a year to all people at-risk in the endemic areas for a period of five years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76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MDA regimen: </a:t>
            </a:r>
            <a:r>
              <a:rPr lang="en-US" dirty="0" smtClean="0"/>
              <a:t>Single dose of DEC (6mg/kg) + </a:t>
            </a:r>
            <a:r>
              <a:rPr lang="en-US" dirty="0" err="1" smtClean="0"/>
              <a:t>albendazole</a:t>
            </a:r>
            <a:r>
              <a:rPr lang="en-US" dirty="0" smtClean="0"/>
              <a:t> (400 mg) is the MDA regimen of choice in all endemic areas of the World including India except: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In </a:t>
            </a:r>
            <a:r>
              <a:rPr lang="en-US" b="1" dirty="0" err="1" smtClean="0">
                <a:solidFill>
                  <a:srgbClr val="7030A0"/>
                </a:solidFill>
              </a:rPr>
              <a:t>onchocerciasis</a:t>
            </a:r>
            <a:r>
              <a:rPr lang="en-US" b="1" dirty="0" smtClean="0">
                <a:solidFill>
                  <a:srgbClr val="7030A0"/>
                </a:solidFill>
              </a:rPr>
              <a:t> endemic areas - </a:t>
            </a:r>
            <a:r>
              <a:rPr lang="en-US" dirty="0" err="1" smtClean="0"/>
              <a:t>ivermectin</a:t>
            </a:r>
            <a:r>
              <a:rPr lang="en-US" dirty="0" smtClean="0"/>
              <a:t> + </a:t>
            </a:r>
            <a:r>
              <a:rPr lang="en-US" dirty="0" err="1" smtClean="0"/>
              <a:t>albendazole</a:t>
            </a:r>
            <a:r>
              <a:rPr lang="en-US" dirty="0" smtClean="0"/>
              <a:t> is given </a:t>
            </a:r>
          </a:p>
          <a:p>
            <a:r>
              <a:rPr lang="en-US" dirty="0" smtClean="0"/>
              <a:t>In Loa </a:t>
            </a:r>
            <a:r>
              <a:rPr lang="en-US" dirty="0" err="1" smtClean="0"/>
              <a:t>loa</a:t>
            </a:r>
            <a:r>
              <a:rPr lang="en-US" dirty="0" smtClean="0"/>
              <a:t> endemic area - </a:t>
            </a:r>
            <a:r>
              <a:rPr lang="en-US" dirty="0" err="1" smtClean="0"/>
              <a:t>Albendazole</a:t>
            </a:r>
            <a:r>
              <a:rPr lang="en-US" dirty="0" smtClean="0"/>
              <a:t> is given twice per year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46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Triple drug regimen: </a:t>
            </a:r>
            <a:r>
              <a:rPr lang="en-US" dirty="0" smtClean="0"/>
              <a:t>WHO recently recommended IDA regimen (</a:t>
            </a:r>
            <a:r>
              <a:rPr lang="en-US" dirty="0" err="1" smtClean="0"/>
              <a:t>ivermectin</a:t>
            </a:r>
            <a:r>
              <a:rPr lang="en-US" dirty="0" smtClean="0"/>
              <a:t> + DEC+ </a:t>
            </a:r>
            <a:r>
              <a:rPr lang="en-US" dirty="0" err="1" smtClean="0"/>
              <a:t>albendazole</a:t>
            </a:r>
            <a:r>
              <a:rPr lang="en-US" dirty="0" smtClean="0"/>
              <a:t>).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implemented in selected districts of India.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04925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Assessment: </a:t>
            </a:r>
            <a:r>
              <a:rPr lang="en-US" dirty="0" smtClean="0"/>
              <a:t>The impact of MDA is assessed by conducting: </a:t>
            </a:r>
          </a:p>
          <a:p>
            <a:pPr lvl="1"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Microfilaria survey </a:t>
            </a:r>
            <a:r>
              <a:rPr lang="en-US" dirty="0" smtClean="0"/>
              <a:t>(by peripheral blood smear examination) once in a year; one month prior to the next MDA, followed by: </a:t>
            </a:r>
          </a:p>
          <a:p>
            <a:pPr lvl="1">
              <a:lnSpc>
                <a:spcPct val="150000"/>
              </a:lnSpc>
            </a:pPr>
            <a:r>
              <a:rPr lang="en-US" b="1" dirty="0">
                <a:solidFill>
                  <a:srgbClr val="7030A0"/>
                </a:solidFill>
              </a:rPr>
              <a:t>Transmission assessment survey </a:t>
            </a:r>
            <a:r>
              <a:rPr lang="en-US" dirty="0" smtClean="0"/>
              <a:t>(by antigen/antibody detection) during post-MDA period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35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Global LF elimination status: </a:t>
            </a:r>
            <a:r>
              <a:rPr lang="en-US" dirty="0" smtClean="0"/>
              <a:t>Till date, 16 countries achieved the LF elimination status. Seven additional countries are in the verge of elimination. Preventive chemotherapy is still required in 49 countries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India LF elimination status: </a:t>
            </a:r>
            <a:r>
              <a:rPr lang="en-US" dirty="0" smtClean="0"/>
              <a:t>In India, five states (Assam, Tamil Nadu, Goa, </a:t>
            </a:r>
            <a:r>
              <a:rPr lang="en-US" dirty="0" err="1" smtClean="0"/>
              <a:t>Puducherry</a:t>
            </a:r>
            <a:r>
              <a:rPr lang="en-US" dirty="0" smtClean="0"/>
              <a:t>, Daman and Diu) stopped MDA after achieving elimination status.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5328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Brugia</a:t>
            </a:r>
            <a:r>
              <a:rPr lang="en-US" b="1" dirty="0" smtClean="0">
                <a:solidFill>
                  <a:srgbClr val="FF0000"/>
                </a:solidFill>
              </a:rPr>
              <a:t> malayi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Brugia</a:t>
            </a:r>
            <a:r>
              <a:rPr lang="en-US" dirty="0" smtClean="0"/>
              <a:t> malayi accounts for 10% of lymphatic </a:t>
            </a:r>
            <a:r>
              <a:rPr lang="en-US" dirty="0" err="1" smtClean="0"/>
              <a:t>filariasis</a:t>
            </a:r>
            <a:r>
              <a:rPr lang="en-US" dirty="0" smtClean="0"/>
              <a:t> named after its </a:t>
            </a:r>
            <a:r>
              <a:rPr lang="en-US" b="1" dirty="0" smtClean="0">
                <a:solidFill>
                  <a:srgbClr val="7030A0"/>
                </a:solidFill>
              </a:rPr>
              <a:t>discoverer </a:t>
            </a:r>
            <a:r>
              <a:rPr lang="en-US" b="1" dirty="0" err="1" smtClean="0">
                <a:solidFill>
                  <a:srgbClr val="7030A0"/>
                </a:solidFill>
              </a:rPr>
              <a:t>Brug</a:t>
            </a:r>
            <a:r>
              <a:rPr lang="en-US" b="1" dirty="0" smtClean="0">
                <a:solidFill>
                  <a:srgbClr val="7030A0"/>
                </a:solidFill>
              </a:rPr>
              <a:t> (1927), </a:t>
            </a:r>
            <a:r>
              <a:rPr lang="en-US" dirty="0" smtClean="0"/>
              <a:t>who described a new type of microfilaria in the blood of natives in </a:t>
            </a:r>
            <a:r>
              <a:rPr lang="en-US" dirty="0" err="1" smtClean="0"/>
              <a:t>sumatra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In India , </a:t>
            </a:r>
            <a:r>
              <a:rPr lang="en-US" dirty="0" smtClean="0"/>
              <a:t>Kerala is the largest endemic area, particularly the districts of </a:t>
            </a:r>
            <a:r>
              <a:rPr lang="en-US" dirty="0" err="1" smtClean="0"/>
              <a:t>quilon</a:t>
            </a:r>
            <a:r>
              <a:rPr lang="en-US" dirty="0" smtClean="0"/>
              <a:t>, </a:t>
            </a:r>
            <a:r>
              <a:rPr lang="en-US" dirty="0" err="1" smtClean="0"/>
              <a:t>Alleppey</a:t>
            </a:r>
            <a:r>
              <a:rPr lang="en-US" dirty="0" smtClean="0"/>
              <a:t>, </a:t>
            </a:r>
            <a:r>
              <a:rPr lang="en-US" dirty="0" err="1" smtClean="0"/>
              <a:t>Kottayam</a:t>
            </a:r>
            <a:r>
              <a:rPr lang="en-US" dirty="0" smtClean="0"/>
              <a:t>, </a:t>
            </a:r>
            <a:r>
              <a:rPr lang="en-US" dirty="0" err="1" smtClean="0"/>
              <a:t>Ernakulam</a:t>
            </a:r>
            <a:r>
              <a:rPr lang="en-US" dirty="0" smtClean="0"/>
              <a:t>, and </a:t>
            </a:r>
            <a:r>
              <a:rPr lang="en-US" dirty="0" err="1" smtClean="0"/>
              <a:t>Trichur</a:t>
            </a:r>
            <a:r>
              <a:rPr lang="en-US" dirty="0" smtClean="0"/>
              <a:t>. Endemic pockets occur in </a:t>
            </a:r>
            <a:r>
              <a:rPr lang="en-US" dirty="0" err="1" smtClean="0"/>
              <a:t>Assa</a:t>
            </a:r>
            <a:r>
              <a:rPr lang="en-US" dirty="0" smtClean="0"/>
              <a:t>, Orissa, MP and West Bengal.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692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There is considerable overlapping in the geographical distribution of </a:t>
            </a:r>
            <a:r>
              <a:rPr lang="en-US" dirty="0" err="1" smtClean="0"/>
              <a:t>brugian</a:t>
            </a:r>
            <a:r>
              <a:rPr lang="en-US" dirty="0" smtClean="0"/>
              <a:t> filariasis and </a:t>
            </a:r>
            <a:r>
              <a:rPr lang="en-US" dirty="0" err="1" smtClean="0"/>
              <a:t>bancroftian</a:t>
            </a:r>
            <a:r>
              <a:rPr lang="en-US" dirty="0" smtClean="0"/>
              <a:t> filariasis.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B. malayi occurs - </a:t>
            </a:r>
            <a:r>
              <a:rPr lang="en-US" dirty="0" smtClean="0"/>
              <a:t>Eastern India, Indonesia, Malaysia, Thailand and Philippines </a:t>
            </a:r>
          </a:p>
          <a:p>
            <a:r>
              <a:rPr lang="en-US" dirty="0" smtClean="0"/>
              <a:t>It shows two types of periodicity of </a:t>
            </a:r>
            <a:r>
              <a:rPr lang="en-US" dirty="0" err="1" smtClean="0"/>
              <a:t>microfilaremia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Nocturnal form - </a:t>
            </a:r>
            <a:r>
              <a:rPr lang="en-US" dirty="0" smtClean="0"/>
              <a:t>more common - transmitted in areas of coastal rice fields.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599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err="1" smtClean="0">
                <a:solidFill>
                  <a:srgbClr val="FF0000"/>
                </a:solidFill>
              </a:rPr>
              <a:t>Subperiodic</a:t>
            </a:r>
            <a:r>
              <a:rPr lang="en-US" b="1" dirty="0" smtClean="0">
                <a:solidFill>
                  <a:srgbClr val="FF0000"/>
                </a:solidFill>
              </a:rPr>
              <a:t> form - rare - </a:t>
            </a:r>
            <a:r>
              <a:rPr lang="en-US" dirty="0" smtClean="0"/>
              <a:t>found in the forests of Malaysia and Indonesia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 India, the major states involved are Kerala, </a:t>
            </a:r>
            <a:r>
              <a:rPr lang="en-US" dirty="0" err="1" smtClean="0"/>
              <a:t>Odisha</a:t>
            </a:r>
            <a:r>
              <a:rPr lang="en-US" dirty="0" smtClean="0"/>
              <a:t>, Assam and West Bengal.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14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Life cycle of B. malayi - </a:t>
            </a:r>
            <a:r>
              <a:rPr lang="en-US" dirty="0" smtClean="0"/>
              <a:t>similar to W. </a:t>
            </a:r>
            <a:r>
              <a:rPr lang="en-US" dirty="0" err="1" smtClean="0"/>
              <a:t>bancrofti</a:t>
            </a:r>
            <a:r>
              <a:rPr lang="en-US" dirty="0" smtClean="0"/>
              <a:t> except: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Vector: </a:t>
            </a:r>
            <a:r>
              <a:rPr lang="en-US" dirty="0" err="1" smtClean="0">
                <a:solidFill>
                  <a:srgbClr val="00B050"/>
                </a:solidFill>
              </a:rPr>
              <a:t>Mansonia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- main vector for the nocturnal strains, </a:t>
            </a:r>
            <a:r>
              <a:rPr lang="en-US" dirty="0" smtClean="0">
                <a:solidFill>
                  <a:srgbClr val="00B050"/>
                </a:solidFill>
              </a:rPr>
              <a:t>Anopheles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00B050"/>
                </a:solidFill>
              </a:rPr>
              <a:t>Aedes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can also transmit the infection.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574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85751"/>
            <a:ext cx="8229600" cy="430887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Reservoir: </a:t>
            </a:r>
            <a:r>
              <a:rPr lang="en-US" dirty="0" smtClean="0"/>
              <a:t>Humans - main reservoir; except for the </a:t>
            </a:r>
            <a:r>
              <a:rPr lang="en-US" dirty="0" err="1" smtClean="0"/>
              <a:t>subperiodic</a:t>
            </a:r>
            <a:r>
              <a:rPr lang="en-US" dirty="0" smtClean="0"/>
              <a:t> strains of B. malayi where monkeys, cats and dogs are the animal reservoirs.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3824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Distinguishing Features of Mf. </a:t>
            </a:r>
            <a:r>
              <a:rPr lang="en-US" sz="2400" b="1" dirty="0" err="1" smtClean="0">
                <a:solidFill>
                  <a:srgbClr val="7030A0"/>
                </a:solidFill>
              </a:rPr>
              <a:t>Bancrofti</a:t>
            </a:r>
            <a:r>
              <a:rPr lang="en-US" sz="2400" b="1" dirty="0" smtClean="0">
                <a:solidFill>
                  <a:srgbClr val="7030A0"/>
                </a:solidFill>
              </a:rPr>
              <a:t> and Mf. </a:t>
            </a:r>
            <a:r>
              <a:rPr lang="en-US" sz="2400" b="1" dirty="0" err="1" smtClean="0">
                <a:solidFill>
                  <a:srgbClr val="7030A0"/>
                </a:solidFill>
              </a:rPr>
              <a:t>malayi</a:t>
            </a:r>
            <a:r>
              <a:rPr lang="en-US" sz="2400" b="1" dirty="0" smtClean="0">
                <a:solidFill>
                  <a:srgbClr val="7030A0"/>
                </a:solidFill>
              </a:rPr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727294"/>
              </p:ext>
            </p:extLst>
          </p:nvPr>
        </p:nvGraphicFramePr>
        <p:xfrm>
          <a:off x="609600" y="971550"/>
          <a:ext cx="7848600" cy="374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16200"/>
                <a:gridCol w="2616200"/>
                <a:gridCol w="2616200"/>
              </a:tblGrid>
              <a:tr h="170985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Features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Mf. </a:t>
                      </a:r>
                      <a:r>
                        <a:rPr lang="en-US" sz="1600" b="1" dirty="0" err="1" smtClean="0">
                          <a:solidFill>
                            <a:srgbClr val="FF0000"/>
                          </a:solidFill>
                        </a:rPr>
                        <a:t>Bancrofti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FF0000"/>
                          </a:solidFill>
                        </a:rPr>
                        <a:t>Mf.malayi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99224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rgbClr val="7030A0"/>
                          </a:solidFill>
                        </a:rPr>
                        <a:t>Length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250-300</a:t>
                      </a:r>
                      <a:r>
                        <a:rPr lang="en-US" sz="1600" baseline="0" dirty="0" smtClean="0"/>
                        <a:t> µm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175-230 </a:t>
                      </a:r>
                      <a:r>
                        <a:rPr lang="en-US" sz="1600" baseline="0" dirty="0" smtClean="0"/>
                        <a:t>µm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299224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rgbClr val="7030A0"/>
                          </a:solidFill>
                        </a:rPr>
                        <a:t>Appearance 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Graceful,</a:t>
                      </a:r>
                      <a:r>
                        <a:rPr lang="en-US" sz="1600" baseline="0" dirty="0" smtClean="0"/>
                        <a:t> sweeping curves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Kinky, with secondary curves </a:t>
                      </a:r>
                      <a:endParaRPr lang="en-US" sz="1600" dirty="0"/>
                    </a:p>
                  </a:txBody>
                  <a:tcPr/>
                </a:tc>
              </a:tr>
              <a:tr h="299224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7030A0"/>
                          </a:solidFill>
                        </a:rPr>
                        <a:t>Cephalic space 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Length and breadth equal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Almost twice as long as broad </a:t>
                      </a:r>
                      <a:endParaRPr lang="en-US" sz="1600" dirty="0"/>
                    </a:p>
                  </a:txBody>
                  <a:tcPr/>
                </a:tc>
              </a:tr>
              <a:tr h="170985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rgbClr val="7030A0"/>
                          </a:solidFill>
                        </a:rPr>
                        <a:t>Stylet</a:t>
                      </a:r>
                      <a:r>
                        <a:rPr lang="en-US" sz="1600" b="1" baseline="0" smtClean="0">
                          <a:solidFill>
                            <a:srgbClr val="7030A0"/>
                          </a:solidFill>
                        </a:rPr>
                        <a:t> at anterior end 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Single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Double </a:t>
                      </a:r>
                      <a:endParaRPr lang="en-US" sz="1600" dirty="0"/>
                    </a:p>
                  </a:txBody>
                  <a:tcPr/>
                </a:tc>
              </a:tr>
              <a:tr h="170985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rgbClr val="7030A0"/>
                          </a:solidFill>
                        </a:rPr>
                        <a:t>Excretory</a:t>
                      </a:r>
                      <a:r>
                        <a:rPr lang="en-US" sz="1600" b="1" baseline="0" smtClean="0">
                          <a:solidFill>
                            <a:srgbClr val="7030A0"/>
                          </a:solidFill>
                        </a:rPr>
                        <a:t> pore 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Not prominent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Prominent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170985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rgbClr val="7030A0"/>
                          </a:solidFill>
                        </a:rPr>
                        <a:t>Nuclear 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Discrete nuclei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Blurred </a:t>
                      </a:r>
                      <a:endParaRPr lang="en-US" sz="1600" dirty="0"/>
                    </a:p>
                  </a:txBody>
                  <a:tcPr/>
                </a:tc>
              </a:tr>
              <a:tr h="170985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rgbClr val="7030A0"/>
                          </a:solidFill>
                        </a:rPr>
                        <a:t>Tail tip 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Pointed; free of nuclei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 distinct nuclei, are at tip, the other </a:t>
                      </a:r>
                      <a:r>
                        <a:rPr lang="en-US" sz="1600" dirty="0" err="1" smtClean="0"/>
                        <a:t>subterminal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170985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7030A0"/>
                          </a:solidFill>
                        </a:rPr>
                        <a:t>Sheath 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Faintly-stained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Well-stained 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6023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Features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Clinical features - </a:t>
            </a:r>
            <a:r>
              <a:rPr lang="en-US" dirty="0" smtClean="0"/>
              <a:t>similar to </a:t>
            </a:r>
            <a:r>
              <a:rPr lang="en-US" dirty="0" err="1" smtClean="0"/>
              <a:t>bancroftian</a:t>
            </a:r>
            <a:r>
              <a:rPr lang="en-US" dirty="0" smtClean="0"/>
              <a:t> filariasis except: </a:t>
            </a:r>
          </a:p>
          <a:p>
            <a:pPr lvl="1"/>
            <a:r>
              <a:rPr lang="en-US" dirty="0" smtClean="0"/>
              <a:t>More frequent episodes of acute </a:t>
            </a:r>
            <a:r>
              <a:rPr lang="en-US" dirty="0" err="1" smtClean="0"/>
              <a:t>adenolymphangitis</a:t>
            </a:r>
            <a:r>
              <a:rPr lang="en-US" dirty="0" smtClean="0"/>
              <a:t>, adenitis (femoral nodes), and filarial abscesses </a:t>
            </a:r>
          </a:p>
          <a:p>
            <a:pPr lvl="1"/>
            <a:r>
              <a:rPr lang="en-US" dirty="0" smtClean="0"/>
              <a:t>Chronic manifestations (lymphedema and elephantiasis) - less frequent </a:t>
            </a:r>
          </a:p>
          <a:p>
            <a:pPr lvl="1"/>
            <a:r>
              <a:rPr lang="en-US" dirty="0" smtClean="0"/>
              <a:t>Genital involvement is not seen 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Elephantiasis: </a:t>
            </a:r>
            <a:r>
              <a:rPr lang="en-US" dirty="0" smtClean="0"/>
              <a:t>Swelling is limited to leg below the knee </a:t>
            </a:r>
          </a:p>
          <a:p>
            <a:pPr lvl="1"/>
            <a:r>
              <a:rPr lang="en-US" dirty="0" err="1" smtClean="0"/>
              <a:t>Chyluria</a:t>
            </a:r>
            <a:r>
              <a:rPr lang="en-US" dirty="0" smtClean="0"/>
              <a:t> does not occur.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3986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Microscopy: Microfilaria in blood - detected by peripheral blood smear.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Antibody detection methods: </a:t>
            </a:r>
            <a:r>
              <a:rPr lang="en-US" dirty="0" smtClean="0"/>
              <a:t>Two methods are available - ICT for screening and ELISA for confirmation </a:t>
            </a:r>
          </a:p>
          <a:p>
            <a:pPr lvl="1"/>
            <a:r>
              <a:rPr lang="en-US" b="1" dirty="0" err="1" smtClean="0">
                <a:solidFill>
                  <a:srgbClr val="7030A0"/>
                </a:solidFill>
              </a:rPr>
              <a:t>Brugia</a:t>
            </a:r>
            <a:r>
              <a:rPr lang="en-US" b="1" dirty="0" smtClean="0">
                <a:solidFill>
                  <a:srgbClr val="7030A0"/>
                </a:solidFill>
              </a:rPr>
              <a:t> rapid: </a:t>
            </a:r>
            <a:r>
              <a:rPr lang="en-US" dirty="0" smtClean="0"/>
              <a:t>ICT detecting parasite-specific IgG-4 antibodies against recombinant BmR1 antigen of B. malayi 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Bm14 ELISA </a:t>
            </a:r>
            <a:r>
              <a:rPr lang="en-US" dirty="0" smtClean="0"/>
              <a:t>employing recombinant B. malayi antigen (Bm-14) is available.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910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3000" b="1" dirty="0" smtClean="0">
                <a:solidFill>
                  <a:srgbClr val="7030A0"/>
                </a:solidFill>
              </a:rPr>
              <a:t>There is no antigen detection method is available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Imaging methods - </a:t>
            </a:r>
            <a:r>
              <a:rPr lang="en-US" dirty="0" smtClean="0"/>
              <a:t>ultrasound can be employed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Molecular methods: </a:t>
            </a:r>
            <a:r>
              <a:rPr lang="en-US" dirty="0" smtClean="0"/>
              <a:t>PCR and other molecular methods can differentiate between B. malayi and W. </a:t>
            </a:r>
            <a:r>
              <a:rPr lang="en-US" dirty="0" err="1" smtClean="0"/>
              <a:t>bancrofti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6287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Treatment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/>
              <a:t>Same as for </a:t>
            </a:r>
            <a:r>
              <a:rPr lang="en-US" sz="4000" dirty="0" err="1" smtClean="0"/>
              <a:t>bancroftian</a:t>
            </a:r>
            <a:r>
              <a:rPr lang="en-US" sz="4000" dirty="0" smtClean="0"/>
              <a:t> filariasis; except that frequency of adverse effects following DEC medication is more. </a:t>
            </a:r>
          </a:p>
          <a:p>
            <a:r>
              <a:rPr lang="en-US" sz="4000" dirty="0" smtClean="0"/>
              <a:t>Therapy should be started with lower dose. </a:t>
            </a:r>
            <a:endParaRPr lang="en-US" sz="40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155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Prevention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Same as for </a:t>
            </a:r>
            <a:r>
              <a:rPr lang="en-US" dirty="0" err="1" smtClean="0"/>
              <a:t>bancroftian</a:t>
            </a:r>
            <a:r>
              <a:rPr lang="en-US" dirty="0" smtClean="0"/>
              <a:t> filariasis (i.e. both chemoprophylaxis and vector </a:t>
            </a:r>
            <a:r>
              <a:rPr lang="en-US" dirty="0" smtClean="0"/>
              <a:t>control</a:t>
            </a:r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Removal of </a:t>
            </a:r>
            <a:r>
              <a:rPr lang="en-US" b="1" dirty="0" err="1" smtClean="0">
                <a:solidFill>
                  <a:srgbClr val="7030A0"/>
                </a:solidFill>
              </a:rPr>
              <a:t>pistia</a:t>
            </a:r>
            <a:r>
              <a:rPr lang="en-US" b="1" dirty="0" smtClean="0">
                <a:solidFill>
                  <a:srgbClr val="7030A0"/>
                </a:solidFill>
              </a:rPr>
              <a:t> plants: </a:t>
            </a:r>
            <a:r>
              <a:rPr lang="en-US" dirty="0" smtClean="0"/>
              <a:t>In South India and Sri Lanka where the </a:t>
            </a:r>
            <a:r>
              <a:rPr lang="en-US" dirty="0" err="1" smtClean="0"/>
              <a:t>Mansonia</a:t>
            </a:r>
            <a:r>
              <a:rPr lang="en-US" dirty="0" smtClean="0"/>
              <a:t> is the main vector, breeding is best controlled by removing/destroying the supporting plant </a:t>
            </a:r>
            <a:r>
              <a:rPr lang="en-US" dirty="0" err="1" smtClean="0">
                <a:solidFill>
                  <a:srgbClr val="7030A0"/>
                </a:solidFill>
              </a:rPr>
              <a:t>Pistia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stratiotes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from all water collections by herbicidal agents like </a:t>
            </a:r>
            <a:r>
              <a:rPr lang="en-US" dirty="0" err="1" smtClean="0"/>
              <a:t>phenoxylene</a:t>
            </a:r>
            <a:r>
              <a:rPr lang="en-US" dirty="0" smtClean="0"/>
              <a:t> 30 and shell weed killer-</a:t>
            </a:r>
            <a:r>
              <a:rPr lang="en-US" dirty="0" err="1" smtClean="0"/>
              <a:t>D.l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4374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Brugia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timori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B. </a:t>
            </a:r>
            <a:r>
              <a:rPr lang="en-US" sz="2400" dirty="0" err="1" smtClean="0"/>
              <a:t>timori</a:t>
            </a:r>
            <a:r>
              <a:rPr lang="en-US" sz="2400" dirty="0" smtClean="0"/>
              <a:t> infection is limited to the Timor islands of Southeastern Indonesia. 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Transmitted by Anopheles </a:t>
            </a:r>
            <a:r>
              <a:rPr lang="en-US" sz="2400" b="1" dirty="0" err="1" smtClean="0">
                <a:solidFill>
                  <a:srgbClr val="7030A0"/>
                </a:solidFill>
              </a:rPr>
              <a:t>barbirostris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Morphologically</a:t>
            </a:r>
            <a:r>
              <a:rPr lang="en-US" sz="2400" dirty="0" smtClean="0"/>
              <a:t> microfilariae - similar to that of B. malayi except that it is longer (310 µm), and more nuclei at tail region. 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Clinical features, </a:t>
            </a:r>
            <a:r>
              <a:rPr lang="en-US" sz="2400" dirty="0" smtClean="0"/>
              <a:t>laboratory diagnosis and treatment are similar to that of B. malayi. </a:t>
            </a:r>
            <a:endParaRPr lang="en-US" sz="24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0021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l</a:t>
            </a:r>
            <a:r>
              <a:rPr lang="en-US" dirty="0" smtClean="0"/>
              <a:t>esions </a:t>
            </a:r>
            <a:r>
              <a:rPr lang="en-US" dirty="0" smtClean="0"/>
              <a:t>produced by </a:t>
            </a:r>
            <a:r>
              <a:rPr lang="en-US" dirty="0" err="1" smtClean="0"/>
              <a:t>B.timori</a:t>
            </a:r>
            <a:r>
              <a:rPr lang="en-US" dirty="0" smtClean="0"/>
              <a:t> are milder than those of </a:t>
            </a:r>
            <a:r>
              <a:rPr lang="en-US" dirty="0" err="1" smtClean="0"/>
              <a:t>bancroftian</a:t>
            </a:r>
            <a:r>
              <a:rPr lang="en-US" dirty="0" smtClean="0"/>
              <a:t> or </a:t>
            </a:r>
            <a:r>
              <a:rPr lang="en-US" dirty="0" err="1" smtClean="0"/>
              <a:t>malayan</a:t>
            </a:r>
            <a:r>
              <a:rPr lang="en-US" dirty="0" smtClean="0"/>
              <a:t> </a:t>
            </a:r>
            <a:r>
              <a:rPr lang="en-US" dirty="0" err="1" smtClean="0"/>
              <a:t>filariasis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7030A0"/>
                </a:solidFill>
              </a:rPr>
              <a:t>A characteristic lesion </a:t>
            </a:r>
            <a:r>
              <a:rPr lang="en-US" dirty="0" smtClean="0"/>
              <a:t>is the development of </a:t>
            </a:r>
            <a:r>
              <a:rPr lang="en-US" dirty="0" smtClean="0">
                <a:solidFill>
                  <a:srgbClr val="7030A0"/>
                </a:solidFill>
              </a:rPr>
              <a:t>draining abscesses </a:t>
            </a:r>
            <a:r>
              <a:rPr lang="en-US" dirty="0" smtClean="0"/>
              <a:t>caused by worms in lymph nodes and vessels </a:t>
            </a:r>
            <a:r>
              <a:rPr lang="en-US" dirty="0" smtClean="0">
                <a:solidFill>
                  <a:srgbClr val="7030A0"/>
                </a:solidFill>
              </a:rPr>
              <a:t>along the saphenous vein</a:t>
            </a:r>
            <a:r>
              <a:rPr lang="en-US" dirty="0" smtClean="0"/>
              <a:t>, leading to scarring.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606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1" y="1543050"/>
            <a:ext cx="743068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THANKS</a:t>
            </a:r>
            <a:endParaRPr lang="en-US" sz="1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370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Identifying features Filarial Worms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739"/>
            <a:ext cx="8382000" cy="3828712"/>
          </a:xfrm>
        </p:spPr>
      </p:pic>
    </p:spTree>
    <p:extLst>
      <p:ext uri="{BB962C8B-B14F-4D97-AF65-F5344CB8AC3E}">
        <p14:creationId xmlns:p14="http://schemas.microsoft.com/office/powerpoint/2010/main" val="347847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2842"/>
            <a:ext cx="9036496" cy="4948014"/>
          </a:xfrm>
        </p:spPr>
      </p:pic>
    </p:spTree>
    <p:extLst>
      <p:ext uri="{BB962C8B-B14F-4D97-AF65-F5344CB8AC3E}">
        <p14:creationId xmlns:p14="http://schemas.microsoft.com/office/powerpoint/2010/main" val="136024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Subcutaneous filariasis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</a:rPr>
              <a:t>Causative agents </a:t>
            </a:r>
          </a:p>
          <a:p>
            <a:r>
              <a:rPr lang="en-US" dirty="0" smtClean="0"/>
              <a:t>Loa </a:t>
            </a:r>
            <a:r>
              <a:rPr lang="en-US" dirty="0" err="1" smtClean="0"/>
              <a:t>Loa</a:t>
            </a:r>
            <a:r>
              <a:rPr lang="en-US" dirty="0" smtClean="0"/>
              <a:t> (African eye worm) : </a:t>
            </a:r>
            <a:r>
              <a:rPr lang="en-US" dirty="0" err="1" smtClean="0"/>
              <a:t>Calabar</a:t>
            </a:r>
            <a:r>
              <a:rPr lang="en-US" dirty="0" smtClean="0"/>
              <a:t> swellings</a:t>
            </a:r>
          </a:p>
          <a:p>
            <a:r>
              <a:rPr lang="en-US" dirty="0" err="1" smtClean="0"/>
              <a:t>Onchocerca</a:t>
            </a:r>
            <a:r>
              <a:rPr lang="en-US" dirty="0" smtClean="0"/>
              <a:t> volvulus : river blindness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Key points of Loa </a:t>
            </a:r>
            <a:r>
              <a:rPr lang="en-US" b="1" dirty="0" err="1" smtClean="0">
                <a:solidFill>
                  <a:srgbClr val="7030A0"/>
                </a:solidFill>
              </a:rPr>
              <a:t>Loa</a:t>
            </a:r>
            <a:r>
              <a:rPr lang="en-US" b="1" dirty="0" smtClean="0">
                <a:solidFill>
                  <a:srgbClr val="7030A0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 smtClean="0"/>
              <a:t>Loa </a:t>
            </a:r>
            <a:r>
              <a:rPr lang="en-US" dirty="0" err="1" smtClean="0"/>
              <a:t>loa</a:t>
            </a:r>
            <a:r>
              <a:rPr lang="en-US" dirty="0" smtClean="0"/>
              <a:t> is also known as African eye worm and causes </a:t>
            </a:r>
            <a:r>
              <a:rPr lang="en-US" dirty="0" err="1" smtClean="0"/>
              <a:t>loiasis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Vectors:</a:t>
            </a:r>
            <a:r>
              <a:rPr lang="en-US" dirty="0" smtClean="0"/>
              <a:t> Day-biting flies </a:t>
            </a:r>
            <a:r>
              <a:rPr lang="en-US" dirty="0" smtClean="0">
                <a:solidFill>
                  <a:srgbClr val="7030A0"/>
                </a:solidFill>
              </a:rPr>
              <a:t>(</a:t>
            </a:r>
            <a:r>
              <a:rPr lang="en-US" dirty="0" err="1" smtClean="0">
                <a:solidFill>
                  <a:srgbClr val="7030A0"/>
                </a:solidFill>
              </a:rPr>
              <a:t>Chrysops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smtClean="0"/>
              <a:t>Microfilaria are sheathed and nuclei extend </a:t>
            </a:r>
            <a:r>
              <a:rPr lang="en-US" dirty="0" err="1" smtClean="0"/>
              <a:t>upto</a:t>
            </a:r>
            <a:r>
              <a:rPr lang="en-US" dirty="0" smtClean="0"/>
              <a:t> tail tip.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9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229600" cy="402312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Microfilaria appears during the day (diurnal periodic).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Clinical features: </a:t>
            </a:r>
            <a:r>
              <a:rPr lang="en-US" dirty="0" smtClean="0"/>
              <a:t>Subcutaneous swellings </a:t>
            </a:r>
            <a:r>
              <a:rPr lang="en-US" dirty="0" smtClean="0">
                <a:solidFill>
                  <a:srgbClr val="7030A0"/>
                </a:solidFill>
              </a:rPr>
              <a:t>(</a:t>
            </a:r>
            <a:r>
              <a:rPr lang="en-US" dirty="0" err="1" smtClean="0">
                <a:solidFill>
                  <a:srgbClr val="7030A0"/>
                </a:solidFill>
              </a:rPr>
              <a:t>calabar</a:t>
            </a:r>
            <a:r>
              <a:rPr lang="en-US" dirty="0" smtClean="0">
                <a:solidFill>
                  <a:srgbClr val="7030A0"/>
                </a:solidFill>
              </a:rPr>
              <a:t> swellings)</a:t>
            </a:r>
            <a:r>
              <a:rPr lang="en-US" dirty="0" smtClean="0"/>
              <a:t> ocular granuloma, edema of eyelid, and </a:t>
            </a:r>
            <a:r>
              <a:rPr lang="en-US" dirty="0" err="1">
                <a:solidFill>
                  <a:srgbClr val="7030A0"/>
                </a:solidFill>
              </a:rPr>
              <a:t>proptosis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r>
              <a:rPr lang="en-US" b="1" dirty="0">
                <a:solidFill>
                  <a:srgbClr val="7030A0"/>
                </a:solidFill>
              </a:rPr>
              <a:t>Diagnosis: </a:t>
            </a:r>
            <a:r>
              <a:rPr lang="en-US" dirty="0" smtClean="0"/>
              <a:t>Demonstration of adult worm from skin and conjunctiva. Demonstration of microfilaria in peripheral blood during day. High eosinophil count.</a:t>
            </a:r>
          </a:p>
          <a:p>
            <a:r>
              <a:rPr lang="en-US" b="1" dirty="0">
                <a:solidFill>
                  <a:srgbClr val="7030A0"/>
                </a:solidFill>
              </a:rPr>
              <a:t>Treatment:</a:t>
            </a:r>
            <a:r>
              <a:rPr lang="en-US" dirty="0" smtClean="0"/>
              <a:t> DEC with simultaneous administration of </a:t>
            </a:r>
            <a:r>
              <a:rPr lang="en-US" dirty="0" smtClean="0">
                <a:solidFill>
                  <a:srgbClr val="7030A0"/>
                </a:solidFill>
              </a:rPr>
              <a:t>corticosteroid</a:t>
            </a:r>
            <a:r>
              <a:rPr lang="en-US" dirty="0" smtClean="0"/>
              <a:t> and other drugs which may be used </a:t>
            </a:r>
            <a:r>
              <a:rPr lang="en-US" dirty="0" err="1" smtClean="0"/>
              <a:t>Ivermectin</a:t>
            </a:r>
            <a:r>
              <a:rPr lang="en-US" dirty="0" smtClean="0"/>
              <a:t> or </a:t>
            </a:r>
            <a:r>
              <a:rPr lang="en-US" dirty="0" err="1" smtClean="0"/>
              <a:t>albendazole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81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Key point of </a:t>
            </a:r>
            <a:r>
              <a:rPr lang="en-US" b="1" dirty="0" err="1" smtClean="0">
                <a:solidFill>
                  <a:srgbClr val="FF0000"/>
                </a:solidFill>
              </a:rPr>
              <a:t>Onchocerca</a:t>
            </a:r>
            <a:r>
              <a:rPr lang="en-US" b="1" dirty="0" smtClean="0">
                <a:solidFill>
                  <a:srgbClr val="FF0000"/>
                </a:solidFill>
              </a:rPr>
              <a:t> Volvulus : </a:t>
            </a:r>
          </a:p>
          <a:p>
            <a:r>
              <a:rPr lang="en-US" dirty="0" smtClean="0"/>
              <a:t>Life Cycle is completed in 2 hosts.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Definitive host: </a:t>
            </a:r>
            <a:r>
              <a:rPr lang="en-US" dirty="0" smtClean="0"/>
              <a:t>Humans </a:t>
            </a:r>
          </a:p>
          <a:p>
            <a:r>
              <a:rPr lang="en-US" b="1" dirty="0">
                <a:solidFill>
                  <a:srgbClr val="7030A0"/>
                </a:solidFill>
              </a:rPr>
              <a:t>Intermediate hosts: </a:t>
            </a:r>
            <a:r>
              <a:rPr lang="en-US" dirty="0" smtClean="0"/>
              <a:t>Day –biting female black flies of the genus </a:t>
            </a:r>
            <a:r>
              <a:rPr lang="en-US" b="1" dirty="0" err="1" smtClean="0">
                <a:solidFill>
                  <a:srgbClr val="7030A0"/>
                </a:solidFill>
              </a:rPr>
              <a:t>simulium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(black flies).</a:t>
            </a:r>
          </a:p>
          <a:p>
            <a:r>
              <a:rPr lang="en-US" dirty="0" smtClean="0"/>
              <a:t>The vector </a:t>
            </a:r>
            <a:r>
              <a:rPr lang="en-US" dirty="0" err="1" smtClean="0"/>
              <a:t>simulium</a:t>
            </a:r>
            <a:r>
              <a:rPr lang="en-US" dirty="0" smtClean="0"/>
              <a:t> species breed in fast-flowing rivers; and therefore, the disease is most common along the course of rivers. Hence, the name river blindness. </a:t>
            </a:r>
          </a:p>
        </p:txBody>
      </p:sp>
    </p:spTree>
    <p:extLst>
      <p:ext uri="{BB962C8B-B14F-4D97-AF65-F5344CB8AC3E}">
        <p14:creationId xmlns:p14="http://schemas.microsoft.com/office/powerpoint/2010/main" val="54894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1"/>
            <a:ext cx="8229600" cy="4308872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Clinical features : </a:t>
            </a:r>
            <a:r>
              <a:rPr lang="en-US" dirty="0">
                <a:solidFill>
                  <a:srgbClr val="00B0F0"/>
                </a:solidFill>
              </a:rPr>
              <a:t>Subcutaneous nodule </a:t>
            </a:r>
          </a:p>
          <a:p>
            <a:r>
              <a:rPr lang="en-US" dirty="0" err="1">
                <a:solidFill>
                  <a:srgbClr val="00B0F0"/>
                </a:solidFill>
              </a:rPr>
              <a:t>Onchodermatitis</a:t>
            </a:r>
            <a:r>
              <a:rPr lang="en-US" dirty="0">
                <a:solidFill>
                  <a:srgbClr val="00B0F0"/>
                </a:solidFill>
              </a:rPr>
              <a:t> called as </a:t>
            </a:r>
            <a:r>
              <a:rPr lang="en-US" dirty="0" err="1">
                <a:solidFill>
                  <a:srgbClr val="00B0F0"/>
                </a:solidFill>
              </a:rPr>
              <a:t>sowdah</a:t>
            </a:r>
            <a:r>
              <a:rPr lang="en-US" dirty="0">
                <a:solidFill>
                  <a:srgbClr val="00B0F0"/>
                </a:solidFill>
              </a:rPr>
              <a:t>, </a:t>
            </a:r>
          </a:p>
          <a:p>
            <a:r>
              <a:rPr lang="en-US" dirty="0">
                <a:solidFill>
                  <a:srgbClr val="00B0F0"/>
                </a:solidFill>
              </a:rPr>
              <a:t>Ocular manifestations</a:t>
            </a:r>
            <a:r>
              <a:rPr lang="en-US" dirty="0"/>
              <a:t> range from </a:t>
            </a:r>
            <a:r>
              <a:rPr lang="en-US" dirty="0" err="1"/>
              <a:t>conjuctivitis</a:t>
            </a:r>
            <a:r>
              <a:rPr lang="en-US" dirty="0"/>
              <a:t> with photophobia. Other ocular lesions include punctate or </a:t>
            </a:r>
            <a:r>
              <a:rPr lang="en-US" dirty="0" err="1"/>
              <a:t>sclerosing</a:t>
            </a:r>
            <a:r>
              <a:rPr lang="en-US" dirty="0"/>
              <a:t> keratitis, </a:t>
            </a:r>
            <a:r>
              <a:rPr lang="en-US" dirty="0" err="1"/>
              <a:t>iridocyclitis</a:t>
            </a:r>
            <a:r>
              <a:rPr lang="en-US" dirty="0"/>
              <a:t>, secondary glaucoma, </a:t>
            </a:r>
            <a:r>
              <a:rPr lang="en-US" dirty="0" err="1"/>
              <a:t>choroidoretinitis</a:t>
            </a:r>
            <a:r>
              <a:rPr lang="en-US" dirty="0"/>
              <a:t>, and optic atrophy. </a:t>
            </a:r>
          </a:p>
          <a:p>
            <a:r>
              <a:rPr lang="en-US" b="1" dirty="0">
                <a:solidFill>
                  <a:srgbClr val="7030A0"/>
                </a:solidFill>
              </a:rPr>
              <a:t>Diagnosis:</a:t>
            </a:r>
            <a:r>
              <a:rPr lang="en-US" dirty="0"/>
              <a:t> </a:t>
            </a:r>
            <a:r>
              <a:rPr lang="en-US" dirty="0" err="1"/>
              <a:t>Demostration</a:t>
            </a:r>
            <a:r>
              <a:rPr lang="en-US" dirty="0"/>
              <a:t> of microfilaria from skin snips and aspirated material form subcutaneous </a:t>
            </a:r>
            <a:r>
              <a:rPr lang="en-US" dirty="0" smtClean="0"/>
              <a:t>nodules. Demonstration </a:t>
            </a:r>
            <a:r>
              <a:rPr lang="en-US" dirty="0"/>
              <a:t>of IgG4 antibody and PCR. </a:t>
            </a:r>
          </a:p>
          <a:p>
            <a:r>
              <a:rPr lang="en-US" b="1" dirty="0">
                <a:solidFill>
                  <a:srgbClr val="7030A0"/>
                </a:solidFill>
              </a:rPr>
              <a:t>Treatment : </a:t>
            </a:r>
            <a:r>
              <a:rPr lang="en-US" dirty="0" err="1"/>
              <a:t>ivermectin</a:t>
            </a:r>
            <a:r>
              <a:rPr lang="en-US" dirty="0"/>
              <a:t> is the drug of choice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Serous Cavity Filariasis </a:t>
            </a:r>
          </a:p>
          <a:p>
            <a:r>
              <a:rPr lang="en-US" b="1" dirty="0" err="1">
                <a:solidFill>
                  <a:srgbClr val="00B050"/>
                </a:solidFill>
              </a:rPr>
              <a:t>Mansonella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Ozzardi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: </a:t>
            </a:r>
            <a:r>
              <a:rPr lang="en-US" dirty="0" smtClean="0"/>
              <a:t>seen only in central and south America and West Indies. </a:t>
            </a:r>
          </a:p>
          <a:p>
            <a:r>
              <a:rPr lang="en-US" b="1" dirty="0">
                <a:solidFill>
                  <a:srgbClr val="7030A0"/>
                </a:solidFill>
              </a:rPr>
              <a:t>Vectors :</a:t>
            </a:r>
            <a:r>
              <a:rPr lang="en-US" dirty="0" smtClean="0"/>
              <a:t> </a:t>
            </a:r>
            <a:r>
              <a:rPr lang="en-US" dirty="0" err="1" smtClean="0"/>
              <a:t>Culicoides</a:t>
            </a:r>
            <a:r>
              <a:rPr lang="en-US" dirty="0" smtClean="0"/>
              <a:t> species </a:t>
            </a:r>
          </a:p>
          <a:p>
            <a:r>
              <a:rPr lang="en-US" dirty="0" smtClean="0"/>
              <a:t>Adult worms are found in the </a:t>
            </a:r>
            <a:r>
              <a:rPr lang="en-US" b="1" dirty="0">
                <a:solidFill>
                  <a:srgbClr val="7030A0"/>
                </a:solidFill>
              </a:rPr>
              <a:t>peritoneal</a:t>
            </a:r>
            <a:r>
              <a:rPr lang="en-US" dirty="0" smtClean="0"/>
              <a:t> and </a:t>
            </a:r>
            <a:r>
              <a:rPr lang="en-US" b="1" dirty="0">
                <a:solidFill>
                  <a:srgbClr val="7030A0"/>
                </a:solidFill>
              </a:rPr>
              <a:t>pleural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7030A0"/>
                </a:solidFill>
              </a:rPr>
              <a:t>cavities of humans</a:t>
            </a:r>
            <a:r>
              <a:rPr lang="en-US" dirty="0" smtClean="0"/>
              <a:t>. Infections does not cause any illness. </a:t>
            </a:r>
          </a:p>
          <a:p>
            <a:r>
              <a:rPr lang="en-US" b="1" dirty="0">
                <a:solidFill>
                  <a:srgbClr val="7030A0"/>
                </a:solidFill>
              </a:rPr>
              <a:t>Diagnosis </a:t>
            </a:r>
            <a:r>
              <a:rPr lang="en-US" dirty="0" smtClean="0"/>
              <a:t>is made by demonstrating microfilariae in blood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Treatment : </a:t>
            </a:r>
            <a:r>
              <a:rPr lang="en-US" dirty="0" err="1" smtClean="0"/>
              <a:t>Ivermectin</a:t>
            </a:r>
            <a:r>
              <a:rPr lang="en-US" dirty="0" smtClean="0"/>
              <a:t> (single dose 6 mg) </a:t>
            </a:r>
            <a:r>
              <a:rPr lang="en-US" b="1" dirty="0" err="1" smtClean="0">
                <a:solidFill>
                  <a:srgbClr val="00B050"/>
                </a:solidFill>
              </a:rPr>
              <a:t>Mansonella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Perstans</a:t>
            </a:r>
            <a:r>
              <a:rPr lang="en-US" b="1" dirty="0">
                <a:solidFill>
                  <a:srgbClr val="00B050"/>
                </a:solidFill>
              </a:rPr>
              <a:t> : </a:t>
            </a:r>
            <a:r>
              <a:rPr lang="en-US" dirty="0" smtClean="0"/>
              <a:t>Distributed in tropical Africa and coastal South America.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8229600" cy="390882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Adult worms live in the body cavities of humans, mainly in peritoneum, less often in pleura, and rarely in pericardium. .</a:t>
            </a:r>
          </a:p>
          <a:p>
            <a:r>
              <a:rPr lang="en-US" dirty="0" smtClean="0"/>
              <a:t>Infection is generally asymptomatic, but may cause transient abdominal pain, rashes, angioedema and malaise.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Diagnosis</a:t>
            </a:r>
            <a:r>
              <a:rPr lang="en-US" dirty="0" smtClean="0"/>
              <a:t> is by </a:t>
            </a:r>
            <a:r>
              <a:rPr lang="en-US" dirty="0" err="1" smtClean="0"/>
              <a:t>demostration</a:t>
            </a:r>
            <a:r>
              <a:rPr lang="en-US" dirty="0" smtClean="0"/>
              <a:t> of the microfilariae in peripheral blood or </a:t>
            </a:r>
            <a:r>
              <a:rPr lang="en-US" dirty="0" err="1" smtClean="0"/>
              <a:t>serosal</a:t>
            </a:r>
            <a:r>
              <a:rPr lang="en-US" dirty="0" smtClean="0"/>
              <a:t> effusion.</a:t>
            </a:r>
          </a:p>
          <a:p>
            <a:r>
              <a:rPr lang="en-US" b="1" dirty="0">
                <a:solidFill>
                  <a:srgbClr val="7030A0"/>
                </a:solidFill>
              </a:rPr>
              <a:t>Treatment :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Doxyycline</a:t>
            </a:r>
            <a:r>
              <a:rPr lang="en-US" dirty="0" smtClean="0"/>
              <a:t> 200 mg twice a day for 6 weeks targeting the </a:t>
            </a:r>
            <a:r>
              <a:rPr lang="en-US" b="1" dirty="0" err="1">
                <a:solidFill>
                  <a:srgbClr val="00B050"/>
                </a:solidFill>
              </a:rPr>
              <a:t>wolbachia</a:t>
            </a:r>
            <a:r>
              <a:rPr lang="en-US" dirty="0" smtClean="0"/>
              <a:t> </a:t>
            </a:r>
            <a:r>
              <a:rPr lang="en-US" dirty="0" err="1" smtClean="0"/>
              <a:t>endosymbiont</a:t>
            </a:r>
            <a:r>
              <a:rPr lang="en-US" dirty="0" smtClean="0"/>
              <a:t> in M. </a:t>
            </a:r>
            <a:r>
              <a:rPr lang="en-US" dirty="0" err="1" smtClean="0"/>
              <a:t>perstans</a:t>
            </a:r>
            <a:r>
              <a:rPr lang="en-US" dirty="0" smtClean="0"/>
              <a:t> is the first effective treatment.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14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Zoonotic Filariasis 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Brugia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Pahangi</a:t>
            </a:r>
            <a:r>
              <a:rPr lang="en-US" b="1" dirty="0">
                <a:solidFill>
                  <a:srgbClr val="FF0000"/>
                </a:solidFill>
              </a:rPr>
              <a:t> : </a:t>
            </a:r>
            <a:r>
              <a:rPr lang="en-US" dirty="0"/>
              <a:t>Parasite of dogs and cats in Malaysia may infect man and cause </a:t>
            </a:r>
            <a:r>
              <a:rPr lang="en-US" dirty="0" err="1"/>
              <a:t>lymphangitis</a:t>
            </a:r>
            <a:r>
              <a:rPr lang="en-US" dirty="0"/>
              <a:t> and lymphadenitis. 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Dirofilaria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immitis</a:t>
            </a:r>
            <a:r>
              <a:rPr lang="en-US" b="1" dirty="0">
                <a:solidFill>
                  <a:srgbClr val="FF0000"/>
                </a:solidFill>
              </a:rPr>
              <a:t> (dog heart-worm): </a:t>
            </a:r>
            <a:r>
              <a:rPr lang="en-US" dirty="0"/>
              <a:t>caused pulmonary </a:t>
            </a:r>
            <a:r>
              <a:rPr lang="en-US" dirty="0" smtClean="0"/>
              <a:t>infarct </a:t>
            </a:r>
            <a:r>
              <a:rPr lang="en-US" dirty="0"/>
              <a:t>which may appear as </a:t>
            </a:r>
            <a:r>
              <a:rPr lang="en-US" dirty="0">
                <a:solidFill>
                  <a:srgbClr val="7030A0"/>
                </a:solidFill>
              </a:rPr>
              <a:t>coin lesion on chest radiography </a:t>
            </a:r>
            <a:r>
              <a:rPr lang="en-US" dirty="0"/>
              <a:t>and can be mistaken for malignancy. Pulmonary infarct. Is due to </a:t>
            </a:r>
            <a:r>
              <a:rPr lang="en-US" dirty="0" err="1"/>
              <a:t>blockeg</a:t>
            </a:r>
            <a:r>
              <a:rPr lang="en-US" dirty="0"/>
              <a:t> of a </a:t>
            </a:r>
            <a:r>
              <a:rPr lang="en-US" dirty="0" err="1"/>
              <a:t>smalll</a:t>
            </a:r>
            <a:r>
              <a:rPr lang="en-US" dirty="0"/>
              <a:t> branch of pulmonary artery by an embolus due to dead worm 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b="1" dirty="0" err="1" smtClean="0">
                <a:solidFill>
                  <a:srgbClr val="FF0000"/>
                </a:solidFill>
              </a:rPr>
              <a:t>Dirofilaria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Repens</a:t>
            </a:r>
            <a:r>
              <a:rPr lang="en-US" b="1" dirty="0" smtClean="0">
                <a:solidFill>
                  <a:srgbClr val="FF0000"/>
                </a:solidFill>
              </a:rPr>
              <a:t> : </a:t>
            </a:r>
            <a:r>
              <a:rPr lang="en-US" dirty="0" smtClean="0">
                <a:solidFill>
                  <a:srgbClr val="00B0F0"/>
                </a:solidFill>
              </a:rPr>
              <a:t>Natural parasite of dogs </a:t>
            </a:r>
            <a:r>
              <a:rPr lang="en-US" dirty="0" smtClean="0"/>
              <a:t>, it may sometimes infect humans, causing subcutaneous and </a:t>
            </a:r>
            <a:r>
              <a:rPr lang="en-US" dirty="0" err="1" smtClean="0"/>
              <a:t>subconjuctival</a:t>
            </a:r>
            <a:r>
              <a:rPr lang="en-US" dirty="0" smtClean="0"/>
              <a:t> nodules. Many </a:t>
            </a:r>
            <a:r>
              <a:rPr lang="en-US" dirty="0" err="1" smtClean="0"/>
              <a:t>Dirofilaria</a:t>
            </a:r>
            <a:r>
              <a:rPr lang="en-US" dirty="0" smtClean="0"/>
              <a:t> species may form nodules in human conjunctiva and are collectively called </a:t>
            </a:r>
            <a:r>
              <a:rPr lang="en-US" b="1" dirty="0" err="1" smtClean="0">
                <a:solidFill>
                  <a:srgbClr val="7030A0"/>
                </a:solidFill>
              </a:rPr>
              <a:t>dirofilaria</a:t>
            </a:r>
            <a:r>
              <a:rPr lang="en-US" b="1" dirty="0" smtClean="0">
                <a:solidFill>
                  <a:srgbClr val="7030A0"/>
                </a:solidFill>
              </a:rPr>
              <a:t> conjunctivae.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7200" b="1" dirty="0" smtClean="0">
                <a:solidFill>
                  <a:srgbClr val="00B050"/>
                </a:solidFill>
                <a:latin typeface="Bradley Hand ITC" pitchFamily="66" charset="0"/>
              </a:rPr>
              <a:t>THANKS</a:t>
            </a:r>
            <a:endParaRPr lang="en-US" sz="7200" b="1" dirty="0">
              <a:solidFill>
                <a:srgbClr val="00B050"/>
              </a:solidFill>
              <a:latin typeface="Bradley Hand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24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Lymphatic Filariasis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37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 understand: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</a:rPr>
              <a:t>Epidemiology, life cycle, pathogenesis, clinical manifestations, laboratory diagnosis and treatment of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,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Brugia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malayi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 and B.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timori</a:t>
            </a: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</a:rPr>
              <a:t> Differences between various filarial nematodes causing lymphatic filariasis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03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313544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Neglected Tropical Diseases (NTDs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7534"/>
            <a:ext cx="8229600" cy="4212468"/>
          </a:xfrm>
        </p:spPr>
        <p:txBody>
          <a:bodyPr>
            <a:normAutofit fontScale="32500" lnSpcReduction="20000"/>
          </a:bodyPr>
          <a:lstStyle/>
          <a:p>
            <a:r>
              <a:rPr lang="en-US" sz="3800" dirty="0" smtClean="0"/>
              <a:t>They are referred to as neglected tropical diseases because they are largely eradicated in develo</a:t>
            </a:r>
            <a:r>
              <a:rPr lang="en-US" sz="3800" dirty="0"/>
              <a:t>p</a:t>
            </a:r>
            <a:r>
              <a:rPr lang="en-US" sz="3800" dirty="0" smtClean="0"/>
              <a:t>ed countries and affects only the world’s poorest population. They includes : </a:t>
            </a:r>
          </a:p>
          <a:p>
            <a:pPr marL="0" indent="0">
              <a:buNone/>
            </a:pPr>
            <a:endParaRPr lang="en-US" sz="3800" dirty="0" smtClean="0"/>
          </a:p>
          <a:p>
            <a:pPr marL="514350" indent="-514350">
              <a:buAutoNum type="arabicPeriod"/>
            </a:pPr>
            <a:r>
              <a:rPr lang="en-US" sz="3800" dirty="0" smtClean="0"/>
              <a:t>Lymphatic filariasis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Leishmaniasis</a:t>
            </a:r>
            <a:r>
              <a:rPr lang="en-US" sz="3800" dirty="0" smtClean="0"/>
              <a:t>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Guniea</a:t>
            </a:r>
            <a:r>
              <a:rPr lang="en-US" sz="3800" dirty="0" smtClean="0"/>
              <a:t> worm disease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Echinococcosis</a:t>
            </a:r>
            <a:r>
              <a:rPr lang="en-US" sz="3800" dirty="0" smtClean="0"/>
              <a:t>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Chagas</a:t>
            </a:r>
            <a:r>
              <a:rPr lang="en-US" sz="3800" dirty="0" smtClean="0"/>
              <a:t> disease</a:t>
            </a:r>
            <a:endParaRPr lang="en-US" sz="3800" dirty="0"/>
          </a:p>
          <a:p>
            <a:pPr marL="514350" indent="-514350">
              <a:buAutoNum type="arabicPeriod"/>
            </a:pPr>
            <a:r>
              <a:rPr lang="en-US" sz="3800" dirty="0" smtClean="0"/>
              <a:t>African sleeping sickness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Fascioliasis</a:t>
            </a:r>
            <a:r>
              <a:rPr lang="en-US" sz="3800" dirty="0" smtClean="0"/>
              <a:t>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Paragonimiasis</a:t>
            </a:r>
            <a:r>
              <a:rPr lang="en-US" sz="3800" dirty="0" smtClean="0"/>
              <a:t>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Schistosomiasis</a:t>
            </a:r>
            <a:r>
              <a:rPr lang="en-US" sz="3800" dirty="0" smtClean="0"/>
              <a:t> </a:t>
            </a:r>
          </a:p>
          <a:p>
            <a:pPr marL="514350" indent="-514350">
              <a:buAutoNum type="arabicPeriod"/>
            </a:pPr>
            <a:r>
              <a:rPr lang="en-US" sz="3800" dirty="0" smtClean="0"/>
              <a:t>Soil transmitted </a:t>
            </a:r>
            <a:r>
              <a:rPr lang="en-US" sz="3800" dirty="0" err="1" smtClean="0"/>
              <a:t>helminths</a:t>
            </a:r>
            <a:r>
              <a:rPr lang="en-US" sz="3800" dirty="0" smtClean="0"/>
              <a:t> (</a:t>
            </a:r>
            <a:r>
              <a:rPr lang="en-US" sz="3800" dirty="0" err="1" smtClean="0"/>
              <a:t>Ascris</a:t>
            </a:r>
            <a:r>
              <a:rPr lang="en-US" sz="3800" dirty="0" smtClean="0"/>
              <a:t>, Hookworm, </a:t>
            </a:r>
            <a:r>
              <a:rPr lang="en-US" sz="3800" dirty="0" err="1" smtClean="0"/>
              <a:t>Trichura</a:t>
            </a:r>
            <a:r>
              <a:rPr lang="en-US" sz="3800" dirty="0" smtClean="0"/>
              <a:t>)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Onchocerciasis</a:t>
            </a:r>
            <a:r>
              <a:rPr lang="en-US" sz="3800" dirty="0" smtClean="0"/>
              <a:t> </a:t>
            </a:r>
            <a:endParaRPr lang="en-US" sz="3800" dirty="0"/>
          </a:p>
          <a:p>
            <a:pPr marL="514350" indent="-514350">
              <a:buAutoNum type="arabicPeriod"/>
            </a:pPr>
            <a:r>
              <a:rPr lang="en-US" sz="3800" dirty="0" err="1" smtClean="0"/>
              <a:t>Buruli</a:t>
            </a:r>
            <a:r>
              <a:rPr lang="en-US" sz="3800" dirty="0" smtClean="0"/>
              <a:t> ulcer </a:t>
            </a:r>
          </a:p>
          <a:p>
            <a:pPr marL="514350" indent="-514350">
              <a:buAutoNum type="arabicPeriod"/>
            </a:pPr>
            <a:r>
              <a:rPr lang="en-US" sz="3800" dirty="0" err="1" smtClean="0"/>
              <a:t>Laprosy</a:t>
            </a:r>
            <a:r>
              <a:rPr lang="en-US" sz="3800" dirty="0" smtClean="0"/>
              <a:t> </a:t>
            </a:r>
          </a:p>
          <a:p>
            <a:pPr marL="514350" indent="-514350">
              <a:buAutoNum type="arabicPeriod"/>
            </a:pPr>
            <a:r>
              <a:rPr lang="en-US" sz="3800" dirty="0" smtClean="0"/>
              <a:t>Rabies </a:t>
            </a:r>
          </a:p>
          <a:p>
            <a:pPr marL="514350" indent="-514350">
              <a:buAutoNum type="arabicPeriod"/>
            </a:pPr>
            <a:r>
              <a:rPr lang="en-US" sz="3800" dirty="0" smtClean="0"/>
              <a:t>Trachoma </a:t>
            </a:r>
          </a:p>
          <a:p>
            <a:pPr marL="514350" indent="-514350">
              <a:buAutoNum type="arabicPeriod"/>
            </a:pPr>
            <a:r>
              <a:rPr lang="en-US" sz="3800" dirty="0" smtClean="0"/>
              <a:t>Yaws 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93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cycle &amp; investigations of lymphatic filariasis (LF)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Filarial worms that reside in the </a:t>
            </a:r>
            <a:r>
              <a:rPr lang="en-US" sz="3600" dirty="0" err="1" smtClean="0"/>
              <a:t>lymphatics</a:t>
            </a:r>
            <a:r>
              <a:rPr lang="en-US" sz="3600" dirty="0" smtClean="0"/>
              <a:t> , produce chronic obstruction and fibrosis of </a:t>
            </a:r>
            <a:r>
              <a:rPr lang="en-US" sz="3600" dirty="0" err="1" smtClean="0"/>
              <a:t>lymphatics</a:t>
            </a:r>
            <a:endParaRPr lang="hi-IN" sz="3600" dirty="0" smtClean="0"/>
          </a:p>
          <a:p>
            <a:r>
              <a:rPr lang="en-US" sz="3600" b="1" dirty="0" smtClean="0">
                <a:solidFill>
                  <a:srgbClr val="7030A0"/>
                </a:solidFill>
              </a:rPr>
              <a:t>Essentials of diagnosis: </a:t>
            </a:r>
          </a:p>
          <a:p>
            <a:r>
              <a:rPr lang="en-US" sz="3600" dirty="0" smtClean="0"/>
              <a:t>Episodic attacks of </a:t>
            </a:r>
            <a:r>
              <a:rPr lang="en-US" sz="3600" dirty="0" err="1" smtClean="0"/>
              <a:t>lymphangitis</a:t>
            </a:r>
            <a:r>
              <a:rPr lang="en-US" sz="3600" dirty="0" smtClean="0"/>
              <a:t>, lymphadenitis &amp; fever </a:t>
            </a:r>
          </a:p>
          <a:p>
            <a:r>
              <a:rPr lang="en-US" sz="3600" dirty="0" smtClean="0"/>
              <a:t>Chronic progressive swelling of extremities and genitals, hydrocele, </a:t>
            </a:r>
            <a:r>
              <a:rPr lang="en-US" sz="3600" dirty="0" err="1" smtClean="0"/>
              <a:t>chyluria</a:t>
            </a:r>
            <a:r>
              <a:rPr lang="en-US" sz="3600" dirty="0" smtClean="0"/>
              <a:t>, lymphedema </a:t>
            </a:r>
          </a:p>
          <a:p>
            <a:r>
              <a:rPr lang="en-US" sz="3600" dirty="0" smtClean="0"/>
              <a:t>Microfilariae in blood, </a:t>
            </a:r>
            <a:r>
              <a:rPr lang="en-US" sz="3600" dirty="0" err="1" smtClean="0"/>
              <a:t>chyluria</a:t>
            </a:r>
            <a:r>
              <a:rPr lang="en-US" sz="3600" dirty="0" smtClean="0"/>
              <a:t> or hydrocele fluid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7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3675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Life cycle of </a:t>
            </a:r>
            <a:r>
              <a:rPr lang="en-US" b="1" dirty="0" err="1" smtClean="0">
                <a:solidFill>
                  <a:srgbClr val="FF0000"/>
                </a:solidFill>
              </a:rPr>
              <a:t>W.bancrofti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735546"/>
            <a:ext cx="8496944" cy="4212468"/>
          </a:xfrm>
        </p:spPr>
      </p:pic>
    </p:spTree>
    <p:extLst>
      <p:ext uri="{BB962C8B-B14F-4D97-AF65-F5344CB8AC3E}">
        <p14:creationId xmlns:p14="http://schemas.microsoft.com/office/powerpoint/2010/main" val="374898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75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Diagnosis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3558"/>
            <a:ext cx="3905250" cy="345638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5936" y="843559"/>
            <a:ext cx="4690864" cy="3751064"/>
          </a:xfrm>
        </p:spPr>
        <p:txBody>
          <a:bodyPr>
            <a:normAutofit fontScale="70000" lnSpcReduction="20000"/>
          </a:bodyPr>
          <a:lstStyle/>
          <a:p>
            <a:r>
              <a:rPr lang="en-US" sz="3400" b="1" dirty="0">
                <a:solidFill>
                  <a:srgbClr val="7030A0"/>
                </a:solidFill>
              </a:rPr>
              <a:t>Demonstration of microfilariae </a:t>
            </a:r>
            <a:r>
              <a:rPr lang="en-US" sz="3400" dirty="0"/>
              <a:t>by thin or thick smear stained </a:t>
            </a:r>
            <a:r>
              <a:rPr lang="en-US" sz="3400" dirty="0" err="1"/>
              <a:t>Giemsa</a:t>
            </a:r>
            <a:r>
              <a:rPr lang="en-US" sz="3400" dirty="0"/>
              <a:t> or by QBC examination-blood collected during night </a:t>
            </a:r>
            <a:r>
              <a:rPr lang="en-US" sz="3400" dirty="0" smtClean="0"/>
              <a:t>hours(9pm to 4am) </a:t>
            </a:r>
            <a:r>
              <a:rPr lang="en-US" sz="3400" dirty="0"/>
              <a:t>(or day time after DEC provocation test</a:t>
            </a:r>
            <a:r>
              <a:rPr lang="en-US" sz="3400" dirty="0" smtClean="0"/>
              <a:t>) by giving DEC tablet orally (2mg/kg) and smear is made after 15 min. to 1 hour </a:t>
            </a:r>
            <a:endParaRPr lang="en-US" sz="3400" dirty="0"/>
          </a:p>
          <a:p>
            <a:r>
              <a:rPr lang="en-US" sz="3400" b="1" dirty="0">
                <a:solidFill>
                  <a:srgbClr val="D60093"/>
                </a:solidFill>
              </a:rPr>
              <a:t>QBC test </a:t>
            </a:r>
            <a:r>
              <a:rPr lang="en-US" sz="3400" dirty="0"/>
              <a:t>using </a:t>
            </a:r>
            <a:r>
              <a:rPr lang="en-US" sz="3400" dirty="0" err="1"/>
              <a:t>acridine</a:t>
            </a:r>
            <a:r>
              <a:rPr lang="en-US" sz="3400" dirty="0"/>
              <a:t> orange stain </a:t>
            </a:r>
          </a:p>
        </p:txBody>
      </p:sp>
    </p:spTree>
    <p:extLst>
      <p:ext uri="{BB962C8B-B14F-4D97-AF65-F5344CB8AC3E}">
        <p14:creationId xmlns:p14="http://schemas.microsoft.com/office/powerpoint/2010/main" val="72046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19523"/>
            <a:ext cx="8229600" cy="40751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Microfilariae can be found in blood, and occasionally in hydrocele fluid, urine or other body fluids.</a:t>
            </a:r>
          </a:p>
          <a:p>
            <a:r>
              <a:rPr lang="en-US" b="1" dirty="0" smtClean="0">
                <a:solidFill>
                  <a:srgbClr val="D60093"/>
                </a:solidFill>
              </a:rPr>
              <a:t>Direct wet mount: </a:t>
            </a:r>
            <a:r>
              <a:rPr lang="en-US" dirty="0" smtClean="0"/>
              <a:t>Demonstrates serpentine movement of microfilariae</a:t>
            </a:r>
          </a:p>
          <a:p>
            <a:r>
              <a:rPr lang="en-US" b="1" dirty="0">
                <a:solidFill>
                  <a:srgbClr val="D60093"/>
                </a:solidFill>
              </a:rPr>
              <a:t>Thick and thin smears: </a:t>
            </a:r>
            <a:r>
              <a:rPr lang="en-US" dirty="0" err="1" smtClean="0"/>
              <a:t>Leishman’s</a:t>
            </a:r>
            <a:r>
              <a:rPr lang="en-US" dirty="0" smtClean="0"/>
              <a:t> or </a:t>
            </a:r>
            <a:r>
              <a:rPr lang="en-US" dirty="0" err="1" smtClean="0"/>
              <a:t>Giemsa</a:t>
            </a:r>
            <a:r>
              <a:rPr lang="en-US" dirty="0" smtClean="0"/>
              <a:t> staining can be performed to observe the sheath and </a:t>
            </a:r>
            <a:r>
              <a:rPr lang="en-US" dirty="0" err="1" smtClean="0"/>
              <a:t>muclei</a:t>
            </a:r>
            <a:r>
              <a:rPr lang="en-US" dirty="0" smtClean="0"/>
              <a:t> of microfilaria </a:t>
            </a:r>
          </a:p>
          <a:p>
            <a:r>
              <a:rPr lang="en-US" b="1" dirty="0">
                <a:solidFill>
                  <a:srgbClr val="D60093"/>
                </a:solidFill>
              </a:rPr>
              <a:t>Concentration techniques: </a:t>
            </a:r>
            <a:r>
              <a:rPr lang="en-US" dirty="0" smtClean="0"/>
              <a:t>to increase sensitivity </a:t>
            </a:r>
          </a:p>
          <a:p>
            <a:r>
              <a:rPr lang="en-US" dirty="0" smtClean="0"/>
              <a:t>Membrane filtration technique </a:t>
            </a:r>
          </a:p>
          <a:p>
            <a:r>
              <a:rPr lang="en-US" dirty="0" smtClean="0"/>
              <a:t>Knott’s centrifugation technique</a:t>
            </a:r>
          </a:p>
        </p:txBody>
      </p:sp>
    </p:spTree>
    <p:extLst>
      <p:ext uri="{BB962C8B-B14F-4D97-AF65-F5344CB8AC3E}">
        <p14:creationId xmlns:p14="http://schemas.microsoft.com/office/powerpoint/2010/main" val="311590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08" y="0"/>
            <a:ext cx="3801695" cy="51435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51920" y="0"/>
            <a:ext cx="5292080" cy="51435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W</a:t>
            </a:r>
            <a:r>
              <a:rPr lang="en-US" b="1" dirty="0">
                <a:solidFill>
                  <a:srgbClr val="7030A0"/>
                </a:solidFill>
              </a:rPr>
              <a:t>. </a:t>
            </a:r>
            <a:r>
              <a:rPr lang="en-US" b="1" dirty="0" err="1">
                <a:solidFill>
                  <a:srgbClr val="7030A0"/>
                </a:solidFill>
              </a:rPr>
              <a:t>bancrofti</a:t>
            </a:r>
            <a:r>
              <a:rPr lang="en-US" b="1" dirty="0">
                <a:solidFill>
                  <a:srgbClr val="7030A0"/>
                </a:solidFill>
              </a:rPr>
              <a:t>-tail tip </a:t>
            </a:r>
            <a:r>
              <a:rPr lang="en-US" dirty="0"/>
              <a:t>pointed, free of nuclei </a:t>
            </a:r>
          </a:p>
          <a:p>
            <a:r>
              <a:rPr lang="en-US" b="1" dirty="0" err="1">
                <a:solidFill>
                  <a:srgbClr val="7030A0"/>
                </a:solidFill>
              </a:rPr>
              <a:t>B.malayi</a:t>
            </a:r>
            <a:r>
              <a:rPr lang="en-US" b="1" dirty="0">
                <a:solidFill>
                  <a:srgbClr val="7030A0"/>
                </a:solidFill>
              </a:rPr>
              <a:t>-tail tip </a:t>
            </a:r>
            <a:r>
              <a:rPr lang="en-US" dirty="0"/>
              <a:t>blunt, nuclei extended </a:t>
            </a:r>
            <a:r>
              <a:rPr lang="en-US" dirty="0" err="1"/>
              <a:t>upto</a:t>
            </a:r>
            <a:r>
              <a:rPr lang="en-US" dirty="0"/>
              <a:t> tail tip</a:t>
            </a:r>
          </a:p>
          <a:p>
            <a:r>
              <a:rPr lang="en-US" b="1" dirty="0">
                <a:solidFill>
                  <a:srgbClr val="D60093"/>
                </a:solidFill>
              </a:rPr>
              <a:t>Antigen detection (ELISA, ICT)</a:t>
            </a:r>
            <a:r>
              <a:rPr lang="en-US" dirty="0">
                <a:solidFill>
                  <a:srgbClr val="D60093"/>
                </a:solidFill>
              </a:rPr>
              <a:t>-</a:t>
            </a:r>
            <a:r>
              <a:rPr lang="en-US" dirty="0"/>
              <a:t>detects Ag by using </a:t>
            </a:r>
            <a:r>
              <a:rPr lang="en-US" dirty="0" err="1"/>
              <a:t>mAb</a:t>
            </a:r>
            <a:r>
              <a:rPr lang="en-US" dirty="0"/>
              <a:t> to Og4C3 AG and AD 12 </a:t>
            </a:r>
            <a:r>
              <a:rPr lang="en-US" dirty="0" smtClean="0"/>
              <a:t>Antigens 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Sensitivity</a:t>
            </a:r>
            <a:r>
              <a:rPr lang="en-US" dirty="0" smtClean="0"/>
              <a:t> and specificity   95-100%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Advantages</a:t>
            </a:r>
            <a:r>
              <a:rPr lang="en-US" dirty="0" smtClean="0"/>
              <a:t> of antigen detection more: more sensitive than microscopy ,can be detected in urine &amp; even in day time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36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492"/>
            <a:ext cx="8229600" cy="4894008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Antibody detection : </a:t>
            </a:r>
            <a:r>
              <a:rPr lang="en-US" dirty="0" smtClean="0"/>
              <a:t>has better diagnostic </a:t>
            </a:r>
            <a:r>
              <a:rPr lang="en-US" dirty="0"/>
              <a:t>value because Parasite specific </a:t>
            </a:r>
            <a:r>
              <a:rPr lang="en-US" dirty="0" smtClean="0"/>
              <a:t>IgG4 is increased in active filariasis and IgG2 level is </a:t>
            </a:r>
            <a:r>
              <a:rPr lang="en-US" dirty="0" err="1" smtClean="0"/>
              <a:t>delevated</a:t>
            </a:r>
            <a:r>
              <a:rPr lang="en-US" dirty="0" smtClean="0"/>
              <a:t> in elephantiasis. It is done by following methods 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Flow-through </a:t>
            </a:r>
            <a:r>
              <a:rPr lang="en-US" b="1" dirty="0">
                <a:solidFill>
                  <a:srgbClr val="FF0000"/>
                </a:solidFill>
              </a:rPr>
              <a:t>assay </a:t>
            </a:r>
            <a:r>
              <a:rPr lang="en-US" dirty="0" smtClean="0"/>
              <a:t>using WbSXP-1Ag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Luciferase </a:t>
            </a:r>
            <a:r>
              <a:rPr lang="en-US" b="1" dirty="0" err="1" smtClean="0">
                <a:solidFill>
                  <a:srgbClr val="FF0000"/>
                </a:solidFill>
              </a:rPr>
              <a:t>immonoprecipitation</a:t>
            </a:r>
            <a:r>
              <a:rPr lang="en-US" b="1" dirty="0" smtClean="0">
                <a:solidFill>
                  <a:srgbClr val="FF0000"/>
                </a:solidFill>
              </a:rPr>
              <a:t> system </a:t>
            </a:r>
            <a:r>
              <a:rPr lang="en-US" dirty="0" smtClean="0"/>
              <a:t>using </a:t>
            </a:r>
            <a:r>
              <a:rPr lang="en-US" dirty="0" err="1" smtClean="0"/>
              <a:t>Wb</a:t>
            </a:r>
            <a:r>
              <a:rPr lang="en-US" dirty="0" smtClean="0"/>
              <a:t> 123 Ag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Imaging methods-</a:t>
            </a:r>
            <a:r>
              <a:rPr lang="en-US" b="1" dirty="0">
                <a:solidFill>
                  <a:srgbClr val="D60093"/>
                </a:solidFill>
              </a:rPr>
              <a:t> USG </a:t>
            </a:r>
            <a:r>
              <a:rPr lang="en-US" dirty="0"/>
              <a:t>show</a:t>
            </a:r>
            <a:r>
              <a:rPr lang="en-US" b="1" dirty="0" smtClean="0">
                <a:solidFill>
                  <a:srgbClr val="D60093"/>
                </a:solidFill>
              </a:rPr>
              <a:t> </a:t>
            </a:r>
            <a:r>
              <a:rPr lang="en-US" dirty="0" smtClean="0"/>
              <a:t>filarial dance sign and indicates serpentine movement of adult worms in </a:t>
            </a:r>
            <a:r>
              <a:rPr lang="en-US" dirty="0" err="1" smtClean="0"/>
              <a:t>lymphatics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D60093"/>
                </a:solidFill>
              </a:rPr>
              <a:t>X-ray </a:t>
            </a:r>
            <a:r>
              <a:rPr lang="en-US" dirty="0" smtClean="0"/>
              <a:t>can detect dead and calcified worms. </a:t>
            </a:r>
            <a:r>
              <a:rPr lang="en-US" b="1" dirty="0" err="1" smtClean="0">
                <a:solidFill>
                  <a:srgbClr val="D60093"/>
                </a:solidFill>
              </a:rPr>
              <a:t>Lymphoscintigraphy</a:t>
            </a:r>
            <a:r>
              <a:rPr lang="en-US" b="1" dirty="0" smtClean="0">
                <a:solidFill>
                  <a:srgbClr val="D60093"/>
                </a:solidFill>
              </a:rPr>
              <a:t> </a:t>
            </a:r>
            <a:r>
              <a:rPr lang="en-US" dirty="0"/>
              <a:t>demonstrate functional abnormalities of </a:t>
            </a:r>
            <a:r>
              <a:rPr lang="en-US" dirty="0" err="1"/>
              <a:t>lymphatics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6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1510"/>
            <a:ext cx="8229600" cy="442849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</a:rPr>
              <a:t>Molecular methods-</a:t>
            </a:r>
            <a:r>
              <a:rPr lang="en-US" sz="3600" dirty="0"/>
              <a:t>real time </a:t>
            </a:r>
            <a:r>
              <a:rPr lang="en-US" sz="3600" dirty="0" smtClean="0"/>
              <a:t>PCR </a:t>
            </a:r>
            <a:r>
              <a:rPr lang="en-US" sz="3600" dirty="0" err="1"/>
              <a:t>detecing</a:t>
            </a:r>
            <a:r>
              <a:rPr lang="en-US" sz="3600" dirty="0"/>
              <a:t> genes such as </a:t>
            </a:r>
            <a:r>
              <a:rPr lang="en-US" sz="3600" dirty="0" err="1">
                <a:solidFill>
                  <a:srgbClr val="D60093"/>
                </a:solidFill>
              </a:rPr>
              <a:t>Sspl</a:t>
            </a:r>
            <a:r>
              <a:rPr lang="en-US" sz="3600" dirty="0">
                <a:solidFill>
                  <a:srgbClr val="D60093"/>
                </a:solidFill>
              </a:rPr>
              <a:t> </a:t>
            </a:r>
            <a:r>
              <a:rPr lang="en-US" sz="3600" dirty="0"/>
              <a:t>repeat, </a:t>
            </a:r>
            <a:r>
              <a:rPr lang="en-US" sz="3600" dirty="0">
                <a:solidFill>
                  <a:srgbClr val="D60093"/>
                </a:solidFill>
              </a:rPr>
              <a:t>pWb</a:t>
            </a:r>
            <a:r>
              <a:rPr lang="en-US" sz="3600" dirty="0"/>
              <a:t>12repeat, </a:t>
            </a:r>
            <a:r>
              <a:rPr lang="en-US" sz="3600" dirty="0">
                <a:solidFill>
                  <a:srgbClr val="D60093"/>
                </a:solidFill>
              </a:rPr>
              <a:t>pWb-35</a:t>
            </a:r>
            <a:r>
              <a:rPr lang="en-US" sz="3600" dirty="0" smtClean="0"/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D60093"/>
                </a:solidFill>
              </a:rPr>
              <a:t>Advantages of RT-PCR </a:t>
            </a:r>
            <a:r>
              <a:rPr lang="en-US" sz="3600" dirty="0" smtClean="0"/>
              <a:t>: </a:t>
            </a:r>
          </a:p>
          <a:p>
            <a:pPr marL="0" indent="0">
              <a:buNone/>
            </a:pPr>
            <a:r>
              <a:rPr lang="en-US" sz="3600" dirty="0" smtClean="0"/>
              <a:t>1.Can detect low level of </a:t>
            </a:r>
            <a:r>
              <a:rPr lang="en-US" sz="3600" dirty="0" err="1" smtClean="0"/>
              <a:t>parasitemia</a:t>
            </a:r>
            <a:r>
              <a:rPr lang="en-US" sz="3600" dirty="0" smtClean="0"/>
              <a:t> </a:t>
            </a:r>
          </a:p>
          <a:p>
            <a:pPr marL="0" indent="0">
              <a:buNone/>
            </a:pPr>
            <a:r>
              <a:rPr lang="en-US" sz="3600" dirty="0" smtClean="0"/>
              <a:t>2.Can differentiate past from present infection </a:t>
            </a:r>
          </a:p>
          <a:p>
            <a:pPr marL="0" indent="0">
              <a:buNone/>
            </a:pPr>
            <a:r>
              <a:rPr lang="en-US" sz="3600" dirty="0" smtClean="0"/>
              <a:t>3.Can distinguish between filarial parasites </a:t>
            </a:r>
          </a:p>
          <a:p>
            <a:pPr marL="0" indent="0">
              <a:buNone/>
            </a:pPr>
            <a:r>
              <a:rPr lang="en-US" sz="3600" dirty="0" smtClean="0"/>
              <a:t>4.Useful for monitoring treatment response  </a:t>
            </a:r>
          </a:p>
          <a:p>
            <a:pPr marL="0" indent="0">
              <a:buNone/>
            </a:pPr>
            <a:r>
              <a:rPr lang="en-US" sz="3600" dirty="0" smtClean="0"/>
              <a:t>5.Detects parasites in carriers. </a:t>
            </a:r>
            <a:endParaRPr lang="en-US" sz="3600" dirty="0"/>
          </a:p>
          <a:p>
            <a:r>
              <a:rPr lang="en-US" sz="3600" b="1" dirty="0">
                <a:solidFill>
                  <a:srgbClr val="FF0000"/>
                </a:solidFill>
              </a:rPr>
              <a:t>Other </a:t>
            </a:r>
            <a:r>
              <a:rPr lang="en-US" sz="3600" b="1" dirty="0" err="1" smtClean="0">
                <a:solidFill>
                  <a:srgbClr val="FF0000"/>
                </a:solidFill>
              </a:rPr>
              <a:t>mehtods</a:t>
            </a:r>
            <a:r>
              <a:rPr lang="en-US" sz="3600" b="1" dirty="0" smtClean="0">
                <a:solidFill>
                  <a:srgbClr val="FF0000"/>
                </a:solidFill>
              </a:rPr>
              <a:t>-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D60093"/>
                </a:solidFill>
              </a:rPr>
              <a:t>Eosinophilia</a:t>
            </a:r>
            <a:r>
              <a:rPr lang="en-US" sz="3600" dirty="0" smtClean="0"/>
              <a:t> (AEC&gt;3000/</a:t>
            </a:r>
            <a:r>
              <a:rPr lang="en-US" sz="3600" dirty="0" err="1" smtClean="0"/>
              <a:t>uL</a:t>
            </a:r>
            <a:r>
              <a:rPr lang="en-US" sz="3600" dirty="0" smtClean="0"/>
              <a:t>,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D60093"/>
                </a:solidFill>
              </a:rPr>
              <a:t> </a:t>
            </a:r>
            <a:r>
              <a:rPr lang="en-US" sz="3600" dirty="0" smtClean="0">
                <a:solidFill>
                  <a:srgbClr val="D60093"/>
                </a:solidFill>
              </a:rPr>
              <a:t>   Elevated S. serum </a:t>
            </a:r>
            <a:r>
              <a:rPr lang="en-US" sz="3600" dirty="0" err="1" smtClean="0">
                <a:solidFill>
                  <a:srgbClr val="D60093"/>
                </a:solidFill>
              </a:rPr>
              <a:t>IgE.</a:t>
            </a:r>
            <a:r>
              <a:rPr lang="en-US" sz="3600" dirty="0" err="1" smtClean="0"/>
              <a:t>concn</a:t>
            </a:r>
            <a:r>
              <a:rPr lang="en-US" sz="3600" dirty="0" smtClean="0"/>
              <a:t> &gt; 1000ng/mL</a:t>
            </a:r>
          </a:p>
          <a:p>
            <a:r>
              <a:rPr lang="en-US" sz="3600" b="1" dirty="0" smtClean="0">
                <a:solidFill>
                  <a:srgbClr val="D60093"/>
                </a:solidFill>
              </a:rPr>
              <a:t>Biopsy of enlarged lymph node </a:t>
            </a:r>
            <a:r>
              <a:rPr lang="en-US" sz="3600" dirty="0" smtClean="0"/>
              <a:t>to demonstrate adult worm </a:t>
            </a:r>
          </a:p>
          <a:p>
            <a:r>
              <a:rPr lang="en-US" sz="3600" b="1" dirty="0">
                <a:solidFill>
                  <a:srgbClr val="D60093"/>
                </a:solidFill>
              </a:rPr>
              <a:t>Urine examination </a:t>
            </a:r>
            <a:r>
              <a:rPr lang="en-US" sz="3600" dirty="0" smtClean="0"/>
              <a:t>reveals microscopic hematuria, proteinuria and </a:t>
            </a:r>
            <a:r>
              <a:rPr lang="en-US" sz="3600" dirty="0" err="1" smtClean="0"/>
              <a:t>chyluria</a:t>
            </a:r>
            <a:r>
              <a:rPr lang="en-US" sz="3600" dirty="0" smtClean="0"/>
              <a:t> 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5-Point Star 3"/>
          <p:cNvSpPr/>
          <p:nvPr/>
        </p:nvSpPr>
        <p:spPr>
          <a:xfrm>
            <a:off x="4716016" y="4515966"/>
            <a:ext cx="504056" cy="270030"/>
          </a:xfrm>
          <a:prstGeom prst="star5">
            <a:avLst/>
          </a:prstGeom>
          <a:solidFill>
            <a:srgbClr val="D60093"/>
          </a:solidFill>
          <a:ln>
            <a:solidFill>
              <a:srgbClr val="D60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7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505"/>
            <a:ext cx="8229600" cy="423711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3600" b="1" dirty="0" smtClean="0">
                <a:solidFill>
                  <a:srgbClr val="D60093"/>
                </a:solidFill>
              </a:rPr>
              <a:t>Pathogenesis :</a:t>
            </a:r>
            <a:r>
              <a:rPr lang="en-US" sz="13600" dirty="0" smtClean="0"/>
              <a:t> The pathologic changes occur as a result of inflammatory/allergic damage to </a:t>
            </a:r>
            <a:r>
              <a:rPr lang="en-US" sz="13600" dirty="0" err="1" smtClean="0"/>
              <a:t>lymphatics</a:t>
            </a:r>
            <a:r>
              <a:rPr lang="en-US" sz="13600" dirty="0" smtClean="0"/>
              <a:t> and thickening of the vessel </a:t>
            </a:r>
            <a:endParaRPr lang="en-US" sz="13600" b="1" dirty="0" smtClean="0">
              <a:solidFill>
                <a:srgbClr val="D60093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3600" b="1" dirty="0" smtClean="0">
                <a:solidFill>
                  <a:srgbClr val="D60093"/>
                </a:solidFill>
              </a:rPr>
              <a:t>Clinical Features 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3600" b="1" dirty="0" smtClean="0">
                <a:solidFill>
                  <a:srgbClr val="7030A0"/>
                </a:solidFill>
              </a:rPr>
              <a:t>1.Lymphatic filariasis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3600" b="1" dirty="0">
                <a:solidFill>
                  <a:srgbClr val="7030A0"/>
                </a:solidFill>
              </a:rPr>
              <a:t>2.Occult filariasis or TPE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3600" b="1" dirty="0">
                <a:solidFill>
                  <a:srgbClr val="7030A0"/>
                </a:solidFill>
              </a:rPr>
              <a:t>3.Immune complex mediated </a:t>
            </a:r>
            <a:r>
              <a:rPr lang="en-US" sz="13600" dirty="0" err="1" smtClean="0"/>
              <a:t>manifestationsin</a:t>
            </a:r>
            <a:r>
              <a:rPr lang="en-US" sz="13600" dirty="0" smtClean="0"/>
              <a:t> </a:t>
            </a:r>
            <a:r>
              <a:rPr lang="en-US" sz="13600" dirty="0" err="1" smtClean="0"/>
              <a:t>kidny</a:t>
            </a:r>
            <a:r>
              <a:rPr lang="en-US" sz="13600" dirty="0" smtClean="0"/>
              <a:t> (</a:t>
            </a:r>
            <a:r>
              <a:rPr lang="en-US" sz="13600" dirty="0" err="1" smtClean="0"/>
              <a:t>nephrotic</a:t>
            </a:r>
            <a:r>
              <a:rPr lang="en-US" sz="13600" dirty="0" smtClean="0"/>
              <a:t> syndrome hematuria and joints (filarial arthritis of knee or ankle)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38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" y="1167594"/>
            <a:ext cx="4511650" cy="3402378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10" y="843558"/>
            <a:ext cx="4499991" cy="3726414"/>
          </a:xfrm>
        </p:spPr>
      </p:pic>
    </p:spTree>
    <p:extLst>
      <p:ext uri="{BB962C8B-B14F-4D97-AF65-F5344CB8AC3E}">
        <p14:creationId xmlns:p14="http://schemas.microsoft.com/office/powerpoint/2010/main" val="300311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Lymphatic Filariasis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1571"/>
            <a:ext cx="8229600" cy="3643052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 dirty="0">
                <a:solidFill>
                  <a:srgbClr val="D60093"/>
                </a:solidFill>
              </a:rPr>
              <a:t>Passes through four stages.</a:t>
            </a:r>
          </a:p>
          <a:p>
            <a:pPr marL="514350" indent="-514350">
              <a:buAutoNum type="arabicPeriod"/>
            </a:pPr>
            <a:r>
              <a:rPr lang="en-US" sz="2800" b="1" dirty="0">
                <a:solidFill>
                  <a:srgbClr val="7030A0"/>
                </a:solidFill>
              </a:rPr>
              <a:t>Endemic Normal : </a:t>
            </a:r>
            <a:r>
              <a:rPr lang="en-US" sz="2800" b="1" dirty="0"/>
              <a:t>These are the normal people residing in endemic area, who are not infected by the parasite due to insufficient exposure immunological resistance or in the </a:t>
            </a:r>
            <a:r>
              <a:rPr lang="en-US" sz="2800" b="1" dirty="0" err="1"/>
              <a:t>prepatent</a:t>
            </a:r>
            <a:r>
              <a:rPr lang="en-US" sz="2800" b="1" dirty="0"/>
              <a:t> period at the time of study. 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7030A0"/>
                </a:solidFill>
              </a:rPr>
              <a:t>Asymptomatic </a:t>
            </a:r>
            <a:r>
              <a:rPr lang="en-US" sz="2800" b="1" dirty="0" err="1" smtClean="0">
                <a:solidFill>
                  <a:srgbClr val="7030A0"/>
                </a:solidFill>
              </a:rPr>
              <a:t>Microfilaremia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dirty="0" smtClean="0"/>
              <a:t>:</a:t>
            </a:r>
            <a:r>
              <a:rPr lang="en-US" sz="2800" dirty="0" err="1" smtClean="0"/>
              <a:t>Characterised</a:t>
            </a:r>
            <a:r>
              <a:rPr lang="en-US" sz="2800" dirty="0" smtClean="0"/>
              <a:t> by :- 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Microscopic hematuria and/or proteinuria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Dilated and </a:t>
            </a:r>
            <a:r>
              <a:rPr lang="en-US" sz="2800" dirty="0" err="1" smtClean="0"/>
              <a:t>tortous</a:t>
            </a:r>
            <a:r>
              <a:rPr lang="en-US" sz="2800" dirty="0" smtClean="0"/>
              <a:t> </a:t>
            </a:r>
            <a:r>
              <a:rPr lang="en-US" sz="2800" dirty="0" err="1" smtClean="0"/>
              <a:t>lymphatics</a:t>
            </a:r>
            <a:r>
              <a:rPr lang="en-US" sz="2800" dirty="0" smtClean="0"/>
              <a:t> (visualized by imaging)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Filarial dance sign (ultrasound showing motile adult worm in scrotal </a:t>
            </a:r>
            <a:r>
              <a:rPr lang="en-US" sz="2800" dirty="0" err="1" smtClean="0"/>
              <a:t>lymphatics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142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5517"/>
            <a:ext cx="8229600" cy="412910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>
                <a:solidFill>
                  <a:srgbClr val="7030A0"/>
                </a:solidFill>
              </a:rPr>
              <a:t>Acute Filariasis (Acute </a:t>
            </a:r>
            <a:r>
              <a:rPr lang="en-US" b="1" dirty="0" err="1" smtClean="0">
                <a:solidFill>
                  <a:srgbClr val="7030A0"/>
                </a:solidFill>
              </a:rPr>
              <a:t>Adnolymphangitis</a:t>
            </a:r>
            <a:r>
              <a:rPr lang="en-US" b="1" dirty="0" smtClean="0">
                <a:solidFill>
                  <a:srgbClr val="7030A0"/>
                </a:solidFill>
              </a:rPr>
              <a:t>): </a:t>
            </a:r>
            <a:r>
              <a:rPr lang="en-US" dirty="0" smtClean="0"/>
              <a:t>Characterized by recurrent episodes of high-grade fever, </a:t>
            </a:r>
            <a:r>
              <a:rPr lang="en-US" dirty="0" err="1" smtClean="0"/>
              <a:t>lymphangitis</a:t>
            </a:r>
            <a:r>
              <a:rPr lang="en-US" dirty="0" smtClean="0"/>
              <a:t> and lymphadenitis.</a:t>
            </a:r>
          </a:p>
          <a:p>
            <a:r>
              <a:rPr lang="en-US" dirty="0" smtClean="0"/>
              <a:t>Transient local early pitting edema, which is reversible on limb elevation </a:t>
            </a:r>
          </a:p>
          <a:p>
            <a:r>
              <a:rPr lang="en-US" dirty="0" err="1" smtClean="0"/>
              <a:t>Dermatolymphangitis</a:t>
            </a:r>
            <a:r>
              <a:rPr lang="en-US" dirty="0" smtClean="0"/>
              <a:t>: Presents as plaque like lesion</a:t>
            </a:r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>
                <a:solidFill>
                  <a:srgbClr val="7030A0"/>
                </a:solidFill>
              </a:rPr>
              <a:t>Chronic Filariasis :</a:t>
            </a:r>
            <a:r>
              <a:rPr lang="en-US" dirty="0" smtClean="0"/>
              <a:t> Present as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D60093"/>
                </a:solidFill>
              </a:rPr>
              <a:t>Hydrocele</a:t>
            </a:r>
            <a:r>
              <a:rPr lang="en-US" dirty="0" smtClean="0"/>
              <a:t> (clear straw colored fluid in the cavity of tunica </a:t>
            </a:r>
            <a:r>
              <a:rPr lang="en-US" dirty="0" err="1" smtClean="0"/>
              <a:t>vaginalis</a:t>
            </a:r>
            <a:r>
              <a:rPr lang="en-US" dirty="0" smtClean="0"/>
              <a:t>  of testes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D60093"/>
                </a:solidFill>
              </a:rPr>
              <a:t>Elephantiasis</a:t>
            </a:r>
            <a:r>
              <a:rPr lang="en-US" dirty="0" smtClean="0"/>
              <a:t> of lower limb, arm, vulva or breast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D60093"/>
                </a:solidFill>
              </a:rPr>
              <a:t>Chronic </a:t>
            </a:r>
            <a:r>
              <a:rPr lang="en-US" b="1" dirty="0" err="1">
                <a:solidFill>
                  <a:srgbClr val="D60093"/>
                </a:solidFill>
              </a:rPr>
              <a:t>funiculitis</a:t>
            </a:r>
            <a:r>
              <a:rPr lang="en-US" b="1" dirty="0">
                <a:solidFill>
                  <a:srgbClr val="D60093"/>
                </a:solidFill>
              </a:rPr>
              <a:t> and epididymitis 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D60093"/>
                </a:solidFill>
              </a:rPr>
              <a:t>Chyluria</a:t>
            </a:r>
            <a:r>
              <a:rPr lang="en-US" b="1" dirty="0">
                <a:solidFill>
                  <a:srgbClr val="D60093"/>
                </a:solidFill>
              </a:rPr>
              <a:t>:</a:t>
            </a:r>
            <a:r>
              <a:rPr lang="en-US" dirty="0" smtClean="0"/>
              <a:t> due to rupture of lymph vessels into the urinary system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6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3758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Diethylcarbamazine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2mg /kg orally TDS 10-14 days for asymptomatic infection &amp; acute </a:t>
            </a:r>
            <a:r>
              <a:rPr lang="en-US" dirty="0" err="1" smtClean="0"/>
              <a:t>lymphangitis</a:t>
            </a:r>
            <a:r>
              <a:rPr lang="en-US" dirty="0" smtClean="0"/>
              <a:t>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Doxycycline</a:t>
            </a:r>
            <a:r>
              <a:rPr lang="en-US" dirty="0" smtClean="0"/>
              <a:t> (100-2000mg per day orally 4-6 weeks to kill </a:t>
            </a:r>
            <a:r>
              <a:rPr lang="en-US" dirty="0" err="1" smtClean="0"/>
              <a:t>wolbachia</a:t>
            </a:r>
            <a:r>
              <a:rPr lang="en-US" dirty="0" smtClean="0"/>
              <a:t> bacteria, leading to death of adult filarial worms </a:t>
            </a:r>
          </a:p>
          <a:p>
            <a:r>
              <a:rPr lang="en-US" b="1" dirty="0">
                <a:solidFill>
                  <a:srgbClr val="FF0000"/>
                </a:solidFill>
              </a:rPr>
              <a:t>Prevention:</a:t>
            </a:r>
            <a:r>
              <a:rPr lang="en-US" dirty="0" smtClean="0"/>
              <a:t> W.H.O recommends single dose of DEC plus </a:t>
            </a:r>
            <a:r>
              <a:rPr lang="en-US" dirty="0" err="1" smtClean="0"/>
              <a:t>albendazole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50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 understand: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</a:rPr>
              <a:t>Epidemiology, life cycle, pathogenesis, clinical manifestations, laboratory diagnosis and treatment of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,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Brugia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malayi</a:t>
            </a:r>
            <a:r>
              <a:rPr lang="en-US" sz="2400" i="1" dirty="0">
                <a:latin typeface="Roboto Condensed Light" panose="020B0604020202020204" charset="0"/>
                <a:ea typeface="Roboto Condensed Light" panose="020B0604020202020204" charset="0"/>
              </a:rPr>
              <a:t> and B. </a:t>
            </a:r>
            <a:r>
              <a:rPr lang="en-US" sz="2400" i="1" dirty="0" err="1">
                <a:latin typeface="Roboto Condensed Light" panose="020B0604020202020204" charset="0"/>
                <a:ea typeface="Roboto Condensed Light" panose="020B0604020202020204" charset="0"/>
              </a:rPr>
              <a:t>timori</a:t>
            </a: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Roboto Condensed Light" panose="020B0604020202020204" charset="0"/>
                <a:ea typeface="Roboto Condensed Light" panose="020B0604020202020204" charset="0"/>
              </a:rPr>
              <a:t> Differences between various filarial nematodes causing lymphatic filariasis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14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FILARIAL NEMATODE</a:t>
            </a:r>
            <a:endParaRPr lang="en-US" b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Filarial nematodes - vector-borne parasites - reside in the lymphatic system, skin, subcutaneous tissue and rarely in body cavities and accordingly they cause various types of clinical manifestations in man.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058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Lymphatic filariasis:</a:t>
            </a:r>
            <a:r>
              <a:rPr lang="en-US" sz="2200" dirty="0"/>
              <a:t> Filarial worms reside in lymphatics; produce chronic obstruction and fibrosis of lymphatics.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Agents –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i="1" dirty="0" err="1"/>
              <a:t>Wuchereria</a:t>
            </a:r>
            <a:r>
              <a:rPr lang="en-US" sz="2200" i="1" dirty="0"/>
              <a:t> </a:t>
            </a:r>
            <a:r>
              <a:rPr lang="en-US" sz="2200" i="1" dirty="0" err="1"/>
              <a:t>bancrofti</a:t>
            </a:r>
            <a:endParaRPr lang="en-US" sz="22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i="1" dirty="0" err="1"/>
              <a:t>Brugia</a:t>
            </a:r>
            <a:r>
              <a:rPr lang="en-US" sz="2200" i="1" dirty="0"/>
              <a:t> </a:t>
            </a:r>
            <a:r>
              <a:rPr lang="en-US" sz="2200" i="1" dirty="0" err="1"/>
              <a:t>malayi</a:t>
            </a:r>
            <a:r>
              <a:rPr lang="en-US" sz="2200" i="1" dirty="0"/>
              <a:t> 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i="1" dirty="0" err="1"/>
              <a:t>Brugia</a:t>
            </a:r>
            <a:r>
              <a:rPr lang="en-US" sz="2200" i="1" dirty="0"/>
              <a:t> </a:t>
            </a:r>
            <a:r>
              <a:rPr lang="en-US" sz="2200" i="1" dirty="0" err="1"/>
              <a:t>timori</a:t>
            </a:r>
            <a:r>
              <a:rPr lang="en-US" sz="2200" i="1" dirty="0"/>
              <a:t> </a:t>
            </a: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sz="2200" b="1" dirty="0" smtClean="0"/>
              <a:t>Cutaneous and ocular filariasis: </a:t>
            </a:r>
            <a:r>
              <a:rPr lang="en-US" sz="2200" dirty="0" smtClean="0"/>
              <a:t>Include </a:t>
            </a:r>
            <a:r>
              <a:rPr lang="en-US" sz="2200" i="1" dirty="0" smtClean="0"/>
              <a:t>Loa </a:t>
            </a:r>
            <a:r>
              <a:rPr lang="en-US" sz="2200" i="1" dirty="0" err="1" smtClean="0"/>
              <a:t>loa</a:t>
            </a:r>
            <a:r>
              <a:rPr lang="en-US" sz="2200" dirty="0" smtClean="0"/>
              <a:t>, </a:t>
            </a:r>
            <a:r>
              <a:rPr lang="en-US" sz="2200" i="1" dirty="0" err="1" smtClean="0"/>
              <a:t>Onchocerca</a:t>
            </a:r>
            <a:r>
              <a:rPr lang="en-US" sz="2200" i="1" dirty="0" smtClean="0"/>
              <a:t> volvulus </a:t>
            </a:r>
            <a:r>
              <a:rPr lang="en-US" sz="2200" dirty="0" smtClean="0"/>
              <a:t>and </a:t>
            </a:r>
            <a:r>
              <a:rPr lang="en-US" sz="2200" i="1" dirty="0" err="1" smtClean="0"/>
              <a:t>Mansonella</a:t>
            </a:r>
            <a:r>
              <a:rPr lang="en-US" sz="2200" dirty="0" smtClean="0"/>
              <a:t> species - reside in skin, subcutaneous tissues and some in eyes and serous  cavity.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They produce various cutaneous and ocular manifestations</a:t>
            </a:r>
            <a:endParaRPr lang="en-US" sz="2200" dirty="0" smtClean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457200" lvl="1" indent="0">
              <a:buNone/>
            </a:pPr>
            <a:endParaRPr lang="en-US" sz="2200" i="1" dirty="0" smtClean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631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5369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-US" sz="32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Differences between various filarial nematodes causing lymphatic filariasis</a:t>
            </a:r>
            <a:endParaRPr lang="en-US" sz="3200" b="1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101</a:t>
            </a:fld>
            <a:endParaRPr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921930"/>
              </p:ext>
            </p:extLst>
          </p:nvPr>
        </p:nvGraphicFramePr>
        <p:xfrm>
          <a:off x="216144" y="914400"/>
          <a:ext cx="8775456" cy="419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9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93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092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9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292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2915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8392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Parasite/disease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2540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Location of adult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7114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Location of microfilaria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515620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Microfilaria periodicity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Vector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</a:rPr>
                        <a:t>Epidemiology</a:t>
                      </a:r>
                      <a:endParaRPr lang="en-US" sz="12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 rowSpan="2">
                  <a:txBody>
                    <a:bodyPr/>
                    <a:lstStyle/>
                    <a:p>
                      <a:pPr marL="44450" marR="187960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Wuchereria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bancrofti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(</a:t>
                      </a:r>
                      <a:r>
                        <a:rPr lang="en-US" sz="1200" dirty="0" err="1">
                          <a:effectLst/>
                        </a:rPr>
                        <a:t>Bancroftian</a:t>
                      </a:r>
                      <a:r>
                        <a:rPr lang="en-US" sz="1200" baseline="0" dirty="0">
                          <a:effectLst/>
                        </a:rPr>
                        <a:t> filariasis)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Lymphatic tissue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3815" marR="24765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Blood, rarely hydrocele fluid and </a:t>
                      </a:r>
                      <a:r>
                        <a:rPr lang="en-US" sz="1200" dirty="0" err="1">
                          <a:effectLst/>
                        </a:rPr>
                        <a:t>chylous</a:t>
                      </a:r>
                      <a:r>
                        <a:rPr lang="en-US" sz="1200" dirty="0">
                          <a:effectLst/>
                        </a:rPr>
                        <a:t> urine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Nocturnal (mostly)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4447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Culex</a:t>
                      </a:r>
                      <a:r>
                        <a:rPr lang="en-US" sz="1200" dirty="0">
                          <a:effectLst/>
                        </a:rPr>
                        <a:t>—Worldwide Anopheles in rural Africa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Cosmopolitan, (South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America, Africa, South Asia)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Subperiodic</a:t>
                      </a:r>
                      <a:r>
                        <a:rPr lang="en-US" sz="1200" dirty="0">
                          <a:effectLst/>
                        </a:rPr>
                        <a:t> (rare)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Aedes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Pacific islands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Andaman and Nicobar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080"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Brugia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malayi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(</a:t>
                      </a:r>
                      <a:r>
                        <a:rPr lang="en-US" sz="1200" dirty="0" err="1">
                          <a:effectLst/>
                        </a:rPr>
                        <a:t>Brugian</a:t>
                      </a:r>
                      <a:r>
                        <a:rPr lang="en-US" sz="1200" dirty="0">
                          <a:effectLst/>
                        </a:rPr>
                        <a:t> filariasis)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Lymphatic tissue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Blood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Nocturnal (mostly)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474980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Mansonia</a:t>
                      </a:r>
                      <a:r>
                        <a:rPr lang="en-US" sz="1200" dirty="0">
                          <a:effectLst/>
                        </a:rPr>
                        <a:t> Anopheles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 err="1">
                          <a:effectLst/>
                          <a:sym typeface="Arial"/>
                        </a:rPr>
                        <a:t>SouthEast</a:t>
                      </a: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 Asia, </a:t>
                      </a:r>
                      <a:endParaRPr lang="en-US" sz="12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Indonesia and India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Subperiodic (rare)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Coquillettidia</a:t>
                      </a:r>
                      <a:r>
                        <a:rPr lang="en-US" sz="1200" dirty="0">
                          <a:effectLst/>
                        </a:rPr>
                        <a:t> and </a:t>
                      </a:r>
                      <a:r>
                        <a:rPr lang="en-US" sz="1200" dirty="0" err="1">
                          <a:effectLst/>
                        </a:rPr>
                        <a:t>Mansonia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Southeast Asia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Brugia timori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Lymphatic tissue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Blood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Nocturnal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Anopheles </a:t>
                      </a:r>
                      <a:r>
                        <a:rPr lang="en-US" sz="1200" dirty="0" err="1">
                          <a:effectLst/>
                        </a:rPr>
                        <a:t>barbirostris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u="none" strike="noStrike" cap="none" dirty="0">
                          <a:effectLst/>
                          <a:sym typeface="Arial"/>
                        </a:rPr>
                        <a:t>Indonesia</a:t>
                      </a:r>
                      <a:endParaRPr lang="en-US" sz="12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85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Morphology and Habitat</a:t>
            </a:r>
            <a:endParaRPr lang="en-US" sz="6000" b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Filarial nematodes - viviparous; exist in two </a:t>
            </a:r>
            <a:r>
              <a:rPr lang="en-US" sz="2400" dirty="0" err="1"/>
              <a:t>morphological</a:t>
            </a:r>
            <a:r>
              <a:rPr lang="en-US" sz="2400" dirty="0"/>
              <a:t> forms: adult worm and larvae - no egg stage. 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>Adult worm:</a:t>
            </a:r>
            <a:r>
              <a:rPr lang="en-US" sz="2400" dirty="0"/>
              <a:t> Slender, round measuring 2–10 cm in length.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Some adult filarial worms can survive for many years in humans, causing chronic obstructive and inflammatory conditions - elephantiasis and hydrocele - a condition known as lymphatic filariasis.</a:t>
            </a:r>
            <a:endParaRPr lang="en-US" sz="24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247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500" b="1" dirty="0"/>
              <a:t>Larvae:</a:t>
            </a:r>
            <a:r>
              <a:rPr lang="en-US" sz="25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500" dirty="0"/>
              <a:t>Four larval stages. </a:t>
            </a:r>
          </a:p>
          <a:p>
            <a:pPr>
              <a:lnSpc>
                <a:spcPct val="150000"/>
              </a:lnSpc>
            </a:pPr>
            <a:r>
              <a:rPr lang="en-US" sz="2500" dirty="0"/>
              <a:t>First stage larva - </a:t>
            </a:r>
            <a:r>
              <a:rPr lang="en-US" sz="2500" b="1" dirty="0"/>
              <a:t>microfilaria</a:t>
            </a:r>
            <a:r>
              <a:rPr lang="en-US" sz="25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500" dirty="0"/>
              <a:t>Third stage larva - </a:t>
            </a:r>
            <a:r>
              <a:rPr lang="en-US" sz="2500" b="1" dirty="0"/>
              <a:t>filariform larva</a:t>
            </a:r>
            <a:r>
              <a:rPr lang="en-US" sz="2500" dirty="0"/>
              <a:t> - infective form to man</a:t>
            </a:r>
            <a:r>
              <a:rPr lang="en-US" sz="25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500" b="1" dirty="0" smtClean="0"/>
              <a:t>Microfilariae:</a:t>
            </a:r>
            <a:r>
              <a:rPr lang="en-US" sz="2500" dirty="0" smtClean="0"/>
              <a:t> Nonpathogenic, but sometimes hypersensitivity reactions can occur against the </a:t>
            </a:r>
            <a:r>
              <a:rPr lang="en-US" sz="2500" dirty="0" err="1" smtClean="0"/>
              <a:t>microfilarial</a:t>
            </a:r>
            <a:r>
              <a:rPr lang="en-US" sz="2500" dirty="0" smtClean="0"/>
              <a:t> antigen, resulting in tropical pulmonary eosinophilia (TPE).</a:t>
            </a:r>
            <a:endParaRPr lang="en-US" sz="2500" dirty="0" smtClean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163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Microfilarial</a:t>
            </a:r>
            <a:r>
              <a:rPr lang="en-US" sz="4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periodicity</a:t>
            </a:r>
            <a:endParaRPr lang="en-US" sz="66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Defined as the time when most of the microfilariae are found in the peripheral blood.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Microfilariae - reside in pulmonary blood vessels and occasionally come to the peripheral blood at different time (e.g. day time or night time), depending upon the species.</a:t>
            </a:r>
            <a:endParaRPr lang="en-US" sz="2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30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Periodicity occurs due to biological and evolutionary co-adaptation of the microfilariae to the feeding habit of the mosquito (</a:t>
            </a:r>
            <a:r>
              <a:rPr lang="en-US" sz="2800" i="1" dirty="0" err="1"/>
              <a:t>Culex</a:t>
            </a:r>
            <a:r>
              <a:rPr lang="en-US" sz="2800" dirty="0"/>
              <a:t> bites in the night, </a:t>
            </a:r>
            <a:r>
              <a:rPr lang="en-US" sz="2800" i="1" dirty="0" err="1"/>
              <a:t>Aedes</a:t>
            </a:r>
            <a:r>
              <a:rPr lang="en-US" sz="2800" dirty="0"/>
              <a:t> bites in daytime)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However, other factors like sleeping pattern of the individual, temperature and other climatic conditions also contribute.</a:t>
            </a:r>
            <a:endParaRPr lang="en-US" sz="2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9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5369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Microfilarial</a:t>
            </a:r>
            <a:r>
              <a:rPr lang="en-US" sz="2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periodicity of filarial nematodes</a:t>
            </a:r>
            <a:endParaRPr lang="en-US" sz="2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106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65384"/>
              </p:ext>
            </p:extLst>
          </p:nvPr>
        </p:nvGraphicFramePr>
        <p:xfrm>
          <a:off x="533400" y="914400"/>
          <a:ext cx="8229600" cy="3714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0182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B050"/>
                          </a:solidFill>
                          <a:effectLst/>
                        </a:rPr>
                        <a:t>Periodicity</a:t>
                      </a:r>
                      <a:endParaRPr lang="en-US" sz="15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B050"/>
                          </a:solidFill>
                          <a:effectLst/>
                        </a:rPr>
                        <a:t>Microfilaria in blood</a:t>
                      </a:r>
                      <a:endParaRPr lang="en-US" sz="15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B050"/>
                          </a:solidFill>
                          <a:effectLst/>
                        </a:rPr>
                        <a:t>Examples</a:t>
                      </a:r>
                      <a:endParaRPr lang="en-US" sz="1500" b="1" dirty="0">
                        <a:solidFill>
                          <a:srgbClr val="00B05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0182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7030A0"/>
                          </a:solidFill>
                          <a:effectLst/>
                        </a:rPr>
                        <a:t>Nocturnal</a:t>
                      </a:r>
                      <a:endParaRPr lang="en-US" sz="15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Peak at night (9 pm to 4 am)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Wuchereria</a:t>
                      </a:r>
                      <a:r>
                        <a:rPr lang="en-US" sz="1500" dirty="0">
                          <a:effectLst/>
                        </a:rPr>
                        <a:t>, </a:t>
                      </a:r>
                      <a:r>
                        <a:rPr lang="en-US" sz="1500" dirty="0" err="1">
                          <a:effectLst/>
                        </a:rPr>
                        <a:t>Brugia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778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7030A0"/>
                          </a:solidFill>
                          <a:effectLst/>
                        </a:rPr>
                        <a:t>Diurnal</a:t>
                      </a:r>
                      <a:endParaRPr lang="en-US" sz="15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178435" algn="just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Present</a:t>
                      </a:r>
                      <a:r>
                        <a:rPr lang="en-US" sz="1500" spc="-85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throughout</a:t>
                      </a:r>
                      <a:r>
                        <a:rPr lang="en-US" sz="1500" spc="-85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the</a:t>
                      </a:r>
                      <a:r>
                        <a:rPr lang="en-US" sz="1500" spc="-85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day and</a:t>
                      </a:r>
                      <a:r>
                        <a:rPr lang="en-US" sz="1500" spc="-70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night,</a:t>
                      </a:r>
                      <a:r>
                        <a:rPr lang="en-US" sz="1500" spc="-65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peaks</a:t>
                      </a:r>
                      <a:r>
                        <a:rPr lang="en-US" sz="1500" spc="-65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at</a:t>
                      </a:r>
                      <a:r>
                        <a:rPr lang="en-US" sz="1500" spc="-65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mid-day (12 noon–2.00</a:t>
                      </a:r>
                      <a:r>
                        <a:rPr lang="en-US" sz="1500" spc="-70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pm)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Loa loa</a:t>
                      </a:r>
                      <a:endParaRPr lang="en-US" sz="15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39350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solidFill>
                            <a:srgbClr val="7030A0"/>
                          </a:solidFill>
                          <a:effectLst/>
                        </a:rPr>
                        <a:t>Subperiodic</a:t>
                      </a:r>
                      <a:endParaRPr lang="en-US" sz="15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Present throughout; with</a:t>
                      </a:r>
                    </a:p>
                    <a:p>
                      <a:pPr marL="342900" marR="223520" lvl="0" indent="-34290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Font typeface="Calibri" panose="020F0502020204030204" pitchFamily="34" charset="0"/>
                        <a:buAutoNum type="arabicParenBoth"/>
                      </a:pPr>
                      <a:r>
                        <a:rPr lang="en-US" sz="1500" dirty="0">
                          <a:effectLst/>
                        </a:rPr>
                        <a:t>slight increase in the afternoon (3–5 pm, diurnal sub-periodic)</a:t>
                      </a:r>
                      <a:r>
                        <a:rPr lang="en-US" sz="1500" spc="-10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or</a:t>
                      </a:r>
                    </a:p>
                    <a:p>
                      <a:pPr marL="342900" marR="106680" lvl="0" indent="-342900" algn="l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Font typeface="Calibri" panose="020F0502020204030204" pitchFamily="34" charset="0"/>
                        <a:buAutoNum type="arabicParenBoth"/>
                      </a:pPr>
                      <a:r>
                        <a:rPr lang="en-US" sz="1500" dirty="0">
                          <a:effectLst/>
                        </a:rPr>
                        <a:t>slight</a:t>
                      </a:r>
                      <a:r>
                        <a:rPr lang="en-US" sz="1500" spc="-40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increase</a:t>
                      </a:r>
                      <a:r>
                        <a:rPr lang="en-US" sz="1500" spc="-40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in</a:t>
                      </a:r>
                      <a:r>
                        <a:rPr lang="en-US" sz="1500" spc="-40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the</a:t>
                      </a:r>
                      <a:r>
                        <a:rPr lang="en-US" sz="1500" spc="-40" dirty="0">
                          <a:effectLst/>
                        </a:rPr>
                        <a:t> </a:t>
                      </a:r>
                      <a:r>
                        <a:rPr lang="en-US" sz="1500" spc="-20" dirty="0">
                          <a:effectLst/>
                        </a:rPr>
                        <a:t>night </a:t>
                      </a:r>
                      <a:r>
                        <a:rPr lang="en-US" sz="1500" dirty="0">
                          <a:effectLst/>
                        </a:rPr>
                        <a:t>(7–9 pm, nocturnal</a:t>
                      </a:r>
                      <a:r>
                        <a:rPr lang="en-US" sz="1500" spc="-115" dirty="0">
                          <a:effectLst/>
                        </a:rPr>
                        <a:t> </a:t>
                      </a:r>
                      <a:r>
                        <a:rPr lang="en-US" sz="1500" dirty="0">
                          <a:effectLst/>
                        </a:rPr>
                        <a:t>sub-periodic)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347345" algn="l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Wuchereria</a:t>
                      </a:r>
                      <a:r>
                        <a:rPr lang="en-US" sz="1500" dirty="0">
                          <a:effectLst/>
                        </a:rPr>
                        <a:t> transmitted through </a:t>
                      </a:r>
                      <a:r>
                        <a:rPr lang="en-US" sz="1500" dirty="0" err="1">
                          <a:effectLst/>
                        </a:rPr>
                        <a:t>Aedes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7256"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solidFill>
                            <a:srgbClr val="7030A0"/>
                          </a:solidFill>
                          <a:effectLst/>
                        </a:rPr>
                        <a:t>Nonperiodic</a:t>
                      </a:r>
                      <a:endParaRPr lang="en-US" sz="1500" b="1" dirty="0">
                        <a:solidFill>
                          <a:srgbClr val="7030A0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0" marR="0" algn="l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No periodicity is noticed</a:t>
                      </a:r>
                      <a:endParaRPr lang="en-US" sz="15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085" marR="349885" algn="l">
                        <a:lnSpc>
                          <a:spcPct val="10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Onchocerca</a:t>
                      </a:r>
                      <a:r>
                        <a:rPr lang="en-US" sz="1500" dirty="0">
                          <a:effectLst/>
                        </a:rPr>
                        <a:t> , </a:t>
                      </a:r>
                      <a:r>
                        <a:rPr lang="en-US" sz="1500" dirty="0" err="1">
                          <a:effectLst/>
                        </a:rPr>
                        <a:t>Mansonella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53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LYMPHATIC FILARIAL NEMATODES</a:t>
            </a:r>
            <a:endParaRPr lang="en-US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Lymphatic filariasis is caused by</a:t>
            </a:r>
            <a:r>
              <a:rPr lang="en-US" i="1" dirty="0"/>
              <a:t> </a:t>
            </a:r>
            <a:r>
              <a:rPr lang="en-US" i="1" dirty="0" err="1"/>
              <a:t>Wuchereria</a:t>
            </a:r>
            <a:r>
              <a:rPr lang="en-US" i="1" dirty="0"/>
              <a:t> </a:t>
            </a:r>
            <a:r>
              <a:rPr lang="en-US" i="1" dirty="0" err="1"/>
              <a:t>bancrofti</a:t>
            </a:r>
            <a:r>
              <a:rPr lang="en-US" i="1" dirty="0"/>
              <a:t> </a:t>
            </a:r>
            <a:r>
              <a:rPr lang="en-US" dirty="0"/>
              <a:t>(90%), </a:t>
            </a:r>
            <a:r>
              <a:rPr lang="en-US" i="1" dirty="0" err="1"/>
              <a:t>Brugia</a:t>
            </a:r>
            <a:r>
              <a:rPr lang="en-US" i="1" dirty="0"/>
              <a:t> </a:t>
            </a:r>
            <a:r>
              <a:rPr lang="en-US" i="1" dirty="0" err="1"/>
              <a:t>malayi</a:t>
            </a:r>
            <a:r>
              <a:rPr lang="en-US" i="1" dirty="0"/>
              <a:t> </a:t>
            </a:r>
            <a:r>
              <a:rPr lang="en-US" dirty="0"/>
              <a:t>(10%)and </a:t>
            </a:r>
            <a:r>
              <a:rPr lang="en-US" i="1" dirty="0"/>
              <a:t>B. </a:t>
            </a:r>
            <a:r>
              <a:rPr lang="en-US" i="1" dirty="0" err="1"/>
              <a:t>timori</a:t>
            </a:r>
            <a:r>
              <a:rPr lang="en-US" i="1" dirty="0"/>
              <a:t> </a:t>
            </a:r>
            <a:r>
              <a:rPr lang="en-US" dirty="0"/>
              <a:t>(rare). </a:t>
            </a:r>
          </a:p>
          <a:p>
            <a:pPr>
              <a:lnSpc>
                <a:spcPct val="150000"/>
              </a:lnSpc>
            </a:pPr>
            <a:r>
              <a:rPr lang="en-US" dirty="0"/>
              <a:t>It is characterized by chronic obstruction and fibrosis of lymphatics leading to lymphedema, hydrocele and elephantiasis.</a:t>
            </a:r>
            <a:r>
              <a:rPr lang="en-US" sz="2200" dirty="0"/>
              <a:t> </a:t>
            </a: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508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60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sz="80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About 893 million people in 49 countries worldwide are at risk of developing lymphatic filariasis. </a:t>
            </a:r>
          </a:p>
          <a:p>
            <a:pPr>
              <a:lnSpc>
                <a:spcPct val="150000"/>
              </a:lnSpc>
            </a:pPr>
            <a:r>
              <a:rPr lang="en-US" dirty="0"/>
              <a:t>In 2000, over 120 million people were infected, with about 40 million disfigured and debilitated by the disease.</a:t>
            </a:r>
            <a:endParaRPr lang="en-US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674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Southeast Asia</a:t>
            </a:r>
            <a:r>
              <a:rPr lang="en-US" sz="2800" dirty="0">
                <a:solidFill>
                  <a:srgbClr val="7030A0"/>
                </a:solidFill>
              </a:rPr>
              <a:t> - </a:t>
            </a:r>
            <a:r>
              <a:rPr lang="en-US" sz="2800" dirty="0"/>
              <a:t>for highest burden; comprises of 50% of globally infected lymphatic filariasis (LF) cases; followed by Sub-Saharan Africa, Pacific Island, some areas of South America and the </a:t>
            </a:r>
            <a:r>
              <a:rPr lang="en-US" sz="2800" dirty="0" err="1"/>
              <a:t>Caribbeans</a:t>
            </a:r>
            <a:r>
              <a:rPr lang="en-US" sz="28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Globally, 90% of lymphatic filariasis are caused by </a:t>
            </a:r>
            <a:r>
              <a:rPr lang="en-US" sz="2800" i="1" dirty="0" err="1"/>
              <a:t>Wuchereria</a:t>
            </a:r>
            <a:r>
              <a:rPr lang="en-US" sz="2800" i="1" dirty="0"/>
              <a:t> </a:t>
            </a:r>
            <a:r>
              <a:rPr lang="en-US" sz="2800" i="1" dirty="0" err="1"/>
              <a:t>bancrofti</a:t>
            </a:r>
            <a:r>
              <a:rPr lang="en-US" sz="2800" dirty="0"/>
              <a:t> and the remainder by </a:t>
            </a:r>
            <a:r>
              <a:rPr lang="en-US" sz="2800" i="1" dirty="0" err="1"/>
              <a:t>Brugia</a:t>
            </a:r>
            <a:r>
              <a:rPr lang="en-US" sz="2800" i="1" dirty="0"/>
              <a:t> </a:t>
            </a:r>
            <a:r>
              <a:rPr lang="en-US" sz="2800" dirty="0"/>
              <a:t>species and in India, the ratio is 99.4 and 0.6% respectively</a:t>
            </a:r>
            <a:r>
              <a:rPr lang="en-US" sz="2200" dirty="0"/>
              <a:t>.</a:t>
            </a: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020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b="1" i="1" dirty="0">
                <a:solidFill>
                  <a:srgbClr val="7030A0"/>
                </a:solidFill>
              </a:rPr>
              <a:t>India: </a:t>
            </a:r>
            <a:endParaRPr lang="en-US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/>
              <a:t>650 million people are at risk, residing in 256 districts of 21 states in India; accounting for 40% of global burden.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Highly endemic states - Uttar Pradesh, Jharkhand, Bihar and West Bengal - two-thirds of the lymphatic filariasis burden in India.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413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tabLst>
                <a:tab pos="457200" algn="l"/>
              </a:tabLst>
            </a:pPr>
            <a:r>
              <a:rPr lang="en-US" sz="40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BANCROFTIAN FILARIASIS</a:t>
            </a:r>
            <a:endParaRPr lang="en-US" sz="54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533400" y="1028701"/>
            <a:ext cx="8229600" cy="33944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i="1" dirty="0" smtClean="0"/>
              <a:t>W. </a:t>
            </a:r>
            <a:r>
              <a:rPr lang="en-US" sz="2800" i="1" dirty="0" err="1" smtClean="0"/>
              <a:t>bancrofti</a:t>
            </a:r>
            <a:r>
              <a:rPr lang="en-US" sz="2800" dirty="0" smtClean="0"/>
              <a:t> - most widely distributed filarial parasite of humans; accounts for &gt;90% of cases of lymphatic filariasis. 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Named after the scientists </a:t>
            </a:r>
            <a:r>
              <a:rPr lang="en-US" sz="2800" dirty="0" err="1" smtClean="0"/>
              <a:t>Wucherer</a:t>
            </a:r>
            <a:r>
              <a:rPr lang="en-US" sz="2800" dirty="0" smtClean="0"/>
              <a:t> and Bancroft who contributed to its discovery. </a:t>
            </a:r>
          </a:p>
          <a:p>
            <a:pPr>
              <a:lnSpc>
                <a:spcPct val="150000"/>
              </a:lnSpc>
            </a:pPr>
            <a:r>
              <a:rPr lang="en-US" sz="2800" i="1" dirty="0" smtClean="0"/>
              <a:t>W. </a:t>
            </a:r>
            <a:r>
              <a:rPr lang="en-US" sz="2800" i="1" dirty="0" err="1" smtClean="0"/>
              <a:t>bancrofti</a:t>
            </a:r>
            <a:r>
              <a:rPr lang="en-US" sz="2800" i="1" dirty="0" smtClean="0"/>
              <a:t> </a:t>
            </a:r>
            <a:r>
              <a:rPr lang="en-US" sz="2800" dirty="0" smtClean="0"/>
              <a:t>- nocturnally periodic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Except in Pacific Islands - </a:t>
            </a:r>
            <a:r>
              <a:rPr lang="en-US" sz="2800" dirty="0" err="1" smtClean="0"/>
              <a:t>subperiodic</a:t>
            </a:r>
            <a:r>
              <a:rPr lang="en-US" sz="2800" dirty="0" smtClean="0"/>
              <a:t>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05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4798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Life Cycle </a:t>
            </a:r>
            <a:endParaRPr lang="en-US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112</a:t>
            </a:fld>
            <a:endParaRPr/>
          </a:p>
        </p:txBody>
      </p:sp>
      <p:pic>
        <p:nvPicPr>
          <p:cNvPr id="1028" name="Picture 4" descr="C:\Users\Mahe\AppData\Local\Temp\ksohtml6916\wps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742950"/>
            <a:ext cx="7924799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9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Pathogenesis and Pathology </a:t>
            </a:r>
            <a:endParaRPr lang="en-US" sz="4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Tissue alterations related to migration of live adult worms such as lymphatic dilatation and thickening of the vessel walls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Tissue alterations related to antigen and toxic metabolites released from dead adult worm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Secondary bacterial and fungal infections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Host’s inflammatory response to both live and dead parasite</a:t>
            </a:r>
            <a:endParaRPr lang="en-US" sz="24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460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As long as the worm remains viable, the lymphatic vessels though damaged, still remains patent.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However, the death of the worm leads to enhanced granulomatous reaction, and fibrosis of the lymph vessels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Results in severe lymphatic obstruction - lymphatic function is severely compromised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59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28601"/>
            <a:ext cx="8229600" cy="43660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/>
              <a:t>Endosymbiosis: </a:t>
            </a:r>
            <a:r>
              <a:rPr lang="en-US" sz="2400" dirty="0"/>
              <a:t>Pathogenic </a:t>
            </a:r>
            <a:r>
              <a:rPr lang="en-US" sz="2400" i="1" dirty="0"/>
              <a:t>W. </a:t>
            </a:r>
            <a:r>
              <a:rPr lang="en-US" sz="2400" i="1" dirty="0" err="1"/>
              <a:t>bancrofti</a:t>
            </a:r>
            <a:r>
              <a:rPr lang="en-US" sz="2400" dirty="0"/>
              <a:t> is found to be infected with a </a:t>
            </a:r>
            <a:r>
              <a:rPr lang="en-US" sz="2400" i="1" dirty="0"/>
              <a:t>Rickettsia </a:t>
            </a:r>
            <a:r>
              <a:rPr lang="en-US" sz="2400" dirty="0"/>
              <a:t>group of bacteria called </a:t>
            </a:r>
            <a:r>
              <a:rPr lang="en-US" sz="2400" i="1" dirty="0" err="1"/>
              <a:t>Wolbachia</a:t>
            </a:r>
            <a:r>
              <a:rPr lang="en-US" sz="2400" dirty="0"/>
              <a:t> and maintain an endosymbiotic relationship.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It is proved that this symbiosis is essential for the parasite survival, and </a:t>
            </a:r>
            <a:r>
              <a:rPr lang="en-US" sz="2400" dirty="0" smtClean="0"/>
              <a:t>pathogenesis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Age and gender: </a:t>
            </a:r>
            <a:r>
              <a:rPr lang="en-US" sz="2400" dirty="0" err="1" smtClean="0"/>
              <a:t>Microfilaremia</a:t>
            </a:r>
            <a:r>
              <a:rPr lang="en-US" sz="2400" dirty="0" smtClean="0"/>
              <a:t> increases with age; starts at 5 years and peaks at &gt;30 years.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Males are more commonly affected than females.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Hormonal factors in females may be attributed to their higher resistance to infection. 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020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Host Immune Response </a:t>
            </a:r>
            <a:endParaRPr lang="en-US" sz="4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Both cellular and humoral immune response are altered.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Antigens of  both adult worms and microfilariae are processed by the antigen- presenting cells (macrophages) and presented to T helper cells (T</a:t>
            </a:r>
            <a:r>
              <a:rPr lang="en-US" sz="2400" baseline="-25000" dirty="0"/>
              <a:t>H </a:t>
            </a:r>
            <a:r>
              <a:rPr lang="en-US" sz="2400" dirty="0"/>
              <a:t> cells).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T</a:t>
            </a:r>
            <a:r>
              <a:rPr lang="en-US" sz="2400" baseline="-25000" dirty="0"/>
              <a:t>H </a:t>
            </a:r>
            <a:r>
              <a:rPr lang="en-US" sz="2400" dirty="0"/>
              <a:t> cells are stimulated and differentiated into T</a:t>
            </a:r>
            <a:r>
              <a:rPr lang="en-US" sz="2400" baseline="-25000" dirty="0"/>
              <a:t>H</a:t>
            </a:r>
            <a:r>
              <a:rPr lang="en-US" sz="2400" dirty="0"/>
              <a:t> 1 cells and or T</a:t>
            </a:r>
            <a:r>
              <a:rPr lang="en-US" sz="2400" baseline="-25000" dirty="0"/>
              <a:t>H</a:t>
            </a:r>
            <a:r>
              <a:rPr lang="en-US" sz="2400" dirty="0"/>
              <a:t> 2 cells.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324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Features </a:t>
            </a:r>
            <a:endParaRPr lang="en-US" sz="60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Incubation period is about 8–16 months.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Clinical manifestations can be categorized into: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Lymphatic filariasis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Tropical pulmonary eosinophilia (TPE)/(Occult filariasis)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Immune complex mediated </a:t>
            </a:r>
            <a:r>
              <a:rPr lang="en-US" dirty="0" err="1"/>
              <a:t>mani</a:t>
            </a:r>
            <a:r>
              <a:rPr lang="en-US" dirty="0"/>
              <a:t> </a:t>
            </a:r>
            <a:r>
              <a:rPr lang="en-US" dirty="0" err="1"/>
              <a:t>fes</a:t>
            </a:r>
            <a:r>
              <a:rPr lang="en-US" dirty="0"/>
              <a:t> </a:t>
            </a:r>
            <a:r>
              <a:rPr lang="en-US" dirty="0" err="1"/>
              <a:t>tations</a:t>
            </a:r>
            <a:r>
              <a:rPr lang="en-US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47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Lymphatic Filariasis </a:t>
            </a:r>
            <a:endParaRPr lang="en-US" sz="66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Lymphatic filariasis passes through four stages.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Endemic Normal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Asymptomatic </a:t>
            </a:r>
            <a:r>
              <a:rPr lang="en-US" dirty="0" err="1"/>
              <a:t>Microfilaremia</a:t>
            </a:r>
            <a:r>
              <a:rPr lang="en-US" dirty="0"/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Acute Filariasis (Acute </a:t>
            </a:r>
            <a:r>
              <a:rPr lang="en-US" dirty="0" err="1"/>
              <a:t>Adenolymphangitis</a:t>
            </a:r>
            <a:r>
              <a:rPr lang="en-US" dirty="0"/>
              <a:t>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Chronic Filariasis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616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6000" b="1" dirty="0">
                <a:solidFill>
                  <a:schemeClr val="accent5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Endemic Normal</a:t>
            </a:r>
            <a:endParaRPr lang="en-US" sz="8000" b="1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Normal people residing in endemic area.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Prevalence ranges from 0 to 50%.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They are not infected by the parasite.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This might be due to various reasons - insufficient exposure, immunological resistance or in the </a:t>
            </a:r>
            <a:r>
              <a:rPr lang="en-US" sz="2800" dirty="0" err="1"/>
              <a:t>prepatent</a:t>
            </a:r>
            <a:r>
              <a:rPr lang="en-US" sz="2800" dirty="0"/>
              <a:t> period at the time of study.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395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Asymptomatic </a:t>
            </a:r>
            <a:r>
              <a:rPr lang="en-US" sz="40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Microfilaremia</a:t>
            </a:r>
            <a:endParaRPr lang="en-US" sz="54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Microfilaremia</a:t>
            </a:r>
            <a:r>
              <a:rPr lang="en-US" sz="2800" dirty="0"/>
              <a:t> demonstrated in their peripheral blood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Microscopic hematuria and/or proteinuria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Dilated and tortuous lymphatics (visualized by imaging)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Filarial dance sign (ultrasound showing motile adult worm in scrotal lymphatics).</a:t>
            </a:r>
            <a:r>
              <a:rPr lang="en-US" sz="2800" b="1" dirty="0"/>
              <a:t> 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4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Acute Filariasis (Acute </a:t>
            </a:r>
            <a:r>
              <a:rPr lang="en-US" sz="28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Adenolymphangitis</a:t>
            </a:r>
            <a:r>
              <a:rPr lang="en-US" sz="2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)</a:t>
            </a:r>
            <a:endParaRPr lang="en-US" sz="2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Filarial fever (high-grade fever)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Lymphatic inflammation (</a:t>
            </a:r>
            <a:r>
              <a:rPr lang="en-US" sz="2800" dirty="0" err="1" smtClean="0"/>
              <a:t>lymphangitis</a:t>
            </a:r>
            <a:r>
              <a:rPr lang="en-US" sz="2800" dirty="0" smtClean="0"/>
              <a:t> and lymphadenitis): Lower extremities are more commonly affected than the upper limbs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Transient local edema </a:t>
            </a:r>
          </a:p>
          <a:p>
            <a:pPr>
              <a:lnSpc>
                <a:spcPct val="150000"/>
              </a:lnSpc>
            </a:pPr>
            <a:r>
              <a:rPr lang="en-US" sz="2800" dirty="0" err="1" smtClean="0"/>
              <a:t>Dermatolymphangitis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596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5941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000" b="1" dirty="0">
                <a:solidFill>
                  <a:schemeClr val="accent5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Chronic Filariasis</a:t>
            </a:r>
            <a:endParaRPr lang="en-US" sz="4000" b="1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>
          <a:xfrm>
            <a:off x="457200" y="971551"/>
            <a:ext cx="4038600" cy="36230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Severe lymphatic obstruction and pedal edema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Hydrocele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Elephantiasis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Chronic funiculitis and epididymitis</a:t>
            </a:r>
          </a:p>
          <a:p>
            <a:pPr>
              <a:lnSpc>
                <a:spcPct val="150000"/>
              </a:lnSpc>
            </a:pPr>
            <a:r>
              <a:rPr lang="en-US" sz="2200" dirty="0" err="1" smtClean="0"/>
              <a:t>Chyluria</a:t>
            </a:r>
            <a:endParaRPr lang="en-US" sz="2200" dirty="0" smtClean="0"/>
          </a:p>
          <a:p>
            <a:r>
              <a:rPr lang="en-US" sz="2400" b="1" dirty="0" err="1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A.Elephantiasis</a:t>
            </a:r>
            <a:r>
              <a:rPr lang="en-US" sz="2400" b="1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; </a:t>
            </a:r>
            <a:endParaRPr lang="en-US" sz="2400" b="1" dirty="0" smtClean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2000" b="1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B. Hydrocele of scrotum</a:t>
            </a:r>
            <a:endParaRPr lang="en-US" sz="2400" b="1" dirty="0" smtClean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2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122</a:t>
            </a:fld>
            <a:endParaRPr/>
          </a:p>
        </p:txBody>
      </p:sp>
      <p:pic>
        <p:nvPicPr>
          <p:cNvPr id="2050" name="Picture 2" descr="C:\Users\Mahe\AppData\Local\Temp\ksohtml6916\wps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1" y="1714500"/>
            <a:ext cx="40290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4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Tropical Pulmonary Eosinophilia (TPE) </a:t>
            </a:r>
            <a:endParaRPr lang="en-US" sz="32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TPE - also called as occult filariasis.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Represents a hypersensitivity reaction to microfilaria antigen.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Microfilariae are rapidly cleared from the bloodstream and filtered, lodged and destroyed in the lungs initiating an allergic response.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Hence, microfilariae are not detected in peripheral blood.</a:t>
            </a:r>
          </a:p>
          <a:p>
            <a:pPr>
              <a:lnSpc>
                <a:spcPct val="150000"/>
              </a:lnSpc>
            </a:pP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47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Immune Complex Mediated Manifestations</a:t>
            </a:r>
            <a:endParaRPr lang="en-US" sz="2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1028701"/>
            <a:ext cx="8229600" cy="33944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Circulating immune complexes containing </a:t>
            </a:r>
            <a:r>
              <a:rPr lang="en-US" sz="2800" dirty="0" err="1"/>
              <a:t>microfilarial</a:t>
            </a:r>
            <a:r>
              <a:rPr lang="en-US" sz="2800" dirty="0"/>
              <a:t> antigens are found to be deposited in various organs such as: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Kidney (causes nephrotic syndrome, hematuria and proteinuria)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Joints (causes filarial arthritis of knee or ankle).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979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</a:t>
            </a:r>
            <a:r>
              <a:rPr lang="en-US" sz="28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Bancroftian</a:t>
            </a:r>
            <a:r>
              <a:rPr lang="en-US" sz="2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filariasis</a:t>
            </a:r>
            <a:endParaRPr lang="en-US" sz="2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1028701"/>
            <a:ext cx="8229600" cy="35659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Demonstration of microfilariae</a:t>
            </a:r>
            <a:r>
              <a:rPr lang="en-US" sz="2800" dirty="0"/>
              <a:t> by thin or thick smear stained with Giemsa or by QBC examination—blood collected during night hours (or day time after DEC provocation test).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i="1" dirty="0"/>
              <a:t>W. </a:t>
            </a:r>
            <a:r>
              <a:rPr lang="en-US" i="1" dirty="0" err="1"/>
              <a:t>bancrofti</a:t>
            </a:r>
            <a:r>
              <a:rPr lang="en-US" dirty="0"/>
              <a:t> - tail tip pointed, free of nuclei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i="1" dirty="0"/>
              <a:t>B. </a:t>
            </a:r>
            <a:r>
              <a:rPr lang="en-US" i="1" dirty="0" err="1"/>
              <a:t>malayi</a:t>
            </a:r>
            <a:r>
              <a:rPr lang="en-US" dirty="0"/>
              <a:t> - tail tip blunt, nuclei extended </a:t>
            </a:r>
            <a:r>
              <a:rPr lang="en-US" dirty="0" err="1"/>
              <a:t>upto</a:t>
            </a:r>
            <a:r>
              <a:rPr lang="en-US" dirty="0"/>
              <a:t> tail tip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46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of </a:t>
            </a:r>
            <a:r>
              <a:rPr lang="en-US" sz="2800" dirty="0" err="1">
                <a:latin typeface="Roboto Condensed Light" panose="020B0604020202020204" charset="0"/>
                <a:ea typeface="Roboto Condensed Light" panose="020B0604020202020204" charset="0"/>
              </a:rPr>
              <a:t>Bancroftian</a:t>
            </a:r>
            <a:r>
              <a:rPr lang="en-US" sz="2800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800" dirty="0" smtClean="0">
                <a:latin typeface="Roboto Condensed Light" panose="020B0604020202020204" charset="0"/>
                <a:ea typeface="Roboto Condensed Light" panose="020B0604020202020204" charset="0"/>
              </a:rPr>
              <a:t>filariasis</a:t>
            </a:r>
            <a:endParaRPr lang="en-US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914401"/>
            <a:ext cx="8001000" cy="514350"/>
          </a:xfrm>
        </p:spPr>
        <p:txBody>
          <a:bodyPr>
            <a:normAutofit fontScale="62500" lnSpcReduction="20000"/>
          </a:bodyPr>
          <a:lstStyle/>
          <a:p>
            <a:endParaRPr lang="en-US" dirty="0" smtClean="0">
              <a:solidFill>
                <a:srgbClr val="231F20"/>
              </a:solidFill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Thick blood smears stained with </a:t>
            </a:r>
            <a:r>
              <a:rPr lang="en-US" dirty="0" err="1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Giems</a:t>
            </a:r>
            <a:r>
              <a:rPr lang="en-US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stain showing microfilariae of 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126</a:t>
            </a:fld>
            <a:endParaRPr/>
          </a:p>
        </p:txBody>
      </p:sp>
      <p:pic>
        <p:nvPicPr>
          <p:cNvPr id="7170" name="Picture 2" descr="C:\Users\Mahe\AppData\Local\Temp\ksohtml6916\wps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3976956" cy="236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Mahe\AppData\Local\Temp\ksohtml6916\wps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37562"/>
            <a:ext cx="3962400" cy="233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3901377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B)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18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; </a:t>
            </a:r>
            <a:r>
              <a:rPr lang="en-US" sz="1800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			</a:t>
            </a:r>
            <a:r>
              <a:rPr lang="en-US" sz="1800" b="1" dirty="0" smtClean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C)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Brugia</a:t>
            </a:r>
            <a:r>
              <a:rPr lang="en-US" sz="18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species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7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</a:rPr>
              <a:t>Laboratory diagnosis of </a:t>
            </a:r>
            <a:r>
              <a:rPr lang="en-US" sz="2800" b="1" dirty="0" err="1">
                <a:latin typeface="Roboto Condensed Light" panose="020B0604020202020204" charset="0"/>
                <a:ea typeface="Roboto Condensed Light" panose="020B0604020202020204" charset="0"/>
              </a:rPr>
              <a:t>Bancroftian</a:t>
            </a:r>
            <a:r>
              <a:rPr lang="en-US" sz="2800" b="1" dirty="0"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800" b="1" dirty="0" smtClean="0">
                <a:latin typeface="Roboto Condensed Light" panose="020B0604020202020204" charset="0"/>
                <a:ea typeface="Roboto Condensed Light" panose="020B0604020202020204" charset="0"/>
              </a:rPr>
              <a:t>filariasis</a:t>
            </a:r>
            <a:endParaRPr lang="en-US" b="1" i="1" dirty="0">
              <a:solidFill>
                <a:schemeClr val="accent5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1028701"/>
            <a:ext cx="8229600" cy="35659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Antigen detection</a:t>
            </a:r>
            <a:r>
              <a:rPr lang="en-US" sz="2800" dirty="0"/>
              <a:t> (ELISA, ICT)— detects Ag by using </a:t>
            </a:r>
            <a:r>
              <a:rPr lang="en-US" sz="2800" dirty="0" err="1"/>
              <a:t>mAb</a:t>
            </a:r>
            <a:r>
              <a:rPr lang="en-US" sz="2800" dirty="0"/>
              <a:t> to Og4C3 Ag and AD12 Ag 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Antibody detection </a:t>
            </a:r>
            <a:endParaRPr lang="en-US" sz="28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Flow-through assay using WbSXP-1 Ag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Luciferase immunoprecipitation system using Wb123 Ag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10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</a:t>
            </a:r>
            <a:r>
              <a:rPr lang="en-US" sz="28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Bancroftian</a:t>
            </a:r>
            <a:r>
              <a:rPr lang="en-US" sz="2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filariasis </a:t>
            </a:r>
            <a:endParaRPr lang="en-US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/>
              <a:t>Imaging methods</a:t>
            </a:r>
            <a:r>
              <a:rPr lang="en-US" sz="2400" dirty="0"/>
              <a:t> - filarial dance sign in USG, indicates serpentine movement of adult worms in lymphatics 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>Molecular methods</a:t>
            </a:r>
            <a:r>
              <a:rPr lang="en-US" sz="2400" dirty="0"/>
              <a:t> - real-time PCR detecting genes such as </a:t>
            </a:r>
            <a:r>
              <a:rPr lang="en-US" sz="2400" i="1" dirty="0" err="1"/>
              <a:t>SspI</a:t>
            </a:r>
            <a:r>
              <a:rPr lang="en-US" sz="2400" dirty="0"/>
              <a:t> repeat, </a:t>
            </a:r>
            <a:r>
              <a:rPr lang="en-US" sz="2400" i="1" dirty="0"/>
              <a:t>pWb12</a:t>
            </a:r>
            <a:r>
              <a:rPr lang="en-US" sz="2400" dirty="0"/>
              <a:t> repeat, </a:t>
            </a:r>
            <a:r>
              <a:rPr lang="en-US" sz="2400" i="1" dirty="0"/>
              <a:t>pWb-35,</a:t>
            </a:r>
            <a:r>
              <a:rPr lang="en-US" sz="2400" dirty="0"/>
              <a:t> etc. 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>Other methods</a:t>
            </a:r>
            <a:r>
              <a:rPr lang="en-US" sz="2400" dirty="0"/>
              <a:t> - eosinophilia, elevated </a:t>
            </a:r>
            <a:r>
              <a:rPr lang="en-US" sz="2400" dirty="0" err="1"/>
              <a:t>IgE</a:t>
            </a:r>
            <a:r>
              <a:rPr lang="en-US" sz="2400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31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-US" sz="2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Differences between the microfilaria of </a:t>
            </a:r>
            <a:r>
              <a:rPr lang="en-US" sz="2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Wuchereria</a:t>
            </a:r>
            <a:r>
              <a:rPr lang="en-US" sz="2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</a:t>
            </a:r>
            <a:r>
              <a:rPr lang="en-US" sz="2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and </a:t>
            </a:r>
            <a:r>
              <a:rPr lang="en-US" sz="2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Brugia</a:t>
            </a:r>
            <a:r>
              <a:rPr lang="en-US" sz="2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2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malay</a:t>
            </a:r>
            <a:endParaRPr lang="en-US" sz="2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129</a:t>
            </a:fld>
            <a:endParaRPr/>
          </a:p>
        </p:txBody>
      </p:sp>
      <p:pic>
        <p:nvPicPr>
          <p:cNvPr id="8194" name="Picture 2" descr="C:\Users\Mahe\AppData\Local\Temp\ksohtml6916\wps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52867"/>
            <a:ext cx="8382000" cy="350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4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</a:t>
            </a:r>
            <a:r>
              <a:rPr lang="en-US" sz="36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Bancroftian</a:t>
            </a:r>
            <a:r>
              <a:rPr lang="en-US" sz="36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filariasis</a:t>
            </a:r>
            <a:endParaRPr lang="en-US" sz="36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00B050"/>
                </a:solidFill>
              </a:rPr>
              <a:t>Diethylcarbamazine</a:t>
            </a:r>
            <a:r>
              <a:rPr lang="en-US" sz="2800" b="1" dirty="0">
                <a:solidFill>
                  <a:srgbClr val="00B050"/>
                </a:solidFill>
              </a:rPr>
              <a:t> (DEC) </a:t>
            </a:r>
            <a:endParaRPr lang="en-US" sz="2800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/>
              <a:t>Drug of choice for the treatment of filariasis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Given 6 mg/kg daily for 12 days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Can kill both adult worms and microfilariae - adult worms are cleared slowly.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484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</a:t>
            </a:r>
            <a:r>
              <a:rPr lang="en-US" sz="36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Bancroftian</a:t>
            </a:r>
            <a:r>
              <a:rPr lang="en-US" sz="36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3600" b="1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filariasis</a:t>
            </a:r>
            <a:endParaRPr lang="en-US" sz="4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00B050"/>
                </a:solidFill>
              </a:rPr>
              <a:t>Albendazole</a:t>
            </a:r>
            <a:r>
              <a:rPr lang="en-US" sz="2400" b="1" dirty="0">
                <a:solidFill>
                  <a:srgbClr val="00B050"/>
                </a:solidFill>
              </a:rPr>
              <a:t>: 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Given as 400 mg twice daily for 21 days.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It has also demonstrated efficacy against adult worms and microfilariae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00B050"/>
                </a:solidFill>
              </a:rPr>
              <a:t>Ivermectin</a:t>
            </a:r>
            <a:r>
              <a:rPr lang="en-US" sz="2400" b="1" dirty="0">
                <a:solidFill>
                  <a:srgbClr val="00B050"/>
                </a:solidFill>
              </a:rPr>
              <a:t>: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0.4mg/kg single dose -can kill microfilariae but has no effect on adult worms.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155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</a:t>
            </a:r>
            <a:r>
              <a:rPr lang="en-US" sz="3600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Bancroftian</a:t>
            </a:r>
            <a:r>
              <a:rPr lang="en-US" sz="3600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3600" dirty="0" smtClean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filariasis</a:t>
            </a:r>
            <a:endParaRPr lang="en-US" sz="4800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B050"/>
                </a:solidFill>
              </a:rPr>
              <a:t>Doxycycline:</a:t>
            </a:r>
            <a:r>
              <a:rPr lang="en-US" sz="2400" dirty="0">
                <a:solidFill>
                  <a:srgbClr val="00B050"/>
                </a:solidFill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Given to target the intracellular </a:t>
            </a:r>
            <a:r>
              <a:rPr lang="en-US" sz="2400" i="1" dirty="0" err="1"/>
              <a:t>Wolbachia</a:t>
            </a:r>
            <a:r>
              <a:rPr lang="en-US" sz="24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It also shows significant </a:t>
            </a:r>
            <a:r>
              <a:rPr lang="en-US" sz="2400" dirty="0" err="1"/>
              <a:t>microfilaricidal</a:t>
            </a:r>
            <a:r>
              <a:rPr lang="en-US" sz="2400" dirty="0"/>
              <a:t> activity like DEC 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B050"/>
                </a:solidFill>
              </a:rPr>
              <a:t>Penicillin: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Secondary infections due to bacteria - streptococci can be treated with systemic antibiotics like penicillin till the infection subside.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72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60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 </a:t>
            </a:r>
            <a:endParaRPr lang="en-US" sz="80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i="1" dirty="0"/>
              <a:t>Vector Control </a:t>
            </a:r>
          </a:p>
          <a:p>
            <a:pPr>
              <a:lnSpc>
                <a:spcPct val="150000"/>
              </a:lnSpc>
            </a:pPr>
            <a:r>
              <a:rPr lang="en-US" sz="3600" i="1" dirty="0"/>
              <a:t>National Vector Borne Disease Control </a:t>
            </a:r>
            <a:r>
              <a:rPr lang="en-US" sz="3600" i="1" dirty="0" err="1"/>
              <a:t>Programme</a:t>
            </a:r>
            <a:endParaRPr lang="en-US" sz="3600" i="1" dirty="0"/>
          </a:p>
          <a:p>
            <a:pPr>
              <a:lnSpc>
                <a:spcPct val="150000"/>
              </a:lnSpc>
            </a:pPr>
            <a:r>
              <a:rPr lang="en-US" sz="3600" i="1" dirty="0"/>
              <a:t>Elimination of Lymphatic Filariasis (ELF) </a:t>
            </a:r>
            <a:endParaRPr lang="en-US" sz="3600" i="1" dirty="0" smtClean="0"/>
          </a:p>
          <a:p>
            <a:pPr>
              <a:lnSpc>
                <a:spcPct val="150000"/>
              </a:lnSpc>
            </a:pP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278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7084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Vector Control</a:t>
            </a:r>
            <a:endParaRPr lang="en-US" sz="66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914401"/>
            <a:ext cx="8229600" cy="36802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>
                <a:solidFill>
                  <a:schemeClr val="accent5"/>
                </a:solidFill>
              </a:rPr>
              <a:t>Anti-larval measures: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Highly expensive hence mainly restricted to urban areas.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Chemicals used are - mosquito </a:t>
            </a:r>
            <a:r>
              <a:rPr lang="en-US" sz="2200" dirty="0" err="1"/>
              <a:t>larvicidal</a:t>
            </a:r>
            <a:r>
              <a:rPr lang="en-US" sz="2200" dirty="0"/>
              <a:t> oil, pyrethrum-based oil (</a:t>
            </a:r>
            <a:r>
              <a:rPr lang="en-US" sz="2200" dirty="0" err="1"/>
              <a:t>pyrosene</a:t>
            </a:r>
            <a:r>
              <a:rPr lang="en-US" sz="2200" dirty="0"/>
              <a:t> oil-E), </a:t>
            </a:r>
            <a:r>
              <a:rPr lang="en-US" sz="2200" dirty="0" err="1"/>
              <a:t>organo</a:t>
            </a:r>
            <a:r>
              <a:rPr lang="en-US" sz="2200" dirty="0"/>
              <a:t>-phosphorus </a:t>
            </a:r>
            <a:r>
              <a:rPr lang="en-US" sz="2200" dirty="0" err="1"/>
              <a:t>larvicides</a:t>
            </a:r>
            <a:r>
              <a:rPr lang="en-US" sz="2200" dirty="0"/>
              <a:t> like </a:t>
            </a:r>
            <a:r>
              <a:rPr lang="en-US" sz="2200" dirty="0" err="1"/>
              <a:t>fenthion</a:t>
            </a:r>
            <a:r>
              <a:rPr lang="en-US" sz="2200" dirty="0"/>
              <a:t>, </a:t>
            </a:r>
            <a:r>
              <a:rPr lang="en-US" sz="2200" dirty="0" err="1"/>
              <a:t>temephos</a:t>
            </a:r>
            <a:r>
              <a:rPr lang="en-US" sz="2200" dirty="0" smtClean="0"/>
              <a:t>.</a:t>
            </a:r>
          </a:p>
          <a:p>
            <a:pPr marL="101600" indent="0">
              <a:lnSpc>
                <a:spcPct val="150000"/>
              </a:lnSpc>
              <a:buNone/>
            </a:pPr>
            <a:r>
              <a:rPr lang="en-US" sz="2200" b="1" dirty="0" smtClean="0">
                <a:solidFill>
                  <a:schemeClr val="accent5"/>
                </a:solidFill>
              </a:rPr>
              <a:t>Anti-adult measures: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Pyrethrum spray can be used. </a:t>
            </a:r>
          </a:p>
          <a:p>
            <a:pPr>
              <a:lnSpc>
                <a:spcPct val="150000"/>
              </a:lnSpc>
            </a:pPr>
            <a:r>
              <a:rPr lang="en-US" sz="2200" dirty="0" smtClean="0"/>
              <a:t>DDT and </a:t>
            </a:r>
            <a:r>
              <a:rPr lang="en-US" sz="2200" dirty="0" err="1" smtClean="0"/>
              <a:t>hexachlorocyclohexane</a:t>
            </a:r>
            <a:r>
              <a:rPr lang="en-US" sz="2200" dirty="0" smtClean="0"/>
              <a:t> (HCH) are not effective.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648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-US" sz="2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National Vector Borne Disease Control </a:t>
            </a:r>
            <a:r>
              <a:rPr lang="en-US" sz="2800" b="1" i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Programme</a:t>
            </a:r>
            <a:endParaRPr lang="en-US" sz="28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The National Filariasis Control </a:t>
            </a:r>
            <a:r>
              <a:rPr lang="en-US" sz="2400" dirty="0" err="1"/>
              <a:t>Programme</a:t>
            </a:r>
            <a:r>
              <a:rPr lang="en-US" sz="2400" dirty="0"/>
              <a:t> in India - active since 1955 - integrated with National Vector Borne Disease Control </a:t>
            </a:r>
            <a:r>
              <a:rPr lang="en-US" sz="2400" dirty="0" err="1"/>
              <a:t>Programme</a:t>
            </a:r>
            <a:r>
              <a:rPr lang="en-US" sz="2400" dirty="0"/>
              <a:t> (NVBDCP) in 2006. </a:t>
            </a:r>
          </a:p>
          <a:p>
            <a:pPr>
              <a:lnSpc>
                <a:spcPct val="150000"/>
              </a:lnSpc>
            </a:pPr>
            <a:r>
              <a:rPr lang="en-US" sz="2400" b="1" dirty="0" err="1"/>
              <a:t>Hathipaon</a:t>
            </a:r>
            <a:r>
              <a:rPr lang="en-US" sz="2400" b="1" dirty="0"/>
              <a:t> </a:t>
            </a:r>
            <a:r>
              <a:rPr lang="en-US" sz="2400" b="1" dirty="0" err="1"/>
              <a:t>Mukt</a:t>
            </a:r>
            <a:r>
              <a:rPr lang="en-US" sz="2400" b="1" dirty="0"/>
              <a:t> Bharat: </a:t>
            </a:r>
            <a:r>
              <a:rPr lang="en-US" sz="2400" dirty="0"/>
              <a:t>India (under NVBDCP) has launched a massive campaign in 2015 for achieving </a:t>
            </a:r>
            <a:r>
              <a:rPr lang="en-US" sz="2400" dirty="0" err="1"/>
              <a:t>filaria</a:t>
            </a:r>
            <a:r>
              <a:rPr lang="en-US" sz="2400" dirty="0"/>
              <a:t> free India named </a:t>
            </a:r>
            <a:r>
              <a:rPr lang="en-US" sz="2400" i="1" dirty="0"/>
              <a:t>“</a:t>
            </a:r>
            <a:r>
              <a:rPr lang="en-US" sz="2400" i="1" dirty="0" err="1"/>
              <a:t>Hathipaon</a:t>
            </a:r>
            <a:r>
              <a:rPr lang="en-US" sz="2400" i="1" dirty="0"/>
              <a:t> </a:t>
            </a:r>
            <a:r>
              <a:rPr lang="en-US" sz="2400" i="1" dirty="0" err="1"/>
              <a:t>Mukt</a:t>
            </a:r>
            <a:r>
              <a:rPr lang="en-US" sz="2400" i="1" dirty="0"/>
              <a:t> Bharat”</a:t>
            </a:r>
            <a:r>
              <a:rPr lang="en-US" sz="2400" dirty="0"/>
              <a:t> - aims at assisting the filariasis elimination program of India.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27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Elimination of Lymphatic Filariasis (ELF)</a:t>
            </a:r>
            <a:endParaRPr lang="en-US" sz="32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Global program to eliminate lymphatic filariasis (ELF) - launched by WHO in 2000 aiming at global elimination by the year 2020.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In India, ELF is in operation since 2004 in parallel with global strategy. 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B050"/>
                </a:solidFill>
              </a:rPr>
              <a:t>MDA strategy: </a:t>
            </a:r>
            <a:r>
              <a:rPr lang="en-US" sz="2400" dirty="0"/>
              <a:t>WHO recommends mass drug administration (MDA) once in a year to all people at-risk in the endemic areas for a period of five years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810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MDA regimen: </a:t>
            </a:r>
            <a:r>
              <a:rPr lang="en-US" sz="2800" dirty="0"/>
              <a:t>Single dose of DEC (6mg/kg) + </a:t>
            </a:r>
            <a:r>
              <a:rPr lang="en-US" sz="2800" dirty="0" err="1"/>
              <a:t>albendazole</a:t>
            </a:r>
            <a:r>
              <a:rPr lang="en-US" sz="2800" dirty="0"/>
              <a:t> (400 mg) is the MDA regimen of choice in all endemic areas of the World including India except: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In onchocerciasis endemic areas - </a:t>
            </a:r>
            <a:r>
              <a:rPr lang="en-US" sz="2800" dirty="0" err="1"/>
              <a:t>ivermectin</a:t>
            </a:r>
            <a:r>
              <a:rPr lang="en-US" sz="2800" dirty="0"/>
              <a:t> + </a:t>
            </a:r>
            <a:r>
              <a:rPr lang="en-US" sz="2800" dirty="0" err="1"/>
              <a:t>albendazole</a:t>
            </a:r>
            <a:r>
              <a:rPr lang="en-US" sz="2800" dirty="0"/>
              <a:t> is given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In </a:t>
            </a:r>
            <a:r>
              <a:rPr lang="en-US" sz="2800" i="1" dirty="0"/>
              <a:t>Loa </a:t>
            </a:r>
            <a:r>
              <a:rPr lang="en-US" sz="2800" i="1" dirty="0" err="1"/>
              <a:t>loa</a:t>
            </a:r>
            <a:r>
              <a:rPr lang="en-US" sz="2800" i="1" dirty="0"/>
              <a:t> </a:t>
            </a:r>
            <a:r>
              <a:rPr lang="en-US" sz="2800" dirty="0"/>
              <a:t>endemic area - </a:t>
            </a:r>
            <a:r>
              <a:rPr lang="en-US" sz="2800" dirty="0" err="1"/>
              <a:t>Albendazole</a:t>
            </a:r>
            <a:r>
              <a:rPr lang="en-US" sz="2800" dirty="0"/>
              <a:t> is given twice per year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410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71501"/>
            <a:ext cx="8229600" cy="40231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Triple drug regimen:</a:t>
            </a:r>
            <a:r>
              <a:rPr lang="en-US" dirty="0"/>
              <a:t> WHO recently recommended IDA regimen (</a:t>
            </a:r>
            <a:r>
              <a:rPr lang="en-US" dirty="0" err="1"/>
              <a:t>ivermectin</a:t>
            </a:r>
            <a:r>
              <a:rPr lang="en-US" dirty="0"/>
              <a:t> + DEC+ </a:t>
            </a:r>
            <a:r>
              <a:rPr lang="en-US" dirty="0" err="1"/>
              <a:t>albendazole</a:t>
            </a:r>
            <a:r>
              <a:rPr lang="en-US" dirty="0"/>
              <a:t>). </a:t>
            </a:r>
          </a:p>
          <a:p>
            <a:pPr>
              <a:lnSpc>
                <a:spcPct val="150000"/>
              </a:lnSpc>
            </a:pPr>
            <a:r>
              <a:rPr lang="en-US" dirty="0"/>
              <a:t>It is implemented in selected districts of India.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370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Elimination of Lymphatic Filariasis (ELF) </a:t>
            </a:r>
            <a:endParaRPr lang="en-US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</a:rPr>
              <a:t>Assessment: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The impact of MDA is assessed by conducting: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/>
              <a:t>Microfilaria survey</a:t>
            </a:r>
            <a:r>
              <a:rPr lang="en-US" sz="2400" dirty="0"/>
              <a:t> (by peripheral blood smear examination) once in a year; one month prior to the next MDA, followed by: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/>
              <a:t>Transmission assessment survey</a:t>
            </a:r>
            <a:r>
              <a:rPr lang="en-US" sz="2400" dirty="0"/>
              <a:t> (by antigen/antibody detection) during post-MDA period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893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</a:rPr>
              <a:t>Global LF elimination status: </a:t>
            </a:r>
            <a:r>
              <a:rPr lang="en-US" sz="2800" dirty="0"/>
              <a:t>Till date, 16 countries achieved the LF elimination status. Seven additional countries are in the verge of elimination. Preventive chemotherapy is still required in 49 countries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</a:rPr>
              <a:t>India LF elimination status: </a:t>
            </a:r>
            <a:r>
              <a:rPr lang="en-US" sz="2800" dirty="0"/>
              <a:t>In India, five states (Assam, Tamil Nadu, Goa, Puducherry, Daman and Diu) stopped MDA after achieving elimination status.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685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5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BRUGIAN FILARIASIS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Brugia</a:t>
            </a:r>
            <a:r>
              <a:rPr lang="en-US" sz="48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malayi</a:t>
            </a:r>
            <a:endParaRPr lang="en-US" sz="6600" b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i="1" dirty="0" err="1"/>
              <a:t>Brugia</a:t>
            </a:r>
            <a:r>
              <a:rPr lang="en-US" sz="2800" i="1" dirty="0"/>
              <a:t> </a:t>
            </a:r>
            <a:r>
              <a:rPr lang="en-US" sz="2800" i="1" dirty="0" err="1"/>
              <a:t>malayi</a:t>
            </a:r>
            <a:r>
              <a:rPr lang="en-US" sz="2800" dirty="0"/>
              <a:t> accounts for 10% of lymphatic </a:t>
            </a:r>
            <a:r>
              <a:rPr lang="en-US" sz="2800" dirty="0" err="1"/>
              <a:t>filariasisnamed</a:t>
            </a:r>
            <a:r>
              <a:rPr lang="en-US" sz="2800" dirty="0"/>
              <a:t> after its discoverer </a:t>
            </a:r>
            <a:r>
              <a:rPr lang="en-US" sz="2800" dirty="0" err="1"/>
              <a:t>Brug</a:t>
            </a:r>
            <a:r>
              <a:rPr lang="en-US" sz="2800" dirty="0"/>
              <a:t> (1927).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04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 </a:t>
            </a:r>
            <a:endParaRPr lang="en-US" sz="60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There is considerable overlapping in the geographical distribution of </a:t>
            </a:r>
            <a:r>
              <a:rPr lang="en-US" sz="2400" dirty="0" err="1"/>
              <a:t>brugian</a:t>
            </a:r>
            <a:r>
              <a:rPr lang="en-US" sz="2400" dirty="0"/>
              <a:t> filariasis and </a:t>
            </a:r>
            <a:r>
              <a:rPr lang="en-US" sz="2400" dirty="0" err="1"/>
              <a:t>bancroftian</a:t>
            </a:r>
            <a:r>
              <a:rPr lang="en-US" sz="2400" dirty="0"/>
              <a:t> filariasis. </a:t>
            </a:r>
          </a:p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rgbClr val="00B050"/>
                </a:solidFill>
              </a:rPr>
              <a:t>B. </a:t>
            </a:r>
            <a:r>
              <a:rPr lang="en-US" sz="2400" b="1" i="1" dirty="0" err="1">
                <a:solidFill>
                  <a:srgbClr val="00B050"/>
                </a:solidFill>
              </a:rPr>
              <a:t>mala</a:t>
            </a:r>
            <a:r>
              <a:rPr lang="en-US" sz="2400" b="1" dirty="0" err="1">
                <a:solidFill>
                  <a:srgbClr val="00B050"/>
                </a:solidFill>
              </a:rPr>
              <a:t>yi</a:t>
            </a:r>
            <a:r>
              <a:rPr lang="en-US" sz="2400" b="1" dirty="0">
                <a:solidFill>
                  <a:srgbClr val="00B050"/>
                </a:solidFill>
              </a:rPr>
              <a:t> occurs - </a:t>
            </a:r>
            <a:r>
              <a:rPr lang="en-US" sz="2400" dirty="0"/>
              <a:t>Eastern India, Indonesia, Malaysia, Thailand and Philippines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It shows two types of periodicity of </a:t>
            </a:r>
            <a:r>
              <a:rPr lang="en-US" sz="2400" dirty="0" err="1"/>
              <a:t>microfilaremia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Nocturnal form - more common - transmitted in areas of coastal rice fields.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521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1"/>
            <a:ext cx="8229600" cy="4080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Subperiodic</a:t>
            </a:r>
            <a:r>
              <a:rPr lang="en-US" dirty="0"/>
              <a:t> form - rare - found in the forests of Malaysia and Indonesia </a:t>
            </a:r>
          </a:p>
          <a:p>
            <a:pPr>
              <a:lnSpc>
                <a:spcPct val="150000"/>
              </a:lnSpc>
            </a:pPr>
            <a:r>
              <a:rPr lang="en-US" dirty="0"/>
              <a:t>In India, the major states involved are Kerala, Odisha, Assam and West Bengal.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47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6000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Life Cycle</a:t>
            </a:r>
            <a:endParaRPr lang="en-US" sz="8000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Life cycle of </a:t>
            </a:r>
            <a:r>
              <a:rPr lang="en-US" sz="2800" i="1" dirty="0"/>
              <a:t>B. </a:t>
            </a:r>
            <a:r>
              <a:rPr lang="en-US" sz="2800" i="1" dirty="0" err="1"/>
              <a:t>malayi</a:t>
            </a:r>
            <a:r>
              <a:rPr lang="en-US" sz="2800" dirty="0"/>
              <a:t> - similar to </a:t>
            </a:r>
            <a:r>
              <a:rPr lang="en-US" sz="2800" i="1" dirty="0"/>
              <a:t>W. </a:t>
            </a:r>
            <a:r>
              <a:rPr lang="en-US" sz="2800" i="1" dirty="0" err="1"/>
              <a:t>bancrofti</a:t>
            </a:r>
            <a:r>
              <a:rPr lang="en-US" sz="2800" dirty="0"/>
              <a:t> except: 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Vector: </a:t>
            </a:r>
            <a:r>
              <a:rPr lang="en-US" sz="2800" i="1" dirty="0" err="1"/>
              <a:t>Mansonia</a:t>
            </a:r>
            <a:r>
              <a:rPr lang="en-US" sz="2800" dirty="0"/>
              <a:t> - main vector for the nocturnal strains, </a:t>
            </a:r>
            <a:r>
              <a:rPr lang="en-US" sz="2800" i="1" dirty="0"/>
              <a:t>Anopheles</a:t>
            </a:r>
            <a:r>
              <a:rPr lang="en-US" sz="2800" dirty="0"/>
              <a:t> and </a:t>
            </a:r>
            <a:r>
              <a:rPr lang="en-US" sz="2800" i="1" dirty="0" err="1"/>
              <a:t>Aedes</a:t>
            </a:r>
            <a:r>
              <a:rPr lang="en-US" sz="2800" dirty="0"/>
              <a:t> can also transmit the infection.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The </a:t>
            </a:r>
            <a:r>
              <a:rPr lang="en-US" sz="2800" dirty="0" err="1"/>
              <a:t>subperiodic</a:t>
            </a:r>
            <a:r>
              <a:rPr lang="en-US" sz="2800" dirty="0"/>
              <a:t> strains are transmitted by </a:t>
            </a:r>
            <a:r>
              <a:rPr lang="en-US" sz="2800" i="1" dirty="0" err="1"/>
              <a:t>Coquillettidia</a:t>
            </a:r>
            <a:r>
              <a:rPr lang="en-US" sz="2800" i="1" dirty="0"/>
              <a:t> </a:t>
            </a:r>
            <a:r>
              <a:rPr lang="en-US" sz="2800" dirty="0"/>
              <a:t>and</a:t>
            </a:r>
            <a:r>
              <a:rPr lang="en-US" sz="2800" i="1" dirty="0"/>
              <a:t> </a:t>
            </a:r>
            <a:r>
              <a:rPr lang="en-US" sz="2800" i="1" dirty="0" err="1"/>
              <a:t>Mansonia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34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800101"/>
            <a:ext cx="8229600" cy="33944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Reservoir:</a:t>
            </a:r>
            <a:r>
              <a:rPr lang="en-US" sz="2800" dirty="0"/>
              <a:t> Humans - main reservoir; except for the </a:t>
            </a:r>
            <a:r>
              <a:rPr lang="en-US" sz="2800" dirty="0" err="1"/>
              <a:t>subperiodic</a:t>
            </a:r>
            <a:r>
              <a:rPr lang="en-US" sz="2800" dirty="0"/>
              <a:t> strains of </a:t>
            </a:r>
            <a:r>
              <a:rPr lang="en-US" sz="2800" i="1" dirty="0"/>
              <a:t>B. </a:t>
            </a:r>
            <a:r>
              <a:rPr lang="en-US" sz="2800" i="1" dirty="0" err="1"/>
              <a:t>malayi</a:t>
            </a:r>
            <a:r>
              <a:rPr lang="en-US" sz="2800" dirty="0"/>
              <a:t> where monkeys, cats and dogs are the animal reservoirs.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926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Features</a:t>
            </a:r>
            <a:endParaRPr lang="en-US" sz="66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600" dirty="0"/>
              <a:t>Clinical features - similar to </a:t>
            </a:r>
            <a:r>
              <a:rPr lang="en-US" sz="2600" dirty="0" err="1"/>
              <a:t>bancroftian</a:t>
            </a:r>
            <a:r>
              <a:rPr lang="en-US" sz="2600" dirty="0"/>
              <a:t> filariasis except: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More frequent episodes of acute </a:t>
            </a:r>
            <a:r>
              <a:rPr lang="en-US" sz="2600" dirty="0" err="1"/>
              <a:t>adenolymphangitis</a:t>
            </a:r>
            <a:r>
              <a:rPr lang="en-US" sz="2600" dirty="0"/>
              <a:t>, adenitis (femoral nodes), and filarial abscesses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Chronic manifestations (lymphedema and elephantiasis) - less frequent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Genital involvement is not seen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Elephantiasis: Swelling is limited to leg below the knee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 err="1"/>
              <a:t>Chyluria</a:t>
            </a:r>
            <a:r>
              <a:rPr lang="en-US" sz="2600" dirty="0"/>
              <a:t> does not occur.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50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sz="60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B050"/>
                </a:solidFill>
              </a:rPr>
              <a:t>Microscopy:</a:t>
            </a:r>
            <a:r>
              <a:rPr lang="en-US" sz="2400" b="1" dirty="0"/>
              <a:t> </a:t>
            </a:r>
            <a:r>
              <a:rPr lang="en-US" sz="2400" dirty="0"/>
              <a:t>Microfilaria in blood - detected by peripheral blood smear.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B050"/>
                </a:solidFill>
              </a:rPr>
              <a:t>Antibody detection methods: </a:t>
            </a:r>
            <a:r>
              <a:rPr lang="en-US" sz="2400" dirty="0"/>
              <a:t>Two methods are available - ICT for screening and ELISA for confirmation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rgbClr val="00B050"/>
                </a:solidFill>
              </a:rPr>
              <a:t>Brugia</a:t>
            </a:r>
            <a:r>
              <a:rPr lang="en-US" sz="2400" b="1" dirty="0">
                <a:solidFill>
                  <a:srgbClr val="00B050"/>
                </a:solidFill>
              </a:rPr>
              <a:t> rapid: </a:t>
            </a:r>
            <a:r>
              <a:rPr lang="en-US" sz="2400" dirty="0"/>
              <a:t>ICT detecting parasite-specific IgG-4 antibodies against recombinant BmR1 antigen of </a:t>
            </a:r>
            <a:r>
              <a:rPr lang="en-US" sz="2400" i="1" dirty="0"/>
              <a:t>B. </a:t>
            </a:r>
            <a:r>
              <a:rPr lang="en-US" sz="2400" i="1" dirty="0" err="1"/>
              <a:t>malayi</a:t>
            </a:r>
            <a:r>
              <a:rPr lang="en-US" sz="2400" i="1" dirty="0"/>
              <a:t> 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B050"/>
                </a:solidFill>
              </a:rPr>
              <a:t>Bm14 ELISA </a:t>
            </a:r>
            <a:r>
              <a:rPr lang="en-US" sz="2400" dirty="0"/>
              <a:t>employing recombinant </a:t>
            </a:r>
            <a:r>
              <a:rPr lang="en-US" sz="2400" i="1" dirty="0"/>
              <a:t>B. </a:t>
            </a:r>
            <a:r>
              <a:rPr lang="en-US" sz="2400" i="1" dirty="0" err="1"/>
              <a:t>malayi</a:t>
            </a:r>
            <a:r>
              <a:rPr lang="en-US" sz="2400" i="1" dirty="0"/>
              <a:t> </a:t>
            </a:r>
            <a:r>
              <a:rPr lang="en-US" sz="2400" dirty="0"/>
              <a:t>antigen (Bm-14) is available.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028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endParaRPr lang="en-US" sz="60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There is no antigen detection method is available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Imaging methods - ultrasound can be employed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</a:rPr>
              <a:t>Molecular methods: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/>
              <a:t>PCR and other molecular methods can differentiate between </a:t>
            </a:r>
            <a:r>
              <a:rPr lang="en-US" sz="2800" i="1" dirty="0"/>
              <a:t>B. </a:t>
            </a:r>
            <a:r>
              <a:rPr lang="en-US" sz="2800" i="1" dirty="0" err="1"/>
              <a:t>malayi</a:t>
            </a:r>
            <a:r>
              <a:rPr lang="en-US" sz="2800" i="1" dirty="0"/>
              <a:t> </a:t>
            </a:r>
            <a:r>
              <a:rPr lang="en-US" sz="2800" dirty="0"/>
              <a:t>and </a:t>
            </a:r>
            <a:r>
              <a:rPr lang="en-US" sz="2800" i="1" dirty="0"/>
              <a:t>W. </a:t>
            </a:r>
            <a:r>
              <a:rPr lang="en-US" sz="2800" i="1" dirty="0" err="1"/>
              <a:t>bancrofti</a:t>
            </a:r>
            <a:r>
              <a:rPr lang="en-US" sz="2200" dirty="0"/>
              <a:t>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297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</a:t>
            </a:r>
            <a:endParaRPr lang="en-US" sz="66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Same as for </a:t>
            </a:r>
            <a:r>
              <a:rPr lang="en-US" dirty="0" err="1"/>
              <a:t>bancroftian</a:t>
            </a:r>
            <a:r>
              <a:rPr lang="en-US" dirty="0"/>
              <a:t> filariasis; except that frequency of adverse effects following DEC medication is more. </a:t>
            </a:r>
          </a:p>
          <a:p>
            <a:pPr>
              <a:lnSpc>
                <a:spcPct val="150000"/>
              </a:lnSpc>
            </a:pPr>
            <a:r>
              <a:rPr lang="en-US" dirty="0"/>
              <a:t>Therapy should be started with lower dose.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321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b="1" i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Prevention</a:t>
            </a:r>
            <a:endParaRPr lang="en-US" sz="7200" b="1" i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Same as for </a:t>
            </a:r>
            <a:r>
              <a:rPr lang="en-US" sz="2400" dirty="0" err="1"/>
              <a:t>bancroftian</a:t>
            </a:r>
            <a:r>
              <a:rPr lang="en-US" sz="2400" dirty="0"/>
              <a:t> filariasis (i.e. both </a:t>
            </a:r>
            <a:r>
              <a:rPr lang="en-US" sz="2400" dirty="0" err="1"/>
              <a:t>chemoprophylaxis</a:t>
            </a:r>
            <a:r>
              <a:rPr lang="en-US" sz="2400" dirty="0"/>
              <a:t> and vector </a:t>
            </a:r>
            <a:r>
              <a:rPr lang="en-US" sz="2400" dirty="0" err="1"/>
              <a:t>contro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5"/>
                </a:solidFill>
              </a:rPr>
              <a:t>Removal of </a:t>
            </a:r>
            <a:r>
              <a:rPr lang="en-US" sz="2400" b="1" dirty="0" err="1">
                <a:solidFill>
                  <a:schemeClr val="accent5"/>
                </a:solidFill>
              </a:rPr>
              <a:t>pistia</a:t>
            </a:r>
            <a:r>
              <a:rPr lang="en-US" sz="2400" b="1" dirty="0">
                <a:solidFill>
                  <a:schemeClr val="accent5"/>
                </a:solidFill>
              </a:rPr>
              <a:t> plants: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In South India and Sri Lanka where the </a:t>
            </a:r>
            <a:r>
              <a:rPr lang="en-US" sz="2400" i="1" dirty="0" err="1"/>
              <a:t>Mansonia</a:t>
            </a:r>
            <a:r>
              <a:rPr lang="en-US" sz="2400" dirty="0"/>
              <a:t> is the main vector, breeding is best controlled by removing/destroying the supporting plant </a:t>
            </a:r>
            <a:r>
              <a:rPr lang="en-US" sz="2400" i="1" dirty="0" err="1"/>
              <a:t>Pistia</a:t>
            </a:r>
            <a:r>
              <a:rPr lang="en-US" sz="2400" i="1" dirty="0"/>
              <a:t> stratiotes </a:t>
            </a:r>
            <a:r>
              <a:rPr lang="en-US" sz="2400" dirty="0"/>
              <a:t>from all water collections by herbicidal agents like </a:t>
            </a:r>
            <a:r>
              <a:rPr lang="en-US" sz="2400" dirty="0" err="1"/>
              <a:t>phenoxylene</a:t>
            </a:r>
            <a:r>
              <a:rPr lang="en-US" sz="2400" dirty="0"/>
              <a:t> 30 and shell weed killer-</a:t>
            </a:r>
            <a:r>
              <a:rPr lang="en-US" sz="2400" dirty="0" err="1"/>
              <a:t>D.l</a:t>
            </a:r>
            <a:r>
              <a:rPr lang="en-US" sz="2400" dirty="0"/>
              <a:t>).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119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Brugia</a:t>
            </a:r>
            <a:r>
              <a:rPr lang="en-US" sz="5400" b="1" dirty="0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7030A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timori</a:t>
            </a:r>
            <a:endParaRPr lang="en-US" sz="5400" b="1" dirty="0">
              <a:solidFill>
                <a:srgbClr val="7030A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i="1" dirty="0"/>
              <a:t>B. </a:t>
            </a:r>
            <a:r>
              <a:rPr lang="en-US" sz="2400" i="1" dirty="0" err="1"/>
              <a:t>timori</a:t>
            </a:r>
            <a:r>
              <a:rPr lang="en-US" sz="2400" dirty="0"/>
              <a:t> infection is limited to the Timor islands of Southeastern Indonesia.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Transmitted by </a:t>
            </a:r>
            <a:r>
              <a:rPr lang="en-US" sz="2400" i="1" dirty="0"/>
              <a:t>Anopheles </a:t>
            </a:r>
            <a:r>
              <a:rPr lang="en-US" sz="2400" i="1" dirty="0" err="1"/>
              <a:t>barbirostris</a:t>
            </a:r>
            <a:r>
              <a:rPr lang="en-US" sz="2400" i="1" dirty="0"/>
              <a:t> 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Morphologically microfilariae - similar to that of </a:t>
            </a:r>
            <a:r>
              <a:rPr lang="en-US" sz="2400" i="1" dirty="0"/>
              <a:t>B. </a:t>
            </a:r>
            <a:r>
              <a:rPr lang="en-US" sz="2400" i="1" dirty="0" err="1"/>
              <a:t>malayi</a:t>
            </a:r>
            <a:r>
              <a:rPr lang="en-US" sz="2400" dirty="0"/>
              <a:t> except that it is longer (310 µm), and more nuclei at tail region.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Clinical features, laboratory diagnosis and treatment are similar to that of </a:t>
            </a:r>
            <a:r>
              <a:rPr lang="en-US" sz="2400" i="1" dirty="0"/>
              <a:t>B. </a:t>
            </a:r>
            <a:r>
              <a:rPr lang="en-US" sz="2400" i="1" dirty="0" err="1"/>
              <a:t>malayi</a:t>
            </a:r>
            <a:r>
              <a:rPr lang="en-US" sz="2400" dirty="0"/>
              <a:t>.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936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Identifying features Filarial Worms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739"/>
            <a:ext cx="8382000" cy="3828712"/>
          </a:xfrm>
        </p:spPr>
      </p:pic>
    </p:spTree>
    <p:extLst>
      <p:ext uri="{BB962C8B-B14F-4D97-AF65-F5344CB8AC3E}">
        <p14:creationId xmlns:p14="http://schemas.microsoft.com/office/powerpoint/2010/main" val="289606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2842"/>
            <a:ext cx="9036496" cy="4948014"/>
          </a:xfrm>
        </p:spPr>
      </p:pic>
    </p:spTree>
    <p:extLst>
      <p:ext uri="{BB962C8B-B14F-4D97-AF65-F5344CB8AC3E}">
        <p14:creationId xmlns:p14="http://schemas.microsoft.com/office/powerpoint/2010/main" val="14492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Subcutaneous filariasis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</a:rPr>
              <a:t>Causative agents </a:t>
            </a:r>
          </a:p>
          <a:p>
            <a:r>
              <a:rPr lang="en-US" dirty="0" smtClean="0"/>
              <a:t>Loa </a:t>
            </a:r>
            <a:r>
              <a:rPr lang="en-US" dirty="0" err="1" smtClean="0"/>
              <a:t>Loa</a:t>
            </a:r>
            <a:r>
              <a:rPr lang="en-US" dirty="0" smtClean="0"/>
              <a:t> (African eye worm) : </a:t>
            </a:r>
            <a:r>
              <a:rPr lang="en-US" dirty="0" err="1" smtClean="0"/>
              <a:t>Calabar</a:t>
            </a:r>
            <a:r>
              <a:rPr lang="en-US" dirty="0" smtClean="0"/>
              <a:t> swellings</a:t>
            </a:r>
          </a:p>
          <a:p>
            <a:r>
              <a:rPr lang="en-US" dirty="0" err="1" smtClean="0"/>
              <a:t>Onchocerca</a:t>
            </a:r>
            <a:r>
              <a:rPr lang="en-US" dirty="0" smtClean="0"/>
              <a:t> volvulus : river blindness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Key points of Loa </a:t>
            </a:r>
            <a:r>
              <a:rPr lang="en-US" b="1" dirty="0" err="1" smtClean="0">
                <a:solidFill>
                  <a:srgbClr val="7030A0"/>
                </a:solidFill>
              </a:rPr>
              <a:t>Loa</a:t>
            </a:r>
            <a:r>
              <a:rPr lang="en-US" b="1" dirty="0" smtClean="0">
                <a:solidFill>
                  <a:srgbClr val="7030A0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 smtClean="0"/>
              <a:t>Loa </a:t>
            </a:r>
            <a:r>
              <a:rPr lang="en-US" dirty="0" err="1" smtClean="0"/>
              <a:t>loa</a:t>
            </a:r>
            <a:r>
              <a:rPr lang="en-US" dirty="0" smtClean="0"/>
              <a:t> is also known as African eye worm and causes </a:t>
            </a:r>
            <a:r>
              <a:rPr lang="en-US" dirty="0" err="1" smtClean="0"/>
              <a:t>loiasis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Vectors:</a:t>
            </a:r>
            <a:r>
              <a:rPr lang="en-US" dirty="0" smtClean="0"/>
              <a:t> Day-biting flies </a:t>
            </a:r>
            <a:r>
              <a:rPr lang="en-US" dirty="0" smtClean="0">
                <a:solidFill>
                  <a:srgbClr val="7030A0"/>
                </a:solidFill>
              </a:rPr>
              <a:t>(</a:t>
            </a:r>
            <a:r>
              <a:rPr lang="en-US" dirty="0" err="1" smtClean="0">
                <a:solidFill>
                  <a:srgbClr val="7030A0"/>
                </a:solidFill>
              </a:rPr>
              <a:t>Chrysops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smtClean="0"/>
              <a:t>Microfilaria are sheathed and nuclei extend </a:t>
            </a:r>
            <a:r>
              <a:rPr lang="en-US" dirty="0" err="1" smtClean="0"/>
              <a:t>upto</a:t>
            </a:r>
            <a:r>
              <a:rPr lang="en-US" dirty="0" smtClean="0"/>
              <a:t> tail tip.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229600" cy="402312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Microfilaria appears during the day (diurnal periodic).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Clinical features: </a:t>
            </a:r>
            <a:r>
              <a:rPr lang="en-US" dirty="0" smtClean="0"/>
              <a:t>Subcutaneous swellings </a:t>
            </a:r>
            <a:r>
              <a:rPr lang="en-US" dirty="0" smtClean="0">
                <a:solidFill>
                  <a:srgbClr val="7030A0"/>
                </a:solidFill>
              </a:rPr>
              <a:t>(</a:t>
            </a:r>
            <a:r>
              <a:rPr lang="en-US" dirty="0" err="1" smtClean="0">
                <a:solidFill>
                  <a:srgbClr val="7030A0"/>
                </a:solidFill>
              </a:rPr>
              <a:t>calabar</a:t>
            </a:r>
            <a:r>
              <a:rPr lang="en-US" dirty="0" smtClean="0">
                <a:solidFill>
                  <a:srgbClr val="7030A0"/>
                </a:solidFill>
              </a:rPr>
              <a:t> swellings)</a:t>
            </a:r>
            <a:r>
              <a:rPr lang="en-US" dirty="0" smtClean="0"/>
              <a:t> ocular granuloma, edema of eyelid, and </a:t>
            </a:r>
            <a:r>
              <a:rPr lang="en-US" dirty="0" err="1">
                <a:solidFill>
                  <a:srgbClr val="7030A0"/>
                </a:solidFill>
              </a:rPr>
              <a:t>proptosis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r>
              <a:rPr lang="en-US" b="1" dirty="0">
                <a:solidFill>
                  <a:srgbClr val="7030A0"/>
                </a:solidFill>
              </a:rPr>
              <a:t>Diagnosis: </a:t>
            </a:r>
            <a:r>
              <a:rPr lang="en-US" dirty="0" smtClean="0"/>
              <a:t>Demonstration of adult worm from skin and conjunctiva. Demonstration of microfilaria in peripheral blood during day. High eosinophil count.</a:t>
            </a:r>
          </a:p>
          <a:p>
            <a:r>
              <a:rPr lang="en-US" b="1" dirty="0">
                <a:solidFill>
                  <a:srgbClr val="7030A0"/>
                </a:solidFill>
              </a:rPr>
              <a:t>Treatment:</a:t>
            </a:r>
            <a:r>
              <a:rPr lang="en-US" dirty="0" smtClean="0"/>
              <a:t> DEC with simultaneous administration of </a:t>
            </a:r>
            <a:r>
              <a:rPr lang="en-US" dirty="0" smtClean="0">
                <a:solidFill>
                  <a:srgbClr val="7030A0"/>
                </a:solidFill>
              </a:rPr>
              <a:t>corticosteroid</a:t>
            </a:r>
            <a:r>
              <a:rPr lang="en-US" dirty="0" smtClean="0"/>
              <a:t> and other drugs which may be used </a:t>
            </a:r>
            <a:r>
              <a:rPr lang="en-US" dirty="0" err="1" smtClean="0"/>
              <a:t>Ivermectin</a:t>
            </a:r>
            <a:r>
              <a:rPr lang="en-US" dirty="0" smtClean="0"/>
              <a:t> or </a:t>
            </a:r>
            <a:r>
              <a:rPr lang="en-US" dirty="0" err="1" smtClean="0"/>
              <a:t>albendazole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02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413742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Key point of </a:t>
            </a:r>
            <a:r>
              <a:rPr lang="en-US" b="1" dirty="0" err="1" smtClean="0">
                <a:solidFill>
                  <a:srgbClr val="FF0000"/>
                </a:solidFill>
              </a:rPr>
              <a:t>Onchocerca</a:t>
            </a:r>
            <a:r>
              <a:rPr lang="en-US" b="1" dirty="0" smtClean="0">
                <a:solidFill>
                  <a:srgbClr val="FF0000"/>
                </a:solidFill>
              </a:rPr>
              <a:t> Volvulus : </a:t>
            </a:r>
          </a:p>
          <a:p>
            <a:r>
              <a:rPr lang="en-US" dirty="0" smtClean="0"/>
              <a:t>Life Cycle is completed in 2 hosts.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Definitive host: </a:t>
            </a:r>
            <a:r>
              <a:rPr lang="en-US" dirty="0" smtClean="0"/>
              <a:t>Humans </a:t>
            </a:r>
          </a:p>
          <a:p>
            <a:r>
              <a:rPr lang="en-US" b="1" dirty="0">
                <a:solidFill>
                  <a:srgbClr val="7030A0"/>
                </a:solidFill>
              </a:rPr>
              <a:t>Intermediate hosts: </a:t>
            </a:r>
            <a:r>
              <a:rPr lang="en-US" dirty="0" smtClean="0"/>
              <a:t>Day –biting female black flies of the genus </a:t>
            </a:r>
            <a:r>
              <a:rPr lang="en-US" b="1" dirty="0" err="1" smtClean="0">
                <a:solidFill>
                  <a:srgbClr val="7030A0"/>
                </a:solidFill>
              </a:rPr>
              <a:t>simulium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(black flies).</a:t>
            </a:r>
          </a:p>
          <a:p>
            <a:r>
              <a:rPr lang="en-US" dirty="0" smtClean="0"/>
              <a:t>The vector </a:t>
            </a:r>
            <a:r>
              <a:rPr lang="en-US" dirty="0" err="1" smtClean="0"/>
              <a:t>simulium</a:t>
            </a:r>
            <a:r>
              <a:rPr lang="en-US" dirty="0" smtClean="0"/>
              <a:t> species breed in fast-flowing rivers; and therefore, the disease is most common along the course of rivers. Hence, the name river blindness. </a:t>
            </a:r>
          </a:p>
        </p:txBody>
      </p:sp>
    </p:spTree>
    <p:extLst>
      <p:ext uri="{BB962C8B-B14F-4D97-AF65-F5344CB8AC3E}">
        <p14:creationId xmlns:p14="http://schemas.microsoft.com/office/powerpoint/2010/main" val="398294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1"/>
            <a:ext cx="8229600" cy="4308872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Clinical features : </a:t>
            </a:r>
            <a:r>
              <a:rPr lang="en-US" dirty="0">
                <a:solidFill>
                  <a:srgbClr val="00B0F0"/>
                </a:solidFill>
              </a:rPr>
              <a:t>Subcutaneous nodule </a:t>
            </a:r>
          </a:p>
          <a:p>
            <a:r>
              <a:rPr lang="en-US" dirty="0" err="1">
                <a:solidFill>
                  <a:srgbClr val="00B0F0"/>
                </a:solidFill>
              </a:rPr>
              <a:t>Onchodermatitis</a:t>
            </a:r>
            <a:r>
              <a:rPr lang="en-US" dirty="0">
                <a:solidFill>
                  <a:srgbClr val="00B0F0"/>
                </a:solidFill>
              </a:rPr>
              <a:t> called as </a:t>
            </a:r>
            <a:r>
              <a:rPr lang="en-US" dirty="0" err="1">
                <a:solidFill>
                  <a:srgbClr val="00B0F0"/>
                </a:solidFill>
              </a:rPr>
              <a:t>sowdah</a:t>
            </a:r>
            <a:r>
              <a:rPr lang="en-US" dirty="0">
                <a:solidFill>
                  <a:srgbClr val="00B0F0"/>
                </a:solidFill>
              </a:rPr>
              <a:t>, </a:t>
            </a:r>
          </a:p>
          <a:p>
            <a:r>
              <a:rPr lang="en-US" dirty="0">
                <a:solidFill>
                  <a:srgbClr val="00B0F0"/>
                </a:solidFill>
              </a:rPr>
              <a:t>Ocular manifestations</a:t>
            </a:r>
            <a:r>
              <a:rPr lang="en-US" dirty="0"/>
              <a:t> range from </a:t>
            </a:r>
            <a:r>
              <a:rPr lang="en-US" dirty="0" err="1"/>
              <a:t>conjuctivitis</a:t>
            </a:r>
            <a:r>
              <a:rPr lang="en-US" dirty="0"/>
              <a:t> with photophobia. Other ocular lesions include punctate or </a:t>
            </a:r>
            <a:r>
              <a:rPr lang="en-US" dirty="0" err="1"/>
              <a:t>sclerosing</a:t>
            </a:r>
            <a:r>
              <a:rPr lang="en-US" dirty="0"/>
              <a:t> keratitis, </a:t>
            </a:r>
            <a:r>
              <a:rPr lang="en-US" dirty="0" err="1"/>
              <a:t>iridocyclitis</a:t>
            </a:r>
            <a:r>
              <a:rPr lang="en-US" dirty="0"/>
              <a:t>, secondary glaucoma, </a:t>
            </a:r>
            <a:r>
              <a:rPr lang="en-US" dirty="0" err="1"/>
              <a:t>choroidoretinitis</a:t>
            </a:r>
            <a:r>
              <a:rPr lang="en-US" dirty="0"/>
              <a:t>, and optic atrophy. </a:t>
            </a:r>
          </a:p>
          <a:p>
            <a:r>
              <a:rPr lang="en-US" b="1" dirty="0">
                <a:solidFill>
                  <a:srgbClr val="7030A0"/>
                </a:solidFill>
              </a:rPr>
              <a:t>Diagnosis:</a:t>
            </a:r>
            <a:r>
              <a:rPr lang="en-US" dirty="0"/>
              <a:t> </a:t>
            </a:r>
            <a:r>
              <a:rPr lang="en-US" dirty="0" err="1"/>
              <a:t>Demostration</a:t>
            </a:r>
            <a:r>
              <a:rPr lang="en-US" dirty="0"/>
              <a:t> of microfilaria from skin snips and aspirated material form subcutaneous </a:t>
            </a:r>
            <a:r>
              <a:rPr lang="en-US" dirty="0" smtClean="0"/>
              <a:t>nodules. Demonstration </a:t>
            </a:r>
            <a:r>
              <a:rPr lang="en-US" dirty="0"/>
              <a:t>of IgG4 antibody and PCR. </a:t>
            </a:r>
          </a:p>
          <a:p>
            <a:r>
              <a:rPr lang="en-US" b="1" dirty="0">
                <a:solidFill>
                  <a:srgbClr val="7030A0"/>
                </a:solidFill>
              </a:rPr>
              <a:t>Treatment : </a:t>
            </a:r>
            <a:r>
              <a:rPr lang="en-US" dirty="0" err="1"/>
              <a:t>ivermectin</a:t>
            </a:r>
            <a:r>
              <a:rPr lang="en-US" dirty="0"/>
              <a:t> is the drug of choice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9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Serous Cavity Filariasis </a:t>
            </a:r>
          </a:p>
          <a:p>
            <a:r>
              <a:rPr lang="en-US" b="1" dirty="0" err="1">
                <a:solidFill>
                  <a:srgbClr val="00B050"/>
                </a:solidFill>
              </a:rPr>
              <a:t>Mansonella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Ozzardi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: </a:t>
            </a:r>
            <a:r>
              <a:rPr lang="en-US" dirty="0" smtClean="0"/>
              <a:t>seen only in central and south America and West Indies. </a:t>
            </a:r>
          </a:p>
          <a:p>
            <a:r>
              <a:rPr lang="en-US" b="1" dirty="0">
                <a:solidFill>
                  <a:srgbClr val="7030A0"/>
                </a:solidFill>
              </a:rPr>
              <a:t>Vectors :</a:t>
            </a:r>
            <a:r>
              <a:rPr lang="en-US" dirty="0" smtClean="0"/>
              <a:t> </a:t>
            </a:r>
            <a:r>
              <a:rPr lang="en-US" dirty="0" err="1" smtClean="0"/>
              <a:t>Culicoides</a:t>
            </a:r>
            <a:r>
              <a:rPr lang="en-US" dirty="0" smtClean="0"/>
              <a:t> species </a:t>
            </a:r>
          </a:p>
          <a:p>
            <a:r>
              <a:rPr lang="en-US" dirty="0" smtClean="0"/>
              <a:t>Adult worms are found in the </a:t>
            </a:r>
            <a:r>
              <a:rPr lang="en-US" b="1" dirty="0">
                <a:solidFill>
                  <a:srgbClr val="7030A0"/>
                </a:solidFill>
              </a:rPr>
              <a:t>peritoneal</a:t>
            </a:r>
            <a:r>
              <a:rPr lang="en-US" dirty="0" smtClean="0"/>
              <a:t> and </a:t>
            </a:r>
            <a:r>
              <a:rPr lang="en-US" b="1" dirty="0">
                <a:solidFill>
                  <a:srgbClr val="7030A0"/>
                </a:solidFill>
              </a:rPr>
              <a:t>pleural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7030A0"/>
                </a:solidFill>
              </a:rPr>
              <a:t>cavities of humans</a:t>
            </a:r>
            <a:r>
              <a:rPr lang="en-US" dirty="0" smtClean="0"/>
              <a:t>. Infections does not cause any illness. </a:t>
            </a:r>
          </a:p>
          <a:p>
            <a:r>
              <a:rPr lang="en-US" b="1" dirty="0">
                <a:solidFill>
                  <a:srgbClr val="7030A0"/>
                </a:solidFill>
              </a:rPr>
              <a:t>Diagnosis </a:t>
            </a:r>
            <a:r>
              <a:rPr lang="en-US" dirty="0" smtClean="0"/>
              <a:t>is made by demonstrating microfilariae in blood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Treatment : </a:t>
            </a:r>
            <a:r>
              <a:rPr lang="en-US" dirty="0" err="1" smtClean="0"/>
              <a:t>Ivermectin</a:t>
            </a:r>
            <a:r>
              <a:rPr lang="en-US" dirty="0" smtClean="0"/>
              <a:t> (single dose 6 mg) </a:t>
            </a:r>
            <a:r>
              <a:rPr lang="en-US" b="1" dirty="0" err="1" smtClean="0">
                <a:solidFill>
                  <a:srgbClr val="00B050"/>
                </a:solidFill>
              </a:rPr>
              <a:t>Mansonella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Perstans</a:t>
            </a:r>
            <a:r>
              <a:rPr lang="en-US" b="1" dirty="0">
                <a:solidFill>
                  <a:srgbClr val="00B050"/>
                </a:solidFill>
              </a:rPr>
              <a:t> : </a:t>
            </a:r>
            <a:r>
              <a:rPr lang="en-US" dirty="0" smtClean="0"/>
              <a:t>Distributed in tropical Africa and coastal South America.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47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8229600" cy="390882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Adult worms live in the body cavities of humans, mainly in peritoneum, less often in pleura, and rarely in pericardium. .</a:t>
            </a:r>
          </a:p>
          <a:p>
            <a:r>
              <a:rPr lang="en-US" dirty="0" smtClean="0"/>
              <a:t>Infection is generally asymptomatic, but may cause transient abdominal pain, rashes, angioedema and malaise.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Diagnosis</a:t>
            </a:r>
            <a:r>
              <a:rPr lang="en-US" dirty="0" smtClean="0"/>
              <a:t> is by </a:t>
            </a:r>
            <a:r>
              <a:rPr lang="en-US" dirty="0" err="1" smtClean="0"/>
              <a:t>demostration</a:t>
            </a:r>
            <a:r>
              <a:rPr lang="en-US" dirty="0" smtClean="0"/>
              <a:t> of the microfilariae in peripheral blood or </a:t>
            </a:r>
            <a:r>
              <a:rPr lang="en-US" dirty="0" err="1" smtClean="0"/>
              <a:t>serosal</a:t>
            </a:r>
            <a:r>
              <a:rPr lang="en-US" dirty="0" smtClean="0"/>
              <a:t> effusion.</a:t>
            </a:r>
          </a:p>
          <a:p>
            <a:r>
              <a:rPr lang="en-US" b="1" dirty="0">
                <a:solidFill>
                  <a:srgbClr val="7030A0"/>
                </a:solidFill>
              </a:rPr>
              <a:t>Treatment :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Doxyycline</a:t>
            </a:r>
            <a:r>
              <a:rPr lang="en-US" dirty="0" smtClean="0"/>
              <a:t> 200 mg twice a day for 6 weeks targeting the </a:t>
            </a:r>
            <a:r>
              <a:rPr lang="en-US" b="1" dirty="0" err="1">
                <a:solidFill>
                  <a:srgbClr val="00B050"/>
                </a:solidFill>
              </a:rPr>
              <a:t>wolbachia</a:t>
            </a:r>
            <a:r>
              <a:rPr lang="en-US" dirty="0" smtClean="0"/>
              <a:t> </a:t>
            </a:r>
            <a:r>
              <a:rPr lang="en-US" dirty="0" err="1" smtClean="0"/>
              <a:t>endosymbiont</a:t>
            </a:r>
            <a:r>
              <a:rPr lang="en-US" dirty="0" smtClean="0"/>
              <a:t> in M. </a:t>
            </a:r>
            <a:r>
              <a:rPr lang="en-US" dirty="0" err="1" smtClean="0"/>
              <a:t>perstans</a:t>
            </a:r>
            <a:r>
              <a:rPr lang="en-US" dirty="0" smtClean="0"/>
              <a:t> is the first effective treatment.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7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1"/>
            <a:ext cx="8229600" cy="42517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Zoonotic Filariasis 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Brugia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Pahangi</a:t>
            </a:r>
            <a:r>
              <a:rPr lang="en-US" b="1" dirty="0">
                <a:solidFill>
                  <a:srgbClr val="FF0000"/>
                </a:solidFill>
              </a:rPr>
              <a:t> : </a:t>
            </a:r>
            <a:r>
              <a:rPr lang="en-US" dirty="0"/>
              <a:t>Parasite of dogs and cats in Malaysia may infect man and cause </a:t>
            </a:r>
            <a:r>
              <a:rPr lang="en-US" dirty="0" err="1"/>
              <a:t>lymphangitis</a:t>
            </a:r>
            <a:r>
              <a:rPr lang="en-US" dirty="0"/>
              <a:t> and lymphadenitis. 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Dirofilaria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immitis</a:t>
            </a:r>
            <a:r>
              <a:rPr lang="en-US" b="1" dirty="0">
                <a:solidFill>
                  <a:srgbClr val="FF0000"/>
                </a:solidFill>
              </a:rPr>
              <a:t> (dog heart-worm): </a:t>
            </a:r>
            <a:r>
              <a:rPr lang="en-US" dirty="0"/>
              <a:t>caused pulmonary </a:t>
            </a:r>
            <a:r>
              <a:rPr lang="en-US" dirty="0" smtClean="0"/>
              <a:t>infarct </a:t>
            </a:r>
            <a:r>
              <a:rPr lang="en-US" dirty="0"/>
              <a:t>which may appear as </a:t>
            </a:r>
            <a:r>
              <a:rPr lang="en-US" dirty="0">
                <a:solidFill>
                  <a:srgbClr val="7030A0"/>
                </a:solidFill>
              </a:rPr>
              <a:t>coin lesion on chest radiography </a:t>
            </a:r>
            <a:r>
              <a:rPr lang="en-US" dirty="0"/>
              <a:t>and can be mistaken for malignancy. Pulmonary infarct. Is due to </a:t>
            </a:r>
            <a:r>
              <a:rPr lang="en-US" dirty="0" err="1"/>
              <a:t>blockeg</a:t>
            </a:r>
            <a:r>
              <a:rPr lang="en-US" dirty="0"/>
              <a:t> of a </a:t>
            </a:r>
            <a:r>
              <a:rPr lang="en-US" dirty="0" err="1"/>
              <a:t>smalll</a:t>
            </a:r>
            <a:r>
              <a:rPr lang="en-US" dirty="0"/>
              <a:t> branch of pulmonary artery by an embolus due to dead worm 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9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051"/>
            <a:ext cx="8229600" cy="4194572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b="1" dirty="0" err="1" smtClean="0">
                <a:solidFill>
                  <a:srgbClr val="FF0000"/>
                </a:solidFill>
              </a:rPr>
              <a:t>Dirofilaria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Repens</a:t>
            </a:r>
            <a:r>
              <a:rPr lang="en-US" b="1" dirty="0" smtClean="0">
                <a:solidFill>
                  <a:srgbClr val="FF0000"/>
                </a:solidFill>
              </a:rPr>
              <a:t> : </a:t>
            </a:r>
            <a:r>
              <a:rPr lang="en-US" dirty="0" smtClean="0">
                <a:solidFill>
                  <a:srgbClr val="00B0F0"/>
                </a:solidFill>
              </a:rPr>
              <a:t>Natural parasite of dogs </a:t>
            </a:r>
            <a:r>
              <a:rPr lang="en-US" dirty="0" smtClean="0"/>
              <a:t>, it may sometimes infect humans, causing subcutaneous and </a:t>
            </a:r>
            <a:r>
              <a:rPr lang="en-US" dirty="0" err="1" smtClean="0"/>
              <a:t>subconjuctival</a:t>
            </a:r>
            <a:r>
              <a:rPr lang="en-US" dirty="0" smtClean="0"/>
              <a:t> nodules. Many </a:t>
            </a:r>
            <a:r>
              <a:rPr lang="en-US" dirty="0" err="1" smtClean="0"/>
              <a:t>Dirofilaria</a:t>
            </a:r>
            <a:r>
              <a:rPr lang="en-US" dirty="0" smtClean="0"/>
              <a:t> species may form nodules in human conjunctiva and are collectively called </a:t>
            </a:r>
            <a:r>
              <a:rPr lang="en-US" b="1" dirty="0" err="1" smtClean="0">
                <a:solidFill>
                  <a:srgbClr val="7030A0"/>
                </a:solidFill>
              </a:rPr>
              <a:t>dirofilaria</a:t>
            </a:r>
            <a:r>
              <a:rPr lang="en-US" b="1" dirty="0" smtClean="0">
                <a:solidFill>
                  <a:srgbClr val="7030A0"/>
                </a:solidFill>
              </a:rPr>
              <a:t> conjunctivae.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7200" b="1" dirty="0" smtClean="0">
                <a:solidFill>
                  <a:srgbClr val="00B050"/>
                </a:solidFill>
                <a:latin typeface="Bradley Hand ITC" pitchFamily="66" charset="0"/>
              </a:rPr>
              <a:t>THANKS</a:t>
            </a:r>
            <a:endParaRPr lang="en-US" sz="7200" b="1" dirty="0">
              <a:solidFill>
                <a:srgbClr val="00B050"/>
              </a:solidFill>
              <a:latin typeface="Bradley Hand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79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7470</Words>
  <Application>Microsoft Office PowerPoint</Application>
  <PresentationFormat>On-screen Show (16:9)</PresentationFormat>
  <Paragraphs>998</Paragraphs>
  <Slides>162</Slides>
  <Notes>117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162</vt:i4>
      </vt:variant>
    </vt:vector>
  </HeadingPairs>
  <TitlesOfParts>
    <vt:vector size="163" baseType="lpstr">
      <vt:lpstr>Office Theme</vt:lpstr>
      <vt:lpstr>Lymphatic Filariasis</vt:lpstr>
      <vt:lpstr>Learning objectives</vt:lpstr>
      <vt:lpstr>FILARIAL NEMATODE</vt:lpstr>
      <vt:lpstr>Classification of Filarial Worm Based on Location in Body</vt:lpstr>
      <vt:lpstr>PowerPoint Presentation</vt:lpstr>
      <vt:lpstr>PowerPoint Presentation</vt:lpstr>
      <vt:lpstr>Differences between various filarial nematodes causing lymphatic filariasis</vt:lpstr>
      <vt:lpstr>Morphology and Habitat</vt:lpstr>
      <vt:lpstr>Adult worms of W.bancrofti</vt:lpstr>
      <vt:lpstr>PowerPoint Presentation</vt:lpstr>
      <vt:lpstr>Microfilaria of Wuchereria bancrofti</vt:lpstr>
      <vt:lpstr>PowerPoint Presentation</vt:lpstr>
      <vt:lpstr>Microfilarial periodicity</vt:lpstr>
      <vt:lpstr>PowerPoint Presentation</vt:lpstr>
      <vt:lpstr>Microfilarial periodicity of filarial nematodes</vt:lpstr>
      <vt:lpstr>LYMPHATIC FILARIAL NEMATODES</vt:lpstr>
      <vt:lpstr>Epidemiology</vt:lpstr>
      <vt:lpstr>PowerPoint Presentation</vt:lpstr>
      <vt:lpstr>PowerPoint Presentation</vt:lpstr>
      <vt:lpstr>BANCROFTIAN FILARIASIS</vt:lpstr>
      <vt:lpstr>PowerPoint Presentation</vt:lpstr>
      <vt:lpstr>Life cycle of W.bancrofti</vt:lpstr>
      <vt:lpstr>Life Cycle </vt:lpstr>
      <vt:lpstr>PowerPoint Presentation</vt:lpstr>
      <vt:lpstr>Pathogenesis and Pathology </vt:lpstr>
      <vt:lpstr>Pathogenesis </vt:lpstr>
      <vt:lpstr>PowerPoint Presentation</vt:lpstr>
      <vt:lpstr>PowerPoint Presentation</vt:lpstr>
      <vt:lpstr>PowerPoint Presentation</vt:lpstr>
      <vt:lpstr>PowerPoint Presentation</vt:lpstr>
      <vt:lpstr>Host Immune Response </vt:lpstr>
      <vt:lpstr>Clinical Features </vt:lpstr>
      <vt:lpstr>Lymphatic Filariasis </vt:lpstr>
      <vt:lpstr>Endemic Normal</vt:lpstr>
      <vt:lpstr>Asymptomatic Microfilaremia</vt:lpstr>
      <vt:lpstr>Acute Filariasis (Acute Adenolymphangitis)</vt:lpstr>
      <vt:lpstr>Chronic Filariasis</vt:lpstr>
      <vt:lpstr>Tropical Pulmonary Eosinophilia (TPE) </vt:lpstr>
      <vt:lpstr>Immune Complex Mediated Manifestations</vt:lpstr>
      <vt:lpstr>PowerPoint Presentation</vt:lpstr>
      <vt:lpstr>Laboratory diagnosis of Bancroftian filariasis</vt:lpstr>
      <vt:lpstr>PowerPoint Presentation</vt:lpstr>
      <vt:lpstr>PowerPoint Presentation</vt:lpstr>
      <vt:lpstr>PowerPoint Presentation</vt:lpstr>
      <vt:lpstr>PowerPoint Presentation</vt:lpstr>
      <vt:lpstr>Differences between the microfilaria of Wuchereria bancrofti and Brugia malayi</vt:lpstr>
      <vt:lpstr>Treatment of Bancroftian filariasis</vt:lpstr>
      <vt:lpstr>PowerPoint Presentation</vt:lpstr>
      <vt:lpstr>PowerPoint Presentation</vt:lpstr>
      <vt:lpstr>Prevention </vt:lpstr>
      <vt:lpstr>Vector Control</vt:lpstr>
      <vt:lpstr>PowerPoint Presentation</vt:lpstr>
      <vt:lpstr>National Vector Borne Disease Control Programme</vt:lpstr>
      <vt:lpstr>Elimination of Lymphatic Filariasis (ELF)</vt:lpstr>
      <vt:lpstr>PowerPoint Presentation</vt:lpstr>
      <vt:lpstr>PowerPoint Presentation</vt:lpstr>
      <vt:lpstr>PowerPoint Presentation</vt:lpstr>
      <vt:lpstr>PowerPoint Presentation</vt:lpstr>
      <vt:lpstr>Brugia malayi</vt:lpstr>
      <vt:lpstr>Epidemiology </vt:lpstr>
      <vt:lpstr>PowerPoint Presentation</vt:lpstr>
      <vt:lpstr>Life Cycle</vt:lpstr>
      <vt:lpstr>PowerPoint Presentation</vt:lpstr>
      <vt:lpstr>PowerPoint Presentation</vt:lpstr>
      <vt:lpstr>Clinical Features</vt:lpstr>
      <vt:lpstr>Laboratory Diagnosis</vt:lpstr>
      <vt:lpstr>PowerPoint Presentation</vt:lpstr>
      <vt:lpstr>Treatment</vt:lpstr>
      <vt:lpstr>Prevention</vt:lpstr>
      <vt:lpstr>Brugia timori</vt:lpstr>
      <vt:lpstr>PowerPoint Presentation</vt:lpstr>
      <vt:lpstr>PowerPoint Presentation</vt:lpstr>
      <vt:lpstr>Identifying features Filarial Worms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Lymphatic Filariasis</vt:lpstr>
      <vt:lpstr>Learning objectives</vt:lpstr>
      <vt:lpstr>Neglected Tropical Diseases (NTDs)</vt:lpstr>
      <vt:lpstr>Life cycle &amp; investigations of lymphatic filariasis (LF) </vt:lpstr>
      <vt:lpstr>Life cycle of W.bancrofti</vt:lpstr>
      <vt:lpstr>Laboratory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Lymphatic Filariasis </vt:lpstr>
      <vt:lpstr>PowerPoint Presentation</vt:lpstr>
      <vt:lpstr>Treatment </vt:lpstr>
      <vt:lpstr>Learning objectives</vt:lpstr>
      <vt:lpstr>FILARIAL NEMATODE</vt:lpstr>
      <vt:lpstr>PowerPoint Presentation</vt:lpstr>
      <vt:lpstr>Differences between various filarial nematodes causing lymphatic filariasis</vt:lpstr>
      <vt:lpstr>Morphology and Habitat</vt:lpstr>
      <vt:lpstr>PowerPoint Presentation</vt:lpstr>
      <vt:lpstr>Microfilarial periodicity</vt:lpstr>
      <vt:lpstr>PowerPoint Presentation</vt:lpstr>
      <vt:lpstr>Microfilarial periodicity of filarial nematodes</vt:lpstr>
      <vt:lpstr>LYMPHATIC FILARIAL NEMATODES</vt:lpstr>
      <vt:lpstr>Epidemiology</vt:lpstr>
      <vt:lpstr>PowerPoint Presentation</vt:lpstr>
      <vt:lpstr>PowerPoint Presentation</vt:lpstr>
      <vt:lpstr>BANCROFTIAN FILARIASIS</vt:lpstr>
      <vt:lpstr>Life Cycle </vt:lpstr>
      <vt:lpstr>Pathogenesis and Pathology </vt:lpstr>
      <vt:lpstr>PowerPoint Presentation</vt:lpstr>
      <vt:lpstr>PowerPoint Presentation</vt:lpstr>
      <vt:lpstr>Host Immune Response </vt:lpstr>
      <vt:lpstr>Clinical Features </vt:lpstr>
      <vt:lpstr>Lymphatic Filariasis </vt:lpstr>
      <vt:lpstr>Endemic Normal</vt:lpstr>
      <vt:lpstr>Asymptomatic Microfilaremia</vt:lpstr>
      <vt:lpstr>Acute Filariasis (Acute Adenolymphangitis)</vt:lpstr>
      <vt:lpstr>Chronic Filariasis</vt:lpstr>
      <vt:lpstr>Tropical Pulmonary Eosinophilia (TPE) </vt:lpstr>
      <vt:lpstr>Immune Complex Mediated Manifestations</vt:lpstr>
      <vt:lpstr>Laboratory diagnosis of Bancroftian filariasis</vt:lpstr>
      <vt:lpstr>Laboratory diagnosis of Bancroftian filariasis</vt:lpstr>
      <vt:lpstr>Laboratory diagnosis of Bancroftian filariasis</vt:lpstr>
      <vt:lpstr>Laboratory diagnosis of Bancroftian filariasis </vt:lpstr>
      <vt:lpstr>Differences between the microfilaria of Wuchereria bancrofti and Brugia malay</vt:lpstr>
      <vt:lpstr>Treatment of Bancroftian filariasis</vt:lpstr>
      <vt:lpstr>Treatment of Bancroftian filariasis</vt:lpstr>
      <vt:lpstr>Treatment of Bancroftian filariasis</vt:lpstr>
      <vt:lpstr>Prevention </vt:lpstr>
      <vt:lpstr>Vector Control</vt:lpstr>
      <vt:lpstr>National Vector Borne Disease Control Programme</vt:lpstr>
      <vt:lpstr>Elimination of Lymphatic Filariasis (ELF)</vt:lpstr>
      <vt:lpstr>PowerPoint Presentation</vt:lpstr>
      <vt:lpstr>PowerPoint Presentation</vt:lpstr>
      <vt:lpstr>Elimination of Lymphatic Filariasis (ELF) </vt:lpstr>
      <vt:lpstr>PowerPoint Presentation</vt:lpstr>
      <vt:lpstr>BRUGIAN FILARIASIS</vt:lpstr>
      <vt:lpstr>Brugia malayi</vt:lpstr>
      <vt:lpstr>Epidemiology </vt:lpstr>
      <vt:lpstr>PowerPoint Presentation</vt:lpstr>
      <vt:lpstr>Life Cycle</vt:lpstr>
      <vt:lpstr>PowerPoint Presentation</vt:lpstr>
      <vt:lpstr>Clinical Features</vt:lpstr>
      <vt:lpstr>Laboratory Diagnosis</vt:lpstr>
      <vt:lpstr>Laboratory Diagnosis </vt:lpstr>
      <vt:lpstr>Treatment</vt:lpstr>
      <vt:lpstr>Prevention</vt:lpstr>
      <vt:lpstr>Brugia timori</vt:lpstr>
      <vt:lpstr>Identifying features Filarial Worms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Lymphatic Filariasis</dc:title>
  <dc:creator>Micro</dc:creator>
  <cp:lastModifiedBy>micro pc</cp:lastModifiedBy>
  <cp:revision>115</cp:revision>
  <dcterms:created xsi:type="dcterms:W3CDTF">2023-06-24T05:09:00Z</dcterms:created>
  <dcterms:modified xsi:type="dcterms:W3CDTF">2024-05-04T03:22:02Z</dcterms:modified>
</cp:coreProperties>
</file>