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3"/>
  </p:notesMasterIdLst>
  <p:handoutMasterIdLst>
    <p:handoutMasterId r:id="rId44"/>
  </p:handoutMasterIdLst>
  <p:sldIdLst>
    <p:sldId id="257" r:id="rId2"/>
    <p:sldId id="291" r:id="rId3"/>
    <p:sldId id="259" r:id="rId4"/>
    <p:sldId id="313" r:id="rId5"/>
    <p:sldId id="318" r:id="rId6"/>
    <p:sldId id="319" r:id="rId7"/>
    <p:sldId id="316" r:id="rId8"/>
    <p:sldId id="317" r:id="rId9"/>
    <p:sldId id="305" r:id="rId10"/>
    <p:sldId id="304" r:id="rId11"/>
    <p:sldId id="306" r:id="rId12"/>
    <p:sldId id="308" r:id="rId13"/>
    <p:sldId id="309" r:id="rId14"/>
    <p:sldId id="310" r:id="rId15"/>
    <p:sldId id="300" r:id="rId16"/>
    <p:sldId id="264" r:id="rId17"/>
    <p:sldId id="265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312" r:id="rId4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680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741D4B-20E7-428F-BE9F-258D0853318C}" type="datetimeFigureOut">
              <a:rPr lang="en-US" smtClean="0"/>
              <a:t>8/20/2024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CFF332-ECBA-4E62-B9CE-7148C3D3BB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55193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473903-5C6D-451F-82E0-E94FC7C1CCEC}" type="datetimeFigureOut">
              <a:rPr lang="en-US" smtClean="0"/>
              <a:t>8/20/2024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94ADBE-5626-4410-80C9-2EBE66153F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1562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" name="Google Shape;182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400633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885115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" name="Google Shape;234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037670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BA7ED-46E9-4B92-9D03-A29253CEDC43}" type="datetimeFigureOut">
              <a:rPr lang="en-US" smtClean="0"/>
              <a:t>8/20/2024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B6057E-1C47-4B7F-B564-6A8894B1FC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44158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BA7ED-46E9-4B92-9D03-A29253CEDC43}" type="datetimeFigureOut">
              <a:rPr lang="en-US" smtClean="0"/>
              <a:t>8/20/2024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B6057E-1C47-4B7F-B564-6A8894B1FC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36592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BA7ED-46E9-4B92-9D03-A29253CEDC43}" type="datetimeFigureOut">
              <a:rPr lang="en-US" smtClean="0"/>
              <a:t>8/20/2024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B6057E-1C47-4B7F-B564-6A8894B1FC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63473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BA7ED-46E9-4B92-9D03-A29253CEDC43}" type="datetimeFigureOut">
              <a:rPr lang="en-US" smtClean="0"/>
              <a:t>8/20/2024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B6057E-1C47-4B7F-B564-6A8894B1FC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30015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BA7ED-46E9-4B92-9D03-A29253CEDC43}" type="datetimeFigureOut">
              <a:rPr lang="en-US" smtClean="0"/>
              <a:t>8/20/2024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B6057E-1C47-4B7F-B564-6A8894B1FC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45789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BA7ED-46E9-4B92-9D03-A29253CEDC43}" type="datetimeFigureOut">
              <a:rPr lang="en-US" smtClean="0"/>
              <a:t>8/20/2024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B6057E-1C47-4B7F-B564-6A8894B1FC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193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BA7ED-46E9-4B92-9D03-A29253CEDC43}" type="datetimeFigureOut">
              <a:rPr lang="en-US" smtClean="0"/>
              <a:t>8/20/2024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B6057E-1C47-4B7F-B564-6A8894B1FC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01514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BA7ED-46E9-4B92-9D03-A29253CEDC43}" type="datetimeFigureOut">
              <a:rPr lang="en-US" smtClean="0"/>
              <a:t>8/20/2024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B6057E-1C47-4B7F-B564-6A8894B1FC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58979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BA7ED-46E9-4B92-9D03-A29253CEDC43}" type="datetimeFigureOut">
              <a:rPr lang="en-US" smtClean="0"/>
              <a:t>8/20/2024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B6057E-1C47-4B7F-B564-6A8894B1FC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39645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BA7ED-46E9-4B92-9D03-A29253CEDC43}" type="datetimeFigureOut">
              <a:rPr lang="en-US" smtClean="0"/>
              <a:t>8/20/2024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B6057E-1C47-4B7F-B564-6A8894B1FC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96988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BA7ED-46E9-4B92-9D03-A29253CEDC43}" type="datetimeFigureOut">
              <a:rPr lang="en-US" smtClean="0"/>
              <a:t>8/20/2024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B6057E-1C47-4B7F-B564-6A8894B1FC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34077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7544483" y="877033"/>
            <a:ext cx="1299300" cy="577200"/>
          </a:xfrm>
          <a:prstGeom prst="triangle">
            <a:avLst>
              <a:gd name="adj" fmla="val 32425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rvo"/>
              <a:ea typeface="Arvo"/>
              <a:cs typeface="Arvo"/>
              <a:sym typeface="Arvo"/>
            </a:endParaRPr>
          </a:p>
        </p:txBody>
      </p:sp>
      <p:grpSp>
        <p:nvGrpSpPr>
          <p:cNvPr id="11" name="Google Shape;11;p2"/>
          <p:cNvGrpSpPr/>
          <p:nvPr/>
        </p:nvGrpSpPr>
        <p:grpSpPr>
          <a:xfrm>
            <a:off x="0" y="-9451"/>
            <a:ext cx="8661398" cy="6867451"/>
            <a:chOff x="0" y="-7088"/>
            <a:chExt cx="8661398" cy="5150588"/>
          </a:xfrm>
        </p:grpSpPr>
        <p:sp>
          <p:nvSpPr>
            <p:cNvPr id="12" name="Google Shape;12;p2"/>
            <p:cNvSpPr/>
            <p:nvPr/>
          </p:nvSpPr>
          <p:spPr>
            <a:xfrm>
              <a:off x="0" y="0"/>
              <a:ext cx="3525000" cy="51435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 rot="10800000" flipH="1">
              <a:off x="3517898" y="-7088"/>
              <a:ext cx="5143500" cy="5143500"/>
            </a:xfrm>
            <a:prstGeom prst="rtTriangl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vo"/>
                <a:ea typeface="Arvo"/>
                <a:cs typeface="Arvo"/>
                <a:sym typeface="Arvo"/>
              </a:endParaRPr>
            </a:p>
          </p:txBody>
        </p:sp>
      </p:grpSp>
      <p:grpSp>
        <p:nvGrpSpPr>
          <p:cNvPr id="14" name="Google Shape;14;p2"/>
          <p:cNvGrpSpPr/>
          <p:nvPr/>
        </p:nvGrpSpPr>
        <p:grpSpPr>
          <a:xfrm rot="10800000" flipH="1">
            <a:off x="1" y="1454351"/>
            <a:ext cx="8847502" cy="3949300"/>
            <a:chOff x="-8178042" y="-4493254"/>
            <a:chExt cx="19483598" cy="6522736"/>
          </a:xfrm>
        </p:grpSpPr>
        <p:sp>
          <p:nvSpPr>
            <p:cNvPr id="15" name="Google Shape;15;p2"/>
            <p:cNvSpPr/>
            <p:nvPr/>
          </p:nvSpPr>
          <p:spPr>
            <a:xfrm>
              <a:off x="-8178042" y="-4493118"/>
              <a:ext cx="12968400" cy="65226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vo"/>
                <a:ea typeface="Arvo"/>
                <a:cs typeface="Arvo"/>
                <a:sym typeface="Arvo"/>
              </a:endParaRPr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4782955" y="-4493254"/>
              <a:ext cx="6522600" cy="65226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vo"/>
                <a:ea typeface="Arvo"/>
                <a:cs typeface="Arvo"/>
                <a:sym typeface="Arvo"/>
              </a:endParaRPr>
            </a:p>
          </p:txBody>
        </p:sp>
      </p:grpSp>
      <p:grpSp>
        <p:nvGrpSpPr>
          <p:cNvPr id="17" name="Google Shape;17;p2"/>
          <p:cNvGrpSpPr/>
          <p:nvPr/>
        </p:nvGrpSpPr>
        <p:grpSpPr>
          <a:xfrm>
            <a:off x="3677237" y="5704465"/>
            <a:ext cx="5480829" cy="577328"/>
            <a:chOff x="5582265" y="4646738"/>
            <a:chExt cx="5480829" cy="432996"/>
          </a:xfrm>
        </p:grpSpPr>
        <p:sp>
          <p:nvSpPr>
            <p:cNvPr id="18" name="Google Shape;18;p2"/>
            <p:cNvSpPr/>
            <p:nvPr/>
          </p:nvSpPr>
          <p:spPr>
            <a:xfrm rot="10800000">
              <a:off x="5582265" y="4948334"/>
              <a:ext cx="394200" cy="131400"/>
            </a:xfrm>
            <a:prstGeom prst="triangle">
              <a:avLst>
                <a:gd name="adj" fmla="val 32425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9" name="Google Shape;19;p2"/>
            <p:cNvGrpSpPr/>
            <p:nvPr/>
          </p:nvGrpSpPr>
          <p:grpSpPr>
            <a:xfrm flipH="1">
              <a:off x="5585232" y="4646738"/>
              <a:ext cx="5477861" cy="304551"/>
              <a:chOff x="-24158748" y="330075"/>
              <a:chExt cx="30568423" cy="1699506"/>
            </a:xfrm>
          </p:grpSpPr>
          <p:sp>
            <p:nvSpPr>
              <p:cNvPr id="20" name="Google Shape;20;p2"/>
              <p:cNvSpPr/>
              <p:nvPr/>
            </p:nvSpPr>
            <p:spPr>
              <a:xfrm>
                <a:off x="-24158748" y="330081"/>
                <a:ext cx="28908000" cy="16995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21;p2"/>
              <p:cNvSpPr/>
              <p:nvPr/>
            </p:nvSpPr>
            <p:spPr>
              <a:xfrm>
                <a:off x="4710175" y="330075"/>
                <a:ext cx="1699500" cy="1699500"/>
              </a:xfrm>
              <a:prstGeom prst="rtTriangle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22" name="Google Shape;22;p2"/>
          <p:cNvSpPr txBox="1">
            <a:spLocks noGrp="1"/>
          </p:cNvSpPr>
          <p:nvPr>
            <p:ph type="ctrTitle"/>
          </p:nvPr>
        </p:nvSpPr>
        <p:spPr>
          <a:xfrm>
            <a:off x="685800" y="1454333"/>
            <a:ext cx="5367900" cy="394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  <p:pic>
        <p:nvPicPr>
          <p:cNvPr id="3" name="Picture 2" descr="Logo&#10;&#10;Description automatically generated">
            <a:extLst>
              <a:ext uri="{FF2B5EF4-FFF2-40B4-BE49-F238E27FC236}">
                <a16:creationId xmlns="" xmlns:a16="http://schemas.microsoft.com/office/drawing/2014/main" id="{BC60EA35-5211-46E9-808D-25D1039294B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882760" y="4473178"/>
            <a:ext cx="1063409" cy="924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43986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 + 2 columns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2" name="Google Shape;82;p6"/>
          <p:cNvGrpSpPr/>
          <p:nvPr/>
        </p:nvGrpSpPr>
        <p:grpSpPr>
          <a:xfrm>
            <a:off x="-4" y="54"/>
            <a:ext cx="7072430" cy="1769753"/>
            <a:chOff x="-4" y="40"/>
            <a:chExt cx="7072430" cy="1327315"/>
          </a:xfrm>
        </p:grpSpPr>
        <p:sp>
          <p:nvSpPr>
            <p:cNvPr id="83" name="Google Shape;83;p6"/>
            <p:cNvSpPr/>
            <p:nvPr/>
          </p:nvSpPr>
          <p:spPr>
            <a:xfrm>
              <a:off x="6292649" y="126425"/>
              <a:ext cx="779700" cy="259800"/>
            </a:xfrm>
            <a:prstGeom prst="triangle">
              <a:avLst>
                <a:gd name="adj" fmla="val 32425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vo"/>
                <a:ea typeface="Arvo"/>
                <a:cs typeface="Arvo"/>
                <a:sym typeface="Arvo"/>
              </a:endParaRPr>
            </a:p>
          </p:txBody>
        </p:sp>
        <p:grpSp>
          <p:nvGrpSpPr>
            <p:cNvPr id="84" name="Google Shape;84;p6"/>
            <p:cNvGrpSpPr/>
            <p:nvPr/>
          </p:nvGrpSpPr>
          <p:grpSpPr>
            <a:xfrm rot="10800000" flipH="1">
              <a:off x="3" y="40"/>
              <a:ext cx="6756168" cy="1327315"/>
              <a:chOff x="-2168138" y="330075"/>
              <a:chExt cx="8650663" cy="1699506"/>
            </a:xfrm>
          </p:grpSpPr>
          <p:sp>
            <p:nvSpPr>
              <p:cNvPr id="85" name="Google Shape;85;p6"/>
              <p:cNvSpPr/>
              <p:nvPr/>
            </p:nvSpPr>
            <p:spPr>
              <a:xfrm>
                <a:off x="-2168138" y="330081"/>
                <a:ext cx="6958200" cy="16995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Arvo"/>
                  <a:ea typeface="Arvo"/>
                  <a:cs typeface="Arvo"/>
                  <a:sym typeface="Arvo"/>
                </a:endParaRPr>
              </a:p>
            </p:txBody>
          </p:sp>
          <p:sp>
            <p:nvSpPr>
              <p:cNvPr id="86" name="Google Shape;86;p6"/>
              <p:cNvSpPr/>
              <p:nvPr/>
            </p:nvSpPr>
            <p:spPr>
              <a:xfrm>
                <a:off x="4783025" y="330075"/>
                <a:ext cx="1699500" cy="1699500"/>
              </a:xfrm>
              <a:prstGeom prst="rtTriangl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Arvo"/>
                  <a:ea typeface="Arvo"/>
                  <a:cs typeface="Arvo"/>
                  <a:sym typeface="Arvo"/>
                </a:endParaRPr>
              </a:p>
            </p:txBody>
          </p:sp>
        </p:grpSp>
        <p:grpSp>
          <p:nvGrpSpPr>
            <p:cNvPr id="87" name="Google Shape;87;p6"/>
            <p:cNvGrpSpPr/>
            <p:nvPr/>
          </p:nvGrpSpPr>
          <p:grpSpPr>
            <a:xfrm rot="10800000" flipH="1">
              <a:off x="-4" y="381007"/>
              <a:ext cx="7072430" cy="771744"/>
              <a:chOff x="-9092084" y="330075"/>
              <a:chExt cx="15574609" cy="1699501"/>
            </a:xfrm>
          </p:grpSpPr>
          <p:sp>
            <p:nvSpPr>
              <p:cNvPr id="88" name="Google Shape;88;p6"/>
              <p:cNvSpPr/>
              <p:nvPr/>
            </p:nvSpPr>
            <p:spPr>
              <a:xfrm>
                <a:off x="-9092084" y="330076"/>
                <a:ext cx="13882200" cy="16995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Arvo"/>
                  <a:ea typeface="Arvo"/>
                  <a:cs typeface="Arvo"/>
                  <a:sym typeface="Arvo"/>
                </a:endParaRPr>
              </a:p>
            </p:txBody>
          </p:sp>
          <p:sp>
            <p:nvSpPr>
              <p:cNvPr id="89" name="Google Shape;89;p6"/>
              <p:cNvSpPr/>
              <p:nvPr/>
            </p:nvSpPr>
            <p:spPr>
              <a:xfrm>
                <a:off x="4783025" y="330075"/>
                <a:ext cx="1699500" cy="1699500"/>
              </a:xfrm>
              <a:prstGeom prst="rtTriangl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Arvo"/>
                  <a:ea typeface="Arvo"/>
                  <a:cs typeface="Arvo"/>
                  <a:sym typeface="Arvo"/>
                </a:endParaRPr>
              </a:p>
            </p:txBody>
          </p:sp>
        </p:grpSp>
      </p:grpSp>
      <p:grpSp>
        <p:nvGrpSpPr>
          <p:cNvPr id="90" name="Google Shape;90;p6"/>
          <p:cNvGrpSpPr/>
          <p:nvPr/>
        </p:nvGrpSpPr>
        <p:grpSpPr>
          <a:xfrm>
            <a:off x="6946842" y="5963632"/>
            <a:ext cx="2202830" cy="894393"/>
            <a:chOff x="5575242" y="4472723"/>
            <a:chExt cx="2202830" cy="670795"/>
          </a:xfrm>
        </p:grpSpPr>
        <p:sp>
          <p:nvSpPr>
            <p:cNvPr id="91" name="Google Shape;91;p6"/>
            <p:cNvSpPr/>
            <p:nvPr/>
          </p:nvSpPr>
          <p:spPr>
            <a:xfrm rot="10800000">
              <a:off x="5575242" y="4948334"/>
              <a:ext cx="394200" cy="131400"/>
            </a:xfrm>
            <a:prstGeom prst="triangle">
              <a:avLst>
                <a:gd name="adj" fmla="val 32425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2" name="Google Shape;92;p6"/>
            <p:cNvGrpSpPr/>
            <p:nvPr/>
          </p:nvGrpSpPr>
          <p:grpSpPr>
            <a:xfrm flipH="1">
              <a:off x="5734850" y="4472723"/>
              <a:ext cx="2040837" cy="670795"/>
              <a:chOff x="1297954" y="330075"/>
              <a:chExt cx="5169293" cy="1699506"/>
            </a:xfrm>
          </p:grpSpPr>
          <p:sp>
            <p:nvSpPr>
              <p:cNvPr id="93" name="Google Shape;93;p6"/>
              <p:cNvSpPr/>
              <p:nvPr/>
            </p:nvSpPr>
            <p:spPr>
              <a:xfrm>
                <a:off x="1297954" y="330081"/>
                <a:ext cx="3476700" cy="16995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" name="Google Shape;94;p6"/>
              <p:cNvSpPr/>
              <p:nvPr/>
            </p:nvSpPr>
            <p:spPr>
              <a:xfrm>
                <a:off x="4767747" y="330075"/>
                <a:ext cx="1699500" cy="1699500"/>
              </a:xfrm>
              <a:prstGeom prst="rtTriangl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95" name="Google Shape;95;p6"/>
            <p:cNvGrpSpPr/>
            <p:nvPr/>
          </p:nvGrpSpPr>
          <p:grpSpPr>
            <a:xfrm flipH="1">
              <a:off x="5578209" y="4646738"/>
              <a:ext cx="2199863" cy="304563"/>
              <a:chOff x="-5827153" y="330075"/>
              <a:chExt cx="12276019" cy="1699569"/>
            </a:xfrm>
          </p:grpSpPr>
          <p:sp>
            <p:nvSpPr>
              <p:cNvPr id="96" name="Google Shape;96;p6"/>
              <p:cNvSpPr/>
              <p:nvPr/>
            </p:nvSpPr>
            <p:spPr>
              <a:xfrm>
                <a:off x="-5827153" y="330144"/>
                <a:ext cx="10612200" cy="16995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" name="Google Shape;97;p6"/>
              <p:cNvSpPr/>
              <p:nvPr/>
            </p:nvSpPr>
            <p:spPr>
              <a:xfrm>
                <a:off x="4749366" y="330075"/>
                <a:ext cx="1699500" cy="1699500"/>
              </a:xfrm>
              <a:prstGeom prst="rtTriangle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98" name="Google Shape;98;p6"/>
          <p:cNvSpPr txBox="1">
            <a:spLocks noGrp="1"/>
          </p:cNvSpPr>
          <p:nvPr>
            <p:ph type="title"/>
          </p:nvPr>
        </p:nvSpPr>
        <p:spPr>
          <a:xfrm>
            <a:off x="814275" y="523433"/>
            <a:ext cx="5258400" cy="102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6"/>
          <p:cNvSpPr txBox="1">
            <a:spLocks noGrp="1"/>
          </p:cNvSpPr>
          <p:nvPr>
            <p:ph type="body" idx="1"/>
          </p:nvPr>
        </p:nvSpPr>
        <p:spPr>
          <a:xfrm>
            <a:off x="814275" y="2050651"/>
            <a:ext cx="3378300" cy="363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55600">
              <a:spcBef>
                <a:spcPts val="600"/>
              </a:spcBef>
              <a:spcAft>
                <a:spcPts val="0"/>
              </a:spcAft>
              <a:buSzPts val="2000"/>
              <a:buChar char="▰"/>
              <a:defRPr sz="2000"/>
            </a:lvl1pPr>
            <a:lvl2pPr marL="914400" lvl="1" indent="-355600">
              <a:spcBef>
                <a:spcPts val="1000"/>
              </a:spcBef>
              <a:spcAft>
                <a:spcPts val="0"/>
              </a:spcAft>
              <a:buSzPts val="2000"/>
              <a:buChar char="▻"/>
              <a:defRPr sz="2000"/>
            </a:lvl2pPr>
            <a:lvl3pPr marL="1371600" lvl="2" indent="-355600">
              <a:spcBef>
                <a:spcPts val="1000"/>
              </a:spcBef>
              <a:spcAft>
                <a:spcPts val="0"/>
              </a:spcAft>
              <a:buSzPts val="2000"/>
              <a:buChar char="▻"/>
              <a:defRPr sz="2000"/>
            </a:lvl3pPr>
            <a:lvl4pPr marL="1828800" lvl="3" indent="-355600">
              <a:spcBef>
                <a:spcPts val="1000"/>
              </a:spcBef>
              <a:spcAft>
                <a:spcPts val="0"/>
              </a:spcAft>
              <a:buSzPts val="2000"/>
              <a:buChar char="▻"/>
              <a:defRPr sz="2000"/>
            </a:lvl4pPr>
            <a:lvl5pPr marL="2286000" lvl="4" indent="-355600">
              <a:spcBef>
                <a:spcPts val="1000"/>
              </a:spcBef>
              <a:spcAft>
                <a:spcPts val="0"/>
              </a:spcAft>
              <a:buSzPts val="2000"/>
              <a:buChar char="▻"/>
              <a:defRPr sz="2000"/>
            </a:lvl5pPr>
            <a:lvl6pPr marL="2743200" lvl="5" indent="-355600">
              <a:spcBef>
                <a:spcPts val="1000"/>
              </a:spcBef>
              <a:spcAft>
                <a:spcPts val="0"/>
              </a:spcAft>
              <a:buSzPts val="2000"/>
              <a:buChar char="▻"/>
              <a:defRPr sz="2000"/>
            </a:lvl6pPr>
            <a:lvl7pPr marL="3200400" lvl="6" indent="-355600">
              <a:spcBef>
                <a:spcPts val="1000"/>
              </a:spcBef>
              <a:spcAft>
                <a:spcPts val="0"/>
              </a:spcAft>
              <a:buSzPts val="2000"/>
              <a:buChar char="▻"/>
              <a:defRPr sz="2000"/>
            </a:lvl7pPr>
            <a:lvl8pPr marL="3657600" lvl="7" indent="-355600">
              <a:spcBef>
                <a:spcPts val="1000"/>
              </a:spcBef>
              <a:spcAft>
                <a:spcPts val="0"/>
              </a:spcAft>
              <a:buSzPts val="2000"/>
              <a:buChar char="▻"/>
              <a:defRPr sz="2000"/>
            </a:lvl8pPr>
            <a:lvl9pPr marL="4114800" lvl="8" indent="-355600">
              <a:spcBef>
                <a:spcPts val="1000"/>
              </a:spcBef>
              <a:spcAft>
                <a:spcPts val="1000"/>
              </a:spcAft>
              <a:buSzPts val="2000"/>
              <a:buChar char="▻"/>
              <a:defRPr sz="2000"/>
            </a:lvl9pPr>
          </a:lstStyle>
          <a:p>
            <a:endParaRPr/>
          </a:p>
        </p:txBody>
      </p:sp>
      <p:sp>
        <p:nvSpPr>
          <p:cNvPr id="100" name="Google Shape;100;p6"/>
          <p:cNvSpPr txBox="1">
            <a:spLocks noGrp="1"/>
          </p:cNvSpPr>
          <p:nvPr>
            <p:ph type="body" idx="2"/>
          </p:nvPr>
        </p:nvSpPr>
        <p:spPr>
          <a:xfrm>
            <a:off x="4396123" y="2050651"/>
            <a:ext cx="3378300" cy="363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55600">
              <a:spcBef>
                <a:spcPts val="600"/>
              </a:spcBef>
              <a:spcAft>
                <a:spcPts val="0"/>
              </a:spcAft>
              <a:buSzPts val="2000"/>
              <a:buChar char="▰"/>
              <a:defRPr sz="2000"/>
            </a:lvl1pPr>
            <a:lvl2pPr marL="914400" lvl="1" indent="-355600">
              <a:spcBef>
                <a:spcPts val="1000"/>
              </a:spcBef>
              <a:spcAft>
                <a:spcPts val="0"/>
              </a:spcAft>
              <a:buSzPts val="2000"/>
              <a:buChar char="▻"/>
              <a:defRPr sz="2000"/>
            </a:lvl2pPr>
            <a:lvl3pPr marL="1371600" lvl="2" indent="-355600">
              <a:spcBef>
                <a:spcPts val="1000"/>
              </a:spcBef>
              <a:spcAft>
                <a:spcPts val="0"/>
              </a:spcAft>
              <a:buSzPts val="2000"/>
              <a:buChar char="▻"/>
              <a:defRPr sz="2000"/>
            </a:lvl3pPr>
            <a:lvl4pPr marL="1828800" lvl="3" indent="-355600">
              <a:spcBef>
                <a:spcPts val="1000"/>
              </a:spcBef>
              <a:spcAft>
                <a:spcPts val="0"/>
              </a:spcAft>
              <a:buSzPts val="2000"/>
              <a:buChar char="▻"/>
              <a:defRPr sz="2000"/>
            </a:lvl4pPr>
            <a:lvl5pPr marL="2286000" lvl="4" indent="-355600">
              <a:spcBef>
                <a:spcPts val="1000"/>
              </a:spcBef>
              <a:spcAft>
                <a:spcPts val="0"/>
              </a:spcAft>
              <a:buSzPts val="2000"/>
              <a:buChar char="▻"/>
              <a:defRPr sz="2000"/>
            </a:lvl5pPr>
            <a:lvl6pPr marL="2743200" lvl="5" indent="-355600">
              <a:spcBef>
                <a:spcPts val="1000"/>
              </a:spcBef>
              <a:spcAft>
                <a:spcPts val="0"/>
              </a:spcAft>
              <a:buSzPts val="2000"/>
              <a:buChar char="▻"/>
              <a:defRPr sz="2000"/>
            </a:lvl6pPr>
            <a:lvl7pPr marL="3200400" lvl="6" indent="-355600">
              <a:spcBef>
                <a:spcPts val="1000"/>
              </a:spcBef>
              <a:spcAft>
                <a:spcPts val="0"/>
              </a:spcAft>
              <a:buSzPts val="2000"/>
              <a:buChar char="▻"/>
              <a:defRPr sz="2000"/>
            </a:lvl7pPr>
            <a:lvl8pPr marL="3657600" lvl="7" indent="-355600">
              <a:spcBef>
                <a:spcPts val="1000"/>
              </a:spcBef>
              <a:spcAft>
                <a:spcPts val="0"/>
              </a:spcAft>
              <a:buSzPts val="2000"/>
              <a:buChar char="▻"/>
              <a:defRPr sz="2000"/>
            </a:lvl8pPr>
            <a:lvl9pPr marL="4114800" lvl="8" indent="-355600">
              <a:spcBef>
                <a:spcPts val="1000"/>
              </a:spcBef>
              <a:spcAft>
                <a:spcPts val="1000"/>
              </a:spcAft>
              <a:buSzPts val="2000"/>
              <a:buChar char="▻"/>
              <a:defRPr sz="2000"/>
            </a:lvl9pPr>
          </a:lstStyle>
          <a:p>
            <a:endParaRPr dirty="0"/>
          </a:p>
        </p:txBody>
      </p:sp>
      <p:sp>
        <p:nvSpPr>
          <p:cNvPr id="101" name="Google Shape;101;p6"/>
          <p:cNvSpPr txBox="1">
            <a:spLocks noGrp="1"/>
          </p:cNvSpPr>
          <p:nvPr>
            <p:ph type="sldNum" idx="12"/>
          </p:nvPr>
        </p:nvSpPr>
        <p:spPr>
          <a:xfrm>
            <a:off x="7618000" y="6182000"/>
            <a:ext cx="1487400" cy="42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="" xmlns:a16="http://schemas.microsoft.com/office/drawing/2014/main" id="{27C2422A-A220-4760-8A7D-9866130034D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061434" y="185949"/>
            <a:ext cx="884735" cy="769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055149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ubtitle">
  <p:cSld name="Subtitle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3"/>
          <p:cNvSpPr/>
          <p:nvPr/>
        </p:nvSpPr>
        <p:spPr>
          <a:xfrm>
            <a:off x="5697214" y="3514025"/>
            <a:ext cx="889200" cy="395200"/>
          </a:xfrm>
          <a:prstGeom prst="triangle">
            <a:avLst>
              <a:gd name="adj" fmla="val 32425"/>
            </a:avLst>
          </a:prstGeom>
          <a:solidFill>
            <a:srgbClr val="26324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rvo"/>
              <a:ea typeface="Arvo"/>
              <a:cs typeface="Arvo"/>
              <a:sym typeface="Arvo"/>
            </a:endParaRPr>
          </a:p>
        </p:txBody>
      </p:sp>
      <p:grpSp>
        <p:nvGrpSpPr>
          <p:cNvPr id="25" name="Google Shape;25;p3"/>
          <p:cNvGrpSpPr/>
          <p:nvPr/>
        </p:nvGrpSpPr>
        <p:grpSpPr>
          <a:xfrm>
            <a:off x="0" y="-9451"/>
            <a:ext cx="8661398" cy="6867451"/>
            <a:chOff x="0" y="-7088"/>
            <a:chExt cx="8661398" cy="5150588"/>
          </a:xfrm>
        </p:grpSpPr>
        <p:sp>
          <p:nvSpPr>
            <p:cNvPr id="26" name="Google Shape;26;p3"/>
            <p:cNvSpPr/>
            <p:nvPr/>
          </p:nvSpPr>
          <p:spPr>
            <a:xfrm>
              <a:off x="0" y="0"/>
              <a:ext cx="3525000" cy="51435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7;p3"/>
            <p:cNvSpPr/>
            <p:nvPr/>
          </p:nvSpPr>
          <p:spPr>
            <a:xfrm rot="10800000" flipH="1">
              <a:off x="3517898" y="-7088"/>
              <a:ext cx="5143500" cy="5143500"/>
            </a:xfrm>
            <a:prstGeom prst="rtTriangl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vo"/>
                <a:ea typeface="Arvo"/>
                <a:cs typeface="Arvo"/>
                <a:sym typeface="Arvo"/>
              </a:endParaRPr>
            </a:p>
          </p:txBody>
        </p:sp>
      </p:grpSp>
      <p:grpSp>
        <p:nvGrpSpPr>
          <p:cNvPr id="28" name="Google Shape;28;p3"/>
          <p:cNvGrpSpPr/>
          <p:nvPr/>
        </p:nvGrpSpPr>
        <p:grpSpPr>
          <a:xfrm rot="10800000" flipH="1">
            <a:off x="-2" y="3899768"/>
            <a:ext cx="6589087" cy="2703024"/>
            <a:chOff x="-9894852" y="-4493254"/>
            <a:chExt cx="21200407" cy="6522740"/>
          </a:xfrm>
        </p:grpSpPr>
        <p:sp>
          <p:nvSpPr>
            <p:cNvPr id="29" name="Google Shape;29;p3"/>
            <p:cNvSpPr/>
            <p:nvPr/>
          </p:nvSpPr>
          <p:spPr>
            <a:xfrm>
              <a:off x="-9894852" y="-4493114"/>
              <a:ext cx="14685300" cy="65226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vo"/>
                <a:ea typeface="Arvo"/>
                <a:cs typeface="Arvo"/>
                <a:sym typeface="Arvo"/>
              </a:endParaRPr>
            </a:p>
          </p:txBody>
        </p:sp>
        <p:sp>
          <p:nvSpPr>
            <p:cNvPr id="30" name="Google Shape;30;p3"/>
            <p:cNvSpPr/>
            <p:nvPr/>
          </p:nvSpPr>
          <p:spPr>
            <a:xfrm>
              <a:off x="4782955" y="-4493254"/>
              <a:ext cx="6522600" cy="65226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vo"/>
                <a:ea typeface="Arvo"/>
                <a:cs typeface="Arvo"/>
                <a:sym typeface="Arvo"/>
              </a:endParaRPr>
            </a:p>
          </p:txBody>
        </p:sp>
      </p:grpSp>
      <p:grpSp>
        <p:nvGrpSpPr>
          <p:cNvPr id="31" name="Google Shape;31;p3"/>
          <p:cNvGrpSpPr/>
          <p:nvPr/>
        </p:nvGrpSpPr>
        <p:grpSpPr>
          <a:xfrm>
            <a:off x="6946842" y="5963632"/>
            <a:ext cx="2202830" cy="894393"/>
            <a:chOff x="5575242" y="4472723"/>
            <a:chExt cx="2202830" cy="670795"/>
          </a:xfrm>
        </p:grpSpPr>
        <p:sp>
          <p:nvSpPr>
            <p:cNvPr id="32" name="Google Shape;32;p3"/>
            <p:cNvSpPr/>
            <p:nvPr/>
          </p:nvSpPr>
          <p:spPr>
            <a:xfrm rot="10800000">
              <a:off x="5575242" y="4948334"/>
              <a:ext cx="394200" cy="131400"/>
            </a:xfrm>
            <a:prstGeom prst="triangle">
              <a:avLst>
                <a:gd name="adj" fmla="val 32425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3" name="Google Shape;33;p3"/>
            <p:cNvGrpSpPr/>
            <p:nvPr/>
          </p:nvGrpSpPr>
          <p:grpSpPr>
            <a:xfrm flipH="1">
              <a:off x="5734850" y="4472723"/>
              <a:ext cx="2040837" cy="670795"/>
              <a:chOff x="1297954" y="330075"/>
              <a:chExt cx="5169293" cy="1699506"/>
            </a:xfrm>
          </p:grpSpPr>
          <p:sp>
            <p:nvSpPr>
              <p:cNvPr id="34" name="Google Shape;34;p3"/>
              <p:cNvSpPr/>
              <p:nvPr/>
            </p:nvSpPr>
            <p:spPr>
              <a:xfrm>
                <a:off x="1297954" y="330081"/>
                <a:ext cx="3476700" cy="16995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" name="Google Shape;35;p3"/>
              <p:cNvSpPr/>
              <p:nvPr/>
            </p:nvSpPr>
            <p:spPr>
              <a:xfrm>
                <a:off x="4767747" y="330075"/>
                <a:ext cx="1699500" cy="1699500"/>
              </a:xfrm>
              <a:prstGeom prst="rtTriangl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6" name="Google Shape;36;p3"/>
            <p:cNvGrpSpPr/>
            <p:nvPr/>
          </p:nvGrpSpPr>
          <p:grpSpPr>
            <a:xfrm flipH="1">
              <a:off x="5578209" y="4646738"/>
              <a:ext cx="2199863" cy="304563"/>
              <a:chOff x="-5827153" y="330075"/>
              <a:chExt cx="12276019" cy="1699569"/>
            </a:xfrm>
          </p:grpSpPr>
          <p:sp>
            <p:nvSpPr>
              <p:cNvPr id="37" name="Google Shape;37;p3"/>
              <p:cNvSpPr/>
              <p:nvPr/>
            </p:nvSpPr>
            <p:spPr>
              <a:xfrm>
                <a:off x="-5827153" y="330144"/>
                <a:ext cx="10612200" cy="16995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" name="Google Shape;38;p3"/>
              <p:cNvSpPr/>
              <p:nvPr/>
            </p:nvSpPr>
            <p:spPr>
              <a:xfrm>
                <a:off x="4749366" y="330075"/>
                <a:ext cx="1699500" cy="1699500"/>
              </a:xfrm>
              <a:prstGeom prst="rtTriangle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39" name="Google Shape;39;p3"/>
          <p:cNvSpPr txBox="1">
            <a:spLocks noGrp="1"/>
          </p:cNvSpPr>
          <p:nvPr>
            <p:ph type="ctrTitle"/>
          </p:nvPr>
        </p:nvSpPr>
        <p:spPr>
          <a:xfrm>
            <a:off x="463525" y="3828197"/>
            <a:ext cx="4094400" cy="154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40" name="Google Shape;40;p3"/>
          <p:cNvSpPr txBox="1">
            <a:spLocks noGrp="1"/>
          </p:cNvSpPr>
          <p:nvPr>
            <p:ph type="subTitle" idx="1"/>
          </p:nvPr>
        </p:nvSpPr>
        <p:spPr>
          <a:xfrm>
            <a:off x="463525" y="5300599"/>
            <a:ext cx="4094400" cy="104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3pPr>
            <a:lvl4pPr lvl="3" rtl="0"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4pPr>
            <a:lvl5pPr lvl="4" rtl="0"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5pPr>
            <a:lvl6pPr lvl="5" rtl="0"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6pPr>
            <a:lvl7pPr lvl="6" rtl="0"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7pPr>
            <a:lvl8pPr lvl="7" rtl="0"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8pPr>
            <a:lvl9pPr lvl="8" rtl="0">
              <a:spcBef>
                <a:spcPts val="1000"/>
              </a:spcBef>
              <a:spcAft>
                <a:spcPts val="100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9pPr>
          </a:lstStyle>
          <a:p>
            <a:endParaRPr/>
          </a:p>
        </p:txBody>
      </p:sp>
      <p:sp>
        <p:nvSpPr>
          <p:cNvPr id="41" name="Google Shape;41;p3"/>
          <p:cNvSpPr txBox="1">
            <a:spLocks noGrp="1"/>
          </p:cNvSpPr>
          <p:nvPr>
            <p:ph type="sldNum" idx="12"/>
          </p:nvPr>
        </p:nvSpPr>
        <p:spPr>
          <a:xfrm>
            <a:off x="7618000" y="6182000"/>
            <a:ext cx="1487400" cy="42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="" xmlns:a16="http://schemas.microsoft.com/office/drawing/2014/main" id="{8A245BAB-81F2-4470-9E5A-CDEFC9CFB61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061434" y="185949"/>
            <a:ext cx="884735" cy="769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73340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 + 1 colum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" name="Google Shape;62;p5"/>
          <p:cNvGrpSpPr/>
          <p:nvPr/>
        </p:nvGrpSpPr>
        <p:grpSpPr>
          <a:xfrm>
            <a:off x="6946842" y="5963632"/>
            <a:ext cx="2202830" cy="894393"/>
            <a:chOff x="5575242" y="4472723"/>
            <a:chExt cx="2202830" cy="670795"/>
          </a:xfrm>
        </p:grpSpPr>
        <p:sp>
          <p:nvSpPr>
            <p:cNvPr id="63" name="Google Shape;63;p5"/>
            <p:cNvSpPr/>
            <p:nvPr/>
          </p:nvSpPr>
          <p:spPr>
            <a:xfrm rot="10800000">
              <a:off x="5575242" y="4948334"/>
              <a:ext cx="394200" cy="131400"/>
            </a:xfrm>
            <a:prstGeom prst="triangle">
              <a:avLst>
                <a:gd name="adj" fmla="val 32425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64" name="Google Shape;64;p5"/>
            <p:cNvGrpSpPr/>
            <p:nvPr/>
          </p:nvGrpSpPr>
          <p:grpSpPr>
            <a:xfrm flipH="1">
              <a:off x="5734850" y="4472723"/>
              <a:ext cx="2040837" cy="670795"/>
              <a:chOff x="1297954" y="330075"/>
              <a:chExt cx="5169293" cy="1699506"/>
            </a:xfrm>
          </p:grpSpPr>
          <p:sp>
            <p:nvSpPr>
              <p:cNvPr id="65" name="Google Shape;65;p5"/>
              <p:cNvSpPr/>
              <p:nvPr/>
            </p:nvSpPr>
            <p:spPr>
              <a:xfrm>
                <a:off x="1297954" y="330081"/>
                <a:ext cx="3476700" cy="16995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" name="Google Shape;66;p5"/>
              <p:cNvSpPr/>
              <p:nvPr/>
            </p:nvSpPr>
            <p:spPr>
              <a:xfrm>
                <a:off x="4767747" y="330075"/>
                <a:ext cx="1699500" cy="1699500"/>
              </a:xfrm>
              <a:prstGeom prst="rtTriangl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7" name="Google Shape;67;p5"/>
            <p:cNvGrpSpPr/>
            <p:nvPr/>
          </p:nvGrpSpPr>
          <p:grpSpPr>
            <a:xfrm flipH="1">
              <a:off x="5578209" y="4646738"/>
              <a:ext cx="2199863" cy="304563"/>
              <a:chOff x="-5827153" y="330075"/>
              <a:chExt cx="12276019" cy="1699569"/>
            </a:xfrm>
          </p:grpSpPr>
          <p:sp>
            <p:nvSpPr>
              <p:cNvPr id="68" name="Google Shape;68;p5"/>
              <p:cNvSpPr/>
              <p:nvPr/>
            </p:nvSpPr>
            <p:spPr>
              <a:xfrm>
                <a:off x="-5827153" y="330144"/>
                <a:ext cx="10612200" cy="16995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" name="Google Shape;69;p5"/>
              <p:cNvSpPr/>
              <p:nvPr/>
            </p:nvSpPr>
            <p:spPr>
              <a:xfrm>
                <a:off x="4749366" y="330075"/>
                <a:ext cx="1699500" cy="1699500"/>
              </a:xfrm>
              <a:prstGeom prst="rtTriangle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70" name="Google Shape;70;p5"/>
          <p:cNvGrpSpPr/>
          <p:nvPr/>
        </p:nvGrpSpPr>
        <p:grpSpPr>
          <a:xfrm>
            <a:off x="-4" y="54"/>
            <a:ext cx="7072430" cy="1769753"/>
            <a:chOff x="-4" y="40"/>
            <a:chExt cx="7072430" cy="1327315"/>
          </a:xfrm>
        </p:grpSpPr>
        <p:sp>
          <p:nvSpPr>
            <p:cNvPr id="71" name="Google Shape;71;p5"/>
            <p:cNvSpPr/>
            <p:nvPr/>
          </p:nvSpPr>
          <p:spPr>
            <a:xfrm>
              <a:off x="6292649" y="126425"/>
              <a:ext cx="779700" cy="259800"/>
            </a:xfrm>
            <a:prstGeom prst="triangle">
              <a:avLst>
                <a:gd name="adj" fmla="val 32425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vo"/>
                <a:ea typeface="Arvo"/>
                <a:cs typeface="Arvo"/>
                <a:sym typeface="Arvo"/>
              </a:endParaRPr>
            </a:p>
          </p:txBody>
        </p:sp>
        <p:grpSp>
          <p:nvGrpSpPr>
            <p:cNvPr id="72" name="Google Shape;72;p5"/>
            <p:cNvGrpSpPr/>
            <p:nvPr/>
          </p:nvGrpSpPr>
          <p:grpSpPr>
            <a:xfrm rot="10800000" flipH="1">
              <a:off x="3" y="40"/>
              <a:ext cx="6756168" cy="1327315"/>
              <a:chOff x="-2168138" y="330075"/>
              <a:chExt cx="8650663" cy="1699506"/>
            </a:xfrm>
          </p:grpSpPr>
          <p:sp>
            <p:nvSpPr>
              <p:cNvPr id="73" name="Google Shape;73;p5"/>
              <p:cNvSpPr/>
              <p:nvPr/>
            </p:nvSpPr>
            <p:spPr>
              <a:xfrm>
                <a:off x="-2168138" y="330081"/>
                <a:ext cx="6958200" cy="16995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Arvo"/>
                  <a:ea typeface="Arvo"/>
                  <a:cs typeface="Arvo"/>
                  <a:sym typeface="Arvo"/>
                </a:endParaRPr>
              </a:p>
            </p:txBody>
          </p:sp>
          <p:sp>
            <p:nvSpPr>
              <p:cNvPr id="74" name="Google Shape;74;p5"/>
              <p:cNvSpPr/>
              <p:nvPr/>
            </p:nvSpPr>
            <p:spPr>
              <a:xfrm>
                <a:off x="4783025" y="330075"/>
                <a:ext cx="1699500" cy="1699500"/>
              </a:xfrm>
              <a:prstGeom prst="rtTriangl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Arvo"/>
                  <a:ea typeface="Arvo"/>
                  <a:cs typeface="Arvo"/>
                  <a:sym typeface="Arvo"/>
                </a:endParaRPr>
              </a:p>
            </p:txBody>
          </p:sp>
        </p:grpSp>
        <p:grpSp>
          <p:nvGrpSpPr>
            <p:cNvPr id="75" name="Google Shape;75;p5"/>
            <p:cNvGrpSpPr/>
            <p:nvPr/>
          </p:nvGrpSpPr>
          <p:grpSpPr>
            <a:xfrm rot="10800000" flipH="1">
              <a:off x="-4" y="381007"/>
              <a:ext cx="7072430" cy="771744"/>
              <a:chOff x="-9092084" y="330075"/>
              <a:chExt cx="15574609" cy="1699501"/>
            </a:xfrm>
          </p:grpSpPr>
          <p:sp>
            <p:nvSpPr>
              <p:cNvPr id="76" name="Google Shape;76;p5"/>
              <p:cNvSpPr/>
              <p:nvPr/>
            </p:nvSpPr>
            <p:spPr>
              <a:xfrm>
                <a:off x="-9092084" y="330076"/>
                <a:ext cx="13882200" cy="16995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Arvo"/>
                  <a:ea typeface="Arvo"/>
                  <a:cs typeface="Arvo"/>
                  <a:sym typeface="Arvo"/>
                </a:endParaRPr>
              </a:p>
            </p:txBody>
          </p:sp>
          <p:sp>
            <p:nvSpPr>
              <p:cNvPr id="77" name="Google Shape;77;p5"/>
              <p:cNvSpPr/>
              <p:nvPr/>
            </p:nvSpPr>
            <p:spPr>
              <a:xfrm>
                <a:off x="4783025" y="330075"/>
                <a:ext cx="1699500" cy="1699500"/>
              </a:xfrm>
              <a:prstGeom prst="rtTriangl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Arvo"/>
                  <a:ea typeface="Arvo"/>
                  <a:cs typeface="Arvo"/>
                  <a:sym typeface="Arvo"/>
                </a:endParaRPr>
              </a:p>
            </p:txBody>
          </p:sp>
        </p:grpSp>
      </p:grpSp>
      <p:sp>
        <p:nvSpPr>
          <p:cNvPr id="78" name="Google Shape;78;p5"/>
          <p:cNvSpPr txBox="1">
            <a:spLocks noGrp="1"/>
          </p:cNvSpPr>
          <p:nvPr>
            <p:ph type="title"/>
          </p:nvPr>
        </p:nvSpPr>
        <p:spPr>
          <a:xfrm>
            <a:off x="814275" y="523433"/>
            <a:ext cx="5492400" cy="102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5"/>
          <p:cNvSpPr txBox="1">
            <a:spLocks noGrp="1"/>
          </p:cNvSpPr>
          <p:nvPr>
            <p:ph type="body" idx="1"/>
          </p:nvPr>
        </p:nvSpPr>
        <p:spPr>
          <a:xfrm>
            <a:off x="814275" y="1769800"/>
            <a:ext cx="6132600" cy="419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81000">
              <a:spcBef>
                <a:spcPts val="600"/>
              </a:spcBef>
              <a:spcAft>
                <a:spcPts val="0"/>
              </a:spcAft>
              <a:buSzPts val="2400"/>
              <a:buChar char="▰"/>
              <a:defRPr/>
            </a:lvl1pPr>
            <a:lvl2pPr marL="914400" lvl="1" indent="-381000">
              <a:spcBef>
                <a:spcPts val="1000"/>
              </a:spcBef>
              <a:spcAft>
                <a:spcPts val="0"/>
              </a:spcAft>
              <a:buSzPts val="2400"/>
              <a:buChar char="▻"/>
              <a:defRPr/>
            </a:lvl2pPr>
            <a:lvl3pPr marL="1371600" lvl="2" indent="-381000">
              <a:spcBef>
                <a:spcPts val="1000"/>
              </a:spcBef>
              <a:spcAft>
                <a:spcPts val="0"/>
              </a:spcAft>
              <a:buSzPts val="2400"/>
              <a:buChar char="▻"/>
              <a:defRPr/>
            </a:lvl3pPr>
            <a:lvl4pPr marL="1828800" lvl="3" indent="-381000">
              <a:spcBef>
                <a:spcPts val="1000"/>
              </a:spcBef>
              <a:spcAft>
                <a:spcPts val="0"/>
              </a:spcAft>
              <a:buSzPts val="2400"/>
              <a:buChar char="▻"/>
              <a:defRPr/>
            </a:lvl4pPr>
            <a:lvl5pPr marL="2286000" lvl="4" indent="-381000">
              <a:spcBef>
                <a:spcPts val="1000"/>
              </a:spcBef>
              <a:spcAft>
                <a:spcPts val="0"/>
              </a:spcAft>
              <a:buSzPts val="2400"/>
              <a:buChar char="▻"/>
              <a:defRPr/>
            </a:lvl5pPr>
            <a:lvl6pPr marL="2743200" lvl="5" indent="-381000">
              <a:spcBef>
                <a:spcPts val="1000"/>
              </a:spcBef>
              <a:spcAft>
                <a:spcPts val="0"/>
              </a:spcAft>
              <a:buSzPts val="2400"/>
              <a:buChar char="▻"/>
              <a:defRPr/>
            </a:lvl6pPr>
            <a:lvl7pPr marL="3200400" lvl="6" indent="-381000">
              <a:spcBef>
                <a:spcPts val="1000"/>
              </a:spcBef>
              <a:spcAft>
                <a:spcPts val="0"/>
              </a:spcAft>
              <a:buSzPts val="2400"/>
              <a:buChar char="▻"/>
              <a:defRPr/>
            </a:lvl7pPr>
            <a:lvl8pPr marL="3657600" lvl="7" indent="-381000">
              <a:spcBef>
                <a:spcPts val="1000"/>
              </a:spcBef>
              <a:spcAft>
                <a:spcPts val="0"/>
              </a:spcAft>
              <a:buSzPts val="2400"/>
              <a:buChar char="▻"/>
              <a:defRPr/>
            </a:lvl8pPr>
            <a:lvl9pPr marL="4114800" lvl="8" indent="-381000">
              <a:spcBef>
                <a:spcPts val="1000"/>
              </a:spcBef>
              <a:spcAft>
                <a:spcPts val="1000"/>
              </a:spcAft>
              <a:buSzPts val="2400"/>
              <a:buChar char="▻"/>
              <a:defRPr/>
            </a:lvl9pPr>
          </a:lstStyle>
          <a:p>
            <a:endParaRPr/>
          </a:p>
        </p:txBody>
      </p:sp>
      <p:sp>
        <p:nvSpPr>
          <p:cNvPr id="80" name="Google Shape;80;p5"/>
          <p:cNvSpPr txBox="1">
            <a:spLocks noGrp="1"/>
          </p:cNvSpPr>
          <p:nvPr>
            <p:ph type="sldNum" idx="12"/>
          </p:nvPr>
        </p:nvSpPr>
        <p:spPr>
          <a:xfrm>
            <a:off x="7618000" y="6182000"/>
            <a:ext cx="1487400" cy="42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="" xmlns:a16="http://schemas.microsoft.com/office/drawing/2014/main" id="{C230EA9E-6E77-4262-86C9-57D23B73FF7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061434" y="185949"/>
            <a:ext cx="884735" cy="769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24190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4BA7ED-46E9-4B92-9D03-A29253CEDC43}" type="datetimeFigureOut">
              <a:rPr lang="en-US" smtClean="0"/>
              <a:t>8/20/2024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B6057E-1C47-4B7F-B564-6A8894B1FC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89123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11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en-US" sz="5400" b="1" dirty="0">
                <a:solidFill>
                  <a:srgbClr val="FF0000"/>
                </a:solidFill>
                <a:latin typeface="+mn-lt"/>
                <a:ea typeface="Roboto Condensed Light" panose="020B0604020202020204" charset="0"/>
                <a:cs typeface="Times New Roman" panose="02020603050405020304" pitchFamily="18" charset="0"/>
              </a:rPr>
              <a:t>Introduction and </a:t>
            </a:r>
            <a:r>
              <a:rPr lang="en-US" sz="5400" b="1" dirty="0" smtClean="0">
                <a:solidFill>
                  <a:srgbClr val="FF0000"/>
                </a:solidFill>
                <a:latin typeface="+mn-lt"/>
                <a:ea typeface="Roboto Condensed Light" panose="020B0604020202020204" charset="0"/>
                <a:cs typeface="Times New Roman" panose="02020603050405020304" pitchFamily="18" charset="0"/>
              </a:rPr>
              <a:t>History of Microbiology</a:t>
            </a:r>
            <a:endParaRPr sz="5400" b="1" dirty="0">
              <a:solidFill>
                <a:srgbClr val="FF0000"/>
              </a:solidFill>
              <a:latin typeface="+mn-lt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00B050"/>
                </a:solidFill>
              </a:rPr>
              <a:t>Dr. </a:t>
            </a:r>
            <a:r>
              <a:rPr lang="en-US" b="1" dirty="0" err="1" smtClean="0">
                <a:solidFill>
                  <a:srgbClr val="00B050"/>
                </a:solidFill>
              </a:rPr>
              <a:t>Ved</a:t>
            </a:r>
            <a:r>
              <a:rPr lang="en-US" b="1" dirty="0" smtClean="0">
                <a:solidFill>
                  <a:srgbClr val="00B050"/>
                </a:solidFill>
              </a:rPr>
              <a:t> </a:t>
            </a:r>
            <a:r>
              <a:rPr lang="en-US" b="1" dirty="0" err="1" smtClean="0">
                <a:solidFill>
                  <a:srgbClr val="00B050"/>
                </a:solidFill>
              </a:rPr>
              <a:t>Prakash</a:t>
            </a:r>
            <a:r>
              <a:rPr lang="en-US" b="1" dirty="0" smtClean="0">
                <a:solidFill>
                  <a:srgbClr val="00B050"/>
                </a:solidFill>
              </a:rPr>
              <a:t> </a:t>
            </a:r>
          </a:p>
          <a:p>
            <a:r>
              <a:rPr lang="en-US" b="1" dirty="0" smtClean="0">
                <a:solidFill>
                  <a:srgbClr val="00B050"/>
                </a:solidFill>
              </a:rPr>
              <a:t>Professor &amp; Head </a:t>
            </a:r>
          </a:p>
          <a:p>
            <a:r>
              <a:rPr lang="en-US" b="1" dirty="0" smtClean="0">
                <a:solidFill>
                  <a:srgbClr val="00B050"/>
                </a:solidFill>
              </a:rPr>
              <a:t>PG Department of Microbiology</a:t>
            </a:r>
            <a:endParaRPr lang="en-US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8249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RECOMMENDED BOOKS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Autofit/>
          </a:bodyPr>
          <a:lstStyle/>
          <a:p>
            <a:pPr>
              <a:lnSpc>
                <a:spcPct val="200000"/>
              </a:lnSpc>
            </a:pPr>
            <a:r>
              <a:rPr lang="en-US" sz="2200" b="1" dirty="0" smtClean="0">
                <a:solidFill>
                  <a:srgbClr val="00B050"/>
                </a:solidFill>
              </a:rPr>
              <a:t>Essentials of Medical Microbiology: 	</a:t>
            </a:r>
            <a:r>
              <a:rPr lang="en-US" sz="2200" b="1" dirty="0">
                <a:solidFill>
                  <a:srgbClr val="00B050"/>
                </a:solidFill>
              </a:rPr>
              <a:t>	</a:t>
            </a:r>
            <a:r>
              <a:rPr lang="en-US" sz="2200" b="1" dirty="0" err="1" smtClean="0">
                <a:solidFill>
                  <a:srgbClr val="7030A0"/>
                </a:solidFill>
              </a:rPr>
              <a:t>Apurba</a:t>
            </a:r>
            <a:r>
              <a:rPr lang="en-US" sz="2200" b="1" dirty="0" smtClean="0">
                <a:solidFill>
                  <a:srgbClr val="7030A0"/>
                </a:solidFill>
              </a:rPr>
              <a:t> </a:t>
            </a:r>
            <a:r>
              <a:rPr lang="en-US" sz="2200" b="1" dirty="0" err="1" smtClean="0">
                <a:solidFill>
                  <a:srgbClr val="7030A0"/>
                </a:solidFill>
              </a:rPr>
              <a:t>Sankar</a:t>
            </a:r>
            <a:r>
              <a:rPr lang="en-US" sz="2200" b="1" dirty="0" smtClean="0">
                <a:solidFill>
                  <a:srgbClr val="7030A0"/>
                </a:solidFill>
              </a:rPr>
              <a:t> </a:t>
            </a:r>
            <a:r>
              <a:rPr lang="en-US" sz="2200" b="1" dirty="0" err="1" smtClean="0">
                <a:solidFill>
                  <a:srgbClr val="7030A0"/>
                </a:solidFill>
              </a:rPr>
              <a:t>Sastry</a:t>
            </a:r>
            <a:endParaRPr lang="en-US" sz="2200" b="1" dirty="0" smtClean="0">
              <a:solidFill>
                <a:srgbClr val="7030A0"/>
              </a:solidFill>
            </a:endParaRPr>
          </a:p>
          <a:p>
            <a:pPr>
              <a:lnSpc>
                <a:spcPct val="200000"/>
              </a:lnSpc>
            </a:pPr>
            <a:r>
              <a:rPr lang="en-US" sz="2200" b="1" dirty="0">
                <a:solidFill>
                  <a:srgbClr val="00B050"/>
                </a:solidFill>
              </a:rPr>
              <a:t>Essentials of Practical Microbiology</a:t>
            </a:r>
            <a:r>
              <a:rPr lang="en-US" sz="2200" b="1" dirty="0" smtClean="0">
                <a:solidFill>
                  <a:srgbClr val="00B050"/>
                </a:solidFill>
              </a:rPr>
              <a:t>:</a:t>
            </a:r>
            <a:r>
              <a:rPr lang="en-US" sz="2200" b="1" dirty="0">
                <a:solidFill>
                  <a:srgbClr val="00B050"/>
                </a:solidFill>
              </a:rPr>
              <a:t>	</a:t>
            </a:r>
            <a:r>
              <a:rPr lang="en-US" sz="2200" b="1" dirty="0" smtClean="0">
                <a:solidFill>
                  <a:srgbClr val="00B050"/>
                </a:solidFill>
              </a:rPr>
              <a:t>	</a:t>
            </a:r>
            <a:r>
              <a:rPr lang="en-US" sz="2200" b="1" dirty="0" err="1" smtClean="0">
                <a:solidFill>
                  <a:srgbClr val="7030A0"/>
                </a:solidFill>
              </a:rPr>
              <a:t>Apurba</a:t>
            </a:r>
            <a:r>
              <a:rPr lang="en-US" sz="2200" b="1" dirty="0" smtClean="0">
                <a:solidFill>
                  <a:srgbClr val="7030A0"/>
                </a:solidFill>
              </a:rPr>
              <a:t> </a:t>
            </a:r>
            <a:r>
              <a:rPr lang="en-US" sz="2200" b="1" dirty="0" err="1">
                <a:solidFill>
                  <a:srgbClr val="7030A0"/>
                </a:solidFill>
              </a:rPr>
              <a:t>Sankar</a:t>
            </a:r>
            <a:r>
              <a:rPr lang="en-US" sz="2200" b="1" dirty="0">
                <a:solidFill>
                  <a:srgbClr val="7030A0"/>
                </a:solidFill>
              </a:rPr>
              <a:t> </a:t>
            </a:r>
            <a:r>
              <a:rPr lang="en-US" sz="2200" b="1" dirty="0" err="1" smtClean="0">
                <a:solidFill>
                  <a:srgbClr val="7030A0"/>
                </a:solidFill>
              </a:rPr>
              <a:t>Sastry</a:t>
            </a:r>
            <a:endParaRPr lang="en-US" sz="2200" b="1" dirty="0" smtClean="0">
              <a:solidFill>
                <a:srgbClr val="7030A0"/>
              </a:solidFill>
            </a:endParaRPr>
          </a:p>
          <a:p>
            <a:pPr>
              <a:lnSpc>
                <a:spcPct val="200000"/>
              </a:lnSpc>
            </a:pPr>
            <a:r>
              <a:rPr lang="en-US" sz="2200" b="1" dirty="0" err="1" smtClean="0">
                <a:solidFill>
                  <a:srgbClr val="00B050"/>
                </a:solidFill>
              </a:rPr>
              <a:t>Ananthanarayan</a:t>
            </a:r>
            <a:r>
              <a:rPr lang="en-US" sz="2200" b="1" dirty="0" smtClean="0">
                <a:solidFill>
                  <a:srgbClr val="00B050"/>
                </a:solidFill>
              </a:rPr>
              <a:t> and </a:t>
            </a:r>
            <a:r>
              <a:rPr lang="en-US" sz="2200" b="1" dirty="0" err="1" smtClean="0">
                <a:solidFill>
                  <a:srgbClr val="00B050"/>
                </a:solidFill>
              </a:rPr>
              <a:t>Paniker’s</a:t>
            </a:r>
            <a:r>
              <a:rPr lang="en-US" sz="2200" b="1" dirty="0" smtClean="0">
                <a:solidFill>
                  <a:srgbClr val="00B050"/>
                </a:solidFill>
              </a:rPr>
              <a:t>  Textbook of Microbiology  :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US" sz="2200" b="1" dirty="0">
                <a:solidFill>
                  <a:srgbClr val="00B050"/>
                </a:solidFill>
              </a:rPr>
              <a:t>	</a:t>
            </a:r>
            <a:r>
              <a:rPr lang="en-US" sz="2200" b="1" dirty="0" smtClean="0">
                <a:solidFill>
                  <a:srgbClr val="00B050"/>
                </a:solidFill>
              </a:rPr>
              <a:t>					</a:t>
            </a:r>
            <a:r>
              <a:rPr lang="en-US" sz="2200" b="1" dirty="0" smtClean="0">
                <a:solidFill>
                  <a:srgbClr val="7030A0"/>
                </a:solidFill>
              </a:rPr>
              <a:t>Reba </a:t>
            </a:r>
            <a:r>
              <a:rPr lang="en-US" sz="2200" b="1" dirty="0" err="1" smtClean="0">
                <a:solidFill>
                  <a:srgbClr val="7030A0"/>
                </a:solidFill>
              </a:rPr>
              <a:t>Kanungo</a:t>
            </a:r>
            <a:r>
              <a:rPr lang="en-US" sz="2200" b="1" dirty="0" smtClean="0">
                <a:solidFill>
                  <a:srgbClr val="7030A0"/>
                </a:solidFill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en-US" sz="2200" b="1" dirty="0" smtClean="0">
                <a:solidFill>
                  <a:srgbClr val="00B050"/>
                </a:solidFill>
              </a:rPr>
              <a:t>Textbook of Microbiology:			</a:t>
            </a:r>
            <a:r>
              <a:rPr lang="en-US" sz="2200" b="1" dirty="0" smtClean="0">
                <a:solidFill>
                  <a:srgbClr val="7030A0"/>
                </a:solidFill>
              </a:rPr>
              <a:t>C.P. </a:t>
            </a:r>
            <a:r>
              <a:rPr lang="en-US" sz="2200" b="1" dirty="0" err="1" smtClean="0">
                <a:solidFill>
                  <a:srgbClr val="7030A0"/>
                </a:solidFill>
              </a:rPr>
              <a:t>Baveja</a:t>
            </a:r>
            <a:endParaRPr lang="en-US" sz="2200" b="1" dirty="0" smtClean="0">
              <a:solidFill>
                <a:srgbClr val="7030A0"/>
              </a:solidFill>
            </a:endParaRPr>
          </a:p>
          <a:p>
            <a:pPr>
              <a:lnSpc>
                <a:spcPct val="200000"/>
              </a:lnSpc>
            </a:pPr>
            <a:r>
              <a:rPr lang="en-US" sz="2200" b="1" dirty="0">
                <a:solidFill>
                  <a:srgbClr val="00B050"/>
                </a:solidFill>
              </a:rPr>
              <a:t>Essentials of Microbiology </a:t>
            </a:r>
            <a:r>
              <a:rPr lang="en-US" sz="2200" b="1" dirty="0" smtClean="0">
                <a:solidFill>
                  <a:srgbClr val="00B050"/>
                </a:solidFill>
              </a:rPr>
              <a:t>: </a:t>
            </a:r>
            <a:r>
              <a:rPr lang="en-US" sz="2200" b="1" dirty="0">
                <a:solidFill>
                  <a:srgbClr val="00B050"/>
                </a:solidFill>
              </a:rPr>
              <a:t>	</a:t>
            </a:r>
            <a:r>
              <a:rPr lang="en-US" sz="2200" b="1" dirty="0" smtClean="0">
                <a:solidFill>
                  <a:srgbClr val="00B050"/>
                </a:solidFill>
              </a:rPr>
              <a:t>		</a:t>
            </a:r>
            <a:r>
              <a:rPr lang="en-US" sz="2200" b="1" dirty="0" smtClean="0">
                <a:solidFill>
                  <a:srgbClr val="7030A0"/>
                </a:solidFill>
              </a:rPr>
              <a:t>V.S</a:t>
            </a:r>
            <a:r>
              <a:rPr lang="en-US" sz="2200" b="1" dirty="0">
                <a:solidFill>
                  <a:srgbClr val="7030A0"/>
                </a:solidFill>
              </a:rPr>
              <a:t>. </a:t>
            </a:r>
            <a:r>
              <a:rPr lang="en-US" sz="2200" b="1" dirty="0" err="1">
                <a:solidFill>
                  <a:srgbClr val="7030A0"/>
                </a:solidFill>
              </a:rPr>
              <a:t>Randhawa</a:t>
            </a:r>
            <a:r>
              <a:rPr lang="en-US" sz="2200" b="1" dirty="0">
                <a:solidFill>
                  <a:srgbClr val="7030A0"/>
                </a:solidFill>
              </a:rPr>
              <a:t> </a:t>
            </a:r>
            <a:endParaRPr lang="en-US" sz="2200" b="1" dirty="0" smtClean="0">
              <a:solidFill>
                <a:srgbClr val="7030A0"/>
              </a:solidFill>
            </a:endParaRPr>
          </a:p>
          <a:p>
            <a:pPr>
              <a:lnSpc>
                <a:spcPct val="200000"/>
              </a:lnSpc>
            </a:pPr>
            <a:r>
              <a:rPr lang="en-US" sz="2200" b="1" dirty="0">
                <a:solidFill>
                  <a:srgbClr val="00B050"/>
                </a:solidFill>
              </a:rPr>
              <a:t>Medical Microbiology:			</a:t>
            </a:r>
            <a:r>
              <a:rPr lang="en-US" sz="2200" b="1" dirty="0">
                <a:solidFill>
                  <a:srgbClr val="7030A0"/>
                </a:solidFill>
              </a:rPr>
              <a:t>David Greenwood</a:t>
            </a:r>
          </a:p>
          <a:p>
            <a:pPr>
              <a:lnSpc>
                <a:spcPct val="200000"/>
              </a:lnSpc>
            </a:pPr>
            <a:endParaRPr lang="en-US" sz="2200" b="1" dirty="0" smtClean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7654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sz="4800" b="1" dirty="0">
                <a:solidFill>
                  <a:srgbClr val="FF0000"/>
                </a:solidFill>
                <a:latin typeface="+mn-lt"/>
                <a:ea typeface="Roboto Condensed Light" panose="020B0604020202020204" charset="0"/>
                <a:cs typeface="Times New Roman" panose="02020603050405020304" pitchFamily="18" charset="0"/>
              </a:rPr>
              <a:t>Learning objectives</a:t>
            </a: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2800" dirty="0">
                <a:ea typeface="Roboto Condensed Light" panose="020B0604020202020204" charset="0"/>
                <a:cs typeface="Times New Roman" panose="02020603050405020304" pitchFamily="18" charset="0"/>
              </a:rPr>
              <a:t>At the end of the session, the students will be able to know: </a:t>
            </a:r>
          </a:p>
          <a:p>
            <a:pPr>
              <a:lnSpc>
                <a:spcPct val="150000"/>
              </a:lnSpc>
            </a:pPr>
            <a:r>
              <a:rPr lang="en-US" sz="2800" dirty="0">
                <a:ea typeface="Roboto Condensed Light" panose="020B0604020202020204" charset="0"/>
                <a:cs typeface="Times New Roman" panose="02020603050405020304" pitchFamily="18" charset="0"/>
              </a:rPr>
              <a:t>Clinical Microbiology – Terminologies </a:t>
            </a:r>
          </a:p>
          <a:p>
            <a:pPr>
              <a:lnSpc>
                <a:spcPct val="150000"/>
              </a:lnSpc>
            </a:pPr>
            <a:r>
              <a:rPr lang="en-US" sz="2800" dirty="0">
                <a:ea typeface="Roboto Condensed Light" panose="020B0604020202020204" charset="0"/>
                <a:cs typeface="Times New Roman" panose="02020603050405020304" pitchFamily="18" charset="0"/>
              </a:rPr>
              <a:t>Classification of Microorganisms</a:t>
            </a:r>
          </a:p>
          <a:p>
            <a:pPr>
              <a:lnSpc>
                <a:spcPct val="150000"/>
              </a:lnSpc>
            </a:pPr>
            <a:r>
              <a:rPr lang="en-US" sz="2800" dirty="0">
                <a:ea typeface="Roboto Condensed Light" panose="020B0604020202020204" charset="0"/>
                <a:cs typeface="Times New Roman" panose="02020603050405020304" pitchFamily="18" charset="0"/>
              </a:rPr>
              <a:t>Brief History </a:t>
            </a: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59261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592763"/>
          </a:xfrm>
        </p:spPr>
        <p:txBody>
          <a:bodyPr>
            <a:normAutofit fontScale="85000" lnSpcReduction="20000"/>
          </a:bodyPr>
          <a:lstStyle/>
          <a:p>
            <a:r>
              <a:rPr lang="en-US" sz="4800" b="1" dirty="0">
                <a:solidFill>
                  <a:srgbClr val="0070C0"/>
                </a:solidFill>
              </a:rPr>
              <a:t>Medical microbiology </a:t>
            </a:r>
            <a:r>
              <a:rPr lang="en-US" sz="4400" dirty="0"/>
              <a:t>is a branch of medicine that deals with the study of microorganisms </a:t>
            </a:r>
            <a:r>
              <a:rPr lang="en-US" sz="4400" dirty="0" smtClean="0"/>
              <a:t>Such as bacteria, viruses, parasites or and fungi</a:t>
            </a:r>
          </a:p>
          <a:p>
            <a:r>
              <a:rPr lang="en-US" sz="4400" b="1" dirty="0" smtClean="0">
                <a:solidFill>
                  <a:srgbClr val="FF00FF"/>
                </a:solidFill>
              </a:rPr>
              <a:t>Clinical a Microbiology:</a:t>
            </a:r>
            <a:r>
              <a:rPr lang="en-US" sz="4400" dirty="0" smtClean="0"/>
              <a:t> is a branch of medical science concerned with the prevention, diagnosis and treatment of infectious disease. The various branches of clinical microbiology include</a:t>
            </a:r>
          </a:p>
          <a:p>
            <a:r>
              <a:rPr lang="en-US" sz="4400" b="1" dirty="0">
                <a:solidFill>
                  <a:srgbClr val="7030A0"/>
                </a:solidFill>
              </a:rPr>
              <a:t>General Microbiology: </a:t>
            </a:r>
          </a:p>
          <a:p>
            <a:r>
              <a:rPr lang="en-US" sz="4400" b="1" dirty="0">
                <a:solidFill>
                  <a:srgbClr val="7030A0"/>
                </a:solidFill>
              </a:rPr>
              <a:t>Immunology: </a:t>
            </a:r>
          </a:p>
        </p:txBody>
      </p:sp>
    </p:spTree>
    <p:extLst>
      <p:ext uri="{BB962C8B-B14F-4D97-AF65-F5344CB8AC3E}">
        <p14:creationId xmlns:p14="http://schemas.microsoft.com/office/powerpoint/2010/main" val="2757230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5440363"/>
          </a:xfrm>
        </p:spPr>
        <p:txBody>
          <a:bodyPr>
            <a:noAutofit/>
          </a:bodyPr>
          <a:lstStyle/>
          <a:p>
            <a:r>
              <a:rPr lang="en-US" sz="2700" b="1" dirty="0" smtClean="0">
                <a:solidFill>
                  <a:srgbClr val="7030A0"/>
                </a:solidFill>
              </a:rPr>
              <a:t>Systemic Microbiology (infectious diseases): </a:t>
            </a:r>
            <a:r>
              <a:rPr lang="en-US" sz="2700" dirty="0" smtClean="0"/>
              <a:t>Infectious diseases are classified into various </a:t>
            </a:r>
            <a:r>
              <a:rPr lang="en-US" sz="2700" b="1" dirty="0" smtClean="0">
                <a:solidFill>
                  <a:srgbClr val="FF00FF"/>
                </a:solidFill>
              </a:rPr>
              <a:t>clinical syndromes </a:t>
            </a:r>
          </a:p>
          <a:p>
            <a:r>
              <a:rPr lang="en-US" sz="2700" dirty="0" smtClean="0"/>
              <a:t>Bloodstream and cardiovascular system infections </a:t>
            </a:r>
          </a:p>
          <a:p>
            <a:r>
              <a:rPr lang="en-US" sz="2700" dirty="0" smtClean="0"/>
              <a:t>Gastrointestinal and </a:t>
            </a:r>
            <a:r>
              <a:rPr lang="en-US" sz="2700" dirty="0" err="1" smtClean="0"/>
              <a:t>hepatobiliary</a:t>
            </a:r>
            <a:r>
              <a:rPr lang="en-US" sz="2700" dirty="0" smtClean="0"/>
              <a:t> system infections</a:t>
            </a:r>
          </a:p>
          <a:p>
            <a:r>
              <a:rPr lang="en-US" sz="2700" dirty="0" smtClean="0"/>
              <a:t>Skin, soft tissue and musculoskeletal system infections </a:t>
            </a:r>
          </a:p>
          <a:p>
            <a:r>
              <a:rPr lang="en-US" sz="2700" dirty="0" smtClean="0"/>
              <a:t>Central nervous system infections</a:t>
            </a:r>
          </a:p>
          <a:p>
            <a:r>
              <a:rPr lang="en-US" sz="2700" dirty="0" smtClean="0"/>
              <a:t>Respiratory tract infections</a:t>
            </a:r>
          </a:p>
          <a:p>
            <a:r>
              <a:rPr lang="en-US" sz="2700" dirty="0" smtClean="0"/>
              <a:t>Urinary tract infections</a:t>
            </a:r>
          </a:p>
          <a:p>
            <a:r>
              <a:rPr lang="en-US" sz="2700" dirty="0" smtClean="0"/>
              <a:t>Genital tract infections</a:t>
            </a:r>
          </a:p>
          <a:p>
            <a:r>
              <a:rPr lang="en-US" sz="2700" dirty="0" smtClean="0"/>
              <a:t>Infectious of eye, ear and others.</a:t>
            </a:r>
            <a:endParaRPr lang="en-US" sz="2700" dirty="0"/>
          </a:p>
        </p:txBody>
      </p:sp>
    </p:spTree>
    <p:extLst>
      <p:ext uri="{BB962C8B-B14F-4D97-AF65-F5344CB8AC3E}">
        <p14:creationId xmlns:p14="http://schemas.microsoft.com/office/powerpoint/2010/main" val="147926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59276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rgbClr val="7030A0"/>
                </a:solidFill>
              </a:rPr>
              <a:t>Hospital infection control:</a:t>
            </a:r>
            <a:r>
              <a:rPr lang="en-US" dirty="0" smtClean="0"/>
              <a:t> It deals with the study of various control measures to prevent the transmission of healthcare associated infections.    it includes </a:t>
            </a:r>
          </a:p>
          <a:p>
            <a:r>
              <a:rPr lang="en-US" dirty="0" smtClean="0"/>
              <a:t>Healthcare-associated infections</a:t>
            </a:r>
          </a:p>
          <a:p>
            <a:r>
              <a:rPr lang="en-US" dirty="0" smtClean="0"/>
              <a:t>Major Healthcare-associated infections types</a:t>
            </a:r>
          </a:p>
          <a:p>
            <a:r>
              <a:rPr lang="en-US" dirty="0" smtClean="0"/>
              <a:t>Sterilization and Disinfection</a:t>
            </a:r>
          </a:p>
          <a:p>
            <a:r>
              <a:rPr lang="en-US" dirty="0" smtClean="0"/>
              <a:t>Biomedical waste management </a:t>
            </a:r>
          </a:p>
          <a:p>
            <a:r>
              <a:rPr lang="en-US" dirty="0" smtClean="0"/>
              <a:t>Needle stick injury</a:t>
            </a:r>
          </a:p>
          <a:p>
            <a:r>
              <a:rPr lang="en-US" dirty="0" smtClean="0"/>
              <a:t>Antimicrobial stewardship</a:t>
            </a:r>
          </a:p>
          <a:p>
            <a:r>
              <a:rPr lang="en-US" dirty="0" smtClean="0"/>
              <a:t>Environmental surveillance (Bacteriology of water, Air and surface)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7608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7451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FF0000"/>
                </a:solidFill>
              </a:rPr>
              <a:t>Areas of Medical Microbiology:</a:t>
            </a:r>
          </a:p>
          <a:p>
            <a:pPr marL="0" indent="0">
              <a:buNone/>
            </a:pPr>
            <a:r>
              <a:rPr lang="en-US" b="1" dirty="0">
                <a:solidFill>
                  <a:srgbClr val="7030A0"/>
                </a:solidFill>
              </a:rPr>
              <a:t>Bacteriology: </a:t>
            </a:r>
            <a:r>
              <a:rPr lang="en-US" dirty="0"/>
              <a:t>The study of bacteria, their structure, function, and role in disease.</a:t>
            </a:r>
          </a:p>
          <a:p>
            <a:pPr marL="0" indent="0">
              <a:buNone/>
            </a:pPr>
            <a:r>
              <a:rPr lang="en-US" b="1" dirty="0">
                <a:solidFill>
                  <a:srgbClr val="7030A0"/>
                </a:solidFill>
              </a:rPr>
              <a:t>Virology:</a:t>
            </a:r>
            <a:r>
              <a:rPr lang="en-US" dirty="0"/>
              <a:t> The study of viruses, their structure, function, and role in disease.</a:t>
            </a:r>
          </a:p>
          <a:p>
            <a:pPr marL="0" indent="0">
              <a:buNone/>
            </a:pPr>
            <a:r>
              <a:rPr lang="en-US" b="1" dirty="0">
                <a:solidFill>
                  <a:srgbClr val="7030A0"/>
                </a:solidFill>
              </a:rPr>
              <a:t>Mycology:</a:t>
            </a:r>
            <a:r>
              <a:rPr lang="en-US" dirty="0"/>
              <a:t> The study of fungi, their structure, function, and role in disease.</a:t>
            </a:r>
          </a:p>
          <a:p>
            <a:pPr marL="0" indent="0">
              <a:buNone/>
            </a:pPr>
            <a:r>
              <a:rPr lang="en-US" b="1" dirty="0">
                <a:solidFill>
                  <a:srgbClr val="7030A0"/>
                </a:solidFill>
              </a:rPr>
              <a:t>Parasitology:</a:t>
            </a:r>
            <a:r>
              <a:rPr lang="en-US" dirty="0"/>
              <a:t> The study of parasites, their structure, function, and role in disease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0943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Introduction to Clinical Microbiology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30763"/>
          </a:xfrm>
        </p:spPr>
        <p:txBody>
          <a:bodyPr>
            <a:normAutofit/>
          </a:bodyPr>
          <a:lstStyle/>
          <a:p>
            <a:r>
              <a:rPr lang="en-US" dirty="0" smtClean="0"/>
              <a:t>Clinical </a:t>
            </a:r>
            <a:r>
              <a:rPr lang="en-US" dirty="0"/>
              <a:t>microbiology is a </a:t>
            </a:r>
            <a:r>
              <a:rPr lang="en-US" b="1" dirty="0">
                <a:solidFill>
                  <a:srgbClr val="7030A0"/>
                </a:solidFill>
              </a:rPr>
              <a:t>subfield of medical microbiology </a:t>
            </a:r>
            <a:r>
              <a:rPr lang="en-US" dirty="0">
                <a:solidFill>
                  <a:srgbClr val="7030A0"/>
                </a:solidFill>
              </a:rPr>
              <a:t>that focuses on the practical application of microbiological techniques to the diagnosis, treatment, and prevention of infectious diseases in humans. </a:t>
            </a:r>
            <a:r>
              <a:rPr lang="en-US" dirty="0"/>
              <a:t>It plays a crucial role in healthcare by providing accurate and timely diagnoses, guiding antimicrobial therapy, and implementing strategies to control the spread of infections.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2725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FF0000"/>
                </a:solidFill>
              </a:rPr>
              <a:t>Objectives of Medical Microbiology</a:t>
            </a:r>
            <a:r>
              <a:rPr lang="en-US" b="1" dirty="0" smtClean="0">
                <a:solidFill>
                  <a:srgbClr val="FF0000"/>
                </a:solidFill>
              </a:rPr>
              <a:t>: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7030A0"/>
                </a:solidFill>
              </a:rPr>
              <a:t>Diagnosis </a:t>
            </a:r>
            <a:r>
              <a:rPr lang="en-US" b="1" dirty="0">
                <a:solidFill>
                  <a:srgbClr val="7030A0"/>
                </a:solidFill>
              </a:rPr>
              <a:t>of infectious diseases:</a:t>
            </a:r>
            <a:r>
              <a:rPr lang="en-US" dirty="0">
                <a:solidFill>
                  <a:srgbClr val="7030A0"/>
                </a:solidFill>
              </a:rPr>
              <a:t> </a:t>
            </a:r>
            <a:r>
              <a:rPr lang="en-US" dirty="0"/>
              <a:t>This involves isolating and identifying the organism causing the infection.</a:t>
            </a:r>
          </a:p>
          <a:p>
            <a:pPr marL="0" indent="0">
              <a:buNone/>
            </a:pPr>
            <a:r>
              <a:rPr lang="en-US" b="1" dirty="0">
                <a:solidFill>
                  <a:srgbClr val="7030A0"/>
                </a:solidFill>
              </a:rPr>
              <a:t>Treatment of infectious diseases:</a:t>
            </a:r>
            <a:r>
              <a:rPr lang="en-US" dirty="0"/>
              <a:t> This involves developing and administering effective antimicrobial agents or other therapies.</a:t>
            </a:r>
          </a:p>
          <a:p>
            <a:pPr marL="0" indent="0">
              <a:buNone/>
            </a:pPr>
            <a:r>
              <a:rPr lang="en-US" b="1" dirty="0">
                <a:solidFill>
                  <a:srgbClr val="7030A0"/>
                </a:solidFill>
              </a:rPr>
              <a:t>Prevention of infectious diseases:</a:t>
            </a:r>
            <a:r>
              <a:rPr lang="en-US" b="1" dirty="0"/>
              <a:t> </a:t>
            </a:r>
            <a:r>
              <a:rPr lang="en-US" dirty="0"/>
              <a:t>This involves developing and implementing strategies to prevent the transmission of infectious agents.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4938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5927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7030A0"/>
                </a:solidFill>
              </a:rPr>
              <a:t>Understanding the pathogenesis of infectious diseases:</a:t>
            </a:r>
            <a:r>
              <a:rPr lang="en-US" dirty="0"/>
              <a:t> This involves studying the mechanisms by which microorganisms cause disease.</a:t>
            </a:r>
          </a:p>
          <a:p>
            <a:pPr marL="0" indent="0">
              <a:buNone/>
            </a:pPr>
            <a:r>
              <a:rPr lang="en-US" b="1" dirty="0">
                <a:solidFill>
                  <a:srgbClr val="7030A0"/>
                </a:solidFill>
              </a:rPr>
              <a:t>Development of new vaccines and antimicrobial agents: </a:t>
            </a:r>
            <a:r>
              <a:rPr lang="en-US" dirty="0"/>
              <a:t>This involves researching and developing new ways to prevent and treat infectious diseases</a:t>
            </a:r>
            <a:r>
              <a:rPr lang="en-US" dirty="0" smtClean="0"/>
              <a:t>.</a:t>
            </a:r>
            <a:endParaRPr lang="en-US" dirty="0"/>
          </a:p>
          <a:p>
            <a:pPr marL="0" indent="0">
              <a:buNone/>
            </a:pPr>
            <a:r>
              <a:rPr lang="en-US" b="1" dirty="0">
                <a:solidFill>
                  <a:srgbClr val="7030A0"/>
                </a:solidFill>
              </a:rPr>
              <a:t>Medical microbiology plays a vital role in protecting human health by: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0624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/>
          <a:lstStyle/>
          <a:p>
            <a:pPr marL="0" indent="0">
              <a:buNone/>
            </a:pPr>
            <a:r>
              <a:rPr lang="en-US" b="1" dirty="0">
                <a:solidFill>
                  <a:srgbClr val="7030A0"/>
                </a:solidFill>
              </a:rPr>
              <a:t>Providing accurate diagnoses of infectious diseases, </a:t>
            </a:r>
            <a:r>
              <a:rPr lang="en-US" dirty="0"/>
              <a:t>leading to appropriate treatment.</a:t>
            </a:r>
          </a:p>
          <a:p>
            <a:pPr marL="0" indent="0">
              <a:buNone/>
            </a:pPr>
            <a:r>
              <a:rPr lang="en-US" b="1" dirty="0">
                <a:solidFill>
                  <a:srgbClr val="7030A0"/>
                </a:solidFill>
              </a:rPr>
              <a:t>Developing new vaccines and antimicrobial agents </a:t>
            </a:r>
            <a:r>
              <a:rPr lang="en-US" dirty="0"/>
              <a:t>to prevent and treat infectious diseases.</a:t>
            </a:r>
          </a:p>
          <a:p>
            <a:pPr marL="0" indent="0">
              <a:buNone/>
            </a:pPr>
            <a:r>
              <a:rPr lang="en-US" dirty="0">
                <a:solidFill>
                  <a:srgbClr val="7030A0"/>
                </a:solidFill>
              </a:rPr>
              <a:t>Implementing strategies to control the spread of infectious diseases.</a:t>
            </a:r>
          </a:p>
          <a:p>
            <a:pPr marL="0" indent="0">
              <a:buNone/>
            </a:pPr>
            <a:r>
              <a:rPr lang="en-US" dirty="0">
                <a:solidFill>
                  <a:srgbClr val="7030A0"/>
                </a:solidFill>
              </a:rPr>
              <a:t>Contributing to our understanding </a:t>
            </a:r>
            <a:r>
              <a:rPr lang="en-US" dirty="0"/>
              <a:t>of the human immune system and its response to infection.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3271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745163"/>
          </a:xfrm>
        </p:spPr>
        <p:txBody>
          <a:bodyPr>
            <a:normAutofit fontScale="85000" lnSpcReduction="20000"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Key aspects of clinical microbiology include:</a:t>
            </a:r>
          </a:p>
          <a:p>
            <a:r>
              <a:rPr lang="en-US" b="1" dirty="0">
                <a:solidFill>
                  <a:srgbClr val="7030A0"/>
                </a:solidFill>
              </a:rPr>
              <a:t>Specimen collection and processing: </a:t>
            </a:r>
            <a:r>
              <a:rPr lang="en-US" dirty="0"/>
              <a:t>Collecting and processing clinical specimens such as blood, urine, wound swabs, and respiratory secretions for microbial analysis.</a:t>
            </a:r>
          </a:p>
          <a:p>
            <a:r>
              <a:rPr lang="en-US" b="1" dirty="0">
                <a:solidFill>
                  <a:srgbClr val="7030A0"/>
                </a:solidFill>
              </a:rPr>
              <a:t>Microbial identification:</a:t>
            </a:r>
            <a:r>
              <a:rPr lang="en-US" dirty="0"/>
              <a:t> Identifying the specific microorganism causing the infection using various techniques, including microscopy, culturing, biochemical testing, and molecular methods like polymerase chain reaction (PCR).</a:t>
            </a:r>
          </a:p>
          <a:p>
            <a:r>
              <a:rPr lang="en-US" b="1" dirty="0">
                <a:solidFill>
                  <a:srgbClr val="7030A0"/>
                </a:solidFill>
              </a:rPr>
              <a:t>Antimicrobial susceptibility testing:</a:t>
            </a:r>
            <a:r>
              <a:rPr lang="en-US" dirty="0"/>
              <a:t> Determining the susceptibility of the identified microorganism to various antimicrobial agents to guide the selection of appropriate therapy.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6764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592763"/>
          </a:xfrm>
        </p:spPr>
        <p:txBody>
          <a:bodyPr>
            <a:normAutofit fontScale="92500"/>
          </a:bodyPr>
          <a:lstStyle/>
          <a:p>
            <a:r>
              <a:rPr lang="en-US" sz="2800" b="1" dirty="0">
                <a:solidFill>
                  <a:srgbClr val="7030A0"/>
                </a:solidFill>
              </a:rPr>
              <a:t>Serotyping and antimicrobial resistance monitoring: </a:t>
            </a:r>
            <a:r>
              <a:rPr lang="en-US" sz="2800" dirty="0"/>
              <a:t>Identifying the serotype of the microorganism and monitoring trends in antimicrobial resistance to inform public health interventions.</a:t>
            </a:r>
          </a:p>
          <a:p>
            <a:r>
              <a:rPr lang="en-US" sz="2800" b="1" dirty="0">
                <a:solidFill>
                  <a:srgbClr val="7030A0"/>
                </a:solidFill>
              </a:rPr>
              <a:t>Quality control and assurance:</a:t>
            </a:r>
            <a:r>
              <a:rPr lang="en-US" sz="2800" dirty="0"/>
              <a:t> Implementing and maintaining strict quality control procedures to ensure the accuracy and reliability of laboratory testing.</a:t>
            </a:r>
          </a:p>
          <a:p>
            <a:r>
              <a:rPr lang="en-US" sz="2800" b="1" dirty="0">
                <a:solidFill>
                  <a:srgbClr val="7030A0"/>
                </a:solidFill>
              </a:rPr>
              <a:t>Consultation and collaboration:</a:t>
            </a:r>
            <a:r>
              <a:rPr lang="en-US" sz="2800" dirty="0"/>
              <a:t> Providing consultation to healthcare providers on </a:t>
            </a:r>
            <a:r>
              <a:rPr lang="en-US" sz="2800" dirty="0" smtClean="0"/>
              <a:t>the diagnosis</a:t>
            </a:r>
            <a:r>
              <a:rPr lang="en-US" sz="2800" dirty="0"/>
              <a:t>, treatment, and prevention of infectious diseases, and collaborating with other healthcare professionals, such as epidemiologists and infectious disease specialists, to manage outbreaks and control infections.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384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745163"/>
          </a:xfrm>
        </p:spPr>
        <p:txBody>
          <a:bodyPr>
            <a:normAutofit fontScale="85000" lnSpcReduction="10000"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Benefits of clinical microbiology:</a:t>
            </a:r>
          </a:p>
          <a:p>
            <a:r>
              <a:rPr lang="en-US" b="1" dirty="0">
                <a:solidFill>
                  <a:srgbClr val="7030A0"/>
                </a:solidFill>
              </a:rPr>
              <a:t>Early and accurate diagnosis:</a:t>
            </a:r>
            <a:r>
              <a:rPr lang="en-US" dirty="0"/>
              <a:t> Enables prompt and appropriate treatment, leading to improved patient outcomes.</a:t>
            </a:r>
          </a:p>
          <a:p>
            <a:r>
              <a:rPr lang="en-US" b="1" dirty="0">
                <a:solidFill>
                  <a:srgbClr val="7030A0"/>
                </a:solidFill>
              </a:rPr>
              <a:t>Targeted therapy:</a:t>
            </a:r>
            <a:r>
              <a:rPr lang="en-US" dirty="0"/>
              <a:t> Guides the selection of effective antimicrobial agents, minimizing unnecessary use and promoting antibiotic stewardship.</a:t>
            </a:r>
          </a:p>
          <a:p>
            <a:r>
              <a:rPr lang="en-US" b="1" dirty="0">
                <a:solidFill>
                  <a:srgbClr val="7030A0"/>
                </a:solidFill>
              </a:rPr>
              <a:t>Infection control:</a:t>
            </a:r>
            <a:r>
              <a:rPr lang="en-US" dirty="0"/>
              <a:t> Helps prevent the spread of infections through identification of outbreaks, implementation of control measures, and patient education.</a:t>
            </a:r>
          </a:p>
          <a:p>
            <a:r>
              <a:rPr lang="en-US" b="1" dirty="0">
                <a:solidFill>
                  <a:srgbClr val="7030A0"/>
                </a:solidFill>
              </a:rPr>
              <a:t>Public health surveillance: </a:t>
            </a:r>
            <a:r>
              <a:rPr lang="en-US" dirty="0"/>
              <a:t>Provides data for monitoring trends in infectious diseases, informing public health interventions and vaccine development.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9196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>
                <a:solidFill>
                  <a:srgbClr val="FF0000"/>
                </a:solidFill>
              </a:rPr>
              <a:t>HISTORY OF MICROBIOLOGY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1" dirty="0" smtClean="0">
                <a:solidFill>
                  <a:srgbClr val="7030A0"/>
                </a:solidFill>
              </a:rPr>
              <a:t>Varo and Columella named </a:t>
            </a:r>
            <a:r>
              <a:rPr lang="en-US" b="1" dirty="0" err="1" smtClean="0">
                <a:solidFill>
                  <a:srgbClr val="7030A0"/>
                </a:solidFill>
              </a:rPr>
              <a:t>Animalia</a:t>
            </a:r>
            <a:r>
              <a:rPr lang="en-US" b="1" dirty="0" smtClean="0">
                <a:solidFill>
                  <a:srgbClr val="7030A0"/>
                </a:solidFill>
              </a:rPr>
              <a:t> minuta to invisible microorganisms </a:t>
            </a:r>
          </a:p>
          <a:p>
            <a:pPr>
              <a:buNone/>
            </a:pPr>
            <a:endParaRPr lang="en-US" sz="2400" dirty="0" smtClean="0"/>
          </a:p>
          <a:p>
            <a:pPr marL="398463" indent="0">
              <a:lnSpc>
                <a:spcPct val="150000"/>
              </a:lnSpc>
              <a:buNone/>
            </a:pPr>
            <a:r>
              <a:rPr lang="en-US" sz="3000" b="1" dirty="0" smtClean="0">
                <a:solidFill>
                  <a:srgbClr val="FF0000"/>
                </a:solidFill>
              </a:rPr>
              <a:t>M</a:t>
            </a:r>
            <a:r>
              <a:rPr lang="en-US" sz="3000" dirty="0" smtClean="0"/>
              <a:t>		</a:t>
            </a:r>
            <a:r>
              <a:rPr lang="en-US" sz="3000" b="1" dirty="0" smtClean="0">
                <a:solidFill>
                  <a:srgbClr val="00B050"/>
                </a:solidFill>
              </a:rPr>
              <a:t>M</a:t>
            </a:r>
            <a:r>
              <a:rPr lang="en-US" sz="3000" dirty="0" smtClean="0">
                <a:solidFill>
                  <a:srgbClr val="00B050"/>
                </a:solidFill>
              </a:rPr>
              <a:t>icroscopic </a:t>
            </a:r>
          </a:p>
          <a:p>
            <a:pPr marL="398463" indent="0">
              <a:lnSpc>
                <a:spcPct val="150000"/>
              </a:lnSpc>
              <a:buNone/>
            </a:pPr>
            <a:r>
              <a:rPr lang="en-US" sz="3000" b="1" dirty="0" smtClean="0">
                <a:solidFill>
                  <a:srgbClr val="FF0000"/>
                </a:solidFill>
              </a:rPr>
              <a:t>I</a:t>
            </a:r>
            <a:r>
              <a:rPr lang="en-US" sz="3000" dirty="0" smtClean="0"/>
              <a:t>		</a:t>
            </a:r>
            <a:r>
              <a:rPr lang="en-US" sz="3000" b="1" dirty="0">
                <a:solidFill>
                  <a:srgbClr val="00B050"/>
                </a:solidFill>
              </a:rPr>
              <a:t>Independent units</a:t>
            </a:r>
          </a:p>
          <a:p>
            <a:pPr marL="398463" indent="0">
              <a:lnSpc>
                <a:spcPct val="150000"/>
              </a:lnSpc>
              <a:buNone/>
            </a:pPr>
            <a:r>
              <a:rPr lang="en-US" sz="3000" b="1" dirty="0">
                <a:solidFill>
                  <a:srgbClr val="FF0000"/>
                </a:solidFill>
              </a:rPr>
              <a:t>C</a:t>
            </a:r>
            <a:r>
              <a:rPr lang="en-US" sz="3000" dirty="0" smtClean="0"/>
              <a:t>		</a:t>
            </a:r>
            <a:r>
              <a:rPr lang="en-US" sz="3000" b="1" dirty="0">
                <a:solidFill>
                  <a:srgbClr val="00B050"/>
                </a:solidFill>
              </a:rPr>
              <a:t>less complex</a:t>
            </a:r>
          </a:p>
          <a:p>
            <a:pPr marL="398463" indent="0">
              <a:lnSpc>
                <a:spcPct val="150000"/>
              </a:lnSpc>
              <a:buNone/>
            </a:pPr>
            <a:r>
              <a:rPr lang="en-US" sz="3000" b="1" dirty="0">
                <a:solidFill>
                  <a:srgbClr val="FF0000"/>
                </a:solidFill>
              </a:rPr>
              <a:t>R	</a:t>
            </a:r>
            <a:r>
              <a:rPr lang="en-US" sz="3000" dirty="0" smtClean="0"/>
              <a:t>	</a:t>
            </a:r>
            <a:r>
              <a:rPr lang="en-US" sz="3000" b="1" dirty="0" err="1">
                <a:solidFill>
                  <a:srgbClr val="00B050"/>
                </a:solidFill>
              </a:rPr>
              <a:t>Rapidily</a:t>
            </a:r>
            <a:r>
              <a:rPr lang="en-US" sz="3000" b="1" dirty="0">
                <a:solidFill>
                  <a:srgbClr val="00B050"/>
                </a:solidFill>
              </a:rPr>
              <a:t> multiplying </a:t>
            </a:r>
          </a:p>
          <a:p>
            <a:pPr marL="398463" indent="0">
              <a:lnSpc>
                <a:spcPct val="150000"/>
              </a:lnSpc>
              <a:buNone/>
            </a:pPr>
            <a:r>
              <a:rPr lang="en-US" sz="3000" b="1" dirty="0">
                <a:solidFill>
                  <a:srgbClr val="FF0000"/>
                </a:solidFill>
              </a:rPr>
              <a:t>O	</a:t>
            </a:r>
            <a:r>
              <a:rPr lang="en-US" sz="3000" dirty="0" smtClean="0"/>
              <a:t>	</a:t>
            </a:r>
            <a:r>
              <a:rPr lang="en-US" sz="3000" b="1" dirty="0">
                <a:solidFill>
                  <a:srgbClr val="00B050"/>
                </a:solidFill>
              </a:rPr>
              <a:t>Omnipresent (present everywhere)</a:t>
            </a:r>
          </a:p>
          <a:p>
            <a:pPr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978467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 dirty="0">
                <a:solidFill>
                  <a:srgbClr val="FF0000"/>
                </a:solidFill>
                <a:latin typeface="+mn-lt"/>
                <a:ea typeface="Roboto Condensed Light" panose="020B0604020202020204" charset="0"/>
                <a:cs typeface="Times New Roman" panose="02020603050405020304" pitchFamily="18" charset="0"/>
              </a:rPr>
              <a:t>CLASSIFICATION OF MICROORGANISMS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16</a:t>
            </a:fld>
            <a:endParaRPr lang="en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4660965"/>
              </p:ext>
            </p:extLst>
          </p:nvPr>
        </p:nvGraphicFramePr>
        <p:xfrm>
          <a:off x="304800" y="1371600"/>
          <a:ext cx="8611298" cy="510539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87043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87043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870432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548276">
                <a:tc>
                  <a:txBody>
                    <a:bodyPr/>
                    <a:lstStyle/>
                    <a:p>
                      <a:pPr algn="ctr"/>
                      <a:r>
                        <a:rPr lang="en-US" sz="2100" b="1" u="none" strike="noStrike" cap="none" dirty="0">
                          <a:solidFill>
                            <a:srgbClr val="7030A0"/>
                          </a:solidFill>
                          <a:effectLst/>
                          <a:latin typeface="Calibri (Body)"/>
                          <a:sym typeface="Arial"/>
                        </a:rPr>
                        <a:t>Characteristics</a:t>
                      </a:r>
                      <a:endParaRPr lang="en-US" sz="2100" b="1" dirty="0">
                        <a:solidFill>
                          <a:srgbClr val="7030A0"/>
                        </a:solidFill>
                        <a:latin typeface="Calibri (Body)"/>
                        <a:ea typeface="Roboto Condensed Light" panose="020B0604020202020204" charset="0"/>
                      </a:endParaRP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b="1" u="none" strike="noStrike" cap="none" dirty="0">
                          <a:solidFill>
                            <a:srgbClr val="7030A0"/>
                          </a:solidFill>
                          <a:effectLst/>
                          <a:latin typeface="Calibri (Body)"/>
                          <a:sym typeface="Arial"/>
                        </a:rPr>
                        <a:t>Prokaryotes </a:t>
                      </a:r>
                      <a:endParaRPr lang="en-US" sz="2100" b="1" i="0" u="none" strike="noStrike" cap="none" dirty="0">
                        <a:solidFill>
                          <a:srgbClr val="7030A0"/>
                        </a:solidFill>
                        <a:effectLst/>
                        <a:latin typeface="Calibri (Body)"/>
                        <a:ea typeface="Roboto Condensed Light" panose="020B0604020202020204" charset="0"/>
                        <a:cs typeface="+mn-cs"/>
                        <a:sym typeface="Arial"/>
                      </a:endParaRP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2100" b="1" u="none" strike="noStrike" cap="none" dirty="0">
                          <a:solidFill>
                            <a:srgbClr val="7030A0"/>
                          </a:solidFill>
                          <a:effectLst/>
                          <a:latin typeface="Calibri (Body)"/>
                          <a:sym typeface="Arial"/>
                        </a:rPr>
                        <a:t>Eukaryotes</a:t>
                      </a:r>
                      <a:endParaRPr lang="en-US" sz="2100" b="1" dirty="0">
                        <a:solidFill>
                          <a:srgbClr val="7030A0"/>
                        </a:solidFill>
                        <a:latin typeface="Calibri (Body)"/>
                        <a:ea typeface="Roboto Condensed Light" panose="020B0604020202020204" charset="0"/>
                      </a:endParaRPr>
                    </a:p>
                  </a:txBody>
                  <a:tcPr marT="60960" marB="60960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134031">
                <a:tc>
                  <a:txBody>
                    <a:bodyPr/>
                    <a:lstStyle/>
                    <a:p>
                      <a:pPr algn="just"/>
                      <a:r>
                        <a:rPr lang="en-US" sz="2100" u="none" strike="noStrike" cap="none" dirty="0">
                          <a:solidFill>
                            <a:srgbClr val="00B050"/>
                          </a:solidFill>
                          <a:effectLst/>
                          <a:latin typeface="Calibri (Body)"/>
                          <a:sym typeface="Arial"/>
                        </a:rPr>
                        <a:t>Major groups</a:t>
                      </a:r>
                      <a:endParaRPr lang="en-US" sz="2100" b="1" dirty="0">
                        <a:solidFill>
                          <a:srgbClr val="00B050"/>
                        </a:solidFill>
                        <a:latin typeface="Calibri (Body)"/>
                        <a:ea typeface="Roboto Condensed Light" panose="020B0604020202020204" charset="0"/>
                      </a:endParaRP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2100" u="none" strike="noStrike" cap="none" dirty="0">
                          <a:solidFill>
                            <a:srgbClr val="00B050"/>
                          </a:solidFill>
                          <a:effectLst/>
                          <a:latin typeface="Calibri (Body)"/>
                          <a:sym typeface="Arial"/>
                        </a:rPr>
                        <a:t>Bacteria, blue </a:t>
                      </a:r>
                      <a:endParaRPr lang="en-US" sz="2100" dirty="0">
                        <a:solidFill>
                          <a:srgbClr val="00B050"/>
                        </a:solidFill>
                        <a:latin typeface="Calibri (Body)"/>
                      </a:endParaRPr>
                    </a:p>
                    <a:p>
                      <a:pPr algn="just"/>
                      <a:r>
                        <a:rPr lang="en-US" sz="2100" u="none" strike="noStrike" cap="none" dirty="0">
                          <a:solidFill>
                            <a:srgbClr val="00B050"/>
                          </a:solidFill>
                          <a:effectLst/>
                          <a:latin typeface="Calibri (Body)"/>
                          <a:sym typeface="Arial"/>
                        </a:rPr>
                        <a:t>green algae </a:t>
                      </a:r>
                      <a:endParaRPr lang="en-US" sz="2100" dirty="0">
                        <a:solidFill>
                          <a:srgbClr val="00B050"/>
                        </a:solidFill>
                        <a:latin typeface="Calibri (Body)"/>
                      </a:endParaRPr>
                    </a:p>
                    <a:p>
                      <a:pPr algn="just"/>
                      <a:endParaRPr lang="en-US" sz="2100" dirty="0">
                        <a:solidFill>
                          <a:srgbClr val="00B050"/>
                        </a:solidFill>
                        <a:latin typeface="Calibri (Body)"/>
                        <a:ea typeface="Roboto Condensed Light" panose="020B0604020202020204" charset="0"/>
                      </a:endParaRP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2100" u="none" strike="noStrike" cap="none" dirty="0">
                          <a:solidFill>
                            <a:srgbClr val="00B050"/>
                          </a:solidFill>
                          <a:effectLst/>
                          <a:latin typeface="Calibri (Body)"/>
                          <a:sym typeface="Arial"/>
                        </a:rPr>
                        <a:t>Fungi, parasites, other </a:t>
                      </a:r>
                      <a:endParaRPr lang="en-US" sz="2100" dirty="0">
                        <a:solidFill>
                          <a:srgbClr val="00B050"/>
                        </a:solidFill>
                        <a:latin typeface="Calibri (Body)"/>
                      </a:endParaRPr>
                    </a:p>
                    <a:p>
                      <a:pPr algn="just"/>
                      <a:r>
                        <a:rPr lang="en-US" sz="2100" u="none" strike="noStrike" cap="none" dirty="0">
                          <a:solidFill>
                            <a:srgbClr val="00B050"/>
                          </a:solidFill>
                          <a:effectLst/>
                          <a:latin typeface="Calibri (Body)"/>
                          <a:sym typeface="Arial"/>
                        </a:rPr>
                        <a:t>algae, plants and </a:t>
                      </a:r>
                      <a:endParaRPr lang="en-US" sz="2100" dirty="0">
                        <a:solidFill>
                          <a:srgbClr val="00B050"/>
                        </a:solidFill>
                        <a:latin typeface="Calibri (Body)"/>
                      </a:endParaRPr>
                    </a:p>
                    <a:p>
                      <a:pPr algn="just"/>
                      <a:r>
                        <a:rPr lang="en-US" sz="2100" u="none" strike="noStrike" cap="none" dirty="0">
                          <a:solidFill>
                            <a:srgbClr val="00B050"/>
                          </a:solidFill>
                          <a:effectLst/>
                          <a:latin typeface="Calibri (Body)"/>
                          <a:sym typeface="Arial"/>
                        </a:rPr>
                        <a:t>animals</a:t>
                      </a:r>
                      <a:endParaRPr lang="en-US" sz="2100" dirty="0">
                        <a:solidFill>
                          <a:srgbClr val="00B050"/>
                        </a:solidFill>
                        <a:latin typeface="Calibri (Body)"/>
                        <a:ea typeface="Roboto Condensed Light" panose="020B0604020202020204" charset="0"/>
                      </a:endParaRPr>
                    </a:p>
                  </a:txBody>
                  <a:tcPr marT="60960" marB="60960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62012">
                <a:tc>
                  <a:txBody>
                    <a:bodyPr/>
                    <a:lstStyle/>
                    <a:p>
                      <a:pPr algn="just"/>
                      <a:r>
                        <a:rPr lang="en-US" sz="2100" b="1" u="none" strike="noStrike" cap="none" dirty="0">
                          <a:solidFill>
                            <a:srgbClr val="7030A0"/>
                          </a:solidFill>
                          <a:effectLst/>
                          <a:latin typeface="Calibri (Body)"/>
                          <a:sym typeface="Arial"/>
                        </a:rPr>
                        <a:t>Nucleus</a:t>
                      </a:r>
                      <a:endParaRPr lang="en-US" sz="2100" b="1" dirty="0">
                        <a:solidFill>
                          <a:srgbClr val="7030A0"/>
                        </a:solidFill>
                        <a:latin typeface="Calibri (Body)"/>
                        <a:ea typeface="Roboto Condensed Light" panose="020B0604020202020204" charset="0"/>
                      </a:endParaRP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2100" b="1" u="none" strike="noStrike" cap="none" dirty="0">
                          <a:solidFill>
                            <a:srgbClr val="7030A0"/>
                          </a:solidFill>
                          <a:effectLst/>
                          <a:latin typeface="Calibri (Body)"/>
                          <a:sym typeface="Arial"/>
                        </a:rPr>
                        <a:t>Diffuse</a:t>
                      </a:r>
                      <a:endParaRPr lang="en-US" sz="2100" b="1" dirty="0">
                        <a:solidFill>
                          <a:srgbClr val="7030A0"/>
                        </a:solidFill>
                        <a:latin typeface="Calibri (Body)"/>
                        <a:ea typeface="Roboto Condensed Light" panose="020B0604020202020204" charset="0"/>
                      </a:endParaRP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2100" b="1" u="none" strike="noStrike" cap="none" dirty="0">
                          <a:solidFill>
                            <a:srgbClr val="7030A0"/>
                          </a:solidFill>
                          <a:effectLst/>
                          <a:latin typeface="Calibri (Body)"/>
                          <a:sym typeface="Arial"/>
                        </a:rPr>
                        <a:t>Well defined</a:t>
                      </a:r>
                      <a:endParaRPr lang="en-US" sz="2100" b="1" dirty="0">
                        <a:solidFill>
                          <a:srgbClr val="7030A0"/>
                        </a:solidFill>
                        <a:latin typeface="Calibri (Body)"/>
                        <a:ea typeface="Roboto Condensed Light" panose="020B0604020202020204" charset="0"/>
                      </a:endParaRPr>
                    </a:p>
                  </a:txBody>
                  <a:tcPr marT="60960" marB="60960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787522">
                <a:tc>
                  <a:txBody>
                    <a:bodyPr/>
                    <a:lstStyle/>
                    <a:p>
                      <a:pPr algn="just"/>
                      <a:r>
                        <a:rPr lang="en-US" sz="2100" u="none" strike="noStrike" cap="none" dirty="0">
                          <a:solidFill>
                            <a:srgbClr val="00B050"/>
                          </a:solidFill>
                          <a:effectLst/>
                          <a:latin typeface="Calibri (Body)"/>
                          <a:sym typeface="Arial"/>
                        </a:rPr>
                        <a:t>Nuclear membrane</a:t>
                      </a:r>
                      <a:endParaRPr lang="en-US" sz="2100" b="1" dirty="0">
                        <a:solidFill>
                          <a:srgbClr val="00B050"/>
                        </a:solidFill>
                        <a:latin typeface="Calibri (Body)"/>
                        <a:ea typeface="Roboto Condensed Light" panose="020B0604020202020204" charset="0"/>
                      </a:endParaRP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2100" dirty="0">
                          <a:solidFill>
                            <a:srgbClr val="00B050"/>
                          </a:solidFill>
                          <a:effectLst/>
                          <a:latin typeface="Calibri (Body)"/>
                        </a:rPr>
                        <a:t>Absent</a:t>
                      </a:r>
                      <a:endParaRPr lang="en-US" sz="2100" dirty="0">
                        <a:solidFill>
                          <a:srgbClr val="00B050"/>
                        </a:solidFill>
                        <a:latin typeface="Calibri (Body)"/>
                        <a:ea typeface="Roboto Condensed Light" panose="020B0604020202020204" charset="0"/>
                      </a:endParaRP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2100" dirty="0">
                          <a:solidFill>
                            <a:srgbClr val="00B050"/>
                          </a:solidFill>
                          <a:effectLst/>
                          <a:latin typeface="Calibri (Body)"/>
                        </a:rPr>
                        <a:t>Present</a:t>
                      </a:r>
                      <a:endParaRPr lang="en-US" sz="2100" dirty="0">
                        <a:solidFill>
                          <a:srgbClr val="00B050"/>
                        </a:solidFill>
                        <a:latin typeface="Calibri (Body)"/>
                        <a:ea typeface="Roboto Condensed Light" panose="020B0604020202020204" charset="0"/>
                      </a:endParaRPr>
                    </a:p>
                  </a:txBody>
                  <a:tcPr marT="60960" marB="60960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62012">
                <a:tc>
                  <a:txBody>
                    <a:bodyPr/>
                    <a:lstStyle/>
                    <a:p>
                      <a:pPr algn="just"/>
                      <a:r>
                        <a:rPr lang="en-US" sz="2100" u="none" strike="noStrike" cap="none" dirty="0">
                          <a:solidFill>
                            <a:srgbClr val="00B050"/>
                          </a:solidFill>
                          <a:effectLst/>
                          <a:latin typeface="Calibri (Body)"/>
                          <a:sym typeface="Arial"/>
                        </a:rPr>
                        <a:t>Nucleolus</a:t>
                      </a:r>
                      <a:endParaRPr lang="en-US" sz="2100" b="1" dirty="0">
                        <a:solidFill>
                          <a:srgbClr val="00B050"/>
                        </a:solidFill>
                        <a:latin typeface="Calibri (Body)"/>
                        <a:ea typeface="Roboto Condensed Light" panose="020B0604020202020204" charset="0"/>
                      </a:endParaRP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2100" dirty="0">
                          <a:solidFill>
                            <a:srgbClr val="00B050"/>
                          </a:solidFill>
                          <a:effectLst/>
                          <a:latin typeface="Calibri (Body)"/>
                        </a:rPr>
                        <a:t>Absent</a:t>
                      </a:r>
                      <a:endParaRPr lang="en-US" sz="2100" dirty="0">
                        <a:solidFill>
                          <a:srgbClr val="00B050"/>
                        </a:solidFill>
                        <a:latin typeface="Calibri (Body)"/>
                        <a:ea typeface="Roboto Condensed Light" panose="020B0604020202020204" charset="0"/>
                      </a:endParaRP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2100" dirty="0">
                          <a:solidFill>
                            <a:srgbClr val="00B050"/>
                          </a:solidFill>
                          <a:effectLst/>
                          <a:latin typeface="Calibri (Body)"/>
                        </a:rPr>
                        <a:t>Present</a:t>
                      </a:r>
                      <a:endParaRPr lang="en-US" sz="2100" dirty="0">
                        <a:solidFill>
                          <a:srgbClr val="00B050"/>
                        </a:solidFill>
                        <a:latin typeface="Calibri (Body)"/>
                        <a:ea typeface="Roboto Condensed Light" panose="020B0604020202020204" charset="0"/>
                      </a:endParaRPr>
                    </a:p>
                  </a:txBody>
                  <a:tcPr marT="60960" marB="60960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787522">
                <a:tc>
                  <a:txBody>
                    <a:bodyPr/>
                    <a:lstStyle/>
                    <a:p>
                      <a:pPr algn="just"/>
                      <a:r>
                        <a:rPr lang="en-US" sz="2100" u="none" strike="noStrike" cap="none" dirty="0">
                          <a:solidFill>
                            <a:srgbClr val="00B050"/>
                          </a:solidFill>
                          <a:effectLst/>
                          <a:latin typeface="Calibri (Body)"/>
                          <a:sym typeface="Arial"/>
                        </a:rPr>
                        <a:t>Ribonucleoprotein</a:t>
                      </a:r>
                      <a:endParaRPr lang="en-US" sz="2100" b="1" dirty="0">
                        <a:solidFill>
                          <a:srgbClr val="00B050"/>
                        </a:solidFill>
                        <a:latin typeface="Calibri (Body)"/>
                        <a:ea typeface="Roboto Condensed Light" panose="020B0604020202020204" charset="0"/>
                      </a:endParaRP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2100" dirty="0">
                          <a:solidFill>
                            <a:srgbClr val="00B050"/>
                          </a:solidFill>
                          <a:effectLst/>
                          <a:latin typeface="Calibri (Body)"/>
                        </a:rPr>
                        <a:t>Absent</a:t>
                      </a:r>
                      <a:endParaRPr lang="en-US" sz="2100" dirty="0">
                        <a:solidFill>
                          <a:srgbClr val="00B050"/>
                        </a:solidFill>
                        <a:latin typeface="Calibri (Body)"/>
                        <a:ea typeface="Roboto Condensed Light" panose="020B0604020202020204" charset="0"/>
                      </a:endParaRP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2100" dirty="0">
                          <a:solidFill>
                            <a:srgbClr val="00B050"/>
                          </a:solidFill>
                          <a:effectLst/>
                          <a:latin typeface="Calibri (Body)"/>
                        </a:rPr>
                        <a:t>Present</a:t>
                      </a:r>
                      <a:endParaRPr lang="en-US" sz="2100" dirty="0">
                        <a:solidFill>
                          <a:srgbClr val="00B050"/>
                        </a:solidFill>
                        <a:latin typeface="Calibri (Body)"/>
                        <a:ea typeface="Roboto Condensed Light" panose="020B0604020202020204" charset="0"/>
                      </a:endParaRPr>
                    </a:p>
                  </a:txBody>
                  <a:tcPr marT="60960" marB="60960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462012">
                <a:tc>
                  <a:txBody>
                    <a:bodyPr/>
                    <a:lstStyle/>
                    <a:p>
                      <a:pPr algn="just"/>
                      <a:r>
                        <a:rPr lang="en-US" sz="2100" u="none" strike="noStrike" cap="none" dirty="0">
                          <a:solidFill>
                            <a:srgbClr val="00B050"/>
                          </a:solidFill>
                          <a:effectLst/>
                          <a:latin typeface="Calibri (Body)"/>
                          <a:sym typeface="Arial"/>
                        </a:rPr>
                        <a:t>Cell division</a:t>
                      </a:r>
                      <a:endParaRPr lang="en-US" sz="2100" b="1" dirty="0">
                        <a:solidFill>
                          <a:srgbClr val="00B050"/>
                        </a:solidFill>
                        <a:latin typeface="Calibri (Body)"/>
                        <a:ea typeface="Roboto Condensed Light" panose="020B0604020202020204" charset="0"/>
                      </a:endParaRP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2100" u="none" strike="noStrike" cap="none" dirty="0">
                          <a:solidFill>
                            <a:srgbClr val="00B050"/>
                          </a:solidFill>
                          <a:effectLst/>
                          <a:latin typeface="Calibri (Body)"/>
                          <a:sym typeface="Arial"/>
                        </a:rPr>
                        <a:t>Binary fission</a:t>
                      </a:r>
                      <a:endParaRPr lang="en-US" sz="2100" dirty="0">
                        <a:solidFill>
                          <a:srgbClr val="00B050"/>
                        </a:solidFill>
                        <a:latin typeface="Calibri (Body)"/>
                        <a:ea typeface="Roboto Condensed Light" panose="020B0604020202020204" charset="0"/>
                      </a:endParaRP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2100" u="none" strike="noStrike" cap="none" dirty="0">
                          <a:solidFill>
                            <a:srgbClr val="00B050"/>
                          </a:solidFill>
                          <a:effectLst/>
                          <a:latin typeface="Calibri (Body)"/>
                          <a:sym typeface="Arial"/>
                        </a:rPr>
                        <a:t>Mitosis, meiosis</a:t>
                      </a:r>
                      <a:endParaRPr lang="en-US" sz="2100" dirty="0">
                        <a:solidFill>
                          <a:srgbClr val="00B050"/>
                        </a:solidFill>
                        <a:latin typeface="Calibri (Body)"/>
                        <a:ea typeface="Roboto Condensed Light" panose="020B0604020202020204" charset="0"/>
                      </a:endParaRPr>
                    </a:p>
                  </a:txBody>
                  <a:tcPr marT="60960" marB="60960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462012">
                <a:tc>
                  <a:txBody>
                    <a:bodyPr/>
                    <a:lstStyle/>
                    <a:p>
                      <a:pPr algn="just"/>
                      <a:r>
                        <a:rPr lang="en-US" sz="2100" u="none" strike="noStrike" cap="none" dirty="0">
                          <a:solidFill>
                            <a:srgbClr val="00B050"/>
                          </a:solidFill>
                          <a:effectLst/>
                          <a:latin typeface="Calibri (Body)"/>
                          <a:sym typeface="Arial"/>
                        </a:rPr>
                        <a:t>Chromosome</a:t>
                      </a:r>
                      <a:endParaRPr lang="en-US" sz="2100" b="1" dirty="0">
                        <a:solidFill>
                          <a:srgbClr val="00B050"/>
                        </a:solidFill>
                        <a:latin typeface="Calibri (Body)"/>
                        <a:ea typeface="Roboto Condensed Light" panose="020B0604020202020204" charset="0"/>
                      </a:endParaRP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2100" u="none" strike="noStrike" cap="none" dirty="0">
                          <a:solidFill>
                            <a:srgbClr val="00B050"/>
                          </a:solidFill>
                          <a:effectLst/>
                          <a:latin typeface="Calibri (Body)"/>
                          <a:sym typeface="Arial"/>
                        </a:rPr>
                        <a:t>One, circular</a:t>
                      </a:r>
                      <a:endParaRPr lang="en-US" sz="2100" dirty="0">
                        <a:solidFill>
                          <a:srgbClr val="00B050"/>
                        </a:solidFill>
                        <a:latin typeface="Calibri (Body)"/>
                        <a:ea typeface="Roboto Condensed Light" panose="020B0604020202020204" charset="0"/>
                      </a:endParaRP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2100" u="none" strike="noStrike" cap="none" dirty="0">
                          <a:solidFill>
                            <a:srgbClr val="00B050"/>
                          </a:solidFill>
                          <a:effectLst/>
                          <a:latin typeface="Calibri (Body)"/>
                          <a:sym typeface="Arial"/>
                        </a:rPr>
                        <a:t>Many, linear</a:t>
                      </a:r>
                      <a:endParaRPr lang="en-US" sz="2100" dirty="0">
                        <a:solidFill>
                          <a:srgbClr val="00B050"/>
                        </a:solidFill>
                        <a:latin typeface="Calibri (Body)"/>
                        <a:ea typeface="Roboto Condensed Light" panose="020B0604020202020204" charset="0"/>
                      </a:endParaRPr>
                    </a:p>
                  </a:txBody>
                  <a:tcPr marT="60960" marB="60960"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27984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17</a:t>
            </a:fld>
            <a:endParaRPr lang="en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1238621"/>
              </p:ext>
            </p:extLst>
          </p:nvPr>
        </p:nvGraphicFramePr>
        <p:xfrm>
          <a:off x="152400" y="457200"/>
          <a:ext cx="8610600" cy="586739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32123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71644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57292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592873">
                <a:tc>
                  <a:txBody>
                    <a:bodyPr/>
                    <a:lstStyle/>
                    <a:p>
                      <a:pPr algn="ctr"/>
                      <a:r>
                        <a:rPr lang="en-US" sz="2100" b="0" u="none" strike="noStrike" cap="none" dirty="0">
                          <a:solidFill>
                            <a:srgbClr val="7030A0"/>
                          </a:solidFill>
                          <a:effectLst/>
                          <a:latin typeface="Calibri (Body)"/>
                          <a:sym typeface="Arial"/>
                        </a:rPr>
                        <a:t>Characteristics</a:t>
                      </a:r>
                      <a:endParaRPr lang="en-US" sz="2100" b="0" dirty="0">
                        <a:solidFill>
                          <a:srgbClr val="7030A0"/>
                        </a:solidFill>
                        <a:latin typeface="Calibri (Body)"/>
                        <a:ea typeface="Roboto Condensed Light" panose="020B0604020202020204" charset="0"/>
                      </a:endParaRP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b="0" u="none" strike="noStrike" cap="none" dirty="0">
                          <a:solidFill>
                            <a:srgbClr val="7030A0"/>
                          </a:solidFill>
                          <a:effectLst/>
                          <a:latin typeface="Calibri (Body)"/>
                          <a:sym typeface="Arial"/>
                        </a:rPr>
                        <a:t>Prokaryotes </a:t>
                      </a:r>
                      <a:endParaRPr lang="en-US" sz="2100" b="0" i="0" u="none" strike="noStrike" cap="none" dirty="0">
                        <a:solidFill>
                          <a:srgbClr val="7030A0"/>
                        </a:solidFill>
                        <a:effectLst/>
                        <a:latin typeface="Calibri (Body)"/>
                        <a:ea typeface="Roboto Condensed Light" panose="020B0604020202020204" charset="0"/>
                        <a:cs typeface="+mn-cs"/>
                        <a:sym typeface="Arial"/>
                      </a:endParaRP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2100" b="0" u="none" strike="noStrike" cap="none" dirty="0">
                          <a:solidFill>
                            <a:srgbClr val="7030A0"/>
                          </a:solidFill>
                          <a:effectLst/>
                          <a:latin typeface="Calibri (Body)"/>
                          <a:sym typeface="Arial"/>
                        </a:rPr>
                        <a:t>Eukaryotes</a:t>
                      </a:r>
                      <a:endParaRPr lang="en-US" sz="2100" b="0" dirty="0">
                        <a:solidFill>
                          <a:srgbClr val="7030A0"/>
                        </a:solidFill>
                        <a:latin typeface="Calibri (Body)"/>
                        <a:ea typeface="Roboto Condensed Light" panose="020B0604020202020204" charset="0"/>
                      </a:endParaRPr>
                    </a:p>
                  </a:txBody>
                  <a:tcPr marT="60960" marB="60960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022195">
                <a:tc>
                  <a:txBody>
                    <a:bodyPr/>
                    <a:lstStyle/>
                    <a:p>
                      <a:r>
                        <a:rPr lang="en-US" sz="2100" u="none" strike="noStrike" cap="none" dirty="0">
                          <a:solidFill>
                            <a:srgbClr val="00B050"/>
                          </a:solidFill>
                          <a:effectLst/>
                          <a:latin typeface="Calibri (Body)"/>
                          <a:sym typeface="Arial"/>
                        </a:rPr>
                        <a:t>Extrachromosomal DNA</a:t>
                      </a:r>
                      <a:endParaRPr lang="en-US" sz="2100" b="1" dirty="0">
                        <a:solidFill>
                          <a:srgbClr val="00B050"/>
                        </a:solidFill>
                        <a:latin typeface="Calibri (Body)"/>
                        <a:ea typeface="Roboto Condensed Light" panose="020B0604020202020204" charset="0"/>
                      </a:endParaRP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100" u="none" strike="noStrike" cap="none" dirty="0">
                          <a:solidFill>
                            <a:srgbClr val="00B050"/>
                          </a:solidFill>
                          <a:effectLst/>
                          <a:latin typeface="Calibri (Body)"/>
                          <a:sym typeface="Arial"/>
                        </a:rPr>
                        <a:t>Found in plasmid</a:t>
                      </a:r>
                      <a:endParaRPr lang="en-US" sz="2100" dirty="0">
                        <a:solidFill>
                          <a:srgbClr val="00B050"/>
                        </a:solidFill>
                        <a:latin typeface="Calibri (Body)"/>
                        <a:ea typeface="Roboto Condensed Light" panose="020B0604020202020204" charset="0"/>
                      </a:endParaRP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100" u="none" strike="noStrike" cap="none" dirty="0">
                          <a:solidFill>
                            <a:srgbClr val="00B050"/>
                          </a:solidFill>
                          <a:effectLst/>
                          <a:latin typeface="Calibri (Body)"/>
                          <a:sym typeface="Arial"/>
                        </a:rPr>
                        <a:t>Found in mitochondria</a:t>
                      </a:r>
                      <a:endParaRPr lang="en-US" sz="2100" dirty="0">
                        <a:solidFill>
                          <a:srgbClr val="00B050"/>
                        </a:solidFill>
                        <a:latin typeface="Calibri (Body)"/>
                        <a:ea typeface="Roboto Condensed Light" panose="020B0604020202020204" charset="0"/>
                      </a:endParaRPr>
                    </a:p>
                  </a:txBody>
                  <a:tcPr marT="60960" marB="60960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451517">
                <a:tc>
                  <a:txBody>
                    <a:bodyPr/>
                    <a:lstStyle/>
                    <a:p>
                      <a:r>
                        <a:rPr lang="en-US" sz="2100" u="none" strike="noStrike" cap="none" dirty="0">
                          <a:solidFill>
                            <a:srgbClr val="00B050"/>
                          </a:solidFill>
                          <a:effectLst/>
                          <a:latin typeface="Calibri (Body)"/>
                          <a:sym typeface="Arial"/>
                        </a:rPr>
                        <a:t>Cell membrane</a:t>
                      </a:r>
                      <a:endParaRPr lang="en-US" sz="2100" b="1" dirty="0">
                        <a:solidFill>
                          <a:srgbClr val="00B050"/>
                        </a:solidFill>
                        <a:latin typeface="Calibri (Body)"/>
                        <a:ea typeface="Roboto Condensed Light" panose="020B0604020202020204" charset="0"/>
                      </a:endParaRP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100" u="none" strike="noStrike" cap="none" dirty="0">
                          <a:solidFill>
                            <a:srgbClr val="00B050"/>
                          </a:solidFill>
                          <a:effectLst/>
                          <a:latin typeface="Calibri (Body)"/>
                          <a:sym typeface="Arial"/>
                        </a:rPr>
                        <a:t>Does not contain sterols except in </a:t>
                      </a:r>
                      <a:endParaRPr lang="en-US" sz="2100" dirty="0">
                        <a:solidFill>
                          <a:srgbClr val="00B050"/>
                        </a:solidFill>
                        <a:latin typeface="Calibri (Body)"/>
                      </a:endParaRPr>
                    </a:p>
                    <a:p>
                      <a:r>
                        <a:rPr lang="en-US" sz="2100" u="none" strike="noStrike" cap="none" dirty="0">
                          <a:solidFill>
                            <a:srgbClr val="00B050"/>
                          </a:solidFill>
                          <a:effectLst/>
                          <a:latin typeface="Calibri (Body)"/>
                          <a:sym typeface="Arial"/>
                        </a:rPr>
                        <a:t>Mycoplasma</a:t>
                      </a:r>
                      <a:endParaRPr lang="en-US" sz="2100" dirty="0">
                        <a:solidFill>
                          <a:srgbClr val="00B050"/>
                        </a:solidFill>
                        <a:latin typeface="Calibri (Body)"/>
                        <a:ea typeface="Roboto Condensed Light" panose="020B0604020202020204" charset="0"/>
                      </a:endParaRP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100" u="none" strike="noStrike" cap="none" dirty="0">
                          <a:solidFill>
                            <a:srgbClr val="00B050"/>
                          </a:solidFill>
                          <a:effectLst/>
                          <a:latin typeface="Calibri (Body)"/>
                          <a:sym typeface="Arial"/>
                        </a:rPr>
                        <a:t>Contain sterols </a:t>
                      </a:r>
                      <a:endParaRPr lang="en-US" sz="2100" dirty="0">
                        <a:solidFill>
                          <a:srgbClr val="00B050"/>
                        </a:solidFill>
                        <a:latin typeface="Calibri (Body)"/>
                        <a:ea typeface="Roboto Condensed Light" panose="020B0604020202020204" charset="0"/>
                      </a:endParaRPr>
                    </a:p>
                  </a:txBody>
                  <a:tcPr marT="60960" marB="60960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022195">
                <a:tc>
                  <a:txBody>
                    <a:bodyPr/>
                    <a:lstStyle/>
                    <a:p>
                      <a:r>
                        <a:rPr lang="en-US" sz="2100" u="none" strike="noStrike" cap="none" dirty="0">
                          <a:solidFill>
                            <a:srgbClr val="00B050"/>
                          </a:solidFill>
                          <a:effectLst/>
                          <a:latin typeface="Calibri (Body)"/>
                          <a:sym typeface="Arial"/>
                        </a:rPr>
                        <a:t>Cellular organelles like</a:t>
                      </a:r>
                      <a:r>
                        <a:rPr lang="en-US" sz="2100" u="none" strike="noStrike" cap="none" baseline="0" dirty="0">
                          <a:solidFill>
                            <a:srgbClr val="00B050"/>
                          </a:solidFill>
                          <a:effectLst/>
                          <a:latin typeface="Calibri (Body)"/>
                          <a:sym typeface="Arial"/>
                        </a:rPr>
                        <a:t> </a:t>
                      </a:r>
                      <a:r>
                        <a:rPr lang="en-US" sz="2100" u="none" strike="noStrike" cap="none" dirty="0">
                          <a:solidFill>
                            <a:srgbClr val="00B050"/>
                          </a:solidFill>
                          <a:effectLst/>
                          <a:latin typeface="Calibri (Body)"/>
                          <a:sym typeface="Arial"/>
                        </a:rPr>
                        <a:t>mitochondria,</a:t>
                      </a:r>
                      <a:r>
                        <a:rPr lang="en-US" sz="2100" u="none" strike="noStrike" cap="none" baseline="0" dirty="0">
                          <a:solidFill>
                            <a:srgbClr val="00B050"/>
                          </a:solidFill>
                          <a:effectLst/>
                          <a:latin typeface="Calibri (Body)"/>
                          <a:sym typeface="Arial"/>
                        </a:rPr>
                        <a:t> </a:t>
                      </a:r>
                      <a:r>
                        <a:rPr lang="en-US" sz="2100" u="none" strike="noStrike" cap="none" dirty="0">
                          <a:solidFill>
                            <a:srgbClr val="00B050"/>
                          </a:solidFill>
                          <a:effectLst/>
                          <a:latin typeface="Calibri (Body)"/>
                          <a:sym typeface="Arial"/>
                        </a:rPr>
                        <a:t>etc.</a:t>
                      </a:r>
                      <a:endParaRPr lang="en-US" sz="2100" b="1" dirty="0">
                        <a:solidFill>
                          <a:srgbClr val="00B050"/>
                        </a:solidFill>
                        <a:latin typeface="Calibri (Body)"/>
                        <a:ea typeface="Roboto Condensed Light" panose="020B0604020202020204" charset="0"/>
                      </a:endParaRP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100" u="none" strike="noStrike" cap="none" dirty="0">
                          <a:solidFill>
                            <a:srgbClr val="00B050"/>
                          </a:solidFill>
                          <a:effectLst/>
                          <a:latin typeface="Calibri (Body)"/>
                          <a:sym typeface="Arial"/>
                        </a:rPr>
                        <a:t>Absent (except ribosome)</a:t>
                      </a:r>
                      <a:endParaRPr lang="en-US" sz="2100" dirty="0">
                        <a:solidFill>
                          <a:srgbClr val="00B050"/>
                        </a:solidFill>
                        <a:latin typeface="Calibri (Body)"/>
                        <a:ea typeface="Roboto Condensed Light" panose="020B0604020202020204" charset="0"/>
                      </a:endParaRP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100" dirty="0">
                          <a:solidFill>
                            <a:srgbClr val="00B050"/>
                          </a:solidFill>
                          <a:effectLst/>
                          <a:latin typeface="Calibri (Body)"/>
                        </a:rPr>
                        <a:t>Present</a:t>
                      </a:r>
                      <a:endParaRPr lang="en-US" sz="2100" dirty="0">
                        <a:solidFill>
                          <a:srgbClr val="00B050"/>
                        </a:solidFill>
                        <a:latin typeface="Calibri (Body)"/>
                        <a:ea typeface="Roboto Condensed Light" panose="020B0604020202020204" charset="0"/>
                      </a:endParaRPr>
                    </a:p>
                  </a:txBody>
                  <a:tcPr marT="60960" marB="60960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592873">
                <a:tc>
                  <a:txBody>
                    <a:bodyPr/>
                    <a:lstStyle/>
                    <a:p>
                      <a:r>
                        <a:rPr lang="en-US" sz="2100" u="none" strike="noStrike" cap="none" dirty="0">
                          <a:solidFill>
                            <a:srgbClr val="00B050"/>
                          </a:solidFill>
                          <a:effectLst/>
                          <a:latin typeface="Calibri (Body)"/>
                          <a:sym typeface="Arial"/>
                        </a:rPr>
                        <a:t>Ribosome</a:t>
                      </a:r>
                      <a:endParaRPr lang="en-US" sz="2100" b="1" dirty="0">
                        <a:solidFill>
                          <a:srgbClr val="00B050"/>
                        </a:solidFill>
                        <a:latin typeface="Calibri (Body)"/>
                        <a:ea typeface="Roboto Condensed Light" panose="020B0604020202020204" charset="0"/>
                      </a:endParaRP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100" u="none" strike="noStrike" cap="none" dirty="0">
                          <a:solidFill>
                            <a:srgbClr val="00B050"/>
                          </a:solidFill>
                          <a:effectLst/>
                          <a:latin typeface="Calibri (Body)"/>
                          <a:sym typeface="Arial"/>
                        </a:rPr>
                        <a:t>70S</a:t>
                      </a:r>
                      <a:endParaRPr lang="en-US" sz="2100" dirty="0">
                        <a:solidFill>
                          <a:srgbClr val="00B050"/>
                        </a:solidFill>
                        <a:latin typeface="Calibri (Body)"/>
                        <a:ea typeface="Roboto Condensed Light" panose="020B0604020202020204" charset="0"/>
                      </a:endParaRP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100" u="none" strike="noStrike" cap="none" dirty="0">
                          <a:solidFill>
                            <a:srgbClr val="00B050"/>
                          </a:solidFill>
                          <a:effectLst/>
                          <a:latin typeface="Calibri (Body)"/>
                          <a:sym typeface="Arial"/>
                        </a:rPr>
                        <a:t>80S</a:t>
                      </a:r>
                      <a:endParaRPr lang="en-US" sz="2100" dirty="0">
                        <a:solidFill>
                          <a:srgbClr val="00B050"/>
                        </a:solidFill>
                        <a:latin typeface="Calibri (Body)"/>
                        <a:ea typeface="Roboto Condensed Light" panose="020B0604020202020204" charset="0"/>
                      </a:endParaRPr>
                    </a:p>
                  </a:txBody>
                  <a:tcPr marT="60960" marB="60960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592873">
                <a:tc>
                  <a:txBody>
                    <a:bodyPr/>
                    <a:lstStyle/>
                    <a:p>
                      <a:r>
                        <a:rPr lang="en-US" sz="2100" u="none" strike="noStrike" cap="none" dirty="0">
                          <a:solidFill>
                            <a:srgbClr val="00B050"/>
                          </a:solidFill>
                          <a:effectLst/>
                          <a:latin typeface="Calibri (Body)"/>
                          <a:sym typeface="Arial"/>
                        </a:rPr>
                        <a:t>Site of respiration</a:t>
                      </a:r>
                      <a:endParaRPr lang="en-US" sz="2100" b="1" dirty="0">
                        <a:solidFill>
                          <a:srgbClr val="00B050"/>
                        </a:solidFill>
                        <a:latin typeface="Calibri (Body)"/>
                        <a:ea typeface="Roboto Condensed Light" panose="020B0604020202020204" charset="0"/>
                      </a:endParaRP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100" u="none" strike="noStrike" cap="none" dirty="0" err="1">
                          <a:solidFill>
                            <a:srgbClr val="00B050"/>
                          </a:solidFill>
                          <a:effectLst/>
                          <a:latin typeface="Calibri (Body)"/>
                          <a:sym typeface="Arial"/>
                        </a:rPr>
                        <a:t>Mesosome</a:t>
                      </a:r>
                      <a:endParaRPr lang="en-US" sz="2100" dirty="0">
                        <a:solidFill>
                          <a:srgbClr val="00B050"/>
                        </a:solidFill>
                        <a:latin typeface="Calibri (Body)"/>
                        <a:ea typeface="Roboto Condensed Light" panose="020B0604020202020204" charset="0"/>
                      </a:endParaRP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100" u="none" strike="noStrike" cap="none" dirty="0">
                          <a:solidFill>
                            <a:srgbClr val="00B050"/>
                          </a:solidFill>
                          <a:effectLst/>
                          <a:latin typeface="Calibri (Body)"/>
                          <a:sym typeface="Arial"/>
                        </a:rPr>
                        <a:t>Mitochondria</a:t>
                      </a:r>
                      <a:endParaRPr lang="en-US" sz="2100" dirty="0">
                        <a:solidFill>
                          <a:srgbClr val="00B050"/>
                        </a:solidFill>
                        <a:latin typeface="Calibri (Body)"/>
                        <a:ea typeface="Roboto Condensed Light" panose="020B0604020202020204" charset="0"/>
                      </a:endParaRPr>
                    </a:p>
                  </a:txBody>
                  <a:tcPr marT="60960" marB="60960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592873">
                <a:tc>
                  <a:txBody>
                    <a:bodyPr/>
                    <a:lstStyle/>
                    <a:p>
                      <a:r>
                        <a:rPr lang="en-US" sz="2100" u="none" strike="noStrike" cap="none" dirty="0">
                          <a:solidFill>
                            <a:srgbClr val="00B050"/>
                          </a:solidFill>
                          <a:effectLst/>
                          <a:latin typeface="Calibri (Body)"/>
                          <a:sym typeface="Arial"/>
                        </a:rPr>
                        <a:t>Pinocytosis</a:t>
                      </a:r>
                      <a:endParaRPr lang="en-US" sz="2100" b="1" dirty="0">
                        <a:solidFill>
                          <a:srgbClr val="00B050"/>
                        </a:solidFill>
                        <a:latin typeface="Calibri (Body)"/>
                        <a:ea typeface="Roboto Condensed Light" panose="020B0604020202020204" charset="0"/>
                      </a:endParaRP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100" u="none" strike="noStrike" cap="none" dirty="0">
                          <a:solidFill>
                            <a:srgbClr val="00B050"/>
                          </a:solidFill>
                          <a:effectLst/>
                          <a:latin typeface="Calibri (Body)"/>
                          <a:sym typeface="Arial"/>
                        </a:rPr>
                        <a:t>Absent</a:t>
                      </a:r>
                      <a:endParaRPr lang="en-US" sz="2100" dirty="0">
                        <a:solidFill>
                          <a:srgbClr val="00B050"/>
                        </a:solidFill>
                        <a:latin typeface="Calibri (Body)"/>
                        <a:ea typeface="Roboto Condensed Light" panose="020B0604020202020204" charset="0"/>
                      </a:endParaRP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100" u="none" strike="noStrike" cap="none" dirty="0">
                          <a:solidFill>
                            <a:srgbClr val="00B050"/>
                          </a:solidFill>
                          <a:effectLst/>
                          <a:latin typeface="Calibri (Body)"/>
                          <a:sym typeface="Arial"/>
                        </a:rPr>
                        <a:t>Present</a:t>
                      </a:r>
                      <a:endParaRPr lang="en-US" sz="2100" dirty="0">
                        <a:solidFill>
                          <a:srgbClr val="00B050"/>
                        </a:solidFill>
                        <a:latin typeface="Calibri (Body)"/>
                        <a:ea typeface="Roboto Condensed Light" panose="020B0604020202020204" charset="0"/>
                      </a:endParaRPr>
                    </a:p>
                  </a:txBody>
                  <a:tcPr marT="60960" marB="60960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78567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16"/>
          <p:cNvSpPr txBox="1">
            <a:spLocks noGrp="1"/>
          </p:cNvSpPr>
          <p:nvPr>
            <p:ph sz="half" idx="1"/>
          </p:nvPr>
        </p:nvSpPr>
        <p:spPr>
          <a:xfrm>
            <a:off x="381000" y="762000"/>
            <a:ext cx="5486400" cy="5410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nl-NL" sz="2400" b="1" dirty="0" smtClean="0">
                <a:solidFill>
                  <a:srgbClr val="7030A0"/>
                </a:solidFill>
                <a:ea typeface="Roboto Condensed Light" panose="020B0604020202020204" charset="0"/>
                <a:cs typeface="Times New Roman" panose="02020603050405020304" pitchFamily="18" charset="0"/>
              </a:rPr>
              <a:t>Antonie </a:t>
            </a:r>
            <a:r>
              <a:rPr lang="nl-NL" sz="2400" b="1" dirty="0">
                <a:solidFill>
                  <a:srgbClr val="7030A0"/>
                </a:solidFill>
                <a:ea typeface="Roboto Condensed Light" panose="020B0604020202020204" charset="0"/>
                <a:cs typeface="Times New Roman" panose="02020603050405020304" pitchFamily="18" charset="0"/>
              </a:rPr>
              <a:t>Philips </a:t>
            </a:r>
            <a:r>
              <a:rPr lang="nl-NL" sz="2400" b="1" dirty="0" smtClean="0">
                <a:solidFill>
                  <a:srgbClr val="7030A0"/>
                </a:solidFill>
                <a:ea typeface="Roboto Condensed Light" panose="020B0604020202020204" charset="0"/>
                <a:cs typeface="Times New Roman" panose="02020603050405020304" pitchFamily="18" charset="0"/>
              </a:rPr>
              <a:t>van Leeuwenhoek </a:t>
            </a:r>
            <a:r>
              <a:rPr lang="nl-NL" sz="2400" b="1" dirty="0">
                <a:solidFill>
                  <a:srgbClr val="7030A0"/>
                </a:solidFill>
                <a:ea typeface="Roboto Condensed Light" panose="020B0604020202020204" charset="0"/>
                <a:cs typeface="Times New Roman" panose="02020603050405020304" pitchFamily="18" charset="0"/>
              </a:rPr>
              <a:t>(1676)</a:t>
            </a:r>
            <a:endParaRPr lang="en-US" sz="2400" dirty="0" smtClean="0">
              <a:solidFill>
                <a:srgbClr val="7030A0"/>
              </a:solidFill>
              <a:latin typeface="Roboto Condensed Light" panose="020B0604020202020204" charset="0"/>
              <a:ea typeface="Roboto Condensed Light" panose="020B060402020202020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2400" dirty="0" smtClean="0">
                <a:latin typeface="Roboto Condensed Light" panose="020B0604020202020204" charset="0"/>
                <a:ea typeface="Roboto Condensed Light" panose="020B0604020202020204" charset="0"/>
                <a:cs typeface="Times New Roman" panose="02020603050405020304" pitchFamily="18" charset="0"/>
              </a:rPr>
              <a:t>First </a:t>
            </a:r>
            <a:r>
              <a:rPr lang="en-US" sz="2400" dirty="0">
                <a:latin typeface="Roboto Condensed Light" panose="020B0604020202020204" charset="0"/>
                <a:ea typeface="Roboto Condensed Light" panose="020B0604020202020204" charset="0"/>
                <a:cs typeface="Times New Roman" panose="02020603050405020304" pitchFamily="18" charset="0"/>
              </a:rPr>
              <a:t>scientist to observe bacteria and other microorganisms - using </a:t>
            </a:r>
            <a:r>
              <a:rPr lang="en-US" sz="2400" b="1" dirty="0">
                <a:solidFill>
                  <a:srgbClr val="7030A0"/>
                </a:solidFill>
                <a:latin typeface="Roboto Condensed Light" panose="020B0604020202020204" charset="0"/>
                <a:ea typeface="Roboto Condensed Light" panose="020B0604020202020204" charset="0"/>
                <a:cs typeface="Times New Roman" panose="02020603050405020304" pitchFamily="18" charset="0"/>
              </a:rPr>
              <a:t>single-lens microscope</a:t>
            </a:r>
            <a:r>
              <a:rPr lang="en-US" sz="2400" dirty="0">
                <a:solidFill>
                  <a:srgbClr val="7030A0"/>
                </a:solidFill>
                <a:latin typeface="Roboto Condensed Light" panose="020B0604020202020204" charset="0"/>
                <a:ea typeface="Roboto Condensed Light" panose="020B0604020202020204" charset="0"/>
                <a:cs typeface="Times New Roman" panose="02020603050405020304" pitchFamily="18" charset="0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latin typeface="Roboto Condensed Light" panose="020B0604020202020204" charset="0"/>
                <a:ea typeface="Roboto Condensed Light" panose="020B0604020202020204" charset="0"/>
                <a:cs typeface="Times New Roman" panose="02020603050405020304" pitchFamily="18" charset="0"/>
              </a:rPr>
              <a:t>Named - small organisms as </a:t>
            </a:r>
            <a:r>
              <a:rPr lang="en-US" sz="2400" b="1" dirty="0">
                <a:solidFill>
                  <a:srgbClr val="7030A0"/>
                </a:solidFill>
                <a:latin typeface="Roboto Condensed Light" panose="020B0604020202020204" charset="0"/>
                <a:ea typeface="Roboto Condensed Light" panose="020B0604020202020204" charset="0"/>
                <a:cs typeface="Times New Roman" panose="02020603050405020304" pitchFamily="18" charset="0"/>
              </a:rPr>
              <a:t>‘</a:t>
            </a:r>
            <a:r>
              <a:rPr lang="en-US" sz="2400" b="1" i="1" dirty="0">
                <a:solidFill>
                  <a:srgbClr val="7030A0"/>
                </a:solidFill>
                <a:latin typeface="Roboto Condensed Light" panose="020B0604020202020204" charset="0"/>
                <a:ea typeface="Roboto Condensed Light" panose="020B0604020202020204" charset="0"/>
                <a:cs typeface="Times New Roman" panose="02020603050405020304" pitchFamily="18" charset="0"/>
              </a:rPr>
              <a:t>Little animalcules’</a:t>
            </a:r>
            <a:endParaRPr sz="2400" b="1" dirty="0">
              <a:solidFill>
                <a:srgbClr val="7030A0"/>
              </a:solidFill>
              <a:latin typeface="Roboto Condensed Light" panose="020B0604020202020204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sz="half" idx="2"/>
          </p:nvPr>
        </p:nvSpPr>
        <p:spPr>
          <a:xfrm>
            <a:off x="6106886" y="1600200"/>
            <a:ext cx="2579913" cy="4525963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38" name="Google Shape;238;p16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18</a:t>
            </a:fld>
            <a:endParaRPr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3"/>
          <a:srcRect r="53030" b="50667"/>
          <a:stretch>
            <a:fillRect/>
          </a:stretch>
        </p:blipFill>
        <p:spPr>
          <a:xfrm>
            <a:off x="6106886" y="914400"/>
            <a:ext cx="2656113" cy="5181599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802359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rgbClr val="FF0000"/>
                </a:solidFill>
                <a:latin typeface="+mn-lt"/>
                <a:ea typeface="Roboto Condensed Light" panose="020B0604020202020204" charset="0"/>
                <a:cs typeface="Times New Roman" panose="02020603050405020304" pitchFamily="18" charset="0"/>
              </a:rPr>
              <a:t>Edward Jenner (1796)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25963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800" dirty="0">
                <a:latin typeface="Roboto Condensed Light" panose="020B0604020202020204" charset="0"/>
                <a:ea typeface="Roboto Condensed Light" panose="020B0604020202020204" charset="0"/>
                <a:cs typeface="Times New Roman" panose="02020603050405020304" pitchFamily="18" charset="0"/>
              </a:rPr>
              <a:t>Developed first vaccine </a:t>
            </a:r>
            <a:r>
              <a:rPr lang="en-US" sz="2800" dirty="0">
                <a:solidFill>
                  <a:srgbClr val="00B050"/>
                </a:solidFill>
                <a:latin typeface="Roboto Condensed Light" panose="020B0604020202020204" charset="0"/>
                <a:ea typeface="Roboto Condensed Light" panose="020B0604020202020204" charset="0"/>
                <a:cs typeface="Times New Roman" panose="02020603050405020304" pitchFamily="18" charset="0"/>
              </a:rPr>
              <a:t>- </a:t>
            </a:r>
            <a:r>
              <a:rPr lang="en-US" sz="2800" b="1" dirty="0">
                <a:solidFill>
                  <a:srgbClr val="00B050"/>
                </a:solidFill>
                <a:latin typeface="Roboto Condensed Light" panose="020B0604020202020204" charset="0"/>
                <a:ea typeface="Roboto Condensed Light" panose="020B0604020202020204" charset="0"/>
                <a:cs typeface="Times New Roman" panose="02020603050405020304" pitchFamily="18" charset="0"/>
              </a:rPr>
              <a:t>smallpox vaccine. </a:t>
            </a:r>
          </a:p>
          <a:p>
            <a:pPr algn="just">
              <a:lnSpc>
                <a:spcPct val="150000"/>
              </a:lnSpc>
            </a:pPr>
            <a:r>
              <a:rPr lang="en-US" sz="2800" dirty="0">
                <a:latin typeface="Roboto Condensed Light" panose="020B0604020202020204" charset="0"/>
                <a:ea typeface="Roboto Condensed Light" panose="020B0604020202020204" charset="0"/>
                <a:cs typeface="Times New Roman" panose="02020603050405020304" pitchFamily="18" charset="0"/>
              </a:rPr>
              <a:t>Used cowpox virus (</a:t>
            </a:r>
            <a:r>
              <a:rPr lang="en-US" sz="2800" i="1" dirty="0" err="1">
                <a:latin typeface="Roboto Condensed Light" panose="020B0604020202020204" charset="0"/>
                <a:ea typeface="Roboto Condensed Light" panose="020B0604020202020204" charset="0"/>
                <a:cs typeface="Times New Roman" panose="02020603050405020304" pitchFamily="18" charset="0"/>
              </a:rPr>
              <a:t>Variolae</a:t>
            </a:r>
            <a:r>
              <a:rPr lang="en-US" sz="2800" i="1" dirty="0">
                <a:latin typeface="Roboto Condensed Light" panose="020B0604020202020204" charset="0"/>
                <a:ea typeface="Roboto Condensed Light" panose="020B0604020202020204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latin typeface="Roboto Condensed Light" panose="020B0604020202020204" charset="0"/>
                <a:ea typeface="Roboto Condensed Light" panose="020B0604020202020204" charset="0"/>
                <a:cs typeface="Times New Roman" panose="02020603050405020304" pitchFamily="18" charset="0"/>
              </a:rPr>
              <a:t>vaccinae</a:t>
            </a:r>
            <a:r>
              <a:rPr lang="en-US" sz="2800" dirty="0">
                <a:latin typeface="Roboto Condensed Light" panose="020B0604020202020204" charset="0"/>
                <a:ea typeface="Roboto Condensed Light" panose="020B0604020202020204" charset="0"/>
                <a:cs typeface="Times New Roman" panose="02020603050405020304" pitchFamily="18" charset="0"/>
              </a:rPr>
              <a:t>) to immunize children against smallpox.  </a:t>
            </a:r>
          </a:p>
          <a:p>
            <a:pPr algn="just">
              <a:lnSpc>
                <a:spcPct val="150000"/>
              </a:lnSpc>
            </a:pPr>
            <a:r>
              <a:rPr lang="en-US" sz="2800" dirty="0">
                <a:latin typeface="Roboto Condensed Light" panose="020B0604020202020204" charset="0"/>
                <a:ea typeface="Roboto Condensed Light" panose="020B0604020202020204" charset="0"/>
                <a:cs typeface="Times New Roman" panose="02020603050405020304" pitchFamily="18" charset="0"/>
              </a:rPr>
              <a:t>Hence the term - </a:t>
            </a:r>
            <a:r>
              <a:rPr lang="en-US" sz="2800" b="1" dirty="0">
                <a:solidFill>
                  <a:srgbClr val="00B050"/>
                </a:solidFill>
                <a:latin typeface="Roboto Condensed Light" panose="020B0604020202020204" charset="0"/>
                <a:ea typeface="Roboto Condensed Light" panose="020B0604020202020204" charset="0"/>
                <a:cs typeface="Times New Roman" panose="02020603050405020304" pitchFamily="18" charset="0"/>
              </a:rPr>
              <a:t>‘vaccine’</a:t>
            </a:r>
            <a:r>
              <a:rPr lang="en-US" sz="2800" dirty="0">
                <a:solidFill>
                  <a:srgbClr val="00B050"/>
                </a:solidFill>
                <a:latin typeface="Roboto Condensed Light" panose="020B0604020202020204" charset="0"/>
                <a:ea typeface="Roboto Condensed Light" panose="020B0604020202020204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Roboto Condensed Light" panose="020B0604020202020204" charset="0"/>
                <a:ea typeface="Roboto Condensed Light" panose="020B0604020202020204" charset="0"/>
                <a:cs typeface="Times New Roman" panose="02020603050405020304" pitchFamily="18" charset="0"/>
              </a:rPr>
              <a:t>was derived.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19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056923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>
                <a:solidFill>
                  <a:srgbClr val="FF0000"/>
                </a:solidFill>
                <a:latin typeface="Roboto Condensed Light" panose="020B0604020202020204" charset="0"/>
                <a:ea typeface="Roboto Condensed Light" panose="020B0604020202020204" charset="0"/>
                <a:cs typeface="Times New Roman" panose="02020603050405020304" pitchFamily="18" charset="0"/>
              </a:rPr>
              <a:t>Louis Pasteur (1822–1895)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5334000" cy="452596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3200" b="1" dirty="0">
                <a:solidFill>
                  <a:srgbClr val="00B050"/>
                </a:solidFill>
                <a:latin typeface="Roboto Condensed Light" panose="020B0604020202020204" charset="0"/>
                <a:ea typeface="Roboto Condensed Light" panose="020B0604020202020204" charset="0"/>
                <a:cs typeface="Times New Roman" panose="02020603050405020304" pitchFamily="18" charset="0"/>
              </a:rPr>
              <a:t>Father of microbiology</a:t>
            </a:r>
            <a:r>
              <a:rPr lang="en-US" sz="3200" dirty="0">
                <a:solidFill>
                  <a:srgbClr val="00B050"/>
                </a:solidFill>
                <a:latin typeface="Roboto Condensed Light" panose="020B0604020202020204" charset="0"/>
                <a:ea typeface="Roboto Condensed Light" panose="020B0604020202020204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sz="3200" dirty="0">
                <a:latin typeface="Roboto Condensed Light" panose="020B0604020202020204" charset="0"/>
                <a:ea typeface="Roboto Condensed Light" panose="020B0604020202020204" charset="0"/>
                <a:cs typeface="Times New Roman" panose="02020603050405020304" pitchFamily="18" charset="0"/>
              </a:rPr>
              <a:t>Professor of chemistry in France. 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5910942" y="1600200"/>
            <a:ext cx="2775857" cy="4525963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20</a:t>
            </a:fld>
            <a:endParaRPr lang="en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52290" r="740" b="50667"/>
          <a:stretch>
            <a:fillRect/>
          </a:stretch>
        </p:blipFill>
        <p:spPr>
          <a:xfrm>
            <a:off x="5910943" y="1600200"/>
            <a:ext cx="2743200" cy="4495800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3489878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idx="1"/>
          </p:nvPr>
        </p:nvSpPr>
        <p:spPr>
          <a:xfrm>
            <a:off x="457200" y="609600"/>
            <a:ext cx="8229600" cy="5516563"/>
          </a:xfrm>
        </p:spPr>
        <p:txBody>
          <a:bodyPr>
            <a:normAutofit/>
          </a:bodyPr>
          <a:lstStyle/>
          <a:p>
            <a:pPr marL="76200" indent="0">
              <a:lnSpc>
                <a:spcPct val="150000"/>
              </a:lnSpc>
              <a:buNone/>
            </a:pPr>
            <a:r>
              <a:rPr lang="en-US" sz="2800" b="1" dirty="0" smtClean="0">
                <a:solidFill>
                  <a:srgbClr val="7030A0"/>
                </a:solidFill>
                <a:latin typeface="Roboto Condensed Light" panose="020B0604020202020204" charset="0"/>
                <a:ea typeface="Roboto Condensed Light" panose="020B0604020202020204" charset="0"/>
                <a:cs typeface="Times New Roman" panose="02020603050405020304" pitchFamily="18" charset="0"/>
              </a:rPr>
              <a:t>Contributions</a:t>
            </a:r>
            <a:r>
              <a:rPr lang="en-US" sz="2800" b="1" dirty="0">
                <a:solidFill>
                  <a:srgbClr val="7030A0"/>
                </a:solidFill>
                <a:latin typeface="Roboto Condensed Light" panose="020B0604020202020204" charset="0"/>
                <a:ea typeface="Roboto Condensed Light" panose="020B0604020202020204" charset="0"/>
                <a:cs typeface="Times New Roman" panose="02020603050405020304" pitchFamily="18" charset="0"/>
              </a:rPr>
              <a:t> </a:t>
            </a:r>
            <a:r>
              <a:rPr lang="en-US" sz="2800" b="1" dirty="0" smtClean="0">
                <a:solidFill>
                  <a:srgbClr val="7030A0"/>
                </a:solidFill>
                <a:latin typeface="Roboto Condensed Light" panose="020B0604020202020204" charset="0"/>
                <a:ea typeface="Roboto Condensed Light" panose="020B0604020202020204" charset="0"/>
                <a:cs typeface="Times New Roman" panose="02020603050405020304" pitchFamily="18" charset="0"/>
              </a:rPr>
              <a:t>of </a:t>
            </a:r>
            <a:r>
              <a:rPr lang="en-US" sz="2800" b="1" dirty="0" smtClean="0">
                <a:solidFill>
                  <a:srgbClr val="FF0000"/>
                </a:solidFill>
                <a:latin typeface="Roboto Condensed Light" panose="020B0604020202020204" charset="0"/>
                <a:ea typeface="Roboto Condensed Light" panose="020B0604020202020204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solidFill>
                  <a:srgbClr val="FF0000"/>
                </a:solidFill>
                <a:latin typeface="Roboto Condensed Light" panose="020B0604020202020204" charset="0"/>
                <a:ea typeface="Roboto Condensed Light" panose="020B0604020202020204" charset="0"/>
                <a:cs typeface="Times New Roman" panose="02020603050405020304" pitchFamily="18" charset="0"/>
              </a:rPr>
              <a:t>Louis Pasteur </a:t>
            </a:r>
            <a:endParaRPr lang="en-US" sz="2800" b="1" dirty="0">
              <a:solidFill>
                <a:srgbClr val="7030A0"/>
              </a:solidFill>
              <a:latin typeface="Roboto Condensed Light" panose="020B0604020202020204" charset="0"/>
              <a:ea typeface="Roboto Condensed Light" panose="020B060402020202020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2800" dirty="0">
                <a:latin typeface="Roboto Condensed Light" panose="020B0604020202020204" charset="0"/>
                <a:ea typeface="Roboto Condensed Light" panose="020B0604020202020204" charset="0"/>
                <a:cs typeface="Times New Roman" panose="02020603050405020304" pitchFamily="18" charset="0"/>
              </a:rPr>
              <a:t>Proposed - </a:t>
            </a:r>
            <a:r>
              <a:rPr lang="en-US" sz="2800" b="1" dirty="0">
                <a:latin typeface="Roboto Condensed Light" panose="020B0604020202020204" charset="0"/>
                <a:ea typeface="Roboto Condensed Light" panose="020B0604020202020204" charset="0"/>
                <a:cs typeface="Times New Roman" panose="02020603050405020304" pitchFamily="18" charset="0"/>
              </a:rPr>
              <a:t>principles of fermentation.</a:t>
            </a:r>
          </a:p>
          <a:p>
            <a:pPr>
              <a:lnSpc>
                <a:spcPct val="150000"/>
              </a:lnSpc>
            </a:pPr>
            <a:r>
              <a:rPr lang="en-US" sz="2800" dirty="0">
                <a:latin typeface="Roboto Condensed Light" panose="020B0604020202020204" charset="0"/>
                <a:ea typeface="Roboto Condensed Light" panose="020B0604020202020204" charset="0"/>
                <a:cs typeface="Times New Roman" panose="02020603050405020304" pitchFamily="18" charset="0"/>
              </a:rPr>
              <a:t>Introduced - </a:t>
            </a:r>
            <a:r>
              <a:rPr lang="en-US" sz="2800" b="1" dirty="0">
                <a:latin typeface="Roboto Condensed Light" panose="020B0604020202020204" charset="0"/>
                <a:ea typeface="Roboto Condensed Light" panose="020B0604020202020204" charset="0"/>
                <a:cs typeface="Times New Roman" panose="02020603050405020304" pitchFamily="18" charset="0"/>
              </a:rPr>
              <a:t>sterilization techniques.</a:t>
            </a:r>
          </a:p>
          <a:p>
            <a:pPr>
              <a:lnSpc>
                <a:spcPct val="150000"/>
              </a:lnSpc>
            </a:pPr>
            <a:r>
              <a:rPr lang="en-US" sz="2800" dirty="0">
                <a:latin typeface="Roboto Condensed Light" panose="020B0604020202020204" charset="0"/>
                <a:ea typeface="Roboto Condensed Light" panose="020B0604020202020204" charset="0"/>
                <a:cs typeface="Times New Roman" panose="02020603050405020304" pitchFamily="18" charset="0"/>
              </a:rPr>
              <a:t>Described - </a:t>
            </a:r>
            <a:r>
              <a:rPr lang="en-US" sz="2800" b="1" dirty="0">
                <a:latin typeface="Roboto Condensed Light" panose="020B0604020202020204" charset="0"/>
                <a:ea typeface="Roboto Condensed Light" panose="020B0604020202020204" charset="0"/>
                <a:cs typeface="Times New Roman" panose="02020603050405020304" pitchFamily="18" charset="0"/>
              </a:rPr>
              <a:t>pasteurization of milk.</a:t>
            </a:r>
          </a:p>
          <a:p>
            <a:pPr>
              <a:lnSpc>
                <a:spcPct val="150000"/>
              </a:lnSpc>
            </a:pPr>
            <a:r>
              <a:rPr lang="en-US" sz="2800" b="1" dirty="0">
                <a:latin typeface="Roboto Condensed Light" panose="020B0604020202020204" charset="0"/>
                <a:ea typeface="Roboto Condensed Light" panose="020B0604020202020204" charset="0"/>
                <a:cs typeface="Times New Roman" panose="02020603050405020304" pitchFamily="18" charset="0"/>
              </a:rPr>
              <a:t>Vaccine development </a:t>
            </a:r>
            <a:r>
              <a:rPr lang="en-US" sz="2800" dirty="0">
                <a:latin typeface="Roboto Condensed Light" panose="020B0604020202020204" charset="0"/>
                <a:ea typeface="Roboto Condensed Light" panose="020B0604020202020204" charset="0"/>
                <a:cs typeface="Times New Roman" panose="02020603050405020304" pitchFamily="18" charset="0"/>
              </a:rPr>
              <a:t>against - anthrax, fowl cholera and rabies.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21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702831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59276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2800" dirty="0" smtClean="0">
                <a:latin typeface="Roboto Condensed Light" panose="020B0604020202020204" charset="0"/>
                <a:ea typeface="Roboto Condensed Light" panose="020B0604020202020204" charset="0"/>
                <a:cs typeface="Times New Roman" panose="02020603050405020304" pitchFamily="18" charset="0"/>
              </a:rPr>
              <a:t>Disproved </a:t>
            </a:r>
            <a:r>
              <a:rPr lang="en-US" sz="2800" dirty="0">
                <a:latin typeface="Roboto Condensed Light" panose="020B0604020202020204" charset="0"/>
                <a:ea typeface="Roboto Condensed Light" panose="020B0604020202020204" charset="0"/>
                <a:cs typeface="Times New Roman" panose="02020603050405020304" pitchFamily="18" charset="0"/>
              </a:rPr>
              <a:t>- theory of spontaneous generation and postulated - ‘</a:t>
            </a:r>
            <a:r>
              <a:rPr lang="en-US" sz="2800" b="1" dirty="0">
                <a:latin typeface="Roboto Condensed Light" panose="020B0604020202020204" charset="0"/>
                <a:ea typeface="Roboto Condensed Light" panose="020B0604020202020204" charset="0"/>
                <a:cs typeface="Times New Roman" panose="02020603050405020304" pitchFamily="18" charset="0"/>
              </a:rPr>
              <a:t>germ theory of disease’</a:t>
            </a:r>
          </a:p>
          <a:p>
            <a:pPr>
              <a:lnSpc>
                <a:spcPct val="150000"/>
              </a:lnSpc>
            </a:pPr>
            <a:r>
              <a:rPr lang="en-US" sz="2800" b="1" dirty="0">
                <a:latin typeface="Roboto Condensed Light" panose="020B0604020202020204" charset="0"/>
                <a:ea typeface="Roboto Condensed Light" panose="020B0604020202020204" charset="0"/>
                <a:cs typeface="Times New Roman" panose="02020603050405020304" pitchFamily="18" charset="0"/>
              </a:rPr>
              <a:t>Liquid media concept – </a:t>
            </a:r>
            <a:r>
              <a:rPr lang="en-US" sz="2800" dirty="0">
                <a:latin typeface="Roboto Condensed Light" panose="020B0604020202020204" charset="0"/>
                <a:ea typeface="Roboto Condensed Light" panose="020B0604020202020204" charset="0"/>
                <a:cs typeface="Times New Roman" panose="02020603050405020304" pitchFamily="18" charset="0"/>
              </a:rPr>
              <a:t>for growth of microorganisms.</a:t>
            </a:r>
          </a:p>
          <a:p>
            <a:pPr>
              <a:lnSpc>
                <a:spcPct val="150000"/>
              </a:lnSpc>
            </a:pPr>
            <a:r>
              <a:rPr lang="en-US" sz="2800" dirty="0">
                <a:latin typeface="Roboto Condensed Light" panose="020B0604020202020204" charset="0"/>
                <a:ea typeface="Roboto Condensed Light" panose="020B0604020202020204" charset="0"/>
                <a:cs typeface="Times New Roman" panose="02020603050405020304" pitchFamily="18" charset="0"/>
              </a:rPr>
              <a:t>Founder of the Pasteur Institute, Paris.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22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4018128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>
                <a:solidFill>
                  <a:srgbClr val="FF0000"/>
                </a:solidFill>
                <a:latin typeface="Roboto Condensed Light" panose="020B0604020202020204" charset="0"/>
                <a:ea typeface="Roboto Condensed Light" panose="020B0604020202020204" charset="0"/>
                <a:cs typeface="Times New Roman" panose="02020603050405020304" pitchFamily="18" charset="0"/>
              </a:rPr>
              <a:t>Joseph Lister (1867)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800" b="1" dirty="0">
                <a:solidFill>
                  <a:srgbClr val="00B050"/>
                </a:solidFill>
                <a:latin typeface="Roboto Condensed Light" panose="020B0604020202020204" charset="0"/>
                <a:ea typeface="Roboto Condensed Light" panose="020B0604020202020204" charset="0"/>
                <a:cs typeface="Times New Roman" panose="02020603050405020304" pitchFamily="18" charset="0"/>
              </a:rPr>
              <a:t>Father of antiseptic surgery</a:t>
            </a:r>
            <a:r>
              <a:rPr lang="en-US" sz="2800" dirty="0">
                <a:solidFill>
                  <a:srgbClr val="00B050"/>
                </a:solidFill>
                <a:latin typeface="Roboto Condensed Light" panose="020B0604020202020204" charset="0"/>
                <a:ea typeface="Roboto Condensed Light" panose="020B0604020202020204" charset="0"/>
                <a:cs typeface="Times New Roman" panose="02020603050405020304" pitchFamily="18" charset="0"/>
              </a:rPr>
              <a:t>. </a:t>
            </a:r>
          </a:p>
          <a:p>
            <a:pPr algn="just">
              <a:lnSpc>
                <a:spcPct val="150000"/>
              </a:lnSpc>
            </a:pPr>
            <a:r>
              <a:rPr lang="en-US" sz="2800" dirty="0">
                <a:latin typeface="Roboto Condensed Light" panose="020B0604020202020204" charset="0"/>
                <a:ea typeface="Roboto Condensed Light" panose="020B0604020202020204" charset="0"/>
                <a:cs typeface="Times New Roman" panose="02020603050405020304" pitchFamily="18" charset="0"/>
              </a:rPr>
              <a:t>Observed that postoperative infections were reduced by using </a:t>
            </a:r>
            <a:r>
              <a:rPr lang="en-US" sz="2800" b="1" dirty="0">
                <a:latin typeface="Roboto Condensed Light" panose="020B0604020202020204" charset="0"/>
                <a:ea typeface="Roboto Condensed Light" panose="020B0604020202020204" charset="0"/>
                <a:cs typeface="Times New Roman" panose="02020603050405020304" pitchFamily="18" charset="0"/>
              </a:rPr>
              <a:t>diluted carbolic acid </a:t>
            </a:r>
            <a:r>
              <a:rPr lang="en-US" sz="2800" dirty="0">
                <a:latin typeface="Roboto Condensed Light" panose="020B0604020202020204" charset="0"/>
                <a:ea typeface="Roboto Condensed Light" panose="020B0604020202020204" charset="0"/>
                <a:cs typeface="Times New Roman" panose="02020603050405020304" pitchFamily="18" charset="0"/>
              </a:rPr>
              <a:t>to sterilize the instruments and to clean wounds during surgery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23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944375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>
                <a:solidFill>
                  <a:srgbClr val="FF0000"/>
                </a:solidFill>
                <a:latin typeface="Roboto Condensed Light" panose="020B0604020202020204" charset="0"/>
                <a:ea typeface="Roboto Condensed Light" panose="020B0604020202020204" charset="0"/>
                <a:cs typeface="Times New Roman" panose="02020603050405020304" pitchFamily="18" charset="0"/>
              </a:rPr>
              <a:t>Robert Koch (1843–1910)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5715000" cy="4525963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dirty="0">
                <a:latin typeface="Roboto Condensed Light" panose="020B0604020202020204" charset="0"/>
                <a:ea typeface="Roboto Condensed Light" panose="020B0604020202020204" charset="0"/>
                <a:cs typeface="Times New Roman" panose="02020603050405020304" pitchFamily="18" charset="0"/>
              </a:rPr>
              <a:t>German general practitioner.</a:t>
            </a:r>
          </a:p>
          <a:p>
            <a:pPr algn="just">
              <a:lnSpc>
                <a:spcPct val="150000"/>
              </a:lnSpc>
            </a:pPr>
            <a:r>
              <a:rPr lang="en-US" dirty="0">
                <a:latin typeface="Roboto Condensed Light" panose="020B0604020202020204" charset="0"/>
                <a:ea typeface="Roboto Condensed Light" panose="020B0604020202020204" charset="0"/>
                <a:cs typeface="Times New Roman" panose="02020603050405020304" pitchFamily="18" charset="0"/>
              </a:rPr>
              <a:t>First to use </a:t>
            </a:r>
            <a:r>
              <a:rPr lang="en-US" b="1" dirty="0">
                <a:latin typeface="Roboto Condensed Light" panose="020B0604020202020204" charset="0"/>
                <a:ea typeface="Roboto Condensed Light" panose="020B0604020202020204" charset="0"/>
                <a:cs typeface="Times New Roman" panose="02020603050405020304" pitchFamily="18" charset="0"/>
              </a:rPr>
              <a:t>agar</a:t>
            </a:r>
            <a:r>
              <a:rPr lang="en-US" dirty="0">
                <a:latin typeface="Roboto Condensed Light" panose="020B0604020202020204" charset="0"/>
                <a:ea typeface="Roboto Condensed Light" panose="020B0604020202020204" charset="0"/>
                <a:cs typeface="Times New Roman" panose="02020603050405020304" pitchFamily="18" charset="0"/>
              </a:rPr>
              <a:t> (solidifying agent) for preparation of solid media</a:t>
            </a:r>
          </a:p>
          <a:p>
            <a:pPr algn="just">
              <a:lnSpc>
                <a:spcPct val="150000"/>
              </a:lnSpc>
            </a:pPr>
            <a:r>
              <a:rPr lang="en-US" dirty="0">
                <a:latin typeface="Roboto Condensed Light" panose="020B0604020202020204" charset="0"/>
                <a:ea typeface="Roboto Condensed Light" panose="020B0604020202020204" charset="0"/>
                <a:cs typeface="Times New Roman" panose="02020603050405020304" pitchFamily="18" charset="0"/>
              </a:rPr>
              <a:t>Introduced concept of  </a:t>
            </a:r>
            <a:r>
              <a:rPr lang="en-US" b="1" dirty="0">
                <a:latin typeface="Roboto Condensed Light" panose="020B0604020202020204" charset="0"/>
                <a:ea typeface="Roboto Condensed Light" panose="020B0604020202020204" charset="0"/>
                <a:cs typeface="Times New Roman" panose="02020603050405020304" pitchFamily="18" charset="0"/>
              </a:rPr>
              <a:t>pure culture.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6433457" y="1600201"/>
            <a:ext cx="2560427" cy="4118428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24</a:t>
            </a:fld>
            <a:endParaRPr lang="en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-442" t="51412" r="53472" b="-745"/>
          <a:stretch>
            <a:fillRect/>
          </a:stretch>
        </p:blipFill>
        <p:spPr>
          <a:xfrm>
            <a:off x="6433458" y="1545033"/>
            <a:ext cx="2560427" cy="4173595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3599858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sz="half" idx="1"/>
          </p:nvPr>
        </p:nvSpPr>
        <p:spPr>
          <a:xfrm>
            <a:off x="457200" y="914400"/>
            <a:ext cx="5715000" cy="5211763"/>
          </a:xfrm>
        </p:spPr>
        <p:txBody>
          <a:bodyPr/>
          <a:lstStyle/>
          <a:p>
            <a:pPr algn="just">
              <a:lnSpc>
                <a:spcPct val="150000"/>
              </a:lnSpc>
            </a:pPr>
            <a:r>
              <a:rPr lang="en-US" dirty="0">
                <a:latin typeface="Roboto Condensed Light" panose="020B0604020202020204" charset="0"/>
                <a:ea typeface="Roboto Condensed Light" panose="020B0604020202020204" charset="0"/>
                <a:cs typeface="Times New Roman" panose="02020603050405020304" pitchFamily="18" charset="0"/>
              </a:rPr>
              <a:t>Described - </a:t>
            </a:r>
            <a:r>
              <a:rPr lang="en-US" b="1" dirty="0">
                <a:latin typeface="Roboto Condensed Light" panose="020B0604020202020204" charset="0"/>
                <a:ea typeface="Roboto Condensed Light" panose="020B0604020202020204" charset="0"/>
                <a:cs typeface="Times New Roman" panose="02020603050405020304" pitchFamily="18" charset="0"/>
              </a:rPr>
              <a:t>hanging drop method </a:t>
            </a:r>
            <a:r>
              <a:rPr lang="en-US" dirty="0">
                <a:latin typeface="Roboto Condensed Light" panose="020B0604020202020204" charset="0"/>
                <a:ea typeface="Roboto Condensed Light" panose="020B0604020202020204" charset="0"/>
                <a:cs typeface="Times New Roman" panose="02020603050405020304" pitchFamily="18" charset="0"/>
              </a:rPr>
              <a:t>for testing motility.</a:t>
            </a:r>
          </a:p>
          <a:p>
            <a:pPr algn="just">
              <a:lnSpc>
                <a:spcPct val="150000"/>
              </a:lnSpc>
            </a:pPr>
            <a:r>
              <a:rPr lang="en-US" dirty="0">
                <a:latin typeface="Roboto Condensed Light" panose="020B0604020202020204" charset="0"/>
                <a:ea typeface="Roboto Condensed Light" panose="020B0604020202020204" charset="0"/>
                <a:cs typeface="Times New Roman" panose="02020603050405020304" pitchFamily="18" charset="0"/>
              </a:rPr>
              <a:t>Discovered </a:t>
            </a:r>
            <a:r>
              <a:rPr lang="en-US" b="1" dirty="0">
                <a:latin typeface="Roboto Condensed Light" panose="020B0604020202020204" charset="0"/>
                <a:ea typeface="Roboto Condensed Light" panose="020B0604020202020204" charset="0"/>
                <a:cs typeface="Times New Roman" panose="02020603050405020304" pitchFamily="18" charset="0"/>
              </a:rPr>
              <a:t>anthrax bacilli</a:t>
            </a:r>
            <a:r>
              <a:rPr lang="en-US" dirty="0">
                <a:latin typeface="Roboto Condensed Light" panose="020B0604020202020204" charset="0"/>
                <a:ea typeface="Roboto Condensed Light" panose="020B0604020202020204" charset="0"/>
                <a:cs typeface="Times New Roman" panose="02020603050405020304" pitchFamily="18" charset="0"/>
              </a:rPr>
              <a:t>, </a:t>
            </a:r>
            <a:r>
              <a:rPr lang="en-US" b="1" dirty="0">
                <a:latin typeface="Roboto Condensed Light" panose="020B0604020202020204" charset="0"/>
                <a:ea typeface="Roboto Condensed Light" panose="020B0604020202020204" charset="0"/>
                <a:cs typeface="Times New Roman" panose="02020603050405020304" pitchFamily="18" charset="0"/>
              </a:rPr>
              <a:t>tubercle bacilli </a:t>
            </a:r>
            <a:r>
              <a:rPr lang="en-US" dirty="0">
                <a:latin typeface="Roboto Condensed Light" panose="020B0604020202020204" charset="0"/>
                <a:ea typeface="Roboto Condensed Light" panose="020B0604020202020204" charset="0"/>
                <a:cs typeface="Times New Roman" panose="02020603050405020304" pitchFamily="18" charset="0"/>
              </a:rPr>
              <a:t>and </a:t>
            </a:r>
            <a:r>
              <a:rPr lang="en-US" b="1" dirty="0">
                <a:latin typeface="Roboto Condensed Light" panose="020B0604020202020204" charset="0"/>
                <a:ea typeface="Roboto Condensed Light" panose="020B0604020202020204" charset="0"/>
                <a:cs typeface="Times New Roman" panose="02020603050405020304" pitchFamily="18" charset="0"/>
              </a:rPr>
              <a:t>cholera bacilli</a:t>
            </a:r>
            <a:r>
              <a:rPr lang="en-US" dirty="0">
                <a:latin typeface="Roboto Condensed Light" panose="020B0604020202020204" charset="0"/>
                <a:ea typeface="Roboto Condensed Light" panose="020B0604020202020204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US" dirty="0">
                <a:latin typeface="Roboto Condensed Light" panose="020B0604020202020204" charset="0"/>
                <a:ea typeface="Roboto Condensed Light" panose="020B0604020202020204" charset="0"/>
                <a:cs typeface="Times New Roman" panose="02020603050405020304" pitchFamily="18" charset="0"/>
              </a:rPr>
              <a:t>Introduced </a:t>
            </a:r>
            <a:r>
              <a:rPr lang="en-US" b="1" dirty="0">
                <a:latin typeface="Roboto Condensed Light" panose="020B0604020202020204" charset="0"/>
                <a:ea typeface="Roboto Condensed Light" panose="020B0604020202020204" charset="0"/>
                <a:cs typeface="Times New Roman" panose="02020603050405020304" pitchFamily="18" charset="0"/>
              </a:rPr>
              <a:t>staining techniques </a:t>
            </a:r>
            <a:r>
              <a:rPr lang="en-US" dirty="0">
                <a:latin typeface="Roboto Condensed Light" panose="020B0604020202020204" charset="0"/>
                <a:ea typeface="Roboto Condensed Light" panose="020B0604020202020204" charset="0"/>
                <a:cs typeface="Times New Roman" panose="02020603050405020304" pitchFamily="18" charset="0"/>
              </a:rPr>
              <a:t>using aniline dye.</a:t>
            </a:r>
          </a:p>
          <a:p>
            <a:endParaRPr lang="en-US" sz="2200" dirty="0">
              <a:latin typeface="Roboto Condensed Light" panose="020B0604020202020204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6433457" y="1600201"/>
            <a:ext cx="2560427" cy="4118428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25</a:t>
            </a:fld>
            <a:endParaRPr lang="en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-442" t="51412" r="53472" b="-745"/>
          <a:stretch>
            <a:fillRect/>
          </a:stretch>
        </p:blipFill>
        <p:spPr>
          <a:xfrm>
            <a:off x="6433458" y="1066800"/>
            <a:ext cx="2560427" cy="4671493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3555010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5440363"/>
          </a:xfrm>
        </p:spPr>
        <p:txBody>
          <a:bodyPr>
            <a:normAutofit/>
          </a:bodyPr>
          <a:lstStyle/>
          <a:p>
            <a:pPr marL="76200" indent="0" algn="just">
              <a:lnSpc>
                <a:spcPct val="150000"/>
              </a:lnSpc>
              <a:buNone/>
            </a:pPr>
            <a:r>
              <a:rPr lang="en-US" b="1" dirty="0">
                <a:solidFill>
                  <a:srgbClr val="7030A0"/>
                </a:solidFill>
                <a:latin typeface="Roboto Condensed Light" panose="020B0604020202020204" charset="0"/>
                <a:ea typeface="Roboto Condensed Light" panose="020B0604020202020204" charset="0"/>
                <a:cs typeface="Times New Roman" panose="02020603050405020304" pitchFamily="18" charset="0"/>
              </a:rPr>
              <a:t>Koch’s phenomenon:</a:t>
            </a:r>
            <a:r>
              <a:rPr lang="en-US" dirty="0">
                <a:solidFill>
                  <a:srgbClr val="7030A0"/>
                </a:solidFill>
                <a:latin typeface="Roboto Condensed Light" panose="020B0604020202020204" charset="0"/>
                <a:ea typeface="Roboto Condensed Light" panose="020B0604020202020204" charset="0"/>
                <a:cs typeface="Times New Roman" panose="02020603050405020304" pitchFamily="18" charset="0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en-US" dirty="0">
                <a:latin typeface="Roboto Condensed Light" panose="020B0604020202020204" charset="0"/>
                <a:ea typeface="Roboto Condensed Light" panose="020B0604020202020204" charset="0"/>
                <a:cs typeface="Times New Roman" panose="02020603050405020304" pitchFamily="18" charset="0"/>
              </a:rPr>
              <a:t>Guinea pigs previously infected with tubercle bacillus developed a </a:t>
            </a:r>
            <a:r>
              <a:rPr lang="en-US" b="1" dirty="0">
                <a:solidFill>
                  <a:srgbClr val="7030A0"/>
                </a:solidFill>
                <a:latin typeface="Roboto Condensed Light" panose="020B0604020202020204" charset="0"/>
                <a:ea typeface="Roboto Condensed Light" panose="020B0604020202020204" charset="0"/>
                <a:cs typeface="Times New Roman" panose="02020603050405020304" pitchFamily="18" charset="0"/>
              </a:rPr>
              <a:t>hypersensitivity reaction </a:t>
            </a:r>
            <a:r>
              <a:rPr lang="en-US" dirty="0">
                <a:latin typeface="Roboto Condensed Light" panose="020B0604020202020204" charset="0"/>
                <a:ea typeface="Roboto Condensed Light" panose="020B0604020202020204" charset="0"/>
                <a:cs typeface="Times New Roman" panose="02020603050405020304" pitchFamily="18" charset="0"/>
              </a:rPr>
              <a:t>when injected with tubercle bacilli or its protein.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26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055021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idx="1"/>
          </p:nvPr>
        </p:nvSpPr>
        <p:spPr>
          <a:xfrm>
            <a:off x="457200" y="609600"/>
            <a:ext cx="8229600" cy="5516563"/>
          </a:xfrm>
        </p:spPr>
        <p:txBody>
          <a:bodyPr>
            <a:normAutofit fontScale="92500" lnSpcReduction="10000"/>
          </a:bodyPr>
          <a:lstStyle/>
          <a:p>
            <a:pPr marL="76200" indent="0" algn="just">
              <a:lnSpc>
                <a:spcPct val="150000"/>
              </a:lnSpc>
              <a:buNone/>
            </a:pPr>
            <a:r>
              <a:rPr lang="en-US" sz="3500" b="1" dirty="0">
                <a:solidFill>
                  <a:srgbClr val="7030A0"/>
                </a:solidFill>
                <a:latin typeface="Roboto Condensed Light" panose="020B0604020202020204" charset="0"/>
                <a:ea typeface="Roboto Condensed Light" panose="020B0604020202020204" charset="0"/>
                <a:cs typeface="Times New Roman" panose="02020603050405020304" pitchFamily="18" charset="0"/>
              </a:rPr>
              <a:t>Koch’s postulates: </a:t>
            </a:r>
          </a:p>
          <a:p>
            <a:pPr marL="76200" indent="0" algn="just">
              <a:lnSpc>
                <a:spcPct val="150000"/>
              </a:lnSpc>
              <a:buNone/>
            </a:pPr>
            <a:r>
              <a:rPr lang="en-US" sz="2400" dirty="0">
                <a:latin typeface="Roboto Condensed Light" panose="020B0604020202020204" charset="0"/>
                <a:ea typeface="Roboto Condensed Light" panose="020B0604020202020204" charset="0"/>
                <a:cs typeface="Times New Roman" panose="02020603050405020304" pitchFamily="18" charset="0"/>
              </a:rPr>
              <a:t>1. </a:t>
            </a:r>
            <a:r>
              <a:rPr lang="en-US" sz="2400" b="1" dirty="0">
                <a:solidFill>
                  <a:srgbClr val="7030A0"/>
                </a:solidFill>
                <a:latin typeface="Roboto Condensed Light" panose="020B0604020202020204" charset="0"/>
                <a:ea typeface="Roboto Condensed Light" panose="020B0604020202020204" charset="0"/>
                <a:cs typeface="Times New Roman" panose="02020603050405020304" pitchFamily="18" charset="0"/>
              </a:rPr>
              <a:t>Microorganism -</a:t>
            </a:r>
            <a:r>
              <a:rPr lang="en-US" sz="2400" dirty="0">
                <a:latin typeface="Roboto Condensed Light" panose="020B0604020202020204" charset="0"/>
                <a:ea typeface="Roboto Condensed Light" panose="020B0604020202020204" charset="0"/>
                <a:cs typeface="Times New Roman" panose="02020603050405020304" pitchFamily="18" charset="0"/>
              </a:rPr>
              <a:t> </a:t>
            </a:r>
            <a:r>
              <a:rPr lang="en-US" sz="2400" b="1" dirty="0">
                <a:solidFill>
                  <a:srgbClr val="7030A0"/>
                </a:solidFill>
                <a:latin typeface="Roboto Condensed Light" panose="020B0604020202020204" charset="0"/>
                <a:ea typeface="Roboto Condensed Light" panose="020B0604020202020204" charset="0"/>
                <a:cs typeface="Times New Roman" panose="02020603050405020304" pitchFamily="18" charset="0"/>
              </a:rPr>
              <a:t>constantly associated</a:t>
            </a:r>
            <a:r>
              <a:rPr lang="en-US" sz="2400" dirty="0">
                <a:solidFill>
                  <a:srgbClr val="7030A0"/>
                </a:solidFill>
                <a:latin typeface="Roboto Condensed Light" panose="020B0604020202020204" charset="0"/>
                <a:ea typeface="Roboto Condensed Light" panose="020B0604020202020204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Roboto Condensed Light" panose="020B0604020202020204" charset="0"/>
                <a:ea typeface="Roboto Condensed Light" panose="020B0604020202020204" charset="0"/>
                <a:cs typeface="Times New Roman" panose="02020603050405020304" pitchFamily="18" charset="0"/>
              </a:rPr>
              <a:t>with the lesions of the disease. </a:t>
            </a:r>
          </a:p>
          <a:p>
            <a:pPr marL="76200" indent="0" algn="just">
              <a:lnSpc>
                <a:spcPct val="150000"/>
              </a:lnSpc>
              <a:buNone/>
            </a:pPr>
            <a:r>
              <a:rPr lang="en-US" sz="2400" dirty="0">
                <a:latin typeface="Roboto Condensed Light" panose="020B0604020202020204" charset="0"/>
                <a:ea typeface="Roboto Condensed Light" panose="020B0604020202020204" charset="0"/>
                <a:cs typeface="Times New Roman" panose="02020603050405020304" pitchFamily="18" charset="0"/>
              </a:rPr>
              <a:t>2. </a:t>
            </a:r>
            <a:r>
              <a:rPr lang="en-US" sz="2400" b="1" dirty="0">
                <a:solidFill>
                  <a:srgbClr val="7030A0"/>
                </a:solidFill>
                <a:latin typeface="Roboto Condensed Light" panose="020B0604020202020204" charset="0"/>
                <a:ea typeface="Roboto Condensed Light" panose="020B0604020202020204" charset="0"/>
                <a:cs typeface="Times New Roman" panose="02020603050405020304" pitchFamily="18" charset="0"/>
              </a:rPr>
              <a:t>Isolate</a:t>
            </a:r>
            <a:r>
              <a:rPr lang="en-US" sz="2400" dirty="0">
                <a:latin typeface="Roboto Condensed Light" panose="020B0604020202020204" charset="0"/>
                <a:ea typeface="Roboto Condensed Light" panose="020B0604020202020204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7030A0"/>
                </a:solidFill>
                <a:latin typeface="Roboto Condensed Light" panose="020B0604020202020204" charset="0"/>
                <a:ea typeface="Roboto Condensed Light" panose="020B0604020202020204" charset="0"/>
                <a:cs typeface="Times New Roman" panose="02020603050405020304" pitchFamily="18" charset="0"/>
              </a:rPr>
              <a:t>the organism in pure culture. </a:t>
            </a:r>
          </a:p>
          <a:p>
            <a:pPr marL="76200" indent="0">
              <a:lnSpc>
                <a:spcPct val="150000"/>
              </a:lnSpc>
              <a:buNone/>
            </a:pPr>
            <a:r>
              <a:rPr lang="en-US" sz="2400" dirty="0">
                <a:latin typeface="Roboto Condensed Light" panose="020B0604020202020204" charset="0"/>
                <a:ea typeface="Roboto Condensed Light" panose="020B0604020202020204" charset="0"/>
                <a:cs typeface="Times New Roman" panose="02020603050405020304" pitchFamily="18" charset="0"/>
              </a:rPr>
              <a:t>3. </a:t>
            </a:r>
            <a:r>
              <a:rPr lang="en-US" sz="2400" b="1" dirty="0">
                <a:solidFill>
                  <a:srgbClr val="7030A0"/>
                </a:solidFill>
                <a:latin typeface="Roboto Condensed Light" panose="020B0604020202020204" charset="0"/>
                <a:ea typeface="Roboto Condensed Light" panose="020B0604020202020204" charset="0"/>
                <a:cs typeface="Times New Roman" panose="02020603050405020304" pitchFamily="18" charset="0"/>
              </a:rPr>
              <a:t>Same disease </a:t>
            </a:r>
            <a:r>
              <a:rPr lang="en-US" sz="2400" dirty="0">
                <a:solidFill>
                  <a:srgbClr val="7030A0"/>
                </a:solidFill>
                <a:latin typeface="Roboto Condensed Light" panose="020B0604020202020204" charset="0"/>
                <a:ea typeface="Roboto Condensed Light" panose="020B0604020202020204" charset="0"/>
                <a:cs typeface="Times New Roman" panose="02020603050405020304" pitchFamily="18" charset="0"/>
              </a:rPr>
              <a:t>must result - when isolated microorganism is inoculated into a suitable laboratory animal.</a:t>
            </a:r>
          </a:p>
          <a:p>
            <a:pPr marL="76200" indent="0">
              <a:lnSpc>
                <a:spcPct val="150000"/>
              </a:lnSpc>
              <a:buNone/>
            </a:pPr>
            <a:r>
              <a:rPr lang="en-US" sz="2400" dirty="0">
                <a:latin typeface="Roboto Condensed Light" panose="020B0604020202020204" charset="0"/>
                <a:ea typeface="Roboto Condensed Light" panose="020B0604020202020204" charset="0"/>
                <a:cs typeface="Times New Roman" panose="02020603050405020304" pitchFamily="18" charset="0"/>
              </a:rPr>
              <a:t>4</a:t>
            </a:r>
            <a:r>
              <a:rPr lang="en-US" sz="2400" dirty="0">
                <a:solidFill>
                  <a:srgbClr val="7030A0"/>
                </a:solidFill>
                <a:latin typeface="Roboto Condensed Light" panose="020B0604020202020204" charset="0"/>
                <a:ea typeface="Roboto Condensed Light" panose="020B0604020202020204" charset="0"/>
                <a:cs typeface="Times New Roman" panose="02020603050405020304" pitchFamily="18" charset="0"/>
              </a:rPr>
              <a:t>. Possible to </a:t>
            </a:r>
            <a:r>
              <a:rPr lang="en-US" sz="2400" b="1" dirty="0">
                <a:solidFill>
                  <a:srgbClr val="7030A0"/>
                </a:solidFill>
                <a:latin typeface="Roboto Condensed Light" panose="020B0604020202020204" charset="0"/>
                <a:ea typeface="Roboto Condensed Light" panose="020B0604020202020204" charset="0"/>
                <a:cs typeface="Times New Roman" panose="02020603050405020304" pitchFamily="18" charset="0"/>
              </a:rPr>
              <a:t>re-isolate</a:t>
            </a:r>
            <a:r>
              <a:rPr lang="en-US" sz="2400" dirty="0">
                <a:solidFill>
                  <a:srgbClr val="7030A0"/>
                </a:solidFill>
                <a:latin typeface="Roboto Condensed Light" panose="020B0604020202020204" charset="0"/>
                <a:ea typeface="Roboto Condensed Light" panose="020B0604020202020204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Roboto Condensed Light" panose="020B0604020202020204" charset="0"/>
                <a:ea typeface="Roboto Condensed Light" panose="020B0604020202020204" charset="0"/>
                <a:cs typeface="Times New Roman" panose="02020603050405020304" pitchFamily="18" charset="0"/>
              </a:rPr>
              <a:t>the organism in pure culture</a:t>
            </a:r>
            <a:r>
              <a:rPr lang="en-US" sz="2400" dirty="0" smtClean="0">
                <a:latin typeface="Roboto Condensed Light" panose="020B0604020202020204" charset="0"/>
                <a:ea typeface="Roboto Condensed Light" panose="020B0604020202020204" charset="0"/>
                <a:cs typeface="Times New Roman" panose="02020603050405020304" pitchFamily="18" charset="0"/>
              </a:rPr>
              <a:t>.</a:t>
            </a:r>
          </a:p>
          <a:p>
            <a:pPr marL="76200" indent="0">
              <a:lnSpc>
                <a:spcPct val="150000"/>
              </a:lnSpc>
              <a:buNone/>
            </a:pPr>
            <a:r>
              <a:rPr lang="en-US" sz="2400" dirty="0" smtClean="0">
                <a:latin typeface="Roboto Condensed Light" panose="020B0604020202020204" charset="0"/>
                <a:ea typeface="Roboto Condensed Light" panose="020B0604020202020204" charset="0"/>
                <a:cs typeface="Times New Roman" panose="02020603050405020304" pitchFamily="18" charset="0"/>
              </a:rPr>
              <a:t>An additional </a:t>
            </a:r>
            <a:r>
              <a:rPr lang="en-US" sz="2400" b="1" dirty="0" smtClean="0">
                <a:solidFill>
                  <a:srgbClr val="7030A0"/>
                </a:solidFill>
                <a:latin typeface="Roboto Condensed Light" panose="020B0604020202020204" charset="0"/>
                <a:ea typeface="Roboto Condensed Light" panose="020B0604020202020204" charset="0"/>
                <a:cs typeface="Times New Roman" panose="02020603050405020304" pitchFamily="18" charset="0"/>
              </a:rPr>
              <a:t>fifth</a:t>
            </a:r>
            <a:r>
              <a:rPr lang="en-US" sz="2400" dirty="0" smtClean="0">
                <a:solidFill>
                  <a:srgbClr val="7030A0"/>
                </a:solidFill>
                <a:latin typeface="Roboto Condensed Light" panose="020B0604020202020204" charset="0"/>
                <a:ea typeface="Roboto Condensed Light" panose="020B0604020202020204" charset="0"/>
                <a:cs typeface="Times New Roman" panose="02020603050405020304" pitchFamily="18" charset="0"/>
              </a:rPr>
              <a:t> criterion </a:t>
            </a:r>
            <a:r>
              <a:rPr lang="en-US" sz="2400" dirty="0" smtClean="0">
                <a:latin typeface="Roboto Condensed Light" panose="020B0604020202020204" charset="0"/>
                <a:ea typeface="Roboto Condensed Light" panose="020B0604020202020204" charset="0"/>
                <a:cs typeface="Times New Roman" panose="02020603050405020304" pitchFamily="18" charset="0"/>
              </a:rPr>
              <a:t>was introduced subsequently - states that </a:t>
            </a:r>
            <a:r>
              <a:rPr lang="en-US" sz="2400" b="1" dirty="0" smtClean="0">
                <a:solidFill>
                  <a:srgbClr val="7030A0"/>
                </a:solidFill>
                <a:latin typeface="Roboto Condensed Light" panose="020B0604020202020204" charset="0"/>
                <a:ea typeface="Roboto Condensed Light" panose="020B0604020202020204" charset="0"/>
                <a:cs typeface="Times New Roman" panose="02020603050405020304" pitchFamily="18" charset="0"/>
              </a:rPr>
              <a:t>antibody</a:t>
            </a:r>
            <a:r>
              <a:rPr lang="en-US" sz="2400" dirty="0" smtClean="0">
                <a:solidFill>
                  <a:srgbClr val="7030A0"/>
                </a:solidFill>
                <a:latin typeface="Roboto Condensed Light" panose="020B0604020202020204" charset="0"/>
                <a:ea typeface="Roboto Condensed Light" panose="020B0604020202020204" charset="0"/>
                <a:cs typeface="Times New Roman" panose="02020603050405020304" pitchFamily="18" charset="0"/>
              </a:rPr>
              <a:t> to the causative  organism </a:t>
            </a:r>
            <a:r>
              <a:rPr lang="en-US" sz="2400" dirty="0" smtClean="0">
                <a:latin typeface="Roboto Condensed Light" panose="020B0604020202020204" charset="0"/>
                <a:ea typeface="Roboto Condensed Light" panose="020B0604020202020204" charset="0"/>
                <a:cs typeface="Times New Roman" panose="02020603050405020304" pitchFamily="18" charset="0"/>
              </a:rPr>
              <a:t>should be demonstrable in the patient’s serum. </a:t>
            </a:r>
          </a:p>
          <a:p>
            <a:pPr marL="76200" indent="0">
              <a:lnSpc>
                <a:spcPct val="150000"/>
              </a:lnSpc>
              <a:buNone/>
            </a:pPr>
            <a:endParaRPr lang="en-US" sz="2400" dirty="0">
              <a:latin typeface="Roboto Condensed Light" panose="020B0604020202020204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27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826007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5440363"/>
          </a:xfrm>
        </p:spPr>
        <p:txBody>
          <a:bodyPr>
            <a:normAutofit/>
          </a:bodyPr>
          <a:lstStyle/>
          <a:p>
            <a:pPr marL="76200" indent="0">
              <a:lnSpc>
                <a:spcPct val="150000"/>
              </a:lnSpc>
              <a:buNone/>
            </a:pPr>
            <a:r>
              <a:rPr lang="en-US" b="1" dirty="0">
                <a:solidFill>
                  <a:schemeClr val="accent5"/>
                </a:solidFill>
                <a:latin typeface="Roboto Condensed Light" panose="020B0604020202020204" charset="0"/>
                <a:ea typeface="Roboto Condensed Light" panose="020B0604020202020204" charset="0"/>
                <a:cs typeface="Times New Roman" panose="02020603050405020304" pitchFamily="18" charset="0"/>
              </a:rPr>
              <a:t>Exceptions to Koch’s postulates: </a:t>
            </a:r>
          </a:p>
          <a:p>
            <a:pPr>
              <a:lnSpc>
                <a:spcPct val="150000"/>
              </a:lnSpc>
            </a:pPr>
            <a:r>
              <a:rPr lang="en-US" i="1" dirty="0">
                <a:solidFill>
                  <a:srgbClr val="7030A0"/>
                </a:solidFill>
                <a:latin typeface="Roboto Condensed Light" panose="020B0604020202020204" charset="0"/>
                <a:ea typeface="Roboto Condensed Light" panose="020B0604020202020204" charset="0"/>
                <a:cs typeface="Times New Roman" panose="02020603050405020304" pitchFamily="18" charset="0"/>
              </a:rPr>
              <a:t>Mycobacterium </a:t>
            </a:r>
            <a:r>
              <a:rPr lang="en-US" i="1" dirty="0" err="1">
                <a:solidFill>
                  <a:srgbClr val="7030A0"/>
                </a:solidFill>
                <a:latin typeface="Roboto Condensed Light" panose="020B0604020202020204" charset="0"/>
                <a:ea typeface="Roboto Condensed Light" panose="020B0604020202020204" charset="0"/>
                <a:cs typeface="Times New Roman" panose="02020603050405020304" pitchFamily="18" charset="0"/>
              </a:rPr>
              <a:t>leprae</a:t>
            </a:r>
            <a:r>
              <a:rPr lang="en-US" i="1" dirty="0">
                <a:solidFill>
                  <a:srgbClr val="7030A0"/>
                </a:solidFill>
                <a:latin typeface="Roboto Condensed Light" panose="020B0604020202020204" charset="0"/>
                <a:ea typeface="Roboto Condensed Light" panose="020B0604020202020204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Roboto Condensed Light" panose="020B0604020202020204" charset="0"/>
                <a:ea typeface="Roboto Condensed Light" panose="020B0604020202020204" charset="0"/>
                <a:cs typeface="Times New Roman" panose="02020603050405020304" pitchFamily="18" charset="0"/>
              </a:rPr>
              <a:t>and </a:t>
            </a:r>
            <a:r>
              <a:rPr lang="en-US" i="1" dirty="0">
                <a:solidFill>
                  <a:srgbClr val="7030A0"/>
                </a:solidFill>
                <a:latin typeface="Roboto Condensed Light" panose="020B0604020202020204" charset="0"/>
                <a:ea typeface="Roboto Condensed Light" panose="020B0604020202020204" charset="0"/>
                <a:cs typeface="Times New Roman" panose="02020603050405020304" pitchFamily="18" charset="0"/>
              </a:rPr>
              <a:t>Treponema pallidum - </a:t>
            </a:r>
            <a:r>
              <a:rPr lang="en-US" dirty="0">
                <a:latin typeface="Roboto Condensed Light" panose="020B0604020202020204" charset="0"/>
                <a:ea typeface="Roboto Condensed Light" panose="020B0604020202020204" charset="0"/>
                <a:cs typeface="Times New Roman" panose="02020603050405020304" pitchFamily="18" charset="0"/>
              </a:rPr>
              <a:t>cannot be grown </a:t>
            </a:r>
            <a:r>
              <a:rPr lang="en-US" i="1" dirty="0">
                <a:latin typeface="Roboto Condensed Light" panose="020B0604020202020204" charset="0"/>
                <a:ea typeface="Roboto Condensed Light" panose="020B0604020202020204" charset="0"/>
                <a:cs typeface="Times New Roman" panose="02020603050405020304" pitchFamily="18" charset="0"/>
              </a:rPr>
              <a:t>in vitro</a:t>
            </a:r>
            <a:r>
              <a:rPr lang="en-US" dirty="0">
                <a:latin typeface="Roboto Condensed Light" panose="020B0604020202020204" charset="0"/>
                <a:ea typeface="Roboto Condensed Light" panose="020B0604020202020204" charset="0"/>
                <a:cs typeface="Times New Roman" panose="02020603050405020304" pitchFamily="18" charset="0"/>
              </a:rPr>
              <a:t>; but - maintained in experimental animals </a:t>
            </a:r>
          </a:p>
          <a:p>
            <a:pPr>
              <a:lnSpc>
                <a:spcPct val="150000"/>
              </a:lnSpc>
            </a:pPr>
            <a:r>
              <a:rPr lang="en-US" i="1" dirty="0">
                <a:latin typeface="Roboto Condensed Light" panose="020B0604020202020204" charset="0"/>
                <a:ea typeface="Roboto Condensed Light" panose="020B0604020202020204" charset="0"/>
                <a:cs typeface="Times New Roman" panose="02020603050405020304" pitchFamily="18" charset="0"/>
              </a:rPr>
              <a:t>Neisseria gonorrhoeae - </a:t>
            </a:r>
            <a:r>
              <a:rPr lang="en-US" dirty="0">
                <a:latin typeface="Roboto Condensed Light" panose="020B0604020202020204" charset="0"/>
                <a:ea typeface="Roboto Condensed Light" panose="020B0604020202020204" charset="0"/>
                <a:cs typeface="Times New Roman" panose="02020603050405020304" pitchFamily="18" charset="0"/>
              </a:rPr>
              <a:t>no animal model, but - grown </a:t>
            </a:r>
            <a:r>
              <a:rPr lang="en-US" i="1" dirty="0">
                <a:latin typeface="Roboto Condensed Light" panose="020B0604020202020204" charset="0"/>
                <a:ea typeface="Roboto Condensed Light" panose="020B0604020202020204" charset="0"/>
                <a:cs typeface="Times New Roman" panose="02020603050405020304" pitchFamily="18" charset="0"/>
              </a:rPr>
              <a:t>in vitro</a:t>
            </a:r>
            <a:r>
              <a:rPr lang="en-US" dirty="0">
                <a:latin typeface="Roboto Condensed Light" panose="020B0604020202020204" charset="0"/>
                <a:ea typeface="Roboto Condensed Light" panose="020B0604020202020204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28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514005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>
                <a:solidFill>
                  <a:srgbClr val="FF0000"/>
                </a:solidFill>
                <a:latin typeface="Roboto Condensed Light" panose="020B0604020202020204" charset="0"/>
                <a:ea typeface="Roboto Condensed Light" panose="020B0604020202020204" charset="0"/>
                <a:cs typeface="Times New Roman" panose="02020603050405020304" pitchFamily="18" charset="0"/>
              </a:rPr>
              <a:t>Paul Ehrlich (1854–1915)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5562600" cy="4525963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b="1" dirty="0">
                <a:solidFill>
                  <a:srgbClr val="7030A0"/>
                </a:solidFill>
                <a:latin typeface="Roboto Condensed Light" panose="020B0604020202020204" charset="0"/>
                <a:ea typeface="Roboto Condensed Light" panose="020B0604020202020204" charset="0"/>
                <a:cs typeface="Times New Roman" panose="02020603050405020304" pitchFamily="18" charset="0"/>
              </a:rPr>
              <a:t>Father of chemotherapy</a:t>
            </a:r>
            <a:r>
              <a:rPr lang="en-US" dirty="0">
                <a:solidFill>
                  <a:srgbClr val="7030A0"/>
                </a:solidFill>
                <a:latin typeface="Roboto Condensed Light" panose="020B0604020202020204" charset="0"/>
                <a:ea typeface="Roboto Condensed Light" panose="020B0604020202020204" charset="0"/>
                <a:cs typeface="Times New Roman" panose="02020603050405020304" pitchFamily="18" charset="0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en-US" dirty="0">
                <a:latin typeface="Roboto Condensed Light" panose="020B0604020202020204" charset="0"/>
                <a:ea typeface="Roboto Condensed Light" panose="020B0604020202020204" charset="0"/>
                <a:cs typeface="Times New Roman" panose="02020603050405020304" pitchFamily="18" charset="0"/>
              </a:rPr>
              <a:t>1</a:t>
            </a:r>
            <a:r>
              <a:rPr lang="en-US" baseline="30000" dirty="0">
                <a:latin typeface="Roboto Condensed Light" panose="020B0604020202020204" charset="0"/>
                <a:ea typeface="Roboto Condensed Light" panose="020B0604020202020204" charset="0"/>
                <a:cs typeface="Times New Roman" panose="02020603050405020304" pitchFamily="18" charset="0"/>
              </a:rPr>
              <a:t>st</a:t>
            </a:r>
            <a:r>
              <a:rPr lang="en-US" dirty="0">
                <a:latin typeface="Roboto Condensed Light" panose="020B0604020202020204" charset="0"/>
                <a:ea typeface="Roboto Condensed Light" panose="020B0604020202020204" charset="0"/>
                <a:cs typeface="Times New Roman" panose="02020603050405020304" pitchFamily="18" charset="0"/>
              </a:rPr>
              <a:t> to report </a:t>
            </a:r>
            <a:r>
              <a:rPr lang="en-US" dirty="0">
                <a:solidFill>
                  <a:srgbClr val="7030A0"/>
                </a:solidFill>
                <a:latin typeface="Roboto Condensed Light" panose="020B0604020202020204" charset="0"/>
                <a:ea typeface="Roboto Condensed Light" panose="020B0604020202020204" charset="0"/>
                <a:cs typeface="Times New Roman" panose="02020603050405020304" pitchFamily="18" charset="0"/>
              </a:rPr>
              <a:t>- </a:t>
            </a:r>
            <a:r>
              <a:rPr lang="en-US" b="1" dirty="0">
                <a:solidFill>
                  <a:srgbClr val="7030A0"/>
                </a:solidFill>
                <a:latin typeface="Roboto Condensed Light" panose="020B0604020202020204" charset="0"/>
                <a:ea typeface="Roboto Condensed Light" panose="020B0604020202020204" charset="0"/>
                <a:cs typeface="Times New Roman" panose="02020603050405020304" pitchFamily="18" charset="0"/>
              </a:rPr>
              <a:t>acid-fast nature </a:t>
            </a:r>
            <a:r>
              <a:rPr lang="en-US" dirty="0">
                <a:solidFill>
                  <a:srgbClr val="7030A0"/>
                </a:solidFill>
                <a:latin typeface="Roboto Condensed Light" panose="020B0604020202020204" charset="0"/>
                <a:ea typeface="Roboto Condensed Light" panose="020B0604020202020204" charset="0"/>
                <a:cs typeface="Times New Roman" panose="02020603050405020304" pitchFamily="18" charset="0"/>
              </a:rPr>
              <a:t>of tubercle bacillus.</a:t>
            </a:r>
          </a:p>
          <a:p>
            <a:pPr algn="just">
              <a:lnSpc>
                <a:spcPct val="150000"/>
              </a:lnSpc>
            </a:pPr>
            <a:r>
              <a:rPr lang="en-US" dirty="0">
                <a:latin typeface="Roboto Condensed Light" panose="020B0604020202020204" charset="0"/>
                <a:ea typeface="Roboto Condensed Light" panose="020B0604020202020204" charset="0"/>
                <a:cs typeface="Times New Roman" panose="02020603050405020304" pitchFamily="18" charset="0"/>
              </a:rPr>
              <a:t>Proposed - toxin-antitoxin interaction - called </a:t>
            </a:r>
            <a:r>
              <a:rPr lang="en-US" b="1" dirty="0">
                <a:solidFill>
                  <a:srgbClr val="7030A0"/>
                </a:solidFill>
                <a:latin typeface="Roboto Condensed Light" panose="020B0604020202020204" charset="0"/>
                <a:ea typeface="Roboto Condensed Light" panose="020B0604020202020204" charset="0"/>
                <a:cs typeface="Times New Roman" panose="02020603050405020304" pitchFamily="18" charset="0"/>
              </a:rPr>
              <a:t>Ehrlich phenomenon.</a:t>
            </a:r>
            <a:endParaRPr lang="en-US" dirty="0">
              <a:solidFill>
                <a:srgbClr val="7030A0"/>
              </a:solidFill>
              <a:latin typeface="Roboto Condensed Light" panose="020B0604020202020204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29</a:t>
            </a:fld>
            <a:endParaRPr lang="en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49188" t="52074" r="3842" b="-1407"/>
          <a:stretch>
            <a:fillRect/>
          </a:stretch>
        </p:blipFill>
        <p:spPr>
          <a:xfrm>
            <a:off x="6324600" y="1600200"/>
            <a:ext cx="2692338" cy="4267200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777342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idx="1"/>
          </p:nvPr>
        </p:nvSpPr>
        <p:spPr>
          <a:xfrm>
            <a:off x="457200" y="609600"/>
            <a:ext cx="8229600" cy="5516563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dirty="0">
                <a:latin typeface="Roboto Condensed Light" panose="020B0604020202020204" charset="0"/>
                <a:ea typeface="Roboto Condensed Light" panose="020B0604020202020204" charset="0"/>
                <a:cs typeface="Times New Roman" panose="02020603050405020304" pitchFamily="18" charset="0"/>
              </a:rPr>
              <a:t>Proposed - </a:t>
            </a:r>
            <a:r>
              <a:rPr lang="en-US" dirty="0">
                <a:solidFill>
                  <a:srgbClr val="7030A0"/>
                </a:solidFill>
                <a:latin typeface="Roboto Condensed Light" panose="020B0604020202020204" charset="0"/>
                <a:ea typeface="Roboto Condensed Light" panose="020B0604020202020204" charset="0"/>
                <a:cs typeface="Times New Roman" panose="02020603050405020304" pitchFamily="18" charset="0"/>
              </a:rPr>
              <a:t>‘</a:t>
            </a:r>
            <a:r>
              <a:rPr lang="en-US" b="1" dirty="0">
                <a:solidFill>
                  <a:srgbClr val="7030A0"/>
                </a:solidFill>
                <a:latin typeface="Roboto Condensed Light" panose="020B0604020202020204" charset="0"/>
                <a:ea typeface="Roboto Condensed Light" panose="020B0604020202020204" charset="0"/>
                <a:cs typeface="Times New Roman" panose="02020603050405020304" pitchFamily="18" charset="0"/>
              </a:rPr>
              <a:t>side chain theory </a:t>
            </a:r>
            <a:r>
              <a:rPr lang="en-US" dirty="0">
                <a:latin typeface="Roboto Condensed Light" panose="020B0604020202020204" charset="0"/>
                <a:ea typeface="Roboto Condensed Light" panose="020B0604020202020204" charset="0"/>
                <a:cs typeface="Times New Roman" panose="02020603050405020304" pitchFamily="18" charset="0"/>
              </a:rPr>
              <a:t>for antibody production’.</a:t>
            </a:r>
          </a:p>
          <a:p>
            <a:pPr algn="just">
              <a:lnSpc>
                <a:spcPct val="150000"/>
              </a:lnSpc>
            </a:pPr>
            <a:r>
              <a:rPr lang="en-US" b="1" dirty="0">
                <a:solidFill>
                  <a:srgbClr val="7030A0"/>
                </a:solidFill>
                <a:latin typeface="Roboto Condensed Light" panose="020B0604020202020204" charset="0"/>
                <a:ea typeface="Roboto Condensed Light" panose="020B0604020202020204" charset="0"/>
                <a:cs typeface="Times New Roman" panose="02020603050405020304" pitchFamily="18" charset="0"/>
              </a:rPr>
              <a:t>Chemotherapy</a:t>
            </a:r>
            <a:r>
              <a:rPr lang="en-US" dirty="0">
                <a:solidFill>
                  <a:srgbClr val="7030A0"/>
                </a:solidFill>
                <a:latin typeface="Roboto Condensed Light" panose="020B0604020202020204" charset="0"/>
                <a:ea typeface="Roboto Condensed Light" panose="020B0604020202020204" charset="0"/>
                <a:cs typeface="Times New Roman" panose="02020603050405020304" pitchFamily="18" charset="0"/>
              </a:rPr>
              <a:t>-</a:t>
            </a:r>
            <a:r>
              <a:rPr lang="en-US" dirty="0">
                <a:latin typeface="Roboto Condensed Light" panose="020B0604020202020204" charset="0"/>
                <a:ea typeface="Roboto Condensed Light" panose="020B0604020202020204" charset="0"/>
                <a:cs typeface="Times New Roman" panose="02020603050405020304" pitchFamily="18" charset="0"/>
              </a:rPr>
              <a:t> Discovered </a:t>
            </a:r>
            <a:r>
              <a:rPr lang="en-US" b="1" dirty="0">
                <a:solidFill>
                  <a:srgbClr val="7030A0"/>
                </a:solidFill>
                <a:latin typeface="Roboto Condensed Light" panose="020B0604020202020204" charset="0"/>
                <a:ea typeface="Roboto Condensed Light" panose="020B0604020202020204" charset="0"/>
                <a:cs typeface="Times New Roman" panose="02020603050405020304" pitchFamily="18" charset="0"/>
              </a:rPr>
              <a:t>salvarsan</a:t>
            </a:r>
            <a:r>
              <a:rPr lang="en-US" dirty="0">
                <a:solidFill>
                  <a:srgbClr val="7030A0"/>
                </a:solidFill>
                <a:latin typeface="Roboto Condensed Light" panose="020B0604020202020204" charset="0"/>
                <a:ea typeface="Roboto Condensed Light" panose="020B0604020202020204" charset="0"/>
                <a:cs typeface="Times New Roman" panose="02020603050405020304" pitchFamily="18" charset="0"/>
              </a:rPr>
              <a:t> - an arsenical compound (also called as the ‘magic bullet’) - </a:t>
            </a:r>
            <a:r>
              <a:rPr lang="en-US" dirty="0">
                <a:latin typeface="Roboto Condensed Light" panose="020B0604020202020204" charset="0"/>
                <a:ea typeface="Roboto Condensed Light" panose="020B0604020202020204" charset="0"/>
                <a:cs typeface="Times New Roman" panose="02020603050405020304" pitchFamily="18" charset="0"/>
              </a:rPr>
              <a:t>first effective medicinal treatment for syphilis.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30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065670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544036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3600" dirty="0">
                <a:latin typeface="Roboto Condensed Light" panose="020B0604020202020204" charset="0"/>
                <a:ea typeface="Roboto Condensed Light" panose="020B0604020202020204" charset="0"/>
                <a:cs typeface="Times New Roman" panose="02020603050405020304" pitchFamily="18" charset="0"/>
              </a:rPr>
              <a:t>Bacteria </a:t>
            </a:r>
            <a:r>
              <a:rPr lang="en-US" sz="3600" b="1" dirty="0">
                <a:latin typeface="Roboto Condensed Light" panose="020B0604020202020204" charset="0"/>
                <a:ea typeface="Roboto Condensed Light" panose="020B0604020202020204" charset="0"/>
                <a:cs typeface="Times New Roman" panose="02020603050405020304" pitchFamily="18" charset="0"/>
              </a:rPr>
              <a:t>‘</a:t>
            </a:r>
            <a:r>
              <a:rPr lang="en-US" sz="3600" b="1" i="1" dirty="0" err="1">
                <a:latin typeface="Roboto Condensed Light" panose="020B0604020202020204" charset="0"/>
                <a:ea typeface="Roboto Condensed Light" panose="020B0604020202020204" charset="0"/>
                <a:cs typeface="Times New Roman" panose="02020603050405020304" pitchFamily="18" charset="0"/>
              </a:rPr>
              <a:t>Ehrlichia</a:t>
            </a:r>
            <a:r>
              <a:rPr lang="en-US" sz="3600" b="1" i="1" dirty="0">
                <a:latin typeface="Roboto Condensed Light" panose="020B0604020202020204" charset="0"/>
                <a:ea typeface="Roboto Condensed Light" panose="020B0604020202020204" charset="0"/>
                <a:cs typeface="Times New Roman" panose="02020603050405020304" pitchFamily="18" charset="0"/>
              </a:rPr>
              <a:t>’ </a:t>
            </a:r>
            <a:r>
              <a:rPr lang="en-US" sz="3600" dirty="0">
                <a:latin typeface="Roboto Condensed Light" panose="020B0604020202020204" charset="0"/>
                <a:ea typeface="Roboto Condensed Light" panose="020B0604020202020204" charset="0"/>
                <a:cs typeface="Times New Roman" panose="02020603050405020304" pitchFamily="18" charset="0"/>
              </a:rPr>
              <a:t>- named after him.</a:t>
            </a:r>
          </a:p>
          <a:p>
            <a:pPr>
              <a:lnSpc>
                <a:spcPct val="150000"/>
              </a:lnSpc>
            </a:pPr>
            <a:r>
              <a:rPr lang="en-US" sz="3600" dirty="0">
                <a:latin typeface="Roboto Condensed Light" panose="020B0604020202020204" charset="0"/>
                <a:ea typeface="Roboto Condensed Light" panose="020B0604020202020204" charset="0"/>
                <a:cs typeface="Times New Roman" panose="02020603050405020304" pitchFamily="18" charset="0"/>
              </a:rPr>
              <a:t>Nobel prize (1908) in Physiology or Medicine –</a:t>
            </a:r>
            <a:r>
              <a:rPr lang="en-US" sz="3600" b="1" dirty="0">
                <a:latin typeface="Roboto Condensed Light" panose="020B0604020202020204" charset="0"/>
                <a:ea typeface="Roboto Condensed Light" panose="020B0604020202020204" charset="0"/>
                <a:cs typeface="Times New Roman" panose="02020603050405020304" pitchFamily="18" charset="0"/>
              </a:rPr>
              <a:t>Immunology</a:t>
            </a:r>
          </a:p>
          <a:p>
            <a:pPr>
              <a:lnSpc>
                <a:spcPct val="150000"/>
              </a:lnSpc>
            </a:pPr>
            <a:r>
              <a:rPr lang="en-US" sz="3600" dirty="0">
                <a:latin typeface="Roboto Condensed Light" panose="020B0604020202020204" charset="0"/>
                <a:ea typeface="Roboto Condensed Light" panose="020B0604020202020204" charset="0"/>
                <a:cs typeface="Times New Roman" panose="02020603050405020304" pitchFamily="18" charset="0"/>
              </a:rPr>
              <a:t>Founder and first director of - Paul Ehrlich Institute, Germany.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31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718688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>
                <a:solidFill>
                  <a:srgbClr val="FF000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Other Important Contributors </a:t>
            </a:r>
            <a:endParaRPr lang="en-US" sz="4000" b="1" i="1" dirty="0">
              <a:solidFill>
                <a:srgbClr val="FF0000"/>
              </a:solidFill>
              <a:latin typeface="Roboto Condensed Light" panose="020B0604020202020204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32</a:t>
            </a:fld>
            <a:endParaRPr lang="en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6461344"/>
              </p:ext>
            </p:extLst>
          </p:nvPr>
        </p:nvGraphicFramePr>
        <p:xfrm>
          <a:off x="342358" y="1447801"/>
          <a:ext cx="8204743" cy="520217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20752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499721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501991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FF0000"/>
                          </a:solidFill>
                        </a:rPr>
                        <a:t>Scientist </a:t>
                      </a:r>
                      <a:endParaRPr lang="en-US" sz="2000" b="1" dirty="0">
                        <a:solidFill>
                          <a:srgbClr val="FF0000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83587" marR="83587" marT="55725" marB="5572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FF0000"/>
                          </a:solidFill>
                        </a:rPr>
                        <a:t>Contributions </a:t>
                      </a:r>
                      <a:endParaRPr lang="en-US" sz="2000" b="1" dirty="0">
                        <a:solidFill>
                          <a:srgbClr val="FF0000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83587" marR="83587" marT="55725" marB="55725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01991">
                <a:tc>
                  <a:txBody>
                    <a:bodyPr/>
                    <a:lstStyle/>
                    <a:p>
                      <a:pPr algn="l"/>
                      <a:r>
                        <a:rPr lang="en-US" sz="2000" b="1" u="none" strike="noStrike" cap="none" dirty="0">
                          <a:solidFill>
                            <a:srgbClr val="7030A0"/>
                          </a:solidFill>
                          <a:effectLst/>
                          <a:sym typeface="Arial"/>
                        </a:rPr>
                        <a:t>Hans Christian Gram (1884)</a:t>
                      </a:r>
                      <a:endParaRPr lang="en-US" sz="2000" b="1" dirty="0">
                        <a:solidFill>
                          <a:srgbClr val="7030A0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83587" marR="83587" marT="55725" marB="55725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u="none" strike="noStrike" cap="none" dirty="0">
                          <a:effectLst/>
                          <a:sym typeface="Arial"/>
                        </a:rPr>
                        <a:t>Developed -</a:t>
                      </a:r>
                      <a:r>
                        <a:rPr lang="en-US" sz="2000" u="none" strike="noStrike" cap="none" baseline="0" dirty="0">
                          <a:effectLst/>
                          <a:sym typeface="Arial"/>
                        </a:rPr>
                        <a:t> </a:t>
                      </a:r>
                      <a:r>
                        <a:rPr lang="en-US" sz="2000" u="none" strike="noStrike" cap="none" dirty="0">
                          <a:effectLst/>
                          <a:sym typeface="Arial"/>
                        </a:rPr>
                        <a:t>‘Gram stain’</a:t>
                      </a:r>
                      <a:endParaRPr lang="en-US" sz="2000" dirty="0"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83587" marR="83587" marT="55725" marB="55725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01991">
                <a:tc>
                  <a:txBody>
                    <a:bodyPr/>
                    <a:lstStyle/>
                    <a:p>
                      <a:pPr algn="l"/>
                      <a:r>
                        <a:rPr lang="en-US" sz="2000" b="1" u="none" strike="noStrike" cap="none" dirty="0">
                          <a:solidFill>
                            <a:srgbClr val="7030A0"/>
                          </a:solidFill>
                          <a:effectLst/>
                          <a:sym typeface="Arial"/>
                        </a:rPr>
                        <a:t>Ernst Ruska (1931) </a:t>
                      </a:r>
                      <a:endParaRPr lang="en-US" sz="2000" b="1" dirty="0">
                        <a:solidFill>
                          <a:srgbClr val="7030A0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83587" marR="83587" marT="55725" marB="55725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u="none" strike="noStrike" cap="none" dirty="0">
                          <a:effectLst/>
                          <a:sym typeface="Arial"/>
                        </a:rPr>
                        <a:t>Founder of electron microscope</a:t>
                      </a:r>
                      <a:endParaRPr lang="en-US" sz="2000" dirty="0"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83587" marR="83587" marT="55725" marB="55725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01991">
                <a:tc>
                  <a:txBody>
                    <a:bodyPr/>
                    <a:lstStyle/>
                    <a:p>
                      <a:pPr algn="l"/>
                      <a:r>
                        <a:rPr lang="en-US" sz="2000" b="1" u="none" strike="noStrike" cap="none" dirty="0">
                          <a:solidFill>
                            <a:srgbClr val="7030A0"/>
                          </a:solidFill>
                          <a:effectLst/>
                          <a:sym typeface="Arial"/>
                        </a:rPr>
                        <a:t>Alexander Fleming (1929)</a:t>
                      </a:r>
                      <a:endParaRPr lang="en-US" sz="2000" b="1" dirty="0">
                        <a:solidFill>
                          <a:srgbClr val="7030A0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83587" marR="83587" marT="55725" marB="55725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u="none" strike="noStrike" cap="none" dirty="0">
                          <a:effectLst/>
                          <a:sym typeface="Arial"/>
                        </a:rPr>
                        <a:t>Discovered penicillin</a:t>
                      </a:r>
                      <a:endParaRPr lang="en-US" sz="2000" dirty="0"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83587" marR="83587" marT="55725" marB="55725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809082">
                <a:tc>
                  <a:txBody>
                    <a:bodyPr/>
                    <a:lstStyle/>
                    <a:p>
                      <a:pPr algn="l"/>
                      <a:r>
                        <a:rPr lang="en-US" sz="2000" b="1" u="none" strike="noStrike" cap="none" dirty="0" err="1">
                          <a:solidFill>
                            <a:srgbClr val="7030A0"/>
                          </a:solidFill>
                          <a:effectLst/>
                          <a:sym typeface="Arial"/>
                        </a:rPr>
                        <a:t>Goodpasture</a:t>
                      </a:r>
                      <a:endParaRPr lang="en-US" sz="2000" b="1" dirty="0">
                        <a:solidFill>
                          <a:srgbClr val="7030A0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83587" marR="83587" marT="55725" marB="55725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u="none" strike="noStrike" cap="none" dirty="0">
                          <a:effectLst/>
                          <a:sym typeface="Arial"/>
                        </a:rPr>
                        <a:t>Described - viral culture technique in chick embryo</a:t>
                      </a:r>
                      <a:endParaRPr lang="en-US" sz="2000" dirty="0"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83587" marR="83587" marT="55725" marB="55725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809082">
                <a:tc>
                  <a:txBody>
                    <a:bodyPr/>
                    <a:lstStyle/>
                    <a:p>
                      <a:pPr algn="l"/>
                      <a:r>
                        <a:rPr lang="en-US" sz="2000" b="1" u="none" strike="noStrike" cap="none" dirty="0">
                          <a:solidFill>
                            <a:srgbClr val="7030A0"/>
                          </a:solidFill>
                          <a:effectLst/>
                          <a:sym typeface="Arial"/>
                        </a:rPr>
                        <a:t>Barbara McClintock</a:t>
                      </a:r>
                      <a:endParaRPr lang="en-US" sz="2000" b="1" dirty="0">
                        <a:solidFill>
                          <a:srgbClr val="7030A0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83587" marR="83587" marT="55725" marB="55725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u="none" strike="noStrike" cap="none" dirty="0">
                          <a:effectLst/>
                          <a:sym typeface="Arial"/>
                        </a:rPr>
                        <a:t>Described - mobile genetic elements in bacteria</a:t>
                      </a:r>
                      <a:r>
                        <a:rPr lang="en-US" sz="2000" u="none" strike="noStrike" cap="none" baseline="0" dirty="0">
                          <a:effectLst/>
                          <a:sym typeface="Arial"/>
                        </a:rPr>
                        <a:t> -</a:t>
                      </a:r>
                      <a:r>
                        <a:rPr lang="en-US" sz="2000" u="none" strike="noStrike" cap="none" dirty="0">
                          <a:effectLst/>
                          <a:sym typeface="Arial"/>
                        </a:rPr>
                        <a:t> transposons</a:t>
                      </a:r>
                      <a:endParaRPr lang="en-US" sz="2000" dirty="0"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83587" marR="83587" marT="55725" marB="55725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809082">
                <a:tc>
                  <a:txBody>
                    <a:bodyPr/>
                    <a:lstStyle/>
                    <a:p>
                      <a:pPr algn="l"/>
                      <a:r>
                        <a:rPr lang="de-DE" sz="2000" b="1" u="none" strike="noStrike" cap="none" dirty="0">
                          <a:solidFill>
                            <a:srgbClr val="7030A0"/>
                          </a:solidFill>
                          <a:effectLst/>
                          <a:sym typeface="Arial"/>
                        </a:rPr>
                        <a:t>Walter Gilbert and Frederick Sanger (1977)</a:t>
                      </a:r>
                      <a:endParaRPr lang="en-US" sz="2000" b="1" dirty="0">
                        <a:solidFill>
                          <a:srgbClr val="7030A0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83587" marR="83587" marT="55725" marB="55725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u="none" strike="noStrike" cap="none" dirty="0">
                          <a:effectLst/>
                          <a:sym typeface="Arial"/>
                        </a:rPr>
                        <a:t>DNA sequencing</a:t>
                      </a:r>
                      <a:endParaRPr lang="en-US" sz="2000" dirty="0"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83587" marR="83587" marT="55725" marB="55725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766960">
                <a:tc>
                  <a:txBody>
                    <a:bodyPr/>
                    <a:lstStyle/>
                    <a:p>
                      <a:pPr algn="l"/>
                      <a:r>
                        <a:rPr lang="en-US" sz="2000" b="1" u="none" strike="noStrike" cap="none" dirty="0" err="1">
                          <a:solidFill>
                            <a:srgbClr val="7030A0"/>
                          </a:solidFill>
                          <a:effectLst/>
                          <a:sym typeface="Arial"/>
                        </a:rPr>
                        <a:t>Karry</a:t>
                      </a:r>
                      <a:r>
                        <a:rPr lang="en-US" sz="2000" b="1" u="none" strike="noStrike" cap="none" dirty="0">
                          <a:solidFill>
                            <a:srgbClr val="7030A0"/>
                          </a:solidFill>
                          <a:effectLst/>
                          <a:sym typeface="Arial"/>
                        </a:rPr>
                        <a:t> B Mullis (1993)</a:t>
                      </a:r>
                      <a:endParaRPr lang="en-US" sz="2000" b="1" dirty="0">
                        <a:solidFill>
                          <a:srgbClr val="7030A0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83587" marR="83587" marT="55725" marB="55725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dirty="0"/>
                        <a:t>Discovered PCR and</a:t>
                      </a:r>
                      <a:r>
                        <a:rPr lang="en-US" sz="2000" baseline="0" dirty="0"/>
                        <a:t> was awarded noble prize</a:t>
                      </a:r>
                      <a:endParaRPr lang="en-US" sz="2000" dirty="0"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83587" marR="83587" marT="55725" marB="55725"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85370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>
                <a:solidFill>
                  <a:srgbClr val="FF0000"/>
                </a:solidFill>
                <a:latin typeface="Roboto Condensed Light" panose="020B0604020202020204" charset="0"/>
                <a:ea typeface="Roboto Condensed Light" panose="020B0604020202020204" charset="0"/>
                <a:cs typeface="Times New Roman" panose="02020603050405020304" pitchFamily="18" charset="0"/>
              </a:rPr>
              <a:t>Microorganisms named after discoverer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33</a:t>
            </a:fld>
            <a:endParaRPr lang="en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259256"/>
              </p:ext>
            </p:extLst>
          </p:nvPr>
        </p:nvGraphicFramePr>
        <p:xfrm>
          <a:off x="457200" y="1524002"/>
          <a:ext cx="8229600" cy="474847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148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41148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536504">
                <a:tc>
                  <a:txBody>
                    <a:bodyPr/>
                    <a:lstStyle>
                      <a:defPPr>
                        <a:defRPr lang="en-US" b="1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100" dirty="0">
                          <a:solidFill>
                            <a:srgbClr val="FF0000"/>
                          </a:solidFill>
                          <a:effectLst/>
                        </a:rPr>
                        <a:t>Discoverer</a:t>
                      </a:r>
                      <a:endParaRPr lang="en-US" sz="2100" dirty="0">
                        <a:solidFill>
                          <a:srgbClr val="FF0000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64160" marR="64160" marT="0" marB="0"/>
                </a:tc>
                <a:tc>
                  <a:txBody>
                    <a:bodyPr/>
                    <a:lstStyle>
                      <a:defPPr>
                        <a:defRPr lang="en-US" b="1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100" dirty="0">
                          <a:solidFill>
                            <a:srgbClr val="FF0000"/>
                          </a:solidFill>
                          <a:effectLst/>
                        </a:rPr>
                        <a:t>Organism</a:t>
                      </a:r>
                      <a:endParaRPr lang="en-US" sz="2100" dirty="0">
                        <a:solidFill>
                          <a:srgbClr val="FF0000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64160" marR="64160" marT="0" marB="0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36504">
                <a:tc>
                  <a:txBody>
                    <a:bodyPr/>
                    <a:lstStyle>
                      <a:defPPr>
                        <a:defRPr lang="en-US" b="1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100" dirty="0" err="1">
                          <a:solidFill>
                            <a:srgbClr val="7030A0"/>
                          </a:solidFill>
                          <a:effectLst/>
                        </a:rPr>
                        <a:t>Ogston</a:t>
                      </a:r>
                      <a:r>
                        <a:rPr lang="en-IN" sz="2100" dirty="0">
                          <a:solidFill>
                            <a:srgbClr val="7030A0"/>
                          </a:solidFill>
                          <a:effectLst/>
                        </a:rPr>
                        <a:t>		</a:t>
                      </a:r>
                      <a:endParaRPr lang="en-US" sz="2100" b="0" dirty="0">
                        <a:solidFill>
                          <a:srgbClr val="7030A0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64160" marR="64160" marT="0" marB="0"/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100" dirty="0">
                          <a:effectLst/>
                        </a:rPr>
                        <a:t>Staphylococcus aureus</a:t>
                      </a:r>
                      <a:endParaRPr lang="en-US" sz="2100" i="1" dirty="0"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64160" marR="64160" marT="0" marB="0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36504">
                <a:tc>
                  <a:txBody>
                    <a:bodyPr/>
                    <a:lstStyle>
                      <a:defPPr>
                        <a:defRPr lang="en-US" b="1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100" dirty="0" err="1">
                          <a:solidFill>
                            <a:srgbClr val="7030A0"/>
                          </a:solidFill>
                          <a:effectLst/>
                        </a:rPr>
                        <a:t>Neisser</a:t>
                      </a:r>
                      <a:r>
                        <a:rPr lang="en-IN" sz="2100" dirty="0">
                          <a:solidFill>
                            <a:srgbClr val="7030A0"/>
                          </a:solidFill>
                          <a:effectLst/>
                        </a:rPr>
                        <a:t>	</a:t>
                      </a:r>
                      <a:endParaRPr lang="en-US" sz="2100" b="0" dirty="0">
                        <a:solidFill>
                          <a:srgbClr val="7030A0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64160" marR="64160" marT="0" marB="0"/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100" dirty="0">
                          <a:effectLst/>
                        </a:rPr>
                        <a:t>Neisseria gonorrhoeae</a:t>
                      </a:r>
                      <a:endParaRPr lang="en-US" sz="2100" i="1" dirty="0"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64160" marR="64160" marT="0" marB="0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36504">
                <a:tc>
                  <a:txBody>
                    <a:bodyPr/>
                    <a:lstStyle>
                      <a:defPPr>
                        <a:defRPr lang="en-US" b="1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100" dirty="0" err="1">
                          <a:solidFill>
                            <a:srgbClr val="7030A0"/>
                          </a:solidFill>
                          <a:effectLst/>
                        </a:rPr>
                        <a:t>Weichselbaum</a:t>
                      </a:r>
                      <a:endParaRPr lang="en-US" sz="2100" b="0" dirty="0">
                        <a:solidFill>
                          <a:srgbClr val="7030A0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64160" marR="64160" marT="0" marB="0"/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100" dirty="0">
                          <a:effectLst/>
                        </a:rPr>
                        <a:t>Neisseria </a:t>
                      </a:r>
                      <a:r>
                        <a:rPr lang="en-IN" sz="2100" dirty="0" err="1">
                          <a:effectLst/>
                        </a:rPr>
                        <a:t>meningitidis</a:t>
                      </a:r>
                      <a:endParaRPr lang="en-US" sz="2100" i="1" dirty="0"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64160" marR="64160" marT="0" marB="0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764725">
                <a:tc>
                  <a:txBody>
                    <a:bodyPr/>
                    <a:lstStyle>
                      <a:defPPr>
                        <a:defRPr lang="en-US" b="1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100" dirty="0" err="1">
                          <a:solidFill>
                            <a:srgbClr val="7030A0"/>
                          </a:solidFill>
                          <a:effectLst/>
                        </a:rPr>
                        <a:t>Loeffler</a:t>
                      </a:r>
                      <a:r>
                        <a:rPr lang="en-IN" sz="2100" dirty="0">
                          <a:solidFill>
                            <a:srgbClr val="7030A0"/>
                          </a:solidFill>
                          <a:effectLst/>
                        </a:rPr>
                        <a:t>		</a:t>
                      </a:r>
                      <a:endParaRPr lang="en-US" sz="2100" b="0" dirty="0">
                        <a:solidFill>
                          <a:srgbClr val="7030A0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64160" marR="64160" marT="0" marB="0"/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100" dirty="0">
                          <a:effectLst/>
                        </a:rPr>
                        <a:t>Corynebacterium </a:t>
                      </a:r>
                      <a:r>
                        <a:rPr lang="en-IN" sz="2100" dirty="0" err="1">
                          <a:effectLst/>
                        </a:rPr>
                        <a:t>diphtheriae</a:t>
                      </a:r>
                      <a:endParaRPr lang="en-US" sz="2100" i="1" dirty="0"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64160" marR="64160" marT="0" marB="0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764725">
                <a:tc>
                  <a:txBody>
                    <a:bodyPr/>
                    <a:lstStyle>
                      <a:defPPr>
                        <a:defRPr lang="en-US" b="1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100" dirty="0" err="1">
                          <a:solidFill>
                            <a:srgbClr val="7030A0"/>
                          </a:solidFill>
                          <a:effectLst/>
                        </a:rPr>
                        <a:t>Frenkel</a:t>
                      </a:r>
                      <a:r>
                        <a:rPr lang="en-IN" sz="2100" dirty="0">
                          <a:solidFill>
                            <a:srgbClr val="7030A0"/>
                          </a:solidFill>
                          <a:effectLst/>
                        </a:rPr>
                        <a:t>		</a:t>
                      </a:r>
                      <a:endParaRPr lang="en-US" sz="2100" b="0" dirty="0">
                        <a:solidFill>
                          <a:srgbClr val="7030A0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64160" marR="64160" marT="0" marB="0"/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100" dirty="0">
                          <a:effectLst/>
                        </a:rPr>
                        <a:t>Streptococcus pneumoniae	</a:t>
                      </a:r>
                      <a:endParaRPr lang="en-US" sz="2100" i="1" dirty="0"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64160" marR="64160" marT="0" marB="0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536504">
                <a:tc>
                  <a:txBody>
                    <a:bodyPr/>
                    <a:lstStyle>
                      <a:defPPr>
                        <a:defRPr lang="en-US" b="1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100" dirty="0">
                          <a:solidFill>
                            <a:srgbClr val="7030A0"/>
                          </a:solidFill>
                          <a:effectLst/>
                        </a:rPr>
                        <a:t>Bruce		</a:t>
                      </a:r>
                      <a:endParaRPr lang="en-US" sz="2100" b="0" dirty="0">
                        <a:solidFill>
                          <a:srgbClr val="7030A0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64160" marR="64160" marT="0" marB="0"/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100" dirty="0">
                          <a:effectLst/>
                        </a:rPr>
                        <a:t>Brucella </a:t>
                      </a:r>
                      <a:r>
                        <a:rPr lang="en-IN" sz="2100" dirty="0" err="1">
                          <a:effectLst/>
                        </a:rPr>
                        <a:t>melitensis</a:t>
                      </a:r>
                      <a:endParaRPr lang="en-US" sz="2100" i="1" dirty="0"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64160" marR="64160" marT="0" marB="0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536504">
                <a:tc>
                  <a:txBody>
                    <a:bodyPr/>
                    <a:lstStyle>
                      <a:defPPr>
                        <a:defRPr lang="en-US" b="1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100" dirty="0" err="1">
                          <a:solidFill>
                            <a:srgbClr val="7030A0"/>
                          </a:solidFill>
                          <a:effectLst/>
                        </a:rPr>
                        <a:t>Kitasato</a:t>
                      </a:r>
                      <a:r>
                        <a:rPr lang="en-IN" sz="2100" dirty="0">
                          <a:solidFill>
                            <a:srgbClr val="7030A0"/>
                          </a:solidFill>
                          <a:effectLst/>
                        </a:rPr>
                        <a:t>		</a:t>
                      </a:r>
                      <a:endParaRPr lang="en-US" sz="2100" b="0" dirty="0">
                        <a:solidFill>
                          <a:srgbClr val="7030A0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64160" marR="64160" marT="0" marB="0"/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100" dirty="0">
                          <a:effectLst/>
                        </a:rPr>
                        <a:t>Clostridium </a:t>
                      </a:r>
                      <a:r>
                        <a:rPr lang="en-IN" sz="2100" dirty="0" err="1">
                          <a:effectLst/>
                        </a:rPr>
                        <a:t>tetani</a:t>
                      </a:r>
                      <a:endParaRPr lang="en-US" sz="2100" i="1" dirty="0"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64160" marR="64160" marT="0" marB="0"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02004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>
                <a:solidFill>
                  <a:srgbClr val="FF0000"/>
                </a:solidFill>
                <a:latin typeface="Roboto Condensed Light" panose="020B0604020202020204" charset="0"/>
                <a:ea typeface="Roboto Condensed Light" panose="020B0604020202020204" charset="0"/>
                <a:cs typeface="Times New Roman" panose="02020603050405020304" pitchFamily="18" charset="0"/>
              </a:rPr>
              <a:t>Microorganisms named after discoverer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34</a:t>
            </a:fld>
            <a:endParaRPr lang="en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6385187"/>
              </p:ext>
            </p:extLst>
          </p:nvPr>
        </p:nvGraphicFramePr>
        <p:xfrm>
          <a:off x="457200" y="1295398"/>
          <a:ext cx="8153400" cy="497707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0767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40767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562333">
                <a:tc>
                  <a:txBody>
                    <a:bodyPr/>
                    <a:lstStyle>
                      <a:defPPr>
                        <a:defRPr lang="en-US" b="1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100" dirty="0">
                          <a:solidFill>
                            <a:srgbClr val="FF0000"/>
                          </a:solidFill>
                          <a:effectLst/>
                        </a:rPr>
                        <a:t>Discoverer</a:t>
                      </a:r>
                      <a:endParaRPr lang="en-US" sz="2100" dirty="0">
                        <a:solidFill>
                          <a:srgbClr val="FF0000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64160" marR="64160" marT="0" marB="0"/>
                </a:tc>
                <a:tc>
                  <a:txBody>
                    <a:bodyPr/>
                    <a:lstStyle>
                      <a:defPPr>
                        <a:defRPr lang="en-US" b="1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100" dirty="0">
                          <a:solidFill>
                            <a:srgbClr val="FF0000"/>
                          </a:solidFill>
                          <a:effectLst/>
                        </a:rPr>
                        <a:t>Organism</a:t>
                      </a:r>
                      <a:endParaRPr lang="en-US" sz="2100" dirty="0">
                        <a:solidFill>
                          <a:srgbClr val="FF0000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64160" marR="64160" marT="0" marB="0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62333">
                <a:tc>
                  <a:txBody>
                    <a:bodyPr/>
                    <a:lstStyle>
                      <a:defPPr>
                        <a:defRPr lang="en-US" b="1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100" dirty="0">
                          <a:solidFill>
                            <a:srgbClr val="7030A0"/>
                          </a:solidFill>
                          <a:effectLst/>
                        </a:rPr>
                        <a:t>Hansen		</a:t>
                      </a:r>
                      <a:endParaRPr lang="en-US" sz="2100" b="0" dirty="0">
                        <a:solidFill>
                          <a:srgbClr val="7030A0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64160" marR="64160" marT="0" marB="0"/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100" dirty="0">
                          <a:effectLst/>
                        </a:rPr>
                        <a:t>Mycobacterium </a:t>
                      </a:r>
                      <a:r>
                        <a:rPr lang="en-IN" sz="2100" dirty="0" err="1">
                          <a:effectLst/>
                        </a:rPr>
                        <a:t>leprae</a:t>
                      </a:r>
                      <a:endParaRPr lang="en-US" sz="2100" i="1" dirty="0"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64160" marR="64160" marT="0" marB="0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62333">
                <a:tc>
                  <a:txBody>
                    <a:bodyPr/>
                    <a:lstStyle>
                      <a:defPPr>
                        <a:defRPr lang="en-US" b="1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100" dirty="0" err="1">
                          <a:solidFill>
                            <a:srgbClr val="7030A0"/>
                          </a:solidFill>
                          <a:effectLst/>
                        </a:rPr>
                        <a:t>Yersin</a:t>
                      </a:r>
                      <a:r>
                        <a:rPr lang="en-IN" sz="2100" dirty="0">
                          <a:solidFill>
                            <a:srgbClr val="7030A0"/>
                          </a:solidFill>
                          <a:effectLst/>
                        </a:rPr>
                        <a:t> &amp; </a:t>
                      </a:r>
                      <a:r>
                        <a:rPr lang="en-IN" sz="2100" dirty="0" err="1">
                          <a:solidFill>
                            <a:srgbClr val="7030A0"/>
                          </a:solidFill>
                          <a:effectLst/>
                        </a:rPr>
                        <a:t>Kitasato</a:t>
                      </a:r>
                      <a:r>
                        <a:rPr lang="en-IN" sz="2100" dirty="0">
                          <a:solidFill>
                            <a:srgbClr val="7030A0"/>
                          </a:solidFill>
                          <a:effectLst/>
                        </a:rPr>
                        <a:t>	</a:t>
                      </a:r>
                      <a:endParaRPr lang="en-US" sz="2100" b="0" dirty="0">
                        <a:solidFill>
                          <a:srgbClr val="7030A0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64160" marR="64160" marT="0" marB="0"/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100" dirty="0">
                          <a:effectLst/>
                        </a:rPr>
                        <a:t>Yersinia </a:t>
                      </a:r>
                      <a:r>
                        <a:rPr lang="en-IN" sz="2100" dirty="0" err="1">
                          <a:effectLst/>
                        </a:rPr>
                        <a:t>pestis</a:t>
                      </a:r>
                      <a:r>
                        <a:rPr lang="en-IN" sz="2100" dirty="0">
                          <a:effectLst/>
                        </a:rPr>
                        <a:t>	</a:t>
                      </a:r>
                      <a:endParaRPr lang="en-US" sz="2100" i="1" dirty="0"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64160" marR="64160" marT="0" marB="0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801540">
                <a:tc>
                  <a:txBody>
                    <a:bodyPr/>
                    <a:lstStyle>
                      <a:defPPr>
                        <a:defRPr lang="en-US" b="1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100" dirty="0" err="1">
                          <a:solidFill>
                            <a:srgbClr val="7030A0"/>
                          </a:solidFill>
                          <a:effectLst/>
                        </a:rPr>
                        <a:t>Schaudinn</a:t>
                      </a:r>
                      <a:r>
                        <a:rPr lang="en-IN" sz="2100" dirty="0">
                          <a:solidFill>
                            <a:srgbClr val="7030A0"/>
                          </a:solidFill>
                          <a:effectLst/>
                        </a:rPr>
                        <a:t> &amp; Hoffman   	</a:t>
                      </a:r>
                      <a:endParaRPr lang="en-US" sz="2100" b="0" dirty="0">
                        <a:solidFill>
                          <a:srgbClr val="7030A0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64160" marR="64160" marT="0" marB="0"/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100" dirty="0">
                          <a:effectLst/>
                        </a:rPr>
                        <a:t>Treponema pallidum</a:t>
                      </a:r>
                      <a:endParaRPr lang="en-US" sz="2100" i="1" dirty="0"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64160" marR="64160" marT="0" marB="0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562333">
                <a:tc>
                  <a:txBody>
                    <a:bodyPr/>
                    <a:lstStyle>
                      <a:defPPr>
                        <a:defRPr lang="en-US" b="1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100" dirty="0">
                          <a:solidFill>
                            <a:srgbClr val="7030A0"/>
                          </a:solidFill>
                          <a:effectLst/>
                        </a:rPr>
                        <a:t>Daniel Carrion                </a:t>
                      </a:r>
                      <a:endParaRPr lang="en-US" sz="2100" b="0" dirty="0">
                        <a:solidFill>
                          <a:srgbClr val="7030A0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64160" marR="64160" marT="0" marB="0"/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100" dirty="0" err="1">
                          <a:effectLst/>
                        </a:rPr>
                        <a:t>Bartonella</a:t>
                      </a:r>
                      <a:r>
                        <a:rPr lang="en-IN" sz="2100" dirty="0">
                          <a:effectLst/>
                        </a:rPr>
                        <a:t> </a:t>
                      </a:r>
                      <a:r>
                        <a:rPr lang="en-IN" sz="2100" dirty="0" err="1">
                          <a:effectLst/>
                        </a:rPr>
                        <a:t>bacilliformis</a:t>
                      </a:r>
                      <a:endParaRPr lang="en-US" sz="2100" i="1" dirty="0"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64160" marR="64160" marT="0" marB="0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562333">
                <a:tc>
                  <a:txBody>
                    <a:bodyPr/>
                    <a:lstStyle>
                      <a:defPPr>
                        <a:defRPr lang="en-US" b="1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100" dirty="0" err="1">
                          <a:solidFill>
                            <a:srgbClr val="7030A0"/>
                          </a:solidFill>
                          <a:effectLst/>
                        </a:rPr>
                        <a:t>d’Herelle</a:t>
                      </a:r>
                      <a:endParaRPr lang="en-US" sz="2100" b="0" dirty="0">
                        <a:solidFill>
                          <a:srgbClr val="7030A0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64160" marR="64160" marT="0" marB="0"/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100" dirty="0">
                          <a:effectLst/>
                        </a:rPr>
                        <a:t>Bacteriophages	</a:t>
                      </a:r>
                      <a:endParaRPr lang="en-US" sz="2100" i="0" dirty="0"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64160" marR="64160" marT="0" marB="0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562333">
                <a:tc>
                  <a:txBody>
                    <a:bodyPr/>
                    <a:lstStyle>
                      <a:defPPr>
                        <a:defRPr lang="en-US" b="1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100" dirty="0">
                          <a:solidFill>
                            <a:srgbClr val="7030A0"/>
                          </a:solidFill>
                          <a:effectLst/>
                        </a:rPr>
                        <a:t>W.H. Welch                  </a:t>
                      </a:r>
                      <a:endParaRPr lang="en-US" sz="2100" b="0" dirty="0">
                        <a:solidFill>
                          <a:srgbClr val="7030A0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64160" marR="64160" marT="0" marB="0"/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100" dirty="0">
                          <a:effectLst/>
                        </a:rPr>
                        <a:t>Clostridium perfringens</a:t>
                      </a:r>
                      <a:endParaRPr lang="en-US" sz="2100" i="1" dirty="0"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64160" marR="64160" marT="0" marB="0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801540">
                <a:tc>
                  <a:txBody>
                    <a:bodyPr/>
                    <a:lstStyle>
                      <a:defPPr>
                        <a:defRPr lang="en-US" b="1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100" dirty="0">
                          <a:solidFill>
                            <a:srgbClr val="7030A0"/>
                          </a:solidFill>
                          <a:effectLst/>
                        </a:rPr>
                        <a:t>Anthony Epstein and Yvonne Barr</a:t>
                      </a:r>
                      <a:endParaRPr lang="en-US" sz="2100" b="0" dirty="0">
                        <a:solidFill>
                          <a:srgbClr val="7030A0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64160" marR="64160" marT="0" marB="0"/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100" dirty="0">
                          <a:effectLst/>
                        </a:rPr>
                        <a:t>Epstein-Barr virus</a:t>
                      </a:r>
                      <a:endParaRPr lang="en-US" sz="2100" i="1" dirty="0"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64160" marR="64160" marT="0" marB="0"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64035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solidFill>
                  <a:srgbClr val="FF0000"/>
                </a:solidFill>
                <a:latin typeface="Roboto Condensed Light" panose="020B0604020202020204" charset="0"/>
                <a:ea typeface="Roboto Condensed Light" panose="020B0604020202020204" charset="0"/>
                <a:cs typeface="Times New Roman" panose="02020603050405020304" pitchFamily="18" charset="0"/>
              </a:rPr>
              <a:t>Bacteria named after the discoverers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35</a:t>
            </a:fld>
            <a:endParaRPr lang="en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7401740"/>
              </p:ext>
            </p:extLst>
          </p:nvPr>
        </p:nvGraphicFramePr>
        <p:xfrm>
          <a:off x="457200" y="1371601"/>
          <a:ext cx="8305800" cy="480060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85512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545068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409434">
                <a:tc>
                  <a:txBody>
                    <a:bodyPr/>
                    <a:lstStyle>
                      <a:defPPr>
                        <a:defRPr lang="en-US" b="1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100" dirty="0">
                          <a:solidFill>
                            <a:srgbClr val="FF0000"/>
                          </a:solidFill>
                          <a:effectLst/>
                        </a:rPr>
                        <a:t>Common name</a:t>
                      </a:r>
                      <a:endParaRPr lang="en-US" sz="2100" dirty="0">
                        <a:solidFill>
                          <a:srgbClr val="FF0000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>
                      <a:defPPr>
                        <a:defRPr lang="en-US" b="1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100" dirty="0">
                          <a:solidFill>
                            <a:srgbClr val="FF0000"/>
                          </a:solidFill>
                          <a:effectLst/>
                        </a:rPr>
                        <a:t>Scientific name</a:t>
                      </a:r>
                      <a:endParaRPr lang="en-US" sz="2100" dirty="0">
                        <a:solidFill>
                          <a:srgbClr val="FF0000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44855">
                <a:tc>
                  <a:txBody>
                    <a:bodyPr/>
                    <a:lstStyle>
                      <a:defPPr>
                        <a:defRPr lang="en-US" b="1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100" dirty="0" err="1">
                          <a:solidFill>
                            <a:srgbClr val="7030A0"/>
                          </a:solidFill>
                          <a:effectLst/>
                        </a:rPr>
                        <a:t>Kleb-Loeffler</a:t>
                      </a:r>
                      <a:r>
                        <a:rPr lang="en-IN" sz="2100" dirty="0">
                          <a:solidFill>
                            <a:srgbClr val="7030A0"/>
                          </a:solidFill>
                          <a:effectLst/>
                        </a:rPr>
                        <a:t> bacillus</a:t>
                      </a:r>
                      <a:endParaRPr lang="en-US" sz="2100" b="0" dirty="0">
                        <a:solidFill>
                          <a:srgbClr val="7030A0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100" dirty="0">
                          <a:effectLst/>
                        </a:rPr>
                        <a:t>Corynebacterium </a:t>
                      </a:r>
                      <a:r>
                        <a:rPr lang="en-IN" sz="2100" dirty="0" err="1">
                          <a:effectLst/>
                        </a:rPr>
                        <a:t>diphtheriae</a:t>
                      </a:r>
                      <a:endParaRPr lang="en-US" sz="2100" i="1" dirty="0"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44855">
                <a:tc>
                  <a:txBody>
                    <a:bodyPr/>
                    <a:lstStyle>
                      <a:defPPr>
                        <a:defRPr lang="en-US" b="1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100" dirty="0" err="1">
                          <a:solidFill>
                            <a:srgbClr val="7030A0"/>
                          </a:solidFill>
                          <a:effectLst/>
                        </a:rPr>
                        <a:t>Preisz</a:t>
                      </a:r>
                      <a:r>
                        <a:rPr lang="en-IN" sz="2100" dirty="0">
                          <a:solidFill>
                            <a:srgbClr val="7030A0"/>
                          </a:solidFill>
                          <a:effectLst/>
                        </a:rPr>
                        <a:t> </a:t>
                      </a:r>
                      <a:r>
                        <a:rPr lang="en-IN" sz="2100" dirty="0" err="1">
                          <a:solidFill>
                            <a:srgbClr val="7030A0"/>
                          </a:solidFill>
                          <a:effectLst/>
                        </a:rPr>
                        <a:t>Nocard</a:t>
                      </a:r>
                      <a:r>
                        <a:rPr lang="en-IN" sz="2100" dirty="0">
                          <a:solidFill>
                            <a:srgbClr val="7030A0"/>
                          </a:solidFill>
                          <a:effectLst/>
                        </a:rPr>
                        <a:t> bacillus</a:t>
                      </a:r>
                      <a:endParaRPr lang="en-US" sz="2100" b="0" dirty="0">
                        <a:solidFill>
                          <a:srgbClr val="7030A0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100" dirty="0">
                          <a:effectLst/>
                        </a:rPr>
                        <a:t>Corynebacterium pseudotuberculosis</a:t>
                      </a:r>
                      <a:endParaRPr lang="en-US" sz="2100" i="1" dirty="0"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09434">
                <a:tc>
                  <a:txBody>
                    <a:bodyPr/>
                    <a:lstStyle>
                      <a:defPPr>
                        <a:defRPr lang="en-US" b="1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100" dirty="0">
                          <a:solidFill>
                            <a:srgbClr val="7030A0"/>
                          </a:solidFill>
                          <a:effectLst/>
                        </a:rPr>
                        <a:t>Koch Week bacillus</a:t>
                      </a:r>
                      <a:endParaRPr lang="en-US" sz="2100" b="0" dirty="0">
                        <a:solidFill>
                          <a:srgbClr val="7030A0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100" dirty="0">
                          <a:effectLst/>
                        </a:rPr>
                        <a:t>Haemophilus </a:t>
                      </a:r>
                      <a:r>
                        <a:rPr lang="en-IN" sz="2100" dirty="0" err="1">
                          <a:effectLst/>
                        </a:rPr>
                        <a:t>aegyptius</a:t>
                      </a:r>
                      <a:endParaRPr lang="en-US" sz="2100" i="1" dirty="0"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09434">
                <a:tc>
                  <a:txBody>
                    <a:bodyPr/>
                    <a:lstStyle>
                      <a:defPPr>
                        <a:defRPr lang="en-US" b="1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100" dirty="0">
                          <a:solidFill>
                            <a:srgbClr val="7030A0"/>
                          </a:solidFill>
                          <a:effectLst/>
                        </a:rPr>
                        <a:t>Pfeiffer’s bacillus</a:t>
                      </a:r>
                      <a:endParaRPr lang="en-US" sz="2100" b="0" dirty="0">
                        <a:solidFill>
                          <a:srgbClr val="7030A0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100" dirty="0">
                          <a:effectLst/>
                        </a:rPr>
                        <a:t>Haemophilus </a:t>
                      </a:r>
                      <a:r>
                        <a:rPr lang="en-IN" sz="2100" dirty="0" err="1">
                          <a:effectLst/>
                        </a:rPr>
                        <a:t>influenzae</a:t>
                      </a:r>
                      <a:r>
                        <a:rPr lang="en-IN" sz="2100" dirty="0">
                          <a:effectLst/>
                        </a:rPr>
                        <a:t> </a:t>
                      </a:r>
                      <a:endParaRPr lang="en-US" sz="2100" i="1" dirty="0"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409434">
                <a:tc>
                  <a:txBody>
                    <a:bodyPr/>
                    <a:lstStyle>
                      <a:defPPr>
                        <a:defRPr lang="en-US" b="1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100" dirty="0">
                          <a:solidFill>
                            <a:srgbClr val="7030A0"/>
                          </a:solidFill>
                          <a:effectLst/>
                        </a:rPr>
                        <a:t>Whitmore bacillus</a:t>
                      </a:r>
                      <a:endParaRPr lang="en-US" sz="2100" b="0" dirty="0">
                        <a:solidFill>
                          <a:srgbClr val="7030A0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100" dirty="0" err="1">
                          <a:effectLst/>
                        </a:rPr>
                        <a:t>Burkholderia</a:t>
                      </a:r>
                      <a:r>
                        <a:rPr lang="en-IN" sz="2100" dirty="0">
                          <a:effectLst/>
                        </a:rPr>
                        <a:t> </a:t>
                      </a:r>
                      <a:r>
                        <a:rPr lang="en-IN" sz="2100" dirty="0" err="1">
                          <a:effectLst/>
                        </a:rPr>
                        <a:t>pseudomallei</a:t>
                      </a:r>
                      <a:endParaRPr lang="en-US" sz="2100" i="1" dirty="0"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409434">
                <a:tc>
                  <a:txBody>
                    <a:bodyPr/>
                    <a:lstStyle>
                      <a:defPPr>
                        <a:defRPr lang="en-US" b="1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100" dirty="0" err="1">
                          <a:solidFill>
                            <a:srgbClr val="7030A0"/>
                          </a:solidFill>
                          <a:effectLst/>
                        </a:rPr>
                        <a:t>Battey</a:t>
                      </a:r>
                      <a:r>
                        <a:rPr lang="en-IN" sz="2100" dirty="0">
                          <a:solidFill>
                            <a:srgbClr val="7030A0"/>
                          </a:solidFill>
                          <a:effectLst/>
                        </a:rPr>
                        <a:t> bacillus</a:t>
                      </a:r>
                      <a:endParaRPr lang="en-US" sz="2100" b="0" dirty="0">
                        <a:solidFill>
                          <a:srgbClr val="7030A0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100" dirty="0">
                          <a:effectLst/>
                        </a:rPr>
                        <a:t>Mycobacterium </a:t>
                      </a:r>
                      <a:r>
                        <a:rPr lang="en-IN" sz="2100" dirty="0" err="1">
                          <a:effectLst/>
                        </a:rPr>
                        <a:t>intracellulare</a:t>
                      </a:r>
                      <a:endParaRPr lang="en-US" sz="2100" i="1" dirty="0"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409434">
                <a:tc>
                  <a:txBody>
                    <a:bodyPr/>
                    <a:lstStyle>
                      <a:defPPr>
                        <a:defRPr lang="en-US" b="1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100" dirty="0" err="1">
                          <a:solidFill>
                            <a:srgbClr val="7030A0"/>
                          </a:solidFill>
                          <a:effectLst/>
                        </a:rPr>
                        <a:t>Johne’s</a:t>
                      </a:r>
                      <a:r>
                        <a:rPr lang="en-IN" sz="2100" dirty="0">
                          <a:solidFill>
                            <a:srgbClr val="7030A0"/>
                          </a:solidFill>
                          <a:effectLst/>
                        </a:rPr>
                        <a:t> bacillus</a:t>
                      </a:r>
                      <a:endParaRPr lang="en-US" sz="2100" b="0" dirty="0">
                        <a:solidFill>
                          <a:srgbClr val="7030A0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100" dirty="0">
                          <a:effectLst/>
                        </a:rPr>
                        <a:t>Mycobacterium </a:t>
                      </a:r>
                      <a:r>
                        <a:rPr lang="en-IN" sz="2100" dirty="0" err="1">
                          <a:effectLst/>
                        </a:rPr>
                        <a:t>paratuberculosis</a:t>
                      </a:r>
                      <a:endParaRPr lang="en-US" sz="2100" i="1" dirty="0"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409434">
                <a:tc>
                  <a:txBody>
                    <a:bodyPr/>
                    <a:lstStyle>
                      <a:defPPr>
                        <a:defRPr lang="en-US" b="1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100" dirty="0">
                          <a:solidFill>
                            <a:srgbClr val="7030A0"/>
                          </a:solidFill>
                          <a:effectLst/>
                        </a:rPr>
                        <a:t>Eaton’s agent</a:t>
                      </a:r>
                      <a:endParaRPr lang="en-US" sz="2100" b="0" dirty="0">
                        <a:solidFill>
                          <a:srgbClr val="7030A0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100" dirty="0">
                          <a:effectLst/>
                        </a:rPr>
                        <a:t>Mycoplasma pneumoniae</a:t>
                      </a:r>
                      <a:endParaRPr lang="en-US" sz="2100" i="1" dirty="0"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644855">
                <a:tc>
                  <a:txBody>
                    <a:bodyPr/>
                    <a:lstStyle>
                      <a:defPPr>
                        <a:defRPr lang="en-US" b="1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100" dirty="0" err="1">
                          <a:solidFill>
                            <a:srgbClr val="7030A0"/>
                          </a:solidFill>
                          <a:effectLst/>
                        </a:rPr>
                        <a:t>Gaffky</a:t>
                      </a:r>
                      <a:r>
                        <a:rPr lang="en-IN" sz="2100" dirty="0">
                          <a:solidFill>
                            <a:srgbClr val="7030A0"/>
                          </a:solidFill>
                          <a:effectLst/>
                        </a:rPr>
                        <a:t> Eberth bacillus</a:t>
                      </a:r>
                      <a:endParaRPr lang="en-US" sz="2100" b="0" dirty="0">
                        <a:solidFill>
                          <a:srgbClr val="7030A0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100" dirty="0">
                          <a:effectLst/>
                        </a:rPr>
                        <a:t>Salmonella </a:t>
                      </a:r>
                      <a:r>
                        <a:rPr lang="en-IN" sz="2100" dirty="0" err="1">
                          <a:effectLst/>
                        </a:rPr>
                        <a:t>Typhi</a:t>
                      </a:r>
                      <a:endParaRPr lang="en-US" sz="2100" i="1" dirty="0"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69604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8686800" cy="1143000"/>
          </a:xfrm>
        </p:spPr>
        <p:txBody>
          <a:bodyPr>
            <a:normAutofit/>
          </a:bodyPr>
          <a:lstStyle/>
          <a:p>
            <a:r>
              <a:rPr lang="en-US" sz="2400" b="1" dirty="0">
                <a:solidFill>
                  <a:srgbClr val="FF0000"/>
                </a:solidFill>
                <a:latin typeface="Roboto Condensed Light" panose="020B0604020202020204" charset="0"/>
                <a:ea typeface="Roboto Condensed Light" panose="020B0604020202020204" charset="0"/>
                <a:cs typeface="Times New Roman" panose="02020603050405020304" pitchFamily="18" charset="0"/>
              </a:rPr>
              <a:t>Nobel laureates – For contributions in microbiology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36</a:t>
            </a:fld>
            <a:endParaRPr lang="en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1481554"/>
              </p:ext>
            </p:extLst>
          </p:nvPr>
        </p:nvGraphicFramePr>
        <p:xfrm>
          <a:off x="152400" y="1371603"/>
          <a:ext cx="8839200" cy="533399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1863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5607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5764497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524359">
                <a:tc>
                  <a:txBody>
                    <a:bodyPr/>
                    <a:lstStyle/>
                    <a:p>
                      <a:pPr algn="ctr"/>
                      <a:r>
                        <a:rPr lang="en-US" sz="2100" b="1" u="none" strike="noStrike" cap="none" dirty="0">
                          <a:solidFill>
                            <a:srgbClr val="FF0000"/>
                          </a:solidFill>
                          <a:effectLst/>
                          <a:sym typeface="Arial"/>
                        </a:rPr>
                        <a:t>Nobel laureate</a:t>
                      </a:r>
                      <a:endParaRPr lang="en-US" sz="2100" b="1" dirty="0">
                        <a:solidFill>
                          <a:srgbClr val="FF0000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b="1" u="none" strike="noStrike" cap="none" dirty="0">
                          <a:solidFill>
                            <a:srgbClr val="FF0000"/>
                          </a:solidFill>
                          <a:effectLst/>
                          <a:sym typeface="Arial"/>
                        </a:rPr>
                        <a:t>Year </a:t>
                      </a:r>
                      <a:endParaRPr lang="en-US" sz="2100" b="1" dirty="0">
                        <a:solidFill>
                          <a:srgbClr val="FF0000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b="1" u="none" strike="noStrike" cap="none" dirty="0">
                          <a:solidFill>
                            <a:srgbClr val="FF0000"/>
                          </a:solidFill>
                          <a:effectLst/>
                          <a:sym typeface="Arial"/>
                        </a:rPr>
                        <a:t>Research </a:t>
                      </a:r>
                      <a:endParaRPr lang="en-US" sz="2100" b="1" dirty="0">
                        <a:solidFill>
                          <a:srgbClr val="FF0000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T="60960" marB="60960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24359">
                <a:tc>
                  <a:txBody>
                    <a:bodyPr/>
                    <a:lstStyle/>
                    <a:p>
                      <a:r>
                        <a:rPr lang="en-US" sz="2100" b="1" u="none" strike="noStrike" cap="none" dirty="0">
                          <a:solidFill>
                            <a:srgbClr val="7030A0"/>
                          </a:solidFill>
                          <a:effectLst/>
                          <a:sym typeface="Arial"/>
                        </a:rPr>
                        <a:t>Emil A von Behring</a:t>
                      </a:r>
                      <a:endParaRPr lang="en-US" sz="2100" b="1" dirty="0">
                        <a:solidFill>
                          <a:srgbClr val="7030A0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n-US" sz="2100" u="none" strike="noStrike" cap="none" dirty="0">
                          <a:effectLst/>
                          <a:sym typeface="Arial"/>
                        </a:rPr>
                        <a:t>1901</a:t>
                      </a:r>
                      <a:endParaRPr lang="en-US" sz="2100" b="0" i="0" u="none" strike="noStrike" cap="none" dirty="0">
                        <a:solidFill>
                          <a:schemeClr val="dk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  <a:sym typeface="Arial"/>
                      </a:endParaRP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n-US" sz="2100" u="none" strike="noStrike" cap="none" dirty="0">
                          <a:effectLst/>
                          <a:sym typeface="Arial"/>
                        </a:rPr>
                        <a:t>Development of antitoxin against diphtheria</a:t>
                      </a:r>
                      <a:endParaRPr lang="en-US" sz="2100" b="0" i="0" u="none" strike="noStrike" cap="none" dirty="0">
                        <a:solidFill>
                          <a:schemeClr val="dk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  <a:sym typeface="Arial"/>
                      </a:endParaRPr>
                    </a:p>
                  </a:txBody>
                  <a:tcPr marT="60960" marB="60960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24359">
                <a:tc>
                  <a:txBody>
                    <a:bodyPr/>
                    <a:lstStyle/>
                    <a:p>
                      <a: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n-US" sz="2100" b="1" u="none" strike="noStrike" cap="none" dirty="0">
                          <a:solidFill>
                            <a:srgbClr val="7030A0"/>
                          </a:solidFill>
                          <a:effectLst/>
                          <a:sym typeface="Arial"/>
                        </a:rPr>
                        <a:t>Sir Ronald Ross</a:t>
                      </a:r>
                      <a:endParaRPr lang="en-US" sz="2100" b="1" i="0" u="none" strike="noStrike" cap="none" dirty="0">
                        <a:solidFill>
                          <a:srgbClr val="7030A0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  <a:sym typeface="Arial"/>
                      </a:endParaRP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n-US" sz="2100" u="none" strike="noStrike" cap="none" dirty="0">
                          <a:effectLst/>
                          <a:sym typeface="Arial"/>
                        </a:rPr>
                        <a:t>1902</a:t>
                      </a:r>
                      <a:endParaRPr lang="en-US" sz="2100" b="0" i="0" u="none" strike="noStrike" cap="none" dirty="0">
                        <a:solidFill>
                          <a:schemeClr val="dk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  <a:sym typeface="Arial"/>
                      </a:endParaRP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n-US" sz="2100" u="none" strike="noStrike" cap="none" dirty="0">
                          <a:effectLst/>
                          <a:sym typeface="Arial"/>
                        </a:rPr>
                        <a:t>Life cycle of malarial parasite in mosquitoes</a:t>
                      </a:r>
                      <a:endParaRPr lang="en-US" sz="2100" b="0" i="0" u="none" strike="noStrike" cap="none" dirty="0">
                        <a:solidFill>
                          <a:schemeClr val="dk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  <a:sym typeface="Arial"/>
                      </a:endParaRPr>
                    </a:p>
                  </a:txBody>
                  <a:tcPr marT="60960" marB="60960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24359">
                <a:tc>
                  <a:txBody>
                    <a:bodyPr/>
                    <a:lstStyle/>
                    <a:p>
                      <a:r>
                        <a:rPr lang="en-US" sz="2100" b="1" u="none" strike="noStrike" cap="none" dirty="0">
                          <a:solidFill>
                            <a:srgbClr val="7030A0"/>
                          </a:solidFill>
                          <a:effectLst/>
                          <a:sym typeface="Arial"/>
                        </a:rPr>
                        <a:t>Robert Koch</a:t>
                      </a:r>
                      <a:endParaRPr lang="en-US" sz="2100" b="1" dirty="0">
                        <a:solidFill>
                          <a:srgbClr val="7030A0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100" u="none" strike="noStrike" cap="none" dirty="0">
                          <a:effectLst/>
                          <a:sym typeface="Arial"/>
                        </a:rPr>
                        <a:t>1905 </a:t>
                      </a:r>
                      <a:endParaRPr lang="en-US" sz="2100" dirty="0"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2100" u="none" strike="noStrike" cap="none" dirty="0">
                          <a:effectLst/>
                          <a:sym typeface="Arial"/>
                        </a:rPr>
                        <a:t>Discovery of the causative agent of tuberculosis</a:t>
                      </a:r>
                      <a:endParaRPr lang="en-US" sz="2100" dirty="0"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T="60960" marB="60960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904067">
                <a:tc>
                  <a:txBody>
                    <a:bodyPr/>
                    <a:lstStyle/>
                    <a:p>
                      <a:r>
                        <a:rPr lang="en-US" sz="2100" b="1" u="none" strike="noStrike" cap="none" dirty="0">
                          <a:solidFill>
                            <a:srgbClr val="7030A0"/>
                          </a:solidFill>
                          <a:effectLst/>
                          <a:sym typeface="Arial"/>
                        </a:rPr>
                        <a:t>Charles LA Laveran </a:t>
                      </a:r>
                      <a:endParaRPr lang="en-US" sz="2100" b="1" dirty="0">
                        <a:solidFill>
                          <a:srgbClr val="7030A0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100" u="none" strike="noStrike" cap="none" dirty="0">
                          <a:effectLst/>
                          <a:sym typeface="Arial"/>
                        </a:rPr>
                        <a:t>1907</a:t>
                      </a:r>
                      <a:endParaRPr lang="en-US" sz="2100" dirty="0"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100" u="none" strike="noStrike" cap="none" dirty="0">
                          <a:effectLst/>
                          <a:sym typeface="Arial"/>
                        </a:rPr>
                        <a:t>Discovery of malarial parasite in unstained preparation of blood</a:t>
                      </a:r>
                      <a:endParaRPr lang="en-US" sz="2100" dirty="0"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T="60960" marB="60960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904067">
                <a:tc>
                  <a:txBody>
                    <a:bodyPr/>
                    <a:lstStyle/>
                    <a:p>
                      <a:r>
                        <a:rPr lang="en-US" sz="2100" b="1" u="none" strike="noStrike" cap="none" dirty="0">
                          <a:solidFill>
                            <a:srgbClr val="7030A0"/>
                          </a:solidFill>
                          <a:effectLst/>
                          <a:sym typeface="Arial"/>
                        </a:rPr>
                        <a:t>Paul Ehrlich and </a:t>
                      </a:r>
                      <a:r>
                        <a:rPr lang="en-US" sz="2100" b="1" u="none" strike="noStrike" cap="none" dirty="0" err="1">
                          <a:solidFill>
                            <a:srgbClr val="7030A0"/>
                          </a:solidFill>
                          <a:effectLst/>
                          <a:sym typeface="Arial"/>
                        </a:rPr>
                        <a:t>Elie</a:t>
                      </a:r>
                      <a:r>
                        <a:rPr lang="en-US" sz="2100" b="1" u="none" strike="noStrike" cap="none" baseline="0" dirty="0">
                          <a:solidFill>
                            <a:srgbClr val="7030A0"/>
                          </a:solidFill>
                          <a:effectLst/>
                          <a:sym typeface="Arial"/>
                        </a:rPr>
                        <a:t> </a:t>
                      </a:r>
                      <a:r>
                        <a:rPr lang="en-US" sz="2100" b="1" u="none" strike="noStrike" cap="none" dirty="0">
                          <a:solidFill>
                            <a:srgbClr val="7030A0"/>
                          </a:solidFill>
                          <a:effectLst/>
                          <a:sym typeface="Arial"/>
                        </a:rPr>
                        <a:t>Metchnikoff</a:t>
                      </a:r>
                      <a:endParaRPr lang="en-US" sz="2100" b="1" i="0" u="none" strike="noStrike" cap="none" dirty="0">
                        <a:solidFill>
                          <a:srgbClr val="7030A0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  <a:sym typeface="Arial"/>
                      </a:endParaRP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100" u="none" strike="noStrike" cap="none" dirty="0">
                          <a:effectLst/>
                          <a:sym typeface="Arial"/>
                        </a:rPr>
                        <a:t>1908</a:t>
                      </a:r>
                      <a:endParaRPr lang="en-US" sz="2100" b="0" i="0" u="none" strike="noStrike" cap="none" dirty="0">
                        <a:solidFill>
                          <a:schemeClr val="dk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  <a:sym typeface="Arial"/>
                      </a:endParaRP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100" u="none" strike="noStrike" cap="none" dirty="0">
                          <a:effectLst/>
                          <a:sym typeface="Arial"/>
                        </a:rPr>
                        <a:t>Discovered selective theory of antibody formation</a:t>
                      </a:r>
                      <a:endParaRPr lang="en-US" sz="2100" b="0" i="0" u="none" strike="noStrike" cap="none" dirty="0">
                        <a:solidFill>
                          <a:schemeClr val="dk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  <a:sym typeface="Arial"/>
                      </a:endParaRPr>
                    </a:p>
                  </a:txBody>
                  <a:tcPr marT="60960" marB="60960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524359">
                <a:tc>
                  <a:txBody>
                    <a:bodyPr/>
                    <a:lstStyle/>
                    <a:p>
                      <a:r>
                        <a:rPr lang="en-US" sz="2100" b="1" u="none" strike="noStrike" cap="none" dirty="0">
                          <a:solidFill>
                            <a:srgbClr val="7030A0"/>
                          </a:solidFill>
                          <a:effectLst/>
                          <a:sym typeface="Arial"/>
                        </a:rPr>
                        <a:t>Charles Richet</a:t>
                      </a:r>
                      <a:endParaRPr lang="en-US" sz="2100" b="1" dirty="0">
                        <a:solidFill>
                          <a:srgbClr val="7030A0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100" u="none" strike="noStrike" cap="none" dirty="0">
                          <a:effectLst/>
                          <a:sym typeface="Arial"/>
                        </a:rPr>
                        <a:t>1913</a:t>
                      </a:r>
                      <a:endParaRPr lang="en-US" sz="2100" dirty="0"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100" u="none" strike="noStrike" cap="none" dirty="0">
                          <a:effectLst/>
                          <a:sym typeface="Arial"/>
                        </a:rPr>
                        <a:t>Discovered anaphylaxis</a:t>
                      </a:r>
                      <a:endParaRPr lang="en-US" sz="2100" dirty="0"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T="60960" marB="60960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904067">
                <a:tc>
                  <a:txBody>
                    <a:bodyPr/>
                    <a:lstStyle/>
                    <a:p>
                      <a:r>
                        <a:rPr lang="en-US" sz="2100" b="1" u="none" strike="noStrike" cap="none" dirty="0">
                          <a:solidFill>
                            <a:srgbClr val="7030A0"/>
                          </a:solidFill>
                          <a:effectLst/>
                          <a:sym typeface="Arial"/>
                        </a:rPr>
                        <a:t>Jules Bordet</a:t>
                      </a:r>
                      <a:endParaRPr lang="en-US" sz="2100" b="1" dirty="0">
                        <a:solidFill>
                          <a:srgbClr val="7030A0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100" u="none" strike="noStrike" cap="none" dirty="0">
                          <a:effectLst/>
                          <a:sym typeface="Arial"/>
                        </a:rPr>
                        <a:t>1919</a:t>
                      </a:r>
                      <a:endParaRPr lang="en-US" sz="2100" dirty="0"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100" u="none" strike="noStrike" cap="none" dirty="0">
                          <a:effectLst/>
                          <a:sym typeface="Arial"/>
                        </a:rPr>
                        <a:t>Discovered complement and developed complement fixation test</a:t>
                      </a:r>
                      <a:endParaRPr lang="en-US" sz="2100" dirty="0"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T="60960" marB="60960"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06396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>
                <a:solidFill>
                  <a:srgbClr val="FF0000"/>
                </a:solidFill>
                <a:latin typeface="Roboto Condensed Light" panose="020B0604020202020204" charset="0"/>
                <a:ea typeface="Roboto Condensed Light" panose="020B0604020202020204" charset="0"/>
                <a:cs typeface="Times New Roman" panose="02020603050405020304" pitchFamily="18" charset="0"/>
              </a:rPr>
              <a:t>Nobel laureates – For contributions in microbiology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37</a:t>
            </a:fld>
            <a:endParaRPr lang="en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1367065"/>
              </p:ext>
            </p:extLst>
          </p:nvPr>
        </p:nvGraphicFramePr>
        <p:xfrm>
          <a:off x="255685" y="1524001"/>
          <a:ext cx="8735914" cy="480059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9153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4724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569713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485078">
                <a:tc>
                  <a:txBody>
                    <a:bodyPr/>
                    <a:lstStyle/>
                    <a:p>
                      <a:pPr algn="ctr"/>
                      <a:r>
                        <a:rPr lang="en-US" sz="2100" b="1" u="none" strike="noStrike" cap="none" dirty="0">
                          <a:solidFill>
                            <a:srgbClr val="FF0000"/>
                          </a:solidFill>
                          <a:effectLst/>
                          <a:sym typeface="Arial"/>
                        </a:rPr>
                        <a:t>Nobel laureate</a:t>
                      </a:r>
                      <a:endParaRPr lang="en-US" sz="2100" b="1" dirty="0">
                        <a:solidFill>
                          <a:srgbClr val="FF0000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b="1" u="none" strike="noStrike" cap="none" dirty="0">
                          <a:solidFill>
                            <a:srgbClr val="FF0000"/>
                          </a:solidFill>
                          <a:effectLst/>
                          <a:sym typeface="Arial"/>
                        </a:rPr>
                        <a:t>Year </a:t>
                      </a:r>
                      <a:endParaRPr lang="en-US" sz="2100" b="1" dirty="0">
                        <a:solidFill>
                          <a:srgbClr val="FF0000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b="1" u="none" strike="noStrike" cap="none" dirty="0">
                          <a:solidFill>
                            <a:srgbClr val="FF0000"/>
                          </a:solidFill>
                          <a:effectLst/>
                          <a:sym typeface="Arial"/>
                        </a:rPr>
                        <a:t>Research </a:t>
                      </a:r>
                      <a:endParaRPr lang="en-US" sz="2100" b="1" dirty="0">
                        <a:solidFill>
                          <a:srgbClr val="FF0000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T="60960" marB="60960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85078">
                <a:tc>
                  <a:txBody>
                    <a:bodyPr/>
                    <a:lstStyle/>
                    <a:p>
                      <a:r>
                        <a:rPr lang="en-US" sz="2100" b="1" u="none" strike="noStrike" cap="none" dirty="0">
                          <a:solidFill>
                            <a:srgbClr val="7030A0"/>
                          </a:solidFill>
                          <a:effectLst/>
                          <a:sym typeface="Arial"/>
                        </a:rPr>
                        <a:t>Karl Landsteiner</a:t>
                      </a:r>
                      <a:endParaRPr lang="en-US" sz="2100" b="1" dirty="0">
                        <a:solidFill>
                          <a:srgbClr val="7030A0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100" u="none" strike="noStrike" cap="none" dirty="0">
                          <a:effectLst/>
                          <a:sym typeface="Arial"/>
                        </a:rPr>
                        <a:t>1930</a:t>
                      </a:r>
                      <a:endParaRPr lang="en-US" sz="2100" dirty="0"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2100" u="none" strike="noStrike" cap="none" dirty="0">
                          <a:effectLst/>
                          <a:sym typeface="Arial"/>
                        </a:rPr>
                        <a:t>Described ABO blood group</a:t>
                      </a:r>
                      <a:endParaRPr lang="en-US" sz="2100" b="0" i="0" u="none" strike="noStrike" cap="none" dirty="0">
                        <a:solidFill>
                          <a:schemeClr val="dk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  <a:sym typeface="Arial"/>
                      </a:endParaRPr>
                    </a:p>
                  </a:txBody>
                  <a:tcPr marT="60960" marB="60960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836341">
                <a:tc>
                  <a:txBody>
                    <a:bodyPr/>
                    <a:lstStyle/>
                    <a:p>
                      <a:r>
                        <a:rPr lang="en-US" sz="2100" b="1" u="none" strike="noStrike" cap="none" dirty="0">
                          <a:solidFill>
                            <a:srgbClr val="7030A0"/>
                          </a:solidFill>
                          <a:effectLst/>
                          <a:sym typeface="Arial"/>
                        </a:rPr>
                        <a:t>Sir Alexander Fleming</a:t>
                      </a:r>
                      <a:endParaRPr lang="en-US" sz="2100" b="1" dirty="0">
                        <a:solidFill>
                          <a:srgbClr val="7030A0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100" u="none" strike="noStrike" cap="none" dirty="0">
                          <a:effectLst/>
                          <a:sym typeface="Arial"/>
                        </a:rPr>
                        <a:t>1945 </a:t>
                      </a:r>
                      <a:endParaRPr lang="en-US" sz="2100" dirty="0"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100" u="none" strike="noStrike" cap="none" dirty="0">
                          <a:effectLst/>
                          <a:sym typeface="Arial"/>
                        </a:rPr>
                        <a:t>Discovery of penicillin </a:t>
                      </a:r>
                      <a:endParaRPr lang="en-US" sz="2100" dirty="0"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T="60960" marB="60960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836341">
                <a:tc>
                  <a:txBody>
                    <a:bodyPr/>
                    <a:lstStyle/>
                    <a:p>
                      <a:r>
                        <a:rPr lang="en-US" sz="2100" b="1" u="none" strike="noStrike" cap="none" dirty="0">
                          <a:solidFill>
                            <a:srgbClr val="7030A0"/>
                          </a:solidFill>
                          <a:effectLst/>
                          <a:sym typeface="Arial"/>
                        </a:rPr>
                        <a:t>F Enders, FC Robbins, TH Weller</a:t>
                      </a:r>
                      <a:endParaRPr lang="en-US" sz="2100" b="1" dirty="0">
                        <a:solidFill>
                          <a:srgbClr val="7030A0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100" u="none" strike="noStrike" cap="none" dirty="0">
                          <a:effectLst/>
                          <a:sym typeface="Arial"/>
                        </a:rPr>
                        <a:t>1954</a:t>
                      </a:r>
                      <a:endParaRPr lang="en-US" sz="2100" dirty="0"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2100" u="none" strike="noStrike" cap="none" dirty="0">
                          <a:effectLst/>
                          <a:sym typeface="Arial"/>
                        </a:rPr>
                        <a:t>Cultivation of polio viruses in tissue culture</a:t>
                      </a:r>
                      <a:endParaRPr lang="en-US" sz="2100" b="0" i="0" u="none" strike="noStrike" cap="none" dirty="0">
                        <a:solidFill>
                          <a:schemeClr val="dk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  <a:sym typeface="Arial"/>
                      </a:endParaRPr>
                    </a:p>
                  </a:txBody>
                  <a:tcPr marT="60960" marB="60960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836341">
                <a:tc>
                  <a:txBody>
                    <a:bodyPr/>
                    <a:lstStyle/>
                    <a:p>
                      <a:r>
                        <a:rPr lang="en-US" sz="2100" b="1" u="none" strike="noStrike" cap="none" dirty="0">
                          <a:solidFill>
                            <a:srgbClr val="7030A0"/>
                          </a:solidFill>
                          <a:effectLst/>
                          <a:sym typeface="Arial"/>
                        </a:rPr>
                        <a:t>J Lederberg and EL Tatum</a:t>
                      </a:r>
                      <a:endParaRPr lang="en-US" sz="2100" b="1" dirty="0">
                        <a:solidFill>
                          <a:srgbClr val="7030A0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100" u="none" strike="noStrike" cap="none" dirty="0">
                          <a:effectLst/>
                          <a:sym typeface="Arial"/>
                        </a:rPr>
                        <a:t>1958</a:t>
                      </a:r>
                      <a:endParaRPr lang="en-US" sz="2100" dirty="0"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2100" u="none" strike="noStrike" cap="none" dirty="0">
                          <a:effectLst/>
                          <a:sym typeface="Arial"/>
                        </a:rPr>
                        <a:t>Discovery of conjugation in bacteria</a:t>
                      </a:r>
                      <a:endParaRPr lang="en-US" sz="2100" dirty="0"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T="60960" marB="60960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836341">
                <a:tc>
                  <a:txBody>
                    <a:bodyPr/>
                    <a:lstStyle/>
                    <a:p>
                      <a:r>
                        <a:rPr lang="en-US" sz="2100" b="1" u="none" strike="noStrike" cap="none" dirty="0">
                          <a:solidFill>
                            <a:srgbClr val="7030A0"/>
                          </a:solidFill>
                          <a:effectLst/>
                          <a:sym typeface="Arial"/>
                        </a:rPr>
                        <a:t>Sir M Burnet and Sir PB Medawar</a:t>
                      </a:r>
                      <a:endParaRPr lang="en-US" sz="2100" b="1" dirty="0">
                        <a:solidFill>
                          <a:srgbClr val="7030A0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100" u="none" strike="noStrike" cap="none" dirty="0">
                          <a:effectLst/>
                          <a:sym typeface="Arial"/>
                        </a:rPr>
                        <a:t>1960</a:t>
                      </a:r>
                      <a:endParaRPr lang="en-US" sz="2100" dirty="0"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2100" u="none" strike="noStrike" cap="none" dirty="0">
                          <a:effectLst/>
                          <a:sym typeface="Arial"/>
                        </a:rPr>
                        <a:t>Postulated immunological tolerance</a:t>
                      </a:r>
                      <a:endParaRPr lang="en-US" sz="2100" dirty="0"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T="60960" marB="60960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485078">
                <a:tc>
                  <a:txBody>
                    <a:bodyPr/>
                    <a:lstStyle/>
                    <a:p>
                      <a:r>
                        <a:rPr lang="en-US" sz="2100" b="1" u="none" strike="noStrike" cap="none" dirty="0">
                          <a:solidFill>
                            <a:srgbClr val="7030A0"/>
                          </a:solidFill>
                          <a:effectLst/>
                          <a:sym typeface="Arial"/>
                        </a:rPr>
                        <a:t>Watson and Crick</a:t>
                      </a:r>
                      <a:endParaRPr lang="en-US" sz="2100" b="1" i="0" u="none" strike="noStrike" cap="none" dirty="0">
                        <a:solidFill>
                          <a:srgbClr val="7030A0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  <a:sym typeface="Arial"/>
                      </a:endParaRP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100" u="none" strike="noStrike" cap="none" dirty="0">
                          <a:effectLst/>
                          <a:sym typeface="Arial"/>
                        </a:rPr>
                        <a:t>1962 </a:t>
                      </a:r>
                      <a:endParaRPr lang="en-US" sz="2100" dirty="0"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2100" u="none" strike="noStrike" cap="none" dirty="0">
                          <a:effectLst/>
                          <a:sym typeface="Arial"/>
                        </a:rPr>
                        <a:t>Discovered double helix structure of DNA</a:t>
                      </a:r>
                      <a:endParaRPr lang="en-US" sz="2100" dirty="0"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T="60960" marB="60960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91395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>
                <a:solidFill>
                  <a:srgbClr val="FF0000"/>
                </a:solidFill>
                <a:latin typeface="Roboto Condensed Light" panose="020B0604020202020204" charset="0"/>
                <a:ea typeface="Roboto Condensed Light" panose="020B0604020202020204" charset="0"/>
                <a:cs typeface="Times New Roman" panose="02020603050405020304" pitchFamily="18" charset="0"/>
              </a:rPr>
              <a:t>Nobel laureates – For contributions in microbiology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38</a:t>
            </a:fld>
            <a:endParaRPr lang="en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187763"/>
              </p:ext>
            </p:extLst>
          </p:nvPr>
        </p:nvGraphicFramePr>
        <p:xfrm>
          <a:off x="238349" y="1600200"/>
          <a:ext cx="8753251" cy="51358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9608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4872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5708445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157308">
                <a:tc>
                  <a:txBody>
                    <a:bodyPr/>
                    <a:lstStyle/>
                    <a:p>
                      <a:pPr algn="ctr"/>
                      <a:r>
                        <a:rPr lang="en-US" sz="2100" b="1" u="none" strike="noStrike" cap="none" dirty="0">
                          <a:solidFill>
                            <a:srgbClr val="FF0000"/>
                          </a:solidFill>
                          <a:effectLst/>
                          <a:sym typeface="Arial"/>
                        </a:rPr>
                        <a:t>Nobel laureate</a:t>
                      </a:r>
                      <a:endParaRPr lang="en-US" sz="2100" b="1" dirty="0">
                        <a:solidFill>
                          <a:srgbClr val="FF0000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b="1" u="none" strike="noStrike" cap="none" dirty="0">
                          <a:solidFill>
                            <a:srgbClr val="FF0000"/>
                          </a:solidFill>
                          <a:effectLst/>
                          <a:sym typeface="Arial"/>
                        </a:rPr>
                        <a:t>Year </a:t>
                      </a:r>
                      <a:endParaRPr lang="en-US" sz="2100" b="1" dirty="0">
                        <a:solidFill>
                          <a:srgbClr val="FF0000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b="1" u="none" strike="noStrike" cap="none" dirty="0">
                          <a:solidFill>
                            <a:srgbClr val="FF0000"/>
                          </a:solidFill>
                          <a:effectLst/>
                          <a:sym typeface="Arial"/>
                        </a:rPr>
                        <a:t>Research </a:t>
                      </a:r>
                      <a:endParaRPr lang="en-US" sz="2100" b="1" dirty="0">
                        <a:solidFill>
                          <a:srgbClr val="FF0000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T="60960" marB="60960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57308">
                <a:tc>
                  <a:txBody>
                    <a:bodyPr/>
                    <a:lstStyle/>
                    <a:p>
                      <a:r>
                        <a:rPr lang="en-US" sz="2100" b="1" u="none" strike="noStrike" cap="none" dirty="0">
                          <a:solidFill>
                            <a:srgbClr val="7030A0"/>
                          </a:solidFill>
                          <a:effectLst/>
                          <a:sym typeface="Arial"/>
                        </a:rPr>
                        <a:t>Peyton Rous</a:t>
                      </a:r>
                      <a:endParaRPr lang="en-US" sz="2100" b="1" dirty="0">
                        <a:solidFill>
                          <a:srgbClr val="7030A0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100" u="none" strike="noStrike" cap="none" dirty="0">
                          <a:effectLst/>
                          <a:sym typeface="Arial"/>
                        </a:rPr>
                        <a:t>1966 </a:t>
                      </a:r>
                      <a:endParaRPr lang="en-US" sz="2100" dirty="0"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100" u="none" strike="noStrike" cap="none" dirty="0">
                          <a:effectLst/>
                          <a:sym typeface="Arial"/>
                        </a:rPr>
                        <a:t>Discovered viral oncogenesis</a:t>
                      </a:r>
                      <a:endParaRPr lang="en-US" sz="2100" dirty="0"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T="60960" marB="60960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71220">
                <a:tc>
                  <a:txBody>
                    <a:bodyPr/>
                    <a:lstStyle/>
                    <a:p>
                      <a:r>
                        <a:rPr lang="en-US" sz="2100" b="1" u="none" strike="noStrike" cap="none" dirty="0">
                          <a:solidFill>
                            <a:srgbClr val="7030A0"/>
                          </a:solidFill>
                          <a:effectLst/>
                          <a:sym typeface="Arial"/>
                        </a:rPr>
                        <a:t>Holley, </a:t>
                      </a:r>
                      <a:r>
                        <a:rPr lang="en-US" sz="2100" b="1" u="none" strike="noStrike" cap="none" dirty="0" err="1">
                          <a:solidFill>
                            <a:srgbClr val="7030A0"/>
                          </a:solidFill>
                          <a:effectLst/>
                          <a:sym typeface="Arial"/>
                        </a:rPr>
                        <a:t>Khurana</a:t>
                      </a:r>
                      <a:r>
                        <a:rPr lang="en-US" sz="2100" b="1" u="none" strike="noStrike" cap="none" dirty="0">
                          <a:solidFill>
                            <a:srgbClr val="7030A0"/>
                          </a:solidFill>
                          <a:effectLst/>
                          <a:sym typeface="Arial"/>
                        </a:rPr>
                        <a:t> and Nirenberg</a:t>
                      </a:r>
                      <a:endParaRPr lang="en-US" sz="2100" b="1" i="0" u="none" strike="noStrike" cap="none" dirty="0">
                        <a:solidFill>
                          <a:srgbClr val="7030A0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  <a:sym typeface="Arial"/>
                      </a:endParaRP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100" u="none" strike="noStrike" cap="none" dirty="0">
                          <a:effectLst/>
                          <a:sym typeface="Arial"/>
                        </a:rPr>
                        <a:t>1968</a:t>
                      </a:r>
                      <a:endParaRPr lang="en-US" sz="2100" dirty="0"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2100" u="none" strike="noStrike" cap="none" dirty="0">
                          <a:effectLst/>
                          <a:sym typeface="Arial"/>
                        </a:rPr>
                        <a:t>Discovered genetic code</a:t>
                      </a:r>
                      <a:endParaRPr lang="en-US" sz="2100" b="0" i="0" u="none" strike="noStrike" cap="none" dirty="0">
                        <a:solidFill>
                          <a:schemeClr val="dk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  <a:sym typeface="Arial"/>
                      </a:endParaRPr>
                    </a:p>
                  </a:txBody>
                  <a:tcPr marT="60960" marB="60960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57308">
                <a:tc>
                  <a:txBody>
                    <a:bodyPr/>
                    <a:lstStyle/>
                    <a:p>
                      <a:r>
                        <a:rPr lang="en-US" sz="2100" b="1" u="none" strike="noStrike" cap="none" dirty="0">
                          <a:solidFill>
                            <a:srgbClr val="7030A0"/>
                          </a:solidFill>
                          <a:effectLst/>
                          <a:sym typeface="Arial"/>
                        </a:rPr>
                        <a:t>BS Blumberg</a:t>
                      </a:r>
                      <a:endParaRPr lang="en-US" sz="2100" b="1" dirty="0">
                        <a:solidFill>
                          <a:srgbClr val="7030A0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100" u="none" strike="noStrike" cap="none" dirty="0">
                          <a:effectLst/>
                          <a:sym typeface="Arial"/>
                        </a:rPr>
                        <a:t>1976 </a:t>
                      </a:r>
                      <a:endParaRPr lang="en-US" sz="2100" dirty="0"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2100" u="none" strike="noStrike" cap="none" dirty="0">
                          <a:effectLst/>
                          <a:sym typeface="Arial"/>
                        </a:rPr>
                        <a:t>Discovered Australia antigen (</a:t>
                      </a:r>
                      <a:r>
                        <a:rPr lang="en-US" sz="2100" u="none" strike="noStrike" cap="none" dirty="0" err="1">
                          <a:effectLst/>
                          <a:sym typeface="Arial"/>
                        </a:rPr>
                        <a:t>HBsAg</a:t>
                      </a:r>
                      <a:r>
                        <a:rPr lang="en-US" sz="2100" u="none" strike="noStrike" cap="none" dirty="0">
                          <a:effectLst/>
                          <a:sym typeface="Arial"/>
                        </a:rPr>
                        <a:t>)</a:t>
                      </a:r>
                      <a:endParaRPr lang="en-US" sz="2100" dirty="0"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T="60960" marB="60960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57308">
                <a:tc>
                  <a:txBody>
                    <a:bodyPr/>
                    <a:lstStyle/>
                    <a:p>
                      <a:r>
                        <a:rPr lang="en-US" sz="2100" b="1" u="none" strike="noStrike" cap="none" dirty="0">
                          <a:solidFill>
                            <a:srgbClr val="7030A0"/>
                          </a:solidFill>
                          <a:effectLst/>
                          <a:sym typeface="Arial"/>
                        </a:rPr>
                        <a:t>Rosalyn </a:t>
                      </a:r>
                      <a:r>
                        <a:rPr lang="en-US" sz="2100" b="1" u="none" strike="noStrike" cap="none" dirty="0" err="1">
                          <a:solidFill>
                            <a:srgbClr val="7030A0"/>
                          </a:solidFill>
                          <a:effectLst/>
                          <a:sym typeface="Arial"/>
                        </a:rPr>
                        <a:t>Yallow</a:t>
                      </a:r>
                      <a:endParaRPr lang="en-US" sz="2100" b="1" dirty="0">
                        <a:solidFill>
                          <a:srgbClr val="7030A0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100" u="none" strike="noStrike" cap="none" dirty="0">
                          <a:effectLst/>
                          <a:sym typeface="Arial"/>
                        </a:rPr>
                        <a:t>1977</a:t>
                      </a:r>
                      <a:endParaRPr lang="en-US" sz="2100" dirty="0"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2100" u="none" strike="noStrike" cap="none" dirty="0">
                          <a:effectLst/>
                          <a:sym typeface="Arial"/>
                        </a:rPr>
                        <a:t>Developed radioimmunoassay</a:t>
                      </a:r>
                      <a:endParaRPr lang="en-US" sz="2100" dirty="0"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T="60960" marB="60960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71220">
                <a:tc>
                  <a:txBody>
                    <a:bodyPr/>
                    <a:lstStyle/>
                    <a:p>
                      <a:r>
                        <a:rPr lang="en-US" sz="2100" b="1" u="none" strike="noStrike" cap="none" dirty="0">
                          <a:solidFill>
                            <a:srgbClr val="7030A0"/>
                          </a:solidFill>
                          <a:effectLst/>
                          <a:sym typeface="Arial"/>
                        </a:rPr>
                        <a:t>B Benacerraf, F Dausset and G Snell</a:t>
                      </a:r>
                      <a:endParaRPr lang="en-US" sz="2100" b="1" dirty="0">
                        <a:solidFill>
                          <a:srgbClr val="7030A0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100" u="none" strike="noStrike" cap="none" dirty="0">
                          <a:effectLst/>
                          <a:sym typeface="Arial"/>
                        </a:rPr>
                        <a:t>1980</a:t>
                      </a:r>
                      <a:endParaRPr lang="en-US" sz="2100" dirty="0"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2100" u="none" strike="noStrike" cap="none" dirty="0">
                          <a:effectLst/>
                          <a:sym typeface="Arial"/>
                        </a:rPr>
                        <a:t>Discovered HLA antigen</a:t>
                      </a:r>
                      <a:endParaRPr lang="en-US" sz="2100" dirty="0"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T="60960" marB="60960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157308">
                <a:tc>
                  <a:txBody>
                    <a:bodyPr/>
                    <a:lstStyle/>
                    <a:p>
                      <a:r>
                        <a:rPr lang="en-US" sz="2100" b="1" u="none" strike="noStrike" cap="none" dirty="0">
                          <a:solidFill>
                            <a:srgbClr val="7030A0"/>
                          </a:solidFill>
                          <a:effectLst/>
                          <a:sym typeface="Arial"/>
                        </a:rPr>
                        <a:t>Barbara </a:t>
                      </a:r>
                      <a:r>
                        <a:rPr lang="en-US" sz="2100" b="1" u="none" strike="noStrike" cap="none" dirty="0" err="1">
                          <a:solidFill>
                            <a:srgbClr val="7030A0"/>
                          </a:solidFill>
                          <a:effectLst/>
                          <a:sym typeface="Arial"/>
                        </a:rPr>
                        <a:t>McClintoch</a:t>
                      </a:r>
                      <a:endParaRPr lang="en-US" sz="2100" b="1" dirty="0">
                        <a:solidFill>
                          <a:srgbClr val="7030A0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100" u="none" strike="noStrike" cap="none" dirty="0">
                          <a:effectLst/>
                          <a:sym typeface="Arial"/>
                        </a:rPr>
                        <a:t>1983 </a:t>
                      </a:r>
                      <a:endParaRPr lang="en-US" sz="2100" dirty="0"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100" u="none" strike="noStrike" cap="none" dirty="0">
                          <a:effectLst/>
                          <a:sym typeface="Arial"/>
                        </a:rPr>
                        <a:t>Discovered mobile genetic elements (transposon)</a:t>
                      </a:r>
                      <a:endParaRPr lang="en-US" sz="2100" dirty="0"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T="60960" marB="60960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71220">
                <a:tc>
                  <a:txBody>
                    <a:bodyPr/>
                    <a:lstStyle/>
                    <a:p>
                      <a:r>
                        <a:rPr lang="en-US" sz="2100" b="1" u="none" strike="noStrike" cap="none" dirty="0">
                          <a:solidFill>
                            <a:srgbClr val="7030A0"/>
                          </a:solidFill>
                          <a:effectLst/>
                          <a:sym typeface="Arial"/>
                        </a:rPr>
                        <a:t>Georges Kohler</a:t>
                      </a:r>
                      <a:endParaRPr lang="en-US" sz="2100" b="1" dirty="0">
                        <a:solidFill>
                          <a:srgbClr val="7030A0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100" u="none" strike="noStrike" cap="none" dirty="0">
                          <a:effectLst/>
                          <a:sym typeface="Arial"/>
                        </a:rPr>
                        <a:t>1984</a:t>
                      </a:r>
                      <a:endParaRPr lang="en-US" sz="2100" dirty="0"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2100" u="none" strike="noStrike" cap="none" dirty="0">
                          <a:effectLst/>
                          <a:sym typeface="Arial"/>
                        </a:rPr>
                        <a:t>Developed </a:t>
                      </a:r>
                      <a:r>
                        <a:rPr lang="en-US" sz="2100" u="none" strike="noStrike" cap="none" dirty="0" err="1">
                          <a:effectLst/>
                          <a:sym typeface="Arial"/>
                        </a:rPr>
                        <a:t>hybridoma</a:t>
                      </a:r>
                      <a:r>
                        <a:rPr lang="en-US" sz="2100" u="none" strike="noStrike" cap="none" dirty="0">
                          <a:effectLst/>
                          <a:sym typeface="Arial"/>
                        </a:rPr>
                        <a:t> technology for monoclonal antibodies</a:t>
                      </a:r>
                      <a:endParaRPr lang="en-US" sz="2100" dirty="0"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T="60960" marB="60960"/>
                </a:tc>
                <a:extLst>
                  <a:ext uri="{0D108BD9-81ED-4DB2-BD59-A6C34878D82A}">
                    <a16:rowId xmlns="" xmlns:a16="http://schemas.microsoft.com/office/drawing/2014/main" val="298801038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28739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 dirty="0">
                <a:solidFill>
                  <a:srgbClr val="FF0000"/>
                </a:solidFill>
                <a:latin typeface="Roboto Condensed Light" panose="020B0604020202020204" charset="0"/>
                <a:ea typeface="Roboto Condensed Light" panose="020B0604020202020204" charset="0"/>
                <a:cs typeface="Times New Roman" panose="02020603050405020304" pitchFamily="18" charset="0"/>
              </a:rPr>
              <a:t>Nobel laureates – For contributions in microbiology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39</a:t>
            </a:fld>
            <a:endParaRPr lang="en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5505975"/>
              </p:ext>
            </p:extLst>
          </p:nvPr>
        </p:nvGraphicFramePr>
        <p:xfrm>
          <a:off x="152400" y="1390132"/>
          <a:ext cx="8763000" cy="54531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9864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4955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5714803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631760">
                <a:tc>
                  <a:txBody>
                    <a:bodyPr/>
                    <a:lstStyle/>
                    <a:p>
                      <a:pPr algn="ctr"/>
                      <a:r>
                        <a:rPr lang="en-US" sz="2100" b="1" u="none" strike="noStrike" cap="none" dirty="0">
                          <a:solidFill>
                            <a:srgbClr val="FF0000"/>
                          </a:solidFill>
                          <a:effectLst/>
                          <a:sym typeface="Arial"/>
                        </a:rPr>
                        <a:t>Nobel laureate</a:t>
                      </a:r>
                      <a:endParaRPr lang="en-US" sz="2100" b="1" dirty="0">
                        <a:solidFill>
                          <a:srgbClr val="FF0000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b="1" u="none" strike="noStrike" cap="none" dirty="0">
                          <a:solidFill>
                            <a:srgbClr val="FF0000"/>
                          </a:solidFill>
                          <a:effectLst/>
                          <a:sym typeface="Arial"/>
                        </a:rPr>
                        <a:t>Year </a:t>
                      </a:r>
                      <a:endParaRPr lang="en-US" sz="2100" b="1" dirty="0">
                        <a:solidFill>
                          <a:srgbClr val="FF0000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b="1" u="none" strike="noStrike" cap="none" dirty="0">
                          <a:solidFill>
                            <a:srgbClr val="FF0000"/>
                          </a:solidFill>
                          <a:effectLst/>
                          <a:sym typeface="Arial"/>
                        </a:rPr>
                        <a:t>Research </a:t>
                      </a:r>
                      <a:endParaRPr lang="en-US" sz="2100" b="1" dirty="0">
                        <a:solidFill>
                          <a:srgbClr val="FF0000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T="60960" marB="60960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31760">
                <a:tc>
                  <a:txBody>
                    <a:bodyPr/>
                    <a:lstStyle/>
                    <a:p>
                      <a:r>
                        <a:rPr lang="en-US" sz="2100" b="1" u="none" strike="noStrike" cap="none" dirty="0">
                          <a:solidFill>
                            <a:srgbClr val="7030A0"/>
                          </a:solidFill>
                          <a:effectLst/>
                          <a:sym typeface="Arial"/>
                        </a:rPr>
                        <a:t>Niels Jerne</a:t>
                      </a:r>
                      <a:endParaRPr lang="en-US" sz="2100" b="1" dirty="0">
                        <a:solidFill>
                          <a:srgbClr val="7030A0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100" b="1" dirty="0"/>
                        <a:t>1984</a:t>
                      </a:r>
                      <a:endParaRPr lang="en-US" sz="2100" b="1" dirty="0"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2100" u="none" strike="noStrike" cap="none" dirty="0">
                          <a:effectLst/>
                          <a:sym typeface="Arial"/>
                        </a:rPr>
                        <a:t>Postulated </a:t>
                      </a:r>
                      <a:r>
                        <a:rPr lang="en-US" sz="2100" u="none" strike="noStrike" cap="none" dirty="0" err="1">
                          <a:effectLst/>
                          <a:sym typeface="Arial"/>
                        </a:rPr>
                        <a:t>idiotype</a:t>
                      </a:r>
                      <a:r>
                        <a:rPr lang="en-US" sz="2100" u="none" strike="noStrike" cap="none" dirty="0">
                          <a:effectLst/>
                          <a:sym typeface="Arial"/>
                        </a:rPr>
                        <a:t> network hypothesis (Jerne hypothesis) </a:t>
                      </a:r>
                      <a:endParaRPr lang="en-US" sz="2100" dirty="0"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T="60960" marB="60960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31760">
                <a:tc>
                  <a:txBody>
                    <a:bodyPr/>
                    <a:lstStyle/>
                    <a:p>
                      <a:r>
                        <a:rPr lang="en-US" sz="2100" b="1" u="none" strike="noStrike" cap="none" dirty="0">
                          <a:solidFill>
                            <a:srgbClr val="7030A0"/>
                          </a:solidFill>
                          <a:effectLst/>
                          <a:sym typeface="Arial"/>
                        </a:rPr>
                        <a:t>S </a:t>
                      </a:r>
                      <a:r>
                        <a:rPr lang="en-US" sz="2100" b="1" u="none" strike="noStrike" cap="none" dirty="0" err="1">
                          <a:solidFill>
                            <a:srgbClr val="7030A0"/>
                          </a:solidFill>
                          <a:effectLst/>
                          <a:sym typeface="Arial"/>
                        </a:rPr>
                        <a:t>Tonegawa</a:t>
                      </a:r>
                      <a:endParaRPr lang="en-US" sz="2100" b="1" i="0" u="none" strike="noStrike" cap="none" dirty="0">
                        <a:solidFill>
                          <a:srgbClr val="7030A0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  <a:sym typeface="Arial"/>
                      </a:endParaRP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100" b="1" u="none" strike="noStrike" cap="none" dirty="0">
                          <a:effectLst/>
                          <a:sym typeface="Arial"/>
                        </a:rPr>
                        <a:t>1987</a:t>
                      </a:r>
                      <a:endParaRPr lang="en-US" sz="2100" b="1" dirty="0"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100" u="none" strike="noStrike" cap="none" dirty="0">
                          <a:effectLst/>
                          <a:sym typeface="Arial"/>
                        </a:rPr>
                        <a:t>Elucidated the nature of antibody diversity </a:t>
                      </a:r>
                      <a:endParaRPr lang="en-US" sz="2100" b="0" i="0" u="none" strike="noStrike" cap="none" dirty="0">
                        <a:solidFill>
                          <a:schemeClr val="dk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  <a:sym typeface="Arial"/>
                      </a:endParaRPr>
                    </a:p>
                  </a:txBody>
                  <a:tcPr marT="60960" marB="60960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631760">
                <a:tc>
                  <a:txBody>
                    <a:bodyPr/>
                    <a:lstStyle/>
                    <a:p>
                      <a:r>
                        <a:rPr lang="en-US" sz="2100" b="1" u="none" strike="noStrike" cap="none" dirty="0" err="1">
                          <a:solidFill>
                            <a:srgbClr val="7030A0"/>
                          </a:solidFill>
                          <a:effectLst/>
                          <a:sym typeface="Arial"/>
                        </a:rPr>
                        <a:t>Kary</a:t>
                      </a:r>
                      <a:r>
                        <a:rPr lang="en-US" sz="2100" b="1" u="none" strike="noStrike" cap="none" dirty="0">
                          <a:solidFill>
                            <a:srgbClr val="7030A0"/>
                          </a:solidFill>
                          <a:effectLst/>
                          <a:sym typeface="Arial"/>
                        </a:rPr>
                        <a:t> B Mullis</a:t>
                      </a:r>
                      <a:endParaRPr lang="en-US" sz="2100" b="1" dirty="0">
                        <a:solidFill>
                          <a:srgbClr val="7030A0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100" b="1" u="none" strike="noStrike" cap="none" dirty="0">
                          <a:effectLst/>
                          <a:sym typeface="Arial"/>
                        </a:rPr>
                        <a:t>1993</a:t>
                      </a:r>
                      <a:endParaRPr lang="en-US" sz="2100" b="1" dirty="0"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2100" u="none" strike="noStrike" cap="none" dirty="0">
                          <a:effectLst/>
                          <a:sym typeface="Arial"/>
                        </a:rPr>
                        <a:t>Invented polymerase chain reaction</a:t>
                      </a:r>
                      <a:endParaRPr lang="en-US" sz="2100" dirty="0"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T="60960" marB="60960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631760">
                <a:tc>
                  <a:txBody>
                    <a:bodyPr/>
                    <a:lstStyle/>
                    <a:p>
                      <a:r>
                        <a:rPr lang="en-US" sz="2100" b="1" u="none" strike="noStrike" cap="none" dirty="0">
                          <a:solidFill>
                            <a:srgbClr val="7030A0"/>
                          </a:solidFill>
                          <a:effectLst/>
                          <a:sym typeface="Arial"/>
                        </a:rPr>
                        <a:t>Stanley B </a:t>
                      </a:r>
                      <a:r>
                        <a:rPr lang="en-US" sz="2100" b="1" u="none" strike="noStrike" cap="none" dirty="0" err="1">
                          <a:solidFill>
                            <a:srgbClr val="7030A0"/>
                          </a:solidFill>
                          <a:effectLst/>
                          <a:sym typeface="Arial"/>
                        </a:rPr>
                        <a:t>Prusiner</a:t>
                      </a:r>
                      <a:endParaRPr lang="en-US" sz="2100" b="1" dirty="0">
                        <a:solidFill>
                          <a:srgbClr val="7030A0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100" b="1" u="none" strike="noStrike" cap="none" dirty="0">
                          <a:effectLst/>
                          <a:sym typeface="Arial"/>
                        </a:rPr>
                        <a:t>1997</a:t>
                      </a:r>
                      <a:endParaRPr lang="en-US" sz="2100" b="1" dirty="0"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2100" u="none" strike="noStrike" cap="none" dirty="0">
                          <a:effectLst/>
                          <a:sym typeface="Arial"/>
                        </a:rPr>
                        <a:t>Described Prions</a:t>
                      </a:r>
                      <a:endParaRPr lang="en-US" sz="2100" dirty="0"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T="60960" marB="60960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897099">
                <a:tc>
                  <a:txBody>
                    <a:bodyPr/>
                    <a:lstStyle/>
                    <a:p>
                      <a:r>
                        <a:rPr lang="en-US" sz="2100" b="1" u="none" strike="noStrike" cap="none" dirty="0">
                          <a:solidFill>
                            <a:srgbClr val="7030A0"/>
                          </a:solidFill>
                          <a:effectLst/>
                          <a:sym typeface="Arial"/>
                        </a:rPr>
                        <a:t>J Robin Warren and Barry J Marshal</a:t>
                      </a:r>
                      <a:endParaRPr lang="en-US" sz="2100" b="1" dirty="0">
                        <a:solidFill>
                          <a:srgbClr val="7030A0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100" b="1" u="none" strike="noStrike" cap="none" dirty="0">
                          <a:effectLst/>
                          <a:sym typeface="Arial"/>
                        </a:rPr>
                        <a:t>2005</a:t>
                      </a:r>
                      <a:endParaRPr lang="en-US" sz="2100" b="1" dirty="0"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2100" u="none" strike="noStrike" cap="none" dirty="0">
                          <a:effectLst/>
                          <a:sym typeface="Arial"/>
                        </a:rPr>
                        <a:t>Discovery of Helicobacter pylori and its role in peptic ulcer disease</a:t>
                      </a:r>
                      <a:endParaRPr lang="en-US" sz="2100" dirty="0"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T="60960" marB="60960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897099">
                <a:tc>
                  <a:txBody>
                    <a:bodyPr/>
                    <a:lstStyle/>
                    <a:p>
                      <a:r>
                        <a:rPr lang="en-US" sz="2100" b="1" u="none" strike="noStrike" cap="none" dirty="0">
                          <a:solidFill>
                            <a:srgbClr val="7030A0"/>
                          </a:solidFill>
                          <a:effectLst/>
                          <a:sym typeface="Arial"/>
                        </a:rPr>
                        <a:t>Luc </a:t>
                      </a:r>
                      <a:r>
                        <a:rPr lang="en-US" sz="2100" b="1" u="none" strike="noStrike" cap="none" dirty="0" err="1">
                          <a:solidFill>
                            <a:srgbClr val="7030A0"/>
                          </a:solidFill>
                          <a:effectLst/>
                          <a:sym typeface="Arial"/>
                        </a:rPr>
                        <a:t>Montagnier</a:t>
                      </a:r>
                      <a:r>
                        <a:rPr lang="en-US" sz="2100" b="1" u="none" strike="noStrike" cap="none" dirty="0">
                          <a:solidFill>
                            <a:srgbClr val="7030A0"/>
                          </a:solidFill>
                          <a:effectLst/>
                          <a:sym typeface="Arial"/>
                        </a:rPr>
                        <a:t> and F Barre-</a:t>
                      </a:r>
                      <a:r>
                        <a:rPr lang="en-US" sz="2100" b="1" u="none" strike="noStrike" cap="none" dirty="0" err="1">
                          <a:solidFill>
                            <a:srgbClr val="7030A0"/>
                          </a:solidFill>
                          <a:effectLst/>
                          <a:sym typeface="Arial"/>
                        </a:rPr>
                        <a:t>Sinoussi</a:t>
                      </a:r>
                      <a:r>
                        <a:rPr lang="en-US" sz="2100" b="1" u="none" strike="noStrike" cap="none" dirty="0">
                          <a:solidFill>
                            <a:srgbClr val="7030A0"/>
                          </a:solidFill>
                          <a:effectLst/>
                          <a:sym typeface="Arial"/>
                        </a:rPr>
                        <a:t> </a:t>
                      </a:r>
                      <a:endParaRPr lang="en-US" sz="2100" b="1" dirty="0">
                        <a:solidFill>
                          <a:srgbClr val="7030A0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100" b="1" u="none" strike="noStrike" cap="none" dirty="0">
                          <a:effectLst/>
                          <a:sym typeface="Arial"/>
                        </a:rPr>
                        <a:t>2008</a:t>
                      </a:r>
                      <a:endParaRPr lang="en-US" sz="2100" b="1" dirty="0"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2100" u="none" strike="noStrike" cap="none" dirty="0">
                          <a:effectLst/>
                          <a:sym typeface="Arial"/>
                        </a:rPr>
                        <a:t>Discovery of human immunodeficiency virus (HIV) </a:t>
                      </a:r>
                      <a:endParaRPr lang="en-US" sz="2100" dirty="0"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T="60960" marB="60960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88258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i="1" dirty="0">
                <a:solidFill>
                  <a:srgbClr val="FF0000"/>
                </a:solidFill>
                <a:latin typeface="Roboto Condensed Light" panose="020B0604020202020204" charset="0"/>
                <a:ea typeface="Roboto Condensed Light" panose="020B0604020202020204" charset="0"/>
                <a:cs typeface="Times New Roman" panose="02020603050405020304" pitchFamily="18" charset="0"/>
              </a:rPr>
              <a:t>Nobel laureates – For contributions in microbiology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40</a:t>
            </a:fld>
            <a:endParaRPr lang="en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718914"/>
              </p:ext>
            </p:extLst>
          </p:nvPr>
        </p:nvGraphicFramePr>
        <p:xfrm>
          <a:off x="152400" y="1524001"/>
          <a:ext cx="8763000" cy="521347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9864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4955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5714803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549105">
                <a:tc>
                  <a:txBody>
                    <a:bodyPr/>
                    <a:lstStyle/>
                    <a:p>
                      <a:pPr algn="ctr"/>
                      <a:r>
                        <a:rPr lang="en-US" sz="2100" b="1" u="none" strike="noStrike" cap="none" dirty="0">
                          <a:solidFill>
                            <a:srgbClr val="FF0000"/>
                          </a:solidFill>
                          <a:effectLst/>
                          <a:sym typeface="Arial"/>
                        </a:rPr>
                        <a:t>Nobel laureate</a:t>
                      </a:r>
                      <a:endParaRPr lang="en-US" sz="2100" b="1" dirty="0">
                        <a:solidFill>
                          <a:srgbClr val="FF0000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b="1" u="none" strike="noStrike" cap="none" dirty="0">
                          <a:solidFill>
                            <a:srgbClr val="FF0000"/>
                          </a:solidFill>
                          <a:effectLst/>
                          <a:sym typeface="Arial"/>
                        </a:rPr>
                        <a:t>Year </a:t>
                      </a:r>
                      <a:endParaRPr lang="en-US" sz="2100" b="1" dirty="0">
                        <a:solidFill>
                          <a:srgbClr val="FF0000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b="1" u="none" strike="noStrike" cap="none" dirty="0">
                          <a:solidFill>
                            <a:srgbClr val="FF0000"/>
                          </a:solidFill>
                          <a:effectLst/>
                          <a:sym typeface="Arial"/>
                        </a:rPr>
                        <a:t>Research </a:t>
                      </a:r>
                      <a:endParaRPr lang="en-US" sz="2100" b="1" dirty="0">
                        <a:solidFill>
                          <a:srgbClr val="FF0000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T="60960" marB="60960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49105">
                <a:tc>
                  <a:txBody>
                    <a:bodyPr/>
                    <a:lstStyle/>
                    <a:p>
                      <a:r>
                        <a:rPr lang="en-US" sz="2100" b="1" u="none" strike="noStrike" cap="none" dirty="0">
                          <a:solidFill>
                            <a:srgbClr val="7030A0"/>
                          </a:solidFill>
                          <a:effectLst/>
                          <a:sym typeface="Arial"/>
                        </a:rPr>
                        <a:t>Harald </a:t>
                      </a:r>
                      <a:r>
                        <a:rPr lang="en-US" sz="2100" b="1" u="none" strike="noStrike" cap="none" dirty="0" err="1">
                          <a:solidFill>
                            <a:srgbClr val="7030A0"/>
                          </a:solidFill>
                          <a:effectLst/>
                          <a:sym typeface="Arial"/>
                        </a:rPr>
                        <a:t>zur</a:t>
                      </a:r>
                      <a:r>
                        <a:rPr lang="en-US" sz="2100" b="1" u="none" strike="noStrike" cap="none" dirty="0">
                          <a:solidFill>
                            <a:srgbClr val="7030A0"/>
                          </a:solidFill>
                          <a:effectLst/>
                          <a:sym typeface="Arial"/>
                        </a:rPr>
                        <a:t> </a:t>
                      </a:r>
                      <a:r>
                        <a:rPr lang="en-US" sz="2100" b="1" u="none" strike="noStrike" cap="none" dirty="0" err="1">
                          <a:solidFill>
                            <a:srgbClr val="7030A0"/>
                          </a:solidFill>
                          <a:effectLst/>
                          <a:sym typeface="Arial"/>
                        </a:rPr>
                        <a:t>Hausen</a:t>
                      </a:r>
                      <a:endParaRPr lang="en-US" sz="2100" b="1" dirty="0">
                        <a:solidFill>
                          <a:srgbClr val="7030A0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100" b="1" dirty="0"/>
                        <a:t>2008</a:t>
                      </a:r>
                      <a:endParaRPr lang="en-US" sz="2100" b="1" dirty="0"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2100" u="none" strike="noStrike" cap="none" dirty="0">
                          <a:effectLst/>
                          <a:sym typeface="Arial"/>
                        </a:rPr>
                        <a:t>Human papilloma viruses causing cervical cancer</a:t>
                      </a:r>
                      <a:endParaRPr lang="en-US" sz="2100" dirty="0"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T="60960" marB="60960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779729">
                <a:tc>
                  <a:txBody>
                    <a:bodyPr/>
                    <a:lstStyle/>
                    <a:p>
                      <a:r>
                        <a:rPr lang="en-US" sz="2100" b="1" u="none" strike="noStrike" cap="none" dirty="0">
                          <a:solidFill>
                            <a:srgbClr val="7030A0"/>
                          </a:solidFill>
                          <a:effectLst/>
                          <a:sym typeface="Arial"/>
                        </a:rPr>
                        <a:t>Bruce A </a:t>
                      </a:r>
                      <a:r>
                        <a:rPr lang="en-US" sz="2100" b="1" u="none" strike="noStrike" cap="none" dirty="0" err="1">
                          <a:solidFill>
                            <a:srgbClr val="7030A0"/>
                          </a:solidFill>
                          <a:effectLst/>
                          <a:sym typeface="Arial"/>
                        </a:rPr>
                        <a:t>Beutler</a:t>
                      </a:r>
                      <a:r>
                        <a:rPr lang="en-US" sz="2100" b="1" u="none" strike="noStrike" cap="none" dirty="0">
                          <a:solidFill>
                            <a:srgbClr val="7030A0"/>
                          </a:solidFill>
                          <a:effectLst/>
                          <a:sym typeface="Arial"/>
                        </a:rPr>
                        <a:t> and Jules A Hoffmann </a:t>
                      </a:r>
                      <a:endParaRPr lang="en-US" sz="2100" b="1" dirty="0">
                        <a:solidFill>
                          <a:srgbClr val="7030A0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2100" b="1" u="none" strike="noStrike" cap="none" dirty="0">
                          <a:effectLst/>
                          <a:sym typeface="Arial"/>
                        </a:rPr>
                        <a:t>2011 </a:t>
                      </a:r>
                      <a:endParaRPr lang="en-US" sz="2100" b="1" dirty="0"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2100" u="none" strike="noStrike" cap="none" dirty="0">
                          <a:effectLst/>
                          <a:sym typeface="Arial"/>
                        </a:rPr>
                        <a:t>For their discoveries concerning the activation of innate immunity</a:t>
                      </a:r>
                      <a:endParaRPr lang="en-US" sz="2100" b="0" i="0" u="none" strike="noStrike" cap="none" dirty="0">
                        <a:solidFill>
                          <a:schemeClr val="dk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  <a:sym typeface="Arial"/>
                      </a:endParaRPr>
                    </a:p>
                  </a:txBody>
                  <a:tcPr marT="60960" marB="60960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739846">
                <a:tc>
                  <a:txBody>
                    <a:bodyPr/>
                    <a:lstStyle/>
                    <a:p>
                      <a:r>
                        <a:rPr lang="en-US" sz="2100" b="1" u="none" strike="noStrike" cap="none" dirty="0">
                          <a:solidFill>
                            <a:srgbClr val="7030A0"/>
                          </a:solidFill>
                          <a:effectLst/>
                          <a:sym typeface="Arial"/>
                        </a:rPr>
                        <a:t>Ralph M Steinman</a:t>
                      </a:r>
                      <a:endParaRPr lang="en-US" sz="2100" b="1" dirty="0">
                        <a:solidFill>
                          <a:srgbClr val="7030A0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100" b="1" dirty="0"/>
                        <a:t>2011</a:t>
                      </a:r>
                      <a:endParaRPr lang="en-US" sz="2100" b="1" dirty="0"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2100" u="none" strike="noStrike" cap="none" dirty="0">
                          <a:effectLst/>
                          <a:sym typeface="Arial"/>
                        </a:rPr>
                        <a:t>For his discovery of dendritic cell and its role in adaptive immunity</a:t>
                      </a:r>
                      <a:endParaRPr lang="en-US" sz="2100" dirty="0"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T="60960" marB="60960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932206"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l"/>
                      <a:r>
                        <a:rPr lang="en-IN" sz="2100" b="1" kern="1200" dirty="0">
                          <a:solidFill>
                            <a:srgbClr val="7030A0"/>
                          </a:solidFill>
                          <a:effectLst/>
                        </a:rPr>
                        <a:t>Sir John B. Gurdon and Shinya Yamanaka</a:t>
                      </a:r>
                      <a:endParaRPr lang="en-US" sz="2100" b="1" kern="1200" dirty="0">
                        <a:solidFill>
                          <a:srgbClr val="7030A0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IN" sz="2100" b="1" kern="1200" dirty="0">
                          <a:effectLst/>
                        </a:rPr>
                        <a:t>2012</a:t>
                      </a:r>
                      <a:endParaRPr lang="en-US" sz="2100" b="1" kern="1200" dirty="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IN" sz="2100" kern="1200" dirty="0">
                          <a:effectLst/>
                        </a:rPr>
                        <a:t>‘Mature cells can be reprogrammed to become pluripotent"</a:t>
                      </a:r>
                      <a:endParaRPr lang="en-US" sz="2100" kern="1200" dirty="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549105"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l"/>
                      <a:r>
                        <a:rPr lang="en-US" sz="2100" b="1" u="none" strike="noStrike" kern="1200" baseline="0" dirty="0">
                          <a:solidFill>
                            <a:srgbClr val="7030A0"/>
                          </a:solidFill>
                        </a:rPr>
                        <a:t>William C Campbell </a:t>
                      </a:r>
                      <a:endParaRPr lang="en-US" sz="2100" b="1" dirty="0">
                        <a:solidFill>
                          <a:srgbClr val="7030A0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T="60960" marB="60960"/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l"/>
                      <a:r>
                        <a:rPr lang="en-US" sz="2100" b="1" u="none" strike="noStrike" kern="1200" baseline="0" dirty="0"/>
                        <a:t>2015</a:t>
                      </a:r>
                      <a:endParaRPr lang="en-US" sz="2100" b="1" dirty="0"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T="60960" marB="60960"/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2100" u="none" strike="noStrike" kern="1200" baseline="0" dirty="0"/>
                        <a:t>Anti-parasitic effect of </a:t>
                      </a:r>
                      <a:r>
                        <a:rPr lang="en-US" sz="2100" u="none" strike="noStrike" kern="1200" baseline="0" dirty="0" err="1"/>
                        <a:t>ivermectin</a:t>
                      </a:r>
                      <a:r>
                        <a:rPr lang="en-US" sz="2100" u="none" strike="noStrike" kern="1200" baseline="0" dirty="0"/>
                        <a:t> in </a:t>
                      </a:r>
                      <a:r>
                        <a:rPr lang="en-US" sz="2100" u="none" strike="noStrike" kern="1200" baseline="0" dirty="0" err="1"/>
                        <a:t>filariasis</a:t>
                      </a:r>
                      <a:endParaRPr lang="en-US" sz="2100" b="0" i="0" u="none" strike="noStrike" kern="1200" baseline="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T="60960" marB="60960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549105"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l"/>
                      <a:r>
                        <a:rPr lang="en-US" sz="2100" b="1" u="none" strike="noStrike" kern="1200" baseline="0" dirty="0" err="1">
                          <a:solidFill>
                            <a:srgbClr val="7030A0"/>
                          </a:solidFill>
                        </a:rPr>
                        <a:t>Youyou</a:t>
                      </a:r>
                      <a:r>
                        <a:rPr lang="en-US" sz="2100" b="1" u="none" strike="noStrike" kern="1200" baseline="0" dirty="0">
                          <a:solidFill>
                            <a:srgbClr val="7030A0"/>
                          </a:solidFill>
                        </a:rPr>
                        <a:t> </a:t>
                      </a:r>
                      <a:r>
                        <a:rPr lang="en-US" sz="2100" b="1" u="none" strike="noStrike" kern="1200" baseline="0" dirty="0" err="1">
                          <a:solidFill>
                            <a:srgbClr val="7030A0"/>
                          </a:solidFill>
                        </a:rPr>
                        <a:t>Tu</a:t>
                      </a:r>
                      <a:r>
                        <a:rPr lang="en-US" sz="2100" b="1" u="none" strike="noStrike" kern="1200" baseline="0" dirty="0">
                          <a:solidFill>
                            <a:srgbClr val="7030A0"/>
                          </a:solidFill>
                        </a:rPr>
                        <a:t> </a:t>
                      </a:r>
                      <a:r>
                        <a:rPr lang="en-IN" sz="2100" b="1" kern="1200" dirty="0">
                          <a:solidFill>
                            <a:srgbClr val="7030A0"/>
                          </a:solidFill>
                          <a:effectLst/>
                        </a:rPr>
                        <a:t> </a:t>
                      </a:r>
                      <a:endParaRPr lang="en-US" sz="2100" b="1" kern="1200" dirty="0">
                        <a:solidFill>
                          <a:srgbClr val="7030A0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T="60960" marB="60960"/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l"/>
                      <a:r>
                        <a:rPr lang="en-US" sz="2100" b="1" u="none" strike="noStrike" kern="1200" baseline="0" dirty="0"/>
                        <a:t>2015</a:t>
                      </a:r>
                      <a:endParaRPr lang="en-US" sz="2100" b="1" dirty="0"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T="60960" marB="60960"/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2100" u="none" strike="noStrike" kern="1200" baseline="0" dirty="0"/>
                        <a:t>Artemisinin, a novel drug used for malaria</a:t>
                      </a:r>
                      <a:endParaRPr lang="en-US" sz="2100" kern="1200" dirty="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T="60960" marB="60960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34113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57200"/>
            <a:ext cx="8229600" cy="6019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81000" y="717174"/>
            <a:ext cx="9131026" cy="221599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13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</a:rPr>
              <a:t>THANKS </a:t>
            </a:r>
            <a:endParaRPr lang="en-US" sz="13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5694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297</TotalTime>
  <Words>1558</Words>
  <Application>Microsoft Office PowerPoint</Application>
  <PresentationFormat>On-screen Show (4:3)</PresentationFormat>
  <Paragraphs>389</Paragraphs>
  <Slides>41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2" baseType="lpstr">
      <vt:lpstr>Office Theme</vt:lpstr>
      <vt:lpstr>Introduction and History of Microbiology</vt:lpstr>
      <vt:lpstr>RECOMMENDED BOOKS</vt:lpstr>
      <vt:lpstr>Learning objectives</vt:lpstr>
      <vt:lpstr>PowerPoint Presentation</vt:lpstr>
      <vt:lpstr>PowerPoint Presentation</vt:lpstr>
      <vt:lpstr>PowerPoint Presentation</vt:lpstr>
      <vt:lpstr>PowerPoint Presentation</vt:lpstr>
      <vt:lpstr>Introduction to Clinical Microbiology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HISTORY OF MICROBIOLOGY</vt:lpstr>
      <vt:lpstr>CLASSIFICATION OF MICROORGANISMS </vt:lpstr>
      <vt:lpstr>PowerPoint Presentation</vt:lpstr>
      <vt:lpstr>PowerPoint Presentation</vt:lpstr>
      <vt:lpstr>Edward Jenner (1796)</vt:lpstr>
      <vt:lpstr>Louis Pasteur (1822–1895)</vt:lpstr>
      <vt:lpstr>PowerPoint Presentation</vt:lpstr>
      <vt:lpstr>PowerPoint Presentation</vt:lpstr>
      <vt:lpstr>Joseph Lister (1867)</vt:lpstr>
      <vt:lpstr>Robert Koch (1843–1910)</vt:lpstr>
      <vt:lpstr>PowerPoint Presentation</vt:lpstr>
      <vt:lpstr>PowerPoint Presentation</vt:lpstr>
      <vt:lpstr>PowerPoint Presentation</vt:lpstr>
      <vt:lpstr>PowerPoint Presentation</vt:lpstr>
      <vt:lpstr>Paul Ehrlich (1854–1915)</vt:lpstr>
      <vt:lpstr>PowerPoint Presentation</vt:lpstr>
      <vt:lpstr>PowerPoint Presentation</vt:lpstr>
      <vt:lpstr>Other Important Contributors </vt:lpstr>
      <vt:lpstr>Microorganisms named after discoverer</vt:lpstr>
      <vt:lpstr>Microorganisms named after discoverer</vt:lpstr>
      <vt:lpstr>Bacteria named after the discoverers</vt:lpstr>
      <vt:lpstr>Nobel laureates – For contributions in microbiology</vt:lpstr>
      <vt:lpstr>Nobel laureates – For contributions in microbiology</vt:lpstr>
      <vt:lpstr>Nobel laureates – For contributions in microbiology</vt:lpstr>
      <vt:lpstr>Nobel laureates – For contributions in microbiology</vt:lpstr>
      <vt:lpstr>Nobel laureates – For contributions in microbiology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and History</dc:title>
  <dc:creator>Micro</dc:creator>
  <cp:lastModifiedBy>micro pc</cp:lastModifiedBy>
  <cp:revision>67</cp:revision>
  <cp:lastPrinted>2023-03-07T20:11:52Z</cp:lastPrinted>
  <dcterms:created xsi:type="dcterms:W3CDTF">2023-03-07T19:19:32Z</dcterms:created>
  <dcterms:modified xsi:type="dcterms:W3CDTF">2024-08-20T05:52:21Z</dcterms:modified>
</cp:coreProperties>
</file>