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5"/>
  </p:notesMasterIdLst>
  <p:sldIdLst>
    <p:sldId id="256" r:id="rId2"/>
    <p:sldId id="259" r:id="rId3"/>
    <p:sldId id="260" r:id="rId4"/>
    <p:sldId id="261"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 id="310" r:id="rId54"/>
    <p:sldId id="311" r:id="rId55"/>
    <p:sldId id="312" r:id="rId56"/>
    <p:sldId id="313" r:id="rId57"/>
    <p:sldId id="314" r:id="rId58"/>
    <p:sldId id="315" r:id="rId59"/>
    <p:sldId id="316" r:id="rId60"/>
    <p:sldId id="317" r:id="rId61"/>
    <p:sldId id="318" r:id="rId62"/>
    <p:sldId id="319" r:id="rId63"/>
    <p:sldId id="320" r:id="rId64"/>
    <p:sldId id="321" r:id="rId65"/>
    <p:sldId id="322" r:id="rId66"/>
    <p:sldId id="323" r:id="rId67"/>
    <p:sldId id="324" r:id="rId68"/>
    <p:sldId id="325" r:id="rId69"/>
    <p:sldId id="326" r:id="rId70"/>
    <p:sldId id="327" r:id="rId71"/>
    <p:sldId id="328" r:id="rId72"/>
    <p:sldId id="329" r:id="rId73"/>
    <p:sldId id="330" r:id="rId74"/>
    <p:sldId id="331" r:id="rId75"/>
    <p:sldId id="332" r:id="rId76"/>
    <p:sldId id="333" r:id="rId77"/>
    <p:sldId id="334" r:id="rId78"/>
    <p:sldId id="335" r:id="rId79"/>
    <p:sldId id="336" r:id="rId80"/>
    <p:sldId id="337" r:id="rId81"/>
    <p:sldId id="338" r:id="rId82"/>
    <p:sldId id="339" r:id="rId83"/>
    <p:sldId id="340" r:id="rId84"/>
    <p:sldId id="341" r:id="rId85"/>
    <p:sldId id="342" r:id="rId86"/>
    <p:sldId id="343" r:id="rId87"/>
    <p:sldId id="344" r:id="rId88"/>
    <p:sldId id="345" r:id="rId89"/>
    <p:sldId id="346" r:id="rId90"/>
    <p:sldId id="347" r:id="rId91"/>
    <p:sldId id="348" r:id="rId92"/>
    <p:sldId id="349" r:id="rId93"/>
    <p:sldId id="350" r:id="rId94"/>
    <p:sldId id="351" r:id="rId95"/>
    <p:sldId id="352" r:id="rId96"/>
    <p:sldId id="353" r:id="rId97"/>
    <p:sldId id="354" r:id="rId98"/>
    <p:sldId id="355" r:id="rId99"/>
    <p:sldId id="356" r:id="rId100"/>
    <p:sldId id="357" r:id="rId101"/>
    <p:sldId id="358" r:id="rId102"/>
    <p:sldId id="359" r:id="rId103"/>
    <p:sldId id="360" r:id="rId104"/>
    <p:sldId id="361" r:id="rId105"/>
    <p:sldId id="362" r:id="rId106"/>
    <p:sldId id="363" r:id="rId107"/>
    <p:sldId id="364" r:id="rId108"/>
    <p:sldId id="365" r:id="rId109"/>
    <p:sldId id="366" r:id="rId110"/>
    <p:sldId id="367" r:id="rId111"/>
    <p:sldId id="368" r:id="rId112"/>
    <p:sldId id="369" r:id="rId113"/>
    <p:sldId id="370" r:id="rId114"/>
    <p:sldId id="371" r:id="rId115"/>
    <p:sldId id="372" r:id="rId116"/>
    <p:sldId id="373" r:id="rId117"/>
    <p:sldId id="374" r:id="rId118"/>
    <p:sldId id="375" r:id="rId119"/>
    <p:sldId id="376" r:id="rId120"/>
    <p:sldId id="377" r:id="rId121"/>
    <p:sldId id="378" r:id="rId122"/>
    <p:sldId id="379" r:id="rId123"/>
    <p:sldId id="380" r:id="rId124"/>
    <p:sldId id="381" r:id="rId125"/>
    <p:sldId id="382" r:id="rId126"/>
    <p:sldId id="383" r:id="rId127"/>
    <p:sldId id="384" r:id="rId128"/>
    <p:sldId id="385" r:id="rId129"/>
    <p:sldId id="386" r:id="rId130"/>
    <p:sldId id="387" r:id="rId131"/>
    <p:sldId id="388" r:id="rId132"/>
    <p:sldId id="389" r:id="rId133"/>
    <p:sldId id="390" r:id="rId134"/>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41" d="100"/>
          <a:sy n="141" d="100"/>
        </p:scale>
        <p:origin x="-666" y="-10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theme" Target="theme/theme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13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C08DA78-EC51-4CCB-8FD0-262A5D58C9D3}" type="datetimeFigureOut">
              <a:rPr lang="en-US" smtClean="0"/>
              <a:t>7/24/2024</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35CF99D-BF6C-4703-9740-072FE59F2B6A}" type="slidenum">
              <a:rPr lang="en-US" smtClean="0"/>
              <a:t>‹#›</a:t>
            </a:fld>
            <a:endParaRPr lang="en-US"/>
          </a:p>
        </p:txBody>
      </p:sp>
    </p:spTree>
    <p:extLst>
      <p:ext uri="{BB962C8B-B14F-4D97-AF65-F5344CB8AC3E}">
        <p14:creationId xmlns:p14="http://schemas.microsoft.com/office/powerpoint/2010/main" val="40882531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885115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021022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9" name="Google Shape;219;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170834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230459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9" name="Google Shape;219;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013810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249673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808650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584477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645656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763692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713418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976881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6727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364627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947669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935094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435898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359458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898099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418363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420065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3413236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3673958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9837895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9419990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1618189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9" name="Google Shape;219;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1840915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1760784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95014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5708393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9" name="Google Shape;219;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0569550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6123995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3565078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3513029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875497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9" name="Google Shape;219;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538075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611548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1120715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2826816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8297258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3472797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6783890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3149275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1487598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5549124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004957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8913744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5846481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8050373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5730663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6008678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7035244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5844857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2928371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8355511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9" name="Google Shape;219;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4816632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1522648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9" name="Google Shape;219;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85005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869303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7834654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4861993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4818541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0739198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0344501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7535481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619577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7689908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9637008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3188419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54952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5171077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9" name="Google Shape;219;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9280493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2525365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9484914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6492269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8674472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1041821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0197480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3921175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04571386"/>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8682377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08415597"/>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873779"/>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57631240"/>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55980915"/>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31444499"/>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47632816"/>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7743498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13928162"/>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9" name="Google Shape;219;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2020428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01959137"/>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9" name="Google Shape;219;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09399826"/>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56215008"/>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74589414"/>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29836044"/>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94680178"/>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77463025"/>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73672020"/>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01062956"/>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37985009"/>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9" name="Google Shape;219;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96553879"/>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40448725"/>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3027425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7394408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7608817"/>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25282354"/>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16882164"/>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9" name="Google Shape;219;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47696086"/>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76813915"/>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32786119"/>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40508421"/>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9" name="Google Shape;219;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04609492"/>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04577163"/>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9" name="Google Shape;219;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76108742"/>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9" name="Google Shape;219;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73286112"/>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2135834"/>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47949962"/>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59103938"/>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77383929"/>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89535024"/>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48445027"/>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43964326"/>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65258371"/>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85494316"/>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84785748"/>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95434816"/>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69419037"/>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25037930"/>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80402463"/>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57047950"/>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67855250"/>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610443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CD2709E-0F26-48DE-90AD-546090AC1CA2}" type="datetimeFigureOut">
              <a:rPr lang="en-US" smtClean="0"/>
              <a:t>7/24/2024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6B0D26-2FA5-4B77-B80B-0840D1B69F72}" type="slidenum">
              <a:rPr lang="en-US" smtClean="0"/>
              <a:t>‹#›</a:t>
            </a:fld>
            <a:endParaRPr lang="en-US"/>
          </a:p>
        </p:txBody>
      </p:sp>
    </p:spTree>
    <p:extLst>
      <p:ext uri="{BB962C8B-B14F-4D97-AF65-F5344CB8AC3E}">
        <p14:creationId xmlns:p14="http://schemas.microsoft.com/office/powerpoint/2010/main" val="24043964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CD2709E-0F26-48DE-90AD-546090AC1CA2}" type="datetimeFigureOut">
              <a:rPr lang="en-US" smtClean="0"/>
              <a:t>7/24/2024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6B0D26-2FA5-4B77-B80B-0840D1B69F72}" type="slidenum">
              <a:rPr lang="en-US" smtClean="0"/>
              <a:t>‹#›</a:t>
            </a:fld>
            <a:endParaRPr lang="en-US"/>
          </a:p>
        </p:txBody>
      </p:sp>
    </p:spTree>
    <p:extLst>
      <p:ext uri="{BB962C8B-B14F-4D97-AF65-F5344CB8AC3E}">
        <p14:creationId xmlns:p14="http://schemas.microsoft.com/office/powerpoint/2010/main" val="29746360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CD2709E-0F26-48DE-90AD-546090AC1CA2}" type="datetimeFigureOut">
              <a:rPr lang="en-US" smtClean="0"/>
              <a:t>7/24/2024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6B0D26-2FA5-4B77-B80B-0840D1B69F72}" type="slidenum">
              <a:rPr lang="en-US" smtClean="0"/>
              <a:t>‹#›</a:t>
            </a:fld>
            <a:endParaRPr lang="en-US"/>
          </a:p>
        </p:txBody>
      </p:sp>
    </p:spTree>
    <p:extLst>
      <p:ext uri="{BB962C8B-B14F-4D97-AF65-F5344CB8AC3E}">
        <p14:creationId xmlns:p14="http://schemas.microsoft.com/office/powerpoint/2010/main" val="9993666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CD2709E-0F26-48DE-90AD-546090AC1CA2}" type="datetimeFigureOut">
              <a:rPr lang="en-US" smtClean="0"/>
              <a:t>7/24/2024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6B0D26-2FA5-4B77-B80B-0840D1B69F72}" type="slidenum">
              <a:rPr lang="en-US" smtClean="0"/>
              <a:t>‹#›</a:t>
            </a:fld>
            <a:endParaRPr lang="en-US"/>
          </a:p>
        </p:txBody>
      </p:sp>
    </p:spTree>
    <p:extLst>
      <p:ext uri="{BB962C8B-B14F-4D97-AF65-F5344CB8AC3E}">
        <p14:creationId xmlns:p14="http://schemas.microsoft.com/office/powerpoint/2010/main" val="20132851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CD2709E-0F26-48DE-90AD-546090AC1CA2}" type="datetimeFigureOut">
              <a:rPr lang="en-US" smtClean="0"/>
              <a:t>7/24/2024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E6B0D26-2FA5-4B77-B80B-0840D1B69F72}" type="slidenum">
              <a:rPr lang="en-US" smtClean="0"/>
              <a:t>‹#›</a:t>
            </a:fld>
            <a:endParaRPr lang="en-US"/>
          </a:p>
        </p:txBody>
      </p:sp>
    </p:spTree>
    <p:extLst>
      <p:ext uri="{BB962C8B-B14F-4D97-AF65-F5344CB8AC3E}">
        <p14:creationId xmlns:p14="http://schemas.microsoft.com/office/powerpoint/2010/main" val="40614228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CD2709E-0F26-48DE-90AD-546090AC1CA2}" type="datetimeFigureOut">
              <a:rPr lang="en-US" smtClean="0"/>
              <a:t>7/24/2024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E6B0D26-2FA5-4B77-B80B-0840D1B69F72}" type="slidenum">
              <a:rPr lang="en-US" smtClean="0"/>
              <a:t>‹#›</a:t>
            </a:fld>
            <a:endParaRPr lang="en-US"/>
          </a:p>
        </p:txBody>
      </p:sp>
    </p:spTree>
    <p:extLst>
      <p:ext uri="{BB962C8B-B14F-4D97-AF65-F5344CB8AC3E}">
        <p14:creationId xmlns:p14="http://schemas.microsoft.com/office/powerpoint/2010/main" val="11221769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CD2709E-0F26-48DE-90AD-546090AC1CA2}" type="datetimeFigureOut">
              <a:rPr lang="en-US" smtClean="0"/>
              <a:t>7/24/2024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E6B0D26-2FA5-4B77-B80B-0840D1B69F72}" type="slidenum">
              <a:rPr lang="en-US" smtClean="0"/>
              <a:t>‹#›</a:t>
            </a:fld>
            <a:endParaRPr lang="en-US"/>
          </a:p>
        </p:txBody>
      </p:sp>
    </p:spTree>
    <p:extLst>
      <p:ext uri="{BB962C8B-B14F-4D97-AF65-F5344CB8AC3E}">
        <p14:creationId xmlns:p14="http://schemas.microsoft.com/office/powerpoint/2010/main" val="12855867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CD2709E-0F26-48DE-90AD-546090AC1CA2}" type="datetimeFigureOut">
              <a:rPr lang="en-US" smtClean="0"/>
              <a:t>7/24/2024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6B0D26-2FA5-4B77-B80B-0840D1B69F72}" type="slidenum">
              <a:rPr lang="en-US" smtClean="0"/>
              <a:t>‹#›</a:t>
            </a:fld>
            <a:endParaRPr lang="en-US"/>
          </a:p>
        </p:txBody>
      </p:sp>
    </p:spTree>
    <p:extLst>
      <p:ext uri="{BB962C8B-B14F-4D97-AF65-F5344CB8AC3E}">
        <p14:creationId xmlns:p14="http://schemas.microsoft.com/office/powerpoint/2010/main" val="26466260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CD2709E-0F26-48DE-90AD-546090AC1CA2}" type="datetimeFigureOut">
              <a:rPr lang="en-US" smtClean="0"/>
              <a:t>7/24/2024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6B0D26-2FA5-4B77-B80B-0840D1B69F72}" type="slidenum">
              <a:rPr lang="en-US" smtClean="0"/>
              <a:t>‹#›</a:t>
            </a:fld>
            <a:endParaRPr lang="en-US"/>
          </a:p>
        </p:txBody>
      </p:sp>
    </p:spTree>
    <p:extLst>
      <p:ext uri="{BB962C8B-B14F-4D97-AF65-F5344CB8AC3E}">
        <p14:creationId xmlns:p14="http://schemas.microsoft.com/office/powerpoint/2010/main" val="30452619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CD2709E-0F26-48DE-90AD-546090AC1CA2}" type="datetimeFigureOut">
              <a:rPr lang="en-US" smtClean="0"/>
              <a:t>7/24/2024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6B0D26-2FA5-4B77-B80B-0840D1B69F72}" type="slidenum">
              <a:rPr lang="en-US" smtClean="0"/>
              <a:t>‹#›</a:t>
            </a:fld>
            <a:endParaRPr lang="en-US"/>
          </a:p>
        </p:txBody>
      </p:sp>
    </p:spTree>
    <p:extLst>
      <p:ext uri="{BB962C8B-B14F-4D97-AF65-F5344CB8AC3E}">
        <p14:creationId xmlns:p14="http://schemas.microsoft.com/office/powerpoint/2010/main" val="24198403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CD2709E-0F26-48DE-90AD-546090AC1CA2}" type="datetimeFigureOut">
              <a:rPr lang="en-US" smtClean="0"/>
              <a:t>7/24/2024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6B0D26-2FA5-4B77-B80B-0840D1B69F72}" type="slidenum">
              <a:rPr lang="en-US" smtClean="0"/>
              <a:t>‹#›</a:t>
            </a:fld>
            <a:endParaRPr lang="en-US"/>
          </a:p>
        </p:txBody>
      </p:sp>
    </p:spTree>
    <p:extLst>
      <p:ext uri="{BB962C8B-B14F-4D97-AF65-F5344CB8AC3E}">
        <p14:creationId xmlns:p14="http://schemas.microsoft.com/office/powerpoint/2010/main" val="36230299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Title" type="title">
  <p:cSld name="Title">
    <p:spTree>
      <p:nvGrpSpPr>
        <p:cNvPr id="1" name="Shape 9"/>
        <p:cNvGrpSpPr/>
        <p:nvPr/>
      </p:nvGrpSpPr>
      <p:grpSpPr>
        <a:xfrm>
          <a:off x="0" y="0"/>
          <a:ext cx="0" cy="0"/>
          <a:chOff x="0" y="0"/>
          <a:chExt cx="0" cy="0"/>
        </a:xfrm>
      </p:grpSpPr>
      <p:sp>
        <p:nvSpPr>
          <p:cNvPr id="10" name="Google Shape;10;p2"/>
          <p:cNvSpPr/>
          <p:nvPr/>
        </p:nvSpPr>
        <p:spPr>
          <a:xfrm>
            <a:off x="7544483" y="657775"/>
            <a:ext cx="1299300" cy="432900"/>
          </a:xfrm>
          <a:prstGeom prst="triangle">
            <a:avLst>
              <a:gd name="adj" fmla="val 32425"/>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vo"/>
              <a:ea typeface="Arvo"/>
              <a:cs typeface="Arvo"/>
              <a:sym typeface="Arvo"/>
            </a:endParaRPr>
          </a:p>
        </p:txBody>
      </p:sp>
      <p:grpSp>
        <p:nvGrpSpPr>
          <p:cNvPr id="11" name="Google Shape;11;p2"/>
          <p:cNvGrpSpPr/>
          <p:nvPr/>
        </p:nvGrpSpPr>
        <p:grpSpPr>
          <a:xfrm>
            <a:off x="0" y="-7088"/>
            <a:ext cx="8661398" cy="5150588"/>
            <a:chOff x="0" y="-7088"/>
            <a:chExt cx="8661398" cy="5150588"/>
          </a:xfrm>
        </p:grpSpPr>
        <p:sp>
          <p:nvSpPr>
            <p:cNvPr id="12" name="Google Shape;12;p2"/>
            <p:cNvSpPr/>
            <p:nvPr/>
          </p:nvSpPr>
          <p:spPr>
            <a:xfrm>
              <a:off x="0" y="0"/>
              <a:ext cx="3525000" cy="5143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rot="10800000" flipH="1">
              <a:off x="3517898" y="-7088"/>
              <a:ext cx="5143500" cy="5143500"/>
            </a:xfrm>
            <a:prstGeom prst="rtTriangl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vo"/>
                <a:ea typeface="Arvo"/>
                <a:cs typeface="Arvo"/>
                <a:sym typeface="Arvo"/>
              </a:endParaRPr>
            </a:p>
          </p:txBody>
        </p:sp>
      </p:grpSp>
      <p:grpSp>
        <p:nvGrpSpPr>
          <p:cNvPr id="14" name="Google Shape;14;p2"/>
          <p:cNvGrpSpPr/>
          <p:nvPr/>
        </p:nvGrpSpPr>
        <p:grpSpPr>
          <a:xfrm rot="10800000" flipH="1">
            <a:off x="1" y="1090763"/>
            <a:ext cx="8847502" cy="2961975"/>
            <a:chOff x="-8178042" y="-4493254"/>
            <a:chExt cx="19483598" cy="6522736"/>
          </a:xfrm>
        </p:grpSpPr>
        <p:sp>
          <p:nvSpPr>
            <p:cNvPr id="15" name="Google Shape;15;p2"/>
            <p:cNvSpPr/>
            <p:nvPr/>
          </p:nvSpPr>
          <p:spPr>
            <a:xfrm>
              <a:off x="-8178042" y="-4493118"/>
              <a:ext cx="12968400" cy="65226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vo"/>
                <a:ea typeface="Arvo"/>
                <a:cs typeface="Arvo"/>
                <a:sym typeface="Arvo"/>
              </a:endParaRPr>
            </a:p>
          </p:txBody>
        </p:sp>
        <p:sp>
          <p:nvSpPr>
            <p:cNvPr id="16" name="Google Shape;16;p2"/>
            <p:cNvSpPr/>
            <p:nvPr/>
          </p:nvSpPr>
          <p:spPr>
            <a:xfrm>
              <a:off x="4782955" y="-4493254"/>
              <a:ext cx="6522600" cy="6522600"/>
            </a:xfrm>
            <a:prstGeom prst="rtTriangl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vo"/>
                <a:ea typeface="Arvo"/>
                <a:cs typeface="Arvo"/>
                <a:sym typeface="Arvo"/>
              </a:endParaRPr>
            </a:p>
          </p:txBody>
        </p:sp>
      </p:grpSp>
      <p:grpSp>
        <p:nvGrpSpPr>
          <p:cNvPr id="17" name="Google Shape;17;p2"/>
          <p:cNvGrpSpPr/>
          <p:nvPr/>
        </p:nvGrpSpPr>
        <p:grpSpPr>
          <a:xfrm>
            <a:off x="3677236" y="4278349"/>
            <a:ext cx="5480829" cy="432996"/>
            <a:chOff x="5582265" y="4646738"/>
            <a:chExt cx="5480829" cy="432996"/>
          </a:xfrm>
        </p:grpSpPr>
        <p:sp>
          <p:nvSpPr>
            <p:cNvPr id="18" name="Google Shape;18;p2"/>
            <p:cNvSpPr/>
            <p:nvPr/>
          </p:nvSpPr>
          <p:spPr>
            <a:xfrm rot="10800000">
              <a:off x="5582265" y="4948334"/>
              <a:ext cx="394200" cy="131400"/>
            </a:xfrm>
            <a:prstGeom prst="triangle">
              <a:avLst>
                <a:gd name="adj" fmla="val 32425"/>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9" name="Google Shape;19;p2"/>
            <p:cNvGrpSpPr/>
            <p:nvPr/>
          </p:nvGrpSpPr>
          <p:grpSpPr>
            <a:xfrm flipH="1">
              <a:off x="5585232" y="4646738"/>
              <a:ext cx="5477861" cy="304551"/>
              <a:chOff x="-24158748" y="330075"/>
              <a:chExt cx="30568423" cy="1699506"/>
            </a:xfrm>
          </p:grpSpPr>
          <p:sp>
            <p:nvSpPr>
              <p:cNvPr id="20" name="Google Shape;20;p2"/>
              <p:cNvSpPr/>
              <p:nvPr/>
            </p:nvSpPr>
            <p:spPr>
              <a:xfrm>
                <a:off x="-24158748" y="330081"/>
                <a:ext cx="28908000" cy="16995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2"/>
              <p:cNvSpPr/>
              <p:nvPr/>
            </p:nvSpPr>
            <p:spPr>
              <a:xfrm>
                <a:off x="4710175" y="330075"/>
                <a:ext cx="1699500" cy="1699500"/>
              </a:xfrm>
              <a:prstGeom prst="rtTriangl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22" name="Google Shape;22;p2"/>
          <p:cNvSpPr txBox="1">
            <a:spLocks noGrp="1"/>
          </p:cNvSpPr>
          <p:nvPr>
            <p:ph type="ctrTitle"/>
          </p:nvPr>
        </p:nvSpPr>
        <p:spPr>
          <a:xfrm>
            <a:off x="685800" y="1090750"/>
            <a:ext cx="5367900" cy="29619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sp>
        <p:nvSpPr>
          <p:cNvPr id="3" name="Slide Number Placeholder 2"/>
          <p:cNvSpPr>
            <a:spLocks noGrp="1"/>
          </p:cNvSpPr>
          <p:nvPr>
            <p:ph type="sldNum" idx="11"/>
          </p:nvPr>
        </p:nvSpPr>
        <p:spPr/>
        <p:txBody>
          <a:bodyPr/>
          <a:lstStyle/>
          <a:p>
            <a:pPr marL="0" lvl="0" indent="0" algn="r" rtl="0">
              <a:spcBef>
                <a:spcPts val="0"/>
              </a:spcBef>
              <a:spcAft>
                <a:spcPts val="0"/>
              </a:spcAft>
              <a:buNone/>
            </a:pPr>
            <a:fld id="{00000000-1234-1234-1234-123412341234}" type="slidenum">
              <a:rPr lang="en" smtClean="0"/>
              <a:t>‹#›</a:t>
            </a:fld>
            <a:endParaRPr lang="en"/>
          </a:p>
        </p:txBody>
      </p:sp>
      <p:pic>
        <p:nvPicPr>
          <p:cNvPr id="2" name="Picture 1" descr="Logo&#10;&#10;Description automatically generated">
            <a:extLst>
              <a:ext uri="{FF2B5EF4-FFF2-40B4-BE49-F238E27FC236}">
                <a16:creationId xmlns:a16="http://schemas.microsoft.com/office/drawing/2014/main" xmlns="" id="{1A4D5171-FEB2-407A-A7AC-DC819EAC270E}"/>
              </a:ext>
            </a:extLst>
          </p:cNvPr>
          <p:cNvPicPr>
            <a:picLocks noChangeAspect="1"/>
          </p:cNvPicPr>
          <p:nvPr userDrawn="1"/>
        </p:nvPicPr>
        <p:blipFill>
          <a:blip r:embed="rId2"/>
          <a:stretch>
            <a:fillRect/>
          </a:stretch>
        </p:blipFill>
        <p:spPr>
          <a:xfrm>
            <a:off x="7882759" y="3354883"/>
            <a:ext cx="1063409" cy="693424"/>
          </a:xfrm>
          <a:prstGeom prst="rect">
            <a:avLst/>
          </a:prstGeom>
        </p:spPr>
      </p:pic>
    </p:spTree>
    <p:extLst>
      <p:ext uri="{BB962C8B-B14F-4D97-AF65-F5344CB8AC3E}">
        <p14:creationId xmlns:p14="http://schemas.microsoft.com/office/powerpoint/2010/main" val="3330610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 2 columns" type="twoColTx">
  <p:cSld name="Title + 2 columns">
    <p:spTree>
      <p:nvGrpSpPr>
        <p:cNvPr id="1" name="Shape 81"/>
        <p:cNvGrpSpPr/>
        <p:nvPr/>
      </p:nvGrpSpPr>
      <p:grpSpPr>
        <a:xfrm>
          <a:off x="0" y="0"/>
          <a:ext cx="0" cy="0"/>
          <a:chOff x="0" y="0"/>
          <a:chExt cx="0" cy="0"/>
        </a:xfrm>
      </p:grpSpPr>
      <p:grpSp>
        <p:nvGrpSpPr>
          <p:cNvPr id="82" name="Google Shape;82;p6"/>
          <p:cNvGrpSpPr/>
          <p:nvPr/>
        </p:nvGrpSpPr>
        <p:grpSpPr>
          <a:xfrm>
            <a:off x="-4" y="40"/>
            <a:ext cx="7072430" cy="1327315"/>
            <a:chOff x="-4" y="40"/>
            <a:chExt cx="7072430" cy="1327315"/>
          </a:xfrm>
        </p:grpSpPr>
        <p:sp>
          <p:nvSpPr>
            <p:cNvPr id="83" name="Google Shape;83;p6"/>
            <p:cNvSpPr/>
            <p:nvPr/>
          </p:nvSpPr>
          <p:spPr>
            <a:xfrm>
              <a:off x="6292649" y="126425"/>
              <a:ext cx="779700" cy="259800"/>
            </a:xfrm>
            <a:prstGeom prst="triangle">
              <a:avLst>
                <a:gd name="adj" fmla="val 32425"/>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vo"/>
                <a:ea typeface="Arvo"/>
                <a:cs typeface="Arvo"/>
                <a:sym typeface="Arvo"/>
              </a:endParaRPr>
            </a:p>
          </p:txBody>
        </p:sp>
        <p:grpSp>
          <p:nvGrpSpPr>
            <p:cNvPr id="84" name="Google Shape;84;p6"/>
            <p:cNvGrpSpPr/>
            <p:nvPr/>
          </p:nvGrpSpPr>
          <p:grpSpPr>
            <a:xfrm rot="10800000" flipH="1">
              <a:off x="3" y="40"/>
              <a:ext cx="6756168" cy="1327315"/>
              <a:chOff x="-2168138" y="330075"/>
              <a:chExt cx="8650663" cy="1699506"/>
            </a:xfrm>
          </p:grpSpPr>
          <p:sp>
            <p:nvSpPr>
              <p:cNvPr id="85" name="Google Shape;85;p6"/>
              <p:cNvSpPr/>
              <p:nvPr/>
            </p:nvSpPr>
            <p:spPr>
              <a:xfrm>
                <a:off x="-2168138" y="330081"/>
                <a:ext cx="6958200" cy="1699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vo"/>
                  <a:ea typeface="Arvo"/>
                  <a:cs typeface="Arvo"/>
                  <a:sym typeface="Arvo"/>
                </a:endParaRPr>
              </a:p>
            </p:txBody>
          </p:sp>
          <p:sp>
            <p:nvSpPr>
              <p:cNvPr id="86" name="Google Shape;86;p6"/>
              <p:cNvSpPr/>
              <p:nvPr/>
            </p:nvSpPr>
            <p:spPr>
              <a:xfrm>
                <a:off x="4783025" y="330075"/>
                <a:ext cx="1699500" cy="1699500"/>
              </a:xfrm>
              <a:prstGeom prst="rtTriangl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vo"/>
                  <a:ea typeface="Arvo"/>
                  <a:cs typeface="Arvo"/>
                  <a:sym typeface="Arvo"/>
                </a:endParaRPr>
              </a:p>
            </p:txBody>
          </p:sp>
        </p:grpSp>
        <p:grpSp>
          <p:nvGrpSpPr>
            <p:cNvPr id="87" name="Google Shape;87;p6"/>
            <p:cNvGrpSpPr/>
            <p:nvPr/>
          </p:nvGrpSpPr>
          <p:grpSpPr>
            <a:xfrm rot="10800000" flipH="1">
              <a:off x="-4" y="381007"/>
              <a:ext cx="7072430" cy="771744"/>
              <a:chOff x="-9092084" y="330075"/>
              <a:chExt cx="15574609" cy="1699501"/>
            </a:xfrm>
          </p:grpSpPr>
          <p:sp>
            <p:nvSpPr>
              <p:cNvPr id="88" name="Google Shape;88;p6"/>
              <p:cNvSpPr/>
              <p:nvPr/>
            </p:nvSpPr>
            <p:spPr>
              <a:xfrm>
                <a:off x="-9092084" y="330076"/>
                <a:ext cx="13882200" cy="16995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vo"/>
                  <a:ea typeface="Arvo"/>
                  <a:cs typeface="Arvo"/>
                  <a:sym typeface="Arvo"/>
                </a:endParaRPr>
              </a:p>
            </p:txBody>
          </p:sp>
          <p:sp>
            <p:nvSpPr>
              <p:cNvPr id="89" name="Google Shape;89;p6"/>
              <p:cNvSpPr/>
              <p:nvPr/>
            </p:nvSpPr>
            <p:spPr>
              <a:xfrm>
                <a:off x="4783025" y="330075"/>
                <a:ext cx="1699500" cy="1699500"/>
              </a:xfrm>
              <a:prstGeom prst="rtTriangl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vo"/>
                  <a:ea typeface="Arvo"/>
                  <a:cs typeface="Arvo"/>
                  <a:sym typeface="Arvo"/>
                </a:endParaRPr>
              </a:p>
            </p:txBody>
          </p:sp>
        </p:grpSp>
      </p:grpSp>
      <p:grpSp>
        <p:nvGrpSpPr>
          <p:cNvPr id="90" name="Google Shape;90;p6"/>
          <p:cNvGrpSpPr/>
          <p:nvPr/>
        </p:nvGrpSpPr>
        <p:grpSpPr>
          <a:xfrm>
            <a:off x="6946842" y="4472723"/>
            <a:ext cx="2202830" cy="670795"/>
            <a:chOff x="5575242" y="4472723"/>
            <a:chExt cx="2202830" cy="670795"/>
          </a:xfrm>
        </p:grpSpPr>
        <p:sp>
          <p:nvSpPr>
            <p:cNvPr id="91" name="Google Shape;91;p6"/>
            <p:cNvSpPr/>
            <p:nvPr/>
          </p:nvSpPr>
          <p:spPr>
            <a:xfrm rot="10800000">
              <a:off x="5575242" y="4948334"/>
              <a:ext cx="394200" cy="131400"/>
            </a:xfrm>
            <a:prstGeom prst="triangle">
              <a:avLst>
                <a:gd name="adj" fmla="val 32425"/>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2" name="Google Shape;92;p6"/>
            <p:cNvGrpSpPr/>
            <p:nvPr/>
          </p:nvGrpSpPr>
          <p:grpSpPr>
            <a:xfrm flipH="1">
              <a:off x="5734850" y="4472723"/>
              <a:ext cx="2040837" cy="670795"/>
              <a:chOff x="1297954" y="330075"/>
              <a:chExt cx="5169293" cy="1699506"/>
            </a:xfrm>
          </p:grpSpPr>
          <p:sp>
            <p:nvSpPr>
              <p:cNvPr id="93" name="Google Shape;93;p6"/>
              <p:cNvSpPr/>
              <p:nvPr/>
            </p:nvSpPr>
            <p:spPr>
              <a:xfrm>
                <a:off x="1297954" y="330081"/>
                <a:ext cx="3476700" cy="1699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6"/>
              <p:cNvSpPr/>
              <p:nvPr/>
            </p:nvSpPr>
            <p:spPr>
              <a:xfrm>
                <a:off x="4767747" y="330075"/>
                <a:ext cx="1699500" cy="1699500"/>
              </a:xfrm>
              <a:prstGeom prst="rtTriangl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5" name="Google Shape;95;p6"/>
            <p:cNvGrpSpPr/>
            <p:nvPr/>
          </p:nvGrpSpPr>
          <p:grpSpPr>
            <a:xfrm flipH="1">
              <a:off x="5578209" y="4646738"/>
              <a:ext cx="2199863" cy="304563"/>
              <a:chOff x="-5827153" y="330075"/>
              <a:chExt cx="12276019" cy="1699569"/>
            </a:xfrm>
          </p:grpSpPr>
          <p:sp>
            <p:nvSpPr>
              <p:cNvPr id="96" name="Google Shape;96;p6"/>
              <p:cNvSpPr/>
              <p:nvPr/>
            </p:nvSpPr>
            <p:spPr>
              <a:xfrm>
                <a:off x="-5827153" y="330144"/>
                <a:ext cx="10612200" cy="16995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6"/>
              <p:cNvSpPr/>
              <p:nvPr/>
            </p:nvSpPr>
            <p:spPr>
              <a:xfrm>
                <a:off x="4749366" y="330075"/>
                <a:ext cx="1699500" cy="1699500"/>
              </a:xfrm>
              <a:prstGeom prst="rtTriangl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98" name="Google Shape;98;p6"/>
          <p:cNvSpPr txBox="1">
            <a:spLocks noGrp="1"/>
          </p:cNvSpPr>
          <p:nvPr>
            <p:ph type="title"/>
          </p:nvPr>
        </p:nvSpPr>
        <p:spPr>
          <a:xfrm>
            <a:off x="814275" y="392575"/>
            <a:ext cx="5258400" cy="766200"/>
          </a:xfrm>
          <a:prstGeom prst="rect">
            <a:avLst/>
          </a:prstGeom>
        </p:spPr>
        <p:txBody>
          <a:bodyPr spcFirstLastPara="1" wrap="square" lIns="91425" tIns="91425" rIns="91425" bIns="91425" anchor="ctr" anchorCtr="0">
            <a:noAutofit/>
          </a:bodyPr>
          <a:lstStyle>
            <a:lvl1pPr lvl="0">
              <a:spcBef>
                <a:spcPts val="0"/>
              </a:spcBef>
              <a:spcAft>
                <a:spcPts val="0"/>
              </a:spcAft>
              <a:buSzPts val="2000"/>
              <a:buNone/>
              <a:defRPr/>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a:endParaRPr/>
          </a:p>
        </p:txBody>
      </p:sp>
      <p:sp>
        <p:nvSpPr>
          <p:cNvPr id="99" name="Google Shape;99;p6"/>
          <p:cNvSpPr txBox="1">
            <a:spLocks noGrp="1"/>
          </p:cNvSpPr>
          <p:nvPr>
            <p:ph type="body" idx="1"/>
          </p:nvPr>
        </p:nvSpPr>
        <p:spPr>
          <a:xfrm>
            <a:off x="814275" y="1537988"/>
            <a:ext cx="3378300" cy="2724300"/>
          </a:xfrm>
          <a:prstGeom prst="rect">
            <a:avLst/>
          </a:prstGeom>
        </p:spPr>
        <p:txBody>
          <a:bodyPr spcFirstLastPara="1" wrap="square" lIns="91425" tIns="91425" rIns="91425" bIns="91425" anchor="t" anchorCtr="0">
            <a:noAutofit/>
          </a:bodyPr>
          <a:lstStyle>
            <a:lvl1pPr marL="457200" lvl="0" indent="-355600">
              <a:spcBef>
                <a:spcPts val="600"/>
              </a:spcBef>
              <a:spcAft>
                <a:spcPts val="0"/>
              </a:spcAft>
              <a:buSzPts val="2000"/>
              <a:buChar char="▰"/>
              <a:defRPr sz="2000"/>
            </a:lvl1pPr>
            <a:lvl2pPr marL="914400" lvl="1" indent="-355600">
              <a:spcBef>
                <a:spcPts val="1000"/>
              </a:spcBef>
              <a:spcAft>
                <a:spcPts val="0"/>
              </a:spcAft>
              <a:buSzPts val="2000"/>
              <a:buChar char="▻"/>
              <a:defRPr sz="2000"/>
            </a:lvl2pPr>
            <a:lvl3pPr marL="1371600" lvl="2" indent="-355600">
              <a:spcBef>
                <a:spcPts val="1000"/>
              </a:spcBef>
              <a:spcAft>
                <a:spcPts val="0"/>
              </a:spcAft>
              <a:buSzPts val="2000"/>
              <a:buChar char="▻"/>
              <a:defRPr sz="2000"/>
            </a:lvl3pPr>
            <a:lvl4pPr marL="1828800" lvl="3" indent="-355600">
              <a:spcBef>
                <a:spcPts val="1000"/>
              </a:spcBef>
              <a:spcAft>
                <a:spcPts val="0"/>
              </a:spcAft>
              <a:buSzPts val="2000"/>
              <a:buChar char="▻"/>
              <a:defRPr sz="2000"/>
            </a:lvl4pPr>
            <a:lvl5pPr marL="2286000" lvl="4" indent="-355600">
              <a:spcBef>
                <a:spcPts val="1000"/>
              </a:spcBef>
              <a:spcAft>
                <a:spcPts val="0"/>
              </a:spcAft>
              <a:buSzPts val="2000"/>
              <a:buChar char="▻"/>
              <a:defRPr sz="2000"/>
            </a:lvl5pPr>
            <a:lvl6pPr marL="2743200" lvl="5" indent="-355600">
              <a:spcBef>
                <a:spcPts val="1000"/>
              </a:spcBef>
              <a:spcAft>
                <a:spcPts val="0"/>
              </a:spcAft>
              <a:buSzPts val="2000"/>
              <a:buChar char="▻"/>
              <a:defRPr sz="2000"/>
            </a:lvl6pPr>
            <a:lvl7pPr marL="3200400" lvl="6" indent="-355600">
              <a:spcBef>
                <a:spcPts val="1000"/>
              </a:spcBef>
              <a:spcAft>
                <a:spcPts val="0"/>
              </a:spcAft>
              <a:buSzPts val="2000"/>
              <a:buChar char="▻"/>
              <a:defRPr sz="2000"/>
            </a:lvl7pPr>
            <a:lvl8pPr marL="3657600" lvl="7" indent="-355600">
              <a:spcBef>
                <a:spcPts val="1000"/>
              </a:spcBef>
              <a:spcAft>
                <a:spcPts val="0"/>
              </a:spcAft>
              <a:buSzPts val="2000"/>
              <a:buChar char="▻"/>
              <a:defRPr sz="2000"/>
            </a:lvl8pPr>
            <a:lvl9pPr marL="4114800" lvl="8" indent="-355600">
              <a:spcBef>
                <a:spcPts val="1000"/>
              </a:spcBef>
              <a:spcAft>
                <a:spcPts val="1000"/>
              </a:spcAft>
              <a:buSzPts val="2000"/>
              <a:buChar char="▻"/>
              <a:defRPr sz="2000"/>
            </a:lvl9pPr>
          </a:lstStyle>
          <a:p>
            <a:endParaRPr/>
          </a:p>
        </p:txBody>
      </p:sp>
      <p:sp>
        <p:nvSpPr>
          <p:cNvPr id="100" name="Google Shape;100;p6"/>
          <p:cNvSpPr txBox="1">
            <a:spLocks noGrp="1"/>
          </p:cNvSpPr>
          <p:nvPr>
            <p:ph type="body" idx="2"/>
          </p:nvPr>
        </p:nvSpPr>
        <p:spPr>
          <a:xfrm>
            <a:off x="4396123" y="1537988"/>
            <a:ext cx="3378300" cy="2724300"/>
          </a:xfrm>
          <a:prstGeom prst="rect">
            <a:avLst/>
          </a:prstGeom>
        </p:spPr>
        <p:txBody>
          <a:bodyPr spcFirstLastPara="1" wrap="square" lIns="91425" tIns="91425" rIns="91425" bIns="91425" anchor="t" anchorCtr="0">
            <a:noAutofit/>
          </a:bodyPr>
          <a:lstStyle>
            <a:lvl1pPr marL="457200" lvl="0" indent="-355600">
              <a:spcBef>
                <a:spcPts val="600"/>
              </a:spcBef>
              <a:spcAft>
                <a:spcPts val="0"/>
              </a:spcAft>
              <a:buSzPts val="2000"/>
              <a:buChar char="▰"/>
              <a:defRPr sz="2000"/>
            </a:lvl1pPr>
            <a:lvl2pPr marL="914400" lvl="1" indent="-355600">
              <a:spcBef>
                <a:spcPts val="1000"/>
              </a:spcBef>
              <a:spcAft>
                <a:spcPts val="0"/>
              </a:spcAft>
              <a:buSzPts val="2000"/>
              <a:buChar char="▻"/>
              <a:defRPr sz="2000"/>
            </a:lvl2pPr>
            <a:lvl3pPr marL="1371600" lvl="2" indent="-355600">
              <a:spcBef>
                <a:spcPts val="1000"/>
              </a:spcBef>
              <a:spcAft>
                <a:spcPts val="0"/>
              </a:spcAft>
              <a:buSzPts val="2000"/>
              <a:buChar char="▻"/>
              <a:defRPr sz="2000"/>
            </a:lvl3pPr>
            <a:lvl4pPr marL="1828800" lvl="3" indent="-355600">
              <a:spcBef>
                <a:spcPts val="1000"/>
              </a:spcBef>
              <a:spcAft>
                <a:spcPts val="0"/>
              </a:spcAft>
              <a:buSzPts val="2000"/>
              <a:buChar char="▻"/>
              <a:defRPr sz="2000"/>
            </a:lvl4pPr>
            <a:lvl5pPr marL="2286000" lvl="4" indent="-355600">
              <a:spcBef>
                <a:spcPts val="1000"/>
              </a:spcBef>
              <a:spcAft>
                <a:spcPts val="0"/>
              </a:spcAft>
              <a:buSzPts val="2000"/>
              <a:buChar char="▻"/>
              <a:defRPr sz="2000"/>
            </a:lvl5pPr>
            <a:lvl6pPr marL="2743200" lvl="5" indent="-355600">
              <a:spcBef>
                <a:spcPts val="1000"/>
              </a:spcBef>
              <a:spcAft>
                <a:spcPts val="0"/>
              </a:spcAft>
              <a:buSzPts val="2000"/>
              <a:buChar char="▻"/>
              <a:defRPr sz="2000"/>
            </a:lvl6pPr>
            <a:lvl7pPr marL="3200400" lvl="6" indent="-355600">
              <a:spcBef>
                <a:spcPts val="1000"/>
              </a:spcBef>
              <a:spcAft>
                <a:spcPts val="0"/>
              </a:spcAft>
              <a:buSzPts val="2000"/>
              <a:buChar char="▻"/>
              <a:defRPr sz="2000"/>
            </a:lvl7pPr>
            <a:lvl8pPr marL="3657600" lvl="7" indent="-355600">
              <a:spcBef>
                <a:spcPts val="1000"/>
              </a:spcBef>
              <a:spcAft>
                <a:spcPts val="0"/>
              </a:spcAft>
              <a:buSzPts val="2000"/>
              <a:buChar char="▻"/>
              <a:defRPr sz="2000"/>
            </a:lvl8pPr>
            <a:lvl9pPr marL="4114800" lvl="8" indent="-355600">
              <a:spcBef>
                <a:spcPts val="1000"/>
              </a:spcBef>
              <a:spcAft>
                <a:spcPts val="1000"/>
              </a:spcAft>
              <a:buSzPts val="2000"/>
              <a:buChar char="▻"/>
              <a:defRPr sz="2000"/>
            </a:lvl9pPr>
          </a:lstStyle>
          <a:p>
            <a:endParaRPr/>
          </a:p>
        </p:txBody>
      </p:sp>
      <p:sp>
        <p:nvSpPr>
          <p:cNvPr id="101" name="Google Shape;101;p6"/>
          <p:cNvSpPr txBox="1">
            <a:spLocks noGrp="1"/>
          </p:cNvSpPr>
          <p:nvPr>
            <p:ph type="sldNum" idx="12"/>
          </p:nvPr>
        </p:nvSpPr>
        <p:spPr>
          <a:xfrm>
            <a:off x="7618000" y="4636500"/>
            <a:ext cx="1487400" cy="315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pic>
        <p:nvPicPr>
          <p:cNvPr id="3" name="Picture 2" descr="Logo&#10;&#10;Description automatically generated">
            <a:extLst>
              <a:ext uri="{FF2B5EF4-FFF2-40B4-BE49-F238E27FC236}">
                <a16:creationId xmlns:a16="http://schemas.microsoft.com/office/drawing/2014/main" xmlns="" id="{DDBECD16-FA3C-4223-89F2-833FFAF82681}"/>
              </a:ext>
            </a:extLst>
          </p:cNvPr>
          <p:cNvPicPr>
            <a:picLocks noChangeAspect="1"/>
          </p:cNvPicPr>
          <p:nvPr userDrawn="1"/>
        </p:nvPicPr>
        <p:blipFill>
          <a:blip r:embed="rId2"/>
          <a:stretch>
            <a:fillRect/>
          </a:stretch>
        </p:blipFill>
        <p:spPr>
          <a:xfrm>
            <a:off x="8061433" y="139461"/>
            <a:ext cx="884735" cy="576915"/>
          </a:xfrm>
          <a:prstGeom prst="rect">
            <a:avLst/>
          </a:prstGeom>
        </p:spPr>
      </p:pic>
    </p:spTree>
    <p:extLst>
      <p:ext uri="{BB962C8B-B14F-4D97-AF65-F5344CB8AC3E}">
        <p14:creationId xmlns:p14="http://schemas.microsoft.com/office/powerpoint/2010/main" val="9101519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matchingName="Subtitle">
  <p:cSld name="Subtitle">
    <p:spTree>
      <p:nvGrpSpPr>
        <p:cNvPr id="1" name="Shape 23"/>
        <p:cNvGrpSpPr/>
        <p:nvPr/>
      </p:nvGrpSpPr>
      <p:grpSpPr>
        <a:xfrm>
          <a:off x="0" y="0"/>
          <a:ext cx="0" cy="0"/>
          <a:chOff x="0" y="0"/>
          <a:chExt cx="0" cy="0"/>
        </a:xfrm>
      </p:grpSpPr>
      <p:sp>
        <p:nvSpPr>
          <p:cNvPr id="24" name="Google Shape;24;p3"/>
          <p:cNvSpPr/>
          <p:nvPr/>
        </p:nvSpPr>
        <p:spPr>
          <a:xfrm>
            <a:off x="5697214" y="2635519"/>
            <a:ext cx="889200" cy="296400"/>
          </a:xfrm>
          <a:prstGeom prst="triangle">
            <a:avLst>
              <a:gd name="adj" fmla="val 32425"/>
            </a:avLst>
          </a:prstGeom>
          <a:solidFill>
            <a:srgbClr val="2632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vo" panose="02000000000000000000"/>
              <a:ea typeface="Arvo" panose="02000000000000000000"/>
              <a:cs typeface="Arvo" panose="02000000000000000000"/>
              <a:sym typeface="Arvo" panose="02000000000000000000"/>
            </a:endParaRPr>
          </a:p>
        </p:txBody>
      </p:sp>
      <p:grpSp>
        <p:nvGrpSpPr>
          <p:cNvPr id="25" name="Google Shape;25;p3"/>
          <p:cNvGrpSpPr/>
          <p:nvPr/>
        </p:nvGrpSpPr>
        <p:grpSpPr>
          <a:xfrm>
            <a:off x="0" y="-7088"/>
            <a:ext cx="8661398" cy="5150588"/>
            <a:chOff x="0" y="-7088"/>
            <a:chExt cx="8661398" cy="5150588"/>
          </a:xfrm>
        </p:grpSpPr>
        <p:sp>
          <p:nvSpPr>
            <p:cNvPr id="26" name="Google Shape;26;p3"/>
            <p:cNvSpPr/>
            <p:nvPr/>
          </p:nvSpPr>
          <p:spPr>
            <a:xfrm>
              <a:off x="0" y="0"/>
              <a:ext cx="3525000" cy="5143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3"/>
            <p:cNvSpPr/>
            <p:nvPr/>
          </p:nvSpPr>
          <p:spPr>
            <a:xfrm rot="10800000" flipH="1">
              <a:off x="3517898" y="-7088"/>
              <a:ext cx="5143500" cy="5143500"/>
            </a:xfrm>
            <a:prstGeom prst="rtTriangl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vo" panose="02000000000000000000"/>
                <a:ea typeface="Arvo" panose="02000000000000000000"/>
                <a:cs typeface="Arvo" panose="02000000000000000000"/>
                <a:sym typeface="Arvo" panose="02000000000000000000"/>
              </a:endParaRPr>
            </a:p>
          </p:txBody>
        </p:sp>
      </p:grpSp>
      <p:grpSp>
        <p:nvGrpSpPr>
          <p:cNvPr id="28" name="Google Shape;28;p3"/>
          <p:cNvGrpSpPr/>
          <p:nvPr/>
        </p:nvGrpSpPr>
        <p:grpSpPr>
          <a:xfrm rot="10800000" flipH="1">
            <a:off x="-2" y="2924826"/>
            <a:ext cx="6589087" cy="2027268"/>
            <a:chOff x="-9894852" y="-4493254"/>
            <a:chExt cx="21200407" cy="6522740"/>
          </a:xfrm>
        </p:grpSpPr>
        <p:sp>
          <p:nvSpPr>
            <p:cNvPr id="29" name="Google Shape;29;p3"/>
            <p:cNvSpPr/>
            <p:nvPr/>
          </p:nvSpPr>
          <p:spPr>
            <a:xfrm>
              <a:off x="-9894852" y="-4493114"/>
              <a:ext cx="14685300" cy="65226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vo" panose="02000000000000000000"/>
                <a:ea typeface="Arvo" panose="02000000000000000000"/>
                <a:cs typeface="Arvo" panose="02000000000000000000"/>
                <a:sym typeface="Arvo" panose="02000000000000000000"/>
              </a:endParaRPr>
            </a:p>
          </p:txBody>
        </p:sp>
        <p:sp>
          <p:nvSpPr>
            <p:cNvPr id="30" name="Google Shape;30;p3"/>
            <p:cNvSpPr/>
            <p:nvPr/>
          </p:nvSpPr>
          <p:spPr>
            <a:xfrm>
              <a:off x="4782955" y="-4493254"/>
              <a:ext cx="6522600" cy="6522600"/>
            </a:xfrm>
            <a:prstGeom prst="rtTriangl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vo" panose="02000000000000000000"/>
                <a:ea typeface="Arvo" panose="02000000000000000000"/>
                <a:cs typeface="Arvo" panose="02000000000000000000"/>
                <a:sym typeface="Arvo" panose="02000000000000000000"/>
              </a:endParaRPr>
            </a:p>
          </p:txBody>
        </p:sp>
      </p:grpSp>
      <p:grpSp>
        <p:nvGrpSpPr>
          <p:cNvPr id="31" name="Google Shape;31;p3"/>
          <p:cNvGrpSpPr/>
          <p:nvPr/>
        </p:nvGrpSpPr>
        <p:grpSpPr>
          <a:xfrm>
            <a:off x="6946842" y="4472723"/>
            <a:ext cx="2202830" cy="670795"/>
            <a:chOff x="5575242" y="4472723"/>
            <a:chExt cx="2202830" cy="670795"/>
          </a:xfrm>
        </p:grpSpPr>
        <p:sp>
          <p:nvSpPr>
            <p:cNvPr id="32" name="Google Shape;32;p3"/>
            <p:cNvSpPr/>
            <p:nvPr/>
          </p:nvSpPr>
          <p:spPr>
            <a:xfrm rot="10800000">
              <a:off x="5575242" y="4948334"/>
              <a:ext cx="394200" cy="131400"/>
            </a:xfrm>
            <a:prstGeom prst="triangle">
              <a:avLst>
                <a:gd name="adj" fmla="val 32425"/>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3" name="Google Shape;33;p3"/>
            <p:cNvGrpSpPr/>
            <p:nvPr/>
          </p:nvGrpSpPr>
          <p:grpSpPr>
            <a:xfrm flipH="1">
              <a:off x="5734850" y="4472723"/>
              <a:ext cx="2040837" cy="670795"/>
              <a:chOff x="1297954" y="330075"/>
              <a:chExt cx="5169293" cy="1699506"/>
            </a:xfrm>
          </p:grpSpPr>
          <p:sp>
            <p:nvSpPr>
              <p:cNvPr id="34" name="Google Shape;34;p3"/>
              <p:cNvSpPr/>
              <p:nvPr/>
            </p:nvSpPr>
            <p:spPr>
              <a:xfrm>
                <a:off x="1297954" y="330081"/>
                <a:ext cx="3476700" cy="1699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3"/>
              <p:cNvSpPr/>
              <p:nvPr/>
            </p:nvSpPr>
            <p:spPr>
              <a:xfrm>
                <a:off x="4767747" y="330075"/>
                <a:ext cx="1699500" cy="1699500"/>
              </a:xfrm>
              <a:prstGeom prst="rtTriangl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6" name="Google Shape;36;p3"/>
            <p:cNvGrpSpPr/>
            <p:nvPr/>
          </p:nvGrpSpPr>
          <p:grpSpPr>
            <a:xfrm flipH="1">
              <a:off x="5578209" y="4646738"/>
              <a:ext cx="2199863" cy="304563"/>
              <a:chOff x="-5827153" y="330075"/>
              <a:chExt cx="12276019" cy="1699569"/>
            </a:xfrm>
          </p:grpSpPr>
          <p:sp>
            <p:nvSpPr>
              <p:cNvPr id="37" name="Google Shape;37;p3"/>
              <p:cNvSpPr/>
              <p:nvPr/>
            </p:nvSpPr>
            <p:spPr>
              <a:xfrm>
                <a:off x="-5827153" y="330144"/>
                <a:ext cx="10612200" cy="16995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3"/>
              <p:cNvSpPr/>
              <p:nvPr/>
            </p:nvSpPr>
            <p:spPr>
              <a:xfrm>
                <a:off x="4749366" y="330075"/>
                <a:ext cx="1699500" cy="1699500"/>
              </a:xfrm>
              <a:prstGeom prst="rtTriangl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39" name="Google Shape;39;p3"/>
          <p:cNvSpPr txBox="1">
            <a:spLocks noGrp="1"/>
          </p:cNvSpPr>
          <p:nvPr>
            <p:ph type="ctrTitle"/>
          </p:nvPr>
        </p:nvSpPr>
        <p:spPr>
          <a:xfrm>
            <a:off x="463525" y="2871148"/>
            <a:ext cx="4094400" cy="1159800"/>
          </a:xfrm>
          <a:prstGeom prst="rect">
            <a:avLst/>
          </a:prstGeom>
        </p:spPr>
        <p:txBody>
          <a:bodyPr spcFirstLastPara="1" wrap="square" lIns="91425" tIns="91425" rIns="91425" bIns="91425" anchor="b" anchorCtr="0">
            <a:noAutofit/>
          </a:bodyPr>
          <a:lstStyle>
            <a:lvl1pPr lvl="0"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endParaRPr/>
          </a:p>
        </p:txBody>
      </p:sp>
      <p:sp>
        <p:nvSpPr>
          <p:cNvPr id="40" name="Google Shape;40;p3"/>
          <p:cNvSpPr txBox="1">
            <a:spLocks noGrp="1"/>
          </p:cNvSpPr>
          <p:nvPr>
            <p:ph type="subTitle" idx="1"/>
          </p:nvPr>
        </p:nvSpPr>
        <p:spPr>
          <a:xfrm>
            <a:off x="463525" y="3975449"/>
            <a:ext cx="4094400" cy="7848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accent5"/>
              </a:buClr>
              <a:buSzPts val="2000"/>
              <a:buNone/>
              <a:defRPr sz="2000">
                <a:solidFill>
                  <a:schemeClr val="accent5"/>
                </a:solidFill>
              </a:defRPr>
            </a:lvl1pPr>
            <a:lvl2pPr lvl="1" rtl="0">
              <a:spcBef>
                <a:spcPts val="1000"/>
              </a:spcBef>
              <a:spcAft>
                <a:spcPts val="0"/>
              </a:spcAft>
              <a:buClr>
                <a:schemeClr val="accent5"/>
              </a:buClr>
              <a:buSzPts val="2000"/>
              <a:buNone/>
              <a:defRPr sz="2000">
                <a:solidFill>
                  <a:schemeClr val="accent5"/>
                </a:solidFill>
              </a:defRPr>
            </a:lvl2pPr>
            <a:lvl3pPr lvl="2" rtl="0">
              <a:spcBef>
                <a:spcPts val="1000"/>
              </a:spcBef>
              <a:spcAft>
                <a:spcPts val="0"/>
              </a:spcAft>
              <a:buClr>
                <a:schemeClr val="accent5"/>
              </a:buClr>
              <a:buSzPts val="2000"/>
              <a:buNone/>
              <a:defRPr sz="2000">
                <a:solidFill>
                  <a:schemeClr val="accent5"/>
                </a:solidFill>
              </a:defRPr>
            </a:lvl3pPr>
            <a:lvl4pPr lvl="3" rtl="0">
              <a:spcBef>
                <a:spcPts val="1000"/>
              </a:spcBef>
              <a:spcAft>
                <a:spcPts val="0"/>
              </a:spcAft>
              <a:buClr>
                <a:schemeClr val="accent5"/>
              </a:buClr>
              <a:buSzPts val="2000"/>
              <a:buNone/>
              <a:defRPr sz="2000">
                <a:solidFill>
                  <a:schemeClr val="accent5"/>
                </a:solidFill>
              </a:defRPr>
            </a:lvl4pPr>
            <a:lvl5pPr lvl="4" rtl="0">
              <a:spcBef>
                <a:spcPts val="1000"/>
              </a:spcBef>
              <a:spcAft>
                <a:spcPts val="0"/>
              </a:spcAft>
              <a:buClr>
                <a:schemeClr val="accent5"/>
              </a:buClr>
              <a:buSzPts val="2000"/>
              <a:buNone/>
              <a:defRPr sz="2000">
                <a:solidFill>
                  <a:schemeClr val="accent5"/>
                </a:solidFill>
              </a:defRPr>
            </a:lvl5pPr>
            <a:lvl6pPr lvl="5" rtl="0">
              <a:spcBef>
                <a:spcPts val="1000"/>
              </a:spcBef>
              <a:spcAft>
                <a:spcPts val="0"/>
              </a:spcAft>
              <a:buClr>
                <a:schemeClr val="accent5"/>
              </a:buClr>
              <a:buSzPts val="2000"/>
              <a:buNone/>
              <a:defRPr sz="2000">
                <a:solidFill>
                  <a:schemeClr val="accent5"/>
                </a:solidFill>
              </a:defRPr>
            </a:lvl6pPr>
            <a:lvl7pPr lvl="6" rtl="0">
              <a:spcBef>
                <a:spcPts val="1000"/>
              </a:spcBef>
              <a:spcAft>
                <a:spcPts val="0"/>
              </a:spcAft>
              <a:buClr>
                <a:schemeClr val="accent5"/>
              </a:buClr>
              <a:buSzPts val="2000"/>
              <a:buNone/>
              <a:defRPr sz="2000">
                <a:solidFill>
                  <a:schemeClr val="accent5"/>
                </a:solidFill>
              </a:defRPr>
            </a:lvl7pPr>
            <a:lvl8pPr lvl="7" rtl="0">
              <a:spcBef>
                <a:spcPts val="1000"/>
              </a:spcBef>
              <a:spcAft>
                <a:spcPts val="0"/>
              </a:spcAft>
              <a:buClr>
                <a:schemeClr val="accent5"/>
              </a:buClr>
              <a:buSzPts val="2000"/>
              <a:buNone/>
              <a:defRPr sz="2000">
                <a:solidFill>
                  <a:schemeClr val="accent5"/>
                </a:solidFill>
              </a:defRPr>
            </a:lvl8pPr>
            <a:lvl9pPr lvl="8" rtl="0">
              <a:spcBef>
                <a:spcPts val="1000"/>
              </a:spcBef>
              <a:spcAft>
                <a:spcPts val="1000"/>
              </a:spcAft>
              <a:buClr>
                <a:schemeClr val="accent5"/>
              </a:buClr>
              <a:buSzPts val="2000"/>
              <a:buNone/>
              <a:defRPr sz="2000">
                <a:solidFill>
                  <a:schemeClr val="accent5"/>
                </a:solidFill>
              </a:defRPr>
            </a:lvl9pPr>
          </a:lstStyle>
          <a:p>
            <a:endParaRPr/>
          </a:p>
        </p:txBody>
      </p:sp>
      <p:sp>
        <p:nvSpPr>
          <p:cNvPr id="41" name="Google Shape;41;p3"/>
          <p:cNvSpPr txBox="1">
            <a:spLocks noGrp="1"/>
          </p:cNvSpPr>
          <p:nvPr>
            <p:ph type="sldNum" idx="12"/>
          </p:nvPr>
        </p:nvSpPr>
        <p:spPr>
          <a:xfrm>
            <a:off x="7618000" y="4636500"/>
            <a:ext cx="1487400" cy="315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lang="en-GB"/>
          </a:p>
        </p:txBody>
      </p:sp>
      <p:pic>
        <p:nvPicPr>
          <p:cNvPr id="2" name="Picture 1" descr="Logo&#10;&#10;Description automatically generated">
            <a:extLst>
              <a:ext uri="{FF2B5EF4-FFF2-40B4-BE49-F238E27FC236}">
                <a16:creationId xmlns:a16="http://schemas.microsoft.com/office/drawing/2014/main" xmlns="" id="{B06C9C5B-B9E3-429D-AA99-B0AC89DE03AC}"/>
              </a:ext>
            </a:extLst>
          </p:cNvPr>
          <p:cNvPicPr>
            <a:picLocks noChangeAspect="1"/>
          </p:cNvPicPr>
          <p:nvPr userDrawn="1"/>
        </p:nvPicPr>
        <p:blipFill>
          <a:blip r:embed="rId2"/>
          <a:stretch>
            <a:fillRect/>
          </a:stretch>
        </p:blipFill>
        <p:spPr>
          <a:xfrm>
            <a:off x="8061433" y="139461"/>
            <a:ext cx="884735" cy="576915"/>
          </a:xfrm>
          <a:prstGeom prst="rect">
            <a:avLst/>
          </a:prstGeom>
        </p:spPr>
      </p:pic>
    </p:spTree>
    <p:extLst>
      <p:ext uri="{BB962C8B-B14F-4D97-AF65-F5344CB8AC3E}">
        <p14:creationId xmlns:p14="http://schemas.microsoft.com/office/powerpoint/2010/main" val="218298499"/>
      </p:ext>
    </p:extLst>
  </p:cSld>
  <p:clrMapOvr>
    <a:masterClrMapping/>
  </p:clrMapOvr>
  <p:transition>
    <p:fade thruBlk="1"/>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9CD2709E-0F26-48DE-90AD-546090AC1CA2}" type="datetimeFigureOut">
              <a:rPr lang="en-US" smtClean="0"/>
              <a:t>7/24/2024</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6E6B0D26-2FA5-4B77-B80B-0840D1B69F72}" type="slidenum">
              <a:rPr lang="en-US" smtClean="0"/>
              <a:t>‹#›</a:t>
            </a:fld>
            <a:endParaRPr lang="en-US"/>
          </a:p>
        </p:txBody>
      </p:sp>
    </p:spTree>
    <p:extLst>
      <p:ext uri="{BB962C8B-B14F-4D97-AF65-F5344CB8AC3E}">
        <p14:creationId xmlns:p14="http://schemas.microsoft.com/office/powerpoint/2010/main" val="2303009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ctrTitle"/>
          </p:nvPr>
        </p:nvSpPr>
        <p:spPr/>
        <p:txBody>
          <a:bodyPr/>
          <a:lstStyle/>
          <a:p>
            <a:r>
              <a:rPr lang="en-US" b="1" dirty="0" smtClean="0">
                <a:solidFill>
                  <a:srgbClr val="FF0000"/>
                </a:solidFill>
              </a:rPr>
              <a:t>Intestinal Protozoan Infections</a:t>
            </a:r>
            <a:endParaRPr lang="en-US" b="1" dirty="0">
              <a:solidFill>
                <a:srgbClr val="FF0000"/>
              </a:solidFill>
            </a:endParaRPr>
          </a:p>
        </p:txBody>
      </p:sp>
      <p:sp>
        <p:nvSpPr>
          <p:cNvPr id="13" name="Subtitle 12"/>
          <p:cNvSpPr>
            <a:spLocks noGrp="1"/>
          </p:cNvSpPr>
          <p:nvPr>
            <p:ph type="subTitle" idx="1"/>
          </p:nvPr>
        </p:nvSpPr>
        <p:spPr/>
        <p:txBody>
          <a:bodyPr>
            <a:normAutofit fontScale="85000" lnSpcReduction="20000"/>
          </a:bodyPr>
          <a:lstStyle/>
          <a:p>
            <a:r>
              <a:rPr lang="en-US" b="1" dirty="0" smtClean="0">
                <a:solidFill>
                  <a:srgbClr val="00B050"/>
                </a:solidFill>
              </a:rPr>
              <a:t>Dr. </a:t>
            </a:r>
            <a:r>
              <a:rPr lang="en-US" b="1" dirty="0" err="1" smtClean="0">
                <a:solidFill>
                  <a:srgbClr val="00B050"/>
                </a:solidFill>
              </a:rPr>
              <a:t>Ved</a:t>
            </a:r>
            <a:r>
              <a:rPr lang="en-US" b="1" dirty="0" smtClean="0">
                <a:solidFill>
                  <a:srgbClr val="00B050"/>
                </a:solidFill>
              </a:rPr>
              <a:t> </a:t>
            </a:r>
            <a:r>
              <a:rPr lang="en-US" b="1" dirty="0" err="1" smtClean="0">
                <a:solidFill>
                  <a:srgbClr val="00B050"/>
                </a:solidFill>
              </a:rPr>
              <a:t>Prakash</a:t>
            </a:r>
            <a:r>
              <a:rPr lang="en-US" b="1" dirty="0" smtClean="0">
                <a:solidFill>
                  <a:srgbClr val="00B050"/>
                </a:solidFill>
              </a:rPr>
              <a:t> </a:t>
            </a:r>
          </a:p>
          <a:p>
            <a:r>
              <a:rPr lang="en-US" b="1" dirty="0" smtClean="0">
                <a:solidFill>
                  <a:srgbClr val="00B050"/>
                </a:solidFill>
              </a:rPr>
              <a:t>Professor &amp; Head </a:t>
            </a:r>
          </a:p>
          <a:p>
            <a:r>
              <a:rPr lang="en-US" b="1" dirty="0" smtClean="0">
                <a:solidFill>
                  <a:srgbClr val="00B050"/>
                </a:solidFill>
              </a:rPr>
              <a:t>PG Department of Microbiology</a:t>
            </a:r>
            <a:endParaRPr lang="en-US" b="1" dirty="0">
              <a:solidFill>
                <a:srgbClr val="00B050"/>
              </a:solidFill>
            </a:endParaRPr>
          </a:p>
        </p:txBody>
      </p:sp>
      <p:sp>
        <p:nvSpPr>
          <p:cNvPr id="6" name="Title 6"/>
          <p:cNvSpPr>
            <a:spLocks noGrp="1"/>
          </p:cNvSpPr>
          <p:nvPr/>
        </p:nvSpPr>
        <p:spPr>
          <a:xfrm>
            <a:off x="457200" y="2143125"/>
            <a:ext cx="8229600" cy="85725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a:p>
        </p:txBody>
      </p:sp>
      <p:sp>
        <p:nvSpPr>
          <p:cNvPr id="7" name="Title 6"/>
          <p:cNvSpPr>
            <a:spLocks noGrp="1"/>
          </p:cNvSpPr>
          <p:nvPr/>
        </p:nvSpPr>
        <p:spPr>
          <a:xfrm>
            <a:off x="609600" y="2257425"/>
            <a:ext cx="8229600" cy="85725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a:p>
        </p:txBody>
      </p:sp>
    </p:spTree>
    <p:extLst>
      <p:ext uri="{BB962C8B-B14F-4D97-AF65-F5344CB8AC3E}">
        <p14:creationId xmlns:p14="http://schemas.microsoft.com/office/powerpoint/2010/main" val="264823443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Learning objectives</a:t>
            </a:r>
            <a:endParaRPr lang="en-US" b="1" dirty="0">
              <a:solidFill>
                <a:srgbClr val="FF0000"/>
              </a:solidFill>
            </a:endParaRPr>
          </a:p>
        </p:txBody>
      </p:sp>
      <p:sp>
        <p:nvSpPr>
          <p:cNvPr id="193" name="Google Shape;193;p12"/>
          <p:cNvSpPr txBox="1">
            <a:spLocks noGrp="1"/>
          </p:cNvSpPr>
          <p:nvPr>
            <p:ph idx="1"/>
          </p:nvPr>
        </p:nvSpPr>
        <p:spPr/>
        <p:txBody>
          <a:bodyPr>
            <a:normAutofit fontScale="92500" lnSpcReduction="10000"/>
          </a:bodyPr>
          <a:lstStyle/>
          <a:p>
            <a:r>
              <a:rPr lang="en-US" dirty="0" smtClean="0"/>
              <a:t>At the end of the session, the students will be able to understand:</a:t>
            </a:r>
          </a:p>
          <a:p>
            <a:r>
              <a:rPr lang="en-US" dirty="0" smtClean="0"/>
              <a:t>Intestinal </a:t>
            </a:r>
            <a:r>
              <a:rPr lang="en-US" dirty="0" err="1" smtClean="0"/>
              <a:t>amoebiasis</a:t>
            </a:r>
            <a:endParaRPr lang="en-US" dirty="0" smtClean="0"/>
          </a:p>
          <a:p>
            <a:r>
              <a:rPr lang="en-US" dirty="0" smtClean="0"/>
              <a:t>Amoebae resembling  </a:t>
            </a:r>
            <a:r>
              <a:rPr lang="en-US" dirty="0" err="1" smtClean="0"/>
              <a:t>E.histolytica</a:t>
            </a:r>
            <a:endParaRPr lang="en-US" dirty="0" smtClean="0"/>
          </a:p>
          <a:p>
            <a:r>
              <a:rPr lang="en-US" dirty="0" smtClean="0"/>
              <a:t>Opportunistic intestinal coccidian parasitic infections</a:t>
            </a:r>
          </a:p>
          <a:p>
            <a:r>
              <a:rPr lang="en-US" dirty="0" smtClean="0"/>
              <a:t>Giardiasis, </a:t>
            </a:r>
            <a:r>
              <a:rPr lang="en-US" dirty="0" err="1" smtClean="0"/>
              <a:t>balantidiasis</a:t>
            </a:r>
            <a:r>
              <a:rPr lang="en-US" dirty="0" smtClean="0"/>
              <a:t>, </a:t>
            </a:r>
            <a:r>
              <a:rPr lang="en-US" dirty="0" err="1" smtClean="0"/>
              <a:t>Microsporidiosis</a:t>
            </a:r>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a:t>
            </a:fld>
            <a:endParaRPr lang="en"/>
          </a:p>
        </p:txBody>
      </p:sp>
    </p:spTree>
    <p:extLst>
      <p:ext uri="{BB962C8B-B14F-4D97-AF65-F5344CB8AC3E}">
        <p14:creationId xmlns:p14="http://schemas.microsoft.com/office/powerpoint/2010/main" val="378649100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Intestinal Protozoan Infections</a:t>
            </a:r>
            <a:endParaRPr lang="en-US" dirty="0"/>
          </a:p>
        </p:txBody>
      </p:sp>
      <p:sp>
        <p:nvSpPr>
          <p:cNvPr id="193" name="Google Shape;193;p12"/>
          <p:cNvSpPr txBox="1">
            <a:spLocks noGrp="1"/>
          </p:cNvSpPr>
          <p:nvPr>
            <p:ph idx="1"/>
          </p:nvPr>
        </p:nvSpPr>
        <p:spPr/>
        <p:txBody>
          <a:bodyPr>
            <a:normAutofit fontScale="85000" lnSpcReduction="20000"/>
          </a:bodyPr>
          <a:lstStyle/>
          <a:p>
            <a:r>
              <a:rPr lang="en-US" smtClean="0"/>
              <a:t>The protozoan parasites which cause intestinal infection include:</a:t>
            </a:r>
          </a:p>
          <a:p>
            <a:r>
              <a:rPr lang="en-US" smtClean="0"/>
              <a:t>Intestinal amoebae: Entamoeba histolytica</a:t>
            </a:r>
          </a:p>
          <a:p>
            <a:r>
              <a:rPr lang="en-US" smtClean="0"/>
              <a:t>Intestinal flagellate: Giardia lamblia</a:t>
            </a:r>
          </a:p>
          <a:p>
            <a:r>
              <a:rPr lang="en-US" smtClean="0"/>
              <a:t>Opportunistic intestinal coccidian parasites: Cryptosporidium, Cyclospora, and Cystoisospora</a:t>
            </a:r>
          </a:p>
          <a:p>
            <a:r>
              <a:rPr lang="en-US" smtClean="0"/>
              <a:t>Others: Balantidium coli, Blastocystis hominis, Sarcocystis and Microsporidia (now considered as fungi).</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3</a:t>
            </a:fld>
            <a:endParaRPr lang="en"/>
          </a:p>
        </p:txBody>
      </p:sp>
    </p:spTree>
    <p:extLst>
      <p:ext uri="{BB962C8B-B14F-4D97-AF65-F5344CB8AC3E}">
        <p14:creationId xmlns:p14="http://schemas.microsoft.com/office/powerpoint/2010/main" val="285129610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14"/>
          <p:cNvSpPr txBox="1">
            <a:spLocks noGrp="1"/>
          </p:cNvSpPr>
          <p:nvPr>
            <p:ph type="title"/>
          </p:nvPr>
        </p:nvSpPr>
        <p:spPr/>
        <p:txBody>
          <a:bodyPr/>
          <a:lstStyle/>
          <a:p>
            <a:r>
              <a:rPr lang="en-US" smtClean="0"/>
              <a:t>INTESTINAL AMOEBIASIS</a:t>
            </a:r>
            <a:endParaRPr lang="en-US" dirty="0"/>
          </a:p>
        </p:txBody>
      </p:sp>
      <p:sp>
        <p:nvSpPr>
          <p:cNvPr id="5" name="Content Placeholder 4"/>
          <p:cNvSpPr>
            <a:spLocks noGrp="1"/>
          </p:cNvSpPr>
          <p:nvPr>
            <p:ph idx="1"/>
          </p:nvPr>
        </p:nvSpPr>
        <p:spPr/>
        <p:txBody>
          <a:bodyPr/>
          <a:lstStyle/>
          <a:p>
            <a:endParaRPr lang="en-US"/>
          </a:p>
        </p:txBody>
      </p:sp>
      <p:sp>
        <p:nvSpPr>
          <p:cNvPr id="223" name="Google Shape;223;p14"/>
          <p:cNvSpPr txBox="1">
            <a:spLocks noGrp="1"/>
          </p:cNvSpPr>
          <p:nvPr>
            <p:ph type="sldNum" sz="quarter" idx="12"/>
          </p:nvPr>
        </p:nvSpPr>
        <p:spPr/>
        <p:txBody>
          <a:bodyPr/>
          <a:lstStyle/>
          <a:p>
            <a:pPr lvl="0"/>
            <a:fld id="{00000000-1234-1234-1234-123412341234}" type="slidenum">
              <a:rPr lang="en-GB" smtClean="0"/>
              <a:pPr lvl="0"/>
              <a:t>4</a:t>
            </a:fld>
            <a:endParaRPr lang="en-GB"/>
          </a:p>
        </p:txBody>
      </p:sp>
    </p:spTree>
    <p:extLst>
      <p:ext uri="{BB962C8B-B14F-4D97-AF65-F5344CB8AC3E}">
        <p14:creationId xmlns:p14="http://schemas.microsoft.com/office/powerpoint/2010/main" val="105111349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INTESTINAL AMOEBIASIS</a:t>
            </a:r>
            <a:endParaRPr lang="en-US" dirty="0"/>
          </a:p>
        </p:txBody>
      </p:sp>
      <p:sp>
        <p:nvSpPr>
          <p:cNvPr id="193" name="Google Shape;193;p12"/>
          <p:cNvSpPr txBox="1">
            <a:spLocks noGrp="1"/>
          </p:cNvSpPr>
          <p:nvPr>
            <p:ph idx="1"/>
          </p:nvPr>
        </p:nvSpPr>
        <p:spPr/>
        <p:txBody>
          <a:bodyPr>
            <a:normAutofit lnSpcReduction="10000"/>
          </a:bodyPr>
          <a:lstStyle/>
          <a:p>
            <a:r>
              <a:rPr lang="en-US" smtClean="0"/>
              <a:t>Amoebae (meaning “change”) - single-celled protozoan parasites that constantly change their shape - due to presence of an organ of locomotion called as “pseudopodium”. </a:t>
            </a:r>
          </a:p>
          <a:p>
            <a:r>
              <a:rPr lang="en-US" smtClean="0"/>
              <a:t>Based on the habitat they are of two types -</a:t>
            </a:r>
          </a:p>
          <a:p>
            <a:pPr lvl="1"/>
            <a:r>
              <a:rPr lang="en-US" smtClean="0"/>
              <a:t>(i) intestinal amoebae, and </a:t>
            </a:r>
          </a:p>
          <a:p>
            <a:pPr lvl="1"/>
            <a:r>
              <a:rPr lang="en-US" smtClean="0"/>
              <a:t>(ii) free-living amoebae.</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5</a:t>
            </a:fld>
            <a:endParaRPr lang="en"/>
          </a:p>
        </p:txBody>
      </p:sp>
    </p:spTree>
    <p:extLst>
      <p:ext uri="{BB962C8B-B14F-4D97-AF65-F5344CB8AC3E}">
        <p14:creationId xmlns:p14="http://schemas.microsoft.com/office/powerpoint/2010/main" val="333857522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14"/>
          <p:cNvSpPr txBox="1">
            <a:spLocks noGrp="1"/>
          </p:cNvSpPr>
          <p:nvPr>
            <p:ph type="title"/>
          </p:nvPr>
        </p:nvSpPr>
        <p:spPr/>
        <p:txBody>
          <a:bodyPr>
            <a:normAutofit fontScale="90000"/>
          </a:bodyPr>
          <a:lstStyle/>
          <a:p>
            <a:r>
              <a:rPr lang="en-US" smtClean="0"/>
              <a:t>ENTAMOEBA HISTOLYTICA INFECTIONS</a:t>
            </a:r>
            <a:endParaRPr lang="en-US" dirty="0"/>
          </a:p>
        </p:txBody>
      </p:sp>
      <p:sp>
        <p:nvSpPr>
          <p:cNvPr id="5" name="Content Placeholder 4"/>
          <p:cNvSpPr>
            <a:spLocks noGrp="1"/>
          </p:cNvSpPr>
          <p:nvPr>
            <p:ph idx="1"/>
          </p:nvPr>
        </p:nvSpPr>
        <p:spPr/>
        <p:txBody>
          <a:bodyPr/>
          <a:lstStyle/>
          <a:p>
            <a:endParaRPr lang="en-US"/>
          </a:p>
        </p:txBody>
      </p:sp>
      <p:sp>
        <p:nvSpPr>
          <p:cNvPr id="223" name="Google Shape;223;p14"/>
          <p:cNvSpPr txBox="1">
            <a:spLocks noGrp="1"/>
          </p:cNvSpPr>
          <p:nvPr>
            <p:ph type="sldNum" sz="quarter" idx="12"/>
          </p:nvPr>
        </p:nvSpPr>
        <p:spPr/>
        <p:txBody>
          <a:bodyPr/>
          <a:lstStyle/>
          <a:p>
            <a:pPr lvl="0"/>
            <a:fld id="{00000000-1234-1234-1234-123412341234}" type="slidenum">
              <a:rPr lang="en-GB" smtClean="0"/>
              <a:pPr lvl="0"/>
              <a:t>6</a:t>
            </a:fld>
            <a:endParaRPr lang="en-GB"/>
          </a:p>
        </p:txBody>
      </p:sp>
    </p:spTree>
    <p:extLst>
      <p:ext uri="{BB962C8B-B14F-4D97-AF65-F5344CB8AC3E}">
        <p14:creationId xmlns:p14="http://schemas.microsoft.com/office/powerpoint/2010/main" val="355484425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fontScale="90000"/>
          </a:bodyPr>
          <a:lstStyle/>
          <a:p>
            <a:r>
              <a:rPr lang="en-US" smtClean="0"/>
              <a:t>ENTAMOEBA HISTOLYTICA INFECTIONS</a:t>
            </a:r>
            <a:endParaRPr lang="en-US" dirty="0"/>
          </a:p>
        </p:txBody>
      </p:sp>
      <p:sp>
        <p:nvSpPr>
          <p:cNvPr id="193" name="Google Shape;193;p12"/>
          <p:cNvSpPr txBox="1">
            <a:spLocks noGrp="1"/>
          </p:cNvSpPr>
          <p:nvPr>
            <p:ph idx="1"/>
          </p:nvPr>
        </p:nvSpPr>
        <p:spPr/>
        <p:txBody>
          <a:bodyPr>
            <a:normAutofit lnSpcReduction="10000"/>
          </a:bodyPr>
          <a:lstStyle/>
          <a:p>
            <a:r>
              <a:rPr lang="en-US" smtClean="0"/>
              <a:t>E. histolytica causes amoebic dysentery and a wide range of other invasive diseases, including amoebic liver abscess.</a:t>
            </a:r>
          </a:p>
          <a:p>
            <a:r>
              <a:rPr lang="en-US" smtClean="0"/>
              <a:t>There are three other species of Entamoeba such as E. dispar, E. moshkovskii and E. bangladeshi which are morphologically similar to E. histolytica.</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7</a:t>
            </a:fld>
            <a:endParaRPr lang="en"/>
          </a:p>
        </p:txBody>
      </p:sp>
    </p:spTree>
    <p:extLst>
      <p:ext uri="{BB962C8B-B14F-4D97-AF65-F5344CB8AC3E}">
        <p14:creationId xmlns:p14="http://schemas.microsoft.com/office/powerpoint/2010/main" val="258982905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Epidemiology</a:t>
            </a:r>
            <a:endParaRPr lang="en-US" dirty="0"/>
          </a:p>
        </p:txBody>
      </p:sp>
      <p:sp>
        <p:nvSpPr>
          <p:cNvPr id="193" name="Google Shape;193;p12"/>
          <p:cNvSpPr txBox="1">
            <a:spLocks noGrp="1"/>
          </p:cNvSpPr>
          <p:nvPr>
            <p:ph idx="1"/>
          </p:nvPr>
        </p:nvSpPr>
        <p:spPr/>
        <p:txBody>
          <a:bodyPr>
            <a:normAutofit fontScale="85000" lnSpcReduction="10000"/>
          </a:bodyPr>
          <a:lstStyle/>
          <a:p>
            <a:r>
              <a:rPr lang="en-US" smtClean="0"/>
              <a:t>E. histolytica is worldwide in distribution but more common in tropical and subtropical countries.</a:t>
            </a:r>
          </a:p>
          <a:p>
            <a:r>
              <a:rPr lang="en-US" smtClean="0"/>
              <a:t>Largest burden of the disease - tropics of China, Central and South America, and Indian subcontinents affecting 10% of the world’s population (500 million)</a:t>
            </a:r>
          </a:p>
          <a:p>
            <a:r>
              <a:rPr lang="en-US" smtClean="0"/>
              <a:t>Third most common parasitic cause of death in the world.</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8</a:t>
            </a:fld>
            <a:endParaRPr lang="en"/>
          </a:p>
        </p:txBody>
      </p:sp>
    </p:spTree>
    <p:extLst>
      <p:ext uri="{BB962C8B-B14F-4D97-AF65-F5344CB8AC3E}">
        <p14:creationId xmlns:p14="http://schemas.microsoft.com/office/powerpoint/2010/main" val="55877833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Morphology</a:t>
            </a:r>
            <a:endParaRPr lang="en-US" dirty="0"/>
          </a:p>
        </p:txBody>
      </p:sp>
      <p:sp>
        <p:nvSpPr>
          <p:cNvPr id="6" name="Content Placeholder 5"/>
          <p:cNvSpPr>
            <a:spLocks noGrp="1"/>
          </p:cNvSpPr>
          <p:nvPr>
            <p:ph idx="1"/>
          </p:nvPr>
        </p:nvSpPr>
        <p:spPr/>
        <p:txBody>
          <a:bodyPr/>
          <a:lstStyle/>
          <a:p>
            <a:endParaRPr lang="en-US"/>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9</a:t>
            </a:fld>
            <a:endParaRPr lang="en"/>
          </a:p>
        </p:txBody>
      </p:sp>
      <p:pic>
        <p:nvPicPr>
          <p:cNvPr id="3" name="Picture 2"/>
          <p:cNvPicPr>
            <a:picLocks noChangeAspect="1"/>
          </p:cNvPicPr>
          <p:nvPr/>
        </p:nvPicPr>
        <p:blipFill>
          <a:blip r:embed="rId3"/>
          <a:stretch>
            <a:fillRect/>
          </a:stretch>
        </p:blipFill>
        <p:spPr>
          <a:xfrm>
            <a:off x="437916" y="1483895"/>
            <a:ext cx="8221816" cy="2793465"/>
          </a:xfrm>
          <a:prstGeom prst="rect">
            <a:avLst/>
          </a:prstGeom>
        </p:spPr>
      </p:pic>
    </p:spTree>
    <p:extLst>
      <p:ext uri="{BB962C8B-B14F-4D97-AF65-F5344CB8AC3E}">
        <p14:creationId xmlns:p14="http://schemas.microsoft.com/office/powerpoint/2010/main" val="319245351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Life Cycle</a:t>
            </a:r>
            <a:endParaRPr lang="en-US" dirty="0"/>
          </a:p>
        </p:txBody>
      </p:sp>
      <p:sp>
        <p:nvSpPr>
          <p:cNvPr id="6" name="Content Placeholder 5"/>
          <p:cNvSpPr>
            <a:spLocks noGrp="1"/>
          </p:cNvSpPr>
          <p:nvPr>
            <p:ph idx="1"/>
          </p:nvPr>
        </p:nvSpPr>
        <p:spPr/>
        <p:txBody>
          <a:bodyPr/>
          <a:lstStyle/>
          <a:p>
            <a:endParaRPr lang="en-US"/>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10</a:t>
            </a:fld>
            <a:endParaRPr lang="en"/>
          </a:p>
        </p:txBody>
      </p:sp>
      <p:pic>
        <p:nvPicPr>
          <p:cNvPr id="3" name="Picture 2"/>
          <p:cNvPicPr>
            <a:picLocks noChangeAspect="1"/>
          </p:cNvPicPr>
          <p:nvPr/>
        </p:nvPicPr>
        <p:blipFill>
          <a:blip r:embed="rId3"/>
          <a:stretch>
            <a:fillRect/>
          </a:stretch>
        </p:blipFill>
        <p:spPr>
          <a:xfrm>
            <a:off x="2396369" y="1419324"/>
            <a:ext cx="3850319" cy="3245435"/>
          </a:xfrm>
          <a:prstGeom prst="rect">
            <a:avLst/>
          </a:prstGeom>
        </p:spPr>
      </p:pic>
    </p:spTree>
    <p:extLst>
      <p:ext uri="{BB962C8B-B14F-4D97-AF65-F5344CB8AC3E}">
        <p14:creationId xmlns:p14="http://schemas.microsoft.com/office/powerpoint/2010/main" val="192967992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Virulence Factors</a:t>
            </a:r>
            <a:endParaRPr lang="en-US" dirty="0"/>
          </a:p>
        </p:txBody>
      </p:sp>
      <p:sp>
        <p:nvSpPr>
          <p:cNvPr id="193" name="Google Shape;193;p12"/>
          <p:cNvSpPr txBox="1">
            <a:spLocks noGrp="1"/>
          </p:cNvSpPr>
          <p:nvPr>
            <p:ph idx="1"/>
          </p:nvPr>
        </p:nvSpPr>
        <p:spPr/>
        <p:txBody>
          <a:bodyPr>
            <a:normAutofit lnSpcReduction="10000"/>
          </a:bodyPr>
          <a:lstStyle/>
          <a:p>
            <a:r>
              <a:rPr lang="en-US" smtClean="0"/>
              <a:t>Trophozoite of E. histolytica - invasive form and possesses many virulence factors that play an important role in the pathogenesis.</a:t>
            </a:r>
          </a:p>
          <a:p>
            <a:pPr lvl="1"/>
            <a:r>
              <a:rPr lang="en-US" smtClean="0"/>
              <a:t>Amoebic lectin antigen</a:t>
            </a:r>
          </a:p>
          <a:p>
            <a:pPr lvl="1"/>
            <a:r>
              <a:rPr lang="en-US" smtClean="0"/>
              <a:t>Amoebapore</a:t>
            </a:r>
          </a:p>
          <a:p>
            <a:pPr lvl="1"/>
            <a:r>
              <a:rPr lang="en-US" smtClean="0"/>
              <a:t>Cysteine proteases and hydrolytic enzymes</a:t>
            </a:r>
          </a:p>
          <a:p>
            <a:pPr lvl="1"/>
            <a:r>
              <a:rPr lang="en-US" smtClean="0"/>
              <a:t>Neuraminidase and metallocollagenase</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11</a:t>
            </a:fld>
            <a:endParaRPr lang="en"/>
          </a:p>
        </p:txBody>
      </p:sp>
    </p:spTree>
    <p:extLst>
      <p:ext uri="{BB962C8B-B14F-4D97-AF65-F5344CB8AC3E}">
        <p14:creationId xmlns:p14="http://schemas.microsoft.com/office/powerpoint/2010/main" val="94257990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Pathogenesis</a:t>
            </a:r>
            <a:endParaRPr lang="en-US" dirty="0"/>
          </a:p>
        </p:txBody>
      </p:sp>
      <p:sp>
        <p:nvSpPr>
          <p:cNvPr id="193" name="Google Shape;193;p12"/>
          <p:cNvSpPr txBox="1">
            <a:spLocks noGrp="1"/>
          </p:cNvSpPr>
          <p:nvPr>
            <p:ph idx="1"/>
          </p:nvPr>
        </p:nvSpPr>
        <p:spPr/>
        <p:txBody>
          <a:bodyPr>
            <a:normAutofit fontScale="85000" lnSpcReduction="20000"/>
          </a:bodyPr>
          <a:lstStyle/>
          <a:p>
            <a:r>
              <a:rPr lang="en-US" smtClean="0"/>
              <a:t>Colonization: Trophozoites first colonize the intestinal mucosa.</a:t>
            </a:r>
          </a:p>
          <a:p>
            <a:r>
              <a:rPr lang="en-US" smtClean="0"/>
              <a:t>Adhesion: Then the trophozites penetrate the mucus layer and adhere to the large intestinal mucosa by - Gal/GalNAc lectin molecules</a:t>
            </a:r>
          </a:p>
          <a:p>
            <a:r>
              <a:rPr lang="en-US" smtClean="0"/>
              <a:t>Flask-shaped ulcers </a:t>
            </a:r>
          </a:p>
          <a:p>
            <a:r>
              <a:rPr lang="en-US" smtClean="0"/>
              <a:t>Invasion: Amoebae then invade the large intestinal wall - migrate to extraintestinal sites. </a:t>
            </a:r>
          </a:p>
          <a:p>
            <a:r>
              <a:rPr lang="en-US" smtClean="0"/>
              <a:t>Intestinal complications</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12</a:t>
            </a:fld>
            <a:endParaRPr lang="en"/>
          </a:p>
        </p:txBody>
      </p:sp>
    </p:spTree>
    <p:extLst>
      <p:ext uri="{BB962C8B-B14F-4D97-AF65-F5344CB8AC3E}">
        <p14:creationId xmlns:p14="http://schemas.microsoft.com/office/powerpoint/2010/main" val="123590267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fontScale="90000"/>
          </a:bodyPr>
          <a:lstStyle/>
          <a:p>
            <a:r>
              <a:rPr lang="en-US" smtClean="0"/>
              <a:t>Complications of intestinal amoebiasis</a:t>
            </a:r>
            <a:endParaRPr lang="en-US" dirty="0"/>
          </a:p>
        </p:txBody>
      </p:sp>
      <p:sp>
        <p:nvSpPr>
          <p:cNvPr id="6" name="Content Placeholder 5"/>
          <p:cNvSpPr>
            <a:spLocks noGrp="1"/>
          </p:cNvSpPr>
          <p:nvPr>
            <p:ph idx="1"/>
          </p:nvPr>
        </p:nvSpPr>
        <p:spPr/>
        <p:txBody>
          <a:bodyPr/>
          <a:lstStyle/>
          <a:p>
            <a:endParaRPr lang="en-US"/>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13</a:t>
            </a:fld>
            <a:endParaRPr lang="en"/>
          </a:p>
        </p:txBody>
      </p:sp>
      <p:pic>
        <p:nvPicPr>
          <p:cNvPr id="4" name="Picture 3"/>
          <p:cNvPicPr>
            <a:picLocks noChangeAspect="1"/>
          </p:cNvPicPr>
          <p:nvPr/>
        </p:nvPicPr>
        <p:blipFill>
          <a:blip r:embed="rId3"/>
          <a:stretch>
            <a:fillRect/>
          </a:stretch>
        </p:blipFill>
        <p:spPr>
          <a:xfrm>
            <a:off x="973327" y="1445587"/>
            <a:ext cx="6855581" cy="3190913"/>
          </a:xfrm>
          <a:prstGeom prst="rect">
            <a:avLst/>
          </a:prstGeom>
        </p:spPr>
      </p:pic>
    </p:spTree>
    <p:extLst>
      <p:ext uri="{BB962C8B-B14F-4D97-AF65-F5344CB8AC3E}">
        <p14:creationId xmlns:p14="http://schemas.microsoft.com/office/powerpoint/2010/main" val="96991827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Clinical Manifestations</a:t>
            </a:r>
            <a:endParaRPr lang="en-US" dirty="0"/>
          </a:p>
        </p:txBody>
      </p:sp>
      <p:sp>
        <p:nvSpPr>
          <p:cNvPr id="193" name="Google Shape;193;p12"/>
          <p:cNvSpPr txBox="1">
            <a:spLocks noGrp="1"/>
          </p:cNvSpPr>
          <p:nvPr>
            <p:ph idx="1"/>
          </p:nvPr>
        </p:nvSpPr>
        <p:spPr/>
        <p:txBody>
          <a:bodyPr/>
          <a:lstStyle/>
          <a:p>
            <a:r>
              <a:rPr lang="en-US" smtClean="0"/>
              <a:t>Incubation period - one to four weeks. </a:t>
            </a:r>
          </a:p>
          <a:p>
            <a:r>
              <a:rPr lang="en-US" smtClean="0"/>
              <a:t>Males and females are affected equally. </a:t>
            </a:r>
          </a:p>
          <a:p>
            <a:r>
              <a:rPr lang="en-US" smtClean="0"/>
              <a:t>Majority of infections (90%) result in asymptomatic cyst passers. </a:t>
            </a:r>
          </a:p>
          <a:p>
            <a:r>
              <a:rPr lang="en-US" smtClean="0"/>
              <a:t>The remaining (10%), develop intestinal amoebiasis</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14</a:t>
            </a:fld>
            <a:endParaRPr lang="en"/>
          </a:p>
        </p:txBody>
      </p:sp>
    </p:spTree>
    <p:extLst>
      <p:ext uri="{BB962C8B-B14F-4D97-AF65-F5344CB8AC3E}">
        <p14:creationId xmlns:p14="http://schemas.microsoft.com/office/powerpoint/2010/main" val="281692936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Clinical Manifestations (Cont..)</a:t>
            </a:r>
            <a:endParaRPr lang="en-US" dirty="0"/>
          </a:p>
        </p:txBody>
      </p:sp>
      <p:sp>
        <p:nvSpPr>
          <p:cNvPr id="193" name="Google Shape;193;p12"/>
          <p:cNvSpPr txBox="1">
            <a:spLocks noGrp="1"/>
          </p:cNvSpPr>
          <p:nvPr>
            <p:ph idx="1"/>
          </p:nvPr>
        </p:nvSpPr>
        <p:spPr/>
        <p:txBody>
          <a:bodyPr/>
          <a:lstStyle/>
          <a:p>
            <a:r>
              <a:rPr lang="en-US" smtClean="0"/>
              <a:t>Amoebic dysentery</a:t>
            </a:r>
          </a:p>
          <a:p>
            <a:r>
              <a:rPr lang="en-US" smtClean="0"/>
              <a:t>Amoebic appendicitis</a:t>
            </a:r>
          </a:p>
          <a:p>
            <a:r>
              <a:rPr lang="en-US" smtClean="0"/>
              <a:t>Amoeboma</a:t>
            </a:r>
          </a:p>
          <a:p>
            <a:r>
              <a:rPr lang="en-US" smtClean="0"/>
              <a:t>Fulminant colitis</a:t>
            </a:r>
          </a:p>
          <a:p>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15</a:t>
            </a:fld>
            <a:endParaRPr lang="en"/>
          </a:p>
        </p:txBody>
      </p:sp>
    </p:spTree>
    <p:extLst>
      <p:ext uri="{BB962C8B-B14F-4D97-AF65-F5344CB8AC3E}">
        <p14:creationId xmlns:p14="http://schemas.microsoft.com/office/powerpoint/2010/main" val="126147118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fontScale="90000"/>
          </a:bodyPr>
          <a:lstStyle/>
          <a:p>
            <a:r>
              <a:rPr lang="en-US" smtClean="0"/>
              <a:t>Differences in stool characters between amoebic dysentery and bacillary dysentery</a:t>
            </a:r>
            <a:endParaRPr lang="en-US" dirty="0"/>
          </a:p>
        </p:txBody>
      </p:sp>
      <p:sp>
        <p:nvSpPr>
          <p:cNvPr id="6" name="Content Placeholder 5"/>
          <p:cNvSpPr>
            <a:spLocks noGrp="1"/>
          </p:cNvSpPr>
          <p:nvPr>
            <p:ph idx="1"/>
          </p:nvPr>
        </p:nvSpPr>
        <p:spPr/>
        <p:txBody>
          <a:bodyPr/>
          <a:lstStyle/>
          <a:p>
            <a:endParaRPr lang="en-US"/>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16</a:t>
            </a:fld>
            <a:endParaRPr lang="en"/>
          </a:p>
        </p:txBody>
      </p:sp>
      <p:graphicFrame>
        <p:nvGraphicFramePr>
          <p:cNvPr id="4" name="Table 3"/>
          <p:cNvGraphicFramePr>
            <a:graphicFrameLocks noGrp="1"/>
          </p:cNvGraphicFramePr>
          <p:nvPr>
            <p:extLst>
              <p:ext uri="{D42A27DB-BD31-4B8C-83A1-F6EECF244321}">
                <p14:modId xmlns:p14="http://schemas.microsoft.com/office/powerpoint/2010/main" val="3863846205"/>
              </p:ext>
            </p:extLst>
          </p:nvPr>
        </p:nvGraphicFramePr>
        <p:xfrm>
          <a:off x="1522000" y="1521616"/>
          <a:ext cx="6096000" cy="2225040"/>
        </p:xfrm>
        <a:graphic>
          <a:graphicData uri="http://schemas.openxmlformats.org/drawingml/2006/table">
            <a:tbl>
              <a:tblPr firstRow="1" bandRow="1">
                <a:tableStyleId>{69C7853C-536D-4A76-A0AE-DD22124D55A5}</a:tableStyleId>
              </a:tblPr>
              <a:tblGrid>
                <a:gridCol w="2032000">
                  <a:extLst>
                    <a:ext uri="{9D8B030D-6E8A-4147-A177-3AD203B41FA5}">
                      <a16:colId xmlns:a16="http://schemas.microsoft.com/office/drawing/2014/main" xmlns="" val="20000"/>
                    </a:ext>
                  </a:extLst>
                </a:gridCol>
                <a:gridCol w="2032000">
                  <a:extLst>
                    <a:ext uri="{9D8B030D-6E8A-4147-A177-3AD203B41FA5}">
                      <a16:colId xmlns:a16="http://schemas.microsoft.com/office/drawing/2014/main" xmlns="" val="20001"/>
                    </a:ext>
                  </a:extLst>
                </a:gridCol>
                <a:gridCol w="2032000">
                  <a:extLst>
                    <a:ext uri="{9D8B030D-6E8A-4147-A177-3AD203B41FA5}">
                      <a16:colId xmlns:a16="http://schemas.microsoft.com/office/drawing/2014/main" xmlns="" val="20002"/>
                    </a:ext>
                  </a:extLst>
                </a:gridCol>
              </a:tblGrid>
              <a:tr h="370840">
                <a:tc>
                  <a:txBody>
                    <a:bodyPr/>
                    <a:lstStyle/>
                    <a:p>
                      <a:pPr marL="38100" marR="0">
                        <a:lnSpc>
                          <a:spcPct val="150000"/>
                        </a:lnSpc>
                        <a:spcBef>
                          <a:spcPts val="70"/>
                        </a:spcBef>
                        <a:spcAft>
                          <a:spcPts val="0"/>
                        </a:spcAft>
                      </a:pPr>
                      <a:r>
                        <a:rPr lang="en-US" sz="1400" b="1"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Character</a:t>
                      </a:r>
                      <a:endParaRPr lang="en-US" sz="14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37465" marR="0">
                        <a:lnSpc>
                          <a:spcPct val="150000"/>
                        </a:lnSpc>
                        <a:spcBef>
                          <a:spcPts val="70"/>
                        </a:spcBef>
                        <a:spcAft>
                          <a:spcPts val="0"/>
                        </a:spcAft>
                      </a:pPr>
                      <a:r>
                        <a:rPr lang="en-US" sz="1400" b="1" spc="-2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Amoebic dysentery</a:t>
                      </a:r>
                      <a:endParaRPr lang="en-US" sz="14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36830" marR="0">
                        <a:lnSpc>
                          <a:spcPct val="150000"/>
                        </a:lnSpc>
                        <a:spcBef>
                          <a:spcPts val="70"/>
                        </a:spcBef>
                        <a:spcAft>
                          <a:spcPts val="0"/>
                        </a:spcAft>
                      </a:pPr>
                      <a:r>
                        <a:rPr lang="en-US" sz="1400" b="1"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Bacillary dysentery</a:t>
                      </a:r>
                      <a:endParaRPr lang="en-US" sz="14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extLst>
                  <a:ext uri="{0D108BD9-81ED-4DB2-BD59-A6C34878D82A}">
                    <a16:rowId xmlns:a16="http://schemas.microsoft.com/office/drawing/2014/main" xmlns="" val="10000"/>
                  </a:ext>
                </a:extLst>
              </a:tr>
              <a:tr h="370840">
                <a:tc gridSpan="3">
                  <a:txBody>
                    <a:bodyPr/>
                    <a:lstStyle/>
                    <a:p>
                      <a:pPr marL="38100" marR="0">
                        <a:lnSpc>
                          <a:spcPct val="150000"/>
                        </a:lnSpc>
                        <a:spcBef>
                          <a:spcPts val="90"/>
                        </a:spcBef>
                        <a:spcAft>
                          <a:spcPts val="0"/>
                        </a:spcAft>
                      </a:pPr>
                      <a:r>
                        <a:rPr lang="en-US" sz="1400" b="1" i="1">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Pathology</a:t>
                      </a:r>
                      <a:endPar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0001"/>
                  </a:ext>
                </a:extLst>
              </a:tr>
              <a:tr h="370840">
                <a:tc>
                  <a:txBody>
                    <a:bodyPr/>
                    <a:lstStyle/>
                    <a:p>
                      <a:pPr marL="38100" marR="0">
                        <a:lnSpc>
                          <a:spcPct val="150000"/>
                        </a:lnSpc>
                        <a:spcBef>
                          <a:spcPts val="90"/>
                        </a:spcBef>
                        <a:spcAft>
                          <a:spcPts val="0"/>
                        </a:spcAft>
                      </a:pPr>
                      <a:r>
                        <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Ulcer</a:t>
                      </a:r>
                    </a:p>
                  </a:txBody>
                  <a:tcPr marL="0" marR="0" marT="0" marB="0"/>
                </a:tc>
                <a:tc>
                  <a:txBody>
                    <a:bodyPr/>
                    <a:lstStyle/>
                    <a:p>
                      <a:pPr marL="37465" marR="0">
                        <a:lnSpc>
                          <a:spcPct val="150000"/>
                        </a:lnSpc>
                        <a:spcBef>
                          <a:spcPts val="90"/>
                        </a:spcBef>
                        <a:spcAft>
                          <a:spcPts val="0"/>
                        </a:spcAft>
                      </a:pPr>
                      <a:r>
                        <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Deep</a:t>
                      </a:r>
                    </a:p>
                  </a:txBody>
                  <a:tcPr marL="0" marR="0" marT="0" marB="0"/>
                </a:tc>
                <a:tc>
                  <a:txBody>
                    <a:bodyPr/>
                    <a:lstStyle/>
                    <a:p>
                      <a:pPr marL="36830" marR="0">
                        <a:lnSpc>
                          <a:spcPct val="150000"/>
                        </a:lnSpc>
                        <a:spcBef>
                          <a:spcPts val="90"/>
                        </a:spcBef>
                        <a:spcAft>
                          <a:spcPts val="0"/>
                        </a:spcAft>
                      </a:pPr>
                      <a:r>
                        <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Shallow</a:t>
                      </a:r>
                    </a:p>
                  </a:txBody>
                  <a:tcPr marL="0" marR="0" marT="0" marB="0"/>
                </a:tc>
                <a:extLst>
                  <a:ext uri="{0D108BD9-81ED-4DB2-BD59-A6C34878D82A}">
                    <a16:rowId xmlns:a16="http://schemas.microsoft.com/office/drawing/2014/main" xmlns="" val="10002"/>
                  </a:ext>
                </a:extLst>
              </a:tr>
              <a:tr h="370840">
                <a:tc>
                  <a:txBody>
                    <a:bodyPr/>
                    <a:lstStyle/>
                    <a:p>
                      <a:pPr marL="38100" marR="0">
                        <a:lnSpc>
                          <a:spcPct val="150000"/>
                        </a:lnSpc>
                        <a:spcBef>
                          <a:spcPts val="90"/>
                        </a:spcBef>
                        <a:spcAft>
                          <a:spcPts val="0"/>
                        </a:spcAft>
                      </a:pPr>
                      <a:r>
                        <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Margin</a:t>
                      </a:r>
                    </a:p>
                  </a:txBody>
                  <a:tcPr marL="0" marR="0" marT="0" marB="0"/>
                </a:tc>
                <a:tc>
                  <a:txBody>
                    <a:bodyPr/>
                    <a:lstStyle/>
                    <a:p>
                      <a:pPr marL="37465" marR="0">
                        <a:lnSpc>
                          <a:spcPct val="150000"/>
                        </a:lnSpc>
                        <a:spcBef>
                          <a:spcPts val="85"/>
                        </a:spcBef>
                        <a:spcAft>
                          <a:spcPts val="0"/>
                        </a:spcAft>
                      </a:pPr>
                      <a:r>
                        <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Ragged and undermined</a:t>
                      </a:r>
                    </a:p>
                  </a:txBody>
                  <a:tcPr marL="0" marR="0" marT="0" marB="0"/>
                </a:tc>
                <a:tc>
                  <a:txBody>
                    <a:bodyPr/>
                    <a:lstStyle/>
                    <a:p>
                      <a:pPr marL="36830" marR="0">
                        <a:lnSpc>
                          <a:spcPct val="150000"/>
                        </a:lnSpc>
                        <a:spcBef>
                          <a:spcPts val="90"/>
                        </a:spcBef>
                        <a:spcAft>
                          <a:spcPts val="0"/>
                        </a:spcAft>
                      </a:pPr>
                      <a:r>
                        <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Uniform</a:t>
                      </a:r>
                    </a:p>
                  </a:txBody>
                  <a:tcPr marL="0" marR="0" marT="0" marB="0"/>
                </a:tc>
                <a:extLst>
                  <a:ext uri="{0D108BD9-81ED-4DB2-BD59-A6C34878D82A}">
                    <a16:rowId xmlns:a16="http://schemas.microsoft.com/office/drawing/2014/main" xmlns="" val="10003"/>
                  </a:ext>
                </a:extLst>
              </a:tr>
              <a:tr h="370840">
                <a:tc>
                  <a:txBody>
                    <a:bodyPr/>
                    <a:lstStyle/>
                    <a:p>
                      <a:pPr marL="38100" marR="0">
                        <a:lnSpc>
                          <a:spcPct val="150000"/>
                        </a:lnSpc>
                        <a:spcBef>
                          <a:spcPts val="90"/>
                        </a:spcBef>
                        <a:spcAft>
                          <a:spcPts val="0"/>
                        </a:spcAft>
                      </a:pPr>
                      <a:r>
                        <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Intervening mucosa</a:t>
                      </a:r>
                    </a:p>
                  </a:txBody>
                  <a:tcPr marL="0" marR="0" marT="0" marB="0"/>
                </a:tc>
                <a:tc>
                  <a:txBody>
                    <a:bodyPr/>
                    <a:lstStyle/>
                    <a:p>
                      <a:pPr marL="37465" marR="0">
                        <a:lnSpc>
                          <a:spcPct val="150000"/>
                        </a:lnSpc>
                        <a:spcBef>
                          <a:spcPts val="90"/>
                        </a:spcBef>
                        <a:spcAft>
                          <a:spcPts val="0"/>
                        </a:spcAft>
                      </a:pPr>
                      <a:r>
                        <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Normal</a:t>
                      </a:r>
                    </a:p>
                  </a:txBody>
                  <a:tcPr marL="0" marR="0" marT="0" marB="0"/>
                </a:tc>
                <a:tc>
                  <a:txBody>
                    <a:bodyPr/>
                    <a:lstStyle/>
                    <a:p>
                      <a:pPr marL="36830" marR="0">
                        <a:lnSpc>
                          <a:spcPct val="150000"/>
                        </a:lnSpc>
                        <a:spcBef>
                          <a:spcPts val="90"/>
                        </a:spcBef>
                        <a:spcAft>
                          <a:spcPts val="0"/>
                        </a:spcAft>
                      </a:pPr>
                      <a:r>
                        <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Inflamed</a:t>
                      </a:r>
                    </a:p>
                  </a:txBody>
                  <a:tcPr marL="0" marR="0" marT="0" marB="0"/>
                </a:tc>
                <a:extLst>
                  <a:ext uri="{0D108BD9-81ED-4DB2-BD59-A6C34878D82A}">
                    <a16:rowId xmlns:a16="http://schemas.microsoft.com/office/drawing/2014/main" xmlns="" val="10004"/>
                  </a:ext>
                </a:extLst>
              </a:tr>
              <a:tr h="370840">
                <a:tc>
                  <a:txBody>
                    <a:bodyPr/>
                    <a:lstStyle/>
                    <a:p>
                      <a:pPr marL="38100" marR="0">
                        <a:lnSpc>
                          <a:spcPct val="150000"/>
                        </a:lnSpc>
                        <a:spcBef>
                          <a:spcPts val="90"/>
                        </a:spcBef>
                        <a:spcAft>
                          <a:spcPts val="0"/>
                        </a:spcAft>
                      </a:pPr>
                      <a:r>
                        <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Cellular response</a:t>
                      </a:r>
                    </a:p>
                  </a:txBody>
                  <a:tcPr marL="0" marR="0" marT="0" marB="0"/>
                </a:tc>
                <a:tc>
                  <a:txBody>
                    <a:bodyPr/>
                    <a:lstStyle/>
                    <a:p>
                      <a:pPr marL="37465" marR="0">
                        <a:lnSpc>
                          <a:spcPct val="150000"/>
                        </a:lnSpc>
                        <a:spcBef>
                          <a:spcPts val="90"/>
                        </a:spcBef>
                        <a:spcAft>
                          <a:spcPts val="0"/>
                        </a:spcAft>
                      </a:pPr>
                      <a:r>
                        <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Mononuclear</a:t>
                      </a:r>
                    </a:p>
                  </a:txBody>
                  <a:tcPr marL="0" marR="0" marT="0" marB="0"/>
                </a:tc>
                <a:tc>
                  <a:txBody>
                    <a:bodyPr/>
                    <a:lstStyle/>
                    <a:p>
                      <a:pPr marL="36830" marR="0">
                        <a:lnSpc>
                          <a:spcPct val="150000"/>
                        </a:lnSpc>
                        <a:spcBef>
                          <a:spcPts val="90"/>
                        </a:spcBef>
                        <a:spcAft>
                          <a:spcPts val="0"/>
                        </a:spcAft>
                      </a:pPr>
                      <a:r>
                        <a:rPr lang="en-US" sz="1400" dirty="0" err="1">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Polymorphonuclear</a:t>
                      </a:r>
                      <a:endParaRPr lang="en-US" sz="14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extLst>
                  <a:ext uri="{0D108BD9-81ED-4DB2-BD59-A6C34878D82A}">
                    <a16:rowId xmlns:a16="http://schemas.microsoft.com/office/drawing/2014/main" xmlns="" val="10005"/>
                  </a:ext>
                </a:extLst>
              </a:tr>
            </a:tbl>
          </a:graphicData>
        </a:graphic>
      </p:graphicFrame>
    </p:spTree>
    <p:extLst>
      <p:ext uri="{BB962C8B-B14F-4D97-AF65-F5344CB8AC3E}">
        <p14:creationId xmlns:p14="http://schemas.microsoft.com/office/powerpoint/2010/main" val="254320170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fontScale="90000"/>
          </a:bodyPr>
          <a:lstStyle/>
          <a:p>
            <a:r>
              <a:rPr lang="en-US" smtClean="0"/>
              <a:t>Differences in stool characters between amoebic dysentery and bacillary dysentery (Cont..)</a:t>
            </a:r>
            <a:endParaRPr lang="en-US" dirty="0"/>
          </a:p>
        </p:txBody>
      </p:sp>
      <p:sp>
        <p:nvSpPr>
          <p:cNvPr id="6" name="Content Placeholder 5"/>
          <p:cNvSpPr>
            <a:spLocks noGrp="1"/>
          </p:cNvSpPr>
          <p:nvPr>
            <p:ph idx="1"/>
          </p:nvPr>
        </p:nvSpPr>
        <p:spPr/>
        <p:txBody>
          <a:bodyPr/>
          <a:lstStyle/>
          <a:p>
            <a:endParaRPr lang="en-US"/>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17</a:t>
            </a:fld>
            <a:endParaRPr lang="en"/>
          </a:p>
        </p:txBody>
      </p:sp>
      <p:graphicFrame>
        <p:nvGraphicFramePr>
          <p:cNvPr id="4" name="Table 3"/>
          <p:cNvGraphicFramePr>
            <a:graphicFrameLocks noGrp="1"/>
          </p:cNvGraphicFramePr>
          <p:nvPr>
            <p:extLst>
              <p:ext uri="{D42A27DB-BD31-4B8C-83A1-F6EECF244321}">
                <p14:modId xmlns:p14="http://schemas.microsoft.com/office/powerpoint/2010/main" val="1243544109"/>
              </p:ext>
            </p:extLst>
          </p:nvPr>
        </p:nvGraphicFramePr>
        <p:xfrm>
          <a:off x="1522000" y="1436100"/>
          <a:ext cx="6096000" cy="3196400"/>
        </p:xfrm>
        <a:graphic>
          <a:graphicData uri="http://schemas.openxmlformats.org/drawingml/2006/table">
            <a:tbl>
              <a:tblPr firstRow="1" bandRow="1">
                <a:tableStyleId>{69C7853C-536D-4A76-A0AE-DD22124D55A5}</a:tableStyleId>
              </a:tblPr>
              <a:tblGrid>
                <a:gridCol w="2032000">
                  <a:extLst>
                    <a:ext uri="{9D8B030D-6E8A-4147-A177-3AD203B41FA5}">
                      <a16:colId xmlns:a16="http://schemas.microsoft.com/office/drawing/2014/main" xmlns="" val="20000"/>
                    </a:ext>
                  </a:extLst>
                </a:gridCol>
                <a:gridCol w="2032000">
                  <a:extLst>
                    <a:ext uri="{9D8B030D-6E8A-4147-A177-3AD203B41FA5}">
                      <a16:colId xmlns:a16="http://schemas.microsoft.com/office/drawing/2014/main" xmlns="" val="20001"/>
                    </a:ext>
                  </a:extLst>
                </a:gridCol>
                <a:gridCol w="2032000">
                  <a:extLst>
                    <a:ext uri="{9D8B030D-6E8A-4147-A177-3AD203B41FA5}">
                      <a16:colId xmlns:a16="http://schemas.microsoft.com/office/drawing/2014/main" xmlns="" val="20002"/>
                    </a:ext>
                  </a:extLst>
                </a:gridCol>
              </a:tblGrid>
              <a:tr h="370840">
                <a:tc>
                  <a:txBody>
                    <a:bodyPr/>
                    <a:lstStyle/>
                    <a:p>
                      <a:pPr marL="38100" marR="0">
                        <a:lnSpc>
                          <a:spcPct val="150000"/>
                        </a:lnSpc>
                        <a:spcBef>
                          <a:spcPts val="70"/>
                        </a:spcBef>
                        <a:spcAft>
                          <a:spcPts val="0"/>
                        </a:spcAft>
                      </a:pPr>
                      <a:r>
                        <a:rPr lang="en-US" sz="1400" b="1"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Character</a:t>
                      </a:r>
                      <a:endParaRPr lang="en-US" sz="14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37465" marR="0">
                        <a:lnSpc>
                          <a:spcPct val="150000"/>
                        </a:lnSpc>
                        <a:spcBef>
                          <a:spcPts val="70"/>
                        </a:spcBef>
                        <a:spcAft>
                          <a:spcPts val="0"/>
                        </a:spcAft>
                      </a:pPr>
                      <a:r>
                        <a:rPr lang="en-US" sz="1400" b="1" spc="-2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Amoebic dysentery</a:t>
                      </a:r>
                      <a:endParaRPr lang="en-US" sz="14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36830" marR="0">
                        <a:lnSpc>
                          <a:spcPct val="150000"/>
                        </a:lnSpc>
                        <a:spcBef>
                          <a:spcPts val="70"/>
                        </a:spcBef>
                        <a:spcAft>
                          <a:spcPts val="0"/>
                        </a:spcAft>
                      </a:pPr>
                      <a:r>
                        <a:rPr lang="en-US" sz="1400" b="1"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Bacillary dysentery</a:t>
                      </a:r>
                      <a:endParaRPr lang="en-US" sz="14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extLst>
                  <a:ext uri="{0D108BD9-81ED-4DB2-BD59-A6C34878D82A}">
                    <a16:rowId xmlns:a16="http://schemas.microsoft.com/office/drawing/2014/main" xmlns="" val="10000"/>
                  </a:ext>
                </a:extLst>
              </a:tr>
              <a:tr h="370840">
                <a:tc gridSpan="3">
                  <a:txBody>
                    <a:bodyPr/>
                    <a:lstStyle/>
                    <a:p>
                      <a:pPr marL="38100" marR="0">
                        <a:lnSpc>
                          <a:spcPct val="150000"/>
                        </a:lnSpc>
                        <a:spcBef>
                          <a:spcPts val="90"/>
                        </a:spcBef>
                        <a:spcAft>
                          <a:spcPts val="0"/>
                        </a:spcAft>
                      </a:pPr>
                      <a:r>
                        <a:rPr lang="en-US" sz="1400" b="1" i="1">
                          <a:solidFill>
                            <a:srgbClr val="231F20"/>
                          </a:solidFill>
                          <a:effectLst/>
                          <a:latin typeface="Roboto Condensed Light" panose="020B0604020202020204" charset="0"/>
                          <a:ea typeface="Roboto Condensed Light" panose="020B0604020202020204" charset="0"/>
                          <a:cs typeface="Times New Roman" panose="02020603050405020304" pitchFamily="18" charset="0"/>
                        </a:rPr>
                        <a:t>Stool macroscopic feature</a:t>
                      </a:r>
                      <a:endParaRPr lang="en-US" sz="1400" dirty="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0001"/>
                  </a:ext>
                </a:extLst>
              </a:tr>
              <a:tr h="370840">
                <a:tc>
                  <a:txBody>
                    <a:bodyPr/>
                    <a:lstStyle/>
                    <a:p>
                      <a:pPr marL="38100" marR="0">
                        <a:lnSpc>
                          <a:spcPct val="150000"/>
                        </a:lnSpc>
                        <a:spcBef>
                          <a:spcPts val="90"/>
                        </a:spcBef>
                        <a:spcAft>
                          <a:spcPts val="0"/>
                        </a:spcAft>
                      </a:pPr>
                      <a:r>
                        <a:rPr lang="en-US" sz="1400">
                          <a:solidFill>
                            <a:srgbClr val="231F20"/>
                          </a:solidFill>
                          <a:effectLst/>
                          <a:latin typeface="Roboto Condensed Light" panose="020B0604020202020204" charset="0"/>
                          <a:ea typeface="Roboto Condensed Light" panose="020B0604020202020204" charset="0"/>
                          <a:cs typeface="Times New Roman" panose="02020603050405020304" pitchFamily="18" charset="0"/>
                        </a:rPr>
                        <a:t>Number of motion</a:t>
                      </a:r>
                      <a:endParaRPr lang="en-US" sz="140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37465" marR="0">
                        <a:lnSpc>
                          <a:spcPct val="150000"/>
                        </a:lnSpc>
                        <a:spcBef>
                          <a:spcPts val="90"/>
                        </a:spcBef>
                        <a:spcAft>
                          <a:spcPts val="0"/>
                        </a:spcAft>
                      </a:pPr>
                      <a:r>
                        <a:rPr lang="en-US" sz="1400">
                          <a:solidFill>
                            <a:srgbClr val="231F20"/>
                          </a:solidFill>
                          <a:effectLst/>
                          <a:latin typeface="Roboto Condensed Light" panose="020B0604020202020204" charset="0"/>
                          <a:ea typeface="Roboto Condensed Light" panose="020B0604020202020204" charset="0"/>
                          <a:cs typeface="Times New Roman" panose="02020603050405020304" pitchFamily="18" charset="0"/>
                        </a:rPr>
                        <a:t>6–10/day</a:t>
                      </a:r>
                      <a:endParaRPr lang="en-US" sz="140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36830" marR="0">
                        <a:lnSpc>
                          <a:spcPct val="150000"/>
                        </a:lnSpc>
                        <a:spcBef>
                          <a:spcPts val="90"/>
                        </a:spcBef>
                        <a:spcAft>
                          <a:spcPts val="0"/>
                        </a:spcAft>
                      </a:pPr>
                      <a:r>
                        <a:rPr lang="en-US" sz="1400">
                          <a:solidFill>
                            <a:srgbClr val="231F20"/>
                          </a:solidFill>
                          <a:effectLst/>
                          <a:latin typeface="Roboto Condensed Light" panose="020B0604020202020204" charset="0"/>
                          <a:ea typeface="Roboto Condensed Light" panose="020B0604020202020204" charset="0"/>
                          <a:cs typeface="Times New Roman" panose="02020603050405020304" pitchFamily="18" charset="0"/>
                        </a:rPr>
                        <a:t>&gt; 10/day</a:t>
                      </a:r>
                      <a:endParaRPr lang="en-US" sz="140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extLst>
                  <a:ext uri="{0D108BD9-81ED-4DB2-BD59-A6C34878D82A}">
                    <a16:rowId xmlns:a16="http://schemas.microsoft.com/office/drawing/2014/main" xmlns="" val="10002"/>
                  </a:ext>
                </a:extLst>
              </a:tr>
              <a:tr h="370840">
                <a:tc>
                  <a:txBody>
                    <a:bodyPr/>
                    <a:lstStyle/>
                    <a:p>
                      <a:pPr marL="38100" marR="0">
                        <a:lnSpc>
                          <a:spcPct val="150000"/>
                        </a:lnSpc>
                        <a:spcBef>
                          <a:spcPts val="90"/>
                        </a:spcBef>
                        <a:spcAft>
                          <a:spcPts val="0"/>
                        </a:spcAft>
                      </a:pPr>
                      <a:r>
                        <a:rPr lang="en-US" sz="1400">
                          <a:solidFill>
                            <a:srgbClr val="231F20"/>
                          </a:solidFill>
                          <a:effectLst/>
                          <a:latin typeface="Roboto Condensed Light" panose="020B0604020202020204" charset="0"/>
                          <a:ea typeface="Roboto Condensed Light" panose="020B0604020202020204" charset="0"/>
                          <a:cs typeface="Times New Roman" panose="02020603050405020304" pitchFamily="18" charset="0"/>
                        </a:rPr>
                        <a:t>Amount</a:t>
                      </a:r>
                      <a:endParaRPr lang="en-US" sz="140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37465" marR="0">
                        <a:lnSpc>
                          <a:spcPct val="150000"/>
                        </a:lnSpc>
                        <a:spcBef>
                          <a:spcPts val="90"/>
                        </a:spcBef>
                        <a:spcAft>
                          <a:spcPts val="0"/>
                        </a:spcAft>
                      </a:pPr>
                      <a:r>
                        <a:rPr lang="en-US" sz="1400">
                          <a:solidFill>
                            <a:srgbClr val="231F20"/>
                          </a:solidFill>
                          <a:effectLst/>
                          <a:latin typeface="Roboto Condensed Light" panose="020B0604020202020204" charset="0"/>
                          <a:ea typeface="Roboto Condensed Light" panose="020B0604020202020204" charset="0"/>
                          <a:cs typeface="Times New Roman" panose="02020603050405020304" pitchFamily="18" charset="0"/>
                        </a:rPr>
                        <a:t>Copious amount</a:t>
                      </a:r>
                      <a:endParaRPr lang="en-US" sz="140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36830" marR="0">
                        <a:lnSpc>
                          <a:spcPct val="150000"/>
                        </a:lnSpc>
                        <a:spcBef>
                          <a:spcPts val="90"/>
                        </a:spcBef>
                        <a:spcAft>
                          <a:spcPts val="0"/>
                        </a:spcAft>
                      </a:pPr>
                      <a:r>
                        <a:rPr lang="en-US" sz="1400">
                          <a:solidFill>
                            <a:srgbClr val="231F20"/>
                          </a:solidFill>
                          <a:effectLst/>
                          <a:latin typeface="Roboto Condensed Light" panose="020B0604020202020204" charset="0"/>
                          <a:ea typeface="Roboto Condensed Light" panose="020B0604020202020204" charset="0"/>
                          <a:cs typeface="Times New Roman" panose="02020603050405020304" pitchFamily="18" charset="0"/>
                        </a:rPr>
                        <a:t>Small quantity</a:t>
                      </a:r>
                      <a:endParaRPr lang="en-US" sz="140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extLst>
                  <a:ext uri="{0D108BD9-81ED-4DB2-BD59-A6C34878D82A}">
                    <a16:rowId xmlns:a16="http://schemas.microsoft.com/office/drawing/2014/main" xmlns="" val="10003"/>
                  </a:ext>
                </a:extLst>
              </a:tr>
              <a:tr h="370840">
                <a:tc>
                  <a:txBody>
                    <a:bodyPr/>
                    <a:lstStyle/>
                    <a:p>
                      <a:pPr marL="38100" marR="0">
                        <a:lnSpc>
                          <a:spcPct val="150000"/>
                        </a:lnSpc>
                        <a:spcBef>
                          <a:spcPts val="90"/>
                        </a:spcBef>
                        <a:spcAft>
                          <a:spcPts val="0"/>
                        </a:spcAft>
                      </a:pPr>
                      <a:r>
                        <a:rPr lang="en-US" sz="1400">
                          <a:solidFill>
                            <a:srgbClr val="231F20"/>
                          </a:solidFill>
                          <a:effectLst/>
                          <a:latin typeface="Roboto Condensed Light" panose="020B0604020202020204" charset="0"/>
                          <a:ea typeface="Roboto Condensed Light" panose="020B0604020202020204" charset="0"/>
                          <a:cs typeface="Times New Roman" panose="02020603050405020304" pitchFamily="18" charset="0"/>
                        </a:rPr>
                        <a:t>Color</a:t>
                      </a:r>
                      <a:endParaRPr lang="en-US" sz="140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37465" marR="0">
                        <a:lnSpc>
                          <a:spcPct val="150000"/>
                        </a:lnSpc>
                        <a:spcBef>
                          <a:spcPts val="90"/>
                        </a:spcBef>
                        <a:spcAft>
                          <a:spcPts val="0"/>
                        </a:spcAft>
                      </a:pPr>
                      <a:r>
                        <a:rPr lang="en-US" sz="1400">
                          <a:solidFill>
                            <a:srgbClr val="231F20"/>
                          </a:solidFill>
                          <a:effectLst/>
                          <a:latin typeface="Roboto Condensed Light" panose="020B0604020202020204" charset="0"/>
                          <a:ea typeface="Roboto Condensed Light" panose="020B0604020202020204" charset="0"/>
                          <a:cs typeface="Times New Roman" panose="02020603050405020304" pitchFamily="18" charset="0"/>
                        </a:rPr>
                        <a:t>Dark red</a:t>
                      </a:r>
                      <a:endParaRPr lang="en-US" sz="140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36830" marR="0">
                        <a:lnSpc>
                          <a:spcPct val="150000"/>
                        </a:lnSpc>
                        <a:spcBef>
                          <a:spcPts val="90"/>
                        </a:spcBef>
                        <a:spcAft>
                          <a:spcPts val="0"/>
                        </a:spcAft>
                      </a:pPr>
                      <a:r>
                        <a:rPr lang="en-US" sz="1400">
                          <a:solidFill>
                            <a:srgbClr val="231F20"/>
                          </a:solidFill>
                          <a:effectLst/>
                          <a:latin typeface="Roboto Condensed Light" panose="020B0604020202020204" charset="0"/>
                          <a:ea typeface="Roboto Condensed Light" panose="020B0604020202020204" charset="0"/>
                          <a:cs typeface="Times New Roman" panose="02020603050405020304" pitchFamily="18" charset="0"/>
                        </a:rPr>
                        <a:t>Bright red</a:t>
                      </a:r>
                      <a:endParaRPr lang="en-US" sz="140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extLst>
                  <a:ext uri="{0D108BD9-81ED-4DB2-BD59-A6C34878D82A}">
                    <a16:rowId xmlns:a16="http://schemas.microsoft.com/office/drawing/2014/main" xmlns="" val="10004"/>
                  </a:ext>
                </a:extLst>
              </a:tr>
              <a:tr h="370840">
                <a:tc>
                  <a:txBody>
                    <a:bodyPr/>
                    <a:lstStyle/>
                    <a:p>
                      <a:pPr marL="38100" marR="0">
                        <a:lnSpc>
                          <a:spcPct val="150000"/>
                        </a:lnSpc>
                        <a:spcBef>
                          <a:spcPts val="90"/>
                        </a:spcBef>
                        <a:spcAft>
                          <a:spcPts val="0"/>
                        </a:spcAft>
                      </a:pPr>
                      <a:r>
                        <a:rPr lang="en-US" sz="1400">
                          <a:solidFill>
                            <a:srgbClr val="231F20"/>
                          </a:solidFill>
                          <a:effectLst/>
                          <a:latin typeface="Roboto Condensed Light" panose="020B0604020202020204" charset="0"/>
                          <a:ea typeface="Roboto Condensed Light" panose="020B0604020202020204" charset="0"/>
                          <a:cs typeface="Times New Roman" panose="02020603050405020304" pitchFamily="18" charset="0"/>
                        </a:rPr>
                        <a:t>Odor</a:t>
                      </a:r>
                      <a:endParaRPr lang="en-US" sz="140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37465" marR="0">
                        <a:lnSpc>
                          <a:spcPct val="150000"/>
                        </a:lnSpc>
                        <a:spcBef>
                          <a:spcPts val="90"/>
                        </a:spcBef>
                        <a:spcAft>
                          <a:spcPts val="0"/>
                        </a:spcAft>
                      </a:pPr>
                      <a:r>
                        <a:rPr lang="en-US" sz="1400">
                          <a:solidFill>
                            <a:srgbClr val="231F20"/>
                          </a:solidFill>
                          <a:effectLst/>
                          <a:latin typeface="Roboto Condensed Light" panose="020B0604020202020204" charset="0"/>
                          <a:ea typeface="Roboto Condensed Light" panose="020B0604020202020204" charset="0"/>
                          <a:cs typeface="Times New Roman" panose="02020603050405020304" pitchFamily="18" charset="0"/>
                        </a:rPr>
                        <a:t>Offensive</a:t>
                      </a:r>
                      <a:endParaRPr lang="en-US" sz="140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36830" marR="0">
                        <a:lnSpc>
                          <a:spcPct val="150000"/>
                        </a:lnSpc>
                        <a:spcBef>
                          <a:spcPts val="90"/>
                        </a:spcBef>
                        <a:spcAft>
                          <a:spcPts val="0"/>
                        </a:spcAft>
                      </a:pPr>
                      <a:r>
                        <a:rPr lang="en-US" sz="1400">
                          <a:solidFill>
                            <a:srgbClr val="231F20"/>
                          </a:solidFill>
                          <a:effectLst/>
                          <a:latin typeface="Roboto Condensed Light" panose="020B0604020202020204" charset="0"/>
                          <a:ea typeface="Roboto Condensed Light" panose="020B0604020202020204" charset="0"/>
                          <a:cs typeface="Times New Roman" panose="02020603050405020304" pitchFamily="18" charset="0"/>
                        </a:rPr>
                        <a:t>Odorless</a:t>
                      </a:r>
                      <a:endParaRPr lang="en-US" sz="140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extLst>
                  <a:ext uri="{0D108BD9-81ED-4DB2-BD59-A6C34878D82A}">
                    <a16:rowId xmlns:a16="http://schemas.microsoft.com/office/drawing/2014/main" xmlns="" val="10005"/>
                  </a:ext>
                </a:extLst>
              </a:tr>
              <a:tr h="370840">
                <a:tc>
                  <a:txBody>
                    <a:bodyPr/>
                    <a:lstStyle/>
                    <a:p>
                      <a:pPr marL="38100" marR="0">
                        <a:lnSpc>
                          <a:spcPct val="150000"/>
                        </a:lnSpc>
                        <a:spcBef>
                          <a:spcPts val="90"/>
                        </a:spcBef>
                        <a:spcAft>
                          <a:spcPts val="0"/>
                        </a:spcAft>
                      </a:pPr>
                      <a:r>
                        <a:rPr lang="en-US" sz="1400">
                          <a:solidFill>
                            <a:srgbClr val="231F20"/>
                          </a:solidFill>
                          <a:effectLst/>
                          <a:latin typeface="Roboto Condensed Light" panose="020B0604020202020204" charset="0"/>
                          <a:ea typeface="Roboto Condensed Light" panose="020B0604020202020204" charset="0"/>
                          <a:cs typeface="Times New Roman" panose="02020603050405020304" pitchFamily="18" charset="0"/>
                        </a:rPr>
                        <a:t>Reaction</a:t>
                      </a:r>
                      <a:endParaRPr lang="en-US" sz="140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37465" marR="0">
                        <a:lnSpc>
                          <a:spcPct val="150000"/>
                        </a:lnSpc>
                        <a:spcBef>
                          <a:spcPts val="90"/>
                        </a:spcBef>
                        <a:spcAft>
                          <a:spcPts val="0"/>
                        </a:spcAft>
                      </a:pPr>
                      <a:r>
                        <a:rPr lang="en-US" sz="1400">
                          <a:solidFill>
                            <a:srgbClr val="231F20"/>
                          </a:solidFill>
                          <a:effectLst/>
                          <a:latin typeface="Roboto Condensed Light" panose="020B0604020202020204" charset="0"/>
                          <a:ea typeface="Roboto Condensed Light" panose="020B0604020202020204" charset="0"/>
                          <a:cs typeface="Times New Roman" panose="02020603050405020304" pitchFamily="18" charset="0"/>
                        </a:rPr>
                        <a:t>Acidic</a:t>
                      </a:r>
                      <a:endParaRPr lang="en-US" sz="140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36830" marR="0">
                        <a:lnSpc>
                          <a:spcPct val="150000"/>
                        </a:lnSpc>
                        <a:spcBef>
                          <a:spcPts val="90"/>
                        </a:spcBef>
                        <a:spcAft>
                          <a:spcPts val="0"/>
                        </a:spcAft>
                      </a:pPr>
                      <a:r>
                        <a:rPr lang="en-US" sz="1400">
                          <a:solidFill>
                            <a:srgbClr val="231F20"/>
                          </a:solidFill>
                          <a:effectLst/>
                          <a:latin typeface="Roboto Condensed Light" panose="020B0604020202020204" charset="0"/>
                          <a:ea typeface="Roboto Condensed Light" panose="020B0604020202020204" charset="0"/>
                          <a:cs typeface="Times New Roman" panose="02020603050405020304" pitchFamily="18" charset="0"/>
                        </a:rPr>
                        <a:t>Alkaline</a:t>
                      </a:r>
                      <a:endParaRPr lang="en-US" sz="140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extLst>
                  <a:ext uri="{0D108BD9-81ED-4DB2-BD59-A6C34878D82A}">
                    <a16:rowId xmlns:a16="http://schemas.microsoft.com/office/drawing/2014/main" xmlns="" val="10006"/>
                  </a:ext>
                </a:extLst>
              </a:tr>
              <a:tr h="370840">
                <a:tc>
                  <a:txBody>
                    <a:bodyPr/>
                    <a:lstStyle/>
                    <a:p>
                      <a:pPr marL="38100" marR="0">
                        <a:lnSpc>
                          <a:spcPct val="150000"/>
                        </a:lnSpc>
                        <a:spcBef>
                          <a:spcPts val="90"/>
                        </a:spcBef>
                        <a:spcAft>
                          <a:spcPts val="0"/>
                        </a:spcAft>
                      </a:pPr>
                      <a:r>
                        <a:rPr lang="en-US" sz="1400">
                          <a:solidFill>
                            <a:srgbClr val="231F20"/>
                          </a:solidFill>
                          <a:effectLst/>
                          <a:latin typeface="Roboto Condensed Light" panose="020B0604020202020204" charset="0"/>
                          <a:ea typeface="Roboto Condensed Light" panose="020B0604020202020204" charset="0"/>
                          <a:cs typeface="Times New Roman" panose="02020603050405020304" pitchFamily="18" charset="0"/>
                        </a:rPr>
                        <a:t>Consistency</a:t>
                      </a:r>
                      <a:endParaRPr lang="en-US" sz="140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37465" marR="33655">
                        <a:lnSpc>
                          <a:spcPct val="150000"/>
                        </a:lnSpc>
                        <a:spcBef>
                          <a:spcPts val="85"/>
                        </a:spcBef>
                        <a:spcAft>
                          <a:spcPts val="0"/>
                        </a:spcAft>
                      </a:pPr>
                      <a:r>
                        <a:rPr lang="en-US" sz="1400" dirty="0">
                          <a:solidFill>
                            <a:srgbClr val="231F20"/>
                          </a:solidFill>
                          <a:effectLst/>
                          <a:latin typeface="Roboto Condensed Light" panose="020B0604020202020204" charset="0"/>
                          <a:ea typeface="Roboto Condensed Light" panose="020B0604020202020204" charset="0"/>
                          <a:cs typeface="Times New Roman" panose="02020603050405020304" pitchFamily="18" charset="0"/>
                        </a:rPr>
                        <a:t>Not adherent to the container</a:t>
                      </a:r>
                      <a:endParaRPr lang="en-US" sz="1400" dirty="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36830" marR="0">
                        <a:lnSpc>
                          <a:spcPct val="150000"/>
                        </a:lnSpc>
                        <a:spcBef>
                          <a:spcPts val="85"/>
                        </a:spcBef>
                        <a:spcAft>
                          <a:spcPts val="0"/>
                        </a:spcAft>
                      </a:pPr>
                      <a:r>
                        <a:rPr lang="en-US" sz="1400" dirty="0">
                          <a:solidFill>
                            <a:srgbClr val="231F20"/>
                          </a:solidFill>
                          <a:effectLst/>
                          <a:latin typeface="Roboto Condensed Light" panose="020B0604020202020204" charset="0"/>
                          <a:ea typeface="Roboto Condensed Light" panose="020B0604020202020204" charset="0"/>
                          <a:cs typeface="Times New Roman" panose="02020603050405020304" pitchFamily="18" charset="0"/>
                        </a:rPr>
                        <a:t>Adherent to the container</a:t>
                      </a:r>
                      <a:endParaRPr lang="en-US" sz="1400" dirty="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extLst>
                  <a:ext uri="{0D108BD9-81ED-4DB2-BD59-A6C34878D82A}">
                    <a16:rowId xmlns:a16="http://schemas.microsoft.com/office/drawing/2014/main" xmlns="" val="10007"/>
                  </a:ext>
                </a:extLst>
              </a:tr>
            </a:tbl>
          </a:graphicData>
        </a:graphic>
      </p:graphicFrame>
    </p:spTree>
    <p:extLst>
      <p:ext uri="{BB962C8B-B14F-4D97-AF65-F5344CB8AC3E}">
        <p14:creationId xmlns:p14="http://schemas.microsoft.com/office/powerpoint/2010/main" val="17216139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fontScale="90000"/>
          </a:bodyPr>
          <a:lstStyle/>
          <a:p>
            <a:r>
              <a:rPr lang="en-US" smtClean="0"/>
              <a:t>Differences in stool characters between amoebic dysentery and bacillary dysentery (Cont..)</a:t>
            </a:r>
            <a:endParaRPr lang="en-US" dirty="0"/>
          </a:p>
        </p:txBody>
      </p:sp>
      <p:sp>
        <p:nvSpPr>
          <p:cNvPr id="6" name="Content Placeholder 5"/>
          <p:cNvSpPr>
            <a:spLocks noGrp="1"/>
          </p:cNvSpPr>
          <p:nvPr>
            <p:ph idx="1"/>
          </p:nvPr>
        </p:nvSpPr>
        <p:spPr/>
        <p:txBody>
          <a:bodyPr/>
          <a:lstStyle/>
          <a:p>
            <a:endParaRPr lang="en-US"/>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18</a:t>
            </a:fld>
            <a:endParaRPr lang="en"/>
          </a:p>
        </p:txBody>
      </p:sp>
      <p:graphicFrame>
        <p:nvGraphicFramePr>
          <p:cNvPr id="4" name="Table 3"/>
          <p:cNvGraphicFramePr>
            <a:graphicFrameLocks noGrp="1"/>
          </p:cNvGraphicFramePr>
          <p:nvPr>
            <p:extLst>
              <p:ext uri="{D42A27DB-BD31-4B8C-83A1-F6EECF244321}">
                <p14:modId xmlns:p14="http://schemas.microsoft.com/office/powerpoint/2010/main" val="560409606"/>
              </p:ext>
            </p:extLst>
          </p:nvPr>
        </p:nvGraphicFramePr>
        <p:xfrm>
          <a:off x="1127761" y="1333341"/>
          <a:ext cx="6939279" cy="3567240"/>
        </p:xfrm>
        <a:graphic>
          <a:graphicData uri="http://schemas.openxmlformats.org/drawingml/2006/table">
            <a:tbl>
              <a:tblPr firstRow="1" bandRow="1">
                <a:tableStyleId>{69C7853C-536D-4A76-A0AE-DD22124D55A5}</a:tableStyleId>
              </a:tblPr>
              <a:tblGrid>
                <a:gridCol w="2133599">
                  <a:extLst>
                    <a:ext uri="{9D8B030D-6E8A-4147-A177-3AD203B41FA5}">
                      <a16:colId xmlns:a16="http://schemas.microsoft.com/office/drawing/2014/main" xmlns="" val="20000"/>
                    </a:ext>
                  </a:extLst>
                </a:gridCol>
                <a:gridCol w="2492587">
                  <a:extLst>
                    <a:ext uri="{9D8B030D-6E8A-4147-A177-3AD203B41FA5}">
                      <a16:colId xmlns:a16="http://schemas.microsoft.com/office/drawing/2014/main" xmlns="" val="20001"/>
                    </a:ext>
                  </a:extLst>
                </a:gridCol>
                <a:gridCol w="2313093">
                  <a:extLst>
                    <a:ext uri="{9D8B030D-6E8A-4147-A177-3AD203B41FA5}">
                      <a16:colId xmlns:a16="http://schemas.microsoft.com/office/drawing/2014/main" xmlns="" val="20002"/>
                    </a:ext>
                  </a:extLst>
                </a:gridCol>
              </a:tblGrid>
              <a:tr h="370840">
                <a:tc>
                  <a:txBody>
                    <a:bodyPr/>
                    <a:lstStyle/>
                    <a:p>
                      <a:pPr marL="38100" marR="0">
                        <a:lnSpc>
                          <a:spcPct val="150000"/>
                        </a:lnSpc>
                        <a:spcBef>
                          <a:spcPts val="70"/>
                        </a:spcBef>
                        <a:spcAft>
                          <a:spcPts val="0"/>
                        </a:spcAft>
                      </a:pPr>
                      <a:r>
                        <a:rPr lang="en-US" sz="1400" b="1"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Character</a:t>
                      </a:r>
                      <a:endParaRPr lang="en-US" sz="14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37465" marR="0">
                        <a:lnSpc>
                          <a:spcPct val="150000"/>
                        </a:lnSpc>
                        <a:spcBef>
                          <a:spcPts val="70"/>
                        </a:spcBef>
                        <a:spcAft>
                          <a:spcPts val="0"/>
                        </a:spcAft>
                      </a:pPr>
                      <a:r>
                        <a:rPr lang="en-US" sz="1400" b="1" spc="-2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Amoebic dysentery</a:t>
                      </a:r>
                      <a:endParaRPr lang="en-US" sz="14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36830" marR="0">
                        <a:lnSpc>
                          <a:spcPct val="150000"/>
                        </a:lnSpc>
                        <a:spcBef>
                          <a:spcPts val="70"/>
                        </a:spcBef>
                        <a:spcAft>
                          <a:spcPts val="0"/>
                        </a:spcAft>
                      </a:pPr>
                      <a:r>
                        <a:rPr lang="en-US" sz="1400" b="1"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Bacillary dysentery</a:t>
                      </a:r>
                      <a:endParaRPr lang="en-US" sz="14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extLst>
                  <a:ext uri="{0D108BD9-81ED-4DB2-BD59-A6C34878D82A}">
                    <a16:rowId xmlns:a16="http://schemas.microsoft.com/office/drawing/2014/main" xmlns="" val="10000"/>
                  </a:ext>
                </a:extLst>
              </a:tr>
              <a:tr h="370840">
                <a:tc gridSpan="3">
                  <a:txBody>
                    <a:bodyPr/>
                    <a:lstStyle/>
                    <a:p>
                      <a:pPr marL="38100" marR="0">
                        <a:lnSpc>
                          <a:spcPct val="150000"/>
                        </a:lnSpc>
                        <a:spcBef>
                          <a:spcPts val="90"/>
                        </a:spcBef>
                        <a:spcAft>
                          <a:spcPts val="0"/>
                        </a:spcAft>
                      </a:pPr>
                      <a:r>
                        <a:rPr lang="en-US" sz="1400" b="1" i="1" dirty="0">
                          <a:solidFill>
                            <a:srgbClr val="231F20"/>
                          </a:solidFill>
                          <a:effectLst/>
                          <a:latin typeface="Roboto Condensed Light" panose="020B0604020202020204" charset="0"/>
                          <a:ea typeface="Roboto Condensed Light" panose="020B0604020202020204" charset="0"/>
                          <a:cs typeface="Times New Roman" panose="02020603050405020304" pitchFamily="18" charset="0"/>
                        </a:rPr>
                        <a:t>Stool microscopic feature</a:t>
                      </a:r>
                      <a:endParaRPr lang="en-US" sz="1400" dirty="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0001"/>
                  </a:ext>
                </a:extLst>
              </a:tr>
              <a:tr h="370840">
                <a:tc>
                  <a:txBody>
                    <a:bodyPr/>
                    <a:lstStyle/>
                    <a:p>
                      <a:pPr marL="38100" marR="0">
                        <a:lnSpc>
                          <a:spcPct val="150000"/>
                        </a:lnSpc>
                        <a:spcBef>
                          <a:spcPts val="90"/>
                        </a:spcBef>
                        <a:spcAft>
                          <a:spcPts val="0"/>
                        </a:spcAft>
                      </a:pPr>
                      <a:r>
                        <a:rPr lang="en-US" sz="1400">
                          <a:solidFill>
                            <a:srgbClr val="231F20"/>
                          </a:solidFill>
                          <a:effectLst/>
                          <a:latin typeface="Roboto Condensed Light" panose="020B0604020202020204" charset="0"/>
                          <a:ea typeface="Roboto Condensed Light" panose="020B0604020202020204" charset="0"/>
                          <a:cs typeface="Times New Roman" panose="02020603050405020304" pitchFamily="18" charset="0"/>
                        </a:rPr>
                        <a:t>Red blood cells (RBCs)</a:t>
                      </a:r>
                      <a:endParaRPr lang="en-US" sz="140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37465" marR="0">
                        <a:lnSpc>
                          <a:spcPct val="150000"/>
                        </a:lnSpc>
                        <a:spcBef>
                          <a:spcPts val="90"/>
                        </a:spcBef>
                        <a:spcAft>
                          <a:spcPts val="0"/>
                        </a:spcAft>
                      </a:pPr>
                      <a:r>
                        <a:rPr lang="en-US" sz="1400">
                          <a:solidFill>
                            <a:srgbClr val="231F20"/>
                          </a:solidFill>
                          <a:effectLst/>
                          <a:latin typeface="Roboto Condensed Light" panose="020B0604020202020204" charset="0"/>
                          <a:ea typeface="Roboto Condensed Light" panose="020B0604020202020204" charset="0"/>
                          <a:cs typeface="Times New Roman" panose="02020603050405020304" pitchFamily="18" charset="0"/>
                        </a:rPr>
                        <a:t>In clumps</a:t>
                      </a:r>
                      <a:endParaRPr lang="en-US" sz="140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36830" marR="0">
                        <a:lnSpc>
                          <a:spcPct val="150000"/>
                        </a:lnSpc>
                        <a:spcBef>
                          <a:spcPts val="90"/>
                        </a:spcBef>
                        <a:spcAft>
                          <a:spcPts val="0"/>
                        </a:spcAft>
                      </a:pPr>
                      <a:r>
                        <a:rPr lang="en-US" sz="1400">
                          <a:solidFill>
                            <a:srgbClr val="231F20"/>
                          </a:solidFill>
                          <a:effectLst/>
                          <a:latin typeface="Roboto Condensed Light" panose="020B0604020202020204" charset="0"/>
                          <a:ea typeface="Roboto Condensed Light" panose="020B0604020202020204" charset="0"/>
                          <a:cs typeface="Times New Roman" panose="02020603050405020304" pitchFamily="18" charset="0"/>
                        </a:rPr>
                        <a:t>Discrete or in rouleaux</a:t>
                      </a:r>
                      <a:endParaRPr lang="en-US" sz="140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extLst>
                  <a:ext uri="{0D108BD9-81ED-4DB2-BD59-A6C34878D82A}">
                    <a16:rowId xmlns:a16="http://schemas.microsoft.com/office/drawing/2014/main" xmlns="" val="10002"/>
                  </a:ext>
                </a:extLst>
              </a:tr>
              <a:tr h="370840">
                <a:tc>
                  <a:txBody>
                    <a:bodyPr/>
                    <a:lstStyle/>
                    <a:p>
                      <a:pPr marL="38100" marR="0">
                        <a:lnSpc>
                          <a:spcPct val="150000"/>
                        </a:lnSpc>
                        <a:spcBef>
                          <a:spcPts val="90"/>
                        </a:spcBef>
                        <a:spcAft>
                          <a:spcPts val="0"/>
                        </a:spcAft>
                      </a:pPr>
                      <a:r>
                        <a:rPr lang="en-US" sz="1400">
                          <a:solidFill>
                            <a:srgbClr val="231F20"/>
                          </a:solidFill>
                          <a:effectLst/>
                          <a:latin typeface="Roboto Condensed Light" panose="020B0604020202020204" charset="0"/>
                          <a:ea typeface="Roboto Condensed Light" panose="020B0604020202020204" charset="0"/>
                          <a:cs typeface="Times New Roman" panose="02020603050405020304" pitchFamily="18" charset="0"/>
                        </a:rPr>
                        <a:t>Pus cells</a:t>
                      </a:r>
                      <a:endParaRPr lang="en-US" sz="140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37465" marR="0">
                        <a:lnSpc>
                          <a:spcPct val="150000"/>
                        </a:lnSpc>
                        <a:spcBef>
                          <a:spcPts val="90"/>
                        </a:spcBef>
                        <a:spcAft>
                          <a:spcPts val="0"/>
                        </a:spcAft>
                      </a:pPr>
                      <a:r>
                        <a:rPr lang="en-US" sz="1400">
                          <a:solidFill>
                            <a:srgbClr val="231F20"/>
                          </a:solidFill>
                          <a:effectLst/>
                          <a:latin typeface="Roboto Condensed Light" panose="020B0604020202020204" charset="0"/>
                          <a:ea typeface="Roboto Condensed Light" panose="020B0604020202020204" charset="0"/>
                          <a:cs typeface="Times New Roman" panose="02020603050405020304" pitchFamily="18" charset="0"/>
                        </a:rPr>
                        <a:t>Few</a:t>
                      </a:r>
                      <a:endParaRPr lang="en-US" sz="140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36830" marR="0">
                        <a:lnSpc>
                          <a:spcPct val="150000"/>
                        </a:lnSpc>
                        <a:spcBef>
                          <a:spcPts val="90"/>
                        </a:spcBef>
                        <a:spcAft>
                          <a:spcPts val="0"/>
                        </a:spcAft>
                      </a:pPr>
                      <a:r>
                        <a:rPr lang="en-US" sz="1400">
                          <a:solidFill>
                            <a:srgbClr val="231F20"/>
                          </a:solidFill>
                          <a:effectLst/>
                          <a:latin typeface="Roboto Condensed Light" panose="020B0604020202020204" charset="0"/>
                          <a:ea typeface="Roboto Condensed Light" panose="020B0604020202020204" charset="0"/>
                          <a:cs typeface="Times New Roman" panose="02020603050405020304" pitchFamily="18" charset="0"/>
                        </a:rPr>
                        <a:t>Numerous</a:t>
                      </a:r>
                      <a:endParaRPr lang="en-US" sz="140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extLst>
                  <a:ext uri="{0D108BD9-81ED-4DB2-BD59-A6C34878D82A}">
                    <a16:rowId xmlns:a16="http://schemas.microsoft.com/office/drawing/2014/main" xmlns="" val="10003"/>
                  </a:ext>
                </a:extLst>
              </a:tr>
              <a:tr h="370840">
                <a:tc>
                  <a:txBody>
                    <a:bodyPr/>
                    <a:lstStyle/>
                    <a:p>
                      <a:pPr marL="38100" marR="0">
                        <a:lnSpc>
                          <a:spcPct val="150000"/>
                        </a:lnSpc>
                        <a:spcBef>
                          <a:spcPts val="90"/>
                        </a:spcBef>
                        <a:spcAft>
                          <a:spcPts val="0"/>
                        </a:spcAft>
                      </a:pPr>
                      <a:r>
                        <a:rPr lang="en-US" sz="1400">
                          <a:solidFill>
                            <a:srgbClr val="231F20"/>
                          </a:solidFill>
                          <a:effectLst/>
                          <a:latin typeface="Roboto Condensed Light" panose="020B0604020202020204" charset="0"/>
                          <a:ea typeface="Roboto Condensed Light" panose="020B0604020202020204" charset="0"/>
                          <a:cs typeface="Times New Roman" panose="02020603050405020304" pitchFamily="18" charset="0"/>
                        </a:rPr>
                        <a:t>Macrophages</a:t>
                      </a:r>
                      <a:endParaRPr lang="en-US" sz="140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37465" marR="0">
                        <a:lnSpc>
                          <a:spcPct val="150000"/>
                        </a:lnSpc>
                        <a:spcBef>
                          <a:spcPts val="90"/>
                        </a:spcBef>
                        <a:spcAft>
                          <a:spcPts val="0"/>
                        </a:spcAft>
                      </a:pPr>
                      <a:r>
                        <a:rPr lang="en-US" sz="1400">
                          <a:solidFill>
                            <a:srgbClr val="231F20"/>
                          </a:solidFill>
                          <a:effectLst/>
                          <a:latin typeface="Roboto Condensed Light" panose="020B0604020202020204" charset="0"/>
                          <a:ea typeface="Roboto Condensed Light" panose="020B0604020202020204" charset="0"/>
                          <a:cs typeface="Times New Roman" panose="02020603050405020304" pitchFamily="18" charset="0"/>
                        </a:rPr>
                        <a:t>Few</a:t>
                      </a:r>
                      <a:endParaRPr lang="en-US" sz="140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36830" marR="0">
                        <a:lnSpc>
                          <a:spcPct val="150000"/>
                        </a:lnSpc>
                        <a:spcBef>
                          <a:spcPts val="90"/>
                        </a:spcBef>
                        <a:spcAft>
                          <a:spcPts val="0"/>
                        </a:spcAft>
                      </a:pPr>
                      <a:r>
                        <a:rPr lang="en-US" sz="1400">
                          <a:solidFill>
                            <a:srgbClr val="231F20"/>
                          </a:solidFill>
                          <a:effectLst/>
                          <a:latin typeface="Roboto Condensed Light" panose="020B0604020202020204" charset="0"/>
                          <a:ea typeface="Roboto Condensed Light" panose="020B0604020202020204" charset="0"/>
                          <a:cs typeface="Times New Roman" panose="02020603050405020304" pitchFamily="18" charset="0"/>
                        </a:rPr>
                        <a:t>Numerous*</a:t>
                      </a:r>
                      <a:endParaRPr lang="en-US" sz="140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extLst>
                  <a:ext uri="{0D108BD9-81ED-4DB2-BD59-A6C34878D82A}">
                    <a16:rowId xmlns:a16="http://schemas.microsoft.com/office/drawing/2014/main" xmlns="" val="10004"/>
                  </a:ext>
                </a:extLst>
              </a:tr>
              <a:tr h="370840">
                <a:tc>
                  <a:txBody>
                    <a:bodyPr/>
                    <a:lstStyle/>
                    <a:p>
                      <a:pPr marL="38100" marR="0">
                        <a:lnSpc>
                          <a:spcPct val="150000"/>
                        </a:lnSpc>
                        <a:spcBef>
                          <a:spcPts val="90"/>
                        </a:spcBef>
                        <a:spcAft>
                          <a:spcPts val="0"/>
                        </a:spcAft>
                      </a:pPr>
                      <a:r>
                        <a:rPr lang="en-US" sz="1400">
                          <a:solidFill>
                            <a:srgbClr val="231F20"/>
                          </a:solidFill>
                          <a:effectLst/>
                          <a:latin typeface="Roboto Condensed Light" panose="020B0604020202020204" charset="0"/>
                          <a:ea typeface="Roboto Condensed Light" panose="020B0604020202020204" charset="0"/>
                          <a:cs typeface="Times New Roman" panose="02020603050405020304" pitchFamily="18" charset="0"/>
                        </a:rPr>
                        <a:t>Eosinophils</a:t>
                      </a:r>
                      <a:endParaRPr lang="en-US" sz="140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37465" marR="0">
                        <a:lnSpc>
                          <a:spcPct val="150000"/>
                        </a:lnSpc>
                        <a:spcBef>
                          <a:spcPts val="90"/>
                        </a:spcBef>
                        <a:spcAft>
                          <a:spcPts val="0"/>
                        </a:spcAft>
                      </a:pPr>
                      <a:r>
                        <a:rPr lang="en-US" sz="1400">
                          <a:solidFill>
                            <a:srgbClr val="231F20"/>
                          </a:solidFill>
                          <a:effectLst/>
                          <a:latin typeface="Roboto Condensed Light" panose="020B0604020202020204" charset="0"/>
                          <a:ea typeface="Roboto Condensed Light" panose="020B0604020202020204" charset="0"/>
                          <a:cs typeface="Times New Roman" panose="02020603050405020304" pitchFamily="18" charset="0"/>
                        </a:rPr>
                        <a:t>Present</a:t>
                      </a:r>
                      <a:endParaRPr lang="en-US" sz="140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36830" marR="0">
                        <a:lnSpc>
                          <a:spcPct val="150000"/>
                        </a:lnSpc>
                        <a:spcBef>
                          <a:spcPts val="90"/>
                        </a:spcBef>
                        <a:spcAft>
                          <a:spcPts val="0"/>
                        </a:spcAft>
                      </a:pPr>
                      <a:r>
                        <a:rPr lang="en-US" sz="1400">
                          <a:solidFill>
                            <a:srgbClr val="231F20"/>
                          </a:solidFill>
                          <a:effectLst/>
                          <a:latin typeface="Roboto Condensed Light" panose="020B0604020202020204" charset="0"/>
                          <a:ea typeface="Roboto Condensed Light" panose="020B0604020202020204" charset="0"/>
                          <a:cs typeface="Times New Roman" panose="02020603050405020304" pitchFamily="18" charset="0"/>
                        </a:rPr>
                        <a:t>Absent or rare</a:t>
                      </a:r>
                      <a:endParaRPr lang="en-US" sz="140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extLst>
                  <a:ext uri="{0D108BD9-81ED-4DB2-BD59-A6C34878D82A}">
                    <a16:rowId xmlns:a16="http://schemas.microsoft.com/office/drawing/2014/main" xmlns="" val="10005"/>
                  </a:ext>
                </a:extLst>
              </a:tr>
              <a:tr h="370840">
                <a:tc>
                  <a:txBody>
                    <a:bodyPr/>
                    <a:lstStyle/>
                    <a:p>
                      <a:pPr marL="38100" marR="0">
                        <a:lnSpc>
                          <a:spcPct val="150000"/>
                        </a:lnSpc>
                        <a:spcBef>
                          <a:spcPts val="90"/>
                        </a:spcBef>
                        <a:spcAft>
                          <a:spcPts val="0"/>
                        </a:spcAft>
                      </a:pPr>
                      <a:r>
                        <a:rPr lang="en-US" sz="1400" spc="-15">
                          <a:solidFill>
                            <a:srgbClr val="231F20"/>
                          </a:solidFill>
                          <a:effectLst/>
                          <a:latin typeface="Roboto Condensed Light" panose="020B0604020202020204" charset="0"/>
                          <a:ea typeface="Roboto Condensed Light" panose="020B0604020202020204" charset="0"/>
                          <a:cs typeface="Times New Roman" panose="02020603050405020304" pitchFamily="18" charset="0"/>
                        </a:rPr>
                        <a:t>Charcot-Leyden </a:t>
                      </a:r>
                      <a:r>
                        <a:rPr lang="en-US" sz="1400">
                          <a:solidFill>
                            <a:srgbClr val="231F20"/>
                          </a:solidFill>
                          <a:effectLst/>
                          <a:latin typeface="Roboto Condensed Light" panose="020B0604020202020204" charset="0"/>
                          <a:ea typeface="Roboto Condensed Light" panose="020B0604020202020204" charset="0"/>
                          <a:cs typeface="Times New Roman" panose="02020603050405020304" pitchFamily="18" charset="0"/>
                        </a:rPr>
                        <a:t>crystal</a:t>
                      </a:r>
                      <a:endParaRPr lang="en-US" sz="140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37465" marR="0">
                        <a:lnSpc>
                          <a:spcPct val="150000"/>
                        </a:lnSpc>
                        <a:spcBef>
                          <a:spcPts val="90"/>
                        </a:spcBef>
                        <a:spcAft>
                          <a:spcPts val="0"/>
                        </a:spcAft>
                      </a:pPr>
                      <a:r>
                        <a:rPr lang="en-US" sz="1400">
                          <a:solidFill>
                            <a:srgbClr val="231F20"/>
                          </a:solidFill>
                          <a:effectLst/>
                          <a:latin typeface="Roboto Condensed Light" panose="020B0604020202020204" charset="0"/>
                          <a:ea typeface="Roboto Condensed Light" panose="020B0604020202020204" charset="0"/>
                          <a:cs typeface="Times New Roman" panose="02020603050405020304" pitchFamily="18" charset="0"/>
                        </a:rPr>
                        <a:t>Present</a:t>
                      </a:r>
                      <a:endParaRPr lang="en-US" sz="140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36830" marR="0">
                        <a:lnSpc>
                          <a:spcPct val="150000"/>
                        </a:lnSpc>
                        <a:spcBef>
                          <a:spcPts val="90"/>
                        </a:spcBef>
                        <a:spcAft>
                          <a:spcPts val="0"/>
                        </a:spcAft>
                      </a:pPr>
                      <a:r>
                        <a:rPr lang="en-US" sz="1400">
                          <a:solidFill>
                            <a:srgbClr val="231F20"/>
                          </a:solidFill>
                          <a:effectLst/>
                          <a:latin typeface="Roboto Condensed Light" panose="020B0604020202020204" charset="0"/>
                          <a:ea typeface="Roboto Condensed Light" panose="020B0604020202020204" charset="0"/>
                          <a:cs typeface="Times New Roman" panose="02020603050405020304" pitchFamily="18" charset="0"/>
                        </a:rPr>
                        <a:t>Absent</a:t>
                      </a:r>
                      <a:endParaRPr lang="en-US" sz="140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extLst>
                  <a:ext uri="{0D108BD9-81ED-4DB2-BD59-A6C34878D82A}">
                    <a16:rowId xmlns:a16="http://schemas.microsoft.com/office/drawing/2014/main" xmlns="" val="10006"/>
                  </a:ext>
                </a:extLst>
              </a:tr>
              <a:tr h="370840">
                <a:tc>
                  <a:txBody>
                    <a:bodyPr/>
                    <a:lstStyle/>
                    <a:p>
                      <a:pPr marL="38100" marR="0">
                        <a:lnSpc>
                          <a:spcPct val="150000"/>
                        </a:lnSpc>
                        <a:spcBef>
                          <a:spcPts val="90"/>
                        </a:spcBef>
                        <a:spcAft>
                          <a:spcPts val="0"/>
                        </a:spcAft>
                      </a:pPr>
                      <a:r>
                        <a:rPr lang="en-US" sz="1400">
                          <a:solidFill>
                            <a:srgbClr val="231F20"/>
                          </a:solidFill>
                          <a:effectLst/>
                          <a:latin typeface="Roboto Condensed Light" panose="020B0604020202020204" charset="0"/>
                          <a:ea typeface="Roboto Condensed Light" panose="020B0604020202020204" charset="0"/>
                          <a:cs typeface="Times New Roman" panose="02020603050405020304" pitchFamily="18" charset="0"/>
                        </a:rPr>
                        <a:t>Pyknotic body**</a:t>
                      </a:r>
                      <a:endParaRPr lang="en-US" sz="140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37465" marR="0">
                        <a:lnSpc>
                          <a:spcPct val="150000"/>
                        </a:lnSpc>
                        <a:spcBef>
                          <a:spcPts val="90"/>
                        </a:spcBef>
                        <a:spcAft>
                          <a:spcPts val="0"/>
                        </a:spcAft>
                      </a:pPr>
                      <a:r>
                        <a:rPr lang="en-US" sz="1400">
                          <a:solidFill>
                            <a:srgbClr val="231F20"/>
                          </a:solidFill>
                          <a:effectLst/>
                          <a:latin typeface="Roboto Condensed Light" panose="020B0604020202020204" charset="0"/>
                          <a:ea typeface="Roboto Condensed Light" panose="020B0604020202020204" charset="0"/>
                          <a:cs typeface="Times New Roman" panose="02020603050405020304" pitchFamily="18" charset="0"/>
                        </a:rPr>
                        <a:t>Present</a:t>
                      </a:r>
                      <a:endParaRPr lang="en-US" sz="140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36830" marR="0">
                        <a:lnSpc>
                          <a:spcPct val="150000"/>
                        </a:lnSpc>
                        <a:spcBef>
                          <a:spcPts val="90"/>
                        </a:spcBef>
                        <a:spcAft>
                          <a:spcPts val="0"/>
                        </a:spcAft>
                      </a:pPr>
                      <a:r>
                        <a:rPr lang="en-US" sz="1400">
                          <a:solidFill>
                            <a:srgbClr val="231F20"/>
                          </a:solidFill>
                          <a:effectLst/>
                          <a:latin typeface="Roboto Condensed Light" panose="020B0604020202020204" charset="0"/>
                          <a:ea typeface="Roboto Condensed Light" panose="020B0604020202020204" charset="0"/>
                          <a:cs typeface="Times New Roman" panose="02020603050405020304" pitchFamily="18" charset="0"/>
                        </a:rPr>
                        <a:t>Absent</a:t>
                      </a:r>
                      <a:endParaRPr lang="en-US" sz="140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extLst>
                  <a:ext uri="{0D108BD9-81ED-4DB2-BD59-A6C34878D82A}">
                    <a16:rowId xmlns:a16="http://schemas.microsoft.com/office/drawing/2014/main" xmlns="" val="10007"/>
                  </a:ext>
                </a:extLst>
              </a:tr>
              <a:tr h="370840">
                <a:tc>
                  <a:txBody>
                    <a:bodyPr/>
                    <a:lstStyle/>
                    <a:p>
                      <a:pPr marL="38100" marR="0">
                        <a:lnSpc>
                          <a:spcPct val="150000"/>
                        </a:lnSpc>
                        <a:spcBef>
                          <a:spcPts val="90"/>
                        </a:spcBef>
                        <a:spcAft>
                          <a:spcPts val="0"/>
                        </a:spcAft>
                      </a:pPr>
                      <a:r>
                        <a:rPr lang="en-US" sz="1400">
                          <a:solidFill>
                            <a:srgbClr val="231F20"/>
                          </a:solidFill>
                          <a:effectLst/>
                          <a:latin typeface="Roboto Condensed Light" panose="020B0604020202020204" charset="0"/>
                          <a:ea typeface="Roboto Condensed Light" panose="020B0604020202020204" charset="0"/>
                          <a:cs typeface="Times New Roman" panose="02020603050405020304" pitchFamily="18" charset="0"/>
                        </a:rPr>
                        <a:t>Organism detected</a:t>
                      </a:r>
                      <a:endParaRPr lang="en-US" sz="140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37465" marR="0">
                        <a:lnSpc>
                          <a:spcPct val="150000"/>
                        </a:lnSpc>
                        <a:spcBef>
                          <a:spcPts val="85"/>
                        </a:spcBef>
                        <a:spcAft>
                          <a:spcPts val="0"/>
                        </a:spcAft>
                      </a:pPr>
                      <a:r>
                        <a:rPr lang="en-US" sz="1400" i="1" dirty="0">
                          <a:solidFill>
                            <a:srgbClr val="231F20"/>
                          </a:solidFill>
                          <a:effectLst/>
                          <a:latin typeface="Roboto Condensed Light" panose="020B0604020202020204" charset="0"/>
                          <a:ea typeface="Roboto Condensed Light" panose="020B0604020202020204" charset="0"/>
                          <a:cs typeface="Times New Roman" panose="02020603050405020304" pitchFamily="18" charset="0"/>
                        </a:rPr>
                        <a:t>E. </a:t>
                      </a:r>
                      <a:r>
                        <a:rPr lang="en-US" sz="1400" i="1" dirty="0" err="1">
                          <a:solidFill>
                            <a:srgbClr val="231F20"/>
                          </a:solidFill>
                          <a:effectLst/>
                          <a:latin typeface="Roboto Condensed Light" panose="020B0604020202020204" charset="0"/>
                          <a:ea typeface="Roboto Condensed Light" panose="020B0604020202020204" charset="0"/>
                          <a:cs typeface="Times New Roman" panose="02020603050405020304" pitchFamily="18" charset="0"/>
                        </a:rPr>
                        <a:t>histolytica</a:t>
                      </a:r>
                      <a:r>
                        <a:rPr lang="en-US" sz="1400" i="1" dirty="0">
                          <a:solidFill>
                            <a:srgbClr val="231F20"/>
                          </a:solidFill>
                          <a:effectLst/>
                          <a:latin typeface="Roboto Condensed Light" panose="020B0604020202020204" charset="0"/>
                          <a:ea typeface="Roboto Condensed Light" panose="020B0604020202020204" charset="0"/>
                          <a:cs typeface="Times New Roman" panose="02020603050405020304" pitchFamily="18" charset="0"/>
                        </a:rPr>
                        <a:t> </a:t>
                      </a:r>
                      <a:r>
                        <a:rPr lang="en-US" sz="1400" dirty="0">
                          <a:solidFill>
                            <a:srgbClr val="231F20"/>
                          </a:solidFill>
                          <a:effectLst/>
                          <a:latin typeface="Roboto Condensed Light" panose="020B0604020202020204" charset="0"/>
                          <a:ea typeface="Roboto Condensed Light" panose="020B0604020202020204" charset="0"/>
                          <a:cs typeface="Times New Roman" panose="02020603050405020304" pitchFamily="18" charset="0"/>
                        </a:rPr>
                        <a:t>cyst or </a:t>
                      </a:r>
                      <a:r>
                        <a:rPr lang="en-US" sz="1400" dirty="0" err="1">
                          <a:solidFill>
                            <a:srgbClr val="231F20"/>
                          </a:solidFill>
                          <a:effectLst/>
                          <a:latin typeface="Roboto Condensed Light" panose="020B0604020202020204" charset="0"/>
                          <a:ea typeface="Roboto Condensed Light" panose="020B0604020202020204" charset="0"/>
                          <a:cs typeface="Times New Roman" panose="02020603050405020304" pitchFamily="18" charset="0"/>
                        </a:rPr>
                        <a:t>trophozoite</a:t>
                      </a:r>
                      <a:endParaRPr lang="en-US" sz="1400" dirty="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36830" marR="0">
                        <a:lnSpc>
                          <a:spcPct val="150000"/>
                        </a:lnSpc>
                        <a:spcBef>
                          <a:spcPts val="90"/>
                        </a:spcBef>
                        <a:spcAft>
                          <a:spcPts val="0"/>
                        </a:spcAft>
                      </a:pPr>
                      <a:r>
                        <a:rPr lang="en-US" sz="1400" dirty="0">
                          <a:solidFill>
                            <a:srgbClr val="231F20"/>
                          </a:solidFill>
                          <a:effectLst/>
                          <a:latin typeface="Roboto Condensed Light" panose="020B0604020202020204" charset="0"/>
                          <a:ea typeface="Roboto Condensed Light" panose="020B0604020202020204" charset="0"/>
                          <a:cs typeface="Times New Roman" panose="02020603050405020304" pitchFamily="18" charset="0"/>
                        </a:rPr>
                        <a:t>Bacteria (e.g. </a:t>
                      </a:r>
                      <a:r>
                        <a:rPr lang="en-US" sz="1400" i="1" dirty="0" err="1">
                          <a:solidFill>
                            <a:srgbClr val="231F20"/>
                          </a:solidFill>
                          <a:effectLst/>
                          <a:latin typeface="Roboto Condensed Light" panose="020B0604020202020204" charset="0"/>
                          <a:ea typeface="Roboto Condensed Light" panose="020B0604020202020204" charset="0"/>
                          <a:cs typeface="Times New Roman" panose="02020603050405020304" pitchFamily="18" charset="0"/>
                        </a:rPr>
                        <a:t>Shigella</a:t>
                      </a:r>
                      <a:r>
                        <a:rPr lang="en-US" sz="1400" dirty="0">
                          <a:solidFill>
                            <a:srgbClr val="231F20"/>
                          </a:solidFill>
                          <a:effectLst/>
                          <a:latin typeface="Roboto Condensed Light" panose="020B0604020202020204" charset="0"/>
                          <a:ea typeface="Roboto Condensed Light" panose="020B0604020202020204" charset="0"/>
                          <a:cs typeface="Times New Roman" panose="02020603050405020304" pitchFamily="18" charset="0"/>
                        </a:rPr>
                        <a:t>)</a:t>
                      </a:r>
                      <a:endParaRPr lang="en-US" sz="1400" dirty="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extLst>
                  <a:ext uri="{0D108BD9-81ED-4DB2-BD59-A6C34878D82A}">
                    <a16:rowId xmlns:a16="http://schemas.microsoft.com/office/drawing/2014/main" xmlns="" val="10008"/>
                  </a:ext>
                </a:extLst>
              </a:tr>
            </a:tbl>
          </a:graphicData>
        </a:graphic>
      </p:graphicFrame>
    </p:spTree>
    <p:extLst>
      <p:ext uri="{BB962C8B-B14F-4D97-AF65-F5344CB8AC3E}">
        <p14:creationId xmlns:p14="http://schemas.microsoft.com/office/powerpoint/2010/main" val="406001658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fontScale="90000"/>
          </a:bodyPr>
          <a:lstStyle/>
          <a:p>
            <a:r>
              <a:rPr lang="en-US" smtClean="0"/>
              <a:t>Laboratory diagnosis of Intestinal amoebiasis</a:t>
            </a:r>
            <a:endParaRPr lang="en-US" dirty="0"/>
          </a:p>
        </p:txBody>
      </p:sp>
      <p:sp>
        <p:nvSpPr>
          <p:cNvPr id="193" name="Google Shape;193;p12"/>
          <p:cNvSpPr txBox="1">
            <a:spLocks noGrp="1"/>
          </p:cNvSpPr>
          <p:nvPr>
            <p:ph idx="1"/>
          </p:nvPr>
        </p:nvSpPr>
        <p:spPr/>
        <p:txBody>
          <a:bodyPr>
            <a:normAutofit lnSpcReduction="10000"/>
          </a:bodyPr>
          <a:lstStyle/>
          <a:p>
            <a:r>
              <a:rPr lang="en-US" smtClean="0"/>
              <a:t>Stool microscopy by wet mount, permanent stains, etc.— detects cysts (round, 1–4 nuclei) and trophozoites (with finger like pseudopodia)</a:t>
            </a:r>
          </a:p>
          <a:p>
            <a:r>
              <a:rPr lang="en-US" smtClean="0"/>
              <a:t>Histology—Intestinal biopsies stained with PAS or H&amp;E stains reveal trophozoites</a:t>
            </a:r>
          </a:p>
          <a:p>
            <a:r>
              <a:rPr lang="en-US" smtClean="0"/>
              <a:t>Stool culture—Polyxenic and axenic culture</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19</a:t>
            </a:fld>
            <a:endParaRPr lang="en"/>
          </a:p>
        </p:txBody>
      </p:sp>
    </p:spTree>
    <p:extLst>
      <p:ext uri="{BB962C8B-B14F-4D97-AF65-F5344CB8AC3E}">
        <p14:creationId xmlns:p14="http://schemas.microsoft.com/office/powerpoint/2010/main" val="362492506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fontScale="90000"/>
          </a:bodyPr>
          <a:lstStyle/>
          <a:p>
            <a:r>
              <a:rPr lang="en-US" smtClean="0"/>
              <a:t>Laboratory diagnosis of Intestinal amoebiasis (Cont..)</a:t>
            </a:r>
            <a:endParaRPr lang="en-US" dirty="0"/>
          </a:p>
        </p:txBody>
      </p:sp>
      <p:sp>
        <p:nvSpPr>
          <p:cNvPr id="193" name="Google Shape;193;p12"/>
          <p:cNvSpPr txBox="1">
            <a:spLocks noGrp="1"/>
          </p:cNvSpPr>
          <p:nvPr>
            <p:ph idx="1"/>
          </p:nvPr>
        </p:nvSpPr>
        <p:spPr/>
        <p:txBody>
          <a:bodyPr>
            <a:normAutofit fontScale="92500" lnSpcReduction="10000"/>
          </a:bodyPr>
          <a:lstStyle/>
          <a:p>
            <a:r>
              <a:rPr lang="en-US" smtClean="0"/>
              <a:t>Stool antigen detection (copro-antigen)—ELISA (detecting 170-kDa of lectin Ag) and ICT (detecting 29-kDa surface Ag).</a:t>
            </a:r>
          </a:p>
          <a:p>
            <a:r>
              <a:rPr lang="en-US" smtClean="0"/>
              <a:t>Serology</a:t>
            </a:r>
          </a:p>
          <a:p>
            <a:pPr lvl="1"/>
            <a:r>
              <a:rPr lang="en-US" smtClean="0"/>
              <a:t>Amoebic antigen—ELISA (170-kDa of lectin Ag)</a:t>
            </a:r>
          </a:p>
          <a:p>
            <a:pPr lvl="1"/>
            <a:r>
              <a:rPr lang="en-US" smtClean="0"/>
              <a:t>Amoebic antibody—ELISA</a:t>
            </a:r>
          </a:p>
          <a:p>
            <a:r>
              <a:rPr lang="en-US" smtClean="0"/>
              <a:t>Isoenzyme (zymodeme) analysis</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20</a:t>
            </a:fld>
            <a:endParaRPr lang="en"/>
          </a:p>
        </p:txBody>
      </p:sp>
    </p:spTree>
    <p:extLst>
      <p:ext uri="{BB962C8B-B14F-4D97-AF65-F5344CB8AC3E}">
        <p14:creationId xmlns:p14="http://schemas.microsoft.com/office/powerpoint/2010/main" val="414632635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fontScale="90000"/>
          </a:bodyPr>
          <a:lstStyle/>
          <a:p>
            <a:r>
              <a:rPr lang="en-US" smtClean="0"/>
              <a:t>Laboratory diagnosis of Intestinal amoebiasis (Cont..)</a:t>
            </a:r>
            <a:endParaRPr lang="en-US" dirty="0"/>
          </a:p>
        </p:txBody>
      </p:sp>
      <p:sp>
        <p:nvSpPr>
          <p:cNvPr id="193" name="Google Shape;193;p12"/>
          <p:cNvSpPr txBox="1">
            <a:spLocks noGrp="1"/>
          </p:cNvSpPr>
          <p:nvPr>
            <p:ph idx="1"/>
          </p:nvPr>
        </p:nvSpPr>
        <p:spPr/>
        <p:txBody>
          <a:bodyPr/>
          <a:lstStyle/>
          <a:p>
            <a:r>
              <a:rPr lang="en-US" smtClean="0"/>
              <a:t>Molecular diagnosis—Nested multiplex PCR and real time PCR (18S rRNA) and Biofire FilmArray</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21</a:t>
            </a:fld>
            <a:endParaRPr lang="en"/>
          </a:p>
        </p:txBody>
      </p:sp>
    </p:spTree>
    <p:extLst>
      <p:ext uri="{BB962C8B-B14F-4D97-AF65-F5344CB8AC3E}">
        <p14:creationId xmlns:p14="http://schemas.microsoft.com/office/powerpoint/2010/main" val="178942492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fontScale="90000"/>
          </a:bodyPr>
          <a:lstStyle/>
          <a:p>
            <a:r>
              <a:rPr lang="en-US" smtClean="0"/>
              <a:t>Laboratory diagnosis of Intestinal amoebiasis (Cont..)</a:t>
            </a:r>
            <a:endParaRPr lang="en-US" dirty="0"/>
          </a:p>
        </p:txBody>
      </p:sp>
      <p:sp>
        <p:nvSpPr>
          <p:cNvPr id="12" name="Content Placeholder 11"/>
          <p:cNvSpPr>
            <a:spLocks noGrp="1"/>
          </p:cNvSpPr>
          <p:nvPr>
            <p:ph idx="1"/>
          </p:nvPr>
        </p:nvSpPr>
        <p:spPr/>
        <p:txBody>
          <a:bodyPr/>
          <a:lstStyle/>
          <a:p>
            <a:endParaRPr lang="en-US"/>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22</a:t>
            </a:fld>
            <a:endParaRPr lang="en"/>
          </a:p>
        </p:txBody>
      </p:sp>
      <p:sp>
        <p:nvSpPr>
          <p:cNvPr id="3" name="Rectangle 7"/>
          <p:cNvSpPr>
            <a:spLocks noChangeArrowheads="1"/>
          </p:cNvSpPr>
          <p:nvPr/>
        </p:nvSpPr>
        <p:spPr bwMode="auto">
          <a:xfrm>
            <a:off x="152400" y="1524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pSp>
        <p:nvGrpSpPr>
          <p:cNvPr id="4" name="Group 1"/>
          <p:cNvGrpSpPr>
            <a:grpSpLocks/>
          </p:cNvGrpSpPr>
          <p:nvPr/>
        </p:nvGrpSpPr>
        <p:grpSpPr bwMode="auto">
          <a:xfrm>
            <a:off x="426720" y="1398949"/>
            <a:ext cx="8534400" cy="2361940"/>
            <a:chOff x="0" y="0"/>
            <a:chExt cx="10080" cy="2650"/>
          </a:xfrm>
        </p:grpSpPr>
        <p:pic>
          <p:nvPicPr>
            <p:cNvPr id="2054"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080" cy="2650"/>
            </a:xfrm>
            <a:prstGeom prst="rect">
              <a:avLst/>
            </a:prstGeom>
            <a:noFill/>
            <a:extLst>
              <a:ext uri="{909E8E84-426E-40DD-AFC4-6F175D3DCCD1}">
                <a14:hiddenFill xmlns:a14="http://schemas.microsoft.com/office/drawing/2010/main">
                  <a:solidFill>
                    <a:srgbClr val="FFFFFF"/>
                  </a:solidFill>
                </a14:hiddenFill>
              </a:ext>
            </a:extLst>
          </p:spPr>
        </p:pic>
        <p:sp>
          <p:nvSpPr>
            <p:cNvPr id="5" name="Text Box 5"/>
            <p:cNvSpPr txBox="1">
              <a:spLocks noChangeArrowheads="1"/>
            </p:cNvSpPr>
            <p:nvPr/>
          </p:nvSpPr>
          <p:spPr bwMode="auto">
            <a:xfrm>
              <a:off x="10" y="2463"/>
              <a:ext cx="171" cy="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dirty="0">
                  <a:ln>
                    <a:noFill/>
                  </a:ln>
                  <a:solidFill>
                    <a:schemeClr val="tx1"/>
                  </a:solidFill>
                  <a:effectLst/>
                  <a:latin typeface="Roboto Condensed Light" panose="020B0604020202020204" charset="0"/>
                  <a:ea typeface="Roboto Condensed Light" panose="020B0604020202020204" charset="0"/>
                  <a:cs typeface="Arial" panose="020B0604020202020204" pitchFamily="34" charset="0"/>
                </a:rPr>
                <a:t> A</a:t>
              </a:r>
              <a:endParaRPr kumimoji="0" lang="en-US" altLang="en-US" sz="1200" b="0" i="0" u="none" strike="noStrike" cap="none" normalizeH="0" baseline="0" dirty="0">
                <a:ln>
                  <a:noFill/>
                </a:ln>
                <a:solidFill>
                  <a:schemeClr val="tx1"/>
                </a:solidFill>
                <a:effectLst/>
                <a:latin typeface="Roboto Condensed Light" panose="020B0604020202020204" charset="0"/>
                <a:ea typeface="Roboto Condensed Light" panose="020B0604020202020204" charset="0"/>
              </a:endParaRPr>
            </a:p>
          </p:txBody>
        </p:sp>
        <p:sp>
          <p:nvSpPr>
            <p:cNvPr id="6" name="Text Box 4"/>
            <p:cNvSpPr txBox="1">
              <a:spLocks noChangeArrowheads="1"/>
            </p:cNvSpPr>
            <p:nvPr/>
          </p:nvSpPr>
          <p:spPr bwMode="auto">
            <a:xfrm>
              <a:off x="2600" y="2464"/>
              <a:ext cx="168" cy="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1" i="0" u="none" strike="noStrike" cap="none" normalizeH="0" baseline="0" dirty="0">
                  <a:ln>
                    <a:noFill/>
                  </a:ln>
                  <a:solidFill>
                    <a:schemeClr val="tx1"/>
                  </a:solidFill>
                  <a:effectLst/>
                  <a:latin typeface="Roboto Condensed Light" panose="020B0604020202020204" charset="0"/>
                  <a:ea typeface="Roboto Condensed Light" panose="020B0604020202020204" charset="0"/>
                  <a:cs typeface="Arial" panose="020B0604020202020204" pitchFamily="34" charset="0"/>
                </a:rPr>
                <a:t> B</a:t>
              </a:r>
              <a:endParaRPr kumimoji="0" lang="en-US" altLang="en-US" b="0" i="0" u="none" strike="noStrike" cap="none" normalizeH="0" baseline="0" dirty="0">
                <a:ln>
                  <a:noFill/>
                </a:ln>
                <a:solidFill>
                  <a:schemeClr val="tx1"/>
                </a:solidFill>
                <a:effectLst/>
                <a:latin typeface="Roboto Condensed Light" panose="020B0604020202020204" charset="0"/>
                <a:ea typeface="Roboto Condensed Light" panose="020B0604020202020204" charset="0"/>
              </a:endParaRPr>
            </a:p>
          </p:txBody>
        </p:sp>
        <p:sp>
          <p:nvSpPr>
            <p:cNvPr id="7" name="Text Box 3"/>
            <p:cNvSpPr txBox="1">
              <a:spLocks noChangeArrowheads="1"/>
            </p:cNvSpPr>
            <p:nvPr/>
          </p:nvSpPr>
          <p:spPr bwMode="auto">
            <a:xfrm>
              <a:off x="4300" y="2465"/>
              <a:ext cx="168" cy="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800" b="1" i="0" u="none" strike="noStrike" cap="none" normalizeH="0" baseline="0" dirty="0">
                  <a:ln>
                    <a:noFill/>
                  </a:ln>
                  <a:solidFill>
                    <a:srgbClr val="FFFFFF"/>
                  </a:solidFill>
                  <a:effectLst/>
                  <a:latin typeface="Arial" panose="020B0604020202020204" pitchFamily="34" charset="0"/>
                  <a:ea typeface="Garamond" panose="02020404030301010803" pitchFamily="18" charset="0"/>
                  <a:cs typeface="Arial" panose="020B0604020202020204" pitchFamily="34" charset="0"/>
                </a:rPr>
                <a:t> </a:t>
              </a:r>
              <a:r>
                <a:rPr kumimoji="0" lang="en-US" altLang="en-US" b="1" i="0" u="none" strike="noStrike" cap="none" normalizeH="0" baseline="0" dirty="0">
                  <a:ln>
                    <a:noFill/>
                  </a:ln>
                  <a:solidFill>
                    <a:schemeClr val="tx1"/>
                  </a:solidFill>
                  <a:effectLst/>
                  <a:latin typeface="Roboto Condensed Light" panose="020B0604020202020204" charset="0"/>
                  <a:ea typeface="Roboto Condensed Light" panose="020B0604020202020204" charset="0"/>
                  <a:cs typeface="Arial" panose="020B0604020202020204" pitchFamily="34" charset="0"/>
                </a:rPr>
                <a:t>C</a:t>
              </a:r>
              <a:endParaRPr kumimoji="0" lang="en-US" altLang="en-US" b="0" i="0" u="none" strike="noStrike" cap="none" normalizeH="0" baseline="0" dirty="0">
                <a:ln>
                  <a:noFill/>
                </a:ln>
                <a:solidFill>
                  <a:schemeClr val="tx1"/>
                </a:solidFill>
                <a:effectLst/>
                <a:latin typeface="Roboto Condensed Light" panose="020B0604020202020204" charset="0"/>
                <a:ea typeface="Roboto Condensed Light" panose="020B0604020202020204" charset="0"/>
              </a:endParaRPr>
            </a:p>
          </p:txBody>
        </p:sp>
        <p:sp>
          <p:nvSpPr>
            <p:cNvPr id="8" name="Text Box 2"/>
            <p:cNvSpPr txBox="1">
              <a:spLocks noChangeArrowheads="1"/>
            </p:cNvSpPr>
            <p:nvPr/>
          </p:nvSpPr>
          <p:spPr bwMode="auto">
            <a:xfrm>
              <a:off x="7371" y="2465"/>
              <a:ext cx="168" cy="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800" b="1" i="0" u="none" strike="noStrike" cap="none" normalizeH="0" baseline="0" dirty="0">
                  <a:ln>
                    <a:noFill/>
                  </a:ln>
                  <a:solidFill>
                    <a:srgbClr val="FFFFFF"/>
                  </a:solidFill>
                  <a:effectLst/>
                  <a:latin typeface="Arial" panose="020B0604020202020204" pitchFamily="34" charset="0"/>
                  <a:ea typeface="Garamond" panose="02020404030301010803" pitchFamily="18" charset="0"/>
                  <a:cs typeface="Arial" panose="020B0604020202020204" pitchFamily="34" charset="0"/>
                </a:rPr>
                <a:t> </a:t>
              </a:r>
              <a:r>
                <a:rPr kumimoji="0" lang="en-US" altLang="en-US" sz="1200" b="1" i="0" u="none" strike="noStrike" cap="none" normalizeH="0" baseline="0" dirty="0">
                  <a:ln>
                    <a:noFill/>
                  </a:ln>
                  <a:solidFill>
                    <a:schemeClr val="tx1"/>
                  </a:solidFill>
                  <a:effectLst/>
                  <a:latin typeface="Roboto Condensed Light" panose="020B0604020202020204" charset="0"/>
                  <a:ea typeface="Roboto Condensed Light" panose="020B0604020202020204" charset="0"/>
                  <a:cs typeface="Arial" panose="020B0604020202020204" pitchFamily="34" charset="0"/>
                </a:rPr>
                <a:t>D</a:t>
              </a:r>
              <a:endParaRPr kumimoji="0" lang="en-US" altLang="en-US" sz="1200" b="0" i="0" u="none" strike="noStrike" cap="none" normalizeH="0" baseline="0" dirty="0">
                <a:ln>
                  <a:noFill/>
                </a:ln>
                <a:solidFill>
                  <a:schemeClr val="tx1"/>
                </a:solidFill>
                <a:effectLst/>
                <a:latin typeface="Roboto Condensed Light" panose="020B0604020202020204" charset="0"/>
                <a:ea typeface="Roboto Condensed Light" panose="020B0604020202020204" charset="0"/>
              </a:endParaRPr>
            </a:p>
          </p:txBody>
        </p:sp>
      </p:grpSp>
      <p:sp>
        <p:nvSpPr>
          <p:cNvPr id="10" name="Rectangle 9"/>
          <p:cNvSpPr/>
          <p:nvPr/>
        </p:nvSpPr>
        <p:spPr>
          <a:xfrm>
            <a:off x="426720" y="3760889"/>
            <a:ext cx="8534400" cy="923330"/>
          </a:xfrm>
          <a:prstGeom prst="rect">
            <a:avLst/>
          </a:prstGeom>
        </p:spPr>
        <p:txBody>
          <a:bodyPr wrap="square">
            <a:spAutoFit/>
          </a:bodyPr>
          <a:lstStyle/>
          <a:p>
            <a:r>
              <a:rPr lang="en-US" sz="1800" i="1" dirty="0">
                <a:latin typeface="Roboto Condensed Light" panose="020B0604020202020204" charset="0"/>
                <a:ea typeface="Roboto Condensed Light" panose="020B0604020202020204" charset="0"/>
              </a:rPr>
              <a:t>Entamoeba </a:t>
            </a:r>
            <a:r>
              <a:rPr lang="en-US" sz="1800" i="1" dirty="0" err="1">
                <a:latin typeface="Roboto Condensed Light" panose="020B0604020202020204" charset="0"/>
                <a:ea typeface="Roboto Condensed Light" panose="020B0604020202020204" charset="0"/>
              </a:rPr>
              <a:t>histolytica</a:t>
            </a:r>
            <a:r>
              <a:rPr lang="en-US" sz="1800" i="1" dirty="0">
                <a:latin typeface="Roboto Condensed Light" panose="020B0604020202020204" charset="0"/>
                <a:ea typeface="Roboto Condensed Light" panose="020B0604020202020204" charset="0"/>
              </a:rPr>
              <a:t> </a:t>
            </a:r>
            <a:r>
              <a:rPr lang="en-US" sz="1800" dirty="0" err="1">
                <a:latin typeface="Roboto Condensed Light" panose="020B0604020202020204" charset="0"/>
                <a:ea typeface="Roboto Condensed Light" panose="020B0604020202020204" charset="0"/>
              </a:rPr>
              <a:t>trophozoites</a:t>
            </a:r>
            <a:r>
              <a:rPr lang="en-US" sz="1800" dirty="0">
                <a:latin typeface="Roboto Condensed Light" panose="020B0604020202020204" charset="0"/>
                <a:ea typeface="Roboto Condensed Light" panose="020B0604020202020204" charset="0"/>
              </a:rPr>
              <a:t>: </a:t>
            </a:r>
            <a:r>
              <a:rPr lang="en-US" sz="1800" b="1" dirty="0">
                <a:latin typeface="Roboto Condensed Light" panose="020B0604020202020204" charset="0"/>
                <a:ea typeface="Roboto Condensed Light" panose="020B0604020202020204" charset="0"/>
              </a:rPr>
              <a:t>A. </a:t>
            </a:r>
            <a:r>
              <a:rPr lang="en-US" sz="1800" dirty="0">
                <a:latin typeface="Roboto Condensed Light" panose="020B0604020202020204" charset="0"/>
                <a:ea typeface="Roboto Condensed Light" panose="020B0604020202020204" charset="0"/>
              </a:rPr>
              <a:t>Saline mount; </a:t>
            </a:r>
            <a:r>
              <a:rPr lang="en-US" sz="1800" b="1" dirty="0">
                <a:latin typeface="Roboto Condensed Light" panose="020B0604020202020204" charset="0"/>
                <a:ea typeface="Roboto Condensed Light" panose="020B0604020202020204" charset="0"/>
              </a:rPr>
              <a:t>B and C. </a:t>
            </a:r>
            <a:r>
              <a:rPr lang="en-US" sz="1800" dirty="0">
                <a:latin typeface="Roboto Condensed Light" panose="020B0604020202020204" charset="0"/>
                <a:ea typeface="Roboto Condensed Light" panose="020B0604020202020204" charset="0"/>
              </a:rPr>
              <a:t>Trichrome stain, note the single nucleus (black arrow) RBCs (red arrow) and ectoplasm and endoplasm (orange arrows); </a:t>
            </a:r>
          </a:p>
          <a:p>
            <a:r>
              <a:rPr lang="en-US" sz="1800" b="1" dirty="0">
                <a:latin typeface="Roboto Condensed Light" panose="020B0604020202020204" charset="0"/>
                <a:ea typeface="Roboto Condensed Light" panose="020B0604020202020204" charset="0"/>
              </a:rPr>
              <a:t>D. </a:t>
            </a:r>
            <a:r>
              <a:rPr lang="en-US" sz="1800" dirty="0" err="1">
                <a:latin typeface="Roboto Condensed Light" panose="020B0604020202020204" charset="0"/>
                <a:ea typeface="Roboto Condensed Light" panose="020B0604020202020204" charset="0"/>
              </a:rPr>
              <a:t>Trophozoites</a:t>
            </a:r>
            <a:r>
              <a:rPr lang="en-US" sz="1800" dirty="0">
                <a:latin typeface="Roboto Condensed Light" panose="020B0604020202020204" charset="0"/>
                <a:ea typeface="Roboto Condensed Light" panose="020B0604020202020204" charset="0"/>
              </a:rPr>
              <a:t> in colon tissue stained with H&amp;E.</a:t>
            </a:r>
          </a:p>
        </p:txBody>
      </p:sp>
    </p:spTree>
    <p:extLst>
      <p:ext uri="{BB962C8B-B14F-4D97-AF65-F5344CB8AC3E}">
        <p14:creationId xmlns:p14="http://schemas.microsoft.com/office/powerpoint/2010/main" val="386527774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fontScale="90000"/>
          </a:bodyPr>
          <a:lstStyle/>
          <a:p>
            <a:r>
              <a:rPr lang="en-US" smtClean="0"/>
              <a:t>Laboratory diagnosis of Intestinal amoebiasis (Cont..)</a:t>
            </a:r>
            <a:endParaRPr lang="en-US" dirty="0"/>
          </a:p>
        </p:txBody>
      </p:sp>
      <p:sp>
        <p:nvSpPr>
          <p:cNvPr id="6" name="Content Placeholder 5"/>
          <p:cNvSpPr>
            <a:spLocks noGrp="1"/>
          </p:cNvSpPr>
          <p:nvPr>
            <p:ph idx="1"/>
          </p:nvPr>
        </p:nvSpPr>
        <p:spPr/>
        <p:txBody>
          <a:bodyPr/>
          <a:lstStyle/>
          <a:p>
            <a:endParaRPr lang="en-US"/>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23</a:t>
            </a:fld>
            <a:endParaRPr lang="en"/>
          </a:p>
        </p:txBody>
      </p:sp>
      <p:sp>
        <p:nvSpPr>
          <p:cNvPr id="3" name="Rectangle 7"/>
          <p:cNvSpPr>
            <a:spLocks noChangeArrowheads="1"/>
          </p:cNvSpPr>
          <p:nvPr/>
        </p:nvSpPr>
        <p:spPr bwMode="auto">
          <a:xfrm>
            <a:off x="152400" y="1524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9" name="Rectangle 7"/>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pSp>
        <p:nvGrpSpPr>
          <p:cNvPr id="11" name="Group 1"/>
          <p:cNvGrpSpPr>
            <a:grpSpLocks/>
          </p:cNvGrpSpPr>
          <p:nvPr/>
        </p:nvGrpSpPr>
        <p:grpSpPr bwMode="auto">
          <a:xfrm>
            <a:off x="1461040" y="1545590"/>
            <a:ext cx="6156960" cy="2052320"/>
            <a:chOff x="0" y="0"/>
            <a:chExt cx="6183" cy="2032"/>
          </a:xfrm>
        </p:grpSpPr>
        <p:pic>
          <p:nvPicPr>
            <p:cNvPr id="3077"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6183" cy="2031"/>
            </a:xfrm>
            <a:prstGeom prst="rect">
              <a:avLst/>
            </a:prstGeom>
            <a:noFill/>
            <a:extLst>
              <a:ext uri="{909E8E84-426E-40DD-AFC4-6F175D3DCCD1}">
                <a14:hiddenFill xmlns:a14="http://schemas.microsoft.com/office/drawing/2010/main">
                  <a:solidFill>
                    <a:srgbClr val="FFFFFF"/>
                  </a:solidFill>
                </a14:hiddenFill>
              </a:ext>
            </a:extLst>
          </p:spPr>
        </p:pic>
        <p:sp>
          <p:nvSpPr>
            <p:cNvPr id="12" name="Text Box 4"/>
            <p:cNvSpPr txBox="1">
              <a:spLocks noChangeArrowheads="1"/>
            </p:cNvSpPr>
            <p:nvPr/>
          </p:nvSpPr>
          <p:spPr bwMode="auto">
            <a:xfrm>
              <a:off x="0" y="1853"/>
              <a:ext cx="171" cy="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800" b="1" i="0" u="none" strike="noStrike" cap="none" normalizeH="0" baseline="0" dirty="0">
                  <a:ln>
                    <a:noFill/>
                  </a:ln>
                  <a:solidFill>
                    <a:srgbClr val="FFFFFF"/>
                  </a:solidFill>
                  <a:effectLst/>
                  <a:latin typeface="Arial" panose="020B0604020202020204" pitchFamily="34" charset="0"/>
                  <a:ea typeface="Garamond" panose="02020404030301010803" pitchFamily="18" charset="0"/>
                  <a:cs typeface="Arial" panose="020B0604020202020204" pitchFamily="34" charset="0"/>
                </a:rPr>
                <a:t> </a:t>
              </a:r>
              <a:r>
                <a:rPr kumimoji="0" lang="en-US" altLang="en-US" b="1" i="0" u="none" strike="noStrike" cap="none" normalizeH="0" baseline="0" dirty="0">
                  <a:ln>
                    <a:noFill/>
                  </a:ln>
                  <a:solidFill>
                    <a:schemeClr val="tx1"/>
                  </a:solidFill>
                  <a:effectLst/>
                  <a:latin typeface="Roboto Condensed Light" panose="020B0604020202020204" charset="0"/>
                  <a:ea typeface="Roboto Condensed Light" panose="020B0604020202020204" charset="0"/>
                  <a:cs typeface="Arial" panose="020B0604020202020204" pitchFamily="34" charset="0"/>
                </a:rPr>
                <a:t>A</a:t>
              </a:r>
              <a:endParaRPr kumimoji="0" lang="en-US" altLang="en-US" b="0" i="0" u="none" strike="noStrike" cap="none" normalizeH="0" baseline="0" dirty="0">
                <a:ln>
                  <a:noFill/>
                </a:ln>
                <a:solidFill>
                  <a:schemeClr val="tx1"/>
                </a:solidFill>
                <a:effectLst/>
                <a:latin typeface="Roboto Condensed Light" panose="020B0604020202020204" charset="0"/>
                <a:ea typeface="Roboto Condensed Light" panose="020B0604020202020204" charset="0"/>
              </a:endParaRPr>
            </a:p>
          </p:txBody>
        </p:sp>
        <p:sp>
          <p:nvSpPr>
            <p:cNvPr id="13" name="Text Box 3"/>
            <p:cNvSpPr txBox="1">
              <a:spLocks noChangeArrowheads="1"/>
            </p:cNvSpPr>
            <p:nvPr/>
          </p:nvSpPr>
          <p:spPr bwMode="auto">
            <a:xfrm>
              <a:off x="2035" y="1853"/>
              <a:ext cx="168" cy="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800" b="1" i="0" u="none" strike="noStrike" cap="none" normalizeH="0" baseline="0" dirty="0">
                  <a:ln>
                    <a:noFill/>
                  </a:ln>
                  <a:solidFill>
                    <a:srgbClr val="FFFFFF"/>
                  </a:solidFill>
                  <a:effectLst/>
                  <a:latin typeface="Arial" panose="020B0604020202020204" pitchFamily="34" charset="0"/>
                  <a:ea typeface="Garamond" panose="02020404030301010803" pitchFamily="18" charset="0"/>
                  <a:cs typeface="Arial" panose="020B0604020202020204" pitchFamily="34" charset="0"/>
                </a:rPr>
                <a:t> </a:t>
              </a:r>
              <a:r>
                <a:rPr kumimoji="0" lang="en-US" altLang="en-US" b="1" i="0" u="none" strike="noStrike" cap="none" normalizeH="0" baseline="0" dirty="0">
                  <a:ln>
                    <a:noFill/>
                  </a:ln>
                  <a:solidFill>
                    <a:schemeClr val="tx1"/>
                  </a:solidFill>
                  <a:effectLst/>
                  <a:latin typeface="Roboto Condensed Light" panose="020B0604020202020204" charset="0"/>
                  <a:ea typeface="Roboto Condensed Light" panose="020B0604020202020204" charset="0"/>
                  <a:cs typeface="Arial" panose="020B0604020202020204" pitchFamily="34" charset="0"/>
                </a:rPr>
                <a:t>B</a:t>
              </a:r>
              <a:endParaRPr kumimoji="0" lang="en-US" altLang="en-US" b="0" i="0" u="none" strike="noStrike" cap="none" normalizeH="0" baseline="0" dirty="0">
                <a:ln>
                  <a:noFill/>
                </a:ln>
                <a:solidFill>
                  <a:schemeClr val="tx1"/>
                </a:solidFill>
                <a:effectLst/>
                <a:latin typeface="Roboto Condensed Light" panose="020B0604020202020204" charset="0"/>
                <a:ea typeface="Roboto Condensed Light" panose="020B0604020202020204" charset="0"/>
              </a:endParaRPr>
            </a:p>
          </p:txBody>
        </p:sp>
        <p:sp>
          <p:nvSpPr>
            <p:cNvPr id="14" name="Text Box 2"/>
            <p:cNvSpPr txBox="1">
              <a:spLocks noChangeArrowheads="1"/>
            </p:cNvSpPr>
            <p:nvPr/>
          </p:nvSpPr>
          <p:spPr bwMode="auto">
            <a:xfrm>
              <a:off x="3870" y="1853"/>
              <a:ext cx="168" cy="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800" b="1" i="0" u="none" strike="noStrike" cap="none" normalizeH="0" baseline="0" dirty="0">
                  <a:ln>
                    <a:noFill/>
                  </a:ln>
                  <a:solidFill>
                    <a:srgbClr val="FFFFFF"/>
                  </a:solidFill>
                  <a:effectLst/>
                  <a:latin typeface="Arial" panose="020B0604020202020204" pitchFamily="34" charset="0"/>
                  <a:ea typeface="Garamond" panose="02020404030301010803" pitchFamily="18" charset="0"/>
                  <a:cs typeface="Arial" panose="020B0604020202020204" pitchFamily="34" charset="0"/>
                </a:rPr>
                <a:t> </a:t>
              </a:r>
              <a:r>
                <a:rPr kumimoji="0" lang="en-US" altLang="en-US" b="1" i="0" u="none" strike="noStrike" cap="none" normalizeH="0" baseline="0" dirty="0">
                  <a:ln>
                    <a:noFill/>
                  </a:ln>
                  <a:solidFill>
                    <a:schemeClr val="tx1"/>
                  </a:solidFill>
                  <a:effectLst/>
                  <a:latin typeface="Roboto Condensed Light" panose="020B0604020202020204" charset="0"/>
                  <a:ea typeface="Roboto Condensed Light" panose="020B0604020202020204" charset="0"/>
                  <a:cs typeface="Arial" panose="020B0604020202020204" pitchFamily="34" charset="0"/>
                </a:rPr>
                <a:t>C</a:t>
              </a:r>
              <a:endParaRPr kumimoji="0" lang="en-US" altLang="en-US" b="0" i="0" u="none" strike="noStrike" cap="none" normalizeH="0" baseline="0" dirty="0">
                <a:ln>
                  <a:noFill/>
                </a:ln>
                <a:solidFill>
                  <a:schemeClr val="tx1"/>
                </a:solidFill>
                <a:effectLst/>
                <a:latin typeface="Roboto Condensed Light" panose="020B0604020202020204" charset="0"/>
                <a:ea typeface="Roboto Condensed Light" panose="020B0604020202020204" charset="0"/>
              </a:endParaRPr>
            </a:p>
          </p:txBody>
        </p:sp>
      </p:grpSp>
      <p:sp>
        <p:nvSpPr>
          <p:cNvPr id="15" name="Rectangle 14"/>
          <p:cNvSpPr/>
          <p:nvPr/>
        </p:nvSpPr>
        <p:spPr>
          <a:xfrm>
            <a:off x="1461040" y="3747368"/>
            <a:ext cx="6156960" cy="923330"/>
          </a:xfrm>
          <a:prstGeom prst="rect">
            <a:avLst/>
          </a:prstGeom>
        </p:spPr>
        <p:txBody>
          <a:bodyPr wrap="square">
            <a:spAutoFit/>
          </a:bodyPr>
          <a:lstStyle/>
          <a:p>
            <a:r>
              <a:rPr lang="en-US" sz="1800" dirty="0">
                <a:latin typeface="Roboto Condensed Light" panose="020B0604020202020204" charset="0"/>
                <a:ea typeface="Roboto Condensed Light" panose="020B0604020202020204" charset="0"/>
              </a:rPr>
              <a:t>Cyst of </a:t>
            </a:r>
            <a:r>
              <a:rPr lang="en-US" sz="1800" i="1" dirty="0">
                <a:latin typeface="Roboto Condensed Light" panose="020B0604020202020204" charset="0"/>
                <a:ea typeface="Roboto Condensed Light" panose="020B0604020202020204" charset="0"/>
              </a:rPr>
              <a:t>E. </a:t>
            </a:r>
            <a:r>
              <a:rPr lang="en-US" sz="1800" i="1" dirty="0" err="1">
                <a:latin typeface="Roboto Condensed Light" panose="020B0604020202020204" charset="0"/>
                <a:ea typeface="Roboto Condensed Light" panose="020B0604020202020204" charset="0"/>
              </a:rPr>
              <a:t>histolytica</a:t>
            </a:r>
            <a:r>
              <a:rPr lang="en-US" sz="1800" i="1" dirty="0">
                <a:latin typeface="Roboto Condensed Light" panose="020B0604020202020204" charset="0"/>
                <a:ea typeface="Roboto Condensed Light" panose="020B0604020202020204" charset="0"/>
              </a:rPr>
              <a:t>: </a:t>
            </a:r>
            <a:r>
              <a:rPr lang="en-US" sz="1800" b="1" dirty="0">
                <a:latin typeface="Roboto Condensed Light" panose="020B0604020202020204" charset="0"/>
                <a:ea typeface="Roboto Condensed Light" panose="020B0604020202020204" charset="0"/>
              </a:rPr>
              <a:t>A. </a:t>
            </a:r>
            <a:r>
              <a:rPr lang="en-US" sz="1800" dirty="0">
                <a:latin typeface="Roboto Condensed Light" panose="020B0604020202020204" charset="0"/>
                <a:ea typeface="Roboto Condensed Light" panose="020B0604020202020204" charset="0"/>
              </a:rPr>
              <a:t>Saline mount; </a:t>
            </a:r>
            <a:r>
              <a:rPr lang="en-US" sz="1800" b="1" dirty="0">
                <a:latin typeface="Roboto Condensed Light" panose="020B0604020202020204" charset="0"/>
                <a:ea typeface="Roboto Condensed Light" panose="020B0604020202020204" charset="0"/>
              </a:rPr>
              <a:t>B. </a:t>
            </a:r>
            <a:r>
              <a:rPr lang="en-US" sz="1800" dirty="0">
                <a:latin typeface="Roboto Condensed Light" panose="020B0604020202020204" charset="0"/>
                <a:ea typeface="Roboto Condensed Light" panose="020B0604020202020204" charset="0"/>
              </a:rPr>
              <a:t>Iodine mount;</a:t>
            </a:r>
          </a:p>
          <a:p>
            <a:r>
              <a:rPr lang="en-US" sz="1800" b="1" dirty="0">
                <a:latin typeface="Roboto Condensed Light" panose="020B0604020202020204" charset="0"/>
                <a:ea typeface="Roboto Condensed Light" panose="020B0604020202020204" charset="0"/>
              </a:rPr>
              <a:t>C. </a:t>
            </a:r>
            <a:r>
              <a:rPr lang="en-US" sz="1800" dirty="0">
                <a:latin typeface="Roboto Condensed Light" panose="020B0604020202020204" charset="0"/>
                <a:ea typeface="Roboto Condensed Light" panose="020B0604020202020204" charset="0"/>
              </a:rPr>
              <a:t>Trichrome stained smear. Note the </a:t>
            </a:r>
            <a:r>
              <a:rPr lang="en-US" sz="1800" dirty="0" err="1">
                <a:latin typeface="Roboto Condensed Light" panose="020B0604020202020204" charset="0"/>
                <a:ea typeface="Roboto Condensed Light" panose="020B0604020202020204" charset="0"/>
              </a:rPr>
              <a:t>chromatoid</a:t>
            </a:r>
            <a:r>
              <a:rPr lang="en-US" sz="1800" dirty="0">
                <a:latin typeface="Roboto Condensed Light" panose="020B0604020202020204" charset="0"/>
                <a:ea typeface="Roboto Condensed Light" panose="020B0604020202020204" charset="0"/>
              </a:rPr>
              <a:t> body with blunt ends (arrow).</a:t>
            </a:r>
          </a:p>
        </p:txBody>
      </p:sp>
    </p:spTree>
    <p:extLst>
      <p:ext uri="{BB962C8B-B14F-4D97-AF65-F5344CB8AC3E}">
        <p14:creationId xmlns:p14="http://schemas.microsoft.com/office/powerpoint/2010/main" val="386592852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fontScale="90000"/>
          </a:bodyPr>
          <a:lstStyle/>
          <a:p>
            <a:r>
              <a:rPr lang="en-US" smtClean="0"/>
              <a:t>Laboratory diagnosis of Intestinal amoebiasis (Cont..)</a:t>
            </a:r>
            <a:endParaRPr lang="en-US" dirty="0"/>
          </a:p>
        </p:txBody>
      </p:sp>
      <p:sp>
        <p:nvSpPr>
          <p:cNvPr id="8" name="Content Placeholder 7"/>
          <p:cNvSpPr>
            <a:spLocks noGrp="1"/>
          </p:cNvSpPr>
          <p:nvPr>
            <p:ph idx="1"/>
          </p:nvPr>
        </p:nvSpPr>
        <p:spPr/>
        <p:txBody>
          <a:bodyPr/>
          <a:lstStyle/>
          <a:p>
            <a:endParaRPr lang="en-US"/>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24</a:t>
            </a:fld>
            <a:endParaRPr lang="en"/>
          </a:p>
        </p:txBody>
      </p:sp>
      <p:sp>
        <p:nvSpPr>
          <p:cNvPr id="3" name="Rectangle 7"/>
          <p:cNvSpPr>
            <a:spLocks noChangeArrowheads="1"/>
          </p:cNvSpPr>
          <p:nvPr/>
        </p:nvSpPr>
        <p:spPr bwMode="auto">
          <a:xfrm>
            <a:off x="152400" y="1524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9" name="Rectangle 7"/>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4" name="Picture 3"/>
          <p:cNvPicPr>
            <a:picLocks noChangeAspect="1"/>
          </p:cNvPicPr>
          <p:nvPr/>
        </p:nvPicPr>
        <p:blipFill rotWithShape="1">
          <a:blip r:embed="rId3"/>
          <a:srcRect l="61413"/>
          <a:stretch/>
        </p:blipFill>
        <p:spPr>
          <a:xfrm>
            <a:off x="2327910" y="1551349"/>
            <a:ext cx="4056000" cy="2124129"/>
          </a:xfrm>
          <a:prstGeom prst="rect">
            <a:avLst/>
          </a:prstGeom>
        </p:spPr>
      </p:pic>
      <p:sp>
        <p:nvSpPr>
          <p:cNvPr id="5" name="Rectangle 4"/>
          <p:cNvSpPr/>
          <p:nvPr/>
        </p:nvSpPr>
        <p:spPr>
          <a:xfrm>
            <a:off x="1595120" y="3806442"/>
            <a:ext cx="5902960" cy="369332"/>
          </a:xfrm>
          <a:prstGeom prst="rect">
            <a:avLst/>
          </a:prstGeom>
        </p:spPr>
        <p:txBody>
          <a:bodyPr wrap="square">
            <a:spAutoFit/>
          </a:bodyPr>
          <a:lstStyle/>
          <a:p>
            <a:r>
              <a:rPr lang="en-US" sz="1800" dirty="0">
                <a:latin typeface="Roboto Condensed Light" panose="020B0604020202020204" charset="0"/>
                <a:ea typeface="Roboto Condensed Light" panose="020B0604020202020204" charset="0"/>
              </a:rPr>
              <a:t>Triage parasite panel, positive for </a:t>
            </a:r>
            <a:r>
              <a:rPr lang="en-US" sz="1800" i="1" dirty="0">
                <a:latin typeface="Roboto Condensed Light" panose="020B0604020202020204" charset="0"/>
                <a:ea typeface="Roboto Condensed Light" panose="020B0604020202020204" charset="0"/>
              </a:rPr>
              <a:t>E. </a:t>
            </a:r>
            <a:r>
              <a:rPr lang="en-US" sz="1800" i="1" dirty="0" err="1">
                <a:latin typeface="Roboto Condensed Light" panose="020B0604020202020204" charset="0"/>
                <a:ea typeface="Roboto Condensed Light" panose="020B0604020202020204" charset="0"/>
              </a:rPr>
              <a:t>histolytica</a:t>
            </a:r>
            <a:r>
              <a:rPr lang="en-US" sz="1800" i="1" dirty="0">
                <a:latin typeface="Roboto Condensed Light" panose="020B0604020202020204" charset="0"/>
                <a:ea typeface="Roboto Condensed Light" panose="020B0604020202020204" charset="0"/>
              </a:rPr>
              <a:t>/E. </a:t>
            </a:r>
            <a:r>
              <a:rPr lang="en-US" sz="1800" i="1" dirty="0" err="1">
                <a:latin typeface="Roboto Condensed Light" panose="020B0604020202020204" charset="0"/>
                <a:ea typeface="Roboto Condensed Light" panose="020B0604020202020204" charset="0"/>
              </a:rPr>
              <a:t>dispar</a:t>
            </a:r>
            <a:r>
              <a:rPr lang="en-US" sz="1800" i="1" dirty="0">
                <a:latin typeface="Roboto Condensed Light" panose="020B0604020202020204" charset="0"/>
                <a:ea typeface="Roboto Condensed Light" panose="020B0604020202020204" charset="0"/>
              </a:rPr>
              <a:t> </a:t>
            </a:r>
            <a:r>
              <a:rPr lang="en-US" sz="1800" dirty="0">
                <a:latin typeface="Roboto Condensed Light" panose="020B0604020202020204" charset="0"/>
                <a:ea typeface="Roboto Condensed Light" panose="020B0604020202020204" charset="0"/>
              </a:rPr>
              <a:t>antigen</a:t>
            </a:r>
          </a:p>
        </p:txBody>
      </p:sp>
    </p:spTree>
    <p:extLst>
      <p:ext uri="{BB962C8B-B14F-4D97-AF65-F5344CB8AC3E}">
        <p14:creationId xmlns:p14="http://schemas.microsoft.com/office/powerpoint/2010/main" val="251264219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Treatment of Intestinal amoebiasis</a:t>
            </a:r>
            <a:endParaRPr lang="en-US" dirty="0"/>
          </a:p>
        </p:txBody>
      </p:sp>
      <p:sp>
        <p:nvSpPr>
          <p:cNvPr id="193" name="Google Shape;193;p12"/>
          <p:cNvSpPr txBox="1">
            <a:spLocks noGrp="1"/>
          </p:cNvSpPr>
          <p:nvPr>
            <p:ph idx="1"/>
          </p:nvPr>
        </p:nvSpPr>
        <p:spPr/>
        <p:txBody>
          <a:bodyPr/>
          <a:lstStyle/>
          <a:p>
            <a:r>
              <a:rPr lang="en-US" smtClean="0"/>
              <a:t>Asymptomatic carriage: Treatment helps in reducing passage of cysts in stool and thereby preventing the disease transmission.</a:t>
            </a:r>
          </a:p>
          <a:p>
            <a:r>
              <a:rPr lang="en-US" smtClean="0"/>
              <a:t>Luminal agents are used for treatment.</a:t>
            </a:r>
          </a:p>
          <a:p>
            <a:pPr lvl="1"/>
            <a:r>
              <a:rPr lang="en-US" smtClean="0"/>
              <a:t>Iodoquinol (for 20 days) or</a:t>
            </a:r>
          </a:p>
          <a:p>
            <a:pPr lvl="1"/>
            <a:r>
              <a:rPr lang="en-US" smtClean="0"/>
              <a:t>Paromomycin (for 10 days)</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25</a:t>
            </a:fld>
            <a:endParaRPr lang="en"/>
          </a:p>
        </p:txBody>
      </p:sp>
    </p:spTree>
    <p:extLst>
      <p:ext uri="{BB962C8B-B14F-4D97-AF65-F5344CB8AC3E}">
        <p14:creationId xmlns:p14="http://schemas.microsoft.com/office/powerpoint/2010/main" val="135136191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fontScale="90000"/>
          </a:bodyPr>
          <a:lstStyle/>
          <a:p>
            <a:r>
              <a:rPr lang="en-US" smtClean="0"/>
              <a:t>Treatment of Intestinal amoebiasis (Cont..)</a:t>
            </a:r>
            <a:endParaRPr lang="en-US" dirty="0"/>
          </a:p>
        </p:txBody>
      </p:sp>
      <p:sp>
        <p:nvSpPr>
          <p:cNvPr id="193" name="Google Shape;193;p12"/>
          <p:cNvSpPr txBox="1">
            <a:spLocks noGrp="1"/>
          </p:cNvSpPr>
          <p:nvPr>
            <p:ph idx="1"/>
          </p:nvPr>
        </p:nvSpPr>
        <p:spPr/>
        <p:txBody>
          <a:bodyPr/>
          <a:lstStyle/>
          <a:p>
            <a:r>
              <a:rPr lang="en-US" smtClean="0"/>
              <a:t>Amoebic dysentery: Treatment consists of:</a:t>
            </a:r>
          </a:p>
          <a:p>
            <a:pPr lvl="1"/>
            <a:r>
              <a:rPr lang="en-US" smtClean="0"/>
              <a:t>Tissue agents: Metronidazole (for 5–10 days) or tinidazole (for 3 days) plus</a:t>
            </a:r>
          </a:p>
          <a:p>
            <a:pPr lvl="1"/>
            <a:r>
              <a:rPr lang="en-US" smtClean="0"/>
              <a:t>Luminal agents as above</a:t>
            </a:r>
          </a:p>
          <a:p>
            <a:r>
              <a:rPr lang="en-US" smtClean="0"/>
              <a:t>Other measures include fluid and electrolyte replacement and symptomatic treatment.</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26</a:t>
            </a:fld>
            <a:endParaRPr lang="en"/>
          </a:p>
        </p:txBody>
      </p:sp>
    </p:spTree>
    <p:extLst>
      <p:ext uri="{BB962C8B-B14F-4D97-AF65-F5344CB8AC3E}">
        <p14:creationId xmlns:p14="http://schemas.microsoft.com/office/powerpoint/2010/main" val="263933207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Prevention</a:t>
            </a:r>
            <a:endParaRPr lang="en-US" dirty="0"/>
          </a:p>
        </p:txBody>
      </p:sp>
      <p:sp>
        <p:nvSpPr>
          <p:cNvPr id="193" name="Google Shape;193;p12"/>
          <p:cNvSpPr txBox="1">
            <a:spLocks noGrp="1"/>
          </p:cNvSpPr>
          <p:nvPr>
            <p:ph idx="1"/>
          </p:nvPr>
        </p:nvSpPr>
        <p:spPr/>
        <p:txBody>
          <a:bodyPr/>
          <a:lstStyle/>
          <a:p>
            <a:r>
              <a:rPr lang="en-US" smtClean="0"/>
              <a:t>Preventive measures are as follows:</a:t>
            </a:r>
          </a:p>
          <a:p>
            <a:r>
              <a:rPr lang="en-US" smtClean="0"/>
              <a:t>Avoiding ingestion of food and water contaminated with human feces</a:t>
            </a:r>
          </a:p>
          <a:p>
            <a:r>
              <a:rPr lang="en-US" smtClean="0"/>
              <a:t>Treatment of asymptomatic carriers.</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27</a:t>
            </a:fld>
            <a:endParaRPr lang="en"/>
          </a:p>
        </p:txBody>
      </p:sp>
    </p:spTree>
    <p:extLst>
      <p:ext uri="{BB962C8B-B14F-4D97-AF65-F5344CB8AC3E}">
        <p14:creationId xmlns:p14="http://schemas.microsoft.com/office/powerpoint/2010/main" val="195162091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14"/>
          <p:cNvSpPr txBox="1">
            <a:spLocks noGrp="1"/>
          </p:cNvSpPr>
          <p:nvPr>
            <p:ph type="title"/>
          </p:nvPr>
        </p:nvSpPr>
        <p:spPr/>
        <p:txBody>
          <a:bodyPr>
            <a:normAutofit fontScale="90000"/>
          </a:bodyPr>
          <a:lstStyle/>
          <a:p>
            <a:r>
              <a:rPr lang="en-US" smtClean="0"/>
              <a:t>AMOEBAE MORPHOLOGICALLY RESEMBLING</a:t>
            </a:r>
            <a:br>
              <a:rPr lang="en-US" smtClean="0"/>
            </a:br>
            <a:r>
              <a:rPr lang="en-US" smtClean="0"/>
              <a:t>E. HISTOLYTICA</a:t>
            </a:r>
            <a:endParaRPr lang="en-US" dirty="0"/>
          </a:p>
        </p:txBody>
      </p:sp>
      <p:sp>
        <p:nvSpPr>
          <p:cNvPr id="5" name="Content Placeholder 4"/>
          <p:cNvSpPr>
            <a:spLocks noGrp="1"/>
          </p:cNvSpPr>
          <p:nvPr>
            <p:ph idx="1"/>
          </p:nvPr>
        </p:nvSpPr>
        <p:spPr/>
        <p:txBody>
          <a:bodyPr/>
          <a:lstStyle/>
          <a:p>
            <a:endParaRPr lang="en-US"/>
          </a:p>
        </p:txBody>
      </p:sp>
      <p:sp>
        <p:nvSpPr>
          <p:cNvPr id="223" name="Google Shape;223;p14"/>
          <p:cNvSpPr txBox="1">
            <a:spLocks noGrp="1"/>
          </p:cNvSpPr>
          <p:nvPr>
            <p:ph type="sldNum" sz="quarter" idx="12"/>
          </p:nvPr>
        </p:nvSpPr>
        <p:spPr/>
        <p:txBody>
          <a:bodyPr/>
          <a:lstStyle/>
          <a:p>
            <a:pPr lvl="0"/>
            <a:fld id="{00000000-1234-1234-1234-123412341234}" type="slidenum">
              <a:rPr lang="en-GB" smtClean="0"/>
              <a:pPr lvl="0"/>
              <a:t>28</a:t>
            </a:fld>
            <a:endParaRPr lang="en-GB"/>
          </a:p>
        </p:txBody>
      </p:sp>
    </p:spTree>
    <p:extLst>
      <p:ext uri="{BB962C8B-B14F-4D97-AF65-F5344CB8AC3E}">
        <p14:creationId xmlns:p14="http://schemas.microsoft.com/office/powerpoint/2010/main" val="136108447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fontScale="90000"/>
          </a:bodyPr>
          <a:lstStyle/>
          <a:p>
            <a:r>
              <a:rPr lang="en-US" smtClean="0"/>
              <a:t>AMOEBAE MORPHOLOGICALLY RESEMBLING E. HISTOLYTICA</a:t>
            </a:r>
            <a:endParaRPr lang="en-US" dirty="0"/>
          </a:p>
        </p:txBody>
      </p:sp>
      <p:sp>
        <p:nvSpPr>
          <p:cNvPr id="193" name="Google Shape;193;p12"/>
          <p:cNvSpPr txBox="1">
            <a:spLocks noGrp="1"/>
          </p:cNvSpPr>
          <p:nvPr>
            <p:ph idx="1"/>
          </p:nvPr>
        </p:nvSpPr>
        <p:spPr/>
        <p:txBody>
          <a:bodyPr/>
          <a:lstStyle/>
          <a:p>
            <a:r>
              <a:rPr lang="en-US" smtClean="0"/>
              <a:t>E. dispar, E. moshkovskii and E. bangladeshi - amoebae which are morphologically (both cyst and trophozoite) similar to that of E. histolytica.</a:t>
            </a:r>
          </a:p>
          <a:p>
            <a:r>
              <a:rPr lang="en-US" smtClean="0"/>
              <a:t>E. dispar - non-pathogenic commensal found in human intestine</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29</a:t>
            </a:fld>
            <a:endParaRPr lang="en"/>
          </a:p>
        </p:txBody>
      </p:sp>
    </p:spTree>
    <p:extLst>
      <p:ext uri="{BB962C8B-B14F-4D97-AF65-F5344CB8AC3E}">
        <p14:creationId xmlns:p14="http://schemas.microsoft.com/office/powerpoint/2010/main" val="173345615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fontScale="90000"/>
          </a:bodyPr>
          <a:lstStyle/>
          <a:p>
            <a:r>
              <a:rPr lang="en-US" smtClean="0"/>
              <a:t>AMOEBAE MORPHOLOGICALLY RESEMBLING E. HISTOLYTICA (Cont..)</a:t>
            </a:r>
            <a:endParaRPr lang="en-US" dirty="0"/>
          </a:p>
        </p:txBody>
      </p:sp>
      <p:sp>
        <p:nvSpPr>
          <p:cNvPr id="193" name="Google Shape;193;p12"/>
          <p:cNvSpPr txBox="1">
            <a:spLocks noGrp="1"/>
          </p:cNvSpPr>
          <p:nvPr>
            <p:ph idx="1"/>
          </p:nvPr>
        </p:nvSpPr>
        <p:spPr/>
        <p:txBody>
          <a:bodyPr/>
          <a:lstStyle/>
          <a:p>
            <a:r>
              <a:rPr lang="en-US" smtClean="0"/>
              <a:t>E. moshkovskii - primarily a free-living amoeba, found in polluted water, may cause occasionally non-invasive diarrhea in infants</a:t>
            </a:r>
          </a:p>
          <a:p>
            <a:r>
              <a:rPr lang="en-US" smtClean="0"/>
              <a:t>E. bangladeshi have been recovered from asymptomatic individuals, as well as those with diarrhea</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30</a:t>
            </a:fld>
            <a:endParaRPr lang="en"/>
          </a:p>
        </p:txBody>
      </p:sp>
    </p:spTree>
    <p:extLst>
      <p:ext uri="{BB962C8B-B14F-4D97-AF65-F5344CB8AC3E}">
        <p14:creationId xmlns:p14="http://schemas.microsoft.com/office/powerpoint/2010/main" val="297927919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fontScale="90000"/>
          </a:bodyPr>
          <a:lstStyle/>
          <a:p>
            <a:r>
              <a:rPr lang="en-US" smtClean="0"/>
              <a:t>AMOEBAE MORPHOLOGICALLY RESEMBLING E. HISTOLYTICA (Cont..)</a:t>
            </a:r>
            <a:endParaRPr lang="en-US" dirty="0"/>
          </a:p>
        </p:txBody>
      </p:sp>
      <p:sp>
        <p:nvSpPr>
          <p:cNvPr id="193" name="Google Shape;193;p12"/>
          <p:cNvSpPr txBox="1">
            <a:spLocks noGrp="1"/>
          </p:cNvSpPr>
          <p:nvPr>
            <p:ph idx="1"/>
          </p:nvPr>
        </p:nvSpPr>
        <p:spPr/>
        <p:txBody>
          <a:bodyPr>
            <a:normAutofit fontScale="92500" lnSpcReduction="10000"/>
          </a:bodyPr>
          <a:lstStyle/>
          <a:p>
            <a:r>
              <a:rPr lang="en-US" smtClean="0"/>
              <a:t>Diagnosis: They can be differentiated from E. histolytica by various methods</a:t>
            </a:r>
          </a:p>
          <a:p>
            <a:pPr lvl="1"/>
            <a:r>
              <a:rPr lang="en-US" smtClean="0"/>
              <a:t>PCR amplifying small subunit rRNA gene—most reliable method</a:t>
            </a:r>
          </a:p>
          <a:p>
            <a:pPr lvl="1"/>
            <a:r>
              <a:rPr lang="en-US" smtClean="0"/>
              <a:t>Detection of lectin antigen in stool</a:t>
            </a:r>
          </a:p>
          <a:p>
            <a:pPr lvl="1"/>
            <a:r>
              <a:rPr lang="en-US" smtClean="0"/>
              <a:t>RBC inside trophozoites—present only in E. histolytica (maker of invasiveness)</a:t>
            </a:r>
          </a:p>
          <a:p>
            <a:pPr lvl="1"/>
            <a:r>
              <a:rPr lang="en-US" smtClean="0"/>
              <a:t>Zymodeme study.</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31</a:t>
            </a:fld>
            <a:endParaRPr lang="en"/>
          </a:p>
        </p:txBody>
      </p:sp>
    </p:spTree>
    <p:extLst>
      <p:ext uri="{BB962C8B-B14F-4D97-AF65-F5344CB8AC3E}">
        <p14:creationId xmlns:p14="http://schemas.microsoft.com/office/powerpoint/2010/main" val="236826225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14"/>
          <p:cNvSpPr txBox="1">
            <a:spLocks noGrp="1"/>
          </p:cNvSpPr>
          <p:nvPr>
            <p:ph type="title"/>
          </p:nvPr>
        </p:nvSpPr>
        <p:spPr/>
        <p:txBody>
          <a:bodyPr/>
          <a:lstStyle/>
          <a:p>
            <a:r>
              <a:rPr lang="en-US" smtClean="0"/>
              <a:t>NONPATHOGENIC AMOEBAE</a:t>
            </a:r>
            <a:endParaRPr lang="en-US" dirty="0"/>
          </a:p>
        </p:txBody>
      </p:sp>
      <p:sp>
        <p:nvSpPr>
          <p:cNvPr id="5" name="Content Placeholder 4"/>
          <p:cNvSpPr>
            <a:spLocks noGrp="1"/>
          </p:cNvSpPr>
          <p:nvPr>
            <p:ph idx="1"/>
          </p:nvPr>
        </p:nvSpPr>
        <p:spPr/>
        <p:txBody>
          <a:bodyPr/>
          <a:lstStyle/>
          <a:p>
            <a:endParaRPr lang="en-US"/>
          </a:p>
        </p:txBody>
      </p:sp>
      <p:sp>
        <p:nvSpPr>
          <p:cNvPr id="223" name="Google Shape;223;p14"/>
          <p:cNvSpPr txBox="1">
            <a:spLocks noGrp="1"/>
          </p:cNvSpPr>
          <p:nvPr>
            <p:ph type="sldNum" sz="quarter" idx="12"/>
          </p:nvPr>
        </p:nvSpPr>
        <p:spPr/>
        <p:txBody>
          <a:bodyPr/>
          <a:lstStyle/>
          <a:p>
            <a:pPr lvl="0"/>
            <a:fld id="{00000000-1234-1234-1234-123412341234}" type="slidenum">
              <a:rPr lang="en-GB" smtClean="0"/>
              <a:pPr lvl="0"/>
              <a:t>32</a:t>
            </a:fld>
            <a:endParaRPr lang="en-GB"/>
          </a:p>
        </p:txBody>
      </p:sp>
    </p:spTree>
    <p:extLst>
      <p:ext uri="{BB962C8B-B14F-4D97-AF65-F5344CB8AC3E}">
        <p14:creationId xmlns:p14="http://schemas.microsoft.com/office/powerpoint/2010/main" val="420179316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fontScale="90000"/>
          </a:bodyPr>
          <a:lstStyle/>
          <a:p>
            <a:r>
              <a:rPr lang="en-US" smtClean="0"/>
              <a:t>AMOEBAE MORPHOLOGICALLY RESEMBLING E. HISTOLYTICA (Cont..)</a:t>
            </a:r>
            <a:endParaRPr lang="en-US" dirty="0"/>
          </a:p>
        </p:txBody>
      </p:sp>
      <p:sp>
        <p:nvSpPr>
          <p:cNvPr id="193" name="Google Shape;193;p12"/>
          <p:cNvSpPr txBox="1">
            <a:spLocks noGrp="1"/>
          </p:cNvSpPr>
          <p:nvPr>
            <p:ph idx="1"/>
          </p:nvPr>
        </p:nvSpPr>
        <p:spPr/>
        <p:txBody>
          <a:bodyPr>
            <a:normAutofit lnSpcReduction="10000"/>
          </a:bodyPr>
          <a:lstStyle/>
          <a:p>
            <a:r>
              <a:rPr lang="it-IT" smtClean="0"/>
              <a:t>Entamoeba coli, </a:t>
            </a:r>
          </a:p>
          <a:p>
            <a:r>
              <a:rPr lang="it-IT" smtClean="0"/>
              <a:t>E. hartmanni, </a:t>
            </a:r>
          </a:p>
          <a:p>
            <a:r>
              <a:rPr lang="it-IT" smtClean="0"/>
              <a:t>E. gingivalis, </a:t>
            </a:r>
          </a:p>
          <a:p>
            <a:r>
              <a:rPr lang="it-IT" smtClean="0"/>
              <a:t>E. </a:t>
            </a:r>
            <a:r>
              <a:rPr lang="en-US" smtClean="0"/>
              <a:t>polecki, </a:t>
            </a:r>
          </a:p>
          <a:p>
            <a:r>
              <a:rPr lang="en-US" smtClean="0"/>
              <a:t>Endolimax nana </a:t>
            </a:r>
          </a:p>
          <a:p>
            <a:r>
              <a:rPr lang="en-US" smtClean="0"/>
              <a:t>Iodamoeba butschlii.</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33</a:t>
            </a:fld>
            <a:endParaRPr lang="en"/>
          </a:p>
        </p:txBody>
      </p:sp>
    </p:spTree>
    <p:extLst>
      <p:ext uri="{BB962C8B-B14F-4D97-AF65-F5344CB8AC3E}">
        <p14:creationId xmlns:p14="http://schemas.microsoft.com/office/powerpoint/2010/main" val="201852378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fontScale="90000"/>
          </a:bodyPr>
          <a:lstStyle/>
          <a:p>
            <a:r>
              <a:rPr lang="en-US" smtClean="0"/>
              <a:t>Differences between Entamoeba histolytica and</a:t>
            </a:r>
            <a:br>
              <a:rPr lang="en-US" smtClean="0"/>
            </a:br>
            <a:r>
              <a:rPr lang="en-US" smtClean="0"/>
              <a:t>Entamoeba coli</a:t>
            </a:r>
            <a:endParaRPr lang="en-US" dirty="0"/>
          </a:p>
        </p:txBody>
      </p:sp>
      <p:sp>
        <p:nvSpPr>
          <p:cNvPr id="6" name="Content Placeholder 5"/>
          <p:cNvSpPr>
            <a:spLocks noGrp="1"/>
          </p:cNvSpPr>
          <p:nvPr>
            <p:ph idx="1"/>
          </p:nvPr>
        </p:nvSpPr>
        <p:spPr/>
        <p:txBody>
          <a:bodyPr/>
          <a:lstStyle/>
          <a:p>
            <a:endParaRPr lang="en-US"/>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34</a:t>
            </a:fld>
            <a:endParaRPr lang="en"/>
          </a:p>
        </p:txBody>
      </p:sp>
      <p:graphicFrame>
        <p:nvGraphicFramePr>
          <p:cNvPr id="4" name="Table 3"/>
          <p:cNvGraphicFramePr>
            <a:graphicFrameLocks noGrp="1"/>
          </p:cNvGraphicFramePr>
          <p:nvPr>
            <p:extLst>
              <p:ext uri="{D42A27DB-BD31-4B8C-83A1-F6EECF244321}">
                <p14:modId xmlns:p14="http://schemas.microsoft.com/office/powerpoint/2010/main" val="3084961268"/>
              </p:ext>
            </p:extLst>
          </p:nvPr>
        </p:nvGraphicFramePr>
        <p:xfrm>
          <a:off x="381000" y="1464731"/>
          <a:ext cx="8382000" cy="3207864"/>
        </p:xfrm>
        <a:graphic>
          <a:graphicData uri="http://schemas.openxmlformats.org/drawingml/2006/table">
            <a:tbl>
              <a:tblPr firstRow="1" bandRow="1">
                <a:tableStyleId>{69C7853C-536D-4A76-A0AE-DD22124D55A5}</a:tableStyleId>
              </a:tblPr>
              <a:tblGrid>
                <a:gridCol w="2011681">
                  <a:extLst>
                    <a:ext uri="{9D8B030D-6E8A-4147-A177-3AD203B41FA5}">
                      <a16:colId xmlns:a16="http://schemas.microsoft.com/office/drawing/2014/main" xmlns="" val="20000"/>
                    </a:ext>
                  </a:extLst>
                </a:gridCol>
                <a:gridCol w="3576319">
                  <a:extLst>
                    <a:ext uri="{9D8B030D-6E8A-4147-A177-3AD203B41FA5}">
                      <a16:colId xmlns:a16="http://schemas.microsoft.com/office/drawing/2014/main" xmlns="" val="20001"/>
                    </a:ext>
                  </a:extLst>
                </a:gridCol>
                <a:gridCol w="2794000">
                  <a:extLst>
                    <a:ext uri="{9D8B030D-6E8A-4147-A177-3AD203B41FA5}">
                      <a16:colId xmlns:a16="http://schemas.microsoft.com/office/drawing/2014/main" xmlns="" val="20002"/>
                    </a:ext>
                  </a:extLst>
                </a:gridCol>
              </a:tblGrid>
              <a:tr h="256384">
                <a:tc>
                  <a:txBody>
                    <a:bodyPr/>
                    <a:lstStyle/>
                    <a:p>
                      <a:pPr marL="0" marR="0">
                        <a:lnSpc>
                          <a:spcPct val="100000"/>
                        </a:lnSpc>
                        <a:spcBef>
                          <a:spcPts val="0"/>
                        </a:spcBef>
                        <a:spcAft>
                          <a:spcPts val="0"/>
                        </a:spcAft>
                      </a:pPr>
                      <a:r>
                        <a:rPr lang="en-US" sz="1400" dirty="0">
                          <a:solidFill>
                            <a:schemeClr val="tx1"/>
                          </a:solidFill>
                          <a:effectLst/>
                          <a:latin typeface="Roboto Condensed Light" panose="020B0604020202020204" charset="0"/>
                          <a:ea typeface="Roboto Condensed Light" panose="020B0604020202020204" charset="0"/>
                          <a:cs typeface="Calibri" panose="020F0502020204030204" pitchFamily="34" charset="0"/>
                        </a:rPr>
                        <a:t> </a:t>
                      </a:r>
                      <a:endParaRPr lang="en-US" sz="14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43815" marR="0">
                        <a:lnSpc>
                          <a:spcPct val="100000"/>
                        </a:lnSpc>
                        <a:spcBef>
                          <a:spcPts val="105"/>
                        </a:spcBef>
                        <a:spcAft>
                          <a:spcPts val="0"/>
                        </a:spcAft>
                      </a:pPr>
                      <a:r>
                        <a:rPr lang="en-US" sz="1400" b="1" i="1">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Entamoeba histolytica</a:t>
                      </a:r>
                      <a:endPar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43180" marR="0">
                        <a:lnSpc>
                          <a:spcPct val="100000"/>
                        </a:lnSpc>
                        <a:spcBef>
                          <a:spcPts val="105"/>
                        </a:spcBef>
                        <a:spcAft>
                          <a:spcPts val="0"/>
                        </a:spcAft>
                      </a:pPr>
                      <a:r>
                        <a:rPr lang="en-US" sz="1400" b="1" i="1">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Entamoeba coli</a:t>
                      </a:r>
                      <a:endPar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extLst>
                  <a:ext uri="{0D108BD9-81ED-4DB2-BD59-A6C34878D82A}">
                    <a16:rowId xmlns:a16="http://schemas.microsoft.com/office/drawing/2014/main" xmlns="" val="10000"/>
                  </a:ext>
                </a:extLst>
              </a:tr>
              <a:tr h="233680">
                <a:tc gridSpan="3">
                  <a:txBody>
                    <a:bodyPr/>
                    <a:lstStyle/>
                    <a:p>
                      <a:pPr marL="43815" marR="0">
                        <a:lnSpc>
                          <a:spcPct val="100000"/>
                        </a:lnSpc>
                        <a:spcBef>
                          <a:spcPts val="105"/>
                        </a:spcBef>
                        <a:spcAft>
                          <a:spcPts val="0"/>
                        </a:spcAft>
                      </a:pPr>
                      <a:r>
                        <a:rPr lang="en-US" sz="1400" b="1" i="1">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Trophozoite</a:t>
                      </a:r>
                      <a:endPar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0001"/>
                  </a:ext>
                </a:extLst>
              </a:tr>
              <a:tr h="370840">
                <a:tc>
                  <a:txBody>
                    <a:bodyPr/>
                    <a:lstStyle/>
                    <a:p>
                      <a:pPr marL="43815" marR="0">
                        <a:lnSpc>
                          <a:spcPct val="100000"/>
                        </a:lnSpc>
                        <a:spcBef>
                          <a:spcPts val="105"/>
                        </a:spcBef>
                        <a:spcAft>
                          <a:spcPts val="0"/>
                        </a:spcAft>
                      </a:pPr>
                      <a:r>
                        <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Size</a:t>
                      </a:r>
                    </a:p>
                  </a:txBody>
                  <a:tcPr marL="0" marR="0" marT="0" marB="0"/>
                </a:tc>
                <a:tc>
                  <a:txBody>
                    <a:bodyPr/>
                    <a:lstStyle/>
                    <a:p>
                      <a:pPr marL="43815" marR="0">
                        <a:lnSpc>
                          <a:spcPct val="100000"/>
                        </a:lnSpc>
                        <a:spcBef>
                          <a:spcPts val="60"/>
                        </a:spcBef>
                        <a:spcAft>
                          <a:spcPts val="0"/>
                        </a:spcAft>
                      </a:pPr>
                      <a:r>
                        <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15–20 mm</a:t>
                      </a:r>
                    </a:p>
                  </a:txBody>
                  <a:tcPr marL="0" marR="0" marT="0" marB="0"/>
                </a:tc>
                <a:tc>
                  <a:txBody>
                    <a:bodyPr/>
                    <a:lstStyle/>
                    <a:p>
                      <a:pPr marL="43180" marR="0">
                        <a:lnSpc>
                          <a:spcPct val="100000"/>
                        </a:lnSpc>
                        <a:spcBef>
                          <a:spcPts val="60"/>
                        </a:spcBef>
                        <a:spcAft>
                          <a:spcPts val="0"/>
                        </a:spcAft>
                      </a:pPr>
                      <a:r>
                        <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20–25 mm</a:t>
                      </a:r>
                    </a:p>
                  </a:txBody>
                  <a:tcPr marL="0" marR="0" marT="0" marB="0"/>
                </a:tc>
                <a:extLst>
                  <a:ext uri="{0D108BD9-81ED-4DB2-BD59-A6C34878D82A}">
                    <a16:rowId xmlns:a16="http://schemas.microsoft.com/office/drawing/2014/main" xmlns="" val="10002"/>
                  </a:ext>
                </a:extLst>
              </a:tr>
              <a:tr h="370840">
                <a:tc>
                  <a:txBody>
                    <a:bodyPr/>
                    <a:lstStyle/>
                    <a:p>
                      <a:pPr marL="43815" marR="0">
                        <a:lnSpc>
                          <a:spcPct val="100000"/>
                        </a:lnSpc>
                        <a:spcBef>
                          <a:spcPts val="105"/>
                        </a:spcBef>
                        <a:spcAft>
                          <a:spcPts val="0"/>
                        </a:spcAft>
                      </a:pPr>
                      <a:r>
                        <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Motility</a:t>
                      </a:r>
                    </a:p>
                  </a:txBody>
                  <a:tcPr marL="0" marR="0" marT="0" marB="0"/>
                </a:tc>
                <a:tc>
                  <a:txBody>
                    <a:bodyPr/>
                    <a:lstStyle/>
                    <a:p>
                      <a:pPr marL="43815" marR="139700">
                        <a:lnSpc>
                          <a:spcPct val="100000"/>
                        </a:lnSpc>
                        <a:spcBef>
                          <a:spcPts val="95"/>
                        </a:spcBef>
                        <a:spcAft>
                          <a:spcPts val="0"/>
                        </a:spcAft>
                      </a:pPr>
                      <a:r>
                        <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Very active and unidirectional purposeful motility Pseudopodia with finger-like projection</a:t>
                      </a:r>
                    </a:p>
                  </a:txBody>
                  <a:tcPr marL="0" marR="0" marT="0" marB="0"/>
                </a:tc>
                <a:tc>
                  <a:txBody>
                    <a:bodyPr/>
                    <a:lstStyle/>
                    <a:p>
                      <a:pPr marL="43180" marR="1905">
                        <a:lnSpc>
                          <a:spcPct val="100000"/>
                        </a:lnSpc>
                        <a:spcBef>
                          <a:spcPts val="120"/>
                        </a:spcBef>
                        <a:spcAft>
                          <a:spcPts val="0"/>
                        </a:spcAft>
                      </a:pPr>
                      <a:r>
                        <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Sluggish, nonpurposeful and aimless motility in any direction</a:t>
                      </a:r>
                    </a:p>
                    <a:p>
                      <a:pPr marL="43180" marR="0">
                        <a:lnSpc>
                          <a:spcPct val="100000"/>
                        </a:lnSpc>
                        <a:spcBef>
                          <a:spcPts val="0"/>
                        </a:spcBef>
                        <a:spcAft>
                          <a:spcPts val="0"/>
                        </a:spcAft>
                      </a:pPr>
                      <a:r>
                        <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Blunt pseudopodia</a:t>
                      </a:r>
                    </a:p>
                  </a:txBody>
                  <a:tcPr marL="0" marR="0" marT="0" marB="0"/>
                </a:tc>
                <a:extLst>
                  <a:ext uri="{0D108BD9-81ED-4DB2-BD59-A6C34878D82A}">
                    <a16:rowId xmlns:a16="http://schemas.microsoft.com/office/drawing/2014/main" xmlns="" val="10003"/>
                  </a:ext>
                </a:extLst>
              </a:tr>
              <a:tr h="370840">
                <a:tc>
                  <a:txBody>
                    <a:bodyPr/>
                    <a:lstStyle/>
                    <a:p>
                      <a:pPr marL="43815" marR="0">
                        <a:lnSpc>
                          <a:spcPct val="100000"/>
                        </a:lnSpc>
                        <a:spcBef>
                          <a:spcPts val="105"/>
                        </a:spcBef>
                        <a:spcAft>
                          <a:spcPts val="0"/>
                        </a:spcAft>
                      </a:pPr>
                      <a:r>
                        <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Cytoplasm</a:t>
                      </a:r>
                    </a:p>
                  </a:txBody>
                  <a:tcPr marL="0" marR="0" marT="0" marB="0"/>
                </a:tc>
                <a:tc>
                  <a:txBody>
                    <a:bodyPr/>
                    <a:lstStyle/>
                    <a:p>
                      <a:pPr marL="43815" marR="173990">
                        <a:lnSpc>
                          <a:spcPct val="100000"/>
                        </a:lnSpc>
                        <a:spcBef>
                          <a:spcPts val="95"/>
                        </a:spcBef>
                        <a:spcAft>
                          <a:spcPts val="0"/>
                        </a:spcAft>
                      </a:pPr>
                      <a:r>
                        <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Clearly differentiated to ectoplasm and endoplasm</a:t>
                      </a:r>
                    </a:p>
                  </a:txBody>
                  <a:tcPr marL="0" marR="0" marT="0" marB="0"/>
                </a:tc>
                <a:tc>
                  <a:txBody>
                    <a:bodyPr/>
                    <a:lstStyle/>
                    <a:p>
                      <a:pPr marL="43180" marR="0">
                        <a:lnSpc>
                          <a:spcPct val="100000"/>
                        </a:lnSpc>
                        <a:spcBef>
                          <a:spcPts val="105"/>
                        </a:spcBef>
                        <a:spcAft>
                          <a:spcPts val="0"/>
                        </a:spcAft>
                      </a:pPr>
                      <a:r>
                        <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Not differentiated</a:t>
                      </a:r>
                    </a:p>
                  </a:txBody>
                  <a:tcPr marL="0" marR="0" marT="0" marB="0"/>
                </a:tc>
                <a:extLst>
                  <a:ext uri="{0D108BD9-81ED-4DB2-BD59-A6C34878D82A}">
                    <a16:rowId xmlns:a16="http://schemas.microsoft.com/office/drawing/2014/main" xmlns="" val="10004"/>
                  </a:ext>
                </a:extLst>
              </a:tr>
              <a:tr h="370840">
                <a:tc>
                  <a:txBody>
                    <a:bodyPr/>
                    <a:lstStyle/>
                    <a:p>
                      <a:pPr marL="43815" marR="0">
                        <a:lnSpc>
                          <a:spcPct val="100000"/>
                        </a:lnSpc>
                        <a:spcBef>
                          <a:spcPts val="95"/>
                        </a:spcBef>
                        <a:spcAft>
                          <a:spcPts val="0"/>
                        </a:spcAft>
                      </a:pPr>
                      <a:r>
                        <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Cytoplasmic inclusions</a:t>
                      </a:r>
                    </a:p>
                  </a:txBody>
                  <a:tcPr marL="0" marR="0" marT="0" marB="0"/>
                </a:tc>
                <a:tc>
                  <a:txBody>
                    <a:bodyPr/>
                    <a:lstStyle/>
                    <a:p>
                      <a:pPr marL="43815" marR="104775">
                        <a:lnSpc>
                          <a:spcPct val="100000"/>
                        </a:lnSpc>
                        <a:spcBef>
                          <a:spcPts val="95"/>
                        </a:spcBef>
                        <a:spcAft>
                          <a:spcPts val="0"/>
                        </a:spcAft>
                      </a:pPr>
                      <a:r>
                        <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RBC, leukocytes, tissue debris and bacteria</a:t>
                      </a:r>
                    </a:p>
                  </a:txBody>
                  <a:tcPr marL="0" marR="0" marT="0" marB="0"/>
                </a:tc>
                <a:tc>
                  <a:txBody>
                    <a:bodyPr/>
                    <a:lstStyle/>
                    <a:p>
                      <a:pPr marL="43180" marR="121285">
                        <a:lnSpc>
                          <a:spcPct val="100000"/>
                        </a:lnSpc>
                        <a:spcBef>
                          <a:spcPts val="95"/>
                        </a:spcBef>
                        <a:spcAft>
                          <a:spcPts val="0"/>
                        </a:spcAft>
                      </a:pPr>
                      <a:r>
                        <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Same except it does not contain RBC</a:t>
                      </a:r>
                    </a:p>
                  </a:txBody>
                  <a:tcPr marL="0" marR="0" marT="0" marB="0"/>
                </a:tc>
                <a:extLst>
                  <a:ext uri="{0D108BD9-81ED-4DB2-BD59-A6C34878D82A}">
                    <a16:rowId xmlns:a16="http://schemas.microsoft.com/office/drawing/2014/main" xmlns="" val="10005"/>
                  </a:ext>
                </a:extLst>
              </a:tr>
              <a:tr h="370840">
                <a:tc>
                  <a:txBody>
                    <a:bodyPr/>
                    <a:lstStyle/>
                    <a:p>
                      <a:pPr marL="43815" marR="0">
                        <a:lnSpc>
                          <a:spcPct val="100000"/>
                        </a:lnSpc>
                        <a:spcBef>
                          <a:spcPts val="105"/>
                        </a:spcBef>
                        <a:spcAft>
                          <a:spcPts val="0"/>
                        </a:spcAft>
                      </a:pPr>
                      <a:r>
                        <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Nucleus</a:t>
                      </a:r>
                    </a:p>
                  </a:txBody>
                  <a:tcPr marL="0" marR="0" marT="0" marB="0"/>
                </a:tc>
                <a:tc>
                  <a:txBody>
                    <a:bodyPr/>
                    <a:lstStyle/>
                    <a:p>
                      <a:pPr marL="43815" marR="0">
                        <a:lnSpc>
                          <a:spcPct val="100000"/>
                        </a:lnSpc>
                        <a:spcBef>
                          <a:spcPts val="120"/>
                        </a:spcBef>
                        <a:spcAft>
                          <a:spcPts val="0"/>
                        </a:spcAft>
                      </a:pPr>
                      <a:r>
                        <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Karyosome is small and central</a:t>
                      </a:r>
                    </a:p>
                    <a:p>
                      <a:pPr marL="43815" marR="120650">
                        <a:lnSpc>
                          <a:spcPct val="100000"/>
                        </a:lnSpc>
                        <a:spcBef>
                          <a:spcPts val="5"/>
                        </a:spcBef>
                        <a:spcAft>
                          <a:spcPts val="0"/>
                        </a:spcAft>
                      </a:pPr>
                      <a:r>
                        <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Nuclear membrane is thin and lined by fine</a:t>
                      </a:r>
                    </a:p>
                    <a:p>
                      <a:pPr marL="43815" marR="0">
                        <a:lnSpc>
                          <a:spcPct val="100000"/>
                        </a:lnSpc>
                        <a:spcBef>
                          <a:spcPts val="0"/>
                        </a:spcBef>
                        <a:spcAft>
                          <a:spcPts val="0"/>
                        </a:spcAft>
                      </a:pPr>
                      <a:r>
                        <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chromatin granules</a:t>
                      </a:r>
                    </a:p>
                  </a:txBody>
                  <a:tcPr marL="0" marR="0" marT="0" marB="0"/>
                </a:tc>
                <a:tc>
                  <a:txBody>
                    <a:bodyPr/>
                    <a:lstStyle/>
                    <a:p>
                      <a:pPr marL="43180" marR="0">
                        <a:lnSpc>
                          <a:spcPct val="100000"/>
                        </a:lnSpc>
                        <a:spcBef>
                          <a:spcPts val="120"/>
                        </a:spcBef>
                        <a:spcAft>
                          <a:spcPts val="0"/>
                        </a:spcAft>
                      </a:pPr>
                      <a:r>
                        <a:rPr lang="en-US" sz="1400" dirty="0" err="1">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Karyosome</a:t>
                      </a:r>
                      <a:r>
                        <a:rPr lang="en-US" sz="14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 is large and eccentric</a:t>
                      </a:r>
                    </a:p>
                    <a:p>
                      <a:pPr marL="43180" marR="124460">
                        <a:lnSpc>
                          <a:spcPct val="100000"/>
                        </a:lnSpc>
                        <a:spcBef>
                          <a:spcPts val="5"/>
                        </a:spcBef>
                        <a:spcAft>
                          <a:spcPts val="0"/>
                        </a:spcAft>
                      </a:pPr>
                      <a:r>
                        <a:rPr lang="en-US" sz="1400" spc="-15"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Nuclear membrane is thick </a:t>
                      </a:r>
                      <a:r>
                        <a:rPr lang="en-US" sz="14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and </a:t>
                      </a:r>
                      <a:r>
                        <a:rPr lang="en-US" sz="1400" spc="-15"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lined </a:t>
                      </a:r>
                      <a:r>
                        <a:rPr lang="en-US" sz="14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by </a:t>
                      </a:r>
                      <a:r>
                        <a:rPr lang="en-US" sz="1400" spc="-2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coarse</a:t>
                      </a:r>
                      <a:r>
                        <a:rPr lang="en-US" sz="1400" spc="0" baseline="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 </a:t>
                      </a:r>
                      <a:r>
                        <a:rPr lang="en-US" sz="14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chromatin granules</a:t>
                      </a:r>
                    </a:p>
                  </a:txBody>
                  <a:tcPr marL="0" marR="0" marT="0" marB="0"/>
                </a:tc>
                <a:extLst>
                  <a:ext uri="{0D108BD9-81ED-4DB2-BD59-A6C34878D82A}">
                    <a16:rowId xmlns:a16="http://schemas.microsoft.com/office/drawing/2014/main" xmlns="" val="10006"/>
                  </a:ext>
                </a:extLst>
              </a:tr>
            </a:tbl>
          </a:graphicData>
        </a:graphic>
      </p:graphicFrame>
    </p:spTree>
    <p:extLst>
      <p:ext uri="{BB962C8B-B14F-4D97-AF65-F5344CB8AC3E}">
        <p14:creationId xmlns:p14="http://schemas.microsoft.com/office/powerpoint/2010/main" val="194067409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fontScale="90000"/>
          </a:bodyPr>
          <a:lstStyle/>
          <a:p>
            <a:r>
              <a:rPr lang="en-US" smtClean="0"/>
              <a:t>Differences between Entamoeba histolytica and</a:t>
            </a:r>
            <a:br>
              <a:rPr lang="en-US" smtClean="0"/>
            </a:br>
            <a:r>
              <a:rPr lang="en-US" smtClean="0"/>
              <a:t>Entamoeba coli (Cont..)</a:t>
            </a:r>
            <a:endParaRPr lang="en-US" dirty="0"/>
          </a:p>
        </p:txBody>
      </p:sp>
      <p:sp>
        <p:nvSpPr>
          <p:cNvPr id="6" name="Content Placeholder 5"/>
          <p:cNvSpPr>
            <a:spLocks noGrp="1"/>
          </p:cNvSpPr>
          <p:nvPr>
            <p:ph idx="1"/>
          </p:nvPr>
        </p:nvSpPr>
        <p:spPr/>
        <p:txBody>
          <a:bodyPr/>
          <a:lstStyle/>
          <a:p>
            <a:endParaRPr lang="en-US"/>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35</a:t>
            </a:fld>
            <a:endParaRPr lang="en"/>
          </a:p>
        </p:txBody>
      </p:sp>
      <p:graphicFrame>
        <p:nvGraphicFramePr>
          <p:cNvPr id="4" name="Table 3"/>
          <p:cNvGraphicFramePr>
            <a:graphicFrameLocks noGrp="1"/>
          </p:cNvGraphicFramePr>
          <p:nvPr>
            <p:extLst>
              <p:ext uri="{D42A27DB-BD31-4B8C-83A1-F6EECF244321}">
                <p14:modId xmlns:p14="http://schemas.microsoft.com/office/powerpoint/2010/main" val="3533485597"/>
              </p:ext>
            </p:extLst>
          </p:nvPr>
        </p:nvGraphicFramePr>
        <p:xfrm>
          <a:off x="381000" y="1464731"/>
          <a:ext cx="8382000" cy="2142069"/>
        </p:xfrm>
        <a:graphic>
          <a:graphicData uri="http://schemas.openxmlformats.org/drawingml/2006/table">
            <a:tbl>
              <a:tblPr firstRow="1" bandRow="1">
                <a:tableStyleId>{69C7853C-536D-4A76-A0AE-DD22124D55A5}</a:tableStyleId>
              </a:tblPr>
              <a:tblGrid>
                <a:gridCol w="2011681">
                  <a:extLst>
                    <a:ext uri="{9D8B030D-6E8A-4147-A177-3AD203B41FA5}">
                      <a16:colId xmlns:a16="http://schemas.microsoft.com/office/drawing/2014/main" xmlns="" val="20000"/>
                    </a:ext>
                  </a:extLst>
                </a:gridCol>
                <a:gridCol w="3576319">
                  <a:extLst>
                    <a:ext uri="{9D8B030D-6E8A-4147-A177-3AD203B41FA5}">
                      <a16:colId xmlns:a16="http://schemas.microsoft.com/office/drawing/2014/main" xmlns="" val="20001"/>
                    </a:ext>
                  </a:extLst>
                </a:gridCol>
                <a:gridCol w="2794000">
                  <a:extLst>
                    <a:ext uri="{9D8B030D-6E8A-4147-A177-3AD203B41FA5}">
                      <a16:colId xmlns:a16="http://schemas.microsoft.com/office/drawing/2014/main" xmlns="" val="20002"/>
                    </a:ext>
                  </a:extLst>
                </a:gridCol>
              </a:tblGrid>
              <a:tr h="343749">
                <a:tc>
                  <a:txBody>
                    <a:bodyPr/>
                    <a:lstStyle/>
                    <a:p>
                      <a:pPr marL="0" marR="0">
                        <a:lnSpc>
                          <a:spcPct val="100000"/>
                        </a:lnSpc>
                        <a:spcBef>
                          <a:spcPts val="0"/>
                        </a:spcBef>
                        <a:spcAft>
                          <a:spcPts val="0"/>
                        </a:spcAft>
                      </a:pPr>
                      <a:r>
                        <a:rPr lang="en-US" sz="1400" dirty="0">
                          <a:solidFill>
                            <a:schemeClr val="tx1"/>
                          </a:solidFill>
                          <a:effectLst/>
                          <a:latin typeface="Roboto Condensed Light" panose="020B0604020202020204" charset="0"/>
                          <a:ea typeface="Roboto Condensed Light" panose="020B0604020202020204" charset="0"/>
                          <a:cs typeface="Calibri" panose="020F0502020204030204" pitchFamily="34" charset="0"/>
                        </a:rPr>
                        <a:t> </a:t>
                      </a:r>
                      <a:endParaRPr lang="en-US" sz="14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43815" marR="0">
                        <a:lnSpc>
                          <a:spcPct val="100000"/>
                        </a:lnSpc>
                        <a:spcBef>
                          <a:spcPts val="105"/>
                        </a:spcBef>
                        <a:spcAft>
                          <a:spcPts val="0"/>
                        </a:spcAft>
                      </a:pPr>
                      <a:r>
                        <a:rPr lang="en-US" sz="1400" b="1" i="1">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Entamoeba histolytica</a:t>
                      </a:r>
                      <a:endPar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43180" marR="0">
                        <a:lnSpc>
                          <a:spcPct val="100000"/>
                        </a:lnSpc>
                        <a:spcBef>
                          <a:spcPts val="105"/>
                        </a:spcBef>
                        <a:spcAft>
                          <a:spcPts val="0"/>
                        </a:spcAft>
                      </a:pPr>
                      <a:r>
                        <a:rPr lang="en-US" sz="1400" b="1" i="1">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Entamoeba coli</a:t>
                      </a:r>
                      <a:endPar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extLst>
                  <a:ext uri="{0D108BD9-81ED-4DB2-BD59-A6C34878D82A}">
                    <a16:rowId xmlns:a16="http://schemas.microsoft.com/office/drawing/2014/main" xmlns="" val="10000"/>
                  </a:ext>
                </a:extLst>
              </a:tr>
              <a:tr h="314960">
                <a:tc gridSpan="3">
                  <a:txBody>
                    <a:bodyPr/>
                    <a:lstStyle/>
                    <a:p>
                      <a:pPr marL="43815" marR="0">
                        <a:lnSpc>
                          <a:spcPct val="100000"/>
                        </a:lnSpc>
                        <a:spcBef>
                          <a:spcPts val="105"/>
                        </a:spcBef>
                        <a:spcAft>
                          <a:spcPts val="0"/>
                        </a:spcAft>
                      </a:pPr>
                      <a:r>
                        <a:rPr lang="en-US" sz="1400" b="1" i="1" dirty="0">
                          <a:solidFill>
                            <a:srgbClr val="231F20"/>
                          </a:solidFill>
                          <a:effectLst/>
                          <a:latin typeface="Roboto Condensed Light" panose="020B0604020202020204" charset="0"/>
                          <a:ea typeface="Roboto Condensed Light" panose="020B0604020202020204" charset="0"/>
                          <a:cs typeface="Times New Roman" panose="02020603050405020304" pitchFamily="18" charset="0"/>
                        </a:rPr>
                        <a:t>Cyst</a:t>
                      </a:r>
                      <a:endParaRPr lang="en-US" sz="1400" dirty="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0001"/>
                  </a:ext>
                </a:extLst>
              </a:tr>
              <a:tr h="370840">
                <a:tc>
                  <a:txBody>
                    <a:bodyPr/>
                    <a:lstStyle/>
                    <a:p>
                      <a:pPr marL="43815" marR="0">
                        <a:lnSpc>
                          <a:spcPct val="100000"/>
                        </a:lnSpc>
                        <a:spcBef>
                          <a:spcPts val="105"/>
                        </a:spcBef>
                        <a:spcAft>
                          <a:spcPts val="0"/>
                        </a:spcAft>
                      </a:pPr>
                      <a:r>
                        <a:rPr lang="en-US" sz="1400">
                          <a:solidFill>
                            <a:srgbClr val="231F20"/>
                          </a:solidFill>
                          <a:effectLst/>
                          <a:latin typeface="Roboto Condensed Light" panose="020B0604020202020204" charset="0"/>
                          <a:ea typeface="Roboto Condensed Light" panose="020B0604020202020204" charset="0"/>
                          <a:cs typeface="Times New Roman" panose="02020603050405020304" pitchFamily="18" charset="0"/>
                        </a:rPr>
                        <a:t>Size</a:t>
                      </a:r>
                      <a:endParaRPr lang="en-US" sz="140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43815" marR="0">
                        <a:lnSpc>
                          <a:spcPct val="100000"/>
                        </a:lnSpc>
                        <a:spcBef>
                          <a:spcPts val="60"/>
                        </a:spcBef>
                        <a:spcAft>
                          <a:spcPts val="0"/>
                        </a:spcAft>
                      </a:pPr>
                      <a:r>
                        <a:rPr lang="en-US" sz="1400">
                          <a:solidFill>
                            <a:srgbClr val="231F20"/>
                          </a:solidFill>
                          <a:effectLst/>
                          <a:latin typeface="Roboto Condensed Light" panose="020B0604020202020204" charset="0"/>
                          <a:ea typeface="Roboto Condensed Light" panose="020B0604020202020204" charset="0"/>
                          <a:cs typeface="Times New Roman" panose="02020603050405020304" pitchFamily="18" charset="0"/>
                        </a:rPr>
                        <a:t>12–15 mm</a:t>
                      </a:r>
                      <a:endParaRPr lang="en-US" sz="140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43180" marR="0">
                        <a:lnSpc>
                          <a:spcPct val="100000"/>
                        </a:lnSpc>
                        <a:spcBef>
                          <a:spcPts val="60"/>
                        </a:spcBef>
                        <a:spcAft>
                          <a:spcPts val="0"/>
                        </a:spcAft>
                      </a:pPr>
                      <a:r>
                        <a:rPr lang="en-US" sz="1400">
                          <a:solidFill>
                            <a:srgbClr val="231F20"/>
                          </a:solidFill>
                          <a:effectLst/>
                          <a:latin typeface="Roboto Condensed Light" panose="020B0604020202020204" charset="0"/>
                          <a:ea typeface="Roboto Condensed Light" panose="020B0604020202020204" charset="0"/>
                          <a:cs typeface="Times New Roman" panose="02020603050405020304" pitchFamily="18" charset="0"/>
                        </a:rPr>
                        <a:t>15–25 mm</a:t>
                      </a:r>
                      <a:endParaRPr lang="en-US" sz="140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extLst>
                  <a:ext uri="{0D108BD9-81ED-4DB2-BD59-A6C34878D82A}">
                    <a16:rowId xmlns:a16="http://schemas.microsoft.com/office/drawing/2014/main" xmlns="" val="10002"/>
                  </a:ext>
                </a:extLst>
              </a:tr>
              <a:tr h="370840">
                <a:tc>
                  <a:txBody>
                    <a:bodyPr/>
                    <a:lstStyle/>
                    <a:p>
                      <a:pPr marL="43815" marR="0">
                        <a:lnSpc>
                          <a:spcPct val="100000"/>
                        </a:lnSpc>
                        <a:spcBef>
                          <a:spcPts val="105"/>
                        </a:spcBef>
                        <a:spcAft>
                          <a:spcPts val="0"/>
                        </a:spcAft>
                      </a:pPr>
                      <a:r>
                        <a:rPr lang="en-US" sz="1400">
                          <a:solidFill>
                            <a:srgbClr val="231F20"/>
                          </a:solidFill>
                          <a:effectLst/>
                          <a:latin typeface="Roboto Condensed Light" panose="020B0604020202020204" charset="0"/>
                          <a:ea typeface="Roboto Condensed Light" panose="020B0604020202020204" charset="0"/>
                          <a:cs typeface="Times New Roman" panose="02020603050405020304" pitchFamily="18" charset="0"/>
                        </a:rPr>
                        <a:t>Nucleus</a:t>
                      </a:r>
                      <a:endParaRPr lang="en-US" sz="140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43815" marR="0">
                        <a:lnSpc>
                          <a:spcPct val="100000"/>
                        </a:lnSpc>
                        <a:spcBef>
                          <a:spcPts val="105"/>
                        </a:spcBef>
                        <a:spcAft>
                          <a:spcPts val="0"/>
                        </a:spcAft>
                      </a:pPr>
                      <a:r>
                        <a:rPr lang="en-US" sz="1400">
                          <a:solidFill>
                            <a:srgbClr val="231F20"/>
                          </a:solidFill>
                          <a:effectLst/>
                          <a:latin typeface="Roboto Condensed Light" panose="020B0604020202020204" charset="0"/>
                          <a:ea typeface="Roboto Condensed Light" panose="020B0604020202020204" charset="0"/>
                          <a:cs typeface="Times New Roman" panose="02020603050405020304" pitchFamily="18" charset="0"/>
                        </a:rPr>
                        <a:t>Same as trophozoite</a:t>
                      </a:r>
                      <a:endParaRPr lang="en-US" sz="140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43180" marR="0">
                        <a:lnSpc>
                          <a:spcPct val="100000"/>
                        </a:lnSpc>
                        <a:spcBef>
                          <a:spcPts val="105"/>
                        </a:spcBef>
                        <a:spcAft>
                          <a:spcPts val="0"/>
                        </a:spcAft>
                      </a:pPr>
                      <a:r>
                        <a:rPr lang="en-US" sz="1400">
                          <a:solidFill>
                            <a:srgbClr val="231F20"/>
                          </a:solidFill>
                          <a:effectLst/>
                          <a:latin typeface="Roboto Condensed Light" panose="020B0604020202020204" charset="0"/>
                          <a:ea typeface="Roboto Condensed Light" panose="020B0604020202020204" charset="0"/>
                          <a:cs typeface="Times New Roman" panose="02020603050405020304" pitchFamily="18" charset="0"/>
                        </a:rPr>
                        <a:t>Same as trophozoite</a:t>
                      </a:r>
                      <a:endParaRPr lang="en-US" sz="140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extLst>
                  <a:ext uri="{0D108BD9-81ED-4DB2-BD59-A6C34878D82A}">
                    <a16:rowId xmlns:a16="http://schemas.microsoft.com/office/drawing/2014/main" xmlns="" val="10003"/>
                  </a:ext>
                </a:extLst>
              </a:tr>
              <a:tr h="370840">
                <a:tc>
                  <a:txBody>
                    <a:bodyPr/>
                    <a:lstStyle/>
                    <a:p>
                      <a:pPr marL="43815" marR="0">
                        <a:lnSpc>
                          <a:spcPct val="100000"/>
                        </a:lnSpc>
                        <a:spcBef>
                          <a:spcPts val="105"/>
                        </a:spcBef>
                        <a:spcAft>
                          <a:spcPts val="0"/>
                        </a:spcAft>
                      </a:pPr>
                      <a:r>
                        <a:rPr lang="en-US" sz="1400">
                          <a:solidFill>
                            <a:srgbClr val="231F20"/>
                          </a:solidFill>
                          <a:effectLst/>
                          <a:latin typeface="Roboto Condensed Light" panose="020B0604020202020204" charset="0"/>
                          <a:ea typeface="Roboto Condensed Light" panose="020B0604020202020204" charset="0"/>
                          <a:cs typeface="Times New Roman" panose="02020603050405020304" pitchFamily="18" charset="0"/>
                        </a:rPr>
                        <a:t>Nuclei</a:t>
                      </a:r>
                      <a:endParaRPr lang="en-US" sz="140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43815" marR="0">
                        <a:lnSpc>
                          <a:spcPct val="100000"/>
                        </a:lnSpc>
                        <a:spcBef>
                          <a:spcPts val="105"/>
                        </a:spcBef>
                        <a:spcAft>
                          <a:spcPts val="0"/>
                        </a:spcAft>
                      </a:pPr>
                      <a:r>
                        <a:rPr lang="en-US" sz="1400">
                          <a:solidFill>
                            <a:srgbClr val="231F20"/>
                          </a:solidFill>
                          <a:effectLst/>
                          <a:latin typeface="Roboto Condensed Light" panose="020B0604020202020204" charset="0"/>
                          <a:ea typeface="Roboto Condensed Light" panose="020B0604020202020204" charset="0"/>
                          <a:cs typeface="Times New Roman" panose="02020603050405020304" pitchFamily="18" charset="0"/>
                        </a:rPr>
                        <a:t>1–4 in number</a:t>
                      </a:r>
                      <a:endParaRPr lang="en-US" sz="140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43180" marR="0">
                        <a:lnSpc>
                          <a:spcPct val="100000"/>
                        </a:lnSpc>
                        <a:spcBef>
                          <a:spcPts val="105"/>
                        </a:spcBef>
                        <a:spcAft>
                          <a:spcPts val="0"/>
                        </a:spcAft>
                      </a:pPr>
                      <a:r>
                        <a:rPr lang="en-US" sz="1400">
                          <a:solidFill>
                            <a:srgbClr val="231F20"/>
                          </a:solidFill>
                          <a:effectLst/>
                          <a:latin typeface="Roboto Condensed Light" panose="020B0604020202020204" charset="0"/>
                          <a:ea typeface="Roboto Condensed Light" panose="020B0604020202020204" charset="0"/>
                          <a:cs typeface="Times New Roman" panose="02020603050405020304" pitchFamily="18" charset="0"/>
                        </a:rPr>
                        <a:t>1–8 in number</a:t>
                      </a:r>
                      <a:endParaRPr lang="en-US" sz="140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extLst>
                  <a:ext uri="{0D108BD9-81ED-4DB2-BD59-A6C34878D82A}">
                    <a16:rowId xmlns:a16="http://schemas.microsoft.com/office/drawing/2014/main" xmlns="" val="10004"/>
                  </a:ext>
                </a:extLst>
              </a:tr>
              <a:tr h="370840">
                <a:tc>
                  <a:txBody>
                    <a:bodyPr/>
                    <a:lstStyle/>
                    <a:p>
                      <a:pPr marL="43815" marR="0">
                        <a:lnSpc>
                          <a:spcPct val="100000"/>
                        </a:lnSpc>
                        <a:spcBef>
                          <a:spcPts val="95"/>
                        </a:spcBef>
                        <a:spcAft>
                          <a:spcPts val="0"/>
                        </a:spcAft>
                      </a:pPr>
                      <a:r>
                        <a:rPr lang="en-US" sz="1400">
                          <a:solidFill>
                            <a:srgbClr val="231F20"/>
                          </a:solidFill>
                          <a:effectLst/>
                          <a:latin typeface="Roboto Condensed Light" panose="020B0604020202020204" charset="0"/>
                          <a:ea typeface="Roboto Condensed Light" panose="020B0604020202020204" charset="0"/>
                          <a:cs typeface="Times New Roman" panose="02020603050405020304" pitchFamily="18" charset="0"/>
                        </a:rPr>
                        <a:t>Chromatoid body</a:t>
                      </a:r>
                      <a:endParaRPr lang="en-US" sz="140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43815" marR="0">
                        <a:lnSpc>
                          <a:spcPct val="100000"/>
                        </a:lnSpc>
                        <a:spcBef>
                          <a:spcPts val="95"/>
                        </a:spcBef>
                        <a:spcAft>
                          <a:spcPts val="0"/>
                        </a:spcAft>
                      </a:pPr>
                      <a:r>
                        <a:rPr lang="en-US" sz="1400">
                          <a:solidFill>
                            <a:srgbClr val="231F20"/>
                          </a:solidFill>
                          <a:effectLst/>
                          <a:latin typeface="Roboto Condensed Light" panose="020B0604020202020204" charset="0"/>
                          <a:ea typeface="Roboto Condensed Light" panose="020B0604020202020204" charset="0"/>
                          <a:cs typeface="Times New Roman" panose="02020603050405020304" pitchFamily="18" charset="0"/>
                        </a:rPr>
                        <a:t>Thick bars with rounded ends</a:t>
                      </a:r>
                      <a:endParaRPr lang="en-US" sz="140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43180" marR="127635">
                        <a:lnSpc>
                          <a:spcPct val="100000"/>
                        </a:lnSpc>
                        <a:spcBef>
                          <a:spcPts val="95"/>
                        </a:spcBef>
                        <a:spcAft>
                          <a:spcPts val="0"/>
                        </a:spcAft>
                      </a:pPr>
                      <a:r>
                        <a:rPr lang="en-US" sz="1400" dirty="0">
                          <a:solidFill>
                            <a:srgbClr val="231F20"/>
                          </a:solidFill>
                          <a:effectLst/>
                          <a:latin typeface="Roboto Condensed Light" panose="020B0604020202020204" charset="0"/>
                          <a:ea typeface="Roboto Condensed Light" panose="020B0604020202020204" charset="0"/>
                          <a:cs typeface="Times New Roman" panose="02020603050405020304" pitchFamily="18" charset="0"/>
                        </a:rPr>
                        <a:t>Filamentous and thread like ends</a:t>
                      </a:r>
                      <a:endParaRPr lang="en-US" sz="1400" dirty="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extLst>
                  <a:ext uri="{0D108BD9-81ED-4DB2-BD59-A6C34878D82A}">
                    <a16:rowId xmlns:a16="http://schemas.microsoft.com/office/drawing/2014/main" xmlns="" val="10005"/>
                  </a:ext>
                </a:extLst>
              </a:tr>
            </a:tbl>
          </a:graphicData>
        </a:graphic>
      </p:graphicFrame>
    </p:spTree>
    <p:extLst>
      <p:ext uri="{BB962C8B-B14F-4D97-AF65-F5344CB8AC3E}">
        <p14:creationId xmlns:p14="http://schemas.microsoft.com/office/powerpoint/2010/main" val="413526598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Entamoeba coli</a:t>
            </a:r>
            <a:endParaRPr lang="en-US" dirty="0"/>
          </a:p>
        </p:txBody>
      </p:sp>
      <p:sp>
        <p:nvSpPr>
          <p:cNvPr id="10" name="Content Placeholder 9"/>
          <p:cNvSpPr>
            <a:spLocks noGrp="1"/>
          </p:cNvSpPr>
          <p:nvPr>
            <p:ph idx="1"/>
          </p:nvPr>
        </p:nvSpPr>
        <p:spPr/>
        <p:txBody>
          <a:bodyPr/>
          <a:lstStyle/>
          <a:p>
            <a:endParaRPr lang="en-US"/>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36</a:t>
            </a:fld>
            <a:endParaRPr lang="en"/>
          </a:p>
        </p:txBody>
      </p:sp>
      <p:grpSp>
        <p:nvGrpSpPr>
          <p:cNvPr id="3" name="Group 2"/>
          <p:cNvGrpSpPr>
            <a:grpSpLocks/>
          </p:cNvGrpSpPr>
          <p:nvPr/>
        </p:nvGrpSpPr>
        <p:grpSpPr bwMode="auto">
          <a:xfrm>
            <a:off x="1623535" y="1456978"/>
            <a:ext cx="2810829" cy="2277637"/>
            <a:chOff x="6660" y="-1781"/>
            <a:chExt cx="2388" cy="1966"/>
          </a:xfrm>
        </p:grpSpPr>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0" y="-1782"/>
              <a:ext cx="2388" cy="1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Box 4"/>
            <p:cNvSpPr txBox="1">
              <a:spLocks noChangeArrowheads="1"/>
            </p:cNvSpPr>
            <p:nvPr/>
          </p:nvSpPr>
          <p:spPr bwMode="auto">
            <a:xfrm>
              <a:off x="6660" y="5"/>
              <a:ext cx="171" cy="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71000"/>
                </a:lnSpc>
                <a:spcBef>
                  <a:spcPct val="0"/>
                </a:spcBef>
                <a:spcAft>
                  <a:spcPts val="800"/>
                </a:spcAft>
                <a:buClrTx/>
                <a:buSzTx/>
                <a:buFontTx/>
                <a:buNone/>
                <a:tabLst/>
              </a:pPr>
              <a:r>
                <a:rPr kumimoji="0" lang="en-US" altLang="en-US" sz="800" b="1" i="0" u="none" strike="noStrike" cap="none" normalizeH="0" baseline="0" dirty="0">
                  <a:ln>
                    <a:noFill/>
                  </a:ln>
                  <a:solidFill>
                    <a:srgbClr val="FFFFFF"/>
                  </a:solidFill>
                  <a:effectLst/>
                  <a:latin typeface="Arial" panose="020B0604020202020204" pitchFamily="34" charset="0"/>
                </a:rPr>
                <a:t> </a:t>
              </a:r>
              <a:r>
                <a:rPr kumimoji="0" lang="en-US" altLang="en-US" sz="1600" b="1" i="0" u="none" strike="noStrike" cap="none" normalizeH="0" baseline="0" dirty="0">
                  <a:ln>
                    <a:noFill/>
                  </a:ln>
                  <a:solidFill>
                    <a:schemeClr val="tx1"/>
                  </a:solidFill>
                  <a:effectLst/>
                  <a:latin typeface="Roboto Condensed Light" panose="020B0604020202020204" charset="0"/>
                  <a:ea typeface="Roboto Condensed Light" panose="020B0604020202020204" charset="0"/>
                </a:rPr>
                <a:t>A</a:t>
              </a:r>
              <a:endParaRPr kumimoji="0" lang="en-US" altLang="en-US" sz="1600" b="0" i="0" u="none" strike="noStrike" cap="none" normalizeH="0" baseline="0" dirty="0">
                <a:ln>
                  <a:noFill/>
                </a:ln>
                <a:solidFill>
                  <a:schemeClr val="tx1"/>
                </a:solidFill>
                <a:effectLst/>
                <a:latin typeface="Roboto Condensed Light" panose="020B0604020202020204" charset="0"/>
                <a:ea typeface="Roboto Condensed Light" panose="020B0604020202020204" charset="0"/>
              </a:endParaRPr>
            </a:p>
          </p:txBody>
        </p:sp>
      </p:grpSp>
      <p:grpSp>
        <p:nvGrpSpPr>
          <p:cNvPr id="6" name="Group 5"/>
          <p:cNvGrpSpPr>
            <a:grpSpLocks/>
          </p:cNvGrpSpPr>
          <p:nvPr/>
        </p:nvGrpSpPr>
        <p:grpSpPr bwMode="auto">
          <a:xfrm>
            <a:off x="4905280" y="1455819"/>
            <a:ext cx="2570480" cy="2268369"/>
            <a:chOff x="9193" y="-1781"/>
            <a:chExt cx="2388" cy="1966"/>
          </a:xfrm>
        </p:grpSpPr>
        <p:pic>
          <p:nvPicPr>
            <p:cNvPr id="4102"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92" y="-1782"/>
              <a:ext cx="2388" cy="1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7"/>
            <p:cNvSpPr txBox="1">
              <a:spLocks noChangeArrowheads="1"/>
            </p:cNvSpPr>
            <p:nvPr/>
          </p:nvSpPr>
          <p:spPr bwMode="auto">
            <a:xfrm>
              <a:off x="9222" y="5"/>
              <a:ext cx="136" cy="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71000"/>
                </a:lnSpc>
                <a:spcBef>
                  <a:spcPct val="0"/>
                </a:spcBef>
                <a:spcAft>
                  <a:spcPts val="800"/>
                </a:spcAft>
                <a:buClrTx/>
                <a:buSzTx/>
                <a:buFontTx/>
                <a:buNone/>
                <a:tabLst/>
              </a:pPr>
              <a:r>
                <a:rPr kumimoji="0" lang="en-US" altLang="en-US" sz="1600" b="1" i="0" u="none" strike="noStrike" cap="none" normalizeH="0" baseline="0" dirty="0">
                  <a:ln>
                    <a:noFill/>
                  </a:ln>
                  <a:solidFill>
                    <a:schemeClr val="tx1"/>
                  </a:solidFill>
                  <a:effectLst/>
                  <a:latin typeface="Roboto Condensed Light" panose="020B0604020202020204" charset="0"/>
                  <a:ea typeface="Roboto Condensed Light" panose="020B0604020202020204" charset="0"/>
                </a:rPr>
                <a:t>B</a:t>
              </a:r>
              <a:endParaRPr kumimoji="0" lang="en-US" altLang="en-US" sz="1600" b="0" i="0" u="none" strike="noStrike" cap="none" normalizeH="0" baseline="0" dirty="0">
                <a:ln>
                  <a:noFill/>
                </a:ln>
                <a:solidFill>
                  <a:schemeClr val="tx1"/>
                </a:solidFill>
                <a:effectLst/>
                <a:latin typeface="Roboto Condensed Light" panose="020B0604020202020204" charset="0"/>
                <a:ea typeface="Roboto Condensed Light" panose="020B0604020202020204" charset="0"/>
              </a:endParaRPr>
            </a:p>
          </p:txBody>
        </p:sp>
      </p:grpSp>
      <p:sp>
        <p:nvSpPr>
          <p:cNvPr id="8" name="Rectangle 7"/>
          <p:cNvSpPr/>
          <p:nvPr/>
        </p:nvSpPr>
        <p:spPr>
          <a:xfrm>
            <a:off x="868679" y="3829716"/>
            <a:ext cx="7406641" cy="923330"/>
          </a:xfrm>
          <a:prstGeom prst="rect">
            <a:avLst/>
          </a:prstGeom>
        </p:spPr>
        <p:txBody>
          <a:bodyPr wrap="square">
            <a:spAutoFit/>
          </a:bodyPr>
          <a:lstStyle/>
          <a:p>
            <a:r>
              <a:rPr lang="en-US" sz="1800" b="1" dirty="0">
                <a:latin typeface="Roboto Condensed Light" panose="020B0604020202020204" charset="0"/>
                <a:ea typeface="Roboto Condensed Light" panose="020B0604020202020204" charset="0"/>
              </a:rPr>
              <a:t>A. </a:t>
            </a:r>
            <a:r>
              <a:rPr lang="en-US" sz="1800" dirty="0" err="1">
                <a:latin typeface="Roboto Condensed Light" panose="020B0604020202020204" charset="0"/>
                <a:ea typeface="Roboto Condensed Light" panose="020B0604020202020204" charset="0"/>
              </a:rPr>
              <a:t>Trophozoite</a:t>
            </a:r>
            <a:r>
              <a:rPr lang="en-US" sz="1800" dirty="0">
                <a:latin typeface="Roboto Condensed Light" panose="020B0604020202020204" charset="0"/>
                <a:ea typeface="Roboto Condensed Light" panose="020B0604020202020204" charset="0"/>
              </a:rPr>
              <a:t> (iron hematoxylin stain) shows nucleus with coarse peripheral chromatin and abundant food vacuoles in the cytoplasm containing fecal debris;</a:t>
            </a:r>
          </a:p>
          <a:p>
            <a:r>
              <a:rPr lang="en-US" sz="1800" b="1" dirty="0">
                <a:latin typeface="Roboto Condensed Light" panose="020B0604020202020204" charset="0"/>
                <a:ea typeface="Roboto Condensed Light" panose="020B0604020202020204" charset="0"/>
              </a:rPr>
              <a:t>B. </a:t>
            </a:r>
            <a:r>
              <a:rPr lang="en-US" sz="1800" dirty="0">
                <a:latin typeface="Roboto Condensed Light" panose="020B0604020202020204" charset="0"/>
                <a:ea typeface="Roboto Condensed Light" panose="020B0604020202020204" charset="0"/>
              </a:rPr>
              <a:t>Cyst (iodine mount) containing several nuclei.</a:t>
            </a:r>
          </a:p>
        </p:txBody>
      </p:sp>
    </p:spTree>
    <p:extLst>
      <p:ext uri="{BB962C8B-B14F-4D97-AF65-F5344CB8AC3E}">
        <p14:creationId xmlns:p14="http://schemas.microsoft.com/office/powerpoint/2010/main" val="39640747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14"/>
          <p:cNvSpPr txBox="1">
            <a:spLocks noGrp="1"/>
          </p:cNvSpPr>
          <p:nvPr>
            <p:ph type="title"/>
          </p:nvPr>
        </p:nvSpPr>
        <p:spPr/>
        <p:txBody>
          <a:bodyPr>
            <a:normAutofit fontScale="90000"/>
          </a:bodyPr>
          <a:lstStyle/>
          <a:p>
            <a:r>
              <a:rPr lang="en-US" smtClean="0"/>
              <a:t>INTESTINAL FLAGELLATE INFECTIONS</a:t>
            </a:r>
            <a:endParaRPr lang="en-US" dirty="0"/>
          </a:p>
        </p:txBody>
      </p:sp>
      <p:sp>
        <p:nvSpPr>
          <p:cNvPr id="5" name="Content Placeholder 4"/>
          <p:cNvSpPr>
            <a:spLocks noGrp="1"/>
          </p:cNvSpPr>
          <p:nvPr>
            <p:ph idx="1"/>
          </p:nvPr>
        </p:nvSpPr>
        <p:spPr/>
        <p:txBody>
          <a:bodyPr/>
          <a:lstStyle/>
          <a:p>
            <a:endParaRPr lang="en-US"/>
          </a:p>
        </p:txBody>
      </p:sp>
      <p:sp>
        <p:nvSpPr>
          <p:cNvPr id="223" name="Google Shape;223;p14"/>
          <p:cNvSpPr txBox="1">
            <a:spLocks noGrp="1"/>
          </p:cNvSpPr>
          <p:nvPr>
            <p:ph type="sldNum" sz="quarter" idx="12"/>
          </p:nvPr>
        </p:nvSpPr>
        <p:spPr/>
        <p:txBody>
          <a:bodyPr/>
          <a:lstStyle/>
          <a:p>
            <a:pPr lvl="0"/>
            <a:fld id="{00000000-1234-1234-1234-123412341234}" type="slidenum">
              <a:rPr lang="en-GB" smtClean="0"/>
              <a:pPr lvl="0"/>
              <a:t>37</a:t>
            </a:fld>
            <a:endParaRPr lang="en-GB"/>
          </a:p>
        </p:txBody>
      </p:sp>
    </p:spTree>
    <p:extLst>
      <p:ext uri="{BB962C8B-B14F-4D97-AF65-F5344CB8AC3E}">
        <p14:creationId xmlns:p14="http://schemas.microsoft.com/office/powerpoint/2010/main" val="179256452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GIARDIASIS</a:t>
            </a:r>
            <a:endParaRPr lang="en-US" dirty="0"/>
          </a:p>
        </p:txBody>
      </p:sp>
      <p:sp>
        <p:nvSpPr>
          <p:cNvPr id="193" name="Google Shape;193;p12"/>
          <p:cNvSpPr txBox="1">
            <a:spLocks noGrp="1"/>
          </p:cNvSpPr>
          <p:nvPr>
            <p:ph idx="1"/>
          </p:nvPr>
        </p:nvSpPr>
        <p:spPr/>
        <p:txBody>
          <a:bodyPr/>
          <a:lstStyle/>
          <a:p>
            <a:r>
              <a:rPr lang="en-US" smtClean="0"/>
              <a:t>Giardiasis - caused by Giardia lamblia, also known as G. intestinalis or G. duodenalis. </a:t>
            </a:r>
          </a:p>
          <a:p>
            <a:r>
              <a:rPr lang="en-US" smtClean="0"/>
              <a:t>It was first observed by AV Leeuwenhoek in 1681 while examining his own stool. </a:t>
            </a:r>
          </a:p>
          <a:p>
            <a:r>
              <a:rPr lang="en-US" smtClean="0"/>
              <a:t>Later it was described and named after Dr F Lambl and Professor A Giard (1859).</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38</a:t>
            </a:fld>
            <a:endParaRPr lang="en"/>
          </a:p>
        </p:txBody>
      </p:sp>
    </p:spTree>
    <p:extLst>
      <p:ext uri="{BB962C8B-B14F-4D97-AF65-F5344CB8AC3E}">
        <p14:creationId xmlns:p14="http://schemas.microsoft.com/office/powerpoint/2010/main" val="351149736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Epidemiology</a:t>
            </a:r>
            <a:endParaRPr lang="en-US" dirty="0"/>
          </a:p>
        </p:txBody>
      </p:sp>
      <p:sp>
        <p:nvSpPr>
          <p:cNvPr id="193" name="Google Shape;193;p12"/>
          <p:cNvSpPr txBox="1">
            <a:spLocks noGrp="1"/>
          </p:cNvSpPr>
          <p:nvPr>
            <p:ph idx="1"/>
          </p:nvPr>
        </p:nvSpPr>
        <p:spPr/>
        <p:txBody>
          <a:bodyPr>
            <a:normAutofit fontScale="92500" lnSpcReduction="20000"/>
          </a:bodyPr>
          <a:lstStyle/>
          <a:p>
            <a:r>
              <a:rPr lang="en-US" smtClean="0"/>
              <a:t>G. lamblia - worldwide in distribution. </a:t>
            </a:r>
          </a:p>
          <a:p>
            <a:r>
              <a:rPr lang="en-US" smtClean="0"/>
              <a:t>Considered as one of the most common parasite—causes both endemic and epidemic intestinal disease and diarrhea.</a:t>
            </a:r>
          </a:p>
          <a:p>
            <a:r>
              <a:rPr lang="en-US" smtClean="0"/>
              <a:t>Geographical area: Warm climate of tropics and subtropics.</a:t>
            </a:r>
          </a:p>
          <a:p>
            <a:r>
              <a:rPr lang="en-US" smtClean="0"/>
              <a:t>Genotypes: A and B - further classified into eight assemblages (A to H).</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39</a:t>
            </a:fld>
            <a:endParaRPr lang="en"/>
          </a:p>
        </p:txBody>
      </p:sp>
    </p:spTree>
    <p:extLst>
      <p:ext uri="{BB962C8B-B14F-4D97-AF65-F5344CB8AC3E}">
        <p14:creationId xmlns:p14="http://schemas.microsoft.com/office/powerpoint/2010/main" val="40503383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Morphology</a:t>
            </a:r>
            <a:endParaRPr lang="en-US" dirty="0"/>
          </a:p>
        </p:txBody>
      </p:sp>
      <p:sp>
        <p:nvSpPr>
          <p:cNvPr id="7" name="Content Placeholder 6"/>
          <p:cNvSpPr>
            <a:spLocks noGrp="1"/>
          </p:cNvSpPr>
          <p:nvPr>
            <p:ph idx="1"/>
          </p:nvPr>
        </p:nvSpPr>
        <p:spPr/>
        <p:txBody>
          <a:bodyPr/>
          <a:lstStyle/>
          <a:p>
            <a:endParaRPr lang="en-US"/>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40</a:t>
            </a:fld>
            <a:endParaRPr lang="en"/>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5984" y="1460063"/>
            <a:ext cx="3709710" cy="3214734"/>
          </a:xfrm>
          <a:prstGeom prst="rect">
            <a:avLst/>
          </a:prstGeom>
        </p:spPr>
      </p:pic>
      <p:sp>
        <p:nvSpPr>
          <p:cNvPr id="5" name="Rectangle 4"/>
          <p:cNvSpPr/>
          <p:nvPr/>
        </p:nvSpPr>
        <p:spPr>
          <a:xfrm>
            <a:off x="4572000" y="2462547"/>
            <a:ext cx="4572000" cy="646331"/>
          </a:xfrm>
          <a:prstGeom prst="rect">
            <a:avLst/>
          </a:prstGeom>
        </p:spPr>
        <p:txBody>
          <a:bodyPr>
            <a:spAutoFit/>
          </a:bodyPr>
          <a:lstStyle/>
          <a:p>
            <a:r>
              <a:rPr lang="en-US" sz="1800" b="1" dirty="0">
                <a:latin typeface="Roboto Condensed Light" panose="020B0604020202020204" charset="0"/>
                <a:ea typeface="Roboto Condensed Light" panose="020B0604020202020204" charset="0"/>
              </a:rPr>
              <a:t>A. </a:t>
            </a:r>
            <a:r>
              <a:rPr lang="en-US" sz="1800" dirty="0" err="1">
                <a:latin typeface="Roboto Condensed Light" panose="020B0604020202020204" charset="0"/>
                <a:ea typeface="Roboto Condensed Light" panose="020B0604020202020204" charset="0"/>
              </a:rPr>
              <a:t>Trophozoite</a:t>
            </a:r>
            <a:r>
              <a:rPr lang="en-US" sz="1800" dirty="0">
                <a:latin typeface="Roboto Condensed Light" panose="020B0604020202020204" charset="0"/>
                <a:ea typeface="Roboto Condensed Light" panose="020B0604020202020204" charset="0"/>
              </a:rPr>
              <a:t> front view; </a:t>
            </a:r>
            <a:r>
              <a:rPr lang="en-US" sz="1800" b="1" dirty="0">
                <a:latin typeface="Roboto Condensed Light" panose="020B0604020202020204" charset="0"/>
                <a:ea typeface="Roboto Condensed Light" panose="020B0604020202020204" charset="0"/>
              </a:rPr>
              <a:t>B. </a:t>
            </a:r>
            <a:r>
              <a:rPr lang="en-US" sz="1800" dirty="0" err="1">
                <a:latin typeface="Roboto Condensed Light" panose="020B0604020202020204" charset="0"/>
                <a:ea typeface="Roboto Condensed Light" panose="020B0604020202020204" charset="0"/>
              </a:rPr>
              <a:t>trophozoite</a:t>
            </a:r>
            <a:r>
              <a:rPr lang="en-US" sz="1800" dirty="0">
                <a:latin typeface="Roboto Condensed Light" panose="020B0604020202020204" charset="0"/>
                <a:ea typeface="Roboto Condensed Light" panose="020B0604020202020204" charset="0"/>
              </a:rPr>
              <a:t> lateral view; </a:t>
            </a:r>
            <a:r>
              <a:rPr lang="en-US" sz="1800" b="1" dirty="0">
                <a:latin typeface="Roboto Condensed Light" panose="020B0604020202020204" charset="0"/>
                <a:ea typeface="Roboto Condensed Light" panose="020B0604020202020204" charset="0"/>
              </a:rPr>
              <a:t>C. </a:t>
            </a:r>
            <a:r>
              <a:rPr lang="en-US" sz="1800" dirty="0">
                <a:latin typeface="Roboto Condensed Light" panose="020B0604020202020204" charset="0"/>
                <a:ea typeface="Roboto Condensed Light" panose="020B0604020202020204" charset="0"/>
              </a:rPr>
              <a:t>Cyst.</a:t>
            </a:r>
          </a:p>
        </p:txBody>
      </p:sp>
    </p:spTree>
    <p:extLst>
      <p:ext uri="{BB962C8B-B14F-4D97-AF65-F5344CB8AC3E}">
        <p14:creationId xmlns:p14="http://schemas.microsoft.com/office/powerpoint/2010/main" val="223182728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Life Cycle</a:t>
            </a:r>
            <a:endParaRPr lang="en-US" dirty="0"/>
          </a:p>
        </p:txBody>
      </p:sp>
      <p:sp>
        <p:nvSpPr>
          <p:cNvPr id="193" name="Google Shape;193;p12"/>
          <p:cNvSpPr txBox="1">
            <a:spLocks noGrp="1"/>
          </p:cNvSpPr>
          <p:nvPr>
            <p:ph idx="1"/>
          </p:nvPr>
        </p:nvSpPr>
        <p:spPr/>
        <p:txBody>
          <a:bodyPr/>
          <a:lstStyle/>
          <a:p>
            <a:r>
              <a:rPr lang="en-US" smtClean="0"/>
              <a:t>Host: Giardia completes its life cycle in one host.</a:t>
            </a:r>
          </a:p>
          <a:p>
            <a:r>
              <a:rPr lang="en-US" smtClean="0"/>
              <a:t>Infective form: Cysts are the infective form.</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41</a:t>
            </a:fld>
            <a:endParaRPr lang="en"/>
          </a:p>
        </p:txBody>
      </p:sp>
      <p:pic>
        <p:nvPicPr>
          <p:cNvPr id="6" name="image15.png"/>
          <p:cNvPicPr/>
          <p:nvPr/>
        </p:nvPicPr>
        <p:blipFill>
          <a:blip r:embed="rId3" cstate="print"/>
          <a:stretch>
            <a:fillRect/>
          </a:stretch>
        </p:blipFill>
        <p:spPr>
          <a:xfrm>
            <a:off x="4737938" y="1438383"/>
            <a:ext cx="3296453" cy="3226139"/>
          </a:xfrm>
          <a:prstGeom prst="rect">
            <a:avLst/>
          </a:prstGeom>
        </p:spPr>
      </p:pic>
    </p:spTree>
    <p:extLst>
      <p:ext uri="{BB962C8B-B14F-4D97-AF65-F5344CB8AC3E}">
        <p14:creationId xmlns:p14="http://schemas.microsoft.com/office/powerpoint/2010/main" val="265990349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Pathogenicity</a:t>
            </a:r>
            <a:endParaRPr lang="en-US" dirty="0"/>
          </a:p>
        </p:txBody>
      </p:sp>
      <p:sp>
        <p:nvSpPr>
          <p:cNvPr id="193" name="Google Shape;193;p12"/>
          <p:cNvSpPr txBox="1">
            <a:spLocks noGrp="1"/>
          </p:cNvSpPr>
          <p:nvPr>
            <p:ph idx="1"/>
          </p:nvPr>
        </p:nvSpPr>
        <p:spPr/>
        <p:txBody>
          <a:bodyPr>
            <a:normAutofit fontScale="92500" lnSpcReduction="10000"/>
          </a:bodyPr>
          <a:lstStyle/>
          <a:p>
            <a:r>
              <a:rPr lang="en-US" smtClean="0"/>
              <a:t>Infective dose: As few as 10–25 cysts can initiate the infection</a:t>
            </a:r>
          </a:p>
          <a:p>
            <a:r>
              <a:rPr lang="en-US" smtClean="0"/>
              <a:t>Risk factors: Children are more commonly affected. Other high-risk groups - elderly debilitated persons, poor hygiene, and immunodeficient individuals.</a:t>
            </a:r>
          </a:p>
          <a:p>
            <a:r>
              <a:rPr lang="en-US" smtClean="0"/>
              <a:t>It does not appear to be associated with HIV/AIDS</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42</a:t>
            </a:fld>
            <a:endParaRPr lang="en"/>
          </a:p>
        </p:txBody>
      </p:sp>
    </p:spTree>
    <p:extLst>
      <p:ext uri="{BB962C8B-B14F-4D97-AF65-F5344CB8AC3E}">
        <p14:creationId xmlns:p14="http://schemas.microsoft.com/office/powerpoint/2010/main" val="303593132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Pathogenicity (Cont..)</a:t>
            </a:r>
            <a:endParaRPr lang="en-US" dirty="0"/>
          </a:p>
        </p:txBody>
      </p:sp>
      <p:sp>
        <p:nvSpPr>
          <p:cNvPr id="193" name="Google Shape;193;p12"/>
          <p:cNvSpPr txBox="1">
            <a:spLocks noGrp="1"/>
          </p:cNvSpPr>
          <p:nvPr>
            <p:ph idx="1"/>
          </p:nvPr>
        </p:nvSpPr>
        <p:spPr/>
        <p:txBody>
          <a:bodyPr/>
          <a:lstStyle/>
          <a:p>
            <a:r>
              <a:rPr lang="en-US" smtClean="0"/>
              <a:t>Pathogenic form: Trophozoites - adhere to the duodenal mucosa, cause disruption of the intestinal epithelium that leads to increased permeability and malabsorption.</a:t>
            </a:r>
          </a:p>
          <a:p>
            <a:r>
              <a:rPr lang="en-US" smtClean="0"/>
              <a:t>Trophozoites do not invade the mucosa, but feed on mucus secretions</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43</a:t>
            </a:fld>
            <a:endParaRPr lang="en"/>
          </a:p>
        </p:txBody>
      </p:sp>
    </p:spTree>
    <p:extLst>
      <p:ext uri="{BB962C8B-B14F-4D97-AF65-F5344CB8AC3E}">
        <p14:creationId xmlns:p14="http://schemas.microsoft.com/office/powerpoint/2010/main" val="94979646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Pathogenicity (Cont..)</a:t>
            </a:r>
            <a:endParaRPr lang="en-US" dirty="0"/>
          </a:p>
        </p:txBody>
      </p:sp>
      <p:sp>
        <p:nvSpPr>
          <p:cNvPr id="193" name="Google Shape;193;p12"/>
          <p:cNvSpPr txBox="1">
            <a:spLocks noGrp="1"/>
          </p:cNvSpPr>
          <p:nvPr>
            <p:ph idx="1"/>
          </p:nvPr>
        </p:nvSpPr>
        <p:spPr/>
        <p:txBody>
          <a:bodyPr>
            <a:normAutofit fontScale="92500"/>
          </a:bodyPr>
          <a:lstStyle/>
          <a:p>
            <a:r>
              <a:rPr lang="en-US" smtClean="0"/>
              <a:t>Malabsorption may be of various types such as:</a:t>
            </a:r>
          </a:p>
          <a:p>
            <a:pPr lvl="1"/>
            <a:r>
              <a:rPr lang="en-US" smtClean="0"/>
              <a:t>Malabsorption of fat (steatorrhea)—leads to foul smelling profuse frothy diarrhea</a:t>
            </a:r>
          </a:p>
          <a:p>
            <a:pPr lvl="1"/>
            <a:r>
              <a:rPr lang="en-US" smtClean="0"/>
              <a:t>Disaccharidase deficiencies (lactose, xylose)— leading to lactose intolerance</a:t>
            </a:r>
          </a:p>
          <a:p>
            <a:pPr lvl="1"/>
            <a:r>
              <a:rPr lang="en-US" smtClean="0"/>
              <a:t>Malabsorption of vitamin A, B12 and iron</a:t>
            </a:r>
          </a:p>
          <a:p>
            <a:pPr lvl="1"/>
            <a:r>
              <a:rPr lang="en-US" smtClean="0"/>
              <a:t>Protein loosing enteropathy.</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44</a:t>
            </a:fld>
            <a:endParaRPr lang="en"/>
          </a:p>
        </p:txBody>
      </p:sp>
    </p:spTree>
    <p:extLst>
      <p:ext uri="{BB962C8B-B14F-4D97-AF65-F5344CB8AC3E}">
        <p14:creationId xmlns:p14="http://schemas.microsoft.com/office/powerpoint/2010/main" val="351329066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Pathogenicity (Cont..)</a:t>
            </a:r>
            <a:endParaRPr lang="en-US" dirty="0"/>
          </a:p>
        </p:txBody>
      </p:sp>
      <p:sp>
        <p:nvSpPr>
          <p:cNvPr id="193" name="Google Shape;193;p12"/>
          <p:cNvSpPr txBox="1">
            <a:spLocks noGrp="1"/>
          </p:cNvSpPr>
          <p:nvPr>
            <p:ph idx="1"/>
          </p:nvPr>
        </p:nvSpPr>
        <p:spPr/>
        <p:txBody>
          <a:bodyPr/>
          <a:lstStyle/>
          <a:p>
            <a:r>
              <a:rPr lang="it-IT" smtClean="0"/>
              <a:t>Antigenic variation: Giardia undergoes frequent </a:t>
            </a:r>
            <a:r>
              <a:rPr lang="en-US" smtClean="0"/>
              <a:t>antigenic variations due to a cysteine rich protein on its surface called variant surface protein (VSP).</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45</a:t>
            </a:fld>
            <a:endParaRPr lang="en"/>
          </a:p>
        </p:txBody>
      </p:sp>
    </p:spTree>
    <p:extLst>
      <p:ext uri="{BB962C8B-B14F-4D97-AF65-F5344CB8AC3E}">
        <p14:creationId xmlns:p14="http://schemas.microsoft.com/office/powerpoint/2010/main" val="12375261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Clinical Features</a:t>
            </a:r>
            <a:endParaRPr lang="en-US" dirty="0"/>
          </a:p>
        </p:txBody>
      </p:sp>
      <p:sp>
        <p:nvSpPr>
          <p:cNvPr id="193" name="Google Shape;193;p12"/>
          <p:cNvSpPr txBox="1">
            <a:spLocks noGrp="1"/>
          </p:cNvSpPr>
          <p:nvPr>
            <p:ph idx="1"/>
          </p:nvPr>
        </p:nvSpPr>
        <p:spPr/>
        <p:txBody>
          <a:bodyPr>
            <a:normAutofit fontScale="92500" lnSpcReduction="10000"/>
          </a:bodyPr>
          <a:lstStyle/>
          <a:p>
            <a:r>
              <a:rPr lang="en-US" smtClean="0"/>
              <a:t>1. Asymptomatic carriers: Most infected persons are asymptomatic, harbor the cysts in the gut and spread the infection</a:t>
            </a:r>
          </a:p>
          <a:p>
            <a:r>
              <a:rPr lang="en-US" smtClean="0"/>
              <a:t>2. Acute giardiasis: Incubation period varies from 1 week to 3 weeks</a:t>
            </a:r>
          </a:p>
          <a:p>
            <a:r>
              <a:rPr lang="en-US" smtClean="0"/>
              <a:t>3. Chronic giardiasis: It may present with or without a previous acute symptomatic episode</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46</a:t>
            </a:fld>
            <a:endParaRPr lang="en"/>
          </a:p>
        </p:txBody>
      </p:sp>
    </p:spTree>
    <p:extLst>
      <p:ext uri="{BB962C8B-B14F-4D97-AF65-F5344CB8AC3E}">
        <p14:creationId xmlns:p14="http://schemas.microsoft.com/office/powerpoint/2010/main" val="2520707355"/>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Laboratory Diagnosis</a:t>
            </a:r>
            <a:endParaRPr lang="en-US" dirty="0"/>
          </a:p>
        </p:txBody>
      </p:sp>
      <p:sp>
        <p:nvSpPr>
          <p:cNvPr id="193" name="Google Shape;193;p12"/>
          <p:cNvSpPr txBox="1">
            <a:spLocks noGrp="1"/>
          </p:cNvSpPr>
          <p:nvPr>
            <p:ph idx="1"/>
          </p:nvPr>
        </p:nvSpPr>
        <p:spPr/>
        <p:txBody>
          <a:bodyPr/>
          <a:lstStyle/>
          <a:p>
            <a:r>
              <a:rPr lang="en-US" smtClean="0"/>
              <a:t>Stool Examination:</a:t>
            </a:r>
          </a:p>
          <a:p>
            <a:r>
              <a:rPr lang="en-US" smtClean="0"/>
              <a:t>Gold standard for diagnosis of giardiasis.</a:t>
            </a:r>
          </a:p>
          <a:p>
            <a:r>
              <a:rPr lang="en-US" smtClean="0"/>
              <a:t>Detects cysts and trophozoites</a:t>
            </a:r>
          </a:p>
          <a:p>
            <a:r>
              <a:rPr lang="en-US" smtClean="0"/>
              <a:t>Pus cells or blood (RBCs) - never be seen in stool microscopy in case of giardiasis. If found; suggests alternative diagnosis.</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47</a:t>
            </a:fld>
            <a:endParaRPr lang="en"/>
          </a:p>
        </p:txBody>
      </p:sp>
    </p:spTree>
    <p:extLst>
      <p:ext uri="{BB962C8B-B14F-4D97-AF65-F5344CB8AC3E}">
        <p14:creationId xmlns:p14="http://schemas.microsoft.com/office/powerpoint/2010/main" val="188026639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Laboratory Diagnosis (Cont..)</a:t>
            </a:r>
            <a:endParaRPr lang="en-US" dirty="0"/>
          </a:p>
        </p:txBody>
      </p:sp>
      <p:sp>
        <p:nvSpPr>
          <p:cNvPr id="193" name="Google Shape;193;p12"/>
          <p:cNvSpPr txBox="1">
            <a:spLocks noGrp="1"/>
          </p:cNvSpPr>
          <p:nvPr>
            <p:ph idx="1"/>
          </p:nvPr>
        </p:nvSpPr>
        <p:spPr/>
        <p:txBody>
          <a:bodyPr>
            <a:normAutofit lnSpcReduction="10000"/>
          </a:bodyPr>
          <a:lstStyle/>
          <a:p>
            <a:r>
              <a:rPr lang="en-US" smtClean="0"/>
              <a:t>Entero-test (or String Test) – duodenal sampling – with the help of gelatin capsule attached to thread.</a:t>
            </a:r>
          </a:p>
          <a:p>
            <a:r>
              <a:rPr lang="en-US" smtClean="0"/>
              <a:t>Histopathology - Endoscopy-guided duodenal biopsy tissue can be processed by touch preparation and stained by Giemsa stain to demonstrate the trophozoites</a:t>
            </a:r>
          </a:p>
          <a:p>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48</a:t>
            </a:fld>
            <a:endParaRPr lang="en"/>
          </a:p>
        </p:txBody>
      </p:sp>
    </p:spTree>
    <p:extLst>
      <p:ext uri="{BB962C8B-B14F-4D97-AF65-F5344CB8AC3E}">
        <p14:creationId xmlns:p14="http://schemas.microsoft.com/office/powerpoint/2010/main" val="82159237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Laboratory Diagnosis (Cont..)</a:t>
            </a:r>
            <a:endParaRPr lang="en-US" dirty="0"/>
          </a:p>
        </p:txBody>
      </p:sp>
      <p:sp>
        <p:nvSpPr>
          <p:cNvPr id="7" name="Content Placeholder 6"/>
          <p:cNvSpPr>
            <a:spLocks noGrp="1"/>
          </p:cNvSpPr>
          <p:nvPr>
            <p:ph idx="1"/>
          </p:nvPr>
        </p:nvSpPr>
        <p:spPr/>
        <p:txBody>
          <a:bodyPr/>
          <a:lstStyle/>
          <a:p>
            <a:endParaRPr lang="en-US"/>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49</a:t>
            </a:fld>
            <a:endParaRPr lang="en"/>
          </a:p>
        </p:txBody>
      </p:sp>
      <p:pic>
        <p:nvPicPr>
          <p:cNvPr id="3" name="Picture 2"/>
          <p:cNvPicPr>
            <a:picLocks noChangeAspect="1"/>
          </p:cNvPicPr>
          <p:nvPr/>
        </p:nvPicPr>
        <p:blipFill>
          <a:blip r:embed="rId3"/>
          <a:stretch>
            <a:fillRect/>
          </a:stretch>
        </p:blipFill>
        <p:spPr>
          <a:xfrm>
            <a:off x="2440311" y="1529164"/>
            <a:ext cx="4093245" cy="2567254"/>
          </a:xfrm>
          <a:prstGeom prst="rect">
            <a:avLst/>
          </a:prstGeom>
        </p:spPr>
      </p:pic>
      <p:sp>
        <p:nvSpPr>
          <p:cNvPr id="5" name="Rectangle 4"/>
          <p:cNvSpPr/>
          <p:nvPr/>
        </p:nvSpPr>
        <p:spPr>
          <a:xfrm>
            <a:off x="2308922" y="4220231"/>
            <a:ext cx="4589718" cy="369332"/>
          </a:xfrm>
          <a:prstGeom prst="rect">
            <a:avLst/>
          </a:prstGeom>
        </p:spPr>
        <p:txBody>
          <a:bodyPr wrap="none">
            <a:spAutoFit/>
          </a:bodyPr>
          <a:lstStyle/>
          <a:p>
            <a:r>
              <a:rPr lang="en-US" sz="1800" dirty="0" err="1">
                <a:solidFill>
                  <a:srgbClr val="231F20"/>
                </a:solidFill>
                <a:latin typeface="Roboto Condensed Light" panose="020B0604020202020204" charset="0"/>
                <a:ea typeface="Roboto Condensed Light" panose="020B0604020202020204" charset="0"/>
                <a:cs typeface="Garamond" panose="02020404030301010803" pitchFamily="18" charset="0"/>
              </a:rPr>
              <a:t>Entero</a:t>
            </a:r>
            <a:r>
              <a:rPr lang="en-US" sz="1800" dirty="0">
                <a:solidFill>
                  <a:srgbClr val="231F20"/>
                </a:solidFill>
                <a:latin typeface="Roboto Condensed Light" panose="020B0604020202020204" charset="0"/>
                <a:ea typeface="Roboto Condensed Light" panose="020B0604020202020204" charset="0"/>
                <a:cs typeface="Garamond" panose="02020404030301010803" pitchFamily="18" charset="0"/>
              </a:rPr>
              <a:t>-test equipment showing duodenal capsule</a:t>
            </a:r>
            <a:endParaRPr lang="en-US" sz="1800" dirty="0">
              <a:latin typeface="Roboto Condensed Light" panose="020B0604020202020204" charset="0"/>
              <a:ea typeface="Roboto Condensed Light" panose="020B0604020202020204" charset="0"/>
            </a:endParaRPr>
          </a:p>
        </p:txBody>
      </p:sp>
    </p:spTree>
    <p:extLst>
      <p:ext uri="{BB962C8B-B14F-4D97-AF65-F5344CB8AC3E}">
        <p14:creationId xmlns:p14="http://schemas.microsoft.com/office/powerpoint/2010/main" val="1966730089"/>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Laboratory Diagnosis (Cont..)</a:t>
            </a:r>
            <a:endParaRPr lang="en-US" dirty="0"/>
          </a:p>
        </p:txBody>
      </p:sp>
      <p:sp>
        <p:nvSpPr>
          <p:cNvPr id="12" name="Content Placeholder 11"/>
          <p:cNvSpPr>
            <a:spLocks noGrp="1"/>
          </p:cNvSpPr>
          <p:nvPr>
            <p:ph idx="1"/>
          </p:nvPr>
        </p:nvSpPr>
        <p:spPr/>
        <p:txBody>
          <a:bodyPr/>
          <a:lstStyle/>
          <a:p>
            <a:endParaRPr lang="en-US"/>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50</a:t>
            </a:fld>
            <a:endParaRPr lang="en"/>
          </a:p>
        </p:txBody>
      </p:sp>
      <p:sp>
        <p:nvSpPr>
          <p:cNvPr id="3" name="Rectangle 7"/>
          <p:cNvSpPr>
            <a:spLocks noChangeArrowheads="1"/>
          </p:cNvSpPr>
          <p:nvPr/>
        </p:nvSpPr>
        <p:spPr bwMode="auto">
          <a:xfrm>
            <a:off x="152400" y="1524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pSp>
        <p:nvGrpSpPr>
          <p:cNvPr id="4" name="Group 1"/>
          <p:cNvGrpSpPr>
            <a:grpSpLocks/>
          </p:cNvGrpSpPr>
          <p:nvPr/>
        </p:nvGrpSpPr>
        <p:grpSpPr bwMode="auto">
          <a:xfrm>
            <a:off x="325120" y="1419804"/>
            <a:ext cx="8524240" cy="2430836"/>
            <a:chOff x="0" y="0"/>
            <a:chExt cx="10080" cy="2266"/>
          </a:xfrm>
        </p:grpSpPr>
        <p:pic>
          <p:nvPicPr>
            <p:cNvPr id="5126"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080" cy="2266"/>
            </a:xfrm>
            <a:prstGeom prst="rect">
              <a:avLst/>
            </a:prstGeom>
            <a:noFill/>
            <a:extLst>
              <a:ext uri="{909E8E84-426E-40DD-AFC4-6F175D3DCCD1}">
                <a14:hiddenFill xmlns:a14="http://schemas.microsoft.com/office/drawing/2010/main">
                  <a:solidFill>
                    <a:srgbClr val="FFFFFF"/>
                  </a:solidFill>
                </a14:hiddenFill>
              </a:ext>
            </a:extLst>
          </p:spPr>
        </p:pic>
        <p:sp>
          <p:nvSpPr>
            <p:cNvPr id="5" name="Text Box 5"/>
            <p:cNvSpPr txBox="1">
              <a:spLocks noChangeArrowheads="1"/>
            </p:cNvSpPr>
            <p:nvPr/>
          </p:nvSpPr>
          <p:spPr bwMode="auto">
            <a:xfrm>
              <a:off x="0" y="2078"/>
              <a:ext cx="181" cy="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800" b="1" i="0" u="none" strike="noStrike" cap="none" normalizeH="0" baseline="0" dirty="0">
                  <a:ln>
                    <a:noFill/>
                  </a:ln>
                  <a:solidFill>
                    <a:srgbClr val="FFFFFF"/>
                  </a:solidFill>
                  <a:effectLst/>
                  <a:latin typeface="Arial" panose="020B0604020202020204" pitchFamily="34" charset="0"/>
                  <a:ea typeface="Garamond" panose="02020404030301010803" pitchFamily="18" charset="0"/>
                  <a:cs typeface="Arial" panose="020B0604020202020204" pitchFamily="34" charset="0"/>
                </a:rPr>
                <a:t> </a:t>
              </a:r>
              <a:r>
                <a:rPr kumimoji="0" lang="en-US" altLang="en-US" sz="1600" b="1" i="0" u="none" strike="noStrike" cap="none" normalizeH="0" baseline="0" dirty="0">
                  <a:ln>
                    <a:noFill/>
                  </a:ln>
                  <a:solidFill>
                    <a:schemeClr val="tx1"/>
                  </a:solidFill>
                  <a:effectLst/>
                  <a:latin typeface="Roboto Condensed Light" panose="020B0604020202020204" charset="0"/>
                  <a:ea typeface="Roboto Condensed Light" panose="020B0604020202020204" charset="0"/>
                  <a:cs typeface="Arial" panose="020B0604020202020204" pitchFamily="34" charset="0"/>
                </a:rPr>
                <a:t>A</a:t>
              </a:r>
              <a:endParaRPr kumimoji="0" lang="en-US" altLang="en-US" sz="1600" b="0" i="0" u="none" strike="noStrike" cap="none" normalizeH="0" baseline="0" dirty="0">
                <a:ln>
                  <a:noFill/>
                </a:ln>
                <a:solidFill>
                  <a:schemeClr val="tx1"/>
                </a:solidFill>
                <a:effectLst/>
                <a:latin typeface="Roboto Condensed Light" panose="020B0604020202020204" charset="0"/>
                <a:ea typeface="Roboto Condensed Light" panose="020B0604020202020204" charset="0"/>
              </a:endParaRPr>
            </a:p>
          </p:txBody>
        </p:sp>
        <p:sp>
          <p:nvSpPr>
            <p:cNvPr id="6" name="Text Box 4"/>
            <p:cNvSpPr txBox="1">
              <a:spLocks noChangeArrowheads="1"/>
            </p:cNvSpPr>
            <p:nvPr/>
          </p:nvSpPr>
          <p:spPr bwMode="auto">
            <a:xfrm>
              <a:off x="2221" y="2078"/>
              <a:ext cx="178" cy="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800" b="1" i="0" u="none" strike="noStrike" cap="none" normalizeH="0" baseline="0" dirty="0">
                  <a:ln>
                    <a:noFill/>
                  </a:ln>
                  <a:solidFill>
                    <a:srgbClr val="FFFFFF"/>
                  </a:solidFill>
                  <a:effectLst/>
                  <a:latin typeface="Arial" panose="020B0604020202020204" pitchFamily="34" charset="0"/>
                  <a:ea typeface="Garamond" panose="02020404030301010803" pitchFamily="18" charset="0"/>
                  <a:cs typeface="Arial" panose="020B0604020202020204" pitchFamily="34" charset="0"/>
                </a:rPr>
                <a:t> </a:t>
              </a:r>
              <a:r>
                <a:rPr kumimoji="0" lang="en-US" altLang="en-US" sz="1600" b="1" i="0" u="none" strike="noStrike" cap="none" normalizeH="0" baseline="0" dirty="0">
                  <a:ln>
                    <a:noFill/>
                  </a:ln>
                  <a:solidFill>
                    <a:schemeClr val="tx1"/>
                  </a:solidFill>
                  <a:effectLst/>
                  <a:latin typeface="Roboto Condensed Light" panose="020B0604020202020204" charset="0"/>
                  <a:ea typeface="Roboto Condensed Light" panose="020B0604020202020204" charset="0"/>
                  <a:cs typeface="Arial" panose="020B0604020202020204" pitchFamily="34" charset="0"/>
                </a:rPr>
                <a:t>B</a:t>
              </a:r>
              <a:endParaRPr kumimoji="0" lang="en-US" altLang="en-US" sz="1600" b="0" i="0" u="none" strike="noStrike" cap="none" normalizeH="0" baseline="0" dirty="0">
                <a:ln>
                  <a:noFill/>
                </a:ln>
                <a:solidFill>
                  <a:schemeClr val="tx1"/>
                </a:solidFill>
                <a:effectLst/>
                <a:latin typeface="Roboto Condensed Light" panose="020B0604020202020204" charset="0"/>
                <a:ea typeface="Roboto Condensed Light" panose="020B0604020202020204" charset="0"/>
              </a:endParaRPr>
            </a:p>
          </p:txBody>
        </p:sp>
        <p:sp>
          <p:nvSpPr>
            <p:cNvPr id="7" name="Text Box 3"/>
            <p:cNvSpPr txBox="1">
              <a:spLocks noChangeArrowheads="1"/>
            </p:cNvSpPr>
            <p:nvPr/>
          </p:nvSpPr>
          <p:spPr bwMode="auto">
            <a:xfrm>
              <a:off x="4901" y="2078"/>
              <a:ext cx="178" cy="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800" b="1" i="0" u="none" strike="noStrike" cap="none" normalizeH="0" baseline="0" dirty="0">
                  <a:ln>
                    <a:noFill/>
                  </a:ln>
                  <a:solidFill>
                    <a:srgbClr val="FFFFFF"/>
                  </a:solidFill>
                  <a:effectLst/>
                  <a:latin typeface="Arial" panose="020B0604020202020204" pitchFamily="34" charset="0"/>
                  <a:ea typeface="Garamond" panose="02020404030301010803" pitchFamily="18" charset="0"/>
                  <a:cs typeface="Arial" panose="020B0604020202020204" pitchFamily="34" charset="0"/>
                </a:rPr>
                <a:t> </a:t>
              </a:r>
              <a:r>
                <a:rPr kumimoji="0" lang="en-US" altLang="en-US" sz="1600" b="1" i="0" u="none" strike="noStrike" cap="none" normalizeH="0" baseline="0" dirty="0">
                  <a:ln>
                    <a:noFill/>
                  </a:ln>
                  <a:solidFill>
                    <a:schemeClr val="tx1"/>
                  </a:solidFill>
                  <a:effectLst/>
                  <a:latin typeface="Roboto Condensed Light" panose="020B0604020202020204" charset="0"/>
                  <a:ea typeface="Roboto Condensed Light" panose="020B0604020202020204" charset="0"/>
                  <a:cs typeface="Arial" panose="020B0604020202020204" pitchFamily="34" charset="0"/>
                </a:rPr>
                <a:t>C</a:t>
              </a:r>
              <a:endParaRPr kumimoji="0" lang="en-US" altLang="en-US" sz="1600" b="0" i="0" u="none" strike="noStrike" cap="none" normalizeH="0" baseline="0" dirty="0">
                <a:ln>
                  <a:noFill/>
                </a:ln>
                <a:solidFill>
                  <a:schemeClr val="tx1"/>
                </a:solidFill>
                <a:effectLst/>
                <a:latin typeface="Roboto Condensed Light" panose="020B0604020202020204" charset="0"/>
                <a:ea typeface="Roboto Condensed Light" panose="020B0604020202020204" charset="0"/>
              </a:endParaRPr>
            </a:p>
          </p:txBody>
        </p:sp>
        <p:sp>
          <p:nvSpPr>
            <p:cNvPr id="8" name="Text Box 2"/>
            <p:cNvSpPr txBox="1">
              <a:spLocks noChangeArrowheads="1"/>
            </p:cNvSpPr>
            <p:nvPr/>
          </p:nvSpPr>
          <p:spPr bwMode="auto">
            <a:xfrm>
              <a:off x="7180" y="2078"/>
              <a:ext cx="178" cy="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1" i="0" u="none" strike="noStrike" cap="none" normalizeH="0" baseline="0" dirty="0">
                  <a:ln>
                    <a:noFill/>
                  </a:ln>
                  <a:solidFill>
                    <a:srgbClr val="FFFFFF"/>
                  </a:solidFill>
                  <a:effectLst/>
                  <a:latin typeface="Roboto Condensed Light" panose="020B0604020202020204" charset="0"/>
                  <a:ea typeface="Roboto Condensed Light" panose="020B0604020202020204" charset="0"/>
                  <a:cs typeface="Arial" panose="020B0604020202020204" pitchFamily="34" charset="0"/>
                </a:rPr>
                <a:t> D</a:t>
              </a:r>
              <a:endParaRPr kumimoji="0" lang="en-US" altLang="en-US" b="0" i="0" u="none" strike="noStrike" cap="none" normalizeH="0" baseline="0" dirty="0">
                <a:ln>
                  <a:noFill/>
                </a:ln>
                <a:solidFill>
                  <a:schemeClr val="tx1"/>
                </a:solidFill>
                <a:effectLst/>
                <a:latin typeface="Roboto Condensed Light" panose="020B0604020202020204" charset="0"/>
                <a:ea typeface="Roboto Condensed Light" panose="020B0604020202020204" charset="0"/>
              </a:endParaRPr>
            </a:p>
          </p:txBody>
        </p:sp>
      </p:grpSp>
      <p:sp>
        <p:nvSpPr>
          <p:cNvPr id="10" name="Rectangle 9"/>
          <p:cNvSpPr/>
          <p:nvPr/>
        </p:nvSpPr>
        <p:spPr>
          <a:xfrm>
            <a:off x="325120" y="3939619"/>
            <a:ext cx="8524240" cy="707886"/>
          </a:xfrm>
          <a:prstGeom prst="rect">
            <a:avLst/>
          </a:prstGeom>
        </p:spPr>
        <p:txBody>
          <a:bodyPr wrap="square">
            <a:spAutoFit/>
          </a:bodyPr>
          <a:lstStyle/>
          <a:p>
            <a:r>
              <a:rPr lang="en-US" sz="2000" dirty="0">
                <a:latin typeface="Roboto Condensed Light" panose="020B0604020202020204" charset="0"/>
                <a:ea typeface="Roboto Condensed Light" panose="020B0604020202020204" charset="0"/>
              </a:rPr>
              <a:t>Cysts of </a:t>
            </a:r>
            <a:r>
              <a:rPr lang="en-US" sz="2000" i="1" dirty="0">
                <a:latin typeface="Roboto Condensed Light" panose="020B0604020202020204" charset="0"/>
                <a:ea typeface="Roboto Condensed Light" panose="020B0604020202020204" charset="0"/>
              </a:rPr>
              <a:t>Giardia lamblia: </a:t>
            </a:r>
            <a:r>
              <a:rPr lang="en-US" sz="2000" b="1" dirty="0">
                <a:latin typeface="Roboto Condensed Light" panose="020B0604020202020204" charset="0"/>
                <a:ea typeface="Roboto Condensed Light" panose="020B0604020202020204" charset="0"/>
              </a:rPr>
              <a:t>A. </a:t>
            </a:r>
            <a:r>
              <a:rPr lang="en-US" sz="2000" dirty="0">
                <a:latin typeface="Roboto Condensed Light" panose="020B0604020202020204" charset="0"/>
                <a:ea typeface="Roboto Condensed Light" panose="020B0604020202020204" charset="0"/>
              </a:rPr>
              <a:t>Saline mount; </a:t>
            </a:r>
            <a:r>
              <a:rPr lang="en-US" sz="2000" b="1" dirty="0">
                <a:latin typeface="Roboto Condensed Light" panose="020B0604020202020204" charset="0"/>
                <a:ea typeface="Roboto Condensed Light" panose="020B0604020202020204" charset="0"/>
              </a:rPr>
              <a:t>B. </a:t>
            </a:r>
            <a:r>
              <a:rPr lang="en-US" sz="2000" dirty="0">
                <a:latin typeface="Roboto Condensed Light" panose="020B0604020202020204" charset="0"/>
                <a:ea typeface="Roboto Condensed Light" panose="020B0604020202020204" charset="0"/>
              </a:rPr>
              <a:t>Iodine mount; </a:t>
            </a:r>
            <a:r>
              <a:rPr lang="en-US" sz="2000" b="1" dirty="0">
                <a:latin typeface="Roboto Condensed Light" panose="020B0604020202020204" charset="0"/>
                <a:ea typeface="Roboto Condensed Light" panose="020B0604020202020204" charset="0"/>
              </a:rPr>
              <a:t>C. </a:t>
            </a:r>
            <a:r>
              <a:rPr lang="en-US" sz="2000" dirty="0">
                <a:latin typeface="Roboto Condensed Light" panose="020B0604020202020204" charset="0"/>
                <a:ea typeface="Roboto Condensed Light" panose="020B0604020202020204" charset="0"/>
              </a:rPr>
              <a:t>Trichrome stain; </a:t>
            </a:r>
          </a:p>
          <a:p>
            <a:r>
              <a:rPr lang="en-US" sz="2000" b="1" dirty="0">
                <a:latin typeface="Roboto Condensed Light" panose="020B0604020202020204" charset="0"/>
                <a:ea typeface="Roboto Condensed Light" panose="020B0604020202020204" charset="0"/>
              </a:rPr>
              <a:t>D. </a:t>
            </a:r>
            <a:r>
              <a:rPr lang="en-US" sz="2000" dirty="0">
                <a:latin typeface="Roboto Condensed Light" panose="020B0604020202020204" charset="0"/>
                <a:ea typeface="Roboto Condensed Light" panose="020B0604020202020204" charset="0"/>
              </a:rPr>
              <a:t>Direct immunofluorescence assay.</a:t>
            </a:r>
          </a:p>
        </p:txBody>
      </p:sp>
    </p:spTree>
    <p:extLst>
      <p:ext uri="{BB962C8B-B14F-4D97-AF65-F5344CB8AC3E}">
        <p14:creationId xmlns:p14="http://schemas.microsoft.com/office/powerpoint/2010/main" val="1646041766"/>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Laboratory Diagnosis (Cont..)</a:t>
            </a:r>
            <a:endParaRPr lang="en-US" dirty="0"/>
          </a:p>
        </p:txBody>
      </p:sp>
      <p:sp>
        <p:nvSpPr>
          <p:cNvPr id="6" name="Content Placeholder 5"/>
          <p:cNvSpPr>
            <a:spLocks noGrp="1"/>
          </p:cNvSpPr>
          <p:nvPr>
            <p:ph idx="1"/>
          </p:nvPr>
        </p:nvSpPr>
        <p:spPr/>
        <p:txBody>
          <a:bodyPr/>
          <a:lstStyle/>
          <a:p>
            <a:endParaRPr lang="en-US"/>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51</a:t>
            </a:fld>
            <a:endParaRPr lang="en"/>
          </a:p>
        </p:txBody>
      </p:sp>
      <p:sp>
        <p:nvSpPr>
          <p:cNvPr id="3" name="Rectangle 7"/>
          <p:cNvSpPr>
            <a:spLocks noChangeArrowheads="1"/>
          </p:cNvSpPr>
          <p:nvPr/>
        </p:nvSpPr>
        <p:spPr bwMode="auto">
          <a:xfrm>
            <a:off x="152400" y="1524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9" name="Picture 8"/>
          <p:cNvPicPr>
            <a:picLocks noChangeAspect="1"/>
          </p:cNvPicPr>
          <p:nvPr/>
        </p:nvPicPr>
        <p:blipFill>
          <a:blip r:embed="rId3"/>
          <a:stretch>
            <a:fillRect/>
          </a:stretch>
        </p:blipFill>
        <p:spPr>
          <a:xfrm>
            <a:off x="522206" y="1563806"/>
            <a:ext cx="8328773" cy="2103954"/>
          </a:xfrm>
          <a:prstGeom prst="rect">
            <a:avLst/>
          </a:prstGeom>
        </p:spPr>
      </p:pic>
      <p:sp>
        <p:nvSpPr>
          <p:cNvPr id="11" name="Rectangle 10"/>
          <p:cNvSpPr/>
          <p:nvPr/>
        </p:nvSpPr>
        <p:spPr>
          <a:xfrm>
            <a:off x="522206" y="3735030"/>
            <a:ext cx="8012194" cy="923330"/>
          </a:xfrm>
          <a:prstGeom prst="rect">
            <a:avLst/>
          </a:prstGeom>
        </p:spPr>
        <p:txBody>
          <a:bodyPr wrap="square">
            <a:spAutoFit/>
          </a:bodyPr>
          <a:lstStyle/>
          <a:p>
            <a:r>
              <a:rPr lang="en-US" sz="1800" dirty="0" err="1">
                <a:latin typeface="Roboto Condensed Light" panose="020B0604020202020204" charset="0"/>
                <a:ea typeface="Roboto Condensed Light" panose="020B0604020202020204" charset="0"/>
              </a:rPr>
              <a:t>Trophozoites</a:t>
            </a:r>
            <a:r>
              <a:rPr lang="en-US" sz="1800" dirty="0">
                <a:latin typeface="Roboto Condensed Light" panose="020B0604020202020204" charset="0"/>
                <a:ea typeface="Roboto Condensed Light" panose="020B0604020202020204" charset="0"/>
              </a:rPr>
              <a:t> of Giardia lamblia: </a:t>
            </a:r>
            <a:r>
              <a:rPr lang="en-US" sz="1800" b="1" dirty="0">
                <a:latin typeface="Roboto Condensed Light" panose="020B0604020202020204" charset="0"/>
                <a:ea typeface="Roboto Condensed Light" panose="020B0604020202020204" charset="0"/>
              </a:rPr>
              <a:t>A.</a:t>
            </a:r>
            <a:r>
              <a:rPr lang="en-US" sz="1800" dirty="0">
                <a:latin typeface="Roboto Condensed Light" panose="020B0604020202020204" charset="0"/>
                <a:ea typeface="Roboto Condensed Light" panose="020B0604020202020204" charset="0"/>
              </a:rPr>
              <a:t> Saline mount front view; </a:t>
            </a:r>
            <a:r>
              <a:rPr lang="en-US" sz="1800" b="1" dirty="0">
                <a:latin typeface="Roboto Condensed Light" panose="020B0604020202020204" charset="0"/>
                <a:ea typeface="Roboto Condensed Light" panose="020B0604020202020204" charset="0"/>
              </a:rPr>
              <a:t>B</a:t>
            </a:r>
            <a:r>
              <a:rPr lang="en-US" sz="1800" dirty="0">
                <a:latin typeface="Roboto Condensed Light" panose="020B0604020202020204" charset="0"/>
                <a:ea typeface="Roboto Condensed Light" panose="020B0604020202020204" charset="0"/>
              </a:rPr>
              <a:t>. Trichrome stain front view; </a:t>
            </a:r>
            <a:r>
              <a:rPr lang="en-US" sz="1800" b="1" dirty="0">
                <a:latin typeface="Roboto Condensed Light" panose="020B0604020202020204" charset="0"/>
                <a:ea typeface="Roboto Condensed Light" panose="020B0604020202020204" charset="0"/>
              </a:rPr>
              <a:t>C</a:t>
            </a:r>
            <a:r>
              <a:rPr lang="en-US" sz="1800" dirty="0">
                <a:latin typeface="Roboto Condensed Light" panose="020B0604020202020204" charset="0"/>
                <a:ea typeface="Roboto Condensed Light" panose="020B0604020202020204" charset="0"/>
              </a:rPr>
              <a:t>. </a:t>
            </a:r>
            <a:r>
              <a:rPr lang="en-US" sz="1800" dirty="0" err="1">
                <a:latin typeface="Roboto Condensed Light" panose="020B0604020202020204" charset="0"/>
                <a:ea typeface="Roboto Condensed Light" panose="020B0604020202020204" charset="0"/>
              </a:rPr>
              <a:t>Merthiolate</a:t>
            </a:r>
            <a:r>
              <a:rPr lang="en-US" sz="1800" dirty="0">
                <a:latin typeface="Roboto Condensed Light" panose="020B0604020202020204" charset="0"/>
                <a:ea typeface="Roboto Condensed Light" panose="020B0604020202020204" charset="0"/>
              </a:rPr>
              <a:t> iodine formalin (MIF) stain lateral view (spoon shaped); </a:t>
            </a:r>
            <a:r>
              <a:rPr lang="en-US" sz="1800" b="1" dirty="0">
                <a:latin typeface="Roboto Condensed Light" panose="020B0604020202020204" charset="0"/>
                <a:ea typeface="Roboto Condensed Light" panose="020B0604020202020204" charset="0"/>
              </a:rPr>
              <a:t>D</a:t>
            </a:r>
            <a:r>
              <a:rPr lang="en-US" sz="1800" dirty="0">
                <a:latin typeface="Roboto Condensed Light" panose="020B0604020202020204" charset="0"/>
                <a:ea typeface="Roboto Condensed Light" panose="020B0604020202020204" charset="0"/>
              </a:rPr>
              <a:t>. Giemsa stained mucosal imprint (front view).</a:t>
            </a:r>
          </a:p>
        </p:txBody>
      </p:sp>
    </p:spTree>
    <p:extLst>
      <p:ext uri="{BB962C8B-B14F-4D97-AF65-F5344CB8AC3E}">
        <p14:creationId xmlns:p14="http://schemas.microsoft.com/office/powerpoint/2010/main" val="3437465632"/>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Laboratory Diagnosis (Cont..)</a:t>
            </a:r>
            <a:endParaRPr lang="en-US" dirty="0"/>
          </a:p>
        </p:txBody>
      </p:sp>
      <p:sp>
        <p:nvSpPr>
          <p:cNvPr id="193" name="Google Shape;193;p12"/>
          <p:cNvSpPr txBox="1">
            <a:spLocks noGrp="1"/>
          </p:cNvSpPr>
          <p:nvPr>
            <p:ph idx="1"/>
          </p:nvPr>
        </p:nvSpPr>
        <p:spPr/>
        <p:txBody>
          <a:bodyPr>
            <a:normAutofit fontScale="92500" lnSpcReduction="20000"/>
          </a:bodyPr>
          <a:lstStyle/>
          <a:p>
            <a:r>
              <a:rPr lang="nl-NL" smtClean="0"/>
              <a:t>Antigen Detection in Stool (Coproantigen) - </a:t>
            </a:r>
            <a:r>
              <a:rPr lang="en-US" smtClean="0"/>
              <a:t>ELISA and direct fluorescent antibody tests (DFA), Rapid ICT (e.g. triage parasite panel).</a:t>
            </a:r>
          </a:p>
          <a:p>
            <a:r>
              <a:rPr lang="en-US" smtClean="0"/>
              <a:t>Antibody Detection - Indirect fluorescent antibody (IFA) and ELISA.</a:t>
            </a:r>
          </a:p>
          <a:p>
            <a:r>
              <a:rPr lang="en-US" smtClean="0"/>
              <a:t>Culture - Cultivated in axenic media - Diamond’s media used for E. histolytica. Culture is done for research purpose and to prepare the antigens</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52</a:t>
            </a:fld>
            <a:endParaRPr lang="en"/>
          </a:p>
        </p:txBody>
      </p:sp>
    </p:spTree>
    <p:extLst>
      <p:ext uri="{BB962C8B-B14F-4D97-AF65-F5344CB8AC3E}">
        <p14:creationId xmlns:p14="http://schemas.microsoft.com/office/powerpoint/2010/main" val="1761067790"/>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Laboratory Diagnosis (Cont..)</a:t>
            </a:r>
            <a:endParaRPr lang="en-US" dirty="0"/>
          </a:p>
        </p:txBody>
      </p:sp>
      <p:sp>
        <p:nvSpPr>
          <p:cNvPr id="193" name="Google Shape;193;p12"/>
          <p:cNvSpPr txBox="1">
            <a:spLocks noGrp="1"/>
          </p:cNvSpPr>
          <p:nvPr>
            <p:ph idx="1"/>
          </p:nvPr>
        </p:nvSpPr>
        <p:spPr/>
        <p:txBody>
          <a:bodyPr/>
          <a:lstStyle/>
          <a:p>
            <a:r>
              <a:rPr lang="en-US" smtClean="0"/>
              <a:t>Molecular Methods – PCR, Biofire Filmarray.</a:t>
            </a:r>
          </a:p>
          <a:p>
            <a:r>
              <a:rPr lang="en-US" smtClean="0"/>
              <a:t>Radiological Finding - Fluoroscopy , X-ray after barium meal</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53</a:t>
            </a:fld>
            <a:endParaRPr lang="en"/>
          </a:p>
        </p:txBody>
      </p:sp>
    </p:spTree>
    <p:extLst>
      <p:ext uri="{BB962C8B-B14F-4D97-AF65-F5344CB8AC3E}">
        <p14:creationId xmlns:p14="http://schemas.microsoft.com/office/powerpoint/2010/main" val="1204096240"/>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Treatment of Giardiasis</a:t>
            </a:r>
            <a:endParaRPr lang="en-US" dirty="0"/>
          </a:p>
        </p:txBody>
      </p:sp>
      <p:sp>
        <p:nvSpPr>
          <p:cNvPr id="193" name="Google Shape;193;p12"/>
          <p:cNvSpPr txBox="1">
            <a:spLocks noGrp="1"/>
          </p:cNvSpPr>
          <p:nvPr>
            <p:ph idx="1"/>
          </p:nvPr>
        </p:nvSpPr>
        <p:spPr/>
        <p:txBody>
          <a:bodyPr/>
          <a:lstStyle/>
          <a:p>
            <a:r>
              <a:rPr lang="en-US" smtClean="0"/>
              <a:t>Tinidazole (2g once orally) - drug of choice</a:t>
            </a:r>
          </a:p>
          <a:p>
            <a:r>
              <a:rPr lang="en-US" smtClean="0"/>
              <a:t>Metronidazole (for 5 days) or nitazoxanide (for 3 days) is given alternatively</a:t>
            </a:r>
          </a:p>
          <a:p>
            <a:r>
              <a:rPr lang="en-US" smtClean="0"/>
              <a:t>Furazolidone is given to children and auranofin, paromomycin can be given in pregnancy</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54</a:t>
            </a:fld>
            <a:endParaRPr lang="en"/>
          </a:p>
        </p:txBody>
      </p:sp>
    </p:spTree>
    <p:extLst>
      <p:ext uri="{BB962C8B-B14F-4D97-AF65-F5344CB8AC3E}">
        <p14:creationId xmlns:p14="http://schemas.microsoft.com/office/powerpoint/2010/main" val="3641804346"/>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Treatment of Giardiasis (Cont..)</a:t>
            </a:r>
            <a:endParaRPr lang="en-US" dirty="0"/>
          </a:p>
        </p:txBody>
      </p:sp>
      <p:sp>
        <p:nvSpPr>
          <p:cNvPr id="193" name="Google Shape;193;p12"/>
          <p:cNvSpPr txBox="1">
            <a:spLocks noGrp="1"/>
          </p:cNvSpPr>
          <p:nvPr>
            <p:ph idx="1"/>
          </p:nvPr>
        </p:nvSpPr>
        <p:spPr/>
        <p:txBody>
          <a:bodyPr>
            <a:normAutofit fontScale="92500" lnSpcReduction="20000"/>
          </a:bodyPr>
          <a:lstStyle/>
          <a:p>
            <a:r>
              <a:rPr lang="en-US" smtClean="0"/>
              <a:t>In patients with AIDS and hypogammaglobulinemia, giardiasis is often refractory to treatment. </a:t>
            </a:r>
          </a:p>
          <a:p>
            <a:r>
              <a:rPr lang="en-US" smtClean="0"/>
              <a:t>Prolonged therapy with metronidazole (for 21 days) has been successful</a:t>
            </a:r>
          </a:p>
          <a:p>
            <a:r>
              <a:rPr lang="en-US" smtClean="0"/>
              <a:t>Metronidazole resistance has been reported in Giardia.</a:t>
            </a:r>
          </a:p>
          <a:p>
            <a:r>
              <a:rPr lang="en-US" smtClean="0"/>
              <a:t>Auranofin is shown to be effective</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55</a:t>
            </a:fld>
            <a:endParaRPr lang="en"/>
          </a:p>
        </p:txBody>
      </p:sp>
    </p:spTree>
    <p:extLst>
      <p:ext uri="{BB962C8B-B14F-4D97-AF65-F5344CB8AC3E}">
        <p14:creationId xmlns:p14="http://schemas.microsoft.com/office/powerpoint/2010/main" val="2104568804"/>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Prevention</a:t>
            </a:r>
            <a:endParaRPr lang="en-US" dirty="0"/>
          </a:p>
        </p:txBody>
      </p:sp>
      <p:sp>
        <p:nvSpPr>
          <p:cNvPr id="193" name="Google Shape;193;p12"/>
          <p:cNvSpPr txBox="1">
            <a:spLocks noGrp="1"/>
          </p:cNvSpPr>
          <p:nvPr>
            <p:ph idx="1"/>
          </p:nvPr>
        </p:nvSpPr>
        <p:spPr/>
        <p:txBody>
          <a:bodyPr/>
          <a:lstStyle/>
          <a:p>
            <a:r>
              <a:rPr lang="en-US" smtClean="0"/>
              <a:t>Improved food and personal hygiene.</a:t>
            </a:r>
          </a:p>
          <a:p>
            <a:r>
              <a:rPr lang="en-US" smtClean="0"/>
              <a:t>Boiling or filtering of potentially contaminated water</a:t>
            </a:r>
          </a:p>
          <a:p>
            <a:r>
              <a:rPr lang="en-US" smtClean="0"/>
              <a:t>Treatment of asymptomatic carriers</a:t>
            </a:r>
          </a:p>
          <a:p>
            <a:r>
              <a:rPr lang="en-US" smtClean="0"/>
              <a:t>No vaccine is currently available.</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56</a:t>
            </a:fld>
            <a:endParaRPr lang="en"/>
          </a:p>
        </p:txBody>
      </p:sp>
    </p:spTree>
    <p:extLst>
      <p:ext uri="{BB962C8B-B14F-4D97-AF65-F5344CB8AC3E}">
        <p14:creationId xmlns:p14="http://schemas.microsoft.com/office/powerpoint/2010/main" val="1383585074"/>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14"/>
          <p:cNvSpPr txBox="1">
            <a:spLocks noGrp="1"/>
          </p:cNvSpPr>
          <p:nvPr>
            <p:ph type="title"/>
          </p:nvPr>
        </p:nvSpPr>
        <p:spPr/>
        <p:txBody>
          <a:bodyPr>
            <a:normAutofit fontScale="90000"/>
          </a:bodyPr>
          <a:lstStyle/>
          <a:p>
            <a:r>
              <a:rPr lang="en-US" smtClean="0"/>
              <a:t>OTHER INTESTINAL FLAGELLATES OF MINOR</a:t>
            </a:r>
            <a:br>
              <a:rPr lang="en-US" smtClean="0"/>
            </a:br>
            <a:r>
              <a:rPr lang="en-US" smtClean="0"/>
              <a:t>IMPORTANCE</a:t>
            </a:r>
            <a:endParaRPr lang="en-US" dirty="0"/>
          </a:p>
        </p:txBody>
      </p:sp>
      <p:sp>
        <p:nvSpPr>
          <p:cNvPr id="5" name="Content Placeholder 4"/>
          <p:cNvSpPr>
            <a:spLocks noGrp="1"/>
          </p:cNvSpPr>
          <p:nvPr>
            <p:ph idx="1"/>
          </p:nvPr>
        </p:nvSpPr>
        <p:spPr/>
        <p:txBody>
          <a:bodyPr/>
          <a:lstStyle/>
          <a:p>
            <a:endParaRPr lang="en-US"/>
          </a:p>
        </p:txBody>
      </p:sp>
      <p:sp>
        <p:nvSpPr>
          <p:cNvPr id="223" name="Google Shape;223;p14"/>
          <p:cNvSpPr txBox="1">
            <a:spLocks noGrp="1"/>
          </p:cNvSpPr>
          <p:nvPr>
            <p:ph type="sldNum" sz="quarter" idx="12"/>
          </p:nvPr>
        </p:nvSpPr>
        <p:spPr/>
        <p:txBody>
          <a:bodyPr/>
          <a:lstStyle/>
          <a:p>
            <a:pPr lvl="0"/>
            <a:fld id="{00000000-1234-1234-1234-123412341234}" type="slidenum">
              <a:rPr lang="en-GB" smtClean="0"/>
              <a:pPr lvl="0"/>
              <a:t>57</a:t>
            </a:fld>
            <a:endParaRPr lang="en-GB"/>
          </a:p>
        </p:txBody>
      </p:sp>
    </p:spTree>
    <p:extLst>
      <p:ext uri="{BB962C8B-B14F-4D97-AF65-F5344CB8AC3E}">
        <p14:creationId xmlns:p14="http://schemas.microsoft.com/office/powerpoint/2010/main" val="75397649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fontScale="90000"/>
          </a:bodyPr>
          <a:lstStyle/>
          <a:p>
            <a:r>
              <a:rPr lang="en-US" smtClean="0"/>
              <a:t>OTHER INTESTINAL FLAGELLATES OF MINOR IMPORTANCE</a:t>
            </a:r>
            <a:endParaRPr lang="en-US" dirty="0"/>
          </a:p>
        </p:txBody>
      </p:sp>
      <p:sp>
        <p:nvSpPr>
          <p:cNvPr id="193" name="Google Shape;193;p12"/>
          <p:cNvSpPr txBox="1">
            <a:spLocks noGrp="1"/>
          </p:cNvSpPr>
          <p:nvPr>
            <p:ph idx="1"/>
          </p:nvPr>
        </p:nvSpPr>
        <p:spPr/>
        <p:txBody>
          <a:bodyPr>
            <a:normAutofit lnSpcReduction="10000"/>
          </a:bodyPr>
          <a:lstStyle/>
          <a:p>
            <a:r>
              <a:rPr lang="en-US" smtClean="0"/>
              <a:t>Trichomonas tenax (mouth)</a:t>
            </a:r>
          </a:p>
          <a:p>
            <a:r>
              <a:rPr lang="en-US" smtClean="0"/>
              <a:t>Pentatrichomonas hominis (large intestine)</a:t>
            </a:r>
          </a:p>
          <a:p>
            <a:r>
              <a:rPr lang="en-US" smtClean="0"/>
              <a:t>Chilomastix mesnili (large intestine)</a:t>
            </a:r>
          </a:p>
          <a:p>
            <a:r>
              <a:rPr lang="en-US" smtClean="0"/>
              <a:t>Enteromonas hominis (large intestine)</a:t>
            </a:r>
          </a:p>
          <a:p>
            <a:r>
              <a:rPr lang="en-US" smtClean="0"/>
              <a:t>Retortamonas intestinalis (large intestine)</a:t>
            </a:r>
          </a:p>
          <a:p>
            <a:r>
              <a:rPr lang="en-US" smtClean="0"/>
              <a:t>Dientamoeba fragilis</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58</a:t>
            </a:fld>
            <a:endParaRPr lang="en"/>
          </a:p>
        </p:txBody>
      </p:sp>
    </p:spTree>
    <p:extLst>
      <p:ext uri="{BB962C8B-B14F-4D97-AF65-F5344CB8AC3E}">
        <p14:creationId xmlns:p14="http://schemas.microsoft.com/office/powerpoint/2010/main" val="3620144587"/>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14"/>
          <p:cNvSpPr txBox="1">
            <a:spLocks noGrp="1"/>
          </p:cNvSpPr>
          <p:nvPr>
            <p:ph type="title"/>
          </p:nvPr>
        </p:nvSpPr>
        <p:spPr/>
        <p:txBody>
          <a:bodyPr>
            <a:normAutofit fontScale="90000"/>
          </a:bodyPr>
          <a:lstStyle/>
          <a:p>
            <a:r>
              <a:rPr lang="en-US" smtClean="0"/>
              <a:t>OPPORTUNISTIC INTESTINAL COCCIDIAN</a:t>
            </a:r>
            <a:br>
              <a:rPr lang="en-US" smtClean="0"/>
            </a:br>
            <a:r>
              <a:rPr lang="en-US" smtClean="0"/>
              <a:t>PARASITIC INFECTIONS</a:t>
            </a:r>
            <a:endParaRPr lang="en-US" dirty="0"/>
          </a:p>
        </p:txBody>
      </p:sp>
      <p:sp>
        <p:nvSpPr>
          <p:cNvPr id="5" name="Content Placeholder 4"/>
          <p:cNvSpPr>
            <a:spLocks noGrp="1"/>
          </p:cNvSpPr>
          <p:nvPr>
            <p:ph idx="1"/>
          </p:nvPr>
        </p:nvSpPr>
        <p:spPr/>
        <p:txBody>
          <a:bodyPr/>
          <a:lstStyle/>
          <a:p>
            <a:endParaRPr lang="en-US"/>
          </a:p>
        </p:txBody>
      </p:sp>
      <p:sp>
        <p:nvSpPr>
          <p:cNvPr id="223" name="Google Shape;223;p14"/>
          <p:cNvSpPr txBox="1">
            <a:spLocks noGrp="1"/>
          </p:cNvSpPr>
          <p:nvPr>
            <p:ph type="sldNum" sz="quarter" idx="12"/>
          </p:nvPr>
        </p:nvSpPr>
        <p:spPr/>
        <p:txBody>
          <a:bodyPr/>
          <a:lstStyle/>
          <a:p>
            <a:pPr lvl="0"/>
            <a:fld id="{00000000-1234-1234-1234-123412341234}" type="slidenum">
              <a:rPr lang="en-GB" smtClean="0"/>
              <a:pPr lvl="0"/>
              <a:t>59</a:t>
            </a:fld>
            <a:endParaRPr lang="en-GB"/>
          </a:p>
        </p:txBody>
      </p:sp>
    </p:spTree>
    <p:extLst>
      <p:ext uri="{BB962C8B-B14F-4D97-AF65-F5344CB8AC3E}">
        <p14:creationId xmlns:p14="http://schemas.microsoft.com/office/powerpoint/2010/main" val="414761929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fontScale="90000"/>
          </a:bodyPr>
          <a:lstStyle/>
          <a:p>
            <a:r>
              <a:rPr lang="en-US" smtClean="0"/>
              <a:t>OPPORTUNISTIC INTESTINAL COCCIDIAN</a:t>
            </a:r>
            <a:br>
              <a:rPr lang="en-US" smtClean="0"/>
            </a:br>
            <a:r>
              <a:rPr lang="en-US" smtClean="0"/>
              <a:t>PARASITIC INFECTIONS</a:t>
            </a:r>
            <a:endParaRPr lang="en-US" dirty="0"/>
          </a:p>
        </p:txBody>
      </p:sp>
      <p:sp>
        <p:nvSpPr>
          <p:cNvPr id="193" name="Google Shape;193;p12"/>
          <p:cNvSpPr txBox="1">
            <a:spLocks noGrp="1"/>
          </p:cNvSpPr>
          <p:nvPr>
            <p:ph idx="1"/>
          </p:nvPr>
        </p:nvSpPr>
        <p:spPr/>
        <p:txBody>
          <a:bodyPr>
            <a:normAutofit lnSpcReduction="10000"/>
          </a:bodyPr>
          <a:lstStyle/>
          <a:p>
            <a:r>
              <a:rPr lang="en-US" smtClean="0"/>
              <a:t>Cryptosporidium, Cyclospora, and Cystoisospora are the intestinal coccidian parasites - cause opportunistic infections in HIV infected patients producing profuse watery diarrhea. </a:t>
            </a:r>
          </a:p>
          <a:p>
            <a:r>
              <a:rPr lang="en-US" smtClean="0"/>
              <a:t>Diagnosed by detection of acid fast oocysts in stool microscopy</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60</a:t>
            </a:fld>
            <a:endParaRPr lang="en"/>
          </a:p>
        </p:txBody>
      </p:sp>
    </p:spTree>
    <p:extLst>
      <p:ext uri="{BB962C8B-B14F-4D97-AF65-F5344CB8AC3E}">
        <p14:creationId xmlns:p14="http://schemas.microsoft.com/office/powerpoint/2010/main" val="3000484023"/>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fontScale="90000"/>
          </a:bodyPr>
          <a:lstStyle/>
          <a:p>
            <a:r>
              <a:rPr lang="en-US" smtClean="0"/>
              <a:t>OPPORTUNISTIC INTESTINAL COCCIDIAN</a:t>
            </a:r>
            <a:br>
              <a:rPr lang="en-US" smtClean="0"/>
            </a:br>
            <a:r>
              <a:rPr lang="en-US" smtClean="0"/>
              <a:t>PARASITIC INFECTIONS (Cont..)</a:t>
            </a:r>
            <a:endParaRPr lang="en-US" dirty="0"/>
          </a:p>
        </p:txBody>
      </p:sp>
      <p:sp>
        <p:nvSpPr>
          <p:cNvPr id="193" name="Google Shape;193;p12"/>
          <p:cNvSpPr txBox="1">
            <a:spLocks noGrp="1"/>
          </p:cNvSpPr>
          <p:nvPr>
            <p:ph idx="1"/>
          </p:nvPr>
        </p:nvSpPr>
        <p:spPr/>
        <p:txBody>
          <a:bodyPr/>
          <a:lstStyle/>
          <a:p>
            <a:r>
              <a:rPr lang="en-US" smtClean="0"/>
              <a:t>Cryptosporidium species infecting man – classified as two separate species, C. parvum (mammals, including humans) and C. hominis (primarily humans).</a:t>
            </a:r>
          </a:p>
          <a:p>
            <a:r>
              <a:rPr lang="en-US" smtClean="0"/>
              <a:t>Other species infect wide range of mammals, but not man</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61</a:t>
            </a:fld>
            <a:endParaRPr lang="en"/>
          </a:p>
        </p:txBody>
      </p:sp>
    </p:spTree>
    <p:extLst>
      <p:ext uri="{BB962C8B-B14F-4D97-AF65-F5344CB8AC3E}">
        <p14:creationId xmlns:p14="http://schemas.microsoft.com/office/powerpoint/2010/main" val="1802443658"/>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fontScale="90000"/>
          </a:bodyPr>
          <a:lstStyle/>
          <a:p>
            <a:r>
              <a:rPr lang="en-US" smtClean="0"/>
              <a:t>OPPORTUNISTIC INTESTINAL COCCIDIAN</a:t>
            </a:r>
            <a:br>
              <a:rPr lang="en-US" smtClean="0"/>
            </a:br>
            <a:r>
              <a:rPr lang="en-US" smtClean="0"/>
              <a:t>PARASITIC INFECTIONS (Cont..)</a:t>
            </a:r>
            <a:endParaRPr lang="en-US" dirty="0"/>
          </a:p>
        </p:txBody>
      </p:sp>
      <p:sp>
        <p:nvSpPr>
          <p:cNvPr id="193" name="Google Shape;193;p12"/>
          <p:cNvSpPr txBox="1">
            <a:spLocks noGrp="1"/>
          </p:cNvSpPr>
          <p:nvPr>
            <p:ph idx="1"/>
          </p:nvPr>
        </p:nvSpPr>
        <p:spPr/>
        <p:txBody>
          <a:bodyPr>
            <a:normAutofit lnSpcReduction="10000"/>
          </a:bodyPr>
          <a:lstStyle/>
          <a:p>
            <a:r>
              <a:rPr lang="en-US" smtClean="0"/>
              <a:t>Cyclospora cayetanensis - recently described coccidian parasite, as human intestinal pathogen.</a:t>
            </a:r>
          </a:p>
          <a:p>
            <a:r>
              <a:rPr lang="en-US" smtClean="0"/>
              <a:t>Isospora belli - recently renamed as Cystoisospora belli - only species that infects man.</a:t>
            </a:r>
          </a:p>
          <a:p>
            <a:r>
              <a:rPr lang="en-US" smtClean="0"/>
              <a:t>No other animal reservoir is known.</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62</a:t>
            </a:fld>
            <a:endParaRPr lang="en"/>
          </a:p>
        </p:txBody>
      </p:sp>
    </p:spTree>
    <p:extLst>
      <p:ext uri="{BB962C8B-B14F-4D97-AF65-F5344CB8AC3E}">
        <p14:creationId xmlns:p14="http://schemas.microsoft.com/office/powerpoint/2010/main" val="1499608828"/>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MORPHOLOGY</a:t>
            </a:r>
            <a:endParaRPr lang="en-US" dirty="0"/>
          </a:p>
        </p:txBody>
      </p:sp>
      <p:sp>
        <p:nvSpPr>
          <p:cNvPr id="193" name="Google Shape;193;p12"/>
          <p:cNvSpPr txBox="1">
            <a:spLocks noGrp="1"/>
          </p:cNvSpPr>
          <p:nvPr>
            <p:ph idx="1"/>
          </p:nvPr>
        </p:nvSpPr>
        <p:spPr/>
        <p:txBody>
          <a:bodyPr/>
          <a:lstStyle/>
          <a:p>
            <a:r>
              <a:rPr lang="en-US" smtClean="0"/>
              <a:t>The life cycle of coccidian parasites passes through various stages - oocyst, trophozoite, schizont (meront), merozoite, and zygote.</a:t>
            </a:r>
          </a:p>
          <a:p>
            <a:r>
              <a:rPr lang="en-US" smtClean="0"/>
              <a:t>Oocyst is the infective form to man as well as the diagnostic form excreted in the feces.</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63</a:t>
            </a:fld>
            <a:endParaRPr lang="en"/>
          </a:p>
        </p:txBody>
      </p:sp>
    </p:spTree>
    <p:extLst>
      <p:ext uri="{BB962C8B-B14F-4D97-AF65-F5344CB8AC3E}">
        <p14:creationId xmlns:p14="http://schemas.microsoft.com/office/powerpoint/2010/main" val="2726986508"/>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Sporulated oocysts</a:t>
            </a:r>
            <a:endParaRPr lang="en-US" dirty="0"/>
          </a:p>
        </p:txBody>
      </p:sp>
      <p:sp>
        <p:nvSpPr>
          <p:cNvPr id="7" name="Content Placeholder 6"/>
          <p:cNvSpPr>
            <a:spLocks noGrp="1"/>
          </p:cNvSpPr>
          <p:nvPr>
            <p:ph idx="1"/>
          </p:nvPr>
        </p:nvSpPr>
        <p:spPr/>
        <p:txBody>
          <a:bodyPr/>
          <a:lstStyle/>
          <a:p>
            <a:endParaRPr lang="en-US"/>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64</a:t>
            </a:fld>
            <a:endParaRPr lang="en"/>
          </a:p>
        </p:txBody>
      </p:sp>
      <p:pic>
        <p:nvPicPr>
          <p:cNvPr id="3" name="Picture 2"/>
          <p:cNvPicPr>
            <a:picLocks noChangeAspect="1"/>
          </p:cNvPicPr>
          <p:nvPr/>
        </p:nvPicPr>
        <p:blipFill>
          <a:blip r:embed="rId3"/>
          <a:stretch>
            <a:fillRect/>
          </a:stretch>
        </p:blipFill>
        <p:spPr>
          <a:xfrm>
            <a:off x="1756691" y="1601599"/>
            <a:ext cx="5322398" cy="2271755"/>
          </a:xfrm>
          <a:prstGeom prst="rect">
            <a:avLst/>
          </a:prstGeom>
        </p:spPr>
      </p:pic>
      <p:sp>
        <p:nvSpPr>
          <p:cNvPr id="5" name="Rectangle 4"/>
          <p:cNvSpPr/>
          <p:nvPr/>
        </p:nvSpPr>
        <p:spPr>
          <a:xfrm>
            <a:off x="1999600" y="4100424"/>
            <a:ext cx="4836580" cy="369332"/>
          </a:xfrm>
          <a:prstGeom prst="rect">
            <a:avLst/>
          </a:prstGeom>
        </p:spPr>
        <p:txBody>
          <a:bodyPr wrap="none">
            <a:spAutoFit/>
          </a:bodyPr>
          <a:lstStyle/>
          <a:p>
            <a:r>
              <a:rPr lang="en-US" sz="1800" b="1" dirty="0">
                <a:latin typeface="Roboto Condensed Light" panose="020B0604020202020204" charset="0"/>
                <a:ea typeface="Roboto Condensed Light" panose="020B0604020202020204" charset="0"/>
              </a:rPr>
              <a:t>A. </a:t>
            </a:r>
            <a:r>
              <a:rPr lang="en-US" sz="1800" i="1" dirty="0">
                <a:latin typeface="Roboto Condensed Light" panose="020B0604020202020204" charset="0"/>
                <a:ea typeface="Roboto Condensed Light" panose="020B0604020202020204" charset="0"/>
              </a:rPr>
              <a:t>Cryptosporidium; </a:t>
            </a:r>
            <a:r>
              <a:rPr lang="en-US" sz="1800" b="1" dirty="0">
                <a:latin typeface="Roboto Condensed Light" panose="020B0604020202020204" charset="0"/>
                <a:ea typeface="Roboto Condensed Light" panose="020B0604020202020204" charset="0"/>
              </a:rPr>
              <a:t>B. </a:t>
            </a:r>
            <a:r>
              <a:rPr lang="en-US" sz="1800" i="1" dirty="0" err="1">
                <a:latin typeface="Roboto Condensed Light" panose="020B0604020202020204" charset="0"/>
                <a:ea typeface="Roboto Condensed Light" panose="020B0604020202020204" charset="0"/>
              </a:rPr>
              <a:t>Cyclospora</a:t>
            </a:r>
            <a:r>
              <a:rPr lang="en-US" sz="1800" i="1" dirty="0">
                <a:latin typeface="Roboto Condensed Light" panose="020B0604020202020204" charset="0"/>
                <a:ea typeface="Roboto Condensed Light" panose="020B0604020202020204" charset="0"/>
              </a:rPr>
              <a:t>; </a:t>
            </a:r>
            <a:r>
              <a:rPr lang="en-US" sz="1800" b="1" dirty="0">
                <a:latin typeface="Roboto Condensed Light" panose="020B0604020202020204" charset="0"/>
                <a:ea typeface="Roboto Condensed Light" panose="020B0604020202020204" charset="0"/>
              </a:rPr>
              <a:t>C. </a:t>
            </a:r>
            <a:r>
              <a:rPr lang="en-US" sz="1800" i="1" dirty="0" err="1">
                <a:latin typeface="Roboto Condensed Light" panose="020B0604020202020204" charset="0"/>
                <a:ea typeface="Roboto Condensed Light" panose="020B0604020202020204" charset="0"/>
              </a:rPr>
              <a:t>Cystoisospora</a:t>
            </a:r>
            <a:r>
              <a:rPr lang="en-US" sz="1800" i="1" dirty="0">
                <a:latin typeface="Roboto Condensed Light" panose="020B0604020202020204" charset="0"/>
                <a:ea typeface="Roboto Condensed Light" panose="020B0604020202020204" charset="0"/>
              </a:rPr>
              <a:t>.</a:t>
            </a:r>
            <a:endParaRPr lang="en-US" sz="1800" dirty="0">
              <a:latin typeface="Roboto Condensed Light" panose="020B0604020202020204" charset="0"/>
              <a:ea typeface="Roboto Condensed Light" panose="020B0604020202020204" charset="0"/>
            </a:endParaRPr>
          </a:p>
        </p:txBody>
      </p:sp>
    </p:spTree>
    <p:extLst>
      <p:ext uri="{BB962C8B-B14F-4D97-AF65-F5344CB8AC3E}">
        <p14:creationId xmlns:p14="http://schemas.microsoft.com/office/powerpoint/2010/main" val="2367426181"/>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LIFE CYCLE</a:t>
            </a:r>
            <a:endParaRPr lang="en-US" dirty="0"/>
          </a:p>
        </p:txBody>
      </p:sp>
      <p:sp>
        <p:nvSpPr>
          <p:cNvPr id="6" name="Content Placeholder 5"/>
          <p:cNvSpPr>
            <a:spLocks noGrp="1"/>
          </p:cNvSpPr>
          <p:nvPr>
            <p:ph idx="1"/>
          </p:nvPr>
        </p:nvSpPr>
        <p:spPr/>
        <p:txBody>
          <a:bodyPr/>
          <a:lstStyle/>
          <a:p>
            <a:endParaRPr lang="en-US"/>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65</a:t>
            </a:fld>
            <a:endParaRPr lang="en"/>
          </a:p>
        </p:txBody>
      </p:sp>
      <p:pic>
        <p:nvPicPr>
          <p:cNvPr id="4" name="Picture 3"/>
          <p:cNvPicPr>
            <a:picLocks noChangeAspect="1"/>
          </p:cNvPicPr>
          <p:nvPr/>
        </p:nvPicPr>
        <p:blipFill>
          <a:blip r:embed="rId3"/>
          <a:stretch>
            <a:fillRect/>
          </a:stretch>
        </p:blipFill>
        <p:spPr>
          <a:xfrm>
            <a:off x="2897495" y="1357459"/>
            <a:ext cx="2969049" cy="3337302"/>
          </a:xfrm>
          <a:prstGeom prst="rect">
            <a:avLst/>
          </a:prstGeom>
        </p:spPr>
      </p:pic>
    </p:spTree>
    <p:extLst>
      <p:ext uri="{BB962C8B-B14F-4D97-AF65-F5344CB8AC3E}">
        <p14:creationId xmlns:p14="http://schemas.microsoft.com/office/powerpoint/2010/main" val="3328841330"/>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EPIDEMIOLOGY</a:t>
            </a:r>
            <a:endParaRPr lang="en-US" dirty="0"/>
          </a:p>
        </p:txBody>
      </p:sp>
      <p:sp>
        <p:nvSpPr>
          <p:cNvPr id="193" name="Google Shape;193;p12"/>
          <p:cNvSpPr txBox="1">
            <a:spLocks noGrp="1"/>
          </p:cNvSpPr>
          <p:nvPr>
            <p:ph idx="1"/>
          </p:nvPr>
        </p:nvSpPr>
        <p:spPr/>
        <p:txBody>
          <a:bodyPr/>
          <a:lstStyle/>
          <a:p>
            <a:r>
              <a:rPr lang="en-US" smtClean="0"/>
              <a:t>Seen worldwide - more prevalent in tropical and subtropical climates of developing countries from South America, Africa, and Southeast Asia including India. </a:t>
            </a:r>
          </a:p>
          <a:p>
            <a:r>
              <a:rPr lang="en-US" smtClean="0"/>
              <a:t>Highest prevalence - Haiti.</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66</a:t>
            </a:fld>
            <a:endParaRPr lang="en"/>
          </a:p>
        </p:txBody>
      </p:sp>
    </p:spTree>
    <p:extLst>
      <p:ext uri="{BB962C8B-B14F-4D97-AF65-F5344CB8AC3E}">
        <p14:creationId xmlns:p14="http://schemas.microsoft.com/office/powerpoint/2010/main" val="2239088957"/>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EPIDEMIOLOGY (Cont..)</a:t>
            </a:r>
            <a:endParaRPr lang="en-US" dirty="0"/>
          </a:p>
        </p:txBody>
      </p:sp>
      <p:sp>
        <p:nvSpPr>
          <p:cNvPr id="193" name="Google Shape;193;p12"/>
          <p:cNvSpPr txBox="1">
            <a:spLocks noGrp="1"/>
          </p:cNvSpPr>
          <p:nvPr>
            <p:ph idx="1"/>
          </p:nvPr>
        </p:nvSpPr>
        <p:spPr/>
        <p:txBody>
          <a:bodyPr>
            <a:normAutofit fontScale="92500" lnSpcReduction="20000"/>
          </a:bodyPr>
          <a:lstStyle/>
          <a:p>
            <a:r>
              <a:rPr lang="en-US" smtClean="0"/>
              <a:t>Risk factors - More common in area with poor sanitation and HIV infected individuals</a:t>
            </a:r>
          </a:p>
          <a:p>
            <a:r>
              <a:rPr lang="en-US" smtClean="0"/>
              <a:t>Peak age: Infants and children are commonly affected</a:t>
            </a:r>
          </a:p>
          <a:p>
            <a:r>
              <a:rPr lang="en-US" smtClean="0"/>
              <a:t>Source of infection - rainwater lodges and swimming pool recreational water, or contaminated food (e.g. imported foods including raspberries, basil and mesclun lettuce)</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67</a:t>
            </a:fld>
            <a:endParaRPr lang="en"/>
          </a:p>
        </p:txBody>
      </p:sp>
    </p:spTree>
    <p:extLst>
      <p:ext uri="{BB962C8B-B14F-4D97-AF65-F5344CB8AC3E}">
        <p14:creationId xmlns:p14="http://schemas.microsoft.com/office/powerpoint/2010/main" val="4277372755"/>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PATHOGENESIS</a:t>
            </a:r>
            <a:endParaRPr lang="en-US" dirty="0"/>
          </a:p>
        </p:txBody>
      </p:sp>
      <p:sp>
        <p:nvSpPr>
          <p:cNvPr id="193" name="Google Shape;193;p12"/>
          <p:cNvSpPr txBox="1">
            <a:spLocks noGrp="1"/>
          </p:cNvSpPr>
          <p:nvPr>
            <p:ph idx="1"/>
          </p:nvPr>
        </p:nvSpPr>
        <p:spPr/>
        <p:txBody>
          <a:bodyPr>
            <a:normAutofit fontScale="85000" lnSpcReduction="10000"/>
          </a:bodyPr>
          <a:lstStyle/>
          <a:p>
            <a:r>
              <a:rPr lang="en-US" smtClean="0"/>
              <a:t>Excystation: Oocyst secretes proteases and aminopeptidases - facilitate excystation in small intestine, releasing sporozoites</a:t>
            </a:r>
          </a:p>
          <a:p>
            <a:r>
              <a:rPr lang="en-US" smtClean="0"/>
              <a:t>Attachment: Sporozoites attach to the brush border epithelium of the small intestine (ileum) -CP47 (47 kDa Cryptosporidium protein)</a:t>
            </a:r>
          </a:p>
          <a:p>
            <a:r>
              <a:rPr lang="en-US" smtClean="0"/>
              <a:t>Penetration: Discharges from the apicomplex present in the anterior end of the sporozoites help in invasion</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68</a:t>
            </a:fld>
            <a:endParaRPr lang="en"/>
          </a:p>
        </p:txBody>
      </p:sp>
    </p:spTree>
    <p:extLst>
      <p:ext uri="{BB962C8B-B14F-4D97-AF65-F5344CB8AC3E}">
        <p14:creationId xmlns:p14="http://schemas.microsoft.com/office/powerpoint/2010/main" val="859888160"/>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PATHOGENESIS (Cont..)</a:t>
            </a:r>
            <a:endParaRPr lang="en-US" dirty="0"/>
          </a:p>
        </p:txBody>
      </p:sp>
      <p:sp>
        <p:nvSpPr>
          <p:cNvPr id="193" name="Google Shape;193;p12"/>
          <p:cNvSpPr txBox="1">
            <a:spLocks noGrp="1"/>
          </p:cNvSpPr>
          <p:nvPr>
            <p:ph idx="1"/>
          </p:nvPr>
        </p:nvSpPr>
        <p:spPr/>
        <p:txBody>
          <a:bodyPr>
            <a:normAutofit fontScale="92500" lnSpcReduction="20000"/>
          </a:bodyPr>
          <a:lstStyle/>
          <a:p>
            <a:r>
              <a:rPr lang="en-US" smtClean="0"/>
              <a:t>Vacuole: Parasitophorous vacuole near the microvilli surface of the host cells</a:t>
            </a:r>
          </a:p>
          <a:p>
            <a:r>
              <a:rPr lang="en-US" smtClean="0"/>
              <a:t>Cytokines: Release cytokines like tumor necrosis factor (TNF)-</a:t>
            </a:r>
            <a:r>
              <a:rPr lang="el-GR" smtClean="0"/>
              <a:t>α, </a:t>
            </a:r>
            <a:r>
              <a:rPr lang="en-US" smtClean="0"/>
              <a:t>IL-8, prostaglandins, etc. which induce Inflammation</a:t>
            </a:r>
          </a:p>
          <a:p>
            <a:r>
              <a:rPr lang="en-US" smtClean="0"/>
              <a:t>These factors increase intestinal secretion of chloride and water and decrease the sodium absorption leading to fluid loss and diarrhea.</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69</a:t>
            </a:fld>
            <a:endParaRPr lang="en"/>
          </a:p>
        </p:txBody>
      </p:sp>
    </p:spTree>
    <p:extLst>
      <p:ext uri="{BB962C8B-B14F-4D97-AF65-F5344CB8AC3E}">
        <p14:creationId xmlns:p14="http://schemas.microsoft.com/office/powerpoint/2010/main" val="1434875873"/>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CLINICAL FEATURES </a:t>
            </a:r>
            <a:endParaRPr lang="en-US" dirty="0"/>
          </a:p>
        </p:txBody>
      </p:sp>
      <p:sp>
        <p:nvSpPr>
          <p:cNvPr id="193" name="Google Shape;193;p12"/>
          <p:cNvSpPr txBox="1">
            <a:spLocks noGrp="1"/>
          </p:cNvSpPr>
          <p:nvPr>
            <p:ph idx="1"/>
          </p:nvPr>
        </p:nvSpPr>
        <p:spPr/>
        <p:txBody>
          <a:bodyPr>
            <a:normAutofit fontScale="85000" lnSpcReduction="20000"/>
          </a:bodyPr>
          <a:lstStyle/>
          <a:p>
            <a:r>
              <a:rPr lang="en-US" smtClean="0"/>
              <a:t>Immunocompetent Hosts:</a:t>
            </a:r>
          </a:p>
          <a:p>
            <a:r>
              <a:rPr lang="en-US" smtClean="0"/>
              <a:t>Majority of infections - asymptomatic. </a:t>
            </a:r>
          </a:p>
          <a:p>
            <a:r>
              <a:rPr lang="en-US" smtClean="0"/>
              <a:t>Some individuals develop symptoms - average incubation period of about 1 week.</a:t>
            </a:r>
          </a:p>
          <a:p>
            <a:r>
              <a:rPr lang="en-US" smtClean="0"/>
              <a:t>Watery non-bloody diarrhea - common presentation. </a:t>
            </a:r>
          </a:p>
          <a:p>
            <a:r>
              <a:rPr lang="en-US" smtClean="0"/>
              <a:t>Abdominal pain, nausea, anorexia, fever, and/or weight loss may be present</a:t>
            </a:r>
          </a:p>
          <a:p>
            <a:r>
              <a:rPr lang="en-US" smtClean="0"/>
              <a:t>Self-limiting - subsides within 1–2 weeks</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70</a:t>
            </a:fld>
            <a:endParaRPr lang="en"/>
          </a:p>
        </p:txBody>
      </p:sp>
    </p:spTree>
    <p:extLst>
      <p:ext uri="{BB962C8B-B14F-4D97-AF65-F5344CB8AC3E}">
        <p14:creationId xmlns:p14="http://schemas.microsoft.com/office/powerpoint/2010/main" val="3606337339"/>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CLINICAL FEATURES (Cont..)</a:t>
            </a:r>
            <a:endParaRPr lang="en-US" dirty="0"/>
          </a:p>
        </p:txBody>
      </p:sp>
      <p:sp>
        <p:nvSpPr>
          <p:cNvPr id="193" name="Google Shape;193;p12"/>
          <p:cNvSpPr txBox="1">
            <a:spLocks noGrp="1"/>
          </p:cNvSpPr>
          <p:nvPr>
            <p:ph idx="1"/>
          </p:nvPr>
        </p:nvSpPr>
        <p:spPr/>
        <p:txBody>
          <a:bodyPr>
            <a:normAutofit fontScale="92500" lnSpcReduction="20000"/>
          </a:bodyPr>
          <a:lstStyle/>
          <a:p>
            <a:r>
              <a:rPr lang="en-US" smtClean="0"/>
              <a:t>Immunocompromised Hosts (e.g. AIDS):</a:t>
            </a:r>
          </a:p>
          <a:p>
            <a:r>
              <a:rPr lang="en-US" smtClean="0"/>
              <a:t>Chronic, persistent profuse diarrhea (1–25 L/day).</a:t>
            </a:r>
          </a:p>
          <a:p>
            <a:r>
              <a:rPr lang="en-US" smtClean="0"/>
              <a:t>Severe weight loss, wasting and abdominal pain .</a:t>
            </a:r>
          </a:p>
          <a:p>
            <a:r>
              <a:rPr lang="en-US" smtClean="0"/>
              <a:t>Extraintestinal manifestations - biliary tract infection (sclerosing cholangitis), respiratory tract infection, and pancreatitis</a:t>
            </a:r>
          </a:p>
          <a:p>
            <a:r>
              <a:rPr lang="en-US" smtClean="0"/>
              <a:t>Disease is more severe in patients with AIDS when CD4+ T cell counts become &lt;100/μL</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71</a:t>
            </a:fld>
            <a:endParaRPr lang="en"/>
          </a:p>
        </p:txBody>
      </p:sp>
    </p:spTree>
    <p:extLst>
      <p:ext uri="{BB962C8B-B14F-4D97-AF65-F5344CB8AC3E}">
        <p14:creationId xmlns:p14="http://schemas.microsoft.com/office/powerpoint/2010/main" val="533477401"/>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CLINICAL FEATURES (Cont..)</a:t>
            </a:r>
            <a:endParaRPr lang="en-US" dirty="0"/>
          </a:p>
        </p:txBody>
      </p:sp>
      <p:sp>
        <p:nvSpPr>
          <p:cNvPr id="193" name="Google Shape;193;p12"/>
          <p:cNvSpPr txBox="1">
            <a:spLocks noGrp="1"/>
          </p:cNvSpPr>
          <p:nvPr>
            <p:ph idx="1"/>
          </p:nvPr>
        </p:nvSpPr>
        <p:spPr/>
        <p:txBody>
          <a:bodyPr>
            <a:normAutofit fontScale="85000" lnSpcReduction="20000"/>
          </a:bodyPr>
          <a:lstStyle/>
          <a:p>
            <a:r>
              <a:rPr lang="en-US" smtClean="0"/>
              <a:t>Immunocompromised Hosts (e.g. AIDS) (Cont..):</a:t>
            </a:r>
          </a:p>
          <a:p>
            <a:r>
              <a:rPr lang="en-US" smtClean="0"/>
              <a:t>Other immunocompromised conditions – severe combined immunodeficiency syndrome, hematological malignancies and solid organ transplant recipient</a:t>
            </a:r>
          </a:p>
          <a:p>
            <a:r>
              <a:rPr lang="en-US" smtClean="0"/>
              <a:t>Disease - more severe in Cryptosporidium than Cyclospora and Cystoisospora - attributed to autoinfection seen in the former—a key factor for maintaining the infection, resulting in chronic persistent diarrhea.</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72</a:t>
            </a:fld>
            <a:endParaRPr lang="en"/>
          </a:p>
        </p:txBody>
      </p:sp>
    </p:spTree>
    <p:extLst>
      <p:ext uri="{BB962C8B-B14F-4D97-AF65-F5344CB8AC3E}">
        <p14:creationId xmlns:p14="http://schemas.microsoft.com/office/powerpoint/2010/main" val="4210901735"/>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14"/>
          <p:cNvSpPr txBox="1">
            <a:spLocks noGrp="1"/>
          </p:cNvSpPr>
          <p:nvPr>
            <p:ph type="title"/>
          </p:nvPr>
        </p:nvSpPr>
        <p:spPr/>
        <p:txBody>
          <a:bodyPr/>
          <a:lstStyle/>
          <a:p>
            <a:r>
              <a:rPr lang="en-US" smtClean="0"/>
              <a:t>LABORATORY DIAGNOSIS</a:t>
            </a:r>
            <a:endParaRPr lang="en-US" dirty="0"/>
          </a:p>
        </p:txBody>
      </p:sp>
      <p:sp>
        <p:nvSpPr>
          <p:cNvPr id="5" name="Content Placeholder 4"/>
          <p:cNvSpPr>
            <a:spLocks noGrp="1"/>
          </p:cNvSpPr>
          <p:nvPr>
            <p:ph idx="1"/>
          </p:nvPr>
        </p:nvSpPr>
        <p:spPr/>
        <p:txBody>
          <a:bodyPr/>
          <a:lstStyle/>
          <a:p>
            <a:endParaRPr lang="en-US"/>
          </a:p>
        </p:txBody>
      </p:sp>
      <p:sp>
        <p:nvSpPr>
          <p:cNvPr id="223" name="Google Shape;223;p14"/>
          <p:cNvSpPr txBox="1">
            <a:spLocks noGrp="1"/>
          </p:cNvSpPr>
          <p:nvPr>
            <p:ph type="sldNum" sz="quarter" idx="12"/>
          </p:nvPr>
        </p:nvSpPr>
        <p:spPr/>
        <p:txBody>
          <a:bodyPr/>
          <a:lstStyle/>
          <a:p>
            <a:pPr lvl="0"/>
            <a:fld id="{00000000-1234-1234-1234-123412341234}" type="slidenum">
              <a:rPr lang="en-GB" smtClean="0"/>
              <a:pPr lvl="0"/>
              <a:t>73</a:t>
            </a:fld>
            <a:endParaRPr lang="en-GB"/>
          </a:p>
        </p:txBody>
      </p:sp>
    </p:spTree>
    <p:extLst>
      <p:ext uri="{BB962C8B-B14F-4D97-AF65-F5344CB8AC3E}">
        <p14:creationId xmlns:p14="http://schemas.microsoft.com/office/powerpoint/2010/main" val="62787485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fontScale="90000"/>
          </a:bodyPr>
          <a:lstStyle/>
          <a:p>
            <a:r>
              <a:rPr lang="en-US" smtClean="0"/>
              <a:t>Direct Microscopy (Stool Examination)</a:t>
            </a:r>
            <a:endParaRPr lang="en-US" dirty="0"/>
          </a:p>
        </p:txBody>
      </p:sp>
      <p:sp>
        <p:nvSpPr>
          <p:cNvPr id="193" name="Google Shape;193;p12"/>
          <p:cNvSpPr txBox="1">
            <a:spLocks noGrp="1"/>
          </p:cNvSpPr>
          <p:nvPr>
            <p:ph idx="1"/>
          </p:nvPr>
        </p:nvSpPr>
        <p:spPr/>
        <p:txBody>
          <a:bodyPr/>
          <a:lstStyle/>
          <a:p>
            <a:r>
              <a:rPr lang="en-US" smtClean="0"/>
              <a:t>Sample collection: Three stool samples should be collected. Rarely (in HIV positive patients), sputum, bronchial wash, duodenal or jejunal aspirate can be collected</a:t>
            </a:r>
          </a:p>
          <a:p>
            <a:r>
              <a:rPr lang="en-US" smtClean="0"/>
              <a:t>Direct wet mount: Highly refractile, double-walled oocyst</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74</a:t>
            </a:fld>
            <a:endParaRPr lang="en"/>
          </a:p>
        </p:txBody>
      </p:sp>
    </p:spTree>
    <p:extLst>
      <p:ext uri="{BB962C8B-B14F-4D97-AF65-F5344CB8AC3E}">
        <p14:creationId xmlns:p14="http://schemas.microsoft.com/office/powerpoint/2010/main" val="513811267"/>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fontScale="90000"/>
          </a:bodyPr>
          <a:lstStyle/>
          <a:p>
            <a:r>
              <a:rPr lang="en-US" smtClean="0"/>
              <a:t>Direct Microscopy (Stool Examination) (Cont..)</a:t>
            </a:r>
            <a:endParaRPr lang="en-US" dirty="0"/>
          </a:p>
        </p:txBody>
      </p:sp>
      <p:sp>
        <p:nvSpPr>
          <p:cNvPr id="193" name="Google Shape;193;p12"/>
          <p:cNvSpPr txBox="1">
            <a:spLocks noGrp="1"/>
          </p:cNvSpPr>
          <p:nvPr>
            <p:ph idx="1"/>
          </p:nvPr>
        </p:nvSpPr>
        <p:spPr/>
        <p:txBody>
          <a:bodyPr/>
          <a:lstStyle/>
          <a:p>
            <a:r>
              <a:rPr lang="en-US" smtClean="0"/>
              <a:t>Concentration technique: If the oocyst load is less, then various techniques are used to concentrate the stool sample</a:t>
            </a:r>
          </a:p>
          <a:p>
            <a:r>
              <a:rPr lang="en-US" smtClean="0"/>
              <a:t>Acid-fast staining: Oocysts are acid-fast to 0.5–1% sulfuric acid or acid alcohol and appear as red color oocysts against blue back ground</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75</a:t>
            </a:fld>
            <a:endParaRPr lang="en"/>
          </a:p>
        </p:txBody>
      </p:sp>
    </p:spTree>
    <p:extLst>
      <p:ext uri="{BB962C8B-B14F-4D97-AF65-F5344CB8AC3E}">
        <p14:creationId xmlns:p14="http://schemas.microsoft.com/office/powerpoint/2010/main" val="1704724264"/>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fontScale="90000"/>
          </a:bodyPr>
          <a:lstStyle/>
          <a:p>
            <a:r>
              <a:rPr lang="en-US" smtClean="0"/>
              <a:t>Direct Microscopy (Stool Examination) (Cont..)</a:t>
            </a:r>
            <a:endParaRPr lang="en-US" dirty="0"/>
          </a:p>
        </p:txBody>
      </p:sp>
      <p:sp>
        <p:nvSpPr>
          <p:cNvPr id="193" name="Google Shape;193;p12"/>
          <p:cNvSpPr txBox="1">
            <a:spLocks noGrp="1"/>
          </p:cNvSpPr>
          <p:nvPr>
            <p:ph idx="1"/>
          </p:nvPr>
        </p:nvSpPr>
        <p:spPr/>
        <p:txBody>
          <a:bodyPr/>
          <a:lstStyle/>
          <a:p>
            <a:r>
              <a:rPr lang="en-US" smtClean="0"/>
              <a:t>Concentration technique: If the oocyst load is less, then various techniques are used to concentrate the stool sample</a:t>
            </a:r>
          </a:p>
          <a:p>
            <a:r>
              <a:rPr lang="en-US" smtClean="0"/>
              <a:t>Acid-fast staining: Oocysts are acid-fast to 0.5–1% sulfuric acid or acid alcohol and appear as red color oocysts against blue back ground</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76</a:t>
            </a:fld>
            <a:endParaRPr lang="en"/>
          </a:p>
        </p:txBody>
      </p:sp>
    </p:spTree>
    <p:extLst>
      <p:ext uri="{BB962C8B-B14F-4D97-AF65-F5344CB8AC3E}">
        <p14:creationId xmlns:p14="http://schemas.microsoft.com/office/powerpoint/2010/main" val="975065430"/>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fontScale="90000"/>
          </a:bodyPr>
          <a:lstStyle/>
          <a:p>
            <a:r>
              <a:rPr lang="en-US" smtClean="0"/>
              <a:t>Direct Microscopy (Stool Examination) (Cont..)</a:t>
            </a:r>
            <a:endParaRPr lang="en-US" dirty="0"/>
          </a:p>
        </p:txBody>
      </p:sp>
      <p:sp>
        <p:nvSpPr>
          <p:cNvPr id="193" name="Google Shape;193;p12"/>
          <p:cNvSpPr txBox="1">
            <a:spLocks noGrp="1"/>
          </p:cNvSpPr>
          <p:nvPr>
            <p:ph idx="1"/>
          </p:nvPr>
        </p:nvSpPr>
        <p:spPr/>
        <p:txBody>
          <a:bodyPr>
            <a:normAutofit fontScale="92500" lnSpcReduction="20000"/>
          </a:bodyPr>
          <a:lstStyle/>
          <a:p>
            <a:r>
              <a:rPr lang="en-US" smtClean="0"/>
              <a:t>Direct fluorescent antibody staining: Available for cryptosporidiosis - oocysts can be detected by using fluorescent labeled monoclonal antibody directed against cyst wall antigens.</a:t>
            </a:r>
          </a:p>
          <a:p>
            <a:r>
              <a:rPr lang="en-US" smtClean="0"/>
              <a:t>Autofluorescence: Oocysts of Cyclospora fluoresce when viewed under ultraviolet epifluorescence microscopy.</a:t>
            </a:r>
          </a:p>
          <a:p>
            <a:r>
              <a:rPr lang="en-US" smtClean="0"/>
              <a:t>Phase contrast microscopy</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77</a:t>
            </a:fld>
            <a:endParaRPr lang="en"/>
          </a:p>
        </p:txBody>
      </p:sp>
    </p:spTree>
    <p:extLst>
      <p:ext uri="{BB962C8B-B14F-4D97-AF65-F5344CB8AC3E}">
        <p14:creationId xmlns:p14="http://schemas.microsoft.com/office/powerpoint/2010/main" val="3976576233"/>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fontScale="90000"/>
          </a:bodyPr>
          <a:lstStyle/>
          <a:p>
            <a:r>
              <a:rPr lang="en-US" smtClean="0"/>
              <a:t>Differences between Cryptosporidium, Cyclospora and Cystoisospora</a:t>
            </a:r>
            <a:endParaRPr lang="en-US" dirty="0"/>
          </a:p>
        </p:txBody>
      </p:sp>
      <p:sp>
        <p:nvSpPr>
          <p:cNvPr id="6" name="Content Placeholder 5"/>
          <p:cNvSpPr>
            <a:spLocks noGrp="1"/>
          </p:cNvSpPr>
          <p:nvPr>
            <p:ph idx="1"/>
          </p:nvPr>
        </p:nvSpPr>
        <p:spPr/>
        <p:txBody>
          <a:bodyPr/>
          <a:lstStyle/>
          <a:p>
            <a:endParaRPr lang="en-US"/>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78</a:t>
            </a:fld>
            <a:endParaRPr lang="en"/>
          </a:p>
        </p:txBody>
      </p:sp>
      <p:graphicFrame>
        <p:nvGraphicFramePr>
          <p:cNvPr id="4" name="Table 3"/>
          <p:cNvGraphicFramePr>
            <a:graphicFrameLocks noGrp="1"/>
          </p:cNvGraphicFramePr>
          <p:nvPr>
            <p:extLst>
              <p:ext uri="{D42A27DB-BD31-4B8C-83A1-F6EECF244321}">
                <p14:modId xmlns:p14="http://schemas.microsoft.com/office/powerpoint/2010/main" val="1426393970"/>
              </p:ext>
            </p:extLst>
          </p:nvPr>
        </p:nvGraphicFramePr>
        <p:xfrm>
          <a:off x="670560" y="1479659"/>
          <a:ext cx="7680960" cy="3022600"/>
        </p:xfrm>
        <a:graphic>
          <a:graphicData uri="http://schemas.openxmlformats.org/drawingml/2006/table">
            <a:tbl>
              <a:tblPr firstRow="1" bandRow="1">
                <a:tableStyleId>{69C7853C-536D-4A76-A0AE-DD22124D55A5}</a:tableStyleId>
              </a:tblPr>
              <a:tblGrid>
                <a:gridCol w="1920240">
                  <a:extLst>
                    <a:ext uri="{9D8B030D-6E8A-4147-A177-3AD203B41FA5}">
                      <a16:colId xmlns:a16="http://schemas.microsoft.com/office/drawing/2014/main" xmlns="" val="20000"/>
                    </a:ext>
                  </a:extLst>
                </a:gridCol>
                <a:gridCol w="1920240">
                  <a:extLst>
                    <a:ext uri="{9D8B030D-6E8A-4147-A177-3AD203B41FA5}">
                      <a16:colId xmlns:a16="http://schemas.microsoft.com/office/drawing/2014/main" xmlns="" val="20001"/>
                    </a:ext>
                  </a:extLst>
                </a:gridCol>
                <a:gridCol w="1920240">
                  <a:extLst>
                    <a:ext uri="{9D8B030D-6E8A-4147-A177-3AD203B41FA5}">
                      <a16:colId xmlns:a16="http://schemas.microsoft.com/office/drawing/2014/main" xmlns="" val="20002"/>
                    </a:ext>
                  </a:extLst>
                </a:gridCol>
                <a:gridCol w="1920240">
                  <a:extLst>
                    <a:ext uri="{9D8B030D-6E8A-4147-A177-3AD203B41FA5}">
                      <a16:colId xmlns:a16="http://schemas.microsoft.com/office/drawing/2014/main" xmlns="" val="20003"/>
                    </a:ext>
                  </a:extLst>
                </a:gridCol>
              </a:tblGrid>
              <a:tr h="370840">
                <a:tc>
                  <a:txBody>
                    <a:bodyPr/>
                    <a:lstStyle/>
                    <a:p>
                      <a:pPr marL="43815" marR="0">
                        <a:lnSpc>
                          <a:spcPct val="100000"/>
                        </a:lnSpc>
                        <a:spcBef>
                          <a:spcPts val="170"/>
                        </a:spcBef>
                        <a:spcAft>
                          <a:spcPts val="0"/>
                        </a:spcAft>
                      </a:pPr>
                      <a:r>
                        <a:rPr lang="en-US" sz="1400" b="1"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Property</a:t>
                      </a:r>
                      <a:endParaRPr lang="en-US" sz="14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44450" marR="0">
                        <a:lnSpc>
                          <a:spcPct val="100000"/>
                        </a:lnSpc>
                        <a:spcBef>
                          <a:spcPts val="190"/>
                        </a:spcBef>
                        <a:spcAft>
                          <a:spcPts val="0"/>
                        </a:spcAft>
                      </a:pPr>
                      <a:r>
                        <a:rPr lang="en-US" sz="1400" b="1" i="1">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Cryptosporidium</a:t>
                      </a:r>
                      <a:endPar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44450" marR="0">
                        <a:lnSpc>
                          <a:spcPct val="100000"/>
                        </a:lnSpc>
                        <a:spcBef>
                          <a:spcPts val="190"/>
                        </a:spcBef>
                        <a:spcAft>
                          <a:spcPts val="0"/>
                        </a:spcAft>
                      </a:pPr>
                      <a:r>
                        <a:rPr lang="en-US" sz="1400" b="1" i="1">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Cyclospora</a:t>
                      </a:r>
                      <a:endPar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44450" marR="0">
                        <a:lnSpc>
                          <a:spcPct val="100000"/>
                        </a:lnSpc>
                        <a:spcBef>
                          <a:spcPts val="190"/>
                        </a:spcBef>
                        <a:spcAft>
                          <a:spcPts val="0"/>
                        </a:spcAft>
                      </a:pPr>
                      <a:r>
                        <a:rPr lang="en-US" sz="1400" b="1" i="1">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Cystoisospora</a:t>
                      </a:r>
                      <a:endPar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extLst>
                  <a:ext uri="{0D108BD9-81ED-4DB2-BD59-A6C34878D82A}">
                    <a16:rowId xmlns:a16="http://schemas.microsoft.com/office/drawing/2014/main" xmlns="" val="10000"/>
                  </a:ext>
                </a:extLst>
              </a:tr>
              <a:tr h="370840">
                <a:tc>
                  <a:txBody>
                    <a:bodyPr/>
                    <a:lstStyle/>
                    <a:p>
                      <a:pPr marL="43815" marR="0">
                        <a:lnSpc>
                          <a:spcPct val="100000"/>
                        </a:lnSpc>
                        <a:spcBef>
                          <a:spcPts val="190"/>
                        </a:spcBef>
                        <a:spcAft>
                          <a:spcPts val="0"/>
                        </a:spcAft>
                      </a:pPr>
                      <a:r>
                        <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Infective form</a:t>
                      </a:r>
                    </a:p>
                  </a:txBody>
                  <a:tcPr marL="0" marR="0" marT="0" marB="0"/>
                </a:tc>
                <a:tc>
                  <a:txBody>
                    <a:bodyPr/>
                    <a:lstStyle/>
                    <a:p>
                      <a:pPr marL="44450" marR="0">
                        <a:lnSpc>
                          <a:spcPct val="100000"/>
                        </a:lnSpc>
                        <a:spcBef>
                          <a:spcPts val="190"/>
                        </a:spcBef>
                        <a:spcAft>
                          <a:spcPts val="0"/>
                        </a:spcAft>
                      </a:pPr>
                      <a:r>
                        <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Sporulated oocyst</a:t>
                      </a:r>
                    </a:p>
                  </a:txBody>
                  <a:tcPr marL="0" marR="0" marT="0" marB="0"/>
                </a:tc>
                <a:tc>
                  <a:txBody>
                    <a:bodyPr/>
                    <a:lstStyle/>
                    <a:p>
                      <a:pPr marL="44450" marR="0">
                        <a:lnSpc>
                          <a:spcPct val="100000"/>
                        </a:lnSpc>
                        <a:spcBef>
                          <a:spcPts val="190"/>
                        </a:spcBef>
                        <a:spcAft>
                          <a:spcPts val="0"/>
                        </a:spcAft>
                      </a:pPr>
                      <a:r>
                        <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Sporulated oocyst</a:t>
                      </a:r>
                    </a:p>
                  </a:txBody>
                  <a:tcPr marL="0" marR="0" marT="0" marB="0"/>
                </a:tc>
                <a:tc>
                  <a:txBody>
                    <a:bodyPr/>
                    <a:lstStyle/>
                    <a:p>
                      <a:pPr marL="44450" marR="0">
                        <a:lnSpc>
                          <a:spcPct val="100000"/>
                        </a:lnSpc>
                        <a:spcBef>
                          <a:spcPts val="190"/>
                        </a:spcBef>
                        <a:spcAft>
                          <a:spcPts val="0"/>
                        </a:spcAft>
                      </a:pPr>
                      <a:r>
                        <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Sporulated oocyst</a:t>
                      </a:r>
                    </a:p>
                  </a:txBody>
                  <a:tcPr marL="0" marR="0" marT="0" marB="0"/>
                </a:tc>
                <a:extLst>
                  <a:ext uri="{0D108BD9-81ED-4DB2-BD59-A6C34878D82A}">
                    <a16:rowId xmlns:a16="http://schemas.microsoft.com/office/drawing/2014/main" xmlns="" val="10001"/>
                  </a:ext>
                </a:extLst>
              </a:tr>
              <a:tr h="370840">
                <a:tc>
                  <a:txBody>
                    <a:bodyPr/>
                    <a:lstStyle/>
                    <a:p>
                      <a:pPr marL="43815" marR="0">
                        <a:lnSpc>
                          <a:spcPct val="100000"/>
                        </a:lnSpc>
                        <a:spcBef>
                          <a:spcPts val="190"/>
                        </a:spcBef>
                        <a:spcAft>
                          <a:spcPts val="0"/>
                        </a:spcAft>
                      </a:pPr>
                      <a:r>
                        <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Diagnostic form</a:t>
                      </a:r>
                    </a:p>
                  </a:txBody>
                  <a:tcPr marL="0" marR="0" marT="0" marB="0"/>
                </a:tc>
                <a:tc>
                  <a:txBody>
                    <a:bodyPr/>
                    <a:lstStyle/>
                    <a:p>
                      <a:pPr marL="44450" marR="0">
                        <a:lnSpc>
                          <a:spcPct val="100000"/>
                        </a:lnSpc>
                        <a:spcBef>
                          <a:spcPts val="190"/>
                        </a:spcBef>
                        <a:spcAft>
                          <a:spcPts val="0"/>
                        </a:spcAft>
                      </a:pPr>
                      <a:r>
                        <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Sporulated oocyst</a:t>
                      </a:r>
                    </a:p>
                  </a:txBody>
                  <a:tcPr marL="0" marR="0" marT="0" marB="0"/>
                </a:tc>
                <a:tc>
                  <a:txBody>
                    <a:bodyPr/>
                    <a:lstStyle/>
                    <a:p>
                      <a:pPr marL="44450" marR="0">
                        <a:lnSpc>
                          <a:spcPct val="100000"/>
                        </a:lnSpc>
                        <a:spcBef>
                          <a:spcPts val="190"/>
                        </a:spcBef>
                        <a:spcAft>
                          <a:spcPts val="0"/>
                        </a:spcAft>
                      </a:pPr>
                      <a:r>
                        <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Unsporulated oocyst</a:t>
                      </a:r>
                    </a:p>
                  </a:txBody>
                  <a:tcPr marL="0" marR="0" marT="0" marB="0"/>
                </a:tc>
                <a:tc>
                  <a:txBody>
                    <a:bodyPr/>
                    <a:lstStyle/>
                    <a:p>
                      <a:pPr marL="44450" marR="0">
                        <a:lnSpc>
                          <a:spcPct val="100000"/>
                        </a:lnSpc>
                        <a:spcBef>
                          <a:spcPts val="190"/>
                        </a:spcBef>
                        <a:spcAft>
                          <a:spcPts val="0"/>
                        </a:spcAft>
                      </a:pPr>
                      <a:r>
                        <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Unsporulated oocyst</a:t>
                      </a:r>
                    </a:p>
                  </a:txBody>
                  <a:tcPr marL="0" marR="0" marT="0" marB="0"/>
                </a:tc>
                <a:extLst>
                  <a:ext uri="{0D108BD9-81ED-4DB2-BD59-A6C34878D82A}">
                    <a16:rowId xmlns:a16="http://schemas.microsoft.com/office/drawing/2014/main" xmlns="" val="10002"/>
                  </a:ext>
                </a:extLst>
              </a:tr>
              <a:tr h="370840">
                <a:tc>
                  <a:txBody>
                    <a:bodyPr/>
                    <a:lstStyle/>
                    <a:p>
                      <a:pPr marL="43815" marR="0">
                        <a:lnSpc>
                          <a:spcPct val="100000"/>
                        </a:lnSpc>
                        <a:spcBef>
                          <a:spcPts val="190"/>
                        </a:spcBef>
                        <a:spcAft>
                          <a:spcPts val="0"/>
                        </a:spcAft>
                      </a:pPr>
                      <a:r>
                        <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Outbreaks</a:t>
                      </a:r>
                    </a:p>
                  </a:txBody>
                  <a:tcPr marL="0" marR="0" marT="0" marB="0"/>
                </a:tc>
                <a:tc>
                  <a:txBody>
                    <a:bodyPr/>
                    <a:lstStyle/>
                    <a:p>
                      <a:pPr marL="44450" marR="0">
                        <a:lnSpc>
                          <a:spcPct val="100000"/>
                        </a:lnSpc>
                        <a:spcBef>
                          <a:spcPts val="190"/>
                        </a:spcBef>
                        <a:spcAft>
                          <a:spcPts val="0"/>
                        </a:spcAft>
                      </a:pPr>
                      <a:r>
                        <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Frequent, large</a:t>
                      </a:r>
                    </a:p>
                  </a:txBody>
                  <a:tcPr marL="0" marR="0" marT="0" marB="0"/>
                </a:tc>
                <a:tc>
                  <a:txBody>
                    <a:bodyPr/>
                    <a:lstStyle/>
                    <a:p>
                      <a:pPr marL="44450" marR="0">
                        <a:lnSpc>
                          <a:spcPct val="100000"/>
                        </a:lnSpc>
                        <a:spcBef>
                          <a:spcPts val="190"/>
                        </a:spcBef>
                        <a:spcAft>
                          <a:spcPts val="0"/>
                        </a:spcAft>
                      </a:pPr>
                      <a:r>
                        <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Common, large</a:t>
                      </a:r>
                    </a:p>
                  </a:txBody>
                  <a:tcPr marL="0" marR="0" marT="0" marB="0"/>
                </a:tc>
                <a:tc>
                  <a:txBody>
                    <a:bodyPr/>
                    <a:lstStyle/>
                    <a:p>
                      <a:pPr marL="44450" marR="0">
                        <a:lnSpc>
                          <a:spcPct val="100000"/>
                        </a:lnSpc>
                        <a:spcBef>
                          <a:spcPts val="190"/>
                        </a:spcBef>
                        <a:spcAft>
                          <a:spcPts val="0"/>
                        </a:spcAft>
                      </a:pPr>
                      <a:r>
                        <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Occasional, small</a:t>
                      </a:r>
                    </a:p>
                  </a:txBody>
                  <a:tcPr marL="0" marR="0" marT="0" marB="0"/>
                </a:tc>
                <a:extLst>
                  <a:ext uri="{0D108BD9-81ED-4DB2-BD59-A6C34878D82A}">
                    <a16:rowId xmlns:a16="http://schemas.microsoft.com/office/drawing/2014/main" xmlns="" val="10003"/>
                  </a:ext>
                </a:extLst>
              </a:tr>
              <a:tr h="370840">
                <a:tc>
                  <a:txBody>
                    <a:bodyPr/>
                    <a:lstStyle/>
                    <a:p>
                      <a:pPr marL="43815" marR="0">
                        <a:lnSpc>
                          <a:spcPct val="100000"/>
                        </a:lnSpc>
                        <a:spcBef>
                          <a:spcPts val="190"/>
                        </a:spcBef>
                        <a:spcAft>
                          <a:spcPts val="0"/>
                        </a:spcAft>
                      </a:pPr>
                      <a:r>
                        <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Zoonotic potential</a:t>
                      </a:r>
                    </a:p>
                  </a:txBody>
                  <a:tcPr marL="0" marR="0" marT="0" marB="0"/>
                </a:tc>
                <a:tc>
                  <a:txBody>
                    <a:bodyPr/>
                    <a:lstStyle/>
                    <a:p>
                      <a:pPr marL="44450" marR="0">
                        <a:lnSpc>
                          <a:spcPct val="100000"/>
                        </a:lnSpc>
                        <a:spcBef>
                          <a:spcPts val="190"/>
                        </a:spcBef>
                        <a:spcAft>
                          <a:spcPts val="0"/>
                        </a:spcAft>
                      </a:pPr>
                      <a:r>
                        <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Yes</a:t>
                      </a:r>
                    </a:p>
                  </a:txBody>
                  <a:tcPr marL="0" marR="0" marT="0" marB="0"/>
                </a:tc>
                <a:tc>
                  <a:txBody>
                    <a:bodyPr/>
                    <a:lstStyle/>
                    <a:p>
                      <a:pPr marL="44450" marR="0">
                        <a:lnSpc>
                          <a:spcPct val="100000"/>
                        </a:lnSpc>
                        <a:spcBef>
                          <a:spcPts val="190"/>
                        </a:spcBef>
                        <a:spcAft>
                          <a:spcPts val="0"/>
                        </a:spcAft>
                      </a:pPr>
                      <a:r>
                        <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Uncertain</a:t>
                      </a:r>
                    </a:p>
                  </a:txBody>
                  <a:tcPr marL="0" marR="0" marT="0" marB="0"/>
                </a:tc>
                <a:tc>
                  <a:txBody>
                    <a:bodyPr/>
                    <a:lstStyle/>
                    <a:p>
                      <a:pPr marL="44450" marR="0">
                        <a:lnSpc>
                          <a:spcPct val="100000"/>
                        </a:lnSpc>
                        <a:spcBef>
                          <a:spcPts val="190"/>
                        </a:spcBef>
                        <a:spcAft>
                          <a:spcPts val="0"/>
                        </a:spcAft>
                      </a:pPr>
                      <a:r>
                        <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No</a:t>
                      </a:r>
                    </a:p>
                  </a:txBody>
                  <a:tcPr marL="0" marR="0" marT="0" marB="0"/>
                </a:tc>
                <a:extLst>
                  <a:ext uri="{0D108BD9-81ED-4DB2-BD59-A6C34878D82A}">
                    <a16:rowId xmlns:a16="http://schemas.microsoft.com/office/drawing/2014/main" xmlns="" val="10004"/>
                  </a:ext>
                </a:extLst>
              </a:tr>
              <a:tr h="370840">
                <a:tc>
                  <a:txBody>
                    <a:bodyPr/>
                    <a:lstStyle/>
                    <a:p>
                      <a:pPr marL="43815" marR="0">
                        <a:lnSpc>
                          <a:spcPct val="100000"/>
                        </a:lnSpc>
                        <a:spcBef>
                          <a:spcPts val="190"/>
                        </a:spcBef>
                        <a:spcAft>
                          <a:spcPts val="0"/>
                        </a:spcAft>
                      </a:pPr>
                      <a:r>
                        <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Oocyst size</a:t>
                      </a:r>
                    </a:p>
                  </a:txBody>
                  <a:tcPr marL="0" marR="0" marT="0" marB="0"/>
                </a:tc>
                <a:tc>
                  <a:txBody>
                    <a:bodyPr/>
                    <a:lstStyle/>
                    <a:p>
                      <a:pPr marL="44450" marR="0">
                        <a:lnSpc>
                          <a:spcPct val="100000"/>
                        </a:lnSpc>
                        <a:spcBef>
                          <a:spcPts val="145"/>
                        </a:spcBef>
                        <a:spcAft>
                          <a:spcPts val="0"/>
                        </a:spcAft>
                      </a:pPr>
                      <a:r>
                        <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4–6 mm</a:t>
                      </a:r>
                    </a:p>
                  </a:txBody>
                  <a:tcPr marL="0" marR="0" marT="0" marB="0"/>
                </a:tc>
                <a:tc>
                  <a:txBody>
                    <a:bodyPr/>
                    <a:lstStyle/>
                    <a:p>
                      <a:pPr marL="44450" marR="0">
                        <a:lnSpc>
                          <a:spcPct val="100000"/>
                        </a:lnSpc>
                        <a:spcBef>
                          <a:spcPts val="145"/>
                        </a:spcBef>
                        <a:spcAft>
                          <a:spcPts val="0"/>
                        </a:spcAft>
                      </a:pPr>
                      <a:r>
                        <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8–10 mm</a:t>
                      </a:r>
                    </a:p>
                  </a:txBody>
                  <a:tcPr marL="0" marR="0" marT="0" marB="0"/>
                </a:tc>
                <a:tc>
                  <a:txBody>
                    <a:bodyPr/>
                    <a:lstStyle/>
                    <a:p>
                      <a:pPr marL="44450" marR="0">
                        <a:lnSpc>
                          <a:spcPct val="100000"/>
                        </a:lnSpc>
                        <a:spcBef>
                          <a:spcPts val="145"/>
                        </a:spcBef>
                        <a:spcAft>
                          <a:spcPts val="0"/>
                        </a:spcAft>
                      </a:pPr>
                      <a:r>
                        <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20–33 mm</a:t>
                      </a:r>
                    </a:p>
                  </a:txBody>
                  <a:tcPr marL="0" marR="0" marT="0" marB="0"/>
                </a:tc>
                <a:extLst>
                  <a:ext uri="{0D108BD9-81ED-4DB2-BD59-A6C34878D82A}">
                    <a16:rowId xmlns:a16="http://schemas.microsoft.com/office/drawing/2014/main" xmlns="" val="10005"/>
                  </a:ext>
                </a:extLst>
              </a:tr>
              <a:tr h="370840">
                <a:tc>
                  <a:txBody>
                    <a:bodyPr/>
                    <a:lstStyle/>
                    <a:p>
                      <a:pPr marL="43815" marR="0">
                        <a:lnSpc>
                          <a:spcPct val="100000"/>
                        </a:lnSpc>
                        <a:spcBef>
                          <a:spcPts val="190"/>
                        </a:spcBef>
                        <a:spcAft>
                          <a:spcPts val="0"/>
                        </a:spcAft>
                      </a:pPr>
                      <a:r>
                        <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Oocyst shape</a:t>
                      </a:r>
                    </a:p>
                  </a:txBody>
                  <a:tcPr marL="0" marR="0" marT="0" marB="0"/>
                </a:tc>
                <a:tc>
                  <a:txBody>
                    <a:bodyPr/>
                    <a:lstStyle/>
                    <a:p>
                      <a:pPr marL="44450" marR="0">
                        <a:lnSpc>
                          <a:spcPct val="100000"/>
                        </a:lnSpc>
                        <a:spcBef>
                          <a:spcPts val="190"/>
                        </a:spcBef>
                        <a:spcAft>
                          <a:spcPts val="0"/>
                        </a:spcAft>
                      </a:pPr>
                      <a:r>
                        <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Round</a:t>
                      </a:r>
                    </a:p>
                  </a:txBody>
                  <a:tcPr marL="0" marR="0" marT="0" marB="0"/>
                </a:tc>
                <a:tc>
                  <a:txBody>
                    <a:bodyPr/>
                    <a:lstStyle/>
                    <a:p>
                      <a:pPr marL="44450" marR="0">
                        <a:lnSpc>
                          <a:spcPct val="100000"/>
                        </a:lnSpc>
                        <a:spcBef>
                          <a:spcPts val="190"/>
                        </a:spcBef>
                        <a:spcAft>
                          <a:spcPts val="0"/>
                        </a:spcAft>
                      </a:pPr>
                      <a:r>
                        <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Round</a:t>
                      </a:r>
                    </a:p>
                  </a:txBody>
                  <a:tcPr marL="0" marR="0" marT="0" marB="0"/>
                </a:tc>
                <a:tc>
                  <a:txBody>
                    <a:bodyPr/>
                    <a:lstStyle/>
                    <a:p>
                      <a:pPr marL="44450" marR="0">
                        <a:lnSpc>
                          <a:spcPct val="100000"/>
                        </a:lnSpc>
                        <a:spcBef>
                          <a:spcPts val="190"/>
                        </a:spcBef>
                        <a:spcAft>
                          <a:spcPts val="0"/>
                        </a:spcAft>
                      </a:pPr>
                      <a:r>
                        <a:rPr lang="en-US" sz="14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Oval</a:t>
                      </a:r>
                    </a:p>
                  </a:txBody>
                  <a:tcPr marL="0" marR="0" marT="0" marB="0"/>
                </a:tc>
                <a:extLst>
                  <a:ext uri="{0D108BD9-81ED-4DB2-BD59-A6C34878D82A}">
                    <a16:rowId xmlns:a16="http://schemas.microsoft.com/office/drawing/2014/main" xmlns="" val="10006"/>
                  </a:ext>
                </a:extLst>
              </a:tr>
              <a:tr h="370840">
                <a:tc>
                  <a:txBody>
                    <a:bodyPr/>
                    <a:lstStyle/>
                    <a:p>
                      <a:pPr marL="43815" marR="0">
                        <a:lnSpc>
                          <a:spcPct val="100000"/>
                        </a:lnSpc>
                        <a:spcBef>
                          <a:spcPts val="190"/>
                        </a:spcBef>
                        <a:spcAft>
                          <a:spcPts val="0"/>
                        </a:spcAft>
                      </a:pPr>
                      <a:r>
                        <a:rPr lang="en-US" sz="1400" dirty="0" err="1">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Sporulated</a:t>
                      </a:r>
                      <a:r>
                        <a:rPr lang="en-US" sz="14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 oocyst contain</a:t>
                      </a:r>
                    </a:p>
                  </a:txBody>
                  <a:tcPr marL="0" marR="0" marT="0" marB="0"/>
                </a:tc>
                <a:tc>
                  <a:txBody>
                    <a:bodyPr/>
                    <a:lstStyle/>
                    <a:p>
                      <a:pPr marL="44450" marR="0">
                        <a:lnSpc>
                          <a:spcPct val="100000"/>
                        </a:lnSpc>
                        <a:spcBef>
                          <a:spcPts val="190"/>
                        </a:spcBef>
                        <a:spcAft>
                          <a:spcPts val="0"/>
                        </a:spcAft>
                      </a:pPr>
                      <a:r>
                        <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Four sporozoites</a:t>
                      </a:r>
                    </a:p>
                  </a:txBody>
                  <a:tcPr marL="0" marR="0" marT="0" marB="0"/>
                </a:tc>
                <a:tc>
                  <a:txBody>
                    <a:bodyPr/>
                    <a:lstStyle/>
                    <a:p>
                      <a:pPr marL="44450" marR="46990">
                        <a:lnSpc>
                          <a:spcPct val="100000"/>
                        </a:lnSpc>
                        <a:spcBef>
                          <a:spcPts val="205"/>
                        </a:spcBef>
                        <a:spcAft>
                          <a:spcPts val="0"/>
                        </a:spcAft>
                      </a:pPr>
                      <a:r>
                        <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Two sporocysts, each having two sporozoites</a:t>
                      </a:r>
                    </a:p>
                  </a:txBody>
                  <a:tcPr marL="0" marR="0" marT="0" marB="0"/>
                </a:tc>
                <a:tc>
                  <a:txBody>
                    <a:bodyPr/>
                    <a:lstStyle/>
                    <a:p>
                      <a:pPr marL="44450" marR="2540">
                        <a:lnSpc>
                          <a:spcPct val="100000"/>
                        </a:lnSpc>
                        <a:spcBef>
                          <a:spcPts val="205"/>
                        </a:spcBef>
                        <a:spcAft>
                          <a:spcPts val="0"/>
                        </a:spcAft>
                      </a:pPr>
                      <a:r>
                        <a:rPr lang="en-US" sz="14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Two </a:t>
                      </a:r>
                      <a:r>
                        <a:rPr lang="en-US" sz="1400" dirty="0" err="1">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sporocysts</a:t>
                      </a:r>
                      <a:r>
                        <a:rPr lang="en-US" sz="14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 each having four </a:t>
                      </a:r>
                      <a:r>
                        <a:rPr lang="en-US" sz="1400" dirty="0" err="1">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sporozoites</a:t>
                      </a:r>
                      <a:endParaRPr lang="en-US" sz="14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extLst>
                  <a:ext uri="{0D108BD9-81ED-4DB2-BD59-A6C34878D82A}">
                    <a16:rowId xmlns:a16="http://schemas.microsoft.com/office/drawing/2014/main" xmlns="" val="10007"/>
                  </a:ext>
                </a:extLst>
              </a:tr>
            </a:tbl>
          </a:graphicData>
        </a:graphic>
      </p:graphicFrame>
    </p:spTree>
    <p:extLst>
      <p:ext uri="{BB962C8B-B14F-4D97-AF65-F5344CB8AC3E}">
        <p14:creationId xmlns:p14="http://schemas.microsoft.com/office/powerpoint/2010/main" val="699971905"/>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fontScale="90000"/>
          </a:bodyPr>
          <a:lstStyle/>
          <a:p>
            <a:r>
              <a:rPr lang="en-US" smtClean="0"/>
              <a:t>Differences between Cryptosporidium, Cyclospora and Cystoisospora (Cont..)</a:t>
            </a:r>
            <a:endParaRPr lang="en-US" dirty="0"/>
          </a:p>
        </p:txBody>
      </p:sp>
      <p:sp>
        <p:nvSpPr>
          <p:cNvPr id="6" name="Content Placeholder 5"/>
          <p:cNvSpPr>
            <a:spLocks noGrp="1"/>
          </p:cNvSpPr>
          <p:nvPr>
            <p:ph idx="1"/>
          </p:nvPr>
        </p:nvSpPr>
        <p:spPr/>
        <p:txBody>
          <a:bodyPr/>
          <a:lstStyle/>
          <a:p>
            <a:endParaRPr lang="en-US"/>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79</a:t>
            </a:fld>
            <a:endParaRPr lang="en"/>
          </a:p>
        </p:txBody>
      </p:sp>
      <p:graphicFrame>
        <p:nvGraphicFramePr>
          <p:cNvPr id="4" name="Table 3"/>
          <p:cNvGraphicFramePr>
            <a:graphicFrameLocks noGrp="1"/>
          </p:cNvGraphicFramePr>
          <p:nvPr>
            <p:extLst>
              <p:ext uri="{D42A27DB-BD31-4B8C-83A1-F6EECF244321}">
                <p14:modId xmlns:p14="http://schemas.microsoft.com/office/powerpoint/2010/main" val="758902091"/>
              </p:ext>
            </p:extLst>
          </p:nvPr>
        </p:nvGraphicFramePr>
        <p:xfrm>
          <a:off x="670560" y="1479659"/>
          <a:ext cx="7680960" cy="2313560"/>
        </p:xfrm>
        <a:graphic>
          <a:graphicData uri="http://schemas.openxmlformats.org/drawingml/2006/table">
            <a:tbl>
              <a:tblPr firstRow="1" bandRow="1">
                <a:tableStyleId>{69C7853C-536D-4A76-A0AE-DD22124D55A5}</a:tableStyleId>
              </a:tblPr>
              <a:tblGrid>
                <a:gridCol w="1920240">
                  <a:extLst>
                    <a:ext uri="{9D8B030D-6E8A-4147-A177-3AD203B41FA5}">
                      <a16:colId xmlns:a16="http://schemas.microsoft.com/office/drawing/2014/main" xmlns="" val="20000"/>
                    </a:ext>
                  </a:extLst>
                </a:gridCol>
                <a:gridCol w="1920240">
                  <a:extLst>
                    <a:ext uri="{9D8B030D-6E8A-4147-A177-3AD203B41FA5}">
                      <a16:colId xmlns:a16="http://schemas.microsoft.com/office/drawing/2014/main" xmlns="" val="20001"/>
                    </a:ext>
                  </a:extLst>
                </a:gridCol>
                <a:gridCol w="1920240">
                  <a:extLst>
                    <a:ext uri="{9D8B030D-6E8A-4147-A177-3AD203B41FA5}">
                      <a16:colId xmlns:a16="http://schemas.microsoft.com/office/drawing/2014/main" xmlns="" val="20002"/>
                    </a:ext>
                  </a:extLst>
                </a:gridCol>
                <a:gridCol w="1920240">
                  <a:extLst>
                    <a:ext uri="{9D8B030D-6E8A-4147-A177-3AD203B41FA5}">
                      <a16:colId xmlns:a16="http://schemas.microsoft.com/office/drawing/2014/main" xmlns="" val="20003"/>
                    </a:ext>
                  </a:extLst>
                </a:gridCol>
              </a:tblGrid>
              <a:tr h="370840">
                <a:tc>
                  <a:txBody>
                    <a:bodyPr/>
                    <a:lstStyle/>
                    <a:p>
                      <a:pPr marL="43815" marR="0">
                        <a:lnSpc>
                          <a:spcPct val="150000"/>
                        </a:lnSpc>
                        <a:spcBef>
                          <a:spcPts val="170"/>
                        </a:spcBef>
                        <a:spcAft>
                          <a:spcPts val="0"/>
                        </a:spcAft>
                      </a:pPr>
                      <a:r>
                        <a:rPr lang="en-US" sz="1400" b="1"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Property</a:t>
                      </a:r>
                      <a:endParaRPr lang="en-US" sz="14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44450" marR="0">
                        <a:lnSpc>
                          <a:spcPct val="150000"/>
                        </a:lnSpc>
                        <a:spcBef>
                          <a:spcPts val="190"/>
                        </a:spcBef>
                        <a:spcAft>
                          <a:spcPts val="0"/>
                        </a:spcAft>
                      </a:pPr>
                      <a:r>
                        <a:rPr lang="en-US" sz="1400" b="1" i="1">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Cryptosporidium</a:t>
                      </a:r>
                      <a:endPar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44450" marR="0">
                        <a:lnSpc>
                          <a:spcPct val="150000"/>
                        </a:lnSpc>
                        <a:spcBef>
                          <a:spcPts val="190"/>
                        </a:spcBef>
                        <a:spcAft>
                          <a:spcPts val="0"/>
                        </a:spcAft>
                      </a:pPr>
                      <a:r>
                        <a:rPr lang="en-US" sz="1400" b="1" i="1">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Cyclospora</a:t>
                      </a:r>
                      <a:endPar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44450" marR="0">
                        <a:lnSpc>
                          <a:spcPct val="150000"/>
                        </a:lnSpc>
                        <a:spcBef>
                          <a:spcPts val="190"/>
                        </a:spcBef>
                        <a:spcAft>
                          <a:spcPts val="0"/>
                        </a:spcAft>
                      </a:pPr>
                      <a:r>
                        <a:rPr lang="en-US" sz="1400" b="1" i="1">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Cystoisospora</a:t>
                      </a:r>
                      <a:endPar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extLst>
                  <a:ext uri="{0D108BD9-81ED-4DB2-BD59-A6C34878D82A}">
                    <a16:rowId xmlns:a16="http://schemas.microsoft.com/office/drawing/2014/main" xmlns="" val="10000"/>
                  </a:ext>
                </a:extLst>
              </a:tr>
              <a:tr h="370840">
                <a:tc>
                  <a:txBody>
                    <a:bodyPr/>
                    <a:lstStyle/>
                    <a:p>
                      <a:pPr marL="43815" marR="0">
                        <a:lnSpc>
                          <a:spcPct val="150000"/>
                        </a:lnSpc>
                        <a:spcBef>
                          <a:spcPts val="190"/>
                        </a:spcBef>
                        <a:spcAft>
                          <a:spcPts val="0"/>
                        </a:spcAft>
                      </a:pPr>
                      <a:r>
                        <a:rPr lang="en-US" sz="1400" dirty="0">
                          <a:solidFill>
                            <a:srgbClr val="231F20"/>
                          </a:solidFill>
                          <a:effectLst/>
                          <a:latin typeface="Roboto Condensed Light" panose="020B0604020202020204" charset="0"/>
                          <a:ea typeface="Roboto Condensed Light" panose="020B0604020202020204" charset="0"/>
                          <a:cs typeface="Times New Roman" panose="02020603050405020304" pitchFamily="18" charset="0"/>
                        </a:rPr>
                        <a:t>Acid-fastness</a:t>
                      </a:r>
                      <a:endParaRPr lang="en-US" sz="1400" dirty="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44450" marR="0">
                        <a:lnSpc>
                          <a:spcPct val="150000"/>
                        </a:lnSpc>
                        <a:spcBef>
                          <a:spcPts val="190"/>
                        </a:spcBef>
                        <a:spcAft>
                          <a:spcPts val="0"/>
                        </a:spcAft>
                      </a:pPr>
                      <a:r>
                        <a:rPr lang="en-US" sz="1400">
                          <a:solidFill>
                            <a:srgbClr val="231F20"/>
                          </a:solidFill>
                          <a:effectLst/>
                          <a:latin typeface="Roboto Condensed Light" panose="020B0604020202020204" charset="0"/>
                          <a:ea typeface="Roboto Condensed Light" panose="020B0604020202020204" charset="0"/>
                          <a:cs typeface="Times New Roman" panose="02020603050405020304" pitchFamily="18" charset="0"/>
                        </a:rPr>
                        <a:t>Uniformly acid-fast</a:t>
                      </a:r>
                      <a:endParaRPr lang="en-US" sz="140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44450" marR="0">
                        <a:lnSpc>
                          <a:spcPct val="150000"/>
                        </a:lnSpc>
                        <a:spcBef>
                          <a:spcPts val="190"/>
                        </a:spcBef>
                        <a:spcAft>
                          <a:spcPts val="0"/>
                        </a:spcAft>
                      </a:pPr>
                      <a:r>
                        <a:rPr lang="en-US" sz="1400">
                          <a:solidFill>
                            <a:srgbClr val="231F20"/>
                          </a:solidFill>
                          <a:effectLst/>
                          <a:latin typeface="Roboto Condensed Light" panose="020B0604020202020204" charset="0"/>
                          <a:ea typeface="Roboto Condensed Light" panose="020B0604020202020204" charset="0"/>
                          <a:cs typeface="Times New Roman" panose="02020603050405020304" pitchFamily="18" charset="0"/>
                        </a:rPr>
                        <a:t>Variable acid-fast</a:t>
                      </a:r>
                      <a:endParaRPr lang="en-US" sz="140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44450" marR="0">
                        <a:lnSpc>
                          <a:spcPct val="150000"/>
                        </a:lnSpc>
                        <a:spcBef>
                          <a:spcPts val="190"/>
                        </a:spcBef>
                        <a:spcAft>
                          <a:spcPts val="0"/>
                        </a:spcAft>
                      </a:pPr>
                      <a:r>
                        <a:rPr lang="en-US" sz="1400">
                          <a:solidFill>
                            <a:srgbClr val="231F20"/>
                          </a:solidFill>
                          <a:effectLst/>
                          <a:latin typeface="Roboto Condensed Light" panose="020B0604020202020204" charset="0"/>
                          <a:ea typeface="Roboto Condensed Light" panose="020B0604020202020204" charset="0"/>
                          <a:cs typeface="Times New Roman" panose="02020603050405020304" pitchFamily="18" charset="0"/>
                        </a:rPr>
                        <a:t>Uniformly acid-fast</a:t>
                      </a:r>
                      <a:endParaRPr lang="en-US" sz="140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extLst>
                  <a:ext uri="{0D108BD9-81ED-4DB2-BD59-A6C34878D82A}">
                    <a16:rowId xmlns:a16="http://schemas.microsoft.com/office/drawing/2014/main" xmlns="" val="10001"/>
                  </a:ext>
                </a:extLst>
              </a:tr>
              <a:tr h="370840">
                <a:tc>
                  <a:txBody>
                    <a:bodyPr/>
                    <a:lstStyle/>
                    <a:p>
                      <a:pPr marL="43815" marR="0">
                        <a:lnSpc>
                          <a:spcPct val="150000"/>
                        </a:lnSpc>
                        <a:spcBef>
                          <a:spcPts val="190"/>
                        </a:spcBef>
                        <a:spcAft>
                          <a:spcPts val="0"/>
                        </a:spcAft>
                      </a:pPr>
                      <a:r>
                        <a:rPr lang="en-US" sz="1400">
                          <a:solidFill>
                            <a:srgbClr val="231F20"/>
                          </a:solidFill>
                          <a:effectLst/>
                          <a:latin typeface="Roboto Condensed Light" panose="020B0604020202020204" charset="0"/>
                          <a:ea typeface="Roboto Condensed Light" panose="020B0604020202020204" charset="0"/>
                          <a:cs typeface="Times New Roman" panose="02020603050405020304" pitchFamily="18" charset="0"/>
                        </a:rPr>
                        <a:t>Autofluorescence</a:t>
                      </a:r>
                      <a:endParaRPr lang="en-US" sz="140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44450" marR="0">
                        <a:lnSpc>
                          <a:spcPct val="150000"/>
                        </a:lnSpc>
                        <a:spcBef>
                          <a:spcPts val="190"/>
                        </a:spcBef>
                        <a:spcAft>
                          <a:spcPts val="0"/>
                        </a:spcAft>
                      </a:pPr>
                      <a:r>
                        <a:rPr lang="en-US" sz="1400">
                          <a:solidFill>
                            <a:srgbClr val="231F20"/>
                          </a:solidFill>
                          <a:effectLst/>
                          <a:latin typeface="Roboto Condensed Light" panose="020B0604020202020204" charset="0"/>
                          <a:ea typeface="Roboto Condensed Light" panose="020B0604020202020204" charset="0"/>
                          <a:cs typeface="Times New Roman" panose="02020603050405020304" pitchFamily="18" charset="0"/>
                        </a:rPr>
                        <a:t>No, but can be stained with fluorescent dye</a:t>
                      </a:r>
                      <a:endParaRPr lang="en-US" sz="140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44450" marR="0">
                        <a:lnSpc>
                          <a:spcPct val="150000"/>
                        </a:lnSpc>
                        <a:spcBef>
                          <a:spcPts val="190"/>
                        </a:spcBef>
                        <a:spcAft>
                          <a:spcPts val="0"/>
                        </a:spcAft>
                      </a:pPr>
                      <a:r>
                        <a:rPr lang="en-US" sz="1400">
                          <a:solidFill>
                            <a:srgbClr val="231F20"/>
                          </a:solidFill>
                          <a:effectLst/>
                          <a:latin typeface="Roboto Condensed Light" panose="020B0604020202020204" charset="0"/>
                          <a:ea typeface="Roboto Condensed Light" panose="020B0604020202020204" charset="0"/>
                          <a:cs typeface="Times New Roman" panose="02020603050405020304" pitchFamily="18" charset="0"/>
                        </a:rPr>
                        <a:t>Autofluorescence ++</a:t>
                      </a:r>
                      <a:endParaRPr lang="en-US" sz="140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44450" marR="0">
                        <a:lnSpc>
                          <a:spcPct val="150000"/>
                        </a:lnSpc>
                        <a:spcBef>
                          <a:spcPts val="190"/>
                        </a:spcBef>
                        <a:spcAft>
                          <a:spcPts val="0"/>
                        </a:spcAft>
                      </a:pPr>
                      <a:r>
                        <a:rPr lang="en-US" sz="1400">
                          <a:solidFill>
                            <a:srgbClr val="231F20"/>
                          </a:solidFill>
                          <a:effectLst/>
                          <a:latin typeface="Roboto Condensed Light" panose="020B0604020202020204" charset="0"/>
                          <a:ea typeface="Roboto Condensed Light" panose="020B0604020202020204" charset="0"/>
                          <a:cs typeface="Times New Roman" panose="02020603050405020304" pitchFamily="18" charset="0"/>
                        </a:rPr>
                        <a:t>Autofluorescence +/-</a:t>
                      </a:r>
                      <a:endParaRPr lang="en-US" sz="140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extLst>
                  <a:ext uri="{0D108BD9-81ED-4DB2-BD59-A6C34878D82A}">
                    <a16:rowId xmlns:a16="http://schemas.microsoft.com/office/drawing/2014/main" xmlns="" val="10002"/>
                  </a:ext>
                </a:extLst>
              </a:tr>
              <a:tr h="370840">
                <a:tc>
                  <a:txBody>
                    <a:bodyPr/>
                    <a:lstStyle/>
                    <a:p>
                      <a:pPr marL="43815" marR="0">
                        <a:lnSpc>
                          <a:spcPct val="150000"/>
                        </a:lnSpc>
                        <a:spcBef>
                          <a:spcPts val="190"/>
                        </a:spcBef>
                        <a:spcAft>
                          <a:spcPts val="0"/>
                        </a:spcAft>
                      </a:pPr>
                      <a:r>
                        <a:rPr lang="en-US" sz="1400">
                          <a:solidFill>
                            <a:srgbClr val="231F20"/>
                          </a:solidFill>
                          <a:effectLst/>
                          <a:latin typeface="Roboto Condensed Light" panose="020B0604020202020204" charset="0"/>
                          <a:ea typeface="Roboto Condensed Light" panose="020B0604020202020204" charset="0"/>
                          <a:cs typeface="Times New Roman" panose="02020603050405020304" pitchFamily="18" charset="0"/>
                        </a:rPr>
                        <a:t>Sporulation of the oocyst</a:t>
                      </a:r>
                      <a:endParaRPr lang="en-US" sz="140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44450" marR="0">
                        <a:lnSpc>
                          <a:spcPct val="150000"/>
                        </a:lnSpc>
                        <a:spcBef>
                          <a:spcPts val="190"/>
                        </a:spcBef>
                        <a:spcAft>
                          <a:spcPts val="0"/>
                        </a:spcAft>
                      </a:pPr>
                      <a:r>
                        <a:rPr lang="en-US" sz="1400">
                          <a:solidFill>
                            <a:srgbClr val="231F20"/>
                          </a:solidFill>
                          <a:effectLst/>
                          <a:latin typeface="Roboto Condensed Light" panose="020B0604020202020204" charset="0"/>
                          <a:ea typeface="Roboto Condensed Light" panose="020B0604020202020204" charset="0"/>
                          <a:cs typeface="Times New Roman" panose="02020603050405020304" pitchFamily="18" charset="0"/>
                        </a:rPr>
                        <a:t>Occurs inside the host cells (enterocytes)</a:t>
                      </a:r>
                      <a:endParaRPr lang="en-US" sz="140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44450" marR="0">
                        <a:lnSpc>
                          <a:spcPct val="150000"/>
                        </a:lnSpc>
                        <a:spcBef>
                          <a:spcPts val="190"/>
                        </a:spcBef>
                        <a:spcAft>
                          <a:spcPts val="0"/>
                        </a:spcAft>
                      </a:pPr>
                      <a:r>
                        <a:rPr lang="en-US" sz="1400">
                          <a:solidFill>
                            <a:srgbClr val="231F20"/>
                          </a:solidFill>
                          <a:effectLst/>
                          <a:latin typeface="Roboto Condensed Light" panose="020B0604020202020204" charset="0"/>
                          <a:ea typeface="Roboto Condensed Light" panose="020B0604020202020204" charset="0"/>
                          <a:cs typeface="Times New Roman" panose="02020603050405020304" pitchFamily="18" charset="0"/>
                        </a:rPr>
                        <a:t>Occurs in soil (environment)</a:t>
                      </a:r>
                      <a:endParaRPr lang="en-US" sz="140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44450" marR="0">
                        <a:lnSpc>
                          <a:spcPct val="150000"/>
                        </a:lnSpc>
                        <a:spcBef>
                          <a:spcPts val="190"/>
                        </a:spcBef>
                        <a:spcAft>
                          <a:spcPts val="0"/>
                        </a:spcAft>
                      </a:pPr>
                      <a:r>
                        <a:rPr lang="en-US" sz="1400">
                          <a:solidFill>
                            <a:srgbClr val="231F20"/>
                          </a:solidFill>
                          <a:effectLst/>
                          <a:latin typeface="Roboto Condensed Light" panose="020B0604020202020204" charset="0"/>
                          <a:ea typeface="Roboto Condensed Light" panose="020B0604020202020204" charset="0"/>
                          <a:cs typeface="Times New Roman" panose="02020603050405020304" pitchFamily="18" charset="0"/>
                        </a:rPr>
                        <a:t>Occurs in soil (environment)</a:t>
                      </a:r>
                      <a:endParaRPr lang="en-US" sz="140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extLst>
                  <a:ext uri="{0D108BD9-81ED-4DB2-BD59-A6C34878D82A}">
                    <a16:rowId xmlns:a16="http://schemas.microsoft.com/office/drawing/2014/main" xmlns="" val="10003"/>
                  </a:ext>
                </a:extLst>
              </a:tr>
              <a:tr h="370840">
                <a:tc>
                  <a:txBody>
                    <a:bodyPr/>
                    <a:lstStyle/>
                    <a:p>
                      <a:pPr marL="43815" marR="0">
                        <a:lnSpc>
                          <a:spcPct val="150000"/>
                        </a:lnSpc>
                        <a:spcBef>
                          <a:spcPts val="185"/>
                        </a:spcBef>
                        <a:spcAft>
                          <a:spcPts val="0"/>
                        </a:spcAft>
                      </a:pPr>
                      <a:r>
                        <a:rPr lang="en-US" sz="1400">
                          <a:solidFill>
                            <a:srgbClr val="231F20"/>
                          </a:solidFill>
                          <a:effectLst/>
                          <a:latin typeface="Roboto Condensed Light" panose="020B0604020202020204" charset="0"/>
                          <a:ea typeface="Roboto Condensed Light" panose="020B0604020202020204" charset="0"/>
                          <a:cs typeface="Times New Roman" panose="02020603050405020304" pitchFamily="18" charset="0"/>
                        </a:rPr>
                        <a:t>Treatment</a:t>
                      </a:r>
                      <a:endParaRPr lang="en-US" sz="140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44450" marR="0">
                        <a:lnSpc>
                          <a:spcPct val="150000"/>
                        </a:lnSpc>
                        <a:spcBef>
                          <a:spcPts val="185"/>
                        </a:spcBef>
                        <a:spcAft>
                          <a:spcPts val="0"/>
                        </a:spcAft>
                      </a:pPr>
                      <a:r>
                        <a:rPr lang="en-US" sz="1400">
                          <a:solidFill>
                            <a:srgbClr val="231F20"/>
                          </a:solidFill>
                          <a:effectLst/>
                          <a:latin typeface="Roboto Condensed Light" panose="020B0604020202020204" charset="0"/>
                          <a:ea typeface="Roboto Condensed Light" panose="020B0604020202020204" charset="0"/>
                          <a:cs typeface="Times New Roman" panose="02020603050405020304" pitchFamily="18" charset="0"/>
                        </a:rPr>
                        <a:t>Nitazoxanide</a:t>
                      </a:r>
                      <a:endParaRPr lang="en-US" sz="140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44450" marR="0">
                        <a:lnSpc>
                          <a:spcPct val="150000"/>
                        </a:lnSpc>
                        <a:spcBef>
                          <a:spcPts val="185"/>
                        </a:spcBef>
                        <a:spcAft>
                          <a:spcPts val="0"/>
                        </a:spcAft>
                      </a:pPr>
                      <a:r>
                        <a:rPr lang="en-US" sz="1400">
                          <a:solidFill>
                            <a:srgbClr val="231F20"/>
                          </a:solidFill>
                          <a:effectLst/>
                          <a:latin typeface="Roboto Condensed Light" panose="020B0604020202020204" charset="0"/>
                          <a:ea typeface="Roboto Condensed Light" panose="020B0604020202020204" charset="0"/>
                          <a:cs typeface="Times New Roman" panose="02020603050405020304" pitchFamily="18" charset="0"/>
                        </a:rPr>
                        <a:t>Cotrimoxazole</a:t>
                      </a:r>
                      <a:endParaRPr lang="en-US" sz="140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44450" marR="0">
                        <a:lnSpc>
                          <a:spcPct val="150000"/>
                        </a:lnSpc>
                        <a:spcBef>
                          <a:spcPts val="185"/>
                        </a:spcBef>
                        <a:spcAft>
                          <a:spcPts val="0"/>
                        </a:spcAft>
                      </a:pPr>
                      <a:r>
                        <a:rPr lang="en-US" sz="1400" dirty="0" err="1">
                          <a:solidFill>
                            <a:srgbClr val="231F20"/>
                          </a:solidFill>
                          <a:effectLst/>
                          <a:latin typeface="Roboto Condensed Light" panose="020B0604020202020204" charset="0"/>
                          <a:ea typeface="Roboto Condensed Light" panose="020B0604020202020204" charset="0"/>
                          <a:cs typeface="Times New Roman" panose="02020603050405020304" pitchFamily="18" charset="0"/>
                        </a:rPr>
                        <a:t>Cotrimoxazole</a:t>
                      </a:r>
                      <a:endParaRPr lang="en-US" sz="1400" dirty="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extLst>
                  <a:ext uri="{0D108BD9-81ED-4DB2-BD59-A6C34878D82A}">
                    <a16:rowId xmlns:a16="http://schemas.microsoft.com/office/drawing/2014/main" xmlns="" val="10004"/>
                  </a:ext>
                </a:extLst>
              </a:tr>
            </a:tbl>
          </a:graphicData>
        </a:graphic>
      </p:graphicFrame>
    </p:spTree>
    <p:extLst>
      <p:ext uri="{BB962C8B-B14F-4D97-AF65-F5344CB8AC3E}">
        <p14:creationId xmlns:p14="http://schemas.microsoft.com/office/powerpoint/2010/main" val="426362621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Cryptosporidium species</a:t>
            </a:r>
            <a:endParaRPr lang="en-US" dirty="0"/>
          </a:p>
        </p:txBody>
      </p:sp>
      <p:sp>
        <p:nvSpPr>
          <p:cNvPr id="7" name="Content Placeholder 6"/>
          <p:cNvSpPr>
            <a:spLocks noGrp="1"/>
          </p:cNvSpPr>
          <p:nvPr>
            <p:ph idx="1"/>
          </p:nvPr>
        </p:nvSpPr>
        <p:spPr/>
        <p:txBody>
          <a:bodyPr/>
          <a:lstStyle/>
          <a:p>
            <a:endParaRPr lang="en-US"/>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80</a:t>
            </a:fld>
            <a:endParaRPr lang="en"/>
          </a:p>
        </p:txBody>
      </p:sp>
      <p:pic>
        <p:nvPicPr>
          <p:cNvPr id="3" name="Picture 2"/>
          <p:cNvPicPr>
            <a:picLocks noChangeAspect="1"/>
          </p:cNvPicPr>
          <p:nvPr/>
        </p:nvPicPr>
        <p:blipFill>
          <a:blip r:embed="rId3"/>
          <a:stretch>
            <a:fillRect/>
          </a:stretch>
        </p:blipFill>
        <p:spPr>
          <a:xfrm>
            <a:off x="692823" y="1416231"/>
            <a:ext cx="7742024" cy="2052536"/>
          </a:xfrm>
          <a:prstGeom prst="rect">
            <a:avLst/>
          </a:prstGeom>
        </p:spPr>
      </p:pic>
      <p:sp>
        <p:nvSpPr>
          <p:cNvPr id="5" name="Rectangle 4"/>
          <p:cNvSpPr/>
          <p:nvPr/>
        </p:nvSpPr>
        <p:spPr>
          <a:xfrm>
            <a:off x="692823" y="3593971"/>
            <a:ext cx="7742024" cy="1200329"/>
          </a:xfrm>
          <a:prstGeom prst="rect">
            <a:avLst/>
          </a:prstGeom>
        </p:spPr>
        <p:txBody>
          <a:bodyPr wrap="square">
            <a:spAutoFit/>
          </a:bodyPr>
          <a:lstStyle/>
          <a:p>
            <a:r>
              <a:rPr lang="en-US" sz="1800" b="1" dirty="0">
                <a:latin typeface="Roboto Condensed Light" panose="020B0604020202020204" charset="0"/>
                <a:ea typeface="Roboto Condensed Light" panose="020B0604020202020204" charset="0"/>
              </a:rPr>
              <a:t>A. </a:t>
            </a:r>
            <a:r>
              <a:rPr lang="en-US" sz="1800" dirty="0">
                <a:latin typeface="Roboto Condensed Light" panose="020B0604020202020204" charset="0"/>
                <a:ea typeface="Roboto Condensed Light" panose="020B0604020202020204" charset="0"/>
              </a:rPr>
              <a:t>Acid-fast stain shows red color oocysts against blue back ground; </a:t>
            </a:r>
            <a:r>
              <a:rPr lang="en-US" sz="1800" b="1" dirty="0">
                <a:latin typeface="Roboto Condensed Light" panose="020B0604020202020204" charset="0"/>
                <a:ea typeface="Roboto Condensed Light" panose="020B0604020202020204" charset="0"/>
              </a:rPr>
              <a:t>B. </a:t>
            </a:r>
            <a:r>
              <a:rPr lang="en-US" sz="1800" dirty="0">
                <a:latin typeface="Roboto Condensed Light" panose="020B0604020202020204" charset="0"/>
                <a:ea typeface="Roboto Condensed Light" panose="020B0604020202020204" charset="0"/>
              </a:rPr>
              <a:t>Direct fluorescent antibody staining shows brilliant green fluorescent oocysts; </a:t>
            </a:r>
            <a:r>
              <a:rPr lang="en-US" sz="1800" b="1" dirty="0">
                <a:latin typeface="Roboto Condensed Light" panose="020B0604020202020204" charset="0"/>
                <a:ea typeface="Roboto Condensed Light" panose="020B0604020202020204" charset="0"/>
              </a:rPr>
              <a:t>C. </a:t>
            </a:r>
            <a:r>
              <a:rPr lang="en-US" sz="1800" dirty="0">
                <a:latin typeface="Roboto Condensed Light" panose="020B0604020202020204" charset="0"/>
                <a:ea typeface="Roboto Condensed Light" panose="020B0604020202020204" charset="0"/>
              </a:rPr>
              <a:t>Hematoxylin and eosin stain of intestinal biopsy shows numerous oocysts</a:t>
            </a:r>
          </a:p>
          <a:p>
            <a:r>
              <a:rPr lang="en-US" sz="1800" dirty="0">
                <a:latin typeface="Roboto Condensed Light" panose="020B0604020202020204" charset="0"/>
                <a:ea typeface="Roboto Condensed Light" panose="020B0604020202020204" charset="0"/>
              </a:rPr>
              <a:t>at the luminal surface of the intestinal crypts (marked by arrows).</a:t>
            </a:r>
          </a:p>
        </p:txBody>
      </p:sp>
    </p:spTree>
    <p:extLst>
      <p:ext uri="{BB962C8B-B14F-4D97-AF65-F5344CB8AC3E}">
        <p14:creationId xmlns:p14="http://schemas.microsoft.com/office/powerpoint/2010/main" val="52220540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Cyclospora species</a:t>
            </a:r>
            <a:endParaRPr lang="en-US" dirty="0"/>
          </a:p>
        </p:txBody>
      </p:sp>
      <p:sp>
        <p:nvSpPr>
          <p:cNvPr id="7" name="Content Placeholder 6"/>
          <p:cNvSpPr>
            <a:spLocks noGrp="1"/>
          </p:cNvSpPr>
          <p:nvPr>
            <p:ph idx="1"/>
          </p:nvPr>
        </p:nvSpPr>
        <p:spPr/>
        <p:txBody>
          <a:bodyPr/>
          <a:lstStyle/>
          <a:p>
            <a:endParaRPr lang="en-US"/>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81</a:t>
            </a:fld>
            <a:endParaRPr lang="en"/>
          </a:p>
        </p:txBody>
      </p:sp>
      <p:pic>
        <p:nvPicPr>
          <p:cNvPr id="4" name="Picture 3"/>
          <p:cNvPicPr>
            <a:picLocks noChangeAspect="1"/>
          </p:cNvPicPr>
          <p:nvPr/>
        </p:nvPicPr>
        <p:blipFill>
          <a:blip r:embed="rId3"/>
          <a:stretch>
            <a:fillRect/>
          </a:stretch>
        </p:blipFill>
        <p:spPr>
          <a:xfrm>
            <a:off x="320757" y="1563768"/>
            <a:ext cx="8538901" cy="1738231"/>
          </a:xfrm>
          <a:prstGeom prst="rect">
            <a:avLst/>
          </a:prstGeom>
        </p:spPr>
      </p:pic>
      <p:sp>
        <p:nvSpPr>
          <p:cNvPr id="6" name="Rectangle 5"/>
          <p:cNvSpPr/>
          <p:nvPr/>
        </p:nvSpPr>
        <p:spPr>
          <a:xfrm>
            <a:off x="320757" y="3385017"/>
            <a:ext cx="8538901" cy="923330"/>
          </a:xfrm>
          <a:prstGeom prst="rect">
            <a:avLst/>
          </a:prstGeom>
        </p:spPr>
        <p:txBody>
          <a:bodyPr wrap="square">
            <a:spAutoFit/>
          </a:bodyPr>
          <a:lstStyle/>
          <a:p>
            <a:r>
              <a:rPr lang="en-US" sz="1800" b="1" dirty="0">
                <a:latin typeface="Roboto Condensed Light" panose="020B0604020202020204" charset="0"/>
                <a:ea typeface="Roboto Condensed Light" panose="020B0604020202020204" charset="0"/>
              </a:rPr>
              <a:t>A. </a:t>
            </a:r>
            <a:r>
              <a:rPr lang="en-US" sz="1800" dirty="0">
                <a:latin typeface="Roboto Condensed Light" panose="020B0604020202020204" charset="0"/>
                <a:ea typeface="Roboto Condensed Light" panose="020B0604020202020204" charset="0"/>
              </a:rPr>
              <a:t>Saline mount preparation showing </a:t>
            </a:r>
            <a:r>
              <a:rPr lang="en-US" sz="1800" dirty="0" err="1">
                <a:latin typeface="Roboto Condensed Light" panose="020B0604020202020204" charset="0"/>
                <a:ea typeface="Roboto Condensed Light" panose="020B0604020202020204" charset="0"/>
              </a:rPr>
              <a:t>unsporulated</a:t>
            </a:r>
            <a:r>
              <a:rPr lang="en-US" sz="1800" dirty="0">
                <a:latin typeface="Roboto Condensed Light" panose="020B0604020202020204" charset="0"/>
                <a:ea typeface="Roboto Condensed Light" panose="020B0604020202020204" charset="0"/>
              </a:rPr>
              <a:t> oocyst; </a:t>
            </a:r>
            <a:r>
              <a:rPr lang="en-US" sz="1800" b="1" dirty="0">
                <a:latin typeface="Roboto Condensed Light" panose="020B0604020202020204" charset="0"/>
                <a:ea typeface="Roboto Condensed Light" panose="020B0604020202020204" charset="0"/>
              </a:rPr>
              <a:t>B. </a:t>
            </a:r>
            <a:r>
              <a:rPr lang="en-US" sz="1800" dirty="0">
                <a:latin typeface="Roboto Condensed Light" panose="020B0604020202020204" charset="0"/>
                <a:ea typeface="Roboto Condensed Light" panose="020B0604020202020204" charset="0"/>
              </a:rPr>
              <a:t>Epifluorescence microscopy</a:t>
            </a:r>
          </a:p>
          <a:p>
            <a:r>
              <a:rPr lang="en-US" sz="1800" dirty="0">
                <a:latin typeface="Roboto Condensed Light" panose="020B0604020202020204" charset="0"/>
                <a:ea typeface="Roboto Condensed Light" panose="020B0604020202020204" charset="0"/>
              </a:rPr>
              <a:t>showing </a:t>
            </a:r>
            <a:r>
              <a:rPr lang="en-US" sz="1800" dirty="0" err="1">
                <a:latin typeface="Roboto Condensed Light" panose="020B0604020202020204" charset="0"/>
                <a:ea typeface="Roboto Condensed Light" panose="020B0604020202020204" charset="0"/>
              </a:rPr>
              <a:t>autofluorescent</a:t>
            </a:r>
            <a:r>
              <a:rPr lang="en-US" sz="1800" dirty="0">
                <a:latin typeface="Roboto Condensed Light" panose="020B0604020202020204" charset="0"/>
                <a:ea typeface="Roboto Condensed Light" panose="020B0604020202020204" charset="0"/>
              </a:rPr>
              <a:t> oocysts; </a:t>
            </a:r>
            <a:r>
              <a:rPr lang="en-US" sz="1800" b="1" dirty="0">
                <a:latin typeface="Roboto Condensed Light" panose="020B0604020202020204" charset="0"/>
                <a:ea typeface="Roboto Condensed Light" panose="020B0604020202020204" charset="0"/>
              </a:rPr>
              <a:t>C. </a:t>
            </a:r>
            <a:r>
              <a:rPr lang="en-US" sz="1800" dirty="0">
                <a:latin typeface="Roboto Condensed Light" panose="020B0604020202020204" charset="0"/>
                <a:ea typeface="Roboto Condensed Light" panose="020B0604020202020204" charset="0"/>
              </a:rPr>
              <a:t>Acid-fast oocysts; </a:t>
            </a:r>
            <a:r>
              <a:rPr lang="en-US" sz="1800" b="1" dirty="0">
                <a:latin typeface="Roboto Condensed Light" panose="020B0604020202020204" charset="0"/>
                <a:ea typeface="Roboto Condensed Light" panose="020B0604020202020204" charset="0"/>
              </a:rPr>
              <a:t>D. </a:t>
            </a:r>
            <a:r>
              <a:rPr lang="en-US" sz="1800" dirty="0">
                <a:latin typeface="Roboto Condensed Light" panose="020B0604020202020204" charset="0"/>
                <a:ea typeface="Roboto Condensed Light" panose="020B0604020202020204" charset="0"/>
              </a:rPr>
              <a:t>Non-acid fast oocysts (variable acid-fastness).</a:t>
            </a:r>
          </a:p>
        </p:txBody>
      </p:sp>
    </p:spTree>
    <p:extLst>
      <p:ext uri="{BB962C8B-B14F-4D97-AF65-F5344CB8AC3E}">
        <p14:creationId xmlns:p14="http://schemas.microsoft.com/office/powerpoint/2010/main" val="85857943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Cystoisospora belli</a:t>
            </a:r>
            <a:endParaRPr lang="en-US" dirty="0"/>
          </a:p>
        </p:txBody>
      </p:sp>
      <p:sp>
        <p:nvSpPr>
          <p:cNvPr id="7" name="Content Placeholder 6"/>
          <p:cNvSpPr>
            <a:spLocks noGrp="1"/>
          </p:cNvSpPr>
          <p:nvPr>
            <p:ph idx="1"/>
          </p:nvPr>
        </p:nvSpPr>
        <p:spPr/>
        <p:txBody>
          <a:bodyPr/>
          <a:lstStyle/>
          <a:p>
            <a:endParaRPr lang="en-US"/>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82</a:t>
            </a:fld>
            <a:endParaRPr lang="en"/>
          </a:p>
        </p:txBody>
      </p:sp>
      <p:pic>
        <p:nvPicPr>
          <p:cNvPr id="3" name="Picture 2"/>
          <p:cNvPicPr>
            <a:picLocks noChangeAspect="1"/>
          </p:cNvPicPr>
          <p:nvPr/>
        </p:nvPicPr>
        <p:blipFill>
          <a:blip r:embed="rId3"/>
          <a:stretch>
            <a:fillRect/>
          </a:stretch>
        </p:blipFill>
        <p:spPr>
          <a:xfrm>
            <a:off x="381717" y="1599010"/>
            <a:ext cx="8175907" cy="1652189"/>
          </a:xfrm>
          <a:prstGeom prst="rect">
            <a:avLst/>
          </a:prstGeom>
        </p:spPr>
      </p:pic>
      <p:sp>
        <p:nvSpPr>
          <p:cNvPr id="5" name="Rectangle 4"/>
          <p:cNvSpPr/>
          <p:nvPr/>
        </p:nvSpPr>
        <p:spPr>
          <a:xfrm>
            <a:off x="381716" y="3409305"/>
            <a:ext cx="8175908" cy="1200329"/>
          </a:xfrm>
          <a:prstGeom prst="rect">
            <a:avLst/>
          </a:prstGeom>
        </p:spPr>
        <p:txBody>
          <a:bodyPr wrap="square">
            <a:spAutoFit/>
          </a:bodyPr>
          <a:lstStyle/>
          <a:p>
            <a:r>
              <a:rPr lang="en-US" sz="1800" b="1" dirty="0">
                <a:latin typeface="Roboto Condensed Light" panose="020B0604020202020204" charset="0"/>
                <a:ea typeface="Roboto Condensed Light" panose="020B0604020202020204" charset="0"/>
              </a:rPr>
              <a:t>A. </a:t>
            </a:r>
            <a:r>
              <a:rPr lang="en-US" sz="1800" dirty="0">
                <a:latin typeface="Roboto Condensed Light" panose="020B0604020202020204" charset="0"/>
                <a:ea typeface="Roboto Condensed Light" panose="020B0604020202020204" charset="0"/>
              </a:rPr>
              <a:t>Saline mount preparation shows left—</a:t>
            </a:r>
            <a:r>
              <a:rPr lang="en-US" sz="1800" dirty="0" err="1">
                <a:latin typeface="Roboto Condensed Light" panose="020B0604020202020204" charset="0"/>
                <a:ea typeface="Roboto Condensed Light" panose="020B0604020202020204" charset="0"/>
              </a:rPr>
              <a:t>unsporulated</a:t>
            </a:r>
            <a:r>
              <a:rPr lang="en-US" sz="1800" dirty="0">
                <a:latin typeface="Roboto Condensed Light" panose="020B0604020202020204" charset="0"/>
                <a:ea typeface="Roboto Condensed Light" panose="020B0604020202020204" charset="0"/>
              </a:rPr>
              <a:t> oocyst and right—</a:t>
            </a:r>
            <a:r>
              <a:rPr lang="en-US" sz="1800" dirty="0" err="1">
                <a:latin typeface="Roboto Condensed Light" panose="020B0604020202020204" charset="0"/>
                <a:ea typeface="Roboto Condensed Light" panose="020B0604020202020204" charset="0"/>
              </a:rPr>
              <a:t>sporulated</a:t>
            </a:r>
            <a:r>
              <a:rPr lang="en-US" sz="1800" dirty="0">
                <a:latin typeface="Roboto Condensed Light" panose="020B0604020202020204" charset="0"/>
                <a:ea typeface="Roboto Condensed Light" panose="020B0604020202020204" charset="0"/>
              </a:rPr>
              <a:t> oocyst; </a:t>
            </a:r>
            <a:r>
              <a:rPr lang="en-US" sz="1800" b="1" dirty="0">
                <a:latin typeface="Roboto Condensed Light" panose="020B0604020202020204" charset="0"/>
                <a:ea typeface="Roboto Condensed Light" panose="020B0604020202020204" charset="0"/>
              </a:rPr>
              <a:t>B. </a:t>
            </a:r>
            <a:r>
              <a:rPr lang="en-US" sz="1800" dirty="0">
                <a:latin typeface="Roboto Condensed Light" panose="020B0604020202020204" charset="0"/>
                <a:ea typeface="Roboto Condensed Light" panose="020B0604020202020204" charset="0"/>
              </a:rPr>
              <a:t>Modified acid-fast stain showing </a:t>
            </a:r>
            <a:r>
              <a:rPr lang="en-US" sz="1800" dirty="0" err="1">
                <a:latin typeface="Roboto Condensed Light" panose="020B0604020202020204" charset="0"/>
                <a:ea typeface="Roboto Condensed Light" panose="020B0604020202020204" charset="0"/>
              </a:rPr>
              <a:t>unsporulated</a:t>
            </a:r>
            <a:r>
              <a:rPr lang="en-US" sz="1800" dirty="0">
                <a:latin typeface="Roboto Condensed Light" panose="020B0604020202020204" charset="0"/>
                <a:ea typeface="Roboto Condensed Light" panose="020B0604020202020204" charset="0"/>
              </a:rPr>
              <a:t> oocysts; </a:t>
            </a:r>
            <a:r>
              <a:rPr lang="en-US" sz="1800" b="1" dirty="0">
                <a:latin typeface="Roboto Condensed Light" panose="020B0604020202020204" charset="0"/>
                <a:ea typeface="Roboto Condensed Light" panose="020B0604020202020204" charset="0"/>
              </a:rPr>
              <a:t>C. </a:t>
            </a:r>
            <a:r>
              <a:rPr lang="en-US" sz="1800" dirty="0">
                <a:latin typeface="Roboto Condensed Light" panose="020B0604020202020204" charset="0"/>
                <a:ea typeface="Roboto Condensed Light" panose="020B0604020202020204" charset="0"/>
              </a:rPr>
              <a:t>Phase contrast microscopy showing </a:t>
            </a:r>
            <a:r>
              <a:rPr lang="en-US" sz="1800" dirty="0" err="1">
                <a:latin typeface="Roboto Condensed Light" panose="020B0604020202020204" charset="0"/>
                <a:ea typeface="Roboto Condensed Light" panose="020B0604020202020204" charset="0"/>
              </a:rPr>
              <a:t>unsporulated</a:t>
            </a:r>
            <a:r>
              <a:rPr lang="en-US" sz="1800" dirty="0">
                <a:latin typeface="Roboto Condensed Light" panose="020B0604020202020204" charset="0"/>
                <a:ea typeface="Roboto Condensed Light" panose="020B0604020202020204" charset="0"/>
              </a:rPr>
              <a:t> oocyst; </a:t>
            </a:r>
            <a:r>
              <a:rPr lang="en-US" sz="1800" b="1" dirty="0">
                <a:latin typeface="Roboto Condensed Light" panose="020B0604020202020204" charset="0"/>
                <a:ea typeface="Roboto Condensed Light" panose="020B0604020202020204" charset="0"/>
              </a:rPr>
              <a:t>D. </a:t>
            </a:r>
            <a:r>
              <a:rPr lang="en-US" sz="1800" dirty="0">
                <a:latin typeface="Roboto Condensed Light" panose="020B0604020202020204" charset="0"/>
                <a:ea typeface="Roboto Condensed Light" panose="020B0604020202020204" charset="0"/>
              </a:rPr>
              <a:t>Fluorescent stained smears showing </a:t>
            </a:r>
            <a:r>
              <a:rPr lang="en-US" sz="1800" dirty="0" err="1">
                <a:latin typeface="Roboto Condensed Light" panose="020B0604020202020204" charset="0"/>
                <a:ea typeface="Roboto Condensed Light" panose="020B0604020202020204" charset="0"/>
              </a:rPr>
              <a:t>unsporulated</a:t>
            </a:r>
            <a:r>
              <a:rPr lang="en-US" sz="1800" dirty="0">
                <a:latin typeface="Roboto Condensed Light" panose="020B0604020202020204" charset="0"/>
                <a:ea typeface="Roboto Condensed Light" panose="020B0604020202020204" charset="0"/>
              </a:rPr>
              <a:t> oocyst.</a:t>
            </a:r>
          </a:p>
        </p:txBody>
      </p:sp>
    </p:spTree>
    <p:extLst>
      <p:ext uri="{BB962C8B-B14F-4D97-AF65-F5344CB8AC3E}">
        <p14:creationId xmlns:p14="http://schemas.microsoft.com/office/powerpoint/2010/main" val="110671123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Histopathology</a:t>
            </a:r>
            <a:endParaRPr lang="en-US" dirty="0"/>
          </a:p>
        </p:txBody>
      </p:sp>
      <p:sp>
        <p:nvSpPr>
          <p:cNvPr id="193" name="Google Shape;193;p12"/>
          <p:cNvSpPr txBox="1">
            <a:spLocks noGrp="1"/>
          </p:cNvSpPr>
          <p:nvPr>
            <p:ph idx="1"/>
          </p:nvPr>
        </p:nvSpPr>
        <p:spPr/>
        <p:txBody>
          <a:bodyPr/>
          <a:lstStyle/>
          <a:p>
            <a:r>
              <a:rPr lang="en-US" smtClean="0"/>
              <a:t>When stained by H&amp;E stain, Cryptosporidium appears as 1–3 μm basophilic round bodies within the cell membrane of enterocytes called as “blue beads”</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83</a:t>
            </a:fld>
            <a:endParaRPr lang="en"/>
          </a:p>
        </p:txBody>
      </p:sp>
    </p:spTree>
    <p:extLst>
      <p:ext uri="{BB962C8B-B14F-4D97-AF65-F5344CB8AC3E}">
        <p14:creationId xmlns:p14="http://schemas.microsoft.com/office/powerpoint/2010/main" val="379961892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Antigen Detection from Stool</a:t>
            </a:r>
            <a:endParaRPr lang="en-US" dirty="0"/>
          </a:p>
        </p:txBody>
      </p:sp>
      <p:sp>
        <p:nvSpPr>
          <p:cNvPr id="193" name="Google Shape;193;p12"/>
          <p:cNvSpPr txBox="1">
            <a:spLocks noGrp="1"/>
          </p:cNvSpPr>
          <p:nvPr>
            <p:ph idx="1"/>
          </p:nvPr>
        </p:nvSpPr>
        <p:spPr/>
        <p:txBody>
          <a:bodyPr/>
          <a:lstStyle/>
          <a:p>
            <a:r>
              <a:rPr lang="en-US" smtClean="0"/>
              <a:t>ELISA</a:t>
            </a:r>
          </a:p>
          <a:p>
            <a:r>
              <a:rPr lang="en-US" smtClean="0"/>
              <a:t>ICT</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84</a:t>
            </a:fld>
            <a:endParaRPr lang="en"/>
          </a:p>
        </p:txBody>
      </p:sp>
    </p:spTree>
    <p:extLst>
      <p:ext uri="{BB962C8B-B14F-4D97-AF65-F5344CB8AC3E}">
        <p14:creationId xmlns:p14="http://schemas.microsoft.com/office/powerpoint/2010/main" val="122325845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Antibody Detection</a:t>
            </a:r>
            <a:endParaRPr lang="en-US" dirty="0"/>
          </a:p>
        </p:txBody>
      </p:sp>
      <p:sp>
        <p:nvSpPr>
          <p:cNvPr id="193" name="Google Shape;193;p12"/>
          <p:cNvSpPr txBox="1">
            <a:spLocks noGrp="1"/>
          </p:cNvSpPr>
          <p:nvPr>
            <p:ph idx="1"/>
          </p:nvPr>
        </p:nvSpPr>
        <p:spPr/>
        <p:txBody>
          <a:bodyPr/>
          <a:lstStyle/>
          <a:p>
            <a:r>
              <a:rPr lang="en-US" smtClean="0"/>
              <a:t>ELISA are available detecting antibodies in patient’s serum against oocyst antigens of Cryptosporidium or Cyclospora. </a:t>
            </a:r>
          </a:p>
          <a:p>
            <a:r>
              <a:rPr lang="en-US" smtClean="0"/>
              <a:t>Useful for sero-epidemiological purpose, not for routine diagnosis.</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85</a:t>
            </a:fld>
            <a:endParaRPr lang="en"/>
          </a:p>
        </p:txBody>
      </p:sp>
    </p:spTree>
    <p:extLst>
      <p:ext uri="{BB962C8B-B14F-4D97-AF65-F5344CB8AC3E}">
        <p14:creationId xmlns:p14="http://schemas.microsoft.com/office/powerpoint/2010/main" val="121628105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Molecular Diagnosis</a:t>
            </a:r>
            <a:endParaRPr lang="en-US" dirty="0"/>
          </a:p>
        </p:txBody>
      </p:sp>
      <p:sp>
        <p:nvSpPr>
          <p:cNvPr id="193" name="Google Shape;193;p12"/>
          <p:cNvSpPr txBox="1">
            <a:spLocks noGrp="1"/>
          </p:cNvSpPr>
          <p:nvPr>
            <p:ph idx="1"/>
          </p:nvPr>
        </p:nvSpPr>
        <p:spPr/>
        <p:txBody>
          <a:bodyPr/>
          <a:lstStyle/>
          <a:p>
            <a:r>
              <a:rPr lang="en-US" smtClean="0"/>
              <a:t>PCR or real-time PCR can be performed to detect specific genes from both clinical and environmental samples targeting genes such as 18S rRNA or small subunit rRNA.</a:t>
            </a:r>
          </a:p>
          <a:p>
            <a:r>
              <a:rPr lang="en-US" smtClean="0"/>
              <a:t>BioFire FilmArray</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86</a:t>
            </a:fld>
            <a:endParaRPr lang="en"/>
          </a:p>
        </p:txBody>
      </p:sp>
    </p:spTree>
    <p:extLst>
      <p:ext uri="{BB962C8B-B14F-4D97-AF65-F5344CB8AC3E}">
        <p14:creationId xmlns:p14="http://schemas.microsoft.com/office/powerpoint/2010/main" val="144017834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Other Methods</a:t>
            </a:r>
            <a:endParaRPr lang="en-US" dirty="0"/>
          </a:p>
        </p:txBody>
      </p:sp>
      <p:sp>
        <p:nvSpPr>
          <p:cNvPr id="193" name="Google Shape;193;p12"/>
          <p:cNvSpPr txBox="1">
            <a:spLocks noGrp="1"/>
          </p:cNvSpPr>
          <p:nvPr>
            <p:ph idx="1"/>
          </p:nvPr>
        </p:nvSpPr>
        <p:spPr/>
        <p:txBody>
          <a:bodyPr/>
          <a:lstStyle/>
          <a:p>
            <a:r>
              <a:rPr lang="en-US" smtClean="0"/>
              <a:t>Low CD4-T lymphocyte count (especially in HIV positive patient)</a:t>
            </a:r>
          </a:p>
          <a:p>
            <a:r>
              <a:rPr lang="en-US" smtClean="0"/>
              <a:t>Fecal leukocyte marker—lactoferrin is increased in 75% of cases indicating increase pus cells in feces.</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87</a:t>
            </a:fld>
            <a:endParaRPr lang="en"/>
          </a:p>
        </p:txBody>
      </p:sp>
    </p:spTree>
    <p:extLst>
      <p:ext uri="{BB962C8B-B14F-4D97-AF65-F5344CB8AC3E}">
        <p14:creationId xmlns:p14="http://schemas.microsoft.com/office/powerpoint/2010/main" val="195219938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fontScale="90000"/>
          </a:bodyPr>
          <a:lstStyle/>
          <a:p>
            <a:r>
              <a:rPr lang="fr-FR" smtClean="0"/>
              <a:t>Treatment of Intestinal coccidian parasitic infections</a:t>
            </a:r>
            <a:endParaRPr lang="en-US" dirty="0"/>
          </a:p>
        </p:txBody>
      </p:sp>
      <p:sp>
        <p:nvSpPr>
          <p:cNvPr id="193" name="Google Shape;193;p12"/>
          <p:cNvSpPr txBox="1">
            <a:spLocks noGrp="1"/>
          </p:cNvSpPr>
          <p:nvPr>
            <p:ph idx="1"/>
          </p:nvPr>
        </p:nvSpPr>
        <p:spPr/>
        <p:txBody>
          <a:bodyPr/>
          <a:lstStyle/>
          <a:p>
            <a:r>
              <a:rPr lang="en-US" smtClean="0"/>
              <a:t>Mild cases</a:t>
            </a:r>
          </a:p>
          <a:p>
            <a:r>
              <a:rPr lang="en-US" smtClean="0"/>
              <a:t>Self-limiting, requires fluid replacement like ORS. </a:t>
            </a:r>
          </a:p>
          <a:p>
            <a:r>
              <a:rPr lang="en-US" smtClean="0"/>
              <a:t>Lactose-free glutamine supplemented diet is preferred for cryptosporidiosis.</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88</a:t>
            </a:fld>
            <a:endParaRPr lang="en"/>
          </a:p>
        </p:txBody>
      </p:sp>
    </p:spTree>
    <p:extLst>
      <p:ext uri="{BB962C8B-B14F-4D97-AF65-F5344CB8AC3E}">
        <p14:creationId xmlns:p14="http://schemas.microsoft.com/office/powerpoint/2010/main" val="396287614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fontScale="90000"/>
          </a:bodyPr>
          <a:lstStyle/>
          <a:p>
            <a:r>
              <a:rPr lang="fr-FR" smtClean="0"/>
              <a:t>Treatment of Intestinal coccidian parasitic infections (Cont..)</a:t>
            </a:r>
            <a:endParaRPr lang="en-US" dirty="0"/>
          </a:p>
        </p:txBody>
      </p:sp>
      <p:sp>
        <p:nvSpPr>
          <p:cNvPr id="193" name="Google Shape;193;p12"/>
          <p:cNvSpPr txBox="1">
            <a:spLocks noGrp="1"/>
          </p:cNvSpPr>
          <p:nvPr>
            <p:ph idx="1"/>
          </p:nvPr>
        </p:nvSpPr>
        <p:spPr/>
        <p:txBody>
          <a:bodyPr>
            <a:normAutofit fontScale="92500" lnSpcReduction="20000"/>
          </a:bodyPr>
          <a:lstStyle/>
          <a:p>
            <a:r>
              <a:rPr lang="en-US" smtClean="0"/>
              <a:t>Severe cases</a:t>
            </a:r>
          </a:p>
          <a:p>
            <a:r>
              <a:rPr lang="en-US" smtClean="0"/>
              <a:t>Cryptosporidiosis: Nitazoxanide is given to adults (for 3 days - not effective in HIV-infected patients. Paromomycin - alternate</a:t>
            </a:r>
          </a:p>
          <a:p>
            <a:r>
              <a:rPr lang="en-US" smtClean="0"/>
              <a:t>Cyclosporiasis and cystoisosporiasis: Cotrimoxazole (for 7-10 days). Patients who cannot tolerate cotrimoxazole may be treated with ciprofloxacin or nitazoxanide.</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89</a:t>
            </a:fld>
            <a:endParaRPr lang="en"/>
          </a:p>
        </p:txBody>
      </p:sp>
    </p:spTree>
    <p:extLst>
      <p:ext uri="{BB962C8B-B14F-4D97-AF65-F5344CB8AC3E}">
        <p14:creationId xmlns:p14="http://schemas.microsoft.com/office/powerpoint/2010/main" val="128202968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Prevention</a:t>
            </a:r>
            <a:endParaRPr lang="en-US" dirty="0"/>
          </a:p>
        </p:txBody>
      </p:sp>
      <p:sp>
        <p:nvSpPr>
          <p:cNvPr id="193" name="Google Shape;193;p12"/>
          <p:cNvSpPr txBox="1">
            <a:spLocks noGrp="1"/>
          </p:cNvSpPr>
          <p:nvPr>
            <p:ph idx="1"/>
          </p:nvPr>
        </p:nvSpPr>
        <p:spPr/>
        <p:txBody>
          <a:bodyPr>
            <a:normAutofit fontScale="92500"/>
          </a:bodyPr>
          <a:lstStyle/>
          <a:p>
            <a:r>
              <a:rPr lang="en-US" smtClean="0"/>
              <a:t>Requires minimizing exposure to infectious oocysts in human or animal feces</a:t>
            </a:r>
          </a:p>
          <a:p>
            <a:r>
              <a:rPr lang="en-US" smtClean="0"/>
              <a:t>Proper hand washing, use of submicron water filters, use of appropriate disinfectants/sterilants to kill the oocysts (such as hydrogen peroxide, steam sterilization), improved personal hygiene are some of the efforts to prevent transmission.</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90</a:t>
            </a:fld>
            <a:endParaRPr lang="en"/>
          </a:p>
        </p:txBody>
      </p:sp>
    </p:spTree>
    <p:extLst>
      <p:ext uri="{BB962C8B-B14F-4D97-AF65-F5344CB8AC3E}">
        <p14:creationId xmlns:p14="http://schemas.microsoft.com/office/powerpoint/2010/main" val="14354760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14"/>
          <p:cNvSpPr txBox="1">
            <a:spLocks noGrp="1"/>
          </p:cNvSpPr>
          <p:nvPr>
            <p:ph type="title"/>
          </p:nvPr>
        </p:nvSpPr>
        <p:spPr/>
        <p:txBody>
          <a:bodyPr>
            <a:normAutofit fontScale="90000"/>
          </a:bodyPr>
          <a:lstStyle/>
          <a:p>
            <a:r>
              <a:rPr lang="en-US" smtClean="0"/>
              <a:t>OTHER INTESTINAL</a:t>
            </a:r>
            <a:br>
              <a:rPr lang="en-US" smtClean="0"/>
            </a:br>
            <a:r>
              <a:rPr lang="en-US" smtClean="0"/>
              <a:t>PROTOZOAN INFECTIONS</a:t>
            </a:r>
            <a:endParaRPr lang="en-US" dirty="0"/>
          </a:p>
        </p:txBody>
      </p:sp>
      <p:sp>
        <p:nvSpPr>
          <p:cNvPr id="5" name="Content Placeholder 4"/>
          <p:cNvSpPr>
            <a:spLocks noGrp="1"/>
          </p:cNvSpPr>
          <p:nvPr>
            <p:ph idx="1"/>
          </p:nvPr>
        </p:nvSpPr>
        <p:spPr/>
        <p:txBody>
          <a:bodyPr/>
          <a:lstStyle/>
          <a:p>
            <a:endParaRPr lang="en-US"/>
          </a:p>
        </p:txBody>
      </p:sp>
      <p:sp>
        <p:nvSpPr>
          <p:cNvPr id="223" name="Google Shape;223;p14"/>
          <p:cNvSpPr txBox="1">
            <a:spLocks noGrp="1"/>
          </p:cNvSpPr>
          <p:nvPr>
            <p:ph type="sldNum" sz="quarter" idx="12"/>
          </p:nvPr>
        </p:nvSpPr>
        <p:spPr/>
        <p:txBody>
          <a:bodyPr/>
          <a:lstStyle/>
          <a:p>
            <a:pPr lvl="0"/>
            <a:fld id="{00000000-1234-1234-1234-123412341234}" type="slidenum">
              <a:rPr lang="en-GB" smtClean="0"/>
              <a:pPr lvl="0"/>
              <a:t>91</a:t>
            </a:fld>
            <a:endParaRPr lang="en-GB"/>
          </a:p>
        </p:txBody>
      </p:sp>
    </p:spTree>
    <p:extLst>
      <p:ext uri="{BB962C8B-B14F-4D97-AF65-F5344CB8AC3E}">
        <p14:creationId xmlns:p14="http://schemas.microsoft.com/office/powerpoint/2010/main" val="45893250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fontScale="90000"/>
          </a:bodyPr>
          <a:lstStyle/>
          <a:p>
            <a:r>
              <a:rPr lang="en-US" smtClean="0"/>
              <a:t>OTHER INTESTINAL PROTOZOAN INFECTIONS</a:t>
            </a:r>
            <a:endParaRPr lang="en-US" dirty="0"/>
          </a:p>
        </p:txBody>
      </p:sp>
      <p:sp>
        <p:nvSpPr>
          <p:cNvPr id="193" name="Google Shape;193;p12"/>
          <p:cNvSpPr txBox="1">
            <a:spLocks noGrp="1"/>
          </p:cNvSpPr>
          <p:nvPr>
            <p:ph idx="1"/>
          </p:nvPr>
        </p:nvSpPr>
        <p:spPr/>
        <p:txBody>
          <a:bodyPr/>
          <a:lstStyle/>
          <a:p>
            <a:r>
              <a:rPr lang="en-US" smtClean="0"/>
              <a:t>Balantidium coli, Sarcocystis spp., and Blastocystis hominis. </a:t>
            </a:r>
          </a:p>
          <a:p>
            <a:r>
              <a:rPr lang="en-US" smtClean="0"/>
              <a:t>Involvement of intestinal muscles occurs in chronic Chagas’s disease caused by Trypanosoma cruzi.</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92</a:t>
            </a:fld>
            <a:endParaRPr lang="en"/>
          </a:p>
        </p:txBody>
      </p:sp>
    </p:spTree>
    <p:extLst>
      <p:ext uri="{BB962C8B-B14F-4D97-AF65-F5344CB8AC3E}">
        <p14:creationId xmlns:p14="http://schemas.microsoft.com/office/powerpoint/2010/main" val="176333223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14"/>
          <p:cNvSpPr txBox="1">
            <a:spLocks noGrp="1"/>
          </p:cNvSpPr>
          <p:nvPr>
            <p:ph type="title"/>
          </p:nvPr>
        </p:nvSpPr>
        <p:spPr/>
        <p:txBody>
          <a:bodyPr/>
          <a:lstStyle/>
          <a:p>
            <a:r>
              <a:rPr lang="en-US" smtClean="0"/>
              <a:t>BALANTIDIASIS</a:t>
            </a:r>
            <a:endParaRPr lang="en-US" dirty="0"/>
          </a:p>
        </p:txBody>
      </p:sp>
      <p:sp>
        <p:nvSpPr>
          <p:cNvPr id="5" name="Content Placeholder 4"/>
          <p:cNvSpPr>
            <a:spLocks noGrp="1"/>
          </p:cNvSpPr>
          <p:nvPr>
            <p:ph idx="1"/>
          </p:nvPr>
        </p:nvSpPr>
        <p:spPr/>
        <p:txBody>
          <a:bodyPr/>
          <a:lstStyle/>
          <a:p>
            <a:endParaRPr lang="en-US"/>
          </a:p>
        </p:txBody>
      </p:sp>
      <p:sp>
        <p:nvSpPr>
          <p:cNvPr id="223" name="Google Shape;223;p14"/>
          <p:cNvSpPr txBox="1">
            <a:spLocks noGrp="1"/>
          </p:cNvSpPr>
          <p:nvPr>
            <p:ph type="sldNum" sz="quarter" idx="12"/>
          </p:nvPr>
        </p:nvSpPr>
        <p:spPr/>
        <p:txBody>
          <a:bodyPr/>
          <a:lstStyle/>
          <a:p>
            <a:pPr lvl="0"/>
            <a:fld id="{00000000-1234-1234-1234-123412341234}" type="slidenum">
              <a:rPr lang="en-GB" smtClean="0"/>
              <a:pPr lvl="0"/>
              <a:t>93</a:t>
            </a:fld>
            <a:endParaRPr lang="en-GB"/>
          </a:p>
        </p:txBody>
      </p:sp>
    </p:spTree>
    <p:extLst>
      <p:ext uri="{BB962C8B-B14F-4D97-AF65-F5344CB8AC3E}">
        <p14:creationId xmlns:p14="http://schemas.microsoft.com/office/powerpoint/2010/main" val="43503501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BALANTIDIASIS</a:t>
            </a:r>
            <a:endParaRPr lang="en-US" dirty="0"/>
          </a:p>
        </p:txBody>
      </p:sp>
      <p:sp>
        <p:nvSpPr>
          <p:cNvPr id="193" name="Google Shape;193;p12"/>
          <p:cNvSpPr txBox="1">
            <a:spLocks noGrp="1"/>
          </p:cNvSpPr>
          <p:nvPr>
            <p:ph idx="1"/>
          </p:nvPr>
        </p:nvSpPr>
        <p:spPr/>
        <p:txBody>
          <a:bodyPr>
            <a:normAutofit fontScale="92500" lnSpcReduction="10000"/>
          </a:bodyPr>
          <a:lstStyle/>
          <a:p>
            <a:r>
              <a:rPr lang="en-US" smtClean="0"/>
              <a:t>Balantidiasis - intestinal infection caused by a protozoan parasite Balantidium coli. It is the </a:t>
            </a:r>
          </a:p>
          <a:p>
            <a:r>
              <a:rPr lang="en-US" smtClean="0"/>
              <a:t>Largest protozoan and the only ciliated parasite of humans. It </a:t>
            </a:r>
          </a:p>
          <a:p>
            <a:r>
              <a:rPr lang="en-US" smtClean="0"/>
              <a:t>Produces intestinal disease similar to amoebic dysentery.</a:t>
            </a:r>
          </a:p>
          <a:p>
            <a:r>
              <a:rPr lang="en-US" smtClean="0"/>
              <a:t>Habitat: Resides in the large intestine.</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94</a:t>
            </a:fld>
            <a:endParaRPr lang="en"/>
          </a:p>
        </p:txBody>
      </p:sp>
    </p:spTree>
    <p:extLst>
      <p:ext uri="{BB962C8B-B14F-4D97-AF65-F5344CB8AC3E}">
        <p14:creationId xmlns:p14="http://schemas.microsoft.com/office/powerpoint/2010/main" val="274359662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BALANTIDIASIS (Cont..)</a:t>
            </a:r>
            <a:endParaRPr lang="en-US" dirty="0"/>
          </a:p>
        </p:txBody>
      </p:sp>
      <p:sp>
        <p:nvSpPr>
          <p:cNvPr id="193" name="Google Shape;193;p12"/>
          <p:cNvSpPr txBox="1">
            <a:spLocks noGrp="1"/>
          </p:cNvSpPr>
          <p:nvPr>
            <p:ph idx="1"/>
          </p:nvPr>
        </p:nvSpPr>
        <p:spPr/>
        <p:txBody>
          <a:bodyPr>
            <a:normAutofit fontScale="92500" lnSpcReduction="20000"/>
          </a:bodyPr>
          <a:lstStyle/>
          <a:p>
            <a:r>
              <a:rPr lang="en-US" smtClean="0"/>
              <a:t>Host: Pig (main reservoir) and other animals - primary hosts. </a:t>
            </a:r>
          </a:p>
          <a:p>
            <a:r>
              <a:rPr lang="en-US" smtClean="0"/>
              <a:t>Man - accidental host</a:t>
            </a:r>
          </a:p>
          <a:p>
            <a:r>
              <a:rPr lang="en-US" smtClean="0"/>
              <a:t>Morphology: Exists in two forms - </a:t>
            </a:r>
          </a:p>
          <a:p>
            <a:pPr lvl="1"/>
            <a:r>
              <a:rPr lang="en-US" smtClean="0"/>
              <a:t>(1) trophozoite (found in the dysenteric stool), </a:t>
            </a:r>
          </a:p>
          <a:p>
            <a:pPr lvl="1"/>
            <a:r>
              <a:rPr lang="en-US" smtClean="0"/>
              <a:t>(2) cyst (found in carriers and chronic cases). </a:t>
            </a:r>
          </a:p>
          <a:p>
            <a:r>
              <a:rPr lang="en-US" smtClean="0"/>
              <a:t>Both forms are binucleated having a large macronucleus and a small micronucleus</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95</a:t>
            </a:fld>
            <a:endParaRPr lang="en"/>
          </a:p>
        </p:txBody>
      </p:sp>
    </p:spTree>
    <p:extLst>
      <p:ext uri="{BB962C8B-B14F-4D97-AF65-F5344CB8AC3E}">
        <p14:creationId xmlns:p14="http://schemas.microsoft.com/office/powerpoint/2010/main" val="131753000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BALANTIDIASIS (Cont..)</a:t>
            </a:r>
            <a:endParaRPr lang="en-US" dirty="0"/>
          </a:p>
        </p:txBody>
      </p:sp>
      <p:sp>
        <p:nvSpPr>
          <p:cNvPr id="193" name="Google Shape;193;p12"/>
          <p:cNvSpPr txBox="1">
            <a:spLocks noGrp="1"/>
          </p:cNvSpPr>
          <p:nvPr>
            <p:ph idx="1"/>
          </p:nvPr>
        </p:nvSpPr>
        <p:spPr/>
        <p:txBody>
          <a:bodyPr>
            <a:normAutofit fontScale="85000" lnSpcReduction="10000"/>
          </a:bodyPr>
          <a:lstStyle/>
          <a:p>
            <a:r>
              <a:rPr lang="en-US" smtClean="0"/>
              <a:t>Life cycle: Man gets infection - ingestion of food and water contaminated with cysts (infective form)</a:t>
            </a:r>
          </a:p>
          <a:p>
            <a:r>
              <a:rPr lang="en-US" smtClean="0"/>
              <a:t>Cysts transform into trophozoites - multiply in the large intestine by both asexual mode and sexual mode (conjugation)</a:t>
            </a:r>
          </a:p>
          <a:p>
            <a:r>
              <a:rPr lang="en-US" smtClean="0"/>
              <a:t>Both trophozoites and cysts - excreted in the feces.</a:t>
            </a:r>
          </a:p>
          <a:p>
            <a:r>
              <a:rPr lang="en-US" smtClean="0"/>
              <a:t>Trophozoites disintegrate - cysts are resistant and are infective to man and pig.</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96</a:t>
            </a:fld>
            <a:endParaRPr lang="en"/>
          </a:p>
        </p:txBody>
      </p:sp>
    </p:spTree>
    <p:extLst>
      <p:ext uri="{BB962C8B-B14F-4D97-AF65-F5344CB8AC3E}">
        <p14:creationId xmlns:p14="http://schemas.microsoft.com/office/powerpoint/2010/main" val="175723198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BALANTIDIASIS (Cont..)</a:t>
            </a:r>
            <a:endParaRPr lang="en-US" dirty="0"/>
          </a:p>
        </p:txBody>
      </p:sp>
      <p:sp>
        <p:nvSpPr>
          <p:cNvPr id="193" name="Google Shape;193;p12"/>
          <p:cNvSpPr txBox="1">
            <a:spLocks noGrp="1"/>
          </p:cNvSpPr>
          <p:nvPr>
            <p:ph idx="1"/>
          </p:nvPr>
        </p:nvSpPr>
        <p:spPr/>
        <p:txBody>
          <a:bodyPr>
            <a:normAutofit fontScale="92500" lnSpcReduction="20000"/>
          </a:bodyPr>
          <a:lstStyle/>
          <a:p>
            <a:r>
              <a:rPr lang="en-US" smtClean="0"/>
              <a:t>Clinical features: Majority of infected individuals - asymptomatic carriers. A </a:t>
            </a:r>
          </a:p>
          <a:p>
            <a:r>
              <a:rPr lang="en-US" smtClean="0"/>
              <a:t>Small number of people develop acute dysenteric disease - Characterized by profuse diarrhea and dysentery with mucous and blood, weeks to months later.</a:t>
            </a:r>
          </a:p>
          <a:p>
            <a:r>
              <a:rPr lang="en-US" smtClean="0"/>
              <a:t>Other features - fever, nausea, vomiting and abdominal pain</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97</a:t>
            </a:fld>
            <a:endParaRPr lang="en"/>
          </a:p>
        </p:txBody>
      </p:sp>
    </p:spTree>
    <p:extLst>
      <p:ext uri="{BB962C8B-B14F-4D97-AF65-F5344CB8AC3E}">
        <p14:creationId xmlns:p14="http://schemas.microsoft.com/office/powerpoint/2010/main" val="266070335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BALANTIDIASIS (Cont..)</a:t>
            </a:r>
            <a:endParaRPr lang="en-US" dirty="0"/>
          </a:p>
        </p:txBody>
      </p:sp>
      <p:sp>
        <p:nvSpPr>
          <p:cNvPr id="193" name="Google Shape;193;p12"/>
          <p:cNvSpPr txBox="1">
            <a:spLocks noGrp="1"/>
          </p:cNvSpPr>
          <p:nvPr>
            <p:ph idx="1"/>
          </p:nvPr>
        </p:nvSpPr>
        <p:spPr/>
        <p:txBody>
          <a:bodyPr>
            <a:normAutofit lnSpcReduction="10000"/>
          </a:bodyPr>
          <a:lstStyle/>
          <a:p>
            <a:r>
              <a:rPr lang="en-US" smtClean="0"/>
              <a:t>Laboratory diagnosis: Repeated stool examination - as the parasite is excreted intermittently.</a:t>
            </a:r>
          </a:p>
          <a:p>
            <a:r>
              <a:rPr lang="en-US" smtClean="0"/>
              <a:t>Trophozoites - appreciated in the saline mount.</a:t>
            </a:r>
          </a:p>
          <a:p>
            <a:r>
              <a:rPr lang="en-US" smtClean="0"/>
              <a:t>Internal structures of cysts - seen more clearly in iodine mount.</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98</a:t>
            </a:fld>
            <a:endParaRPr lang="en"/>
          </a:p>
        </p:txBody>
      </p:sp>
    </p:spTree>
    <p:extLst>
      <p:ext uri="{BB962C8B-B14F-4D97-AF65-F5344CB8AC3E}">
        <p14:creationId xmlns:p14="http://schemas.microsoft.com/office/powerpoint/2010/main" val="321103327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BALANTIDIASIS (Cont..)</a:t>
            </a:r>
            <a:endParaRPr lang="en-US" dirty="0"/>
          </a:p>
        </p:txBody>
      </p:sp>
      <p:sp>
        <p:nvSpPr>
          <p:cNvPr id="7" name="Content Placeholder 6"/>
          <p:cNvSpPr>
            <a:spLocks noGrp="1"/>
          </p:cNvSpPr>
          <p:nvPr>
            <p:ph idx="1"/>
          </p:nvPr>
        </p:nvSpPr>
        <p:spPr/>
        <p:txBody>
          <a:bodyPr/>
          <a:lstStyle/>
          <a:p>
            <a:endParaRPr lang="en-US"/>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99</a:t>
            </a:fld>
            <a:endParaRPr lang="en"/>
          </a:p>
        </p:txBody>
      </p:sp>
      <p:pic>
        <p:nvPicPr>
          <p:cNvPr id="3" name="Picture 2"/>
          <p:cNvPicPr>
            <a:picLocks noChangeAspect="1"/>
          </p:cNvPicPr>
          <p:nvPr/>
        </p:nvPicPr>
        <p:blipFill>
          <a:blip r:embed="rId3"/>
          <a:stretch>
            <a:fillRect/>
          </a:stretch>
        </p:blipFill>
        <p:spPr>
          <a:xfrm>
            <a:off x="2527485" y="1434889"/>
            <a:ext cx="4096835" cy="2350428"/>
          </a:xfrm>
          <a:prstGeom prst="rect">
            <a:avLst/>
          </a:prstGeom>
        </p:spPr>
      </p:pic>
      <p:sp>
        <p:nvSpPr>
          <p:cNvPr id="5" name="Rectangle 4"/>
          <p:cNvSpPr/>
          <p:nvPr/>
        </p:nvSpPr>
        <p:spPr>
          <a:xfrm>
            <a:off x="1897920" y="4014680"/>
            <a:ext cx="5720080" cy="646331"/>
          </a:xfrm>
          <a:prstGeom prst="rect">
            <a:avLst/>
          </a:prstGeom>
        </p:spPr>
        <p:txBody>
          <a:bodyPr wrap="square">
            <a:spAutoFit/>
          </a:bodyPr>
          <a:lstStyle/>
          <a:p>
            <a:r>
              <a:rPr lang="en-US" sz="1800" dirty="0">
                <a:latin typeface="Roboto Condensed Light" panose="020B0604020202020204" charset="0"/>
                <a:ea typeface="Roboto Condensed Light" panose="020B0604020202020204" charset="0"/>
              </a:rPr>
              <a:t>Morphology of </a:t>
            </a:r>
            <a:r>
              <a:rPr lang="en-US" sz="1800" dirty="0" err="1">
                <a:latin typeface="Roboto Condensed Light" panose="020B0604020202020204" charset="0"/>
                <a:ea typeface="Roboto Condensed Light" panose="020B0604020202020204" charset="0"/>
              </a:rPr>
              <a:t>Balantidium</a:t>
            </a:r>
            <a:r>
              <a:rPr lang="en-US" sz="1800" dirty="0">
                <a:latin typeface="Roboto Condensed Light" panose="020B0604020202020204" charset="0"/>
                <a:ea typeface="Roboto Condensed Light" panose="020B0604020202020204" charset="0"/>
              </a:rPr>
              <a:t> coli (schematic diagram): </a:t>
            </a:r>
          </a:p>
          <a:p>
            <a:r>
              <a:rPr lang="en-US" sz="1800" b="1" dirty="0">
                <a:latin typeface="Roboto Condensed Light" panose="020B0604020202020204" charset="0"/>
                <a:ea typeface="Roboto Condensed Light" panose="020B0604020202020204" charset="0"/>
              </a:rPr>
              <a:t>A.</a:t>
            </a:r>
            <a:r>
              <a:rPr lang="en-US" sz="1800" dirty="0">
                <a:latin typeface="Roboto Condensed Light" panose="020B0604020202020204" charset="0"/>
                <a:ea typeface="Roboto Condensed Light" panose="020B0604020202020204" charset="0"/>
              </a:rPr>
              <a:t> </a:t>
            </a:r>
            <a:r>
              <a:rPr lang="en-US" sz="1800" dirty="0" err="1">
                <a:latin typeface="Roboto Condensed Light" panose="020B0604020202020204" charset="0"/>
                <a:ea typeface="Roboto Condensed Light" panose="020B0604020202020204" charset="0"/>
              </a:rPr>
              <a:t>Trophozoite</a:t>
            </a:r>
            <a:r>
              <a:rPr lang="en-US" sz="1800" dirty="0">
                <a:latin typeface="Roboto Condensed Light" panose="020B0604020202020204" charset="0"/>
                <a:ea typeface="Roboto Condensed Light" panose="020B0604020202020204" charset="0"/>
              </a:rPr>
              <a:t>; </a:t>
            </a:r>
            <a:r>
              <a:rPr lang="en-US" sz="1800" b="1" dirty="0">
                <a:latin typeface="Roboto Condensed Light" panose="020B0604020202020204" charset="0"/>
                <a:ea typeface="Roboto Condensed Light" panose="020B0604020202020204" charset="0"/>
              </a:rPr>
              <a:t>B.</a:t>
            </a:r>
            <a:r>
              <a:rPr lang="en-US" sz="1800" dirty="0">
                <a:latin typeface="Roboto Condensed Light" panose="020B0604020202020204" charset="0"/>
                <a:ea typeface="Roboto Condensed Light" panose="020B0604020202020204" charset="0"/>
              </a:rPr>
              <a:t> cyst.</a:t>
            </a:r>
          </a:p>
        </p:txBody>
      </p:sp>
    </p:spTree>
    <p:extLst>
      <p:ext uri="{BB962C8B-B14F-4D97-AF65-F5344CB8AC3E}">
        <p14:creationId xmlns:p14="http://schemas.microsoft.com/office/powerpoint/2010/main" val="420687231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BALANTIDIASIS (Cont..)</a:t>
            </a:r>
            <a:endParaRPr lang="en-US" dirty="0"/>
          </a:p>
        </p:txBody>
      </p:sp>
      <p:sp>
        <p:nvSpPr>
          <p:cNvPr id="7" name="Content Placeholder 6"/>
          <p:cNvSpPr>
            <a:spLocks noGrp="1"/>
          </p:cNvSpPr>
          <p:nvPr>
            <p:ph idx="1"/>
          </p:nvPr>
        </p:nvSpPr>
        <p:spPr/>
        <p:txBody>
          <a:bodyPr/>
          <a:lstStyle/>
          <a:p>
            <a:endParaRPr lang="en-US"/>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100</a:t>
            </a:fld>
            <a:endParaRPr lang="en"/>
          </a:p>
        </p:txBody>
      </p:sp>
      <p:pic>
        <p:nvPicPr>
          <p:cNvPr id="4" name="Picture 3"/>
          <p:cNvPicPr>
            <a:picLocks noChangeAspect="1"/>
          </p:cNvPicPr>
          <p:nvPr/>
        </p:nvPicPr>
        <p:blipFill>
          <a:blip r:embed="rId3"/>
          <a:stretch>
            <a:fillRect/>
          </a:stretch>
        </p:blipFill>
        <p:spPr>
          <a:xfrm>
            <a:off x="2364616" y="1466314"/>
            <a:ext cx="4436655" cy="2252246"/>
          </a:xfrm>
          <a:prstGeom prst="rect">
            <a:avLst/>
          </a:prstGeom>
        </p:spPr>
      </p:pic>
      <p:sp>
        <p:nvSpPr>
          <p:cNvPr id="6" name="Rectangle 5"/>
          <p:cNvSpPr/>
          <p:nvPr/>
        </p:nvSpPr>
        <p:spPr>
          <a:xfrm>
            <a:off x="1701800" y="3781246"/>
            <a:ext cx="5740400" cy="923330"/>
          </a:xfrm>
          <a:prstGeom prst="rect">
            <a:avLst/>
          </a:prstGeom>
        </p:spPr>
        <p:txBody>
          <a:bodyPr wrap="square">
            <a:spAutoFit/>
          </a:bodyPr>
          <a:lstStyle/>
          <a:p>
            <a:r>
              <a:rPr lang="en-US" sz="1800" i="1" dirty="0" err="1">
                <a:latin typeface="Roboto Condensed Light" panose="020B0604020202020204" charset="0"/>
                <a:ea typeface="Roboto Condensed Light" panose="020B0604020202020204" charset="0"/>
              </a:rPr>
              <a:t>Balantidium</a:t>
            </a:r>
            <a:r>
              <a:rPr lang="en-US" sz="1800" i="1" dirty="0">
                <a:latin typeface="Roboto Condensed Light" panose="020B0604020202020204" charset="0"/>
                <a:ea typeface="Roboto Condensed Light" panose="020B0604020202020204" charset="0"/>
              </a:rPr>
              <a:t> coli: </a:t>
            </a:r>
            <a:r>
              <a:rPr lang="en-US" sz="1800" b="1" dirty="0">
                <a:latin typeface="Roboto Condensed Light" panose="020B0604020202020204" charset="0"/>
                <a:ea typeface="Roboto Condensed Light" panose="020B0604020202020204" charset="0"/>
              </a:rPr>
              <a:t>A. </a:t>
            </a:r>
            <a:r>
              <a:rPr lang="en-US" sz="1800" dirty="0">
                <a:latin typeface="Roboto Condensed Light" panose="020B0604020202020204" charset="0"/>
                <a:ea typeface="Roboto Condensed Light" panose="020B0604020202020204" charset="0"/>
              </a:rPr>
              <a:t>Saline wet mount preparation shows </a:t>
            </a:r>
            <a:r>
              <a:rPr lang="en-US" sz="1800" dirty="0" err="1">
                <a:latin typeface="Roboto Condensed Light" panose="020B0604020202020204" charset="0"/>
                <a:ea typeface="Roboto Condensed Light" panose="020B0604020202020204" charset="0"/>
              </a:rPr>
              <a:t>trophozoite</a:t>
            </a:r>
            <a:r>
              <a:rPr lang="en-US" sz="1800" dirty="0">
                <a:latin typeface="Roboto Condensed Light" panose="020B0604020202020204" charset="0"/>
                <a:ea typeface="Roboto Condensed Light" panose="020B0604020202020204" charset="0"/>
              </a:rPr>
              <a:t> with cilia; </a:t>
            </a:r>
            <a:r>
              <a:rPr lang="en-US" sz="1800" b="1" dirty="0">
                <a:latin typeface="Roboto Condensed Light" panose="020B0604020202020204" charset="0"/>
                <a:ea typeface="Roboto Condensed Light" panose="020B0604020202020204" charset="0"/>
              </a:rPr>
              <a:t>B. </a:t>
            </a:r>
            <a:r>
              <a:rPr lang="en-US" sz="1800" dirty="0">
                <a:latin typeface="Roboto Condensed Light" panose="020B0604020202020204" charset="0"/>
                <a:ea typeface="Roboto Condensed Light" panose="020B0604020202020204" charset="0"/>
              </a:rPr>
              <a:t>Iron hematoxylin stain shows cyst with prominent macronucleus.</a:t>
            </a:r>
          </a:p>
        </p:txBody>
      </p:sp>
    </p:spTree>
    <p:extLst>
      <p:ext uri="{BB962C8B-B14F-4D97-AF65-F5344CB8AC3E}">
        <p14:creationId xmlns:p14="http://schemas.microsoft.com/office/powerpoint/2010/main" val="389024752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BALANTIDIASIS (Cont..)</a:t>
            </a:r>
            <a:endParaRPr lang="en-US" dirty="0"/>
          </a:p>
        </p:txBody>
      </p:sp>
      <p:sp>
        <p:nvSpPr>
          <p:cNvPr id="193" name="Google Shape;193;p12"/>
          <p:cNvSpPr txBox="1">
            <a:spLocks noGrp="1"/>
          </p:cNvSpPr>
          <p:nvPr>
            <p:ph idx="1"/>
          </p:nvPr>
        </p:nvSpPr>
        <p:spPr/>
        <p:txBody>
          <a:bodyPr>
            <a:normAutofit fontScale="92500" lnSpcReduction="10000"/>
          </a:bodyPr>
          <a:lstStyle/>
          <a:p>
            <a:r>
              <a:rPr lang="en-US" smtClean="0"/>
              <a:t>Histopathology: Histopathological staining of the biopsy tissue or scrapping of the ulcers taken by sigmoidoscopy - cluster of trophozoites, cysts and lymphocytic infiltration in the submucosa.</a:t>
            </a:r>
          </a:p>
          <a:p>
            <a:r>
              <a:rPr lang="en-US" smtClean="0"/>
              <a:t>Treatment: Tetracycline - drug of choice, given for 10 days. </a:t>
            </a:r>
          </a:p>
          <a:p>
            <a:r>
              <a:rPr lang="en-US" smtClean="0"/>
              <a:t>Alternatively, metronidazole can be given</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101</a:t>
            </a:fld>
            <a:endParaRPr lang="en"/>
          </a:p>
        </p:txBody>
      </p:sp>
    </p:spTree>
    <p:extLst>
      <p:ext uri="{BB962C8B-B14F-4D97-AF65-F5344CB8AC3E}">
        <p14:creationId xmlns:p14="http://schemas.microsoft.com/office/powerpoint/2010/main" val="302494950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14"/>
          <p:cNvSpPr txBox="1">
            <a:spLocks noGrp="1"/>
          </p:cNvSpPr>
          <p:nvPr>
            <p:ph type="title"/>
          </p:nvPr>
        </p:nvSpPr>
        <p:spPr/>
        <p:txBody>
          <a:bodyPr/>
          <a:lstStyle/>
          <a:p>
            <a:r>
              <a:rPr lang="en-US" smtClean="0"/>
              <a:t>BLASTOCYSTOSIS</a:t>
            </a:r>
            <a:endParaRPr lang="en-US" dirty="0"/>
          </a:p>
        </p:txBody>
      </p:sp>
      <p:sp>
        <p:nvSpPr>
          <p:cNvPr id="5" name="Content Placeholder 4"/>
          <p:cNvSpPr>
            <a:spLocks noGrp="1"/>
          </p:cNvSpPr>
          <p:nvPr>
            <p:ph idx="1"/>
          </p:nvPr>
        </p:nvSpPr>
        <p:spPr/>
        <p:txBody>
          <a:bodyPr/>
          <a:lstStyle/>
          <a:p>
            <a:endParaRPr lang="en-US"/>
          </a:p>
        </p:txBody>
      </p:sp>
      <p:sp>
        <p:nvSpPr>
          <p:cNvPr id="223" name="Google Shape;223;p14"/>
          <p:cNvSpPr txBox="1">
            <a:spLocks noGrp="1"/>
          </p:cNvSpPr>
          <p:nvPr>
            <p:ph type="sldNum" sz="quarter" idx="12"/>
          </p:nvPr>
        </p:nvSpPr>
        <p:spPr/>
        <p:txBody>
          <a:bodyPr/>
          <a:lstStyle/>
          <a:p>
            <a:pPr lvl="0"/>
            <a:fld id="{00000000-1234-1234-1234-123412341234}" type="slidenum">
              <a:rPr lang="en-GB" smtClean="0"/>
              <a:pPr lvl="0"/>
              <a:t>102</a:t>
            </a:fld>
            <a:endParaRPr lang="en-GB"/>
          </a:p>
        </p:txBody>
      </p:sp>
    </p:spTree>
    <p:extLst>
      <p:ext uri="{BB962C8B-B14F-4D97-AF65-F5344CB8AC3E}">
        <p14:creationId xmlns:p14="http://schemas.microsoft.com/office/powerpoint/2010/main" val="411297699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BLASTOCYSTOSIS</a:t>
            </a:r>
            <a:endParaRPr lang="en-US" dirty="0"/>
          </a:p>
        </p:txBody>
      </p:sp>
      <p:sp>
        <p:nvSpPr>
          <p:cNvPr id="193" name="Google Shape;193;p12"/>
          <p:cNvSpPr txBox="1">
            <a:spLocks noGrp="1"/>
          </p:cNvSpPr>
          <p:nvPr>
            <p:ph idx="1"/>
          </p:nvPr>
        </p:nvSpPr>
        <p:spPr/>
        <p:txBody>
          <a:bodyPr/>
          <a:lstStyle/>
          <a:p>
            <a:r>
              <a:rPr lang="en-US" smtClean="0"/>
              <a:t>Blastocystosis - infection caused by a protozoan parasite Blastocystis hominis. </a:t>
            </a:r>
          </a:p>
          <a:p>
            <a:r>
              <a:rPr lang="en-US" smtClean="0"/>
              <a:t>Resides in the intestine of many animals including humans.  </a:t>
            </a:r>
          </a:p>
          <a:p>
            <a:r>
              <a:rPr lang="en-US" smtClean="0"/>
              <a:t>Considered - most common commensal protozoa of intestine</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103</a:t>
            </a:fld>
            <a:endParaRPr lang="en"/>
          </a:p>
        </p:txBody>
      </p:sp>
    </p:spTree>
    <p:extLst>
      <p:ext uri="{BB962C8B-B14F-4D97-AF65-F5344CB8AC3E}">
        <p14:creationId xmlns:p14="http://schemas.microsoft.com/office/powerpoint/2010/main" val="376447419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BLASTOCYSTOSIS (Cont..)</a:t>
            </a:r>
            <a:endParaRPr lang="en-US" dirty="0"/>
          </a:p>
        </p:txBody>
      </p:sp>
      <p:sp>
        <p:nvSpPr>
          <p:cNvPr id="193" name="Google Shape;193;p12"/>
          <p:cNvSpPr txBox="1">
            <a:spLocks noGrp="1"/>
          </p:cNvSpPr>
          <p:nvPr>
            <p:ph idx="1"/>
          </p:nvPr>
        </p:nvSpPr>
        <p:spPr/>
        <p:txBody>
          <a:bodyPr>
            <a:normAutofit fontScale="85000" lnSpcReduction="20000"/>
          </a:bodyPr>
          <a:lstStyle/>
          <a:p>
            <a:r>
              <a:rPr lang="en-US" smtClean="0"/>
              <a:t>Morphology: Occur in six forms—vacuolar, avacuolar, multi-vacuolar, amoeboid, granular and cyst forms</a:t>
            </a:r>
          </a:p>
          <a:p>
            <a:r>
              <a:rPr lang="en-US" smtClean="0"/>
              <a:t>Life cycle: Cysts - infective form, transmitted by feco-oral route</a:t>
            </a:r>
          </a:p>
          <a:p>
            <a:r>
              <a:rPr lang="en-US" smtClean="0"/>
              <a:t>Cysts develop into vacuolar forms in the intestine - multiply and transform into other forms and vice versa. </a:t>
            </a:r>
          </a:p>
          <a:p>
            <a:r>
              <a:rPr lang="en-US" smtClean="0"/>
              <a:t>Vacuolar forms transform back to cysts</a:t>
            </a:r>
          </a:p>
          <a:p>
            <a:r>
              <a:rPr lang="en-US" smtClean="0"/>
              <a:t>All forms - shed in the feces - only cysts can survive in the environment.</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104</a:t>
            </a:fld>
            <a:endParaRPr lang="en"/>
          </a:p>
        </p:txBody>
      </p:sp>
    </p:spTree>
    <p:extLst>
      <p:ext uri="{BB962C8B-B14F-4D97-AF65-F5344CB8AC3E}">
        <p14:creationId xmlns:p14="http://schemas.microsoft.com/office/powerpoint/2010/main" val="248458526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BLASTOCYSTOSIS (Cont..)</a:t>
            </a:r>
            <a:endParaRPr lang="en-US" dirty="0"/>
          </a:p>
        </p:txBody>
      </p:sp>
      <p:sp>
        <p:nvSpPr>
          <p:cNvPr id="193" name="Google Shape;193;p12"/>
          <p:cNvSpPr txBox="1">
            <a:spLocks noGrp="1"/>
          </p:cNvSpPr>
          <p:nvPr>
            <p:ph idx="1"/>
          </p:nvPr>
        </p:nvSpPr>
        <p:spPr/>
        <p:txBody>
          <a:bodyPr/>
          <a:lstStyle/>
          <a:p>
            <a:r>
              <a:rPr lang="en-US" smtClean="0"/>
              <a:t>Pathogenesis: Most infected individuals - asymptomatic carriers. </a:t>
            </a:r>
          </a:p>
          <a:p>
            <a:r>
              <a:rPr lang="en-US" smtClean="0"/>
              <a:t>Few present with symptoms of irritable bowel syndrome and diarrhea. </a:t>
            </a:r>
          </a:p>
          <a:p>
            <a:r>
              <a:rPr lang="en-US" smtClean="0"/>
              <a:t>Ruling out other enteric parasites is necessary before attributing symptoms to Blastocystis</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105</a:t>
            </a:fld>
            <a:endParaRPr lang="en"/>
          </a:p>
        </p:txBody>
      </p:sp>
    </p:spTree>
    <p:extLst>
      <p:ext uri="{BB962C8B-B14F-4D97-AF65-F5344CB8AC3E}">
        <p14:creationId xmlns:p14="http://schemas.microsoft.com/office/powerpoint/2010/main" val="333037549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BLASTOCYSTOSIS (Cont..)</a:t>
            </a:r>
            <a:endParaRPr lang="en-US" dirty="0"/>
          </a:p>
        </p:txBody>
      </p:sp>
      <p:sp>
        <p:nvSpPr>
          <p:cNvPr id="193" name="Google Shape;193;p12"/>
          <p:cNvSpPr txBox="1">
            <a:spLocks noGrp="1"/>
          </p:cNvSpPr>
          <p:nvPr>
            <p:ph idx="1"/>
          </p:nvPr>
        </p:nvSpPr>
        <p:spPr/>
        <p:txBody>
          <a:bodyPr>
            <a:normAutofit fontScale="85000" lnSpcReduction="10000"/>
          </a:bodyPr>
          <a:lstStyle/>
          <a:p>
            <a:r>
              <a:rPr lang="en-US" smtClean="0"/>
              <a:t>Laboratory diagnosis: Stool microscopy by permanent stained smear (trichrome stain) – procedure of choice.</a:t>
            </a:r>
          </a:p>
          <a:p>
            <a:r>
              <a:rPr lang="en-US" smtClean="0"/>
              <a:t>Vacuolar forms - most common forms seen in stool microscopy. They measure 5–15 μm in size with 1–4 nuclei and a large vacuole in the cytoplasm .</a:t>
            </a:r>
          </a:p>
          <a:p>
            <a:r>
              <a:rPr lang="en-US" smtClean="0"/>
              <a:t>Other diagnostic methods – antibody detection by ELISA and molecular methods - PCR targeting small subunit rDNA.</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106</a:t>
            </a:fld>
            <a:endParaRPr lang="en"/>
          </a:p>
        </p:txBody>
      </p:sp>
    </p:spTree>
    <p:extLst>
      <p:ext uri="{BB962C8B-B14F-4D97-AF65-F5344CB8AC3E}">
        <p14:creationId xmlns:p14="http://schemas.microsoft.com/office/powerpoint/2010/main" val="300814908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BLASTOCYSTOSIS (Cont..)</a:t>
            </a:r>
            <a:endParaRPr lang="en-US" dirty="0"/>
          </a:p>
        </p:txBody>
      </p:sp>
      <p:sp>
        <p:nvSpPr>
          <p:cNvPr id="7" name="Content Placeholder 6"/>
          <p:cNvSpPr>
            <a:spLocks noGrp="1"/>
          </p:cNvSpPr>
          <p:nvPr>
            <p:ph idx="1"/>
          </p:nvPr>
        </p:nvSpPr>
        <p:spPr/>
        <p:txBody>
          <a:bodyPr/>
          <a:lstStyle/>
          <a:p>
            <a:endParaRPr lang="en-US"/>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107</a:t>
            </a:fld>
            <a:endParaRPr lang="en"/>
          </a:p>
        </p:txBody>
      </p:sp>
      <p:pic>
        <p:nvPicPr>
          <p:cNvPr id="3" name="Picture 2"/>
          <p:cNvPicPr>
            <a:picLocks noChangeAspect="1"/>
          </p:cNvPicPr>
          <p:nvPr/>
        </p:nvPicPr>
        <p:blipFill>
          <a:blip r:embed="rId3"/>
          <a:stretch>
            <a:fillRect/>
          </a:stretch>
        </p:blipFill>
        <p:spPr>
          <a:xfrm>
            <a:off x="1146053" y="1436123"/>
            <a:ext cx="6843967" cy="2475477"/>
          </a:xfrm>
          <a:prstGeom prst="rect">
            <a:avLst/>
          </a:prstGeom>
        </p:spPr>
      </p:pic>
      <p:sp>
        <p:nvSpPr>
          <p:cNvPr id="5" name="Rectangle 4"/>
          <p:cNvSpPr/>
          <p:nvPr/>
        </p:nvSpPr>
        <p:spPr>
          <a:xfrm>
            <a:off x="1146053" y="3970099"/>
            <a:ext cx="6843967" cy="646331"/>
          </a:xfrm>
          <a:prstGeom prst="rect">
            <a:avLst/>
          </a:prstGeom>
        </p:spPr>
        <p:txBody>
          <a:bodyPr wrap="square">
            <a:spAutoFit/>
          </a:bodyPr>
          <a:lstStyle/>
          <a:p>
            <a:r>
              <a:rPr lang="en-US" sz="1800" i="1" dirty="0" err="1">
                <a:latin typeface="Roboto Condensed Light" panose="020B0604020202020204" charset="0"/>
                <a:ea typeface="Roboto Condensed Light" panose="020B0604020202020204" charset="0"/>
              </a:rPr>
              <a:t>Blastocystis</a:t>
            </a:r>
            <a:r>
              <a:rPr lang="en-US" sz="1800" i="1" dirty="0">
                <a:latin typeface="Roboto Condensed Light" panose="020B0604020202020204" charset="0"/>
                <a:ea typeface="Roboto Condensed Light" panose="020B0604020202020204" charset="0"/>
              </a:rPr>
              <a:t> </a:t>
            </a:r>
            <a:r>
              <a:rPr lang="en-US" sz="1800" dirty="0">
                <a:latin typeface="Roboto Condensed Light" panose="020B0604020202020204" charset="0"/>
                <a:ea typeface="Roboto Condensed Light" panose="020B0604020202020204" charset="0"/>
              </a:rPr>
              <a:t>species showing vacuolar forms: </a:t>
            </a:r>
            <a:r>
              <a:rPr lang="en-US" sz="1800" b="1" dirty="0">
                <a:latin typeface="Roboto Condensed Light" panose="020B0604020202020204" charset="0"/>
                <a:ea typeface="Roboto Condensed Light" panose="020B0604020202020204" charset="0"/>
              </a:rPr>
              <a:t>A. </a:t>
            </a:r>
            <a:r>
              <a:rPr lang="en-US" sz="1800" dirty="0">
                <a:latin typeface="Roboto Condensed Light" panose="020B0604020202020204" charset="0"/>
                <a:ea typeface="Roboto Condensed Light" panose="020B0604020202020204" charset="0"/>
              </a:rPr>
              <a:t>Saline wet mount; </a:t>
            </a:r>
            <a:r>
              <a:rPr lang="en-US" sz="1800" b="1" dirty="0">
                <a:latin typeface="Roboto Condensed Light" panose="020B0604020202020204" charset="0"/>
                <a:ea typeface="Roboto Condensed Light" panose="020B0604020202020204" charset="0"/>
              </a:rPr>
              <a:t>B. </a:t>
            </a:r>
            <a:r>
              <a:rPr lang="en-US" sz="1800" dirty="0">
                <a:latin typeface="Roboto Condensed Light" panose="020B0604020202020204" charset="0"/>
                <a:ea typeface="Roboto Condensed Light" panose="020B0604020202020204" charset="0"/>
              </a:rPr>
              <a:t>Iodine mount; </a:t>
            </a:r>
            <a:r>
              <a:rPr lang="en-US" sz="1800" b="1" dirty="0">
                <a:latin typeface="Roboto Condensed Light" panose="020B0604020202020204" charset="0"/>
                <a:ea typeface="Roboto Condensed Light" panose="020B0604020202020204" charset="0"/>
              </a:rPr>
              <a:t>C. </a:t>
            </a:r>
            <a:r>
              <a:rPr lang="en-US" sz="1800" dirty="0">
                <a:latin typeface="Roboto Condensed Light" panose="020B0604020202020204" charset="0"/>
                <a:ea typeface="Roboto Condensed Light" panose="020B0604020202020204" charset="0"/>
              </a:rPr>
              <a:t>Trichrome stain.</a:t>
            </a:r>
          </a:p>
        </p:txBody>
      </p:sp>
    </p:spTree>
    <p:extLst>
      <p:ext uri="{BB962C8B-B14F-4D97-AF65-F5344CB8AC3E}">
        <p14:creationId xmlns:p14="http://schemas.microsoft.com/office/powerpoint/2010/main" val="685510790"/>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BLASTOCYSTOSIS (Cont..)</a:t>
            </a:r>
            <a:endParaRPr lang="en-US" dirty="0"/>
          </a:p>
        </p:txBody>
      </p:sp>
      <p:sp>
        <p:nvSpPr>
          <p:cNvPr id="193" name="Google Shape;193;p12"/>
          <p:cNvSpPr txBox="1">
            <a:spLocks noGrp="1"/>
          </p:cNvSpPr>
          <p:nvPr>
            <p:ph idx="1"/>
          </p:nvPr>
        </p:nvSpPr>
        <p:spPr/>
        <p:txBody>
          <a:bodyPr/>
          <a:lstStyle/>
          <a:p>
            <a:r>
              <a:rPr lang="en-US" smtClean="0"/>
              <a:t>Treatment: Metronidazole is found to be effective used alone or in combination with paromomycin or nitazoxanide.</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108</a:t>
            </a:fld>
            <a:endParaRPr lang="en"/>
          </a:p>
        </p:txBody>
      </p:sp>
    </p:spTree>
    <p:extLst>
      <p:ext uri="{BB962C8B-B14F-4D97-AF65-F5344CB8AC3E}">
        <p14:creationId xmlns:p14="http://schemas.microsoft.com/office/powerpoint/2010/main" val="60485223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14"/>
          <p:cNvSpPr txBox="1">
            <a:spLocks noGrp="1"/>
          </p:cNvSpPr>
          <p:nvPr>
            <p:ph type="title"/>
          </p:nvPr>
        </p:nvSpPr>
        <p:spPr/>
        <p:txBody>
          <a:bodyPr/>
          <a:lstStyle/>
          <a:p>
            <a:r>
              <a:rPr lang="en-US" smtClean="0"/>
              <a:t>INTESTINAL SARCOCYSTOSIS</a:t>
            </a:r>
            <a:endParaRPr lang="en-US" dirty="0"/>
          </a:p>
        </p:txBody>
      </p:sp>
      <p:sp>
        <p:nvSpPr>
          <p:cNvPr id="5" name="Content Placeholder 4"/>
          <p:cNvSpPr>
            <a:spLocks noGrp="1"/>
          </p:cNvSpPr>
          <p:nvPr>
            <p:ph idx="1"/>
          </p:nvPr>
        </p:nvSpPr>
        <p:spPr/>
        <p:txBody>
          <a:bodyPr/>
          <a:lstStyle/>
          <a:p>
            <a:endParaRPr lang="en-US"/>
          </a:p>
        </p:txBody>
      </p:sp>
      <p:sp>
        <p:nvSpPr>
          <p:cNvPr id="223" name="Google Shape;223;p14"/>
          <p:cNvSpPr txBox="1">
            <a:spLocks noGrp="1"/>
          </p:cNvSpPr>
          <p:nvPr>
            <p:ph type="sldNum" sz="quarter" idx="12"/>
          </p:nvPr>
        </p:nvSpPr>
        <p:spPr/>
        <p:txBody>
          <a:bodyPr/>
          <a:lstStyle/>
          <a:p>
            <a:pPr lvl="0"/>
            <a:fld id="{00000000-1234-1234-1234-123412341234}" type="slidenum">
              <a:rPr lang="en-GB" smtClean="0"/>
              <a:pPr lvl="0"/>
              <a:t>109</a:t>
            </a:fld>
            <a:endParaRPr lang="en-GB"/>
          </a:p>
        </p:txBody>
      </p:sp>
    </p:spTree>
    <p:extLst>
      <p:ext uri="{BB962C8B-B14F-4D97-AF65-F5344CB8AC3E}">
        <p14:creationId xmlns:p14="http://schemas.microsoft.com/office/powerpoint/2010/main" val="272123135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INTESTINAL SARCOCYSTOSIS</a:t>
            </a:r>
            <a:endParaRPr lang="en-US" dirty="0"/>
          </a:p>
        </p:txBody>
      </p:sp>
      <p:sp>
        <p:nvSpPr>
          <p:cNvPr id="193" name="Google Shape;193;p12"/>
          <p:cNvSpPr txBox="1">
            <a:spLocks noGrp="1"/>
          </p:cNvSpPr>
          <p:nvPr>
            <p:ph idx="1"/>
          </p:nvPr>
        </p:nvSpPr>
        <p:spPr/>
        <p:txBody>
          <a:bodyPr>
            <a:normAutofit fontScale="92500" lnSpcReduction="10000"/>
          </a:bodyPr>
          <a:lstStyle/>
          <a:p>
            <a:r>
              <a:rPr lang="en-US" smtClean="0"/>
              <a:t>Zoonotic parasitic infection caused by Sarcocystis hominis (infects cattle) and S. suihominis (infects pigs).</a:t>
            </a:r>
          </a:p>
          <a:p>
            <a:r>
              <a:rPr lang="en-US" smtClean="0"/>
              <a:t>Human infection - extremely rare.</a:t>
            </a:r>
          </a:p>
          <a:p>
            <a:r>
              <a:rPr lang="en-US" smtClean="0"/>
              <a:t>Host: Dogs and cats (and accidentally man)- definitive hosts.</a:t>
            </a:r>
          </a:p>
          <a:p>
            <a:r>
              <a:rPr lang="en-US" smtClean="0"/>
              <a:t>Cattle and pigs - intermediate hosts</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110</a:t>
            </a:fld>
            <a:endParaRPr lang="en"/>
          </a:p>
        </p:txBody>
      </p:sp>
    </p:spTree>
    <p:extLst>
      <p:ext uri="{BB962C8B-B14F-4D97-AF65-F5344CB8AC3E}">
        <p14:creationId xmlns:p14="http://schemas.microsoft.com/office/powerpoint/2010/main" val="1130460201"/>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fontScale="90000"/>
          </a:bodyPr>
          <a:lstStyle/>
          <a:p>
            <a:r>
              <a:rPr lang="en-US" smtClean="0"/>
              <a:t>INTESTINAL SARCOCYSTOSIS (Cont..)</a:t>
            </a:r>
            <a:endParaRPr lang="en-US" dirty="0"/>
          </a:p>
        </p:txBody>
      </p:sp>
      <p:sp>
        <p:nvSpPr>
          <p:cNvPr id="193" name="Google Shape;193;p12"/>
          <p:cNvSpPr txBox="1">
            <a:spLocks noGrp="1"/>
          </p:cNvSpPr>
          <p:nvPr>
            <p:ph idx="1"/>
          </p:nvPr>
        </p:nvSpPr>
        <p:spPr/>
        <p:txBody>
          <a:bodyPr>
            <a:normAutofit lnSpcReduction="10000"/>
          </a:bodyPr>
          <a:lstStyle/>
          <a:p>
            <a:r>
              <a:rPr lang="en-US" smtClean="0"/>
              <a:t>Life cycle: Infection - transmitted to man by ingestion of beef or pork infected with sarcocysts - transform to oocysts in the intestine - released in feces</a:t>
            </a:r>
          </a:p>
          <a:p>
            <a:r>
              <a:rPr lang="en-US" smtClean="0"/>
              <a:t>Clinical features: Usually asymptomatic but patient may develop nausea, vomiting, abdominal pain and diarrhea</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111</a:t>
            </a:fld>
            <a:endParaRPr lang="en"/>
          </a:p>
        </p:txBody>
      </p:sp>
    </p:spTree>
    <p:extLst>
      <p:ext uri="{BB962C8B-B14F-4D97-AF65-F5344CB8AC3E}">
        <p14:creationId xmlns:p14="http://schemas.microsoft.com/office/powerpoint/2010/main" val="173339037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fontScale="90000"/>
          </a:bodyPr>
          <a:lstStyle/>
          <a:p>
            <a:r>
              <a:rPr lang="en-US" smtClean="0"/>
              <a:t>INTESTINAL SARCOCYSTOSIS (Cont..)</a:t>
            </a:r>
            <a:endParaRPr lang="en-US" dirty="0"/>
          </a:p>
        </p:txBody>
      </p:sp>
      <p:sp>
        <p:nvSpPr>
          <p:cNvPr id="193" name="Google Shape;193;p12"/>
          <p:cNvSpPr txBox="1">
            <a:spLocks noGrp="1"/>
          </p:cNvSpPr>
          <p:nvPr>
            <p:ph idx="1"/>
          </p:nvPr>
        </p:nvSpPr>
        <p:spPr/>
        <p:txBody>
          <a:bodyPr/>
          <a:lstStyle/>
          <a:p>
            <a:r>
              <a:rPr lang="en-US" smtClean="0"/>
              <a:t>Diagnosis: Diagnosed by stool examination demonstrating the oocysts</a:t>
            </a:r>
          </a:p>
          <a:p>
            <a:r>
              <a:rPr lang="en-US" smtClean="0"/>
              <a:t>Treatment: No specific treatment is available. Infection is generally self-limited.</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112</a:t>
            </a:fld>
            <a:endParaRPr lang="en"/>
          </a:p>
        </p:txBody>
      </p:sp>
    </p:spTree>
    <p:extLst>
      <p:ext uri="{BB962C8B-B14F-4D97-AF65-F5344CB8AC3E}">
        <p14:creationId xmlns:p14="http://schemas.microsoft.com/office/powerpoint/2010/main" val="2289752204"/>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14"/>
          <p:cNvSpPr txBox="1">
            <a:spLocks noGrp="1"/>
          </p:cNvSpPr>
          <p:nvPr>
            <p:ph type="title"/>
          </p:nvPr>
        </p:nvSpPr>
        <p:spPr/>
        <p:txBody>
          <a:bodyPr/>
          <a:lstStyle/>
          <a:p>
            <a:r>
              <a:rPr lang="en-US" smtClean="0"/>
              <a:t>CHAGAS’ DISEASE</a:t>
            </a:r>
            <a:endParaRPr lang="en-US" dirty="0"/>
          </a:p>
        </p:txBody>
      </p:sp>
      <p:sp>
        <p:nvSpPr>
          <p:cNvPr id="5" name="Content Placeholder 4"/>
          <p:cNvSpPr>
            <a:spLocks noGrp="1"/>
          </p:cNvSpPr>
          <p:nvPr>
            <p:ph idx="1"/>
          </p:nvPr>
        </p:nvSpPr>
        <p:spPr/>
        <p:txBody>
          <a:bodyPr/>
          <a:lstStyle/>
          <a:p>
            <a:endParaRPr lang="en-US"/>
          </a:p>
        </p:txBody>
      </p:sp>
      <p:sp>
        <p:nvSpPr>
          <p:cNvPr id="223" name="Google Shape;223;p14"/>
          <p:cNvSpPr txBox="1">
            <a:spLocks noGrp="1"/>
          </p:cNvSpPr>
          <p:nvPr>
            <p:ph type="sldNum" sz="quarter" idx="12"/>
          </p:nvPr>
        </p:nvSpPr>
        <p:spPr/>
        <p:txBody>
          <a:bodyPr/>
          <a:lstStyle/>
          <a:p>
            <a:pPr lvl="0"/>
            <a:fld id="{00000000-1234-1234-1234-123412341234}" type="slidenum">
              <a:rPr lang="en-GB" smtClean="0"/>
              <a:pPr lvl="0"/>
              <a:t>113</a:t>
            </a:fld>
            <a:endParaRPr lang="en-GB"/>
          </a:p>
        </p:txBody>
      </p:sp>
    </p:spTree>
    <p:extLst>
      <p:ext uri="{BB962C8B-B14F-4D97-AF65-F5344CB8AC3E}">
        <p14:creationId xmlns:p14="http://schemas.microsoft.com/office/powerpoint/2010/main" val="39085536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CHAGAS’ DISEASE</a:t>
            </a:r>
            <a:endParaRPr lang="en-US" dirty="0"/>
          </a:p>
        </p:txBody>
      </p:sp>
      <p:sp>
        <p:nvSpPr>
          <p:cNvPr id="193" name="Google Shape;193;p12"/>
          <p:cNvSpPr txBox="1">
            <a:spLocks noGrp="1"/>
          </p:cNvSpPr>
          <p:nvPr>
            <p:ph idx="1"/>
          </p:nvPr>
        </p:nvSpPr>
        <p:spPr/>
        <p:txBody>
          <a:bodyPr/>
          <a:lstStyle/>
          <a:p>
            <a:r>
              <a:rPr lang="en-US" smtClean="0"/>
              <a:t>In chronic Chagas’ disease, the causative agent, Trypanosoma cruzi multiplies in the muscles of GIT, leading to megaesophagus (manifested as dysphagia, chest pain, and regurgitation) and megacolon (manifested as abdominal pain and chronic constipation)</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114</a:t>
            </a:fld>
            <a:endParaRPr lang="en"/>
          </a:p>
        </p:txBody>
      </p:sp>
    </p:spTree>
    <p:extLst>
      <p:ext uri="{BB962C8B-B14F-4D97-AF65-F5344CB8AC3E}">
        <p14:creationId xmlns:p14="http://schemas.microsoft.com/office/powerpoint/2010/main" val="1457174764"/>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14"/>
          <p:cNvSpPr txBox="1">
            <a:spLocks noGrp="1"/>
          </p:cNvSpPr>
          <p:nvPr>
            <p:ph type="title"/>
          </p:nvPr>
        </p:nvSpPr>
        <p:spPr/>
        <p:txBody>
          <a:bodyPr>
            <a:normAutofit fontScale="90000"/>
          </a:bodyPr>
          <a:lstStyle/>
          <a:p>
            <a:r>
              <a:rPr lang="en-US" smtClean="0"/>
              <a:t>FUNGI CAUSING</a:t>
            </a:r>
            <a:br>
              <a:rPr lang="en-US" smtClean="0"/>
            </a:br>
            <a:r>
              <a:rPr lang="en-US" smtClean="0"/>
              <a:t>INTESTINAL INFECTIONS</a:t>
            </a:r>
            <a:endParaRPr lang="en-US" dirty="0"/>
          </a:p>
        </p:txBody>
      </p:sp>
      <p:sp>
        <p:nvSpPr>
          <p:cNvPr id="5" name="Content Placeholder 4"/>
          <p:cNvSpPr>
            <a:spLocks noGrp="1"/>
          </p:cNvSpPr>
          <p:nvPr>
            <p:ph idx="1"/>
          </p:nvPr>
        </p:nvSpPr>
        <p:spPr/>
        <p:txBody>
          <a:bodyPr/>
          <a:lstStyle/>
          <a:p>
            <a:endParaRPr lang="en-US"/>
          </a:p>
        </p:txBody>
      </p:sp>
      <p:sp>
        <p:nvSpPr>
          <p:cNvPr id="223" name="Google Shape;223;p14"/>
          <p:cNvSpPr txBox="1">
            <a:spLocks noGrp="1"/>
          </p:cNvSpPr>
          <p:nvPr>
            <p:ph type="sldNum" sz="quarter" idx="12"/>
          </p:nvPr>
        </p:nvSpPr>
        <p:spPr/>
        <p:txBody>
          <a:bodyPr/>
          <a:lstStyle/>
          <a:p>
            <a:pPr lvl="0"/>
            <a:fld id="{00000000-1234-1234-1234-123412341234}" type="slidenum">
              <a:rPr lang="en-GB" smtClean="0"/>
              <a:pPr lvl="0"/>
              <a:t>115</a:t>
            </a:fld>
            <a:endParaRPr lang="en-GB"/>
          </a:p>
        </p:txBody>
      </p:sp>
    </p:spTree>
    <p:extLst>
      <p:ext uri="{BB962C8B-B14F-4D97-AF65-F5344CB8AC3E}">
        <p14:creationId xmlns:p14="http://schemas.microsoft.com/office/powerpoint/2010/main" val="49249155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14"/>
          <p:cNvSpPr txBox="1">
            <a:spLocks noGrp="1"/>
          </p:cNvSpPr>
          <p:nvPr>
            <p:ph type="title"/>
          </p:nvPr>
        </p:nvSpPr>
        <p:spPr/>
        <p:txBody>
          <a:bodyPr/>
          <a:lstStyle/>
          <a:p>
            <a:r>
              <a:rPr lang="en-US" smtClean="0"/>
              <a:t>MICROSPORIDIOSIS</a:t>
            </a:r>
            <a:endParaRPr lang="en-US" dirty="0"/>
          </a:p>
        </p:txBody>
      </p:sp>
      <p:sp>
        <p:nvSpPr>
          <p:cNvPr id="5" name="Content Placeholder 4"/>
          <p:cNvSpPr>
            <a:spLocks noGrp="1"/>
          </p:cNvSpPr>
          <p:nvPr>
            <p:ph idx="1"/>
          </p:nvPr>
        </p:nvSpPr>
        <p:spPr/>
        <p:txBody>
          <a:bodyPr/>
          <a:lstStyle/>
          <a:p>
            <a:endParaRPr lang="en-US"/>
          </a:p>
        </p:txBody>
      </p:sp>
      <p:sp>
        <p:nvSpPr>
          <p:cNvPr id="223" name="Google Shape;223;p14"/>
          <p:cNvSpPr txBox="1">
            <a:spLocks noGrp="1"/>
          </p:cNvSpPr>
          <p:nvPr>
            <p:ph type="sldNum" sz="quarter" idx="12"/>
          </p:nvPr>
        </p:nvSpPr>
        <p:spPr/>
        <p:txBody>
          <a:bodyPr/>
          <a:lstStyle/>
          <a:p>
            <a:pPr lvl="0"/>
            <a:fld id="{00000000-1234-1234-1234-123412341234}" type="slidenum">
              <a:rPr lang="en-GB" smtClean="0"/>
              <a:pPr lvl="0"/>
              <a:t>116</a:t>
            </a:fld>
            <a:endParaRPr lang="en-GB"/>
          </a:p>
        </p:txBody>
      </p:sp>
    </p:spTree>
    <p:extLst>
      <p:ext uri="{BB962C8B-B14F-4D97-AF65-F5344CB8AC3E}">
        <p14:creationId xmlns:p14="http://schemas.microsoft.com/office/powerpoint/2010/main" val="53689837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MICROSPORIDIOSIS</a:t>
            </a:r>
            <a:endParaRPr lang="en-US" dirty="0"/>
          </a:p>
        </p:txBody>
      </p:sp>
      <p:sp>
        <p:nvSpPr>
          <p:cNvPr id="193" name="Google Shape;193;p12"/>
          <p:cNvSpPr txBox="1">
            <a:spLocks noGrp="1"/>
          </p:cNvSpPr>
          <p:nvPr>
            <p:ph idx="1"/>
          </p:nvPr>
        </p:nvSpPr>
        <p:spPr/>
        <p:txBody>
          <a:bodyPr>
            <a:normAutofit fontScale="92500"/>
          </a:bodyPr>
          <a:lstStyle/>
          <a:p>
            <a:r>
              <a:rPr lang="en-US" smtClean="0"/>
              <a:t>Microsporidia - lower eukaryotic, spore forming </a:t>
            </a:r>
            <a:r>
              <a:rPr lang="fr-FR" smtClean="0"/>
              <a:t>obligate intracellular parasites, cause opportunistic </a:t>
            </a:r>
            <a:r>
              <a:rPr lang="en-US" smtClean="0"/>
              <a:t>infection in HIV-infected patients.</a:t>
            </a:r>
          </a:p>
          <a:p>
            <a:r>
              <a:rPr lang="en-US" smtClean="0"/>
              <a:t>Taxonomic status: Microsporidia were once classified under parasite - now considered to be evolved from the fungi, being most closely related to zygomycetes</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117</a:t>
            </a:fld>
            <a:endParaRPr lang="en"/>
          </a:p>
        </p:txBody>
      </p:sp>
    </p:spTree>
    <p:extLst>
      <p:ext uri="{BB962C8B-B14F-4D97-AF65-F5344CB8AC3E}">
        <p14:creationId xmlns:p14="http://schemas.microsoft.com/office/powerpoint/2010/main" val="4108738762"/>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fontScale="90000"/>
          </a:bodyPr>
          <a:lstStyle/>
          <a:p>
            <a:r>
              <a:rPr lang="en-US" smtClean="0"/>
              <a:t>Classification and clinical manifestations of microsporidia</a:t>
            </a:r>
            <a:endParaRPr lang="en-US" dirty="0"/>
          </a:p>
        </p:txBody>
      </p:sp>
      <p:sp>
        <p:nvSpPr>
          <p:cNvPr id="6" name="Content Placeholder 5"/>
          <p:cNvSpPr>
            <a:spLocks noGrp="1"/>
          </p:cNvSpPr>
          <p:nvPr>
            <p:ph idx="1"/>
          </p:nvPr>
        </p:nvSpPr>
        <p:spPr/>
        <p:txBody>
          <a:bodyPr/>
          <a:lstStyle/>
          <a:p>
            <a:endParaRPr lang="en-US"/>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118</a:t>
            </a:fld>
            <a:endParaRPr lang="en"/>
          </a:p>
        </p:txBody>
      </p:sp>
      <p:graphicFrame>
        <p:nvGraphicFramePr>
          <p:cNvPr id="4" name="Table 3"/>
          <p:cNvGraphicFramePr>
            <a:graphicFrameLocks noGrp="1"/>
          </p:cNvGraphicFramePr>
          <p:nvPr>
            <p:extLst>
              <p:ext uri="{D42A27DB-BD31-4B8C-83A1-F6EECF244321}">
                <p14:modId xmlns:p14="http://schemas.microsoft.com/office/powerpoint/2010/main" val="2947281042"/>
              </p:ext>
            </p:extLst>
          </p:nvPr>
        </p:nvGraphicFramePr>
        <p:xfrm>
          <a:off x="228600" y="1229199"/>
          <a:ext cx="8686800" cy="3620661"/>
        </p:xfrm>
        <a:graphic>
          <a:graphicData uri="http://schemas.openxmlformats.org/drawingml/2006/table">
            <a:tbl>
              <a:tblPr firstRow="1" bandRow="1">
                <a:tableStyleId>{69C7853C-536D-4A76-A0AE-DD22124D55A5}</a:tableStyleId>
              </a:tblPr>
              <a:tblGrid>
                <a:gridCol w="1564640">
                  <a:extLst>
                    <a:ext uri="{9D8B030D-6E8A-4147-A177-3AD203B41FA5}">
                      <a16:colId xmlns:a16="http://schemas.microsoft.com/office/drawing/2014/main" xmlns="" val="20000"/>
                    </a:ext>
                  </a:extLst>
                </a:gridCol>
                <a:gridCol w="1371600">
                  <a:extLst>
                    <a:ext uri="{9D8B030D-6E8A-4147-A177-3AD203B41FA5}">
                      <a16:colId xmlns:a16="http://schemas.microsoft.com/office/drawing/2014/main" xmlns="" val="20001"/>
                    </a:ext>
                  </a:extLst>
                </a:gridCol>
                <a:gridCol w="5750560">
                  <a:extLst>
                    <a:ext uri="{9D8B030D-6E8A-4147-A177-3AD203B41FA5}">
                      <a16:colId xmlns:a16="http://schemas.microsoft.com/office/drawing/2014/main" xmlns="" val="20002"/>
                    </a:ext>
                  </a:extLst>
                </a:gridCol>
              </a:tblGrid>
              <a:tr h="237381">
                <a:tc>
                  <a:txBody>
                    <a:bodyPr/>
                    <a:lstStyle/>
                    <a:p>
                      <a:pPr marL="43815" marR="0">
                        <a:lnSpc>
                          <a:spcPct val="100000"/>
                        </a:lnSpc>
                        <a:spcBef>
                          <a:spcPts val="70"/>
                        </a:spcBef>
                        <a:spcAft>
                          <a:spcPts val="0"/>
                        </a:spcAft>
                      </a:pPr>
                      <a:r>
                        <a:rPr lang="en-US" sz="1400" b="1"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Genus</a:t>
                      </a:r>
                      <a:endParaRPr lang="en-US" sz="14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44450" marR="0">
                        <a:lnSpc>
                          <a:spcPct val="100000"/>
                        </a:lnSpc>
                        <a:spcBef>
                          <a:spcPts val="70"/>
                        </a:spcBef>
                        <a:spcAft>
                          <a:spcPts val="0"/>
                        </a:spcAft>
                      </a:pPr>
                      <a:r>
                        <a:rPr lang="en-US" sz="1400" b="1"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Species</a:t>
                      </a:r>
                      <a:endParaRPr lang="en-US" sz="14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44450" marR="0">
                        <a:lnSpc>
                          <a:spcPct val="100000"/>
                        </a:lnSpc>
                        <a:spcBef>
                          <a:spcPts val="70"/>
                        </a:spcBef>
                        <a:spcAft>
                          <a:spcPts val="0"/>
                        </a:spcAft>
                      </a:pPr>
                      <a:r>
                        <a:rPr lang="en-US" sz="1400" b="1"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Habitat and infections</a:t>
                      </a:r>
                      <a:endParaRPr lang="en-US" sz="14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extLst>
                  <a:ext uri="{0D108BD9-81ED-4DB2-BD59-A6C34878D82A}">
                    <a16:rowId xmlns:a16="http://schemas.microsoft.com/office/drawing/2014/main" xmlns="" val="10000"/>
                  </a:ext>
                </a:extLst>
              </a:tr>
              <a:tr h="370840">
                <a:tc>
                  <a:txBody>
                    <a:bodyPr/>
                    <a:lstStyle/>
                    <a:p>
                      <a:pPr marL="43815" marR="0">
                        <a:lnSpc>
                          <a:spcPct val="100000"/>
                        </a:lnSpc>
                        <a:spcBef>
                          <a:spcPts val="90"/>
                        </a:spcBef>
                        <a:spcAft>
                          <a:spcPts val="0"/>
                        </a:spcAft>
                      </a:pPr>
                      <a:r>
                        <a:rPr lang="en-US" sz="1400" i="1" dirty="0" err="1">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Enterocytozoon</a:t>
                      </a:r>
                      <a:endParaRPr lang="en-US" sz="14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44450" marR="0">
                        <a:lnSpc>
                          <a:spcPct val="100000"/>
                        </a:lnSpc>
                        <a:spcBef>
                          <a:spcPts val="90"/>
                        </a:spcBef>
                        <a:spcAft>
                          <a:spcPts val="0"/>
                        </a:spcAft>
                      </a:pPr>
                      <a:r>
                        <a:rPr lang="en-US" sz="1400" i="1"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E. </a:t>
                      </a:r>
                      <a:r>
                        <a:rPr lang="en-US" sz="1400" i="1" dirty="0" err="1">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bieneusi</a:t>
                      </a:r>
                      <a:endParaRPr lang="en-US" sz="14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44450" marR="0">
                        <a:lnSpc>
                          <a:spcPct val="100000"/>
                        </a:lnSpc>
                        <a:spcBef>
                          <a:spcPts val="90"/>
                        </a:spcBef>
                        <a:spcAft>
                          <a:spcPts val="0"/>
                        </a:spcAft>
                      </a:pPr>
                      <a:r>
                        <a:rPr lang="en-US" sz="14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Most common species infecting man</a:t>
                      </a:r>
                    </a:p>
                    <a:p>
                      <a:pPr marL="44450" marR="0">
                        <a:lnSpc>
                          <a:spcPct val="100000"/>
                        </a:lnSpc>
                        <a:spcBef>
                          <a:spcPts val="0"/>
                        </a:spcBef>
                        <a:spcAft>
                          <a:spcPts val="0"/>
                        </a:spcAft>
                      </a:pPr>
                      <a:r>
                        <a:rPr lang="en-US" sz="14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Small intestine: Enteric infection (diarrhea, </a:t>
                      </a:r>
                      <a:r>
                        <a:rPr lang="en-US" sz="1400" dirty="0" err="1">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acalculous</a:t>
                      </a:r>
                      <a:r>
                        <a:rPr lang="en-US" sz="14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 cholecystitis)</a:t>
                      </a:r>
                    </a:p>
                    <a:p>
                      <a:pPr marL="44450" marR="0">
                        <a:lnSpc>
                          <a:spcPct val="100000"/>
                        </a:lnSpc>
                        <a:spcBef>
                          <a:spcPts val="0"/>
                        </a:spcBef>
                        <a:spcAft>
                          <a:spcPts val="0"/>
                        </a:spcAft>
                      </a:pPr>
                      <a:r>
                        <a:rPr lang="en-US" sz="14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Rarely cause nasal polyp, infections of bile duct, liver and respiratory system</a:t>
                      </a:r>
                    </a:p>
                    <a:p>
                      <a:pPr marL="44450" marR="0">
                        <a:lnSpc>
                          <a:spcPct val="100000"/>
                        </a:lnSpc>
                        <a:spcBef>
                          <a:spcPts val="5"/>
                        </a:spcBef>
                        <a:spcAft>
                          <a:spcPts val="0"/>
                        </a:spcAft>
                      </a:pPr>
                      <a:r>
                        <a:rPr lang="en-US" sz="14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It has zoonotic potential. More than 90 genotypes are described; only 17 infect humans, most common being group 1</a:t>
                      </a:r>
                    </a:p>
                  </a:txBody>
                  <a:tcPr marL="0" marR="0" marT="0" marB="0"/>
                </a:tc>
                <a:extLst>
                  <a:ext uri="{0D108BD9-81ED-4DB2-BD59-A6C34878D82A}">
                    <a16:rowId xmlns:a16="http://schemas.microsoft.com/office/drawing/2014/main" xmlns="" val="10001"/>
                  </a:ext>
                </a:extLst>
              </a:tr>
              <a:tr h="370840">
                <a:tc rowSpan="2">
                  <a:txBody>
                    <a:bodyPr/>
                    <a:lstStyle/>
                    <a:p>
                      <a:pPr>
                        <a:lnSpc>
                          <a:spcPct val="100000"/>
                        </a:lnSpc>
                      </a:pPr>
                      <a:r>
                        <a:rPr lang="en-US" sz="1400" b="0" i="1" u="none" strike="noStrike" cap="none" baseline="0" dirty="0" err="1">
                          <a:solidFill>
                            <a:schemeClr val="tx1"/>
                          </a:solidFill>
                          <a:latin typeface="Roboto Condensed Light" panose="020B0604020202020204" charset="0"/>
                          <a:ea typeface="Roboto Condensed Light" panose="020B0604020202020204" charset="0"/>
                          <a:cs typeface="+mn-cs"/>
                          <a:sym typeface="Arial"/>
                        </a:rPr>
                        <a:t>Encephalitozoon</a:t>
                      </a:r>
                      <a:endParaRPr lang="en-US" sz="1400" dirty="0">
                        <a:solidFill>
                          <a:schemeClr val="tx1"/>
                        </a:solidFill>
                        <a:latin typeface="Roboto Condensed Light" panose="020B0604020202020204" charset="0"/>
                        <a:ea typeface="Roboto Condensed Light" panose="020B0604020202020204" charset="0"/>
                      </a:endParaRPr>
                    </a:p>
                  </a:txBody>
                  <a:tcPr/>
                </a:tc>
                <a:tc>
                  <a:txBody>
                    <a:bodyPr/>
                    <a:lstStyle/>
                    <a:p>
                      <a:pPr>
                        <a:lnSpc>
                          <a:spcPct val="100000"/>
                        </a:lnSpc>
                      </a:pPr>
                      <a:r>
                        <a:rPr lang="en-US" sz="1400" b="0" i="1" u="none" strike="noStrike" cap="none" baseline="0" dirty="0">
                          <a:solidFill>
                            <a:schemeClr val="tx1"/>
                          </a:solidFill>
                          <a:latin typeface="Roboto Condensed Light" panose="020B0604020202020204" charset="0"/>
                          <a:ea typeface="Roboto Condensed Light" panose="020B0604020202020204" charset="0"/>
                          <a:cs typeface="+mn-cs"/>
                          <a:sym typeface="Arial"/>
                        </a:rPr>
                        <a:t>E. intestinalis</a:t>
                      </a:r>
                      <a:endParaRPr lang="en-US" sz="1400" dirty="0">
                        <a:solidFill>
                          <a:schemeClr val="tx1"/>
                        </a:solidFill>
                        <a:latin typeface="Roboto Condensed Light" panose="020B0604020202020204" charset="0"/>
                        <a:ea typeface="Roboto Condensed Light" panose="020B0604020202020204" charset="0"/>
                      </a:endParaRPr>
                    </a:p>
                  </a:txBody>
                  <a:tcPr/>
                </a:tc>
                <a:tc>
                  <a:txBody>
                    <a:bodyPr/>
                    <a:lstStyle/>
                    <a:p>
                      <a:pPr>
                        <a:lnSpc>
                          <a:spcPct val="100000"/>
                        </a:lnSpc>
                      </a:pPr>
                      <a:r>
                        <a:rPr lang="en-US" sz="1400" b="0" i="0" u="none" strike="noStrike" cap="none" baseline="0" dirty="0">
                          <a:solidFill>
                            <a:schemeClr val="tx1"/>
                          </a:solidFill>
                          <a:latin typeface="Roboto Condensed Light" panose="020B0604020202020204" charset="0"/>
                          <a:ea typeface="Roboto Condensed Light" panose="020B0604020202020204" charset="0"/>
                          <a:cs typeface="+mn-cs"/>
                          <a:sym typeface="Arial"/>
                        </a:rPr>
                        <a:t>Second most common species infecting man</a:t>
                      </a:r>
                    </a:p>
                    <a:p>
                      <a:pPr>
                        <a:lnSpc>
                          <a:spcPct val="100000"/>
                        </a:lnSpc>
                      </a:pPr>
                      <a:r>
                        <a:rPr lang="en-US" sz="1400" b="0" i="0" u="none" strike="noStrike" cap="none" baseline="0" dirty="0">
                          <a:solidFill>
                            <a:schemeClr val="tx1"/>
                          </a:solidFill>
                          <a:latin typeface="Roboto Condensed Light" panose="020B0604020202020204" charset="0"/>
                          <a:ea typeface="Roboto Condensed Light" panose="020B0604020202020204" charset="0"/>
                          <a:cs typeface="+mn-cs"/>
                          <a:sym typeface="Arial"/>
                        </a:rPr>
                        <a:t>Small intestine: Enteric infection</a:t>
                      </a:r>
                      <a:endParaRPr lang="en-US" sz="1400" dirty="0">
                        <a:solidFill>
                          <a:schemeClr val="tx1"/>
                        </a:solidFill>
                        <a:latin typeface="Roboto Condensed Light" panose="020B0604020202020204" charset="0"/>
                        <a:ea typeface="Roboto Condensed Light" panose="020B0604020202020204" charset="0"/>
                      </a:endParaRPr>
                    </a:p>
                  </a:txBody>
                  <a:tcPr/>
                </a:tc>
                <a:extLst>
                  <a:ext uri="{0D108BD9-81ED-4DB2-BD59-A6C34878D82A}">
                    <a16:rowId xmlns:a16="http://schemas.microsoft.com/office/drawing/2014/main" xmlns="" val="10002"/>
                  </a:ext>
                </a:extLst>
              </a:tr>
              <a:tr h="370840">
                <a:tc vMerge="1">
                  <a:txBody>
                    <a:bodyPr/>
                    <a:lstStyle/>
                    <a:p>
                      <a:endParaRPr lang="en-US" dirty="0"/>
                    </a:p>
                  </a:txBody>
                  <a:tcPr/>
                </a:tc>
                <a:tc>
                  <a:txBody>
                    <a:bodyPr/>
                    <a:lstStyle/>
                    <a:p>
                      <a:pPr>
                        <a:lnSpc>
                          <a:spcPct val="100000"/>
                        </a:lnSpc>
                      </a:pPr>
                      <a:r>
                        <a:rPr lang="en-US" sz="1400" b="0" i="1" u="none" strike="noStrike" cap="none" baseline="0" dirty="0">
                          <a:solidFill>
                            <a:schemeClr val="tx1"/>
                          </a:solidFill>
                          <a:latin typeface="Roboto Condensed Light" panose="020B0604020202020204" charset="0"/>
                          <a:ea typeface="Roboto Condensed Light" panose="020B0604020202020204" charset="0"/>
                          <a:cs typeface="+mn-cs"/>
                          <a:sym typeface="Arial"/>
                        </a:rPr>
                        <a:t>E. </a:t>
                      </a:r>
                      <a:r>
                        <a:rPr lang="en-US" sz="1400" b="0" i="1" u="none" strike="noStrike" cap="none" baseline="0" dirty="0" err="1">
                          <a:solidFill>
                            <a:schemeClr val="tx1"/>
                          </a:solidFill>
                          <a:latin typeface="Roboto Condensed Light" panose="020B0604020202020204" charset="0"/>
                          <a:ea typeface="Roboto Condensed Light" panose="020B0604020202020204" charset="0"/>
                          <a:cs typeface="+mn-cs"/>
                          <a:sym typeface="Arial"/>
                        </a:rPr>
                        <a:t>cuniculi</a:t>
                      </a:r>
                      <a:endParaRPr lang="en-US" sz="1400" dirty="0">
                        <a:solidFill>
                          <a:schemeClr val="tx1"/>
                        </a:solidFill>
                        <a:latin typeface="Roboto Condensed Light" panose="020B0604020202020204" charset="0"/>
                        <a:ea typeface="Roboto Condensed Light" panose="020B0604020202020204" charset="0"/>
                      </a:endParaRPr>
                    </a:p>
                  </a:txBody>
                  <a:tcPr/>
                </a:tc>
                <a:tc>
                  <a:txBody>
                    <a:bodyPr/>
                    <a:lstStyle/>
                    <a:p>
                      <a:pPr>
                        <a:lnSpc>
                          <a:spcPct val="100000"/>
                        </a:lnSpc>
                      </a:pPr>
                      <a:r>
                        <a:rPr lang="en-US" sz="1400" b="0" i="0" u="none" strike="noStrike" cap="none" baseline="0" dirty="0" err="1">
                          <a:solidFill>
                            <a:schemeClr val="tx1"/>
                          </a:solidFill>
                          <a:latin typeface="Roboto Condensed Light" panose="020B0604020202020204" charset="0"/>
                          <a:ea typeface="Roboto Condensed Light" panose="020B0604020202020204" charset="0"/>
                          <a:cs typeface="+mn-cs"/>
                          <a:sym typeface="Arial"/>
                        </a:rPr>
                        <a:t>Extraintestinal</a:t>
                      </a:r>
                      <a:r>
                        <a:rPr lang="en-US" sz="1400" b="0" i="0" u="none" strike="noStrike" cap="none" baseline="0" dirty="0">
                          <a:solidFill>
                            <a:schemeClr val="tx1"/>
                          </a:solidFill>
                          <a:latin typeface="Roboto Condensed Light" panose="020B0604020202020204" charset="0"/>
                          <a:ea typeface="Roboto Condensed Light" panose="020B0604020202020204" charset="0"/>
                          <a:cs typeface="+mn-cs"/>
                          <a:sym typeface="Arial"/>
                        </a:rPr>
                        <a:t> infections such as:</a:t>
                      </a:r>
                    </a:p>
                    <a:p>
                      <a:pPr marL="285750" indent="-285750">
                        <a:lnSpc>
                          <a:spcPct val="100000"/>
                        </a:lnSpc>
                        <a:buFont typeface="Wingdings" panose="05000000000000000000" pitchFamily="2" charset="2"/>
                        <a:buChar char="Ø"/>
                      </a:pPr>
                      <a:r>
                        <a:rPr lang="en-US" sz="1400" b="0" i="0" u="none" strike="noStrike" cap="none" baseline="0" dirty="0">
                          <a:solidFill>
                            <a:schemeClr val="tx1"/>
                          </a:solidFill>
                          <a:latin typeface="Roboto Condensed Light" panose="020B0604020202020204" charset="0"/>
                          <a:ea typeface="Roboto Condensed Light" panose="020B0604020202020204" charset="0"/>
                          <a:cs typeface="+mn-cs"/>
                          <a:sym typeface="Arial"/>
                        </a:rPr>
                        <a:t>Disseminated systemic infection</a:t>
                      </a:r>
                    </a:p>
                    <a:p>
                      <a:pPr marL="285750" indent="-285750">
                        <a:lnSpc>
                          <a:spcPct val="100000"/>
                        </a:lnSpc>
                        <a:buFont typeface="Wingdings" panose="05000000000000000000" pitchFamily="2" charset="2"/>
                        <a:buChar char="Ø"/>
                      </a:pPr>
                      <a:r>
                        <a:rPr lang="en-US" sz="1400" b="0" i="0" u="none" strike="noStrike" cap="none" baseline="0" dirty="0">
                          <a:solidFill>
                            <a:schemeClr val="tx1"/>
                          </a:solidFill>
                          <a:latin typeface="Roboto Condensed Light" panose="020B0604020202020204" charset="0"/>
                          <a:ea typeface="Roboto Condensed Light" panose="020B0604020202020204" charset="0"/>
                          <a:cs typeface="+mn-cs"/>
                          <a:sym typeface="Arial"/>
                        </a:rPr>
                        <a:t>Eye: </a:t>
                      </a:r>
                      <a:r>
                        <a:rPr lang="en-US" sz="1400" b="0" i="0" u="none" strike="noStrike" cap="none" baseline="0" dirty="0" err="1">
                          <a:solidFill>
                            <a:schemeClr val="tx1"/>
                          </a:solidFill>
                          <a:latin typeface="Roboto Condensed Light" panose="020B0604020202020204" charset="0"/>
                          <a:ea typeface="Roboto Condensed Light" panose="020B0604020202020204" charset="0"/>
                          <a:cs typeface="+mn-cs"/>
                          <a:sym typeface="Arial"/>
                        </a:rPr>
                        <a:t>Keratoconjunctivitis</a:t>
                      </a:r>
                      <a:endParaRPr lang="en-US" sz="1400" b="0" i="0" u="none" strike="noStrike" cap="none" baseline="0" dirty="0">
                        <a:solidFill>
                          <a:schemeClr val="tx1"/>
                        </a:solidFill>
                        <a:latin typeface="Roboto Condensed Light" panose="020B0604020202020204" charset="0"/>
                        <a:ea typeface="Roboto Condensed Light" panose="020B0604020202020204" charset="0"/>
                        <a:cs typeface="+mn-cs"/>
                        <a:sym typeface="Arial"/>
                      </a:endParaRPr>
                    </a:p>
                    <a:p>
                      <a:pPr marL="285750" indent="-285750">
                        <a:lnSpc>
                          <a:spcPct val="100000"/>
                        </a:lnSpc>
                        <a:buFont typeface="Wingdings" panose="05000000000000000000" pitchFamily="2" charset="2"/>
                        <a:buChar char="Ø"/>
                      </a:pPr>
                      <a:r>
                        <a:rPr lang="en-US" sz="1400" b="0" i="0" u="none" strike="noStrike" cap="none" baseline="0" dirty="0">
                          <a:solidFill>
                            <a:schemeClr val="tx1"/>
                          </a:solidFill>
                          <a:latin typeface="Roboto Condensed Light" panose="020B0604020202020204" charset="0"/>
                          <a:ea typeface="Roboto Condensed Light" panose="020B0604020202020204" charset="0"/>
                          <a:cs typeface="+mn-cs"/>
                          <a:sym typeface="Arial"/>
                        </a:rPr>
                        <a:t>Sinuses: Chronic sinusitis</a:t>
                      </a:r>
                    </a:p>
                    <a:p>
                      <a:pPr marL="285750" indent="-285750">
                        <a:lnSpc>
                          <a:spcPct val="100000"/>
                        </a:lnSpc>
                        <a:buFont typeface="Wingdings" panose="05000000000000000000" pitchFamily="2" charset="2"/>
                        <a:buChar char="Ø"/>
                      </a:pPr>
                      <a:r>
                        <a:rPr lang="en-US" sz="1400" b="0" i="0" u="none" strike="noStrike" cap="none" baseline="0" dirty="0">
                          <a:solidFill>
                            <a:schemeClr val="tx1"/>
                          </a:solidFill>
                          <a:latin typeface="Roboto Condensed Light" panose="020B0604020202020204" charset="0"/>
                          <a:ea typeface="Roboto Condensed Light" panose="020B0604020202020204" charset="0"/>
                          <a:cs typeface="+mn-cs"/>
                          <a:sym typeface="Arial"/>
                        </a:rPr>
                        <a:t>CNS: Brain abscess</a:t>
                      </a:r>
                    </a:p>
                    <a:p>
                      <a:pPr marL="285750" indent="-285750">
                        <a:lnSpc>
                          <a:spcPct val="100000"/>
                        </a:lnSpc>
                        <a:buFont typeface="Wingdings" panose="05000000000000000000" pitchFamily="2" charset="2"/>
                        <a:buChar char="Ø"/>
                      </a:pPr>
                      <a:r>
                        <a:rPr lang="en-US" sz="1400" b="0" i="0" u="none" strike="noStrike" cap="none" baseline="0" dirty="0">
                          <a:solidFill>
                            <a:schemeClr val="tx1"/>
                          </a:solidFill>
                          <a:latin typeface="Roboto Condensed Light" panose="020B0604020202020204" charset="0"/>
                          <a:ea typeface="Roboto Condensed Light" panose="020B0604020202020204" charset="0"/>
                          <a:cs typeface="+mn-cs"/>
                          <a:sym typeface="Arial"/>
                        </a:rPr>
                        <a:t>Heart: Myocarditis and endocarditis</a:t>
                      </a:r>
                    </a:p>
                    <a:p>
                      <a:pPr marL="285750" indent="-285750">
                        <a:lnSpc>
                          <a:spcPct val="100000"/>
                        </a:lnSpc>
                        <a:buFont typeface="Wingdings" panose="05000000000000000000" pitchFamily="2" charset="2"/>
                        <a:buChar char="Ø"/>
                      </a:pPr>
                      <a:r>
                        <a:rPr lang="en-US" sz="1400" b="0" i="0" u="none" strike="noStrike" cap="none" baseline="0" dirty="0">
                          <a:solidFill>
                            <a:schemeClr val="tx1"/>
                          </a:solidFill>
                          <a:latin typeface="Roboto Condensed Light" panose="020B0604020202020204" charset="0"/>
                          <a:ea typeface="Roboto Condensed Light" panose="020B0604020202020204" charset="0"/>
                          <a:cs typeface="+mn-cs"/>
                          <a:sym typeface="Arial"/>
                        </a:rPr>
                        <a:t>Respiratory and genitourinary tract infections</a:t>
                      </a:r>
                      <a:endParaRPr lang="en-US" sz="1400" dirty="0">
                        <a:solidFill>
                          <a:schemeClr val="tx1"/>
                        </a:solidFill>
                        <a:latin typeface="Roboto Condensed Light" panose="020B0604020202020204" charset="0"/>
                        <a:ea typeface="Roboto Condensed Light" panose="020B0604020202020204" charset="0"/>
                      </a:endParaRPr>
                    </a:p>
                  </a:txBody>
                  <a:tcPr/>
                </a:tc>
                <a:extLst>
                  <a:ext uri="{0D108BD9-81ED-4DB2-BD59-A6C34878D82A}">
                    <a16:rowId xmlns:a16="http://schemas.microsoft.com/office/drawing/2014/main" xmlns="" val="10003"/>
                  </a:ext>
                </a:extLst>
              </a:tr>
            </a:tbl>
          </a:graphicData>
        </a:graphic>
      </p:graphicFrame>
    </p:spTree>
    <p:extLst>
      <p:ext uri="{BB962C8B-B14F-4D97-AF65-F5344CB8AC3E}">
        <p14:creationId xmlns:p14="http://schemas.microsoft.com/office/powerpoint/2010/main" val="1349245365"/>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fontScale="90000"/>
          </a:bodyPr>
          <a:lstStyle/>
          <a:p>
            <a:r>
              <a:rPr lang="en-US" smtClean="0"/>
              <a:t>Classification and clinical manifestations of microsporidia (Cont..)</a:t>
            </a:r>
            <a:endParaRPr lang="en-US" dirty="0"/>
          </a:p>
        </p:txBody>
      </p:sp>
      <p:sp>
        <p:nvSpPr>
          <p:cNvPr id="6" name="Content Placeholder 5"/>
          <p:cNvSpPr>
            <a:spLocks noGrp="1"/>
          </p:cNvSpPr>
          <p:nvPr>
            <p:ph idx="1"/>
          </p:nvPr>
        </p:nvSpPr>
        <p:spPr/>
        <p:txBody>
          <a:bodyPr/>
          <a:lstStyle/>
          <a:p>
            <a:endParaRPr lang="en-US"/>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119</a:t>
            </a:fld>
            <a:endParaRPr lang="en"/>
          </a:p>
        </p:txBody>
      </p:sp>
      <p:graphicFrame>
        <p:nvGraphicFramePr>
          <p:cNvPr id="4" name="Table 3"/>
          <p:cNvGraphicFramePr>
            <a:graphicFrameLocks noGrp="1"/>
          </p:cNvGraphicFramePr>
          <p:nvPr>
            <p:extLst>
              <p:ext uri="{D42A27DB-BD31-4B8C-83A1-F6EECF244321}">
                <p14:modId xmlns:p14="http://schemas.microsoft.com/office/powerpoint/2010/main" val="481209510"/>
              </p:ext>
            </p:extLst>
          </p:nvPr>
        </p:nvGraphicFramePr>
        <p:xfrm>
          <a:off x="228600" y="1266299"/>
          <a:ext cx="8686800" cy="3422541"/>
        </p:xfrm>
        <a:graphic>
          <a:graphicData uri="http://schemas.openxmlformats.org/drawingml/2006/table">
            <a:tbl>
              <a:tblPr firstRow="1" bandRow="1">
                <a:tableStyleId>{69C7853C-536D-4A76-A0AE-DD22124D55A5}</a:tableStyleId>
              </a:tblPr>
              <a:tblGrid>
                <a:gridCol w="1564640">
                  <a:extLst>
                    <a:ext uri="{9D8B030D-6E8A-4147-A177-3AD203B41FA5}">
                      <a16:colId xmlns:a16="http://schemas.microsoft.com/office/drawing/2014/main" xmlns="" val="20000"/>
                    </a:ext>
                  </a:extLst>
                </a:gridCol>
                <a:gridCol w="1620520">
                  <a:extLst>
                    <a:ext uri="{9D8B030D-6E8A-4147-A177-3AD203B41FA5}">
                      <a16:colId xmlns:a16="http://schemas.microsoft.com/office/drawing/2014/main" xmlns="" val="20001"/>
                    </a:ext>
                  </a:extLst>
                </a:gridCol>
                <a:gridCol w="5501640">
                  <a:extLst>
                    <a:ext uri="{9D8B030D-6E8A-4147-A177-3AD203B41FA5}">
                      <a16:colId xmlns:a16="http://schemas.microsoft.com/office/drawing/2014/main" xmlns="" val="20002"/>
                    </a:ext>
                  </a:extLst>
                </a:gridCol>
              </a:tblGrid>
              <a:tr h="237381">
                <a:tc>
                  <a:txBody>
                    <a:bodyPr/>
                    <a:lstStyle/>
                    <a:p>
                      <a:pPr marL="43815" marR="0">
                        <a:lnSpc>
                          <a:spcPct val="100000"/>
                        </a:lnSpc>
                        <a:spcBef>
                          <a:spcPts val="70"/>
                        </a:spcBef>
                        <a:spcAft>
                          <a:spcPts val="0"/>
                        </a:spcAft>
                      </a:pPr>
                      <a:r>
                        <a:rPr lang="en-US" sz="1400" b="1"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Genus</a:t>
                      </a:r>
                      <a:endParaRPr lang="en-US" sz="14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44450" marR="0">
                        <a:lnSpc>
                          <a:spcPct val="100000"/>
                        </a:lnSpc>
                        <a:spcBef>
                          <a:spcPts val="70"/>
                        </a:spcBef>
                        <a:spcAft>
                          <a:spcPts val="0"/>
                        </a:spcAft>
                      </a:pPr>
                      <a:r>
                        <a:rPr lang="en-US" sz="1400" b="1"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Species</a:t>
                      </a:r>
                      <a:endParaRPr lang="en-US" sz="14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44450" marR="0">
                        <a:lnSpc>
                          <a:spcPct val="100000"/>
                        </a:lnSpc>
                        <a:spcBef>
                          <a:spcPts val="70"/>
                        </a:spcBef>
                        <a:spcAft>
                          <a:spcPts val="0"/>
                        </a:spcAft>
                      </a:pPr>
                      <a:r>
                        <a:rPr lang="en-US" sz="1400" b="1"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Habitat and infections</a:t>
                      </a:r>
                      <a:endParaRPr lang="en-US" sz="14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extLst>
                  <a:ext uri="{0D108BD9-81ED-4DB2-BD59-A6C34878D82A}">
                    <a16:rowId xmlns:a16="http://schemas.microsoft.com/office/drawing/2014/main" xmlns="" val="10000"/>
                  </a:ext>
                </a:extLst>
              </a:tr>
              <a:tr h="370840">
                <a:tc>
                  <a:txBody>
                    <a:bodyPr/>
                    <a:lstStyle/>
                    <a:p>
                      <a:pPr>
                        <a:lnSpc>
                          <a:spcPct val="100000"/>
                        </a:lnSpc>
                      </a:pPr>
                      <a:r>
                        <a:rPr lang="en-US" sz="1400" b="0" i="1" u="none" strike="noStrike" cap="none" baseline="0" dirty="0" err="1">
                          <a:solidFill>
                            <a:schemeClr val="tx1"/>
                          </a:solidFill>
                          <a:latin typeface="Roboto Condensed Light" panose="020B0604020202020204" charset="0"/>
                          <a:ea typeface="Roboto Condensed Light" panose="020B0604020202020204" charset="0"/>
                          <a:cs typeface="+mn-cs"/>
                          <a:sym typeface="Arial"/>
                        </a:rPr>
                        <a:t>Encephalitozoon</a:t>
                      </a:r>
                      <a:endParaRPr lang="en-US" sz="1400" dirty="0">
                        <a:solidFill>
                          <a:schemeClr val="tx1"/>
                        </a:solidFill>
                        <a:latin typeface="Roboto Condensed Light" panose="020B0604020202020204" charset="0"/>
                        <a:ea typeface="Roboto Condensed Light" panose="020B0604020202020204" charset="0"/>
                      </a:endParaRPr>
                    </a:p>
                  </a:txBody>
                  <a:tcPr/>
                </a:tc>
                <a:tc>
                  <a:txBody>
                    <a:bodyPr/>
                    <a:lstStyle/>
                    <a:p>
                      <a:pPr>
                        <a:lnSpc>
                          <a:spcPct val="100000"/>
                        </a:lnSpc>
                      </a:pPr>
                      <a:r>
                        <a:rPr lang="en-US" sz="1400" b="0" i="1" u="none" strike="noStrike" cap="none" baseline="0" dirty="0">
                          <a:solidFill>
                            <a:schemeClr val="tx1"/>
                          </a:solidFill>
                          <a:latin typeface="Roboto Condensed Light" panose="020B0604020202020204" charset="0"/>
                          <a:ea typeface="Roboto Condensed Light" panose="020B0604020202020204" charset="0"/>
                          <a:cs typeface="+mn-cs"/>
                          <a:sym typeface="Arial"/>
                        </a:rPr>
                        <a:t>E. </a:t>
                      </a:r>
                      <a:r>
                        <a:rPr lang="en-US" sz="1400" b="0" i="1" u="none" strike="noStrike" cap="none" baseline="0" dirty="0" err="1">
                          <a:solidFill>
                            <a:schemeClr val="tx1"/>
                          </a:solidFill>
                          <a:latin typeface="Roboto Condensed Light" panose="020B0604020202020204" charset="0"/>
                          <a:ea typeface="Roboto Condensed Light" panose="020B0604020202020204" charset="0"/>
                          <a:cs typeface="+mn-cs"/>
                          <a:sym typeface="Arial"/>
                        </a:rPr>
                        <a:t>hellem</a:t>
                      </a:r>
                      <a:endParaRPr lang="en-US" sz="1400" dirty="0">
                        <a:solidFill>
                          <a:schemeClr val="tx1"/>
                        </a:solidFill>
                        <a:latin typeface="Roboto Condensed Light" panose="020B0604020202020204" charset="0"/>
                        <a:ea typeface="Roboto Condensed Light" panose="020B0604020202020204" charset="0"/>
                      </a:endParaRPr>
                    </a:p>
                  </a:txBody>
                  <a:tcPr/>
                </a:tc>
                <a:tc>
                  <a:txBody>
                    <a:bodyPr/>
                    <a:lstStyle/>
                    <a:p>
                      <a:pPr>
                        <a:lnSpc>
                          <a:spcPct val="100000"/>
                        </a:lnSpc>
                      </a:pPr>
                      <a:r>
                        <a:rPr lang="en-US" sz="1400" b="0" i="0" u="none" strike="noStrike" cap="none" baseline="0" dirty="0">
                          <a:solidFill>
                            <a:schemeClr val="tx1"/>
                          </a:solidFill>
                          <a:latin typeface="Roboto Condensed Light" panose="020B0604020202020204" charset="0"/>
                          <a:ea typeface="Roboto Condensed Light" panose="020B0604020202020204" charset="0"/>
                          <a:cs typeface="+mn-cs"/>
                          <a:sym typeface="Arial"/>
                        </a:rPr>
                        <a:t>Disseminated infection involving eyes (</a:t>
                      </a:r>
                      <a:r>
                        <a:rPr lang="en-US" sz="1400" b="0" i="0" u="none" strike="noStrike" cap="none" baseline="0" dirty="0" err="1">
                          <a:solidFill>
                            <a:schemeClr val="tx1"/>
                          </a:solidFill>
                          <a:latin typeface="Roboto Condensed Light" panose="020B0604020202020204" charset="0"/>
                          <a:ea typeface="Roboto Condensed Light" panose="020B0604020202020204" charset="0"/>
                          <a:cs typeface="+mn-cs"/>
                          <a:sym typeface="Arial"/>
                        </a:rPr>
                        <a:t>keratoconjunctivitis</a:t>
                      </a:r>
                      <a:r>
                        <a:rPr lang="en-US" sz="1400" b="0" i="0" u="none" strike="noStrike" cap="none" baseline="0" dirty="0">
                          <a:solidFill>
                            <a:schemeClr val="tx1"/>
                          </a:solidFill>
                          <a:latin typeface="Roboto Condensed Light" panose="020B0604020202020204" charset="0"/>
                          <a:ea typeface="Roboto Condensed Light" panose="020B0604020202020204" charset="0"/>
                          <a:cs typeface="+mn-cs"/>
                          <a:sym typeface="Arial"/>
                        </a:rPr>
                        <a:t>), urinary tract and respiratory tract, Transmission is from birds</a:t>
                      </a:r>
                      <a:endParaRPr lang="en-US" sz="1400" dirty="0">
                        <a:solidFill>
                          <a:schemeClr val="tx1"/>
                        </a:solidFill>
                        <a:latin typeface="Roboto Condensed Light" panose="020B0604020202020204" charset="0"/>
                        <a:ea typeface="Roboto Condensed Light" panose="020B0604020202020204" charset="0"/>
                      </a:endParaRPr>
                    </a:p>
                  </a:txBody>
                  <a:tcPr/>
                </a:tc>
                <a:extLst>
                  <a:ext uri="{0D108BD9-81ED-4DB2-BD59-A6C34878D82A}">
                    <a16:rowId xmlns:a16="http://schemas.microsoft.com/office/drawing/2014/main" xmlns="" val="10001"/>
                  </a:ext>
                </a:extLst>
              </a:tr>
              <a:tr h="370840">
                <a:tc>
                  <a:txBody>
                    <a:bodyPr/>
                    <a:lstStyle/>
                    <a:p>
                      <a:pPr>
                        <a:lnSpc>
                          <a:spcPct val="100000"/>
                        </a:lnSpc>
                      </a:pPr>
                      <a:r>
                        <a:rPr lang="en-US" sz="1400" b="0" i="1" u="none" strike="noStrike" cap="none" baseline="0" dirty="0" err="1">
                          <a:solidFill>
                            <a:schemeClr val="dk1"/>
                          </a:solidFill>
                          <a:latin typeface="Roboto Condensed Light" panose="020B0604020202020204" charset="0"/>
                          <a:ea typeface="Roboto Condensed Light" panose="020B0604020202020204" charset="0"/>
                          <a:cs typeface="+mn-cs"/>
                          <a:sym typeface="Arial"/>
                        </a:rPr>
                        <a:t>Pleistophora</a:t>
                      </a:r>
                      <a:endParaRPr lang="en-US" sz="1400" dirty="0">
                        <a:solidFill>
                          <a:schemeClr val="tx1"/>
                        </a:solidFill>
                        <a:latin typeface="Roboto Condensed Light" panose="020B0604020202020204" charset="0"/>
                        <a:ea typeface="Roboto Condensed Light" panose="020B0604020202020204" charset="0"/>
                      </a:endParaRPr>
                    </a:p>
                  </a:txBody>
                  <a:tcPr/>
                </a:tc>
                <a:tc>
                  <a:txBody>
                    <a:bodyPr/>
                    <a:lstStyle/>
                    <a:p>
                      <a:pPr>
                        <a:lnSpc>
                          <a:spcPct val="100000"/>
                        </a:lnSpc>
                      </a:pPr>
                      <a:r>
                        <a:rPr lang="en-US" sz="1400" b="0" i="1" u="none" strike="noStrike" cap="none" baseline="0" dirty="0">
                          <a:solidFill>
                            <a:schemeClr val="dk1"/>
                          </a:solidFill>
                          <a:latin typeface="Roboto Condensed Light" panose="020B0604020202020204" charset="0"/>
                          <a:ea typeface="Roboto Condensed Light" panose="020B0604020202020204" charset="0"/>
                          <a:cs typeface="+mn-cs"/>
                          <a:sym typeface="Arial"/>
                        </a:rPr>
                        <a:t>P. </a:t>
                      </a:r>
                      <a:r>
                        <a:rPr lang="en-US" sz="1400" b="0" i="1" u="none" strike="noStrike" cap="none" baseline="0" dirty="0" err="1">
                          <a:solidFill>
                            <a:schemeClr val="dk1"/>
                          </a:solidFill>
                          <a:latin typeface="Roboto Condensed Light" panose="020B0604020202020204" charset="0"/>
                          <a:ea typeface="Roboto Condensed Light" panose="020B0604020202020204" charset="0"/>
                          <a:cs typeface="+mn-cs"/>
                          <a:sym typeface="Arial"/>
                        </a:rPr>
                        <a:t>ronneafiei</a:t>
                      </a:r>
                      <a:endParaRPr lang="en-US" sz="1400" dirty="0">
                        <a:solidFill>
                          <a:schemeClr val="tx1"/>
                        </a:solidFill>
                        <a:latin typeface="Roboto Condensed Light" panose="020B0604020202020204" charset="0"/>
                        <a:ea typeface="Roboto Condensed Light" panose="020B0604020202020204" charset="0"/>
                      </a:endParaRPr>
                    </a:p>
                  </a:txBody>
                  <a:tcPr/>
                </a:tc>
                <a:tc>
                  <a:txBody>
                    <a:bodyPr/>
                    <a:lstStyle/>
                    <a:p>
                      <a:pPr>
                        <a:lnSpc>
                          <a:spcPct val="100000"/>
                        </a:lnSpc>
                      </a:pPr>
                      <a:r>
                        <a:rPr lang="en-US" sz="1400" b="0" i="0" u="none" strike="noStrike" cap="none" baseline="0" dirty="0">
                          <a:solidFill>
                            <a:schemeClr val="dk1"/>
                          </a:solidFill>
                          <a:latin typeface="Roboto Condensed Light" panose="020B0604020202020204" charset="0"/>
                          <a:ea typeface="Roboto Condensed Light" panose="020B0604020202020204" charset="0"/>
                          <a:cs typeface="+mn-cs"/>
                          <a:sym typeface="Arial"/>
                        </a:rPr>
                        <a:t>Skeletal muscle (myositis)</a:t>
                      </a:r>
                      <a:endParaRPr lang="en-US" sz="1400" dirty="0">
                        <a:solidFill>
                          <a:schemeClr val="tx1"/>
                        </a:solidFill>
                        <a:latin typeface="Roboto Condensed Light" panose="020B0604020202020204" charset="0"/>
                        <a:ea typeface="Roboto Condensed Light" panose="020B0604020202020204" charset="0"/>
                      </a:endParaRPr>
                    </a:p>
                  </a:txBody>
                  <a:tcPr/>
                </a:tc>
                <a:extLst>
                  <a:ext uri="{0D108BD9-81ED-4DB2-BD59-A6C34878D82A}">
                    <a16:rowId xmlns:a16="http://schemas.microsoft.com/office/drawing/2014/main" xmlns="" val="10002"/>
                  </a:ext>
                </a:extLst>
              </a:tr>
              <a:tr h="370840">
                <a:tc rowSpan="2">
                  <a:txBody>
                    <a:bodyPr/>
                    <a:lstStyle/>
                    <a:p>
                      <a:pPr>
                        <a:lnSpc>
                          <a:spcPct val="100000"/>
                        </a:lnSpc>
                      </a:pPr>
                      <a:r>
                        <a:rPr lang="en-US" sz="1400" b="0" i="1" u="none" strike="noStrike" cap="none" baseline="0" dirty="0" err="1">
                          <a:solidFill>
                            <a:schemeClr val="dk1"/>
                          </a:solidFill>
                          <a:latin typeface="Roboto Condensed Light" panose="020B0604020202020204" charset="0"/>
                          <a:ea typeface="Roboto Condensed Light" panose="020B0604020202020204" charset="0"/>
                          <a:cs typeface="+mn-cs"/>
                          <a:sym typeface="Arial"/>
                        </a:rPr>
                        <a:t>Trachipleistophora</a:t>
                      </a:r>
                      <a:endParaRPr lang="en-US" sz="1400" dirty="0">
                        <a:solidFill>
                          <a:schemeClr val="tx1"/>
                        </a:solidFill>
                        <a:latin typeface="Roboto Condensed Light" panose="020B0604020202020204" charset="0"/>
                        <a:ea typeface="Roboto Condensed Light" panose="020B0604020202020204" charset="0"/>
                      </a:endParaRPr>
                    </a:p>
                  </a:txBody>
                  <a:tcPr/>
                </a:tc>
                <a:tc>
                  <a:txBody>
                    <a:bodyPr/>
                    <a:lstStyle/>
                    <a:p>
                      <a:pPr>
                        <a:lnSpc>
                          <a:spcPct val="100000"/>
                        </a:lnSpc>
                      </a:pPr>
                      <a:r>
                        <a:rPr lang="en-US" sz="1400" b="0" i="1" u="none" strike="noStrike" cap="none" baseline="0" dirty="0">
                          <a:solidFill>
                            <a:schemeClr val="dk1"/>
                          </a:solidFill>
                          <a:latin typeface="Roboto Condensed Light" panose="020B0604020202020204" charset="0"/>
                          <a:ea typeface="Roboto Condensed Light" panose="020B0604020202020204" charset="0"/>
                          <a:cs typeface="+mn-cs"/>
                          <a:sym typeface="Arial"/>
                        </a:rPr>
                        <a:t>T. </a:t>
                      </a:r>
                      <a:r>
                        <a:rPr lang="en-US" sz="1400" b="0" i="1" u="none" strike="noStrike" cap="none" baseline="0" dirty="0" err="1">
                          <a:solidFill>
                            <a:schemeClr val="dk1"/>
                          </a:solidFill>
                          <a:latin typeface="Roboto Condensed Light" panose="020B0604020202020204" charset="0"/>
                          <a:ea typeface="Roboto Condensed Light" panose="020B0604020202020204" charset="0"/>
                          <a:cs typeface="+mn-cs"/>
                          <a:sym typeface="Arial"/>
                        </a:rPr>
                        <a:t>hominis</a:t>
                      </a:r>
                      <a:endParaRPr lang="en-US" sz="1400" dirty="0">
                        <a:solidFill>
                          <a:schemeClr val="tx1"/>
                        </a:solidFill>
                        <a:latin typeface="Roboto Condensed Light" panose="020B0604020202020204" charset="0"/>
                        <a:ea typeface="Roboto Condensed Light" panose="020B0604020202020204" charset="0"/>
                      </a:endParaRPr>
                    </a:p>
                  </a:txBody>
                  <a:tcPr/>
                </a:tc>
                <a:tc>
                  <a:txBody>
                    <a:bodyPr/>
                    <a:lstStyle/>
                    <a:p>
                      <a:pPr>
                        <a:lnSpc>
                          <a:spcPct val="100000"/>
                        </a:lnSpc>
                      </a:pPr>
                      <a:r>
                        <a:rPr lang="en-US" sz="1400" b="0" i="0" u="none" strike="noStrike" cap="none" baseline="0" dirty="0">
                          <a:solidFill>
                            <a:schemeClr val="dk1"/>
                          </a:solidFill>
                          <a:latin typeface="Roboto Condensed Light" panose="020B0604020202020204" charset="0"/>
                          <a:ea typeface="Roboto Condensed Light" panose="020B0604020202020204" charset="0"/>
                          <a:cs typeface="+mn-cs"/>
                          <a:sym typeface="Arial"/>
                        </a:rPr>
                        <a:t>Myositis, sinusitis and conjunctivitis</a:t>
                      </a:r>
                      <a:endParaRPr lang="en-US" sz="1400" dirty="0">
                        <a:solidFill>
                          <a:schemeClr val="tx1"/>
                        </a:solidFill>
                        <a:latin typeface="Roboto Condensed Light" panose="020B0604020202020204" charset="0"/>
                        <a:ea typeface="Roboto Condensed Light" panose="020B0604020202020204" charset="0"/>
                      </a:endParaRPr>
                    </a:p>
                  </a:txBody>
                  <a:tcPr/>
                </a:tc>
                <a:extLst>
                  <a:ext uri="{0D108BD9-81ED-4DB2-BD59-A6C34878D82A}">
                    <a16:rowId xmlns:a16="http://schemas.microsoft.com/office/drawing/2014/main" xmlns="" val="10003"/>
                  </a:ext>
                </a:extLst>
              </a:tr>
              <a:tr h="370840">
                <a:tc vMerge="1">
                  <a:txBody>
                    <a:bodyPr/>
                    <a:lstStyle/>
                    <a:p>
                      <a:pPr>
                        <a:lnSpc>
                          <a:spcPct val="100000"/>
                        </a:lnSpc>
                      </a:pPr>
                      <a:endParaRPr lang="en-US" sz="1400" dirty="0">
                        <a:solidFill>
                          <a:schemeClr val="tx1"/>
                        </a:solidFill>
                        <a:latin typeface="Roboto Condensed Light" panose="020B0604020202020204" charset="0"/>
                        <a:ea typeface="Roboto Condensed Light" panose="020B0604020202020204" charset="0"/>
                      </a:endParaRPr>
                    </a:p>
                  </a:txBody>
                  <a:tcPr/>
                </a:tc>
                <a:tc>
                  <a:txBody>
                    <a:bodyPr/>
                    <a:lstStyle/>
                    <a:p>
                      <a:pPr>
                        <a:lnSpc>
                          <a:spcPct val="100000"/>
                        </a:lnSpc>
                      </a:pPr>
                      <a:r>
                        <a:rPr lang="en-US" sz="1400" b="0" i="1" u="none" strike="noStrike" cap="none" baseline="0" dirty="0">
                          <a:solidFill>
                            <a:schemeClr val="dk1"/>
                          </a:solidFill>
                          <a:latin typeface="Roboto Condensed Light" panose="020B0604020202020204" charset="0"/>
                          <a:ea typeface="Roboto Condensed Light" panose="020B0604020202020204" charset="0"/>
                          <a:cs typeface="+mn-cs"/>
                          <a:sym typeface="Arial"/>
                        </a:rPr>
                        <a:t>T. </a:t>
                      </a:r>
                      <a:r>
                        <a:rPr lang="en-US" sz="1400" b="0" i="1" u="none" strike="noStrike" cap="none" baseline="0" dirty="0" err="1">
                          <a:solidFill>
                            <a:schemeClr val="dk1"/>
                          </a:solidFill>
                          <a:latin typeface="Roboto Condensed Light" panose="020B0604020202020204" charset="0"/>
                          <a:ea typeface="Roboto Condensed Light" panose="020B0604020202020204" charset="0"/>
                          <a:cs typeface="+mn-cs"/>
                          <a:sym typeface="Arial"/>
                        </a:rPr>
                        <a:t>anthropophthera</a:t>
                      </a:r>
                      <a:endParaRPr lang="en-US" sz="1400" dirty="0">
                        <a:solidFill>
                          <a:schemeClr val="tx1"/>
                        </a:solidFill>
                        <a:latin typeface="Roboto Condensed Light" panose="020B0604020202020204" charset="0"/>
                        <a:ea typeface="Roboto Condensed Light" panose="020B0604020202020204" charset="0"/>
                      </a:endParaRPr>
                    </a:p>
                  </a:txBody>
                  <a:tcPr/>
                </a:tc>
                <a:tc>
                  <a:txBody>
                    <a:bodyPr/>
                    <a:lstStyle/>
                    <a:p>
                      <a:pPr>
                        <a:lnSpc>
                          <a:spcPct val="100000"/>
                        </a:lnSpc>
                      </a:pPr>
                      <a:r>
                        <a:rPr lang="en-US" sz="1400" b="0" i="0" u="none" strike="noStrike" cap="none" baseline="0" dirty="0">
                          <a:solidFill>
                            <a:schemeClr val="dk1"/>
                          </a:solidFill>
                          <a:latin typeface="Roboto Condensed Light" panose="020B0604020202020204" charset="0"/>
                          <a:ea typeface="Roboto Condensed Light" panose="020B0604020202020204" charset="0"/>
                          <a:cs typeface="+mn-cs"/>
                          <a:sym typeface="Arial"/>
                        </a:rPr>
                        <a:t>Infects brain, heart and kidney</a:t>
                      </a:r>
                      <a:endParaRPr lang="en-US" sz="1400" dirty="0">
                        <a:solidFill>
                          <a:schemeClr val="tx1"/>
                        </a:solidFill>
                        <a:latin typeface="Roboto Condensed Light" panose="020B0604020202020204" charset="0"/>
                        <a:ea typeface="Roboto Condensed Light" panose="020B0604020202020204" charset="0"/>
                      </a:endParaRPr>
                    </a:p>
                  </a:txBody>
                  <a:tcPr/>
                </a:tc>
                <a:extLst>
                  <a:ext uri="{0D108BD9-81ED-4DB2-BD59-A6C34878D82A}">
                    <a16:rowId xmlns:a16="http://schemas.microsoft.com/office/drawing/2014/main" xmlns="" val="10004"/>
                  </a:ext>
                </a:extLst>
              </a:tr>
              <a:tr h="370840">
                <a:tc>
                  <a:txBody>
                    <a:bodyPr/>
                    <a:lstStyle/>
                    <a:p>
                      <a:pPr>
                        <a:lnSpc>
                          <a:spcPct val="100000"/>
                        </a:lnSpc>
                      </a:pPr>
                      <a:r>
                        <a:rPr lang="en-US" sz="1400" b="0" i="1" u="none" strike="noStrike" cap="none" baseline="0" dirty="0" err="1">
                          <a:solidFill>
                            <a:schemeClr val="dk1"/>
                          </a:solidFill>
                          <a:latin typeface="Roboto Condensed Light" panose="020B0604020202020204" charset="0"/>
                          <a:ea typeface="Roboto Condensed Light" panose="020B0604020202020204" charset="0"/>
                          <a:cs typeface="+mn-cs"/>
                          <a:sym typeface="Arial"/>
                        </a:rPr>
                        <a:t>Brachiola</a:t>
                      </a:r>
                      <a:endParaRPr lang="en-US" sz="1400" dirty="0">
                        <a:solidFill>
                          <a:schemeClr val="tx1"/>
                        </a:solidFill>
                        <a:latin typeface="Roboto Condensed Light" panose="020B0604020202020204" charset="0"/>
                        <a:ea typeface="Roboto Condensed Light" panose="020B0604020202020204" charset="0"/>
                      </a:endParaRPr>
                    </a:p>
                  </a:txBody>
                  <a:tcPr/>
                </a:tc>
                <a:tc>
                  <a:txBody>
                    <a:bodyPr/>
                    <a:lstStyle/>
                    <a:p>
                      <a:pPr>
                        <a:lnSpc>
                          <a:spcPct val="100000"/>
                        </a:lnSpc>
                      </a:pPr>
                      <a:r>
                        <a:rPr lang="en-US" sz="1400" b="0" i="1" u="none" strike="noStrike" cap="none" baseline="0" dirty="0">
                          <a:solidFill>
                            <a:schemeClr val="dk1"/>
                          </a:solidFill>
                          <a:latin typeface="Roboto Condensed Light" panose="020B0604020202020204" charset="0"/>
                          <a:ea typeface="Roboto Condensed Light" panose="020B0604020202020204" charset="0"/>
                          <a:cs typeface="+mn-cs"/>
                          <a:sym typeface="Arial"/>
                        </a:rPr>
                        <a:t>B. </a:t>
                      </a:r>
                      <a:r>
                        <a:rPr lang="en-US" sz="1400" b="0" i="1" u="none" strike="noStrike" cap="none" baseline="0" dirty="0" err="1">
                          <a:solidFill>
                            <a:schemeClr val="dk1"/>
                          </a:solidFill>
                          <a:latin typeface="Roboto Condensed Light" panose="020B0604020202020204" charset="0"/>
                          <a:ea typeface="Roboto Condensed Light" panose="020B0604020202020204" charset="0"/>
                          <a:cs typeface="+mn-cs"/>
                          <a:sym typeface="Arial"/>
                        </a:rPr>
                        <a:t>vesicularum</a:t>
                      </a:r>
                      <a:endParaRPr lang="en-US" sz="1400" dirty="0">
                        <a:solidFill>
                          <a:schemeClr val="tx1"/>
                        </a:solidFill>
                        <a:latin typeface="Roboto Condensed Light" panose="020B0604020202020204" charset="0"/>
                        <a:ea typeface="Roboto Condensed Light" panose="020B0604020202020204" charset="0"/>
                      </a:endParaRPr>
                    </a:p>
                  </a:txBody>
                  <a:tcPr/>
                </a:tc>
                <a:tc>
                  <a:txBody>
                    <a:bodyPr/>
                    <a:lstStyle/>
                    <a:p>
                      <a:pPr>
                        <a:lnSpc>
                          <a:spcPct val="100000"/>
                        </a:lnSpc>
                      </a:pPr>
                      <a:r>
                        <a:rPr lang="en-US" sz="1400" b="0" i="0" u="none" strike="noStrike" cap="none" baseline="0" dirty="0">
                          <a:solidFill>
                            <a:schemeClr val="dk1"/>
                          </a:solidFill>
                          <a:latin typeface="Roboto Condensed Light" panose="020B0604020202020204" charset="0"/>
                          <a:ea typeface="Roboto Condensed Light" panose="020B0604020202020204" charset="0"/>
                          <a:cs typeface="+mn-cs"/>
                          <a:sym typeface="Arial"/>
                        </a:rPr>
                        <a:t>Skeletal muscle and corneal stroma (corneal ulcer)</a:t>
                      </a:r>
                      <a:endParaRPr lang="en-US" sz="1400" dirty="0">
                        <a:solidFill>
                          <a:schemeClr val="tx1"/>
                        </a:solidFill>
                        <a:latin typeface="Roboto Condensed Light" panose="020B0604020202020204" charset="0"/>
                        <a:ea typeface="Roboto Condensed Light" panose="020B0604020202020204" charset="0"/>
                      </a:endParaRPr>
                    </a:p>
                  </a:txBody>
                  <a:tcPr/>
                </a:tc>
                <a:extLst>
                  <a:ext uri="{0D108BD9-81ED-4DB2-BD59-A6C34878D82A}">
                    <a16:rowId xmlns:a16="http://schemas.microsoft.com/office/drawing/2014/main" xmlns="" val="10005"/>
                  </a:ext>
                </a:extLst>
              </a:tr>
              <a:tr h="370840">
                <a:tc rowSpan="2">
                  <a:txBody>
                    <a:bodyPr/>
                    <a:lstStyle/>
                    <a:p>
                      <a:pPr>
                        <a:lnSpc>
                          <a:spcPct val="100000"/>
                        </a:lnSpc>
                      </a:pPr>
                      <a:r>
                        <a:rPr lang="en-US" sz="1400" b="0" i="1" u="none" strike="noStrike" cap="none" baseline="0" dirty="0" err="1">
                          <a:solidFill>
                            <a:schemeClr val="dk1"/>
                          </a:solidFill>
                          <a:latin typeface="Roboto Condensed Light" panose="020B0604020202020204" charset="0"/>
                          <a:ea typeface="Roboto Condensed Light" panose="020B0604020202020204" charset="0"/>
                          <a:cs typeface="+mn-cs"/>
                          <a:sym typeface="Arial"/>
                        </a:rPr>
                        <a:t>Anncaliia</a:t>
                      </a:r>
                      <a:endParaRPr lang="en-US" sz="1400" dirty="0">
                        <a:solidFill>
                          <a:schemeClr val="tx1"/>
                        </a:solidFill>
                        <a:latin typeface="Roboto Condensed Light" panose="020B0604020202020204" charset="0"/>
                        <a:ea typeface="Roboto Condensed Light" panose="020B0604020202020204" charset="0"/>
                      </a:endParaRPr>
                    </a:p>
                  </a:txBody>
                  <a:tcPr/>
                </a:tc>
                <a:tc>
                  <a:txBody>
                    <a:bodyPr/>
                    <a:lstStyle/>
                    <a:p>
                      <a:pPr>
                        <a:lnSpc>
                          <a:spcPct val="100000"/>
                        </a:lnSpc>
                      </a:pPr>
                      <a:r>
                        <a:rPr lang="en-US" sz="1400" b="0" i="1" u="none" strike="noStrike" cap="none" baseline="0" dirty="0">
                          <a:solidFill>
                            <a:schemeClr val="dk1"/>
                          </a:solidFill>
                          <a:latin typeface="Roboto Condensed Light" panose="020B0604020202020204" charset="0"/>
                          <a:ea typeface="Roboto Condensed Light" panose="020B0604020202020204" charset="0"/>
                          <a:cs typeface="+mn-cs"/>
                          <a:sym typeface="Arial"/>
                        </a:rPr>
                        <a:t>A. </a:t>
                      </a:r>
                      <a:r>
                        <a:rPr lang="en-US" sz="1400" b="0" i="1" u="none" strike="noStrike" cap="none" baseline="0" dirty="0" err="1">
                          <a:solidFill>
                            <a:schemeClr val="dk1"/>
                          </a:solidFill>
                          <a:latin typeface="Roboto Condensed Light" panose="020B0604020202020204" charset="0"/>
                          <a:ea typeface="Roboto Condensed Light" panose="020B0604020202020204" charset="0"/>
                          <a:cs typeface="+mn-cs"/>
                          <a:sym typeface="Arial"/>
                        </a:rPr>
                        <a:t>connori</a:t>
                      </a:r>
                      <a:endParaRPr lang="en-US" sz="1400" dirty="0">
                        <a:solidFill>
                          <a:schemeClr val="tx1"/>
                        </a:solidFill>
                        <a:latin typeface="Roboto Condensed Light" panose="020B0604020202020204" charset="0"/>
                        <a:ea typeface="Roboto Condensed Light" panose="020B0604020202020204" charset="0"/>
                      </a:endParaRPr>
                    </a:p>
                  </a:txBody>
                  <a:tcPr/>
                </a:tc>
                <a:tc>
                  <a:txBody>
                    <a:bodyPr/>
                    <a:lstStyle/>
                    <a:p>
                      <a:r>
                        <a:rPr lang="en-US" sz="1400" b="0" i="0" u="none" strike="noStrike" cap="none" baseline="0" dirty="0">
                          <a:solidFill>
                            <a:schemeClr val="dk1"/>
                          </a:solidFill>
                          <a:latin typeface="Roboto Condensed Light" panose="020B0604020202020204" charset="0"/>
                          <a:ea typeface="Roboto Condensed Light" panose="020B0604020202020204" charset="0"/>
                          <a:cs typeface="+mn-cs"/>
                          <a:sym typeface="Arial"/>
                        </a:rPr>
                        <a:t>Eye: Corneal stroma</a:t>
                      </a:r>
                    </a:p>
                    <a:p>
                      <a:r>
                        <a:rPr lang="en-US" sz="1400" b="0" i="0" u="none" strike="noStrike" cap="none" baseline="0" dirty="0">
                          <a:solidFill>
                            <a:schemeClr val="dk1"/>
                          </a:solidFill>
                          <a:latin typeface="Roboto Condensed Light" panose="020B0604020202020204" charset="0"/>
                          <a:ea typeface="Roboto Condensed Light" panose="020B0604020202020204" charset="0"/>
                          <a:cs typeface="+mn-cs"/>
                          <a:sym typeface="Arial"/>
                        </a:rPr>
                        <a:t>Smooth and cardiac muscle infections</a:t>
                      </a:r>
                      <a:endParaRPr lang="en-US" sz="1400" dirty="0">
                        <a:solidFill>
                          <a:schemeClr val="tx1"/>
                        </a:solidFill>
                        <a:latin typeface="Roboto Condensed Light" panose="020B0604020202020204" charset="0"/>
                        <a:ea typeface="Roboto Condensed Light" panose="020B0604020202020204" charset="0"/>
                      </a:endParaRPr>
                    </a:p>
                  </a:txBody>
                  <a:tcPr/>
                </a:tc>
                <a:extLst>
                  <a:ext uri="{0D108BD9-81ED-4DB2-BD59-A6C34878D82A}">
                    <a16:rowId xmlns:a16="http://schemas.microsoft.com/office/drawing/2014/main" xmlns="" val="10006"/>
                  </a:ext>
                </a:extLst>
              </a:tr>
              <a:tr h="370840">
                <a:tc vMerge="1">
                  <a:txBody>
                    <a:bodyPr/>
                    <a:lstStyle/>
                    <a:p>
                      <a:pPr>
                        <a:lnSpc>
                          <a:spcPct val="100000"/>
                        </a:lnSpc>
                      </a:pPr>
                      <a:endParaRPr lang="en-US" sz="1400" dirty="0">
                        <a:solidFill>
                          <a:schemeClr val="tx1"/>
                        </a:solidFill>
                        <a:latin typeface="Roboto Condensed Light" panose="020B0604020202020204" charset="0"/>
                        <a:ea typeface="Roboto Condensed Light" panose="020B0604020202020204" charset="0"/>
                      </a:endParaRPr>
                    </a:p>
                  </a:txBody>
                  <a:tcPr/>
                </a:tc>
                <a:tc>
                  <a:txBody>
                    <a:bodyPr/>
                    <a:lstStyle/>
                    <a:p>
                      <a:pPr>
                        <a:lnSpc>
                          <a:spcPct val="100000"/>
                        </a:lnSpc>
                      </a:pPr>
                      <a:r>
                        <a:rPr lang="en-US" sz="1400" b="0" i="1" u="none" strike="noStrike" cap="none" baseline="0" dirty="0">
                          <a:solidFill>
                            <a:schemeClr val="dk1"/>
                          </a:solidFill>
                          <a:latin typeface="Roboto Condensed Light" panose="020B0604020202020204" charset="0"/>
                          <a:ea typeface="Roboto Condensed Light" panose="020B0604020202020204" charset="0"/>
                          <a:cs typeface="+mn-cs"/>
                          <a:sym typeface="Arial"/>
                        </a:rPr>
                        <a:t>A. </a:t>
                      </a:r>
                      <a:r>
                        <a:rPr lang="en-US" sz="1400" b="0" i="1" u="none" strike="noStrike" cap="none" baseline="0" dirty="0" err="1">
                          <a:solidFill>
                            <a:schemeClr val="dk1"/>
                          </a:solidFill>
                          <a:latin typeface="Roboto Condensed Light" panose="020B0604020202020204" charset="0"/>
                          <a:ea typeface="Roboto Condensed Light" panose="020B0604020202020204" charset="0"/>
                          <a:cs typeface="+mn-cs"/>
                          <a:sym typeface="Arial"/>
                        </a:rPr>
                        <a:t>algerae</a:t>
                      </a:r>
                      <a:endParaRPr lang="en-US" sz="1400" dirty="0">
                        <a:solidFill>
                          <a:schemeClr val="tx1"/>
                        </a:solidFill>
                        <a:latin typeface="Roboto Condensed Light" panose="020B0604020202020204" charset="0"/>
                        <a:ea typeface="Roboto Condensed Light" panose="020B0604020202020204" charset="0"/>
                      </a:endParaRPr>
                    </a:p>
                  </a:txBody>
                  <a:tcPr/>
                </a:tc>
                <a:tc>
                  <a:txBody>
                    <a:bodyPr/>
                    <a:lstStyle/>
                    <a:p>
                      <a:r>
                        <a:rPr lang="en-US" sz="1400" b="0" i="0" u="none" strike="noStrike" cap="none" baseline="0" dirty="0">
                          <a:solidFill>
                            <a:schemeClr val="dk1"/>
                          </a:solidFill>
                          <a:latin typeface="Roboto Condensed Light" panose="020B0604020202020204" charset="0"/>
                          <a:ea typeface="Roboto Condensed Light" panose="020B0604020202020204" charset="0"/>
                          <a:cs typeface="+mn-cs"/>
                          <a:sym typeface="Arial"/>
                        </a:rPr>
                        <a:t>Eyes, muscle and possible disseminated infection</a:t>
                      </a:r>
                    </a:p>
                    <a:p>
                      <a:r>
                        <a:rPr lang="en-US" sz="1400" b="0" i="0" u="none" strike="noStrike" cap="none" baseline="0" dirty="0">
                          <a:solidFill>
                            <a:schemeClr val="dk1"/>
                          </a:solidFill>
                          <a:latin typeface="Roboto Condensed Light" panose="020B0604020202020204" charset="0"/>
                          <a:ea typeface="Roboto Condensed Light" panose="020B0604020202020204" charset="0"/>
                          <a:cs typeface="+mn-cs"/>
                          <a:sym typeface="Arial"/>
                        </a:rPr>
                        <a:t>Mosquito-borne transmission documented</a:t>
                      </a:r>
                      <a:endParaRPr lang="en-US" sz="1400" dirty="0">
                        <a:solidFill>
                          <a:schemeClr val="tx1"/>
                        </a:solidFill>
                        <a:latin typeface="Roboto Condensed Light" panose="020B0604020202020204" charset="0"/>
                        <a:ea typeface="Roboto Condensed Light" panose="020B0604020202020204" charset="0"/>
                      </a:endParaRPr>
                    </a:p>
                  </a:txBody>
                  <a:tcPr/>
                </a:tc>
                <a:extLst>
                  <a:ext uri="{0D108BD9-81ED-4DB2-BD59-A6C34878D82A}">
                    <a16:rowId xmlns:a16="http://schemas.microsoft.com/office/drawing/2014/main" xmlns="" val="10007"/>
                  </a:ext>
                </a:extLst>
              </a:tr>
            </a:tbl>
          </a:graphicData>
        </a:graphic>
      </p:graphicFrame>
    </p:spTree>
    <p:extLst>
      <p:ext uri="{BB962C8B-B14F-4D97-AF65-F5344CB8AC3E}">
        <p14:creationId xmlns:p14="http://schemas.microsoft.com/office/powerpoint/2010/main" val="1962075331"/>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fontScale="90000"/>
          </a:bodyPr>
          <a:lstStyle/>
          <a:p>
            <a:r>
              <a:rPr lang="en-US" smtClean="0"/>
              <a:t>Classification and clinical manifestations of microsporidia (Cont..)</a:t>
            </a:r>
            <a:endParaRPr lang="en-US" dirty="0"/>
          </a:p>
        </p:txBody>
      </p:sp>
      <p:sp>
        <p:nvSpPr>
          <p:cNvPr id="6" name="Content Placeholder 5"/>
          <p:cNvSpPr>
            <a:spLocks noGrp="1"/>
          </p:cNvSpPr>
          <p:nvPr>
            <p:ph idx="1"/>
          </p:nvPr>
        </p:nvSpPr>
        <p:spPr/>
        <p:txBody>
          <a:bodyPr/>
          <a:lstStyle/>
          <a:p>
            <a:endParaRPr lang="en-US"/>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120</a:t>
            </a:fld>
            <a:endParaRPr lang="en"/>
          </a:p>
        </p:txBody>
      </p:sp>
      <p:graphicFrame>
        <p:nvGraphicFramePr>
          <p:cNvPr id="4" name="Table 3"/>
          <p:cNvGraphicFramePr>
            <a:graphicFrameLocks noGrp="1"/>
          </p:cNvGraphicFramePr>
          <p:nvPr>
            <p:extLst>
              <p:ext uri="{D42A27DB-BD31-4B8C-83A1-F6EECF244321}">
                <p14:modId xmlns:p14="http://schemas.microsoft.com/office/powerpoint/2010/main" val="2926389127"/>
              </p:ext>
            </p:extLst>
          </p:nvPr>
        </p:nvGraphicFramePr>
        <p:xfrm>
          <a:off x="228600" y="1361596"/>
          <a:ext cx="8686800" cy="3474720"/>
        </p:xfrm>
        <a:graphic>
          <a:graphicData uri="http://schemas.openxmlformats.org/drawingml/2006/table">
            <a:tbl>
              <a:tblPr firstRow="1" bandRow="1">
                <a:tableStyleId>{69C7853C-536D-4A76-A0AE-DD22124D55A5}</a:tableStyleId>
              </a:tblPr>
              <a:tblGrid>
                <a:gridCol w="1564640">
                  <a:extLst>
                    <a:ext uri="{9D8B030D-6E8A-4147-A177-3AD203B41FA5}">
                      <a16:colId xmlns:a16="http://schemas.microsoft.com/office/drawing/2014/main" xmlns="" val="20000"/>
                    </a:ext>
                  </a:extLst>
                </a:gridCol>
                <a:gridCol w="1620520">
                  <a:extLst>
                    <a:ext uri="{9D8B030D-6E8A-4147-A177-3AD203B41FA5}">
                      <a16:colId xmlns:a16="http://schemas.microsoft.com/office/drawing/2014/main" xmlns="" val="20001"/>
                    </a:ext>
                  </a:extLst>
                </a:gridCol>
                <a:gridCol w="5501640">
                  <a:extLst>
                    <a:ext uri="{9D8B030D-6E8A-4147-A177-3AD203B41FA5}">
                      <a16:colId xmlns:a16="http://schemas.microsoft.com/office/drawing/2014/main" xmlns="" val="20002"/>
                    </a:ext>
                  </a:extLst>
                </a:gridCol>
              </a:tblGrid>
              <a:tr h="237381">
                <a:tc>
                  <a:txBody>
                    <a:bodyPr/>
                    <a:lstStyle/>
                    <a:p>
                      <a:pPr marL="43815" marR="0">
                        <a:lnSpc>
                          <a:spcPct val="150000"/>
                        </a:lnSpc>
                        <a:spcBef>
                          <a:spcPts val="70"/>
                        </a:spcBef>
                        <a:spcAft>
                          <a:spcPts val="0"/>
                        </a:spcAft>
                      </a:pPr>
                      <a:r>
                        <a:rPr lang="en-US" sz="1400" b="1"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Genus</a:t>
                      </a:r>
                      <a:endParaRPr lang="en-US" sz="14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44450" marR="0">
                        <a:lnSpc>
                          <a:spcPct val="150000"/>
                        </a:lnSpc>
                        <a:spcBef>
                          <a:spcPts val="70"/>
                        </a:spcBef>
                        <a:spcAft>
                          <a:spcPts val="0"/>
                        </a:spcAft>
                      </a:pPr>
                      <a:r>
                        <a:rPr lang="en-US" sz="1400" b="1"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Species</a:t>
                      </a:r>
                      <a:endParaRPr lang="en-US" sz="14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44450" marR="0">
                        <a:lnSpc>
                          <a:spcPct val="150000"/>
                        </a:lnSpc>
                        <a:spcBef>
                          <a:spcPts val="70"/>
                        </a:spcBef>
                        <a:spcAft>
                          <a:spcPts val="0"/>
                        </a:spcAft>
                      </a:pPr>
                      <a:r>
                        <a:rPr lang="en-US" sz="1400" b="1"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Habitat and infections</a:t>
                      </a:r>
                      <a:endParaRPr lang="en-US" sz="14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extLst>
                  <a:ext uri="{0D108BD9-81ED-4DB2-BD59-A6C34878D82A}">
                    <a16:rowId xmlns:a16="http://schemas.microsoft.com/office/drawing/2014/main" xmlns="" val="10000"/>
                  </a:ext>
                </a:extLst>
              </a:tr>
              <a:tr h="370840">
                <a:tc>
                  <a:txBody>
                    <a:bodyPr/>
                    <a:lstStyle/>
                    <a:p>
                      <a:pPr>
                        <a:lnSpc>
                          <a:spcPct val="150000"/>
                        </a:lnSpc>
                      </a:pPr>
                      <a:r>
                        <a:rPr lang="en-US" sz="1400" b="0" i="1" u="none" strike="noStrike" cap="none" baseline="0" dirty="0" err="1">
                          <a:solidFill>
                            <a:schemeClr val="dk1"/>
                          </a:solidFill>
                          <a:latin typeface="Roboto Condensed Light" panose="020B0604020202020204" charset="0"/>
                          <a:ea typeface="Roboto Condensed Light" panose="020B0604020202020204" charset="0"/>
                          <a:cs typeface="+mn-cs"/>
                          <a:sym typeface="Arial"/>
                        </a:rPr>
                        <a:t>Nosema</a:t>
                      </a:r>
                      <a:endParaRPr lang="en-US" sz="1400" dirty="0">
                        <a:solidFill>
                          <a:schemeClr val="tx1"/>
                        </a:solidFill>
                        <a:latin typeface="Roboto Condensed Light" panose="020B0604020202020204" charset="0"/>
                        <a:ea typeface="Roboto Condensed Light" panose="020B0604020202020204" charset="0"/>
                      </a:endParaRPr>
                    </a:p>
                  </a:txBody>
                  <a:tcPr/>
                </a:tc>
                <a:tc>
                  <a:txBody>
                    <a:bodyPr/>
                    <a:lstStyle/>
                    <a:p>
                      <a:pPr>
                        <a:lnSpc>
                          <a:spcPct val="150000"/>
                        </a:lnSpc>
                      </a:pPr>
                      <a:r>
                        <a:rPr lang="en-US" sz="1400" b="0" i="1" u="none" strike="noStrike" cap="none" baseline="0" dirty="0">
                          <a:solidFill>
                            <a:schemeClr val="dk1"/>
                          </a:solidFill>
                          <a:latin typeface="Roboto Condensed Light" panose="020B0604020202020204" charset="0"/>
                          <a:ea typeface="Roboto Condensed Light" panose="020B0604020202020204" charset="0"/>
                          <a:cs typeface="+mn-cs"/>
                          <a:sym typeface="Arial"/>
                        </a:rPr>
                        <a:t>N. </a:t>
                      </a:r>
                      <a:r>
                        <a:rPr lang="en-US" sz="1400" b="0" i="1" u="none" strike="noStrike" cap="none" baseline="0" dirty="0" err="1">
                          <a:solidFill>
                            <a:schemeClr val="dk1"/>
                          </a:solidFill>
                          <a:latin typeface="Roboto Condensed Light" panose="020B0604020202020204" charset="0"/>
                          <a:ea typeface="Roboto Condensed Light" panose="020B0604020202020204" charset="0"/>
                          <a:cs typeface="+mn-cs"/>
                          <a:sym typeface="Arial"/>
                        </a:rPr>
                        <a:t>ocularum</a:t>
                      </a:r>
                      <a:endParaRPr lang="en-US" sz="1400" dirty="0">
                        <a:solidFill>
                          <a:schemeClr val="tx1"/>
                        </a:solidFill>
                        <a:latin typeface="Roboto Condensed Light" panose="020B0604020202020204" charset="0"/>
                        <a:ea typeface="Roboto Condensed Light" panose="020B0604020202020204" charset="0"/>
                      </a:endParaRPr>
                    </a:p>
                  </a:txBody>
                  <a:tcPr/>
                </a:tc>
                <a:tc>
                  <a:txBody>
                    <a:bodyPr/>
                    <a:lstStyle/>
                    <a:p>
                      <a:pPr marL="44450" marR="0">
                        <a:lnSpc>
                          <a:spcPct val="150000"/>
                        </a:lnSpc>
                        <a:spcBef>
                          <a:spcPts val="95"/>
                        </a:spcBef>
                        <a:spcAft>
                          <a:spcPts val="0"/>
                        </a:spcAft>
                      </a:pPr>
                      <a:r>
                        <a:rPr lang="en-US" sz="1400" dirty="0">
                          <a:solidFill>
                            <a:srgbClr val="231F20"/>
                          </a:solidFill>
                          <a:effectLst/>
                          <a:latin typeface="Roboto Condensed Light" panose="020B0604020202020204" charset="0"/>
                          <a:ea typeface="Roboto Condensed Light" panose="020B0604020202020204" charset="0"/>
                          <a:cs typeface="Times New Roman" panose="02020603050405020304" pitchFamily="18" charset="0"/>
                        </a:rPr>
                        <a:t>Eye: Corneal stroma</a:t>
                      </a:r>
                      <a:endParaRPr lang="en-US" sz="1400" dirty="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extLst>
                  <a:ext uri="{0D108BD9-81ED-4DB2-BD59-A6C34878D82A}">
                    <a16:rowId xmlns:a16="http://schemas.microsoft.com/office/drawing/2014/main" xmlns="" val="10001"/>
                  </a:ext>
                </a:extLst>
              </a:tr>
              <a:tr h="370840">
                <a:tc>
                  <a:txBody>
                    <a:bodyPr/>
                    <a:lstStyle/>
                    <a:p>
                      <a:pPr>
                        <a:lnSpc>
                          <a:spcPct val="150000"/>
                        </a:lnSpc>
                      </a:pPr>
                      <a:r>
                        <a:rPr lang="en-US" sz="1400" b="0" i="1" u="none" strike="noStrike" cap="none" baseline="0" dirty="0" err="1">
                          <a:solidFill>
                            <a:schemeClr val="dk1"/>
                          </a:solidFill>
                          <a:latin typeface="Roboto Condensed Light" panose="020B0604020202020204" charset="0"/>
                          <a:ea typeface="Roboto Condensed Light" panose="020B0604020202020204" charset="0"/>
                          <a:cs typeface="+mn-cs"/>
                          <a:sym typeface="Arial"/>
                        </a:rPr>
                        <a:t>Vittaforma</a:t>
                      </a:r>
                      <a:endParaRPr lang="en-US" sz="1400" dirty="0">
                        <a:solidFill>
                          <a:schemeClr val="tx1"/>
                        </a:solidFill>
                        <a:latin typeface="Roboto Condensed Light" panose="020B0604020202020204" charset="0"/>
                        <a:ea typeface="Roboto Condensed Light" panose="020B0604020202020204" charset="0"/>
                      </a:endParaRPr>
                    </a:p>
                  </a:txBody>
                  <a:tcPr/>
                </a:tc>
                <a:tc>
                  <a:txBody>
                    <a:bodyPr/>
                    <a:lstStyle/>
                    <a:p>
                      <a:pPr>
                        <a:lnSpc>
                          <a:spcPct val="150000"/>
                        </a:lnSpc>
                      </a:pPr>
                      <a:r>
                        <a:rPr lang="en-US" sz="1400" b="0" i="1" u="none" strike="noStrike" cap="none" baseline="0" dirty="0">
                          <a:solidFill>
                            <a:schemeClr val="dk1"/>
                          </a:solidFill>
                          <a:latin typeface="Roboto Condensed Light" panose="020B0604020202020204" charset="0"/>
                          <a:ea typeface="Roboto Condensed Light" panose="020B0604020202020204" charset="0"/>
                          <a:cs typeface="+mn-cs"/>
                          <a:sym typeface="Arial"/>
                        </a:rPr>
                        <a:t>V. </a:t>
                      </a:r>
                      <a:r>
                        <a:rPr lang="en-US" sz="1400" b="0" i="1" u="none" strike="noStrike" cap="none" baseline="0" dirty="0" err="1">
                          <a:solidFill>
                            <a:schemeClr val="dk1"/>
                          </a:solidFill>
                          <a:latin typeface="Roboto Condensed Light" panose="020B0604020202020204" charset="0"/>
                          <a:ea typeface="Roboto Condensed Light" panose="020B0604020202020204" charset="0"/>
                          <a:cs typeface="+mn-cs"/>
                          <a:sym typeface="Arial"/>
                        </a:rPr>
                        <a:t>corneae</a:t>
                      </a:r>
                      <a:endParaRPr lang="en-US" sz="1400" dirty="0">
                        <a:solidFill>
                          <a:schemeClr val="tx1"/>
                        </a:solidFill>
                        <a:latin typeface="Roboto Condensed Light" panose="020B0604020202020204" charset="0"/>
                        <a:ea typeface="Roboto Condensed Light" panose="020B0604020202020204" charset="0"/>
                      </a:endParaRPr>
                    </a:p>
                  </a:txBody>
                  <a:tcPr/>
                </a:tc>
                <a:tc>
                  <a:txBody>
                    <a:bodyPr/>
                    <a:lstStyle/>
                    <a:p>
                      <a:pPr marL="44450" marR="2271395">
                        <a:lnSpc>
                          <a:spcPct val="150000"/>
                        </a:lnSpc>
                        <a:spcBef>
                          <a:spcPts val="110"/>
                        </a:spcBef>
                        <a:spcAft>
                          <a:spcPts val="0"/>
                        </a:spcAft>
                      </a:pPr>
                      <a:r>
                        <a:rPr lang="en-US" sz="1400">
                          <a:solidFill>
                            <a:srgbClr val="231F20"/>
                          </a:solidFill>
                          <a:effectLst/>
                          <a:latin typeface="Roboto Condensed Light" panose="020B0604020202020204" charset="0"/>
                          <a:ea typeface="Roboto Condensed Light" panose="020B0604020202020204" charset="0"/>
                          <a:cs typeface="Times New Roman" panose="02020603050405020304" pitchFamily="18" charset="0"/>
                        </a:rPr>
                        <a:t>Eye: Corneal stroma and rarely urinary tract (UTI) Water-borne transmission has been documented</a:t>
                      </a:r>
                      <a:endParaRPr lang="en-US" sz="140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extLst>
                  <a:ext uri="{0D108BD9-81ED-4DB2-BD59-A6C34878D82A}">
                    <a16:rowId xmlns:a16="http://schemas.microsoft.com/office/drawing/2014/main" xmlns="" val="10002"/>
                  </a:ext>
                </a:extLst>
              </a:tr>
              <a:tr h="370840">
                <a:tc>
                  <a:txBody>
                    <a:bodyPr/>
                    <a:lstStyle/>
                    <a:p>
                      <a:pPr>
                        <a:lnSpc>
                          <a:spcPct val="150000"/>
                        </a:lnSpc>
                      </a:pPr>
                      <a:r>
                        <a:rPr lang="en-US" sz="1400" b="0" i="1" u="none" strike="noStrike" cap="none" baseline="0" dirty="0" err="1">
                          <a:solidFill>
                            <a:schemeClr val="dk1"/>
                          </a:solidFill>
                          <a:latin typeface="Roboto Condensed Light" panose="020B0604020202020204" charset="0"/>
                          <a:ea typeface="Roboto Condensed Light" panose="020B0604020202020204" charset="0"/>
                          <a:cs typeface="+mn-cs"/>
                          <a:sym typeface="Arial"/>
                        </a:rPr>
                        <a:t>Tubulinosema</a:t>
                      </a:r>
                      <a:endParaRPr lang="en-US" sz="1400" dirty="0">
                        <a:solidFill>
                          <a:schemeClr val="tx1"/>
                        </a:solidFill>
                        <a:latin typeface="Roboto Condensed Light" panose="020B0604020202020204" charset="0"/>
                        <a:ea typeface="Roboto Condensed Light" panose="020B0604020202020204" charset="0"/>
                      </a:endParaRPr>
                    </a:p>
                  </a:txBody>
                  <a:tcPr/>
                </a:tc>
                <a:tc>
                  <a:txBody>
                    <a:bodyPr/>
                    <a:lstStyle/>
                    <a:p>
                      <a:pPr>
                        <a:lnSpc>
                          <a:spcPct val="150000"/>
                        </a:lnSpc>
                      </a:pPr>
                      <a:r>
                        <a:rPr lang="en-US" sz="1400" b="0" i="1" u="none" strike="noStrike" cap="none" baseline="0" dirty="0">
                          <a:solidFill>
                            <a:schemeClr val="dk1"/>
                          </a:solidFill>
                          <a:latin typeface="Roboto Condensed Light" panose="020B0604020202020204" charset="0"/>
                          <a:ea typeface="Roboto Condensed Light" panose="020B0604020202020204" charset="0"/>
                          <a:cs typeface="+mn-cs"/>
                          <a:sym typeface="Arial"/>
                        </a:rPr>
                        <a:t>T. acridophagus</a:t>
                      </a:r>
                      <a:endParaRPr lang="en-US" sz="1400" dirty="0">
                        <a:solidFill>
                          <a:schemeClr val="tx1"/>
                        </a:solidFill>
                        <a:latin typeface="Roboto Condensed Light" panose="020B0604020202020204" charset="0"/>
                        <a:ea typeface="Roboto Condensed Light" panose="020B0604020202020204" charset="0"/>
                      </a:endParaRPr>
                    </a:p>
                  </a:txBody>
                  <a:tcPr/>
                </a:tc>
                <a:tc>
                  <a:txBody>
                    <a:bodyPr/>
                    <a:lstStyle/>
                    <a:p>
                      <a:pPr marL="44450" marR="2467610">
                        <a:lnSpc>
                          <a:spcPct val="150000"/>
                        </a:lnSpc>
                        <a:spcBef>
                          <a:spcPts val="110"/>
                        </a:spcBef>
                        <a:spcAft>
                          <a:spcPts val="0"/>
                        </a:spcAft>
                      </a:pPr>
                      <a:r>
                        <a:rPr lang="en-US" sz="1400" dirty="0">
                          <a:solidFill>
                            <a:srgbClr val="231F20"/>
                          </a:solidFill>
                          <a:effectLst/>
                          <a:latin typeface="Roboto Condensed Light" panose="020B0604020202020204" charset="0"/>
                          <a:ea typeface="Roboto Condensed Light" panose="020B0604020202020204" charset="0"/>
                          <a:cs typeface="Times New Roman" panose="02020603050405020304" pitchFamily="18" charset="0"/>
                        </a:rPr>
                        <a:t>Systemic disseminated infection Grasshoppers are the non-human host</a:t>
                      </a:r>
                      <a:endParaRPr lang="en-US" sz="1400" dirty="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extLst>
                  <a:ext uri="{0D108BD9-81ED-4DB2-BD59-A6C34878D82A}">
                    <a16:rowId xmlns:a16="http://schemas.microsoft.com/office/drawing/2014/main" xmlns="" val="10003"/>
                  </a:ext>
                </a:extLst>
              </a:tr>
              <a:tr h="370840">
                <a:tc rowSpan="2">
                  <a:txBody>
                    <a:bodyPr/>
                    <a:lstStyle/>
                    <a:p>
                      <a:pPr>
                        <a:lnSpc>
                          <a:spcPct val="150000"/>
                        </a:lnSpc>
                      </a:pPr>
                      <a:r>
                        <a:rPr lang="en-US" sz="1400" b="0" i="1" u="none" strike="noStrike" cap="none" baseline="0" dirty="0">
                          <a:solidFill>
                            <a:schemeClr val="dk1"/>
                          </a:solidFill>
                          <a:latin typeface="Roboto Condensed Light" panose="020B0604020202020204" charset="0"/>
                          <a:ea typeface="Roboto Condensed Light" panose="020B0604020202020204" charset="0"/>
                          <a:cs typeface="+mn-cs"/>
                          <a:sym typeface="Arial"/>
                        </a:rPr>
                        <a:t>Microsporidium</a:t>
                      </a:r>
                      <a:endParaRPr lang="en-US" sz="1400" dirty="0">
                        <a:solidFill>
                          <a:schemeClr val="tx1"/>
                        </a:solidFill>
                        <a:latin typeface="Roboto Condensed Light" panose="020B0604020202020204" charset="0"/>
                        <a:ea typeface="Roboto Condensed Light" panose="020B0604020202020204" charset="0"/>
                      </a:endParaRPr>
                    </a:p>
                  </a:txBody>
                  <a:tcPr/>
                </a:tc>
                <a:tc>
                  <a:txBody>
                    <a:bodyPr/>
                    <a:lstStyle/>
                    <a:p>
                      <a:pPr>
                        <a:lnSpc>
                          <a:spcPct val="150000"/>
                        </a:lnSpc>
                      </a:pPr>
                      <a:r>
                        <a:rPr lang="en-US" sz="1400" b="0" i="1" u="none" strike="noStrike" cap="none" baseline="0" dirty="0">
                          <a:solidFill>
                            <a:schemeClr val="dk1"/>
                          </a:solidFill>
                          <a:latin typeface="Roboto Condensed Light" panose="020B0604020202020204" charset="0"/>
                          <a:ea typeface="Roboto Condensed Light" panose="020B0604020202020204" charset="0"/>
                          <a:cs typeface="+mn-cs"/>
                          <a:sym typeface="Arial"/>
                        </a:rPr>
                        <a:t>M. </a:t>
                      </a:r>
                      <a:r>
                        <a:rPr lang="en-US" sz="1400" b="0" i="1" u="none" strike="noStrike" cap="none" baseline="0" dirty="0" err="1">
                          <a:solidFill>
                            <a:schemeClr val="dk1"/>
                          </a:solidFill>
                          <a:latin typeface="Roboto Condensed Light" panose="020B0604020202020204" charset="0"/>
                          <a:ea typeface="Roboto Condensed Light" panose="020B0604020202020204" charset="0"/>
                          <a:cs typeface="+mn-cs"/>
                          <a:sym typeface="Arial"/>
                        </a:rPr>
                        <a:t>ceylonensis</a:t>
                      </a:r>
                      <a:endParaRPr lang="en-US" sz="1400" dirty="0">
                        <a:solidFill>
                          <a:schemeClr val="tx1"/>
                        </a:solidFill>
                        <a:latin typeface="Roboto Condensed Light" panose="020B0604020202020204" charset="0"/>
                        <a:ea typeface="Roboto Condensed Light" panose="020B0604020202020204" charset="0"/>
                      </a:endParaRPr>
                    </a:p>
                  </a:txBody>
                  <a:tcPr/>
                </a:tc>
                <a:tc>
                  <a:txBody>
                    <a:bodyPr/>
                    <a:lstStyle/>
                    <a:p>
                      <a:pPr marL="44450" marR="0">
                        <a:lnSpc>
                          <a:spcPct val="150000"/>
                        </a:lnSpc>
                        <a:spcBef>
                          <a:spcPts val="95"/>
                        </a:spcBef>
                        <a:spcAft>
                          <a:spcPts val="0"/>
                        </a:spcAft>
                      </a:pPr>
                      <a:r>
                        <a:rPr lang="en-US" sz="1400">
                          <a:solidFill>
                            <a:srgbClr val="231F20"/>
                          </a:solidFill>
                          <a:effectLst/>
                          <a:latin typeface="Roboto Condensed Light" panose="020B0604020202020204" charset="0"/>
                          <a:ea typeface="Roboto Condensed Light" panose="020B0604020202020204" charset="0"/>
                          <a:cs typeface="Times New Roman" panose="02020603050405020304" pitchFamily="18" charset="0"/>
                        </a:rPr>
                        <a:t>Eye: Corneal stroma (corneal ulcer)</a:t>
                      </a:r>
                      <a:endParaRPr lang="en-US" sz="140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extLst>
                  <a:ext uri="{0D108BD9-81ED-4DB2-BD59-A6C34878D82A}">
                    <a16:rowId xmlns:a16="http://schemas.microsoft.com/office/drawing/2014/main" xmlns="" val="10004"/>
                  </a:ext>
                </a:extLst>
              </a:tr>
              <a:tr h="370840">
                <a:tc vMerge="1">
                  <a:txBody>
                    <a:bodyPr/>
                    <a:lstStyle/>
                    <a:p>
                      <a:pPr>
                        <a:lnSpc>
                          <a:spcPct val="100000"/>
                        </a:lnSpc>
                      </a:pPr>
                      <a:endParaRPr lang="en-US" sz="1400" dirty="0">
                        <a:solidFill>
                          <a:schemeClr val="tx1"/>
                        </a:solidFill>
                        <a:latin typeface="Roboto Condensed Light" panose="020B0604020202020204" charset="0"/>
                        <a:ea typeface="Roboto Condensed Light" panose="020B0604020202020204" charset="0"/>
                      </a:endParaRPr>
                    </a:p>
                  </a:txBody>
                  <a:tcPr/>
                </a:tc>
                <a:tc>
                  <a:txBody>
                    <a:bodyPr/>
                    <a:lstStyle/>
                    <a:p>
                      <a:pPr>
                        <a:lnSpc>
                          <a:spcPct val="150000"/>
                        </a:lnSpc>
                      </a:pPr>
                      <a:r>
                        <a:rPr lang="en-US" sz="1400" b="0" i="1" u="none" strike="noStrike" cap="none" baseline="0" dirty="0">
                          <a:solidFill>
                            <a:schemeClr val="dk1"/>
                          </a:solidFill>
                          <a:latin typeface="Roboto Condensed Light" panose="020B0604020202020204" charset="0"/>
                          <a:ea typeface="Roboto Condensed Light" panose="020B0604020202020204" charset="0"/>
                          <a:cs typeface="+mn-cs"/>
                          <a:sym typeface="Arial"/>
                        </a:rPr>
                        <a:t>M. </a:t>
                      </a:r>
                      <a:r>
                        <a:rPr lang="en-US" sz="1400" b="0" i="1" u="none" strike="noStrike" cap="none" baseline="0" dirty="0" err="1">
                          <a:solidFill>
                            <a:schemeClr val="dk1"/>
                          </a:solidFill>
                          <a:latin typeface="Roboto Condensed Light" panose="020B0604020202020204" charset="0"/>
                          <a:ea typeface="Roboto Condensed Light" panose="020B0604020202020204" charset="0"/>
                          <a:cs typeface="+mn-cs"/>
                          <a:sym typeface="Arial"/>
                        </a:rPr>
                        <a:t>africanum</a:t>
                      </a:r>
                      <a:endParaRPr lang="en-US" sz="1400" dirty="0">
                        <a:solidFill>
                          <a:schemeClr val="tx1"/>
                        </a:solidFill>
                        <a:latin typeface="Roboto Condensed Light" panose="020B0604020202020204" charset="0"/>
                        <a:ea typeface="Roboto Condensed Light" panose="020B0604020202020204" charset="0"/>
                      </a:endParaRPr>
                    </a:p>
                  </a:txBody>
                  <a:tcPr/>
                </a:tc>
                <a:tc>
                  <a:txBody>
                    <a:bodyPr/>
                    <a:lstStyle/>
                    <a:p>
                      <a:pPr marL="44450" marR="0">
                        <a:lnSpc>
                          <a:spcPct val="150000"/>
                        </a:lnSpc>
                        <a:spcBef>
                          <a:spcPts val="95"/>
                        </a:spcBef>
                        <a:spcAft>
                          <a:spcPts val="0"/>
                        </a:spcAft>
                      </a:pPr>
                      <a:r>
                        <a:rPr lang="en-US" sz="1400" dirty="0">
                          <a:solidFill>
                            <a:srgbClr val="231F20"/>
                          </a:solidFill>
                          <a:effectLst/>
                          <a:latin typeface="Roboto Condensed Light" panose="020B0604020202020204" charset="0"/>
                          <a:ea typeface="Roboto Condensed Light" panose="020B0604020202020204" charset="0"/>
                          <a:cs typeface="Times New Roman" panose="02020603050405020304" pitchFamily="18" charset="0"/>
                        </a:rPr>
                        <a:t>Eye: Corneal stroma (corneal ulcer)</a:t>
                      </a:r>
                      <a:endParaRPr lang="en-US" sz="1400" dirty="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extLst>
                  <a:ext uri="{0D108BD9-81ED-4DB2-BD59-A6C34878D82A}">
                    <a16:rowId xmlns:a16="http://schemas.microsoft.com/office/drawing/2014/main" xmlns="" val="10005"/>
                  </a:ext>
                </a:extLst>
              </a:tr>
            </a:tbl>
          </a:graphicData>
        </a:graphic>
      </p:graphicFrame>
    </p:spTree>
    <p:extLst>
      <p:ext uri="{BB962C8B-B14F-4D97-AF65-F5344CB8AC3E}">
        <p14:creationId xmlns:p14="http://schemas.microsoft.com/office/powerpoint/2010/main" val="3187998162"/>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MICROSPORIDIOSIS (Cont..)</a:t>
            </a:r>
            <a:endParaRPr lang="en-US" dirty="0"/>
          </a:p>
        </p:txBody>
      </p:sp>
      <p:sp>
        <p:nvSpPr>
          <p:cNvPr id="193" name="Google Shape;193;p12"/>
          <p:cNvSpPr txBox="1">
            <a:spLocks noGrp="1"/>
          </p:cNvSpPr>
          <p:nvPr>
            <p:ph idx="1"/>
          </p:nvPr>
        </p:nvSpPr>
        <p:spPr/>
        <p:txBody>
          <a:bodyPr/>
          <a:lstStyle/>
          <a:p>
            <a:r>
              <a:rPr lang="en-US" smtClean="0"/>
              <a:t>Spore: Microsporidia exist in nature as spores. </a:t>
            </a:r>
          </a:p>
          <a:p>
            <a:r>
              <a:rPr lang="en-US" smtClean="0"/>
              <a:t>Spore - highly resistant extracellular form; survives in the environment. </a:t>
            </a:r>
          </a:p>
          <a:p>
            <a:r>
              <a:rPr lang="en-US" smtClean="0"/>
              <a:t>It is also the infective stage. </a:t>
            </a:r>
          </a:p>
          <a:p>
            <a:r>
              <a:rPr lang="en-US" smtClean="0"/>
              <a:t>Enters into the host cell via a polar tube within a spore</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121</a:t>
            </a:fld>
            <a:endParaRPr lang="en"/>
          </a:p>
        </p:txBody>
      </p:sp>
    </p:spTree>
    <p:extLst>
      <p:ext uri="{BB962C8B-B14F-4D97-AF65-F5344CB8AC3E}">
        <p14:creationId xmlns:p14="http://schemas.microsoft.com/office/powerpoint/2010/main" val="1432321283"/>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MICROSPORIDIOSIS (Cont..)</a:t>
            </a:r>
            <a:endParaRPr lang="en-US" dirty="0"/>
          </a:p>
        </p:txBody>
      </p:sp>
      <p:sp>
        <p:nvSpPr>
          <p:cNvPr id="193" name="Google Shape;193;p12"/>
          <p:cNvSpPr txBox="1">
            <a:spLocks noGrp="1"/>
          </p:cNvSpPr>
          <p:nvPr>
            <p:ph idx="1"/>
          </p:nvPr>
        </p:nvSpPr>
        <p:spPr/>
        <p:txBody>
          <a:bodyPr>
            <a:normAutofit fontScale="85000" lnSpcReduction="20000"/>
          </a:bodyPr>
          <a:lstStyle/>
          <a:p>
            <a:r>
              <a:rPr lang="en-US" smtClean="0"/>
              <a:t>Life cycle: Humans acquire infection by ingestion of spores of microsporidia</a:t>
            </a:r>
          </a:p>
          <a:p>
            <a:r>
              <a:rPr lang="en-US" smtClean="0"/>
              <a:t>Spores come in contact with the host cell (e.g. enterocyte) and inject its cytoplasm (called sporoplasm) with help of polar tube</a:t>
            </a:r>
          </a:p>
          <a:p>
            <a:r>
              <a:rPr lang="en-US" smtClean="0"/>
              <a:t>They multiply inside host cells first by asexual mode producing meronts, and then by sexual mode (sporogony) producing sporonts - subsequently develop into spores.</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122</a:t>
            </a:fld>
            <a:endParaRPr lang="en"/>
          </a:p>
        </p:txBody>
      </p:sp>
    </p:spTree>
    <p:extLst>
      <p:ext uri="{BB962C8B-B14F-4D97-AF65-F5344CB8AC3E}">
        <p14:creationId xmlns:p14="http://schemas.microsoft.com/office/powerpoint/2010/main" val="2744834700"/>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Pathogenesis and Clinical Feature</a:t>
            </a:r>
            <a:endParaRPr lang="en-US" dirty="0"/>
          </a:p>
        </p:txBody>
      </p:sp>
      <p:sp>
        <p:nvSpPr>
          <p:cNvPr id="193" name="Google Shape;193;p12"/>
          <p:cNvSpPr txBox="1">
            <a:spLocks noGrp="1"/>
          </p:cNvSpPr>
          <p:nvPr>
            <p:ph idx="1"/>
          </p:nvPr>
        </p:nvSpPr>
        <p:spPr/>
        <p:txBody>
          <a:bodyPr>
            <a:normAutofit lnSpcReduction="10000"/>
          </a:bodyPr>
          <a:lstStyle/>
          <a:p>
            <a:r>
              <a:rPr lang="en-US" smtClean="0"/>
              <a:t>Microsporidia mainly cause opportunistic infections</a:t>
            </a:r>
          </a:p>
          <a:p>
            <a:r>
              <a:rPr lang="en-US" smtClean="0"/>
              <a:t>In HIV-infected patients, when their CD4 T cell count falls below 100 μL or</a:t>
            </a:r>
          </a:p>
          <a:p>
            <a:r>
              <a:rPr lang="en-US" smtClean="0"/>
              <a:t>In any other patients with immunosuppression - recipients of organ transplant.</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123</a:t>
            </a:fld>
            <a:endParaRPr lang="en"/>
          </a:p>
        </p:txBody>
      </p:sp>
    </p:spTree>
    <p:extLst>
      <p:ext uri="{BB962C8B-B14F-4D97-AF65-F5344CB8AC3E}">
        <p14:creationId xmlns:p14="http://schemas.microsoft.com/office/powerpoint/2010/main" val="4267628403"/>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fontScale="90000"/>
          </a:bodyPr>
          <a:lstStyle/>
          <a:p>
            <a:r>
              <a:rPr lang="en-US" smtClean="0"/>
              <a:t>Pathogenesis and Clinical Feature (Cont..)</a:t>
            </a:r>
            <a:endParaRPr lang="en-US" dirty="0"/>
          </a:p>
        </p:txBody>
      </p:sp>
      <p:sp>
        <p:nvSpPr>
          <p:cNvPr id="193" name="Google Shape;193;p12"/>
          <p:cNvSpPr txBox="1">
            <a:spLocks noGrp="1"/>
          </p:cNvSpPr>
          <p:nvPr>
            <p:ph idx="1"/>
          </p:nvPr>
        </p:nvSpPr>
        <p:spPr/>
        <p:txBody>
          <a:bodyPr/>
          <a:lstStyle/>
          <a:p>
            <a:r>
              <a:rPr lang="en-US" smtClean="0"/>
              <a:t>Depending up on the species causing infection, clinical presentation of microsporidiosis may be of various types:</a:t>
            </a:r>
          </a:p>
          <a:p>
            <a:pPr lvl="1"/>
            <a:r>
              <a:rPr lang="en-US" smtClean="0"/>
              <a:t>Enteric infections</a:t>
            </a:r>
          </a:p>
          <a:p>
            <a:pPr lvl="1"/>
            <a:r>
              <a:rPr lang="en-US" smtClean="0"/>
              <a:t>Ocular infections</a:t>
            </a:r>
          </a:p>
          <a:p>
            <a:pPr lvl="1"/>
            <a:r>
              <a:rPr lang="en-US" smtClean="0"/>
              <a:t>Myositis</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124</a:t>
            </a:fld>
            <a:endParaRPr lang="en"/>
          </a:p>
        </p:txBody>
      </p:sp>
    </p:spTree>
    <p:extLst>
      <p:ext uri="{BB962C8B-B14F-4D97-AF65-F5344CB8AC3E}">
        <p14:creationId xmlns:p14="http://schemas.microsoft.com/office/powerpoint/2010/main" val="4241930749"/>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fontScale="90000"/>
          </a:bodyPr>
          <a:lstStyle/>
          <a:p>
            <a:r>
              <a:rPr lang="en-US" smtClean="0"/>
              <a:t>Laboratory Diagnosis - Light Microscopy for the Spore Detection</a:t>
            </a:r>
            <a:endParaRPr lang="en-US" dirty="0"/>
          </a:p>
        </p:txBody>
      </p:sp>
      <p:sp>
        <p:nvSpPr>
          <p:cNvPr id="193" name="Google Shape;193;p12"/>
          <p:cNvSpPr txBox="1">
            <a:spLocks noGrp="1"/>
          </p:cNvSpPr>
          <p:nvPr>
            <p:ph idx="1"/>
          </p:nvPr>
        </p:nvSpPr>
        <p:spPr/>
        <p:txBody>
          <a:bodyPr>
            <a:normAutofit fontScale="85000" lnSpcReduction="20000"/>
          </a:bodyPr>
          <a:lstStyle/>
          <a:p>
            <a:r>
              <a:rPr lang="en-US" smtClean="0"/>
              <a:t>Various samples can be collected - stool, small intestinal contents (collected by Entero-test), corneal smear or small intestinal biopsies, sputum, urine, etc.</a:t>
            </a:r>
          </a:p>
          <a:p>
            <a:r>
              <a:rPr lang="en-US" smtClean="0"/>
              <a:t>Modified trichrome stain (MTS)</a:t>
            </a:r>
          </a:p>
          <a:p>
            <a:r>
              <a:rPr lang="en-US" smtClean="0"/>
              <a:t>Modified acid fast stain</a:t>
            </a:r>
          </a:p>
          <a:p>
            <a:r>
              <a:rPr lang="en-US" smtClean="0"/>
              <a:t>Gram stain</a:t>
            </a:r>
          </a:p>
          <a:p>
            <a:r>
              <a:rPr lang="en-US" smtClean="0"/>
              <a:t>Other stains: Giemsa stain, periodic acid Schiff stain (PAS), Gram chromotrope stain and fluorochrome stain like calcofluor white stain.</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125</a:t>
            </a:fld>
            <a:endParaRPr lang="en"/>
          </a:p>
        </p:txBody>
      </p:sp>
    </p:spTree>
    <p:extLst>
      <p:ext uri="{BB962C8B-B14F-4D97-AF65-F5344CB8AC3E}">
        <p14:creationId xmlns:p14="http://schemas.microsoft.com/office/powerpoint/2010/main" val="3468494561"/>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fontScale="90000"/>
          </a:bodyPr>
          <a:lstStyle/>
          <a:p>
            <a:r>
              <a:rPr lang="en-US" smtClean="0"/>
              <a:t>Laboratory Diagnosis - Electron Microscopy</a:t>
            </a:r>
            <a:endParaRPr lang="en-US" dirty="0"/>
          </a:p>
        </p:txBody>
      </p:sp>
      <p:sp>
        <p:nvSpPr>
          <p:cNvPr id="193" name="Google Shape;193;p12"/>
          <p:cNvSpPr txBox="1">
            <a:spLocks noGrp="1"/>
          </p:cNvSpPr>
          <p:nvPr>
            <p:ph idx="1"/>
          </p:nvPr>
        </p:nvSpPr>
        <p:spPr/>
        <p:txBody>
          <a:bodyPr>
            <a:normAutofit fontScale="92500"/>
          </a:bodyPr>
          <a:lstStyle/>
          <a:p>
            <a:r>
              <a:rPr lang="en-US" smtClean="0"/>
              <a:t>Considered as the gold standard method for the diagnosis of microsporidiosis </a:t>
            </a:r>
          </a:p>
          <a:p>
            <a:r>
              <a:rPr lang="en-US" smtClean="0"/>
              <a:t>Helps in identifying microsporidia to the genus and species level</a:t>
            </a:r>
          </a:p>
          <a:p>
            <a:r>
              <a:rPr lang="en-US" smtClean="0"/>
              <a:t>Highly specific, but lacks sensitivity.</a:t>
            </a:r>
          </a:p>
          <a:p>
            <a:r>
              <a:rPr lang="en-US" smtClean="0"/>
              <a:t>Time consuming, labor-intensive and expensive.</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126</a:t>
            </a:fld>
            <a:endParaRPr lang="en"/>
          </a:p>
        </p:txBody>
      </p:sp>
    </p:spTree>
    <p:extLst>
      <p:ext uri="{BB962C8B-B14F-4D97-AF65-F5344CB8AC3E}">
        <p14:creationId xmlns:p14="http://schemas.microsoft.com/office/powerpoint/2010/main" val="14092524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Microsporidia spores</a:t>
            </a:r>
            <a:endParaRPr lang="en-US" dirty="0"/>
          </a:p>
        </p:txBody>
      </p:sp>
      <p:sp>
        <p:nvSpPr>
          <p:cNvPr id="7" name="Content Placeholder 6"/>
          <p:cNvSpPr>
            <a:spLocks noGrp="1"/>
          </p:cNvSpPr>
          <p:nvPr>
            <p:ph idx="1"/>
          </p:nvPr>
        </p:nvSpPr>
        <p:spPr/>
        <p:txBody>
          <a:bodyPr/>
          <a:lstStyle/>
          <a:p>
            <a:endParaRPr lang="en-US"/>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127</a:t>
            </a:fld>
            <a:endParaRPr lang="en"/>
          </a:p>
        </p:txBody>
      </p:sp>
      <p:pic>
        <p:nvPicPr>
          <p:cNvPr id="3" name="Picture 2"/>
          <p:cNvPicPr>
            <a:picLocks noChangeAspect="1"/>
          </p:cNvPicPr>
          <p:nvPr/>
        </p:nvPicPr>
        <p:blipFill>
          <a:blip r:embed="rId3"/>
          <a:stretch>
            <a:fillRect/>
          </a:stretch>
        </p:blipFill>
        <p:spPr>
          <a:xfrm>
            <a:off x="513798" y="1540595"/>
            <a:ext cx="7994700" cy="1710605"/>
          </a:xfrm>
          <a:prstGeom prst="rect">
            <a:avLst/>
          </a:prstGeom>
        </p:spPr>
      </p:pic>
      <p:sp>
        <p:nvSpPr>
          <p:cNvPr id="5" name="Rectangle 4"/>
          <p:cNvSpPr/>
          <p:nvPr/>
        </p:nvSpPr>
        <p:spPr>
          <a:xfrm>
            <a:off x="513798" y="3382268"/>
            <a:ext cx="7994700" cy="1200329"/>
          </a:xfrm>
          <a:prstGeom prst="rect">
            <a:avLst/>
          </a:prstGeom>
        </p:spPr>
        <p:txBody>
          <a:bodyPr wrap="square">
            <a:spAutoFit/>
          </a:bodyPr>
          <a:lstStyle/>
          <a:p>
            <a:r>
              <a:rPr lang="en-US" sz="1800" b="1" dirty="0">
                <a:latin typeface="Roboto Condensed Light" panose="020B0604020202020204" charset="0"/>
                <a:ea typeface="Roboto Condensed Light" panose="020B0604020202020204" charset="0"/>
              </a:rPr>
              <a:t>A. </a:t>
            </a:r>
            <a:r>
              <a:rPr lang="en-US" sz="1800" dirty="0">
                <a:latin typeface="Roboto Condensed Light" panose="020B0604020202020204" charset="0"/>
                <a:ea typeface="Roboto Condensed Light" panose="020B0604020202020204" charset="0"/>
              </a:rPr>
              <a:t>Modified trichrome stain; </a:t>
            </a:r>
            <a:r>
              <a:rPr lang="en-US" sz="1800" b="1" dirty="0">
                <a:latin typeface="Roboto Condensed Light" panose="020B0604020202020204" charset="0"/>
                <a:ea typeface="Roboto Condensed Light" panose="020B0604020202020204" charset="0"/>
              </a:rPr>
              <a:t>B. </a:t>
            </a:r>
            <a:r>
              <a:rPr lang="en-US" sz="1800" dirty="0">
                <a:latin typeface="Roboto Condensed Light" panose="020B0604020202020204" charset="0"/>
                <a:ea typeface="Roboto Condensed Light" panose="020B0604020202020204" charset="0"/>
              </a:rPr>
              <a:t>Acid-fast stain (showing red stained mature spores and blue stained (nonacid-fast) immature or degenerating spores; </a:t>
            </a:r>
            <a:r>
              <a:rPr lang="en-US" sz="1800" b="1" dirty="0">
                <a:latin typeface="Roboto Condensed Light" panose="020B0604020202020204" charset="0"/>
                <a:ea typeface="Roboto Condensed Light" panose="020B0604020202020204" charset="0"/>
              </a:rPr>
              <a:t>C. </a:t>
            </a:r>
            <a:r>
              <a:rPr lang="en-US" sz="1800" dirty="0">
                <a:latin typeface="Roboto Condensed Light" panose="020B0604020202020204" charset="0"/>
                <a:ea typeface="Roboto Condensed Light" panose="020B0604020202020204" charset="0"/>
              </a:rPr>
              <a:t>Duodenal biopsy (Giemsa stain) shows numerous spores inside the enterocyte (marked by arrow); </a:t>
            </a:r>
          </a:p>
          <a:p>
            <a:r>
              <a:rPr lang="en-US" sz="1800" b="1" dirty="0">
                <a:latin typeface="Roboto Condensed Light" panose="020B0604020202020204" charset="0"/>
                <a:ea typeface="Roboto Condensed Light" panose="020B0604020202020204" charset="0"/>
              </a:rPr>
              <a:t>D. </a:t>
            </a:r>
            <a:r>
              <a:rPr lang="en-US" sz="1800" dirty="0">
                <a:latin typeface="Roboto Condensed Light" panose="020B0604020202020204" charset="0"/>
                <a:ea typeface="Roboto Condensed Light" panose="020B0604020202020204" charset="0"/>
              </a:rPr>
              <a:t>Electron microscopic picture.</a:t>
            </a:r>
          </a:p>
        </p:txBody>
      </p:sp>
    </p:spTree>
    <p:extLst>
      <p:ext uri="{BB962C8B-B14F-4D97-AF65-F5344CB8AC3E}">
        <p14:creationId xmlns:p14="http://schemas.microsoft.com/office/powerpoint/2010/main" val="1964677615"/>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fontScale="90000"/>
          </a:bodyPr>
          <a:lstStyle/>
          <a:p>
            <a:r>
              <a:rPr lang="en-US" smtClean="0"/>
              <a:t>Laboratory Diagnosis - Other Methods</a:t>
            </a:r>
            <a:endParaRPr lang="en-US" dirty="0"/>
          </a:p>
        </p:txBody>
      </p:sp>
      <p:sp>
        <p:nvSpPr>
          <p:cNvPr id="193" name="Google Shape;193;p12"/>
          <p:cNvSpPr txBox="1">
            <a:spLocks noGrp="1"/>
          </p:cNvSpPr>
          <p:nvPr>
            <p:ph idx="1"/>
          </p:nvPr>
        </p:nvSpPr>
        <p:spPr/>
        <p:txBody>
          <a:bodyPr/>
          <a:lstStyle/>
          <a:p>
            <a:r>
              <a:rPr lang="en-US" smtClean="0"/>
              <a:t>Cell culture</a:t>
            </a:r>
          </a:p>
          <a:p>
            <a:r>
              <a:rPr lang="en-US" smtClean="0"/>
              <a:t>Antibody assays</a:t>
            </a:r>
          </a:p>
          <a:p>
            <a:r>
              <a:rPr lang="en-US" smtClean="0"/>
              <a:t>Antigen assays</a:t>
            </a:r>
          </a:p>
          <a:p>
            <a:r>
              <a:rPr lang="en-US" smtClean="0"/>
              <a:t>Molecular methods</a:t>
            </a:r>
          </a:p>
          <a:p>
            <a:r>
              <a:rPr lang="en-US" smtClean="0"/>
              <a:t>In situ hybridization</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128</a:t>
            </a:fld>
            <a:endParaRPr lang="en"/>
          </a:p>
        </p:txBody>
      </p:sp>
    </p:spTree>
    <p:extLst>
      <p:ext uri="{BB962C8B-B14F-4D97-AF65-F5344CB8AC3E}">
        <p14:creationId xmlns:p14="http://schemas.microsoft.com/office/powerpoint/2010/main" val="3419012027"/>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Treatment of Microsporidiosis</a:t>
            </a:r>
            <a:endParaRPr lang="en-US" dirty="0"/>
          </a:p>
        </p:txBody>
      </p:sp>
      <p:sp>
        <p:nvSpPr>
          <p:cNvPr id="193" name="Google Shape;193;p12"/>
          <p:cNvSpPr txBox="1">
            <a:spLocks noGrp="1"/>
          </p:cNvSpPr>
          <p:nvPr>
            <p:ph idx="1"/>
          </p:nvPr>
        </p:nvSpPr>
        <p:spPr/>
        <p:txBody>
          <a:bodyPr/>
          <a:lstStyle/>
          <a:p>
            <a:r>
              <a:rPr lang="en-US" smtClean="0"/>
              <a:t>Albendazole - effective for the treatment of enteric, muscular and ocular microsporidiosis.</a:t>
            </a:r>
          </a:p>
          <a:p>
            <a:r>
              <a:rPr lang="en-US" smtClean="0"/>
              <a:t>Given 400 mg twice daily for 2–4 weeks. </a:t>
            </a:r>
          </a:p>
          <a:p>
            <a:r>
              <a:rPr lang="en-US" smtClean="0"/>
              <a:t>Relapse may be seen in some cases</a:t>
            </a:r>
          </a:p>
          <a:p>
            <a:r>
              <a:rPr lang="en-US" smtClean="0"/>
              <a:t>Other alternative drugs : Octreotide, nitazoxanide, fumagillin and itraconazole</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129</a:t>
            </a:fld>
            <a:endParaRPr lang="en"/>
          </a:p>
        </p:txBody>
      </p:sp>
    </p:spTree>
    <p:extLst>
      <p:ext uri="{BB962C8B-B14F-4D97-AF65-F5344CB8AC3E}">
        <p14:creationId xmlns:p14="http://schemas.microsoft.com/office/powerpoint/2010/main" val="4012242914"/>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Treatment of Microsporidiosis</a:t>
            </a:r>
            <a:endParaRPr lang="en-US" dirty="0"/>
          </a:p>
        </p:txBody>
      </p:sp>
      <p:sp>
        <p:nvSpPr>
          <p:cNvPr id="193" name="Google Shape;193;p12"/>
          <p:cNvSpPr txBox="1">
            <a:spLocks noGrp="1"/>
          </p:cNvSpPr>
          <p:nvPr>
            <p:ph idx="1"/>
          </p:nvPr>
        </p:nvSpPr>
        <p:spPr/>
        <p:txBody>
          <a:bodyPr/>
          <a:lstStyle/>
          <a:p>
            <a:r>
              <a:rPr lang="en-US" smtClean="0"/>
              <a:t>Nutritional therapy: To reduce malabsorption in case of enteric microsporidiosis</a:t>
            </a:r>
          </a:p>
          <a:p>
            <a:r>
              <a:rPr lang="en-US" smtClean="0"/>
              <a:t>Topical agents - applied for the corneal lesions like topical itraconazole, metronidazole and topical propamidine</a:t>
            </a:r>
          </a:p>
          <a:p>
            <a:r>
              <a:rPr lang="en-US" smtClean="0"/>
              <a:t>Control of AIDS by antiretroviral therapy (ART)</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130</a:t>
            </a:fld>
            <a:endParaRPr lang="en"/>
          </a:p>
        </p:txBody>
      </p:sp>
    </p:spTree>
    <p:extLst>
      <p:ext uri="{BB962C8B-B14F-4D97-AF65-F5344CB8AC3E}">
        <p14:creationId xmlns:p14="http://schemas.microsoft.com/office/powerpoint/2010/main" val="4021802774"/>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Questions:</a:t>
            </a:r>
            <a:endParaRPr lang="en-US" dirty="0"/>
          </a:p>
        </p:txBody>
      </p:sp>
      <p:sp>
        <p:nvSpPr>
          <p:cNvPr id="193" name="Google Shape;193;p12"/>
          <p:cNvSpPr txBox="1">
            <a:spLocks noGrp="1"/>
          </p:cNvSpPr>
          <p:nvPr>
            <p:ph idx="1"/>
          </p:nvPr>
        </p:nvSpPr>
        <p:spPr/>
        <p:txBody>
          <a:bodyPr>
            <a:normAutofit lnSpcReduction="10000"/>
          </a:bodyPr>
          <a:lstStyle/>
          <a:p>
            <a:r>
              <a:rPr lang="en-US" smtClean="0"/>
              <a:t>Q1. Infective form and invasive form of Entamoeba histolytica are:</a:t>
            </a:r>
          </a:p>
          <a:p>
            <a:r>
              <a:rPr lang="en-US" smtClean="0"/>
              <a:t>Trophozoite and quadrinucleated cyst</a:t>
            </a:r>
          </a:p>
          <a:p>
            <a:r>
              <a:rPr lang="en-US" smtClean="0"/>
              <a:t>Quadrinucleated cyst and trophozoite</a:t>
            </a:r>
          </a:p>
          <a:p>
            <a:r>
              <a:rPr lang="en-US" smtClean="0"/>
              <a:t>Both trophozoite</a:t>
            </a:r>
          </a:p>
          <a:p>
            <a:r>
              <a:rPr lang="en-US" smtClean="0"/>
              <a:t>Both quadrinucleated cyst</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131</a:t>
            </a:fld>
            <a:endParaRPr lang="en"/>
          </a:p>
        </p:txBody>
      </p:sp>
      <p:sp>
        <p:nvSpPr>
          <p:cNvPr id="3" name="Rounded Rectangle 2"/>
          <p:cNvSpPr/>
          <p:nvPr/>
        </p:nvSpPr>
        <p:spPr>
          <a:xfrm>
            <a:off x="0" y="2494000"/>
            <a:ext cx="8818880" cy="527469"/>
          </a:xfrm>
          <a:prstGeom prst="round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12784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Questions:</a:t>
            </a:r>
            <a:endParaRPr lang="en-US" dirty="0"/>
          </a:p>
        </p:txBody>
      </p:sp>
      <p:sp>
        <p:nvSpPr>
          <p:cNvPr id="193" name="Google Shape;193;p12"/>
          <p:cNvSpPr txBox="1">
            <a:spLocks noGrp="1"/>
          </p:cNvSpPr>
          <p:nvPr>
            <p:ph idx="1"/>
          </p:nvPr>
        </p:nvSpPr>
        <p:spPr/>
        <p:txBody>
          <a:bodyPr>
            <a:normAutofit lnSpcReduction="10000"/>
          </a:bodyPr>
          <a:lstStyle/>
          <a:p>
            <a:r>
              <a:rPr lang="en-US" smtClean="0"/>
              <a:t>Q2. Sporulated oocyst of Cystoisospora belli contains::</a:t>
            </a:r>
          </a:p>
          <a:p>
            <a:r>
              <a:rPr lang="en-US" smtClean="0"/>
              <a:t>One sporocyst and two sporozoites</a:t>
            </a:r>
          </a:p>
          <a:p>
            <a:r>
              <a:rPr lang="en-US" smtClean="0"/>
              <a:t>One sporocyst and four sporozoites</a:t>
            </a:r>
          </a:p>
          <a:p>
            <a:r>
              <a:rPr lang="en-US" smtClean="0"/>
              <a:t>Two sporocysts and four sporozoites</a:t>
            </a:r>
          </a:p>
          <a:p>
            <a:r>
              <a:rPr lang="en-US" smtClean="0"/>
              <a:t>Two sporocysts and eight sporozoites</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132</a:t>
            </a:fld>
            <a:endParaRPr lang="en"/>
          </a:p>
        </p:txBody>
      </p:sp>
      <p:sp>
        <p:nvSpPr>
          <p:cNvPr id="3" name="Rounded Rectangle 2"/>
          <p:cNvSpPr/>
          <p:nvPr/>
        </p:nvSpPr>
        <p:spPr>
          <a:xfrm>
            <a:off x="0" y="3682720"/>
            <a:ext cx="8818880" cy="527469"/>
          </a:xfrm>
          <a:prstGeom prst="round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16532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Questions:</a:t>
            </a:r>
            <a:endParaRPr lang="en-US" dirty="0"/>
          </a:p>
        </p:txBody>
      </p:sp>
      <p:sp>
        <p:nvSpPr>
          <p:cNvPr id="193" name="Google Shape;193;p12"/>
          <p:cNvSpPr txBox="1">
            <a:spLocks noGrp="1"/>
          </p:cNvSpPr>
          <p:nvPr>
            <p:ph idx="1"/>
          </p:nvPr>
        </p:nvSpPr>
        <p:spPr/>
        <p:txBody>
          <a:bodyPr>
            <a:normAutofit lnSpcReduction="10000"/>
          </a:bodyPr>
          <a:lstStyle/>
          <a:p>
            <a:r>
              <a:rPr lang="en-US" smtClean="0"/>
              <a:t>Q3. Intermediate host for Sarcocystis suihominis is:</a:t>
            </a:r>
          </a:p>
          <a:p>
            <a:r>
              <a:rPr lang="en-US" smtClean="0"/>
              <a:t>Pig</a:t>
            </a:r>
          </a:p>
          <a:p>
            <a:r>
              <a:rPr lang="en-US" smtClean="0"/>
              <a:t>Dog </a:t>
            </a:r>
          </a:p>
          <a:p>
            <a:r>
              <a:rPr lang="en-US" smtClean="0"/>
              <a:t>Cattle </a:t>
            </a:r>
          </a:p>
          <a:p>
            <a:r>
              <a:rPr lang="en-US" smtClean="0"/>
              <a:t>Man </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133</a:t>
            </a:fld>
            <a:endParaRPr lang="en"/>
          </a:p>
        </p:txBody>
      </p:sp>
      <p:sp>
        <p:nvSpPr>
          <p:cNvPr id="3" name="Rounded Rectangle 2"/>
          <p:cNvSpPr/>
          <p:nvPr/>
        </p:nvSpPr>
        <p:spPr>
          <a:xfrm>
            <a:off x="0" y="1935200"/>
            <a:ext cx="8818880" cy="527469"/>
          </a:xfrm>
          <a:prstGeom prst="round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32629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TotalTime>
  <Words>5161</Words>
  <Application>Microsoft Office PowerPoint</Application>
  <PresentationFormat>On-screen Show (16:9)</PresentationFormat>
  <Paragraphs>812</Paragraphs>
  <Slides>133</Slides>
  <Notes>132</Notes>
  <HiddenSlides>0</HiddenSlides>
  <MMClips>0</MMClips>
  <ScaleCrop>false</ScaleCrop>
  <HeadingPairs>
    <vt:vector size="4" baseType="variant">
      <vt:variant>
        <vt:lpstr>Theme</vt:lpstr>
      </vt:variant>
      <vt:variant>
        <vt:i4>1</vt:i4>
      </vt:variant>
      <vt:variant>
        <vt:lpstr>Slide Titles</vt:lpstr>
      </vt:variant>
      <vt:variant>
        <vt:i4>133</vt:i4>
      </vt:variant>
    </vt:vector>
  </HeadingPairs>
  <TitlesOfParts>
    <vt:vector size="134" baseType="lpstr">
      <vt:lpstr>Office Theme</vt:lpstr>
      <vt:lpstr>Intestinal Protozoan Infections</vt:lpstr>
      <vt:lpstr>Learning objectives</vt:lpstr>
      <vt:lpstr>Intestinal Protozoan Infections</vt:lpstr>
      <vt:lpstr>INTESTINAL AMOEBIASIS</vt:lpstr>
      <vt:lpstr>INTESTINAL AMOEBIASIS</vt:lpstr>
      <vt:lpstr>ENTAMOEBA HISTOLYTICA INFECTIONS</vt:lpstr>
      <vt:lpstr>ENTAMOEBA HISTOLYTICA INFECTIONS</vt:lpstr>
      <vt:lpstr>Epidemiology</vt:lpstr>
      <vt:lpstr>Morphology</vt:lpstr>
      <vt:lpstr>Life Cycle</vt:lpstr>
      <vt:lpstr>Virulence Factors</vt:lpstr>
      <vt:lpstr>Pathogenesis</vt:lpstr>
      <vt:lpstr>Complications of intestinal amoebiasis</vt:lpstr>
      <vt:lpstr>Clinical Manifestations</vt:lpstr>
      <vt:lpstr>Clinical Manifestations (Cont..)</vt:lpstr>
      <vt:lpstr>Differences in stool characters between amoebic dysentery and bacillary dysentery</vt:lpstr>
      <vt:lpstr>Differences in stool characters between amoebic dysentery and bacillary dysentery (Cont..)</vt:lpstr>
      <vt:lpstr>Differences in stool characters between amoebic dysentery and bacillary dysentery (Cont..)</vt:lpstr>
      <vt:lpstr>Laboratory diagnosis of Intestinal amoebiasis</vt:lpstr>
      <vt:lpstr>Laboratory diagnosis of Intestinal amoebiasis (Cont..)</vt:lpstr>
      <vt:lpstr>Laboratory diagnosis of Intestinal amoebiasis (Cont..)</vt:lpstr>
      <vt:lpstr>Laboratory diagnosis of Intestinal amoebiasis (Cont..)</vt:lpstr>
      <vt:lpstr>Laboratory diagnosis of Intestinal amoebiasis (Cont..)</vt:lpstr>
      <vt:lpstr>Laboratory diagnosis of Intestinal amoebiasis (Cont..)</vt:lpstr>
      <vt:lpstr>Treatment of Intestinal amoebiasis</vt:lpstr>
      <vt:lpstr>Treatment of Intestinal amoebiasis (Cont..)</vt:lpstr>
      <vt:lpstr>Prevention</vt:lpstr>
      <vt:lpstr>AMOEBAE MORPHOLOGICALLY RESEMBLING E. HISTOLYTICA</vt:lpstr>
      <vt:lpstr>AMOEBAE MORPHOLOGICALLY RESEMBLING E. HISTOLYTICA</vt:lpstr>
      <vt:lpstr>AMOEBAE MORPHOLOGICALLY RESEMBLING E. HISTOLYTICA (Cont..)</vt:lpstr>
      <vt:lpstr>AMOEBAE MORPHOLOGICALLY RESEMBLING E. HISTOLYTICA (Cont..)</vt:lpstr>
      <vt:lpstr>NONPATHOGENIC AMOEBAE</vt:lpstr>
      <vt:lpstr>AMOEBAE MORPHOLOGICALLY RESEMBLING E. HISTOLYTICA (Cont..)</vt:lpstr>
      <vt:lpstr>Differences between Entamoeba histolytica and Entamoeba coli</vt:lpstr>
      <vt:lpstr>Differences between Entamoeba histolytica and Entamoeba coli (Cont..)</vt:lpstr>
      <vt:lpstr>Entamoeba coli</vt:lpstr>
      <vt:lpstr>INTESTINAL FLAGELLATE INFECTIONS</vt:lpstr>
      <vt:lpstr>GIARDIASIS</vt:lpstr>
      <vt:lpstr>Epidemiology</vt:lpstr>
      <vt:lpstr>Morphology</vt:lpstr>
      <vt:lpstr>Life Cycle</vt:lpstr>
      <vt:lpstr>Pathogenicity</vt:lpstr>
      <vt:lpstr>Pathogenicity (Cont..)</vt:lpstr>
      <vt:lpstr>Pathogenicity (Cont..)</vt:lpstr>
      <vt:lpstr>Pathogenicity (Cont..)</vt:lpstr>
      <vt:lpstr>Clinical Features</vt:lpstr>
      <vt:lpstr>Laboratory Diagnosis</vt:lpstr>
      <vt:lpstr>Laboratory Diagnosis (Cont..)</vt:lpstr>
      <vt:lpstr>Laboratory Diagnosis (Cont..)</vt:lpstr>
      <vt:lpstr>Laboratory Diagnosis (Cont..)</vt:lpstr>
      <vt:lpstr>Laboratory Diagnosis (Cont..)</vt:lpstr>
      <vt:lpstr>Laboratory Diagnosis (Cont..)</vt:lpstr>
      <vt:lpstr>Laboratory Diagnosis (Cont..)</vt:lpstr>
      <vt:lpstr>Treatment of Giardiasis</vt:lpstr>
      <vt:lpstr>Treatment of Giardiasis (Cont..)</vt:lpstr>
      <vt:lpstr>Prevention</vt:lpstr>
      <vt:lpstr>OTHER INTESTINAL FLAGELLATES OF MINOR IMPORTANCE</vt:lpstr>
      <vt:lpstr>OTHER INTESTINAL FLAGELLATES OF MINOR IMPORTANCE</vt:lpstr>
      <vt:lpstr>OPPORTUNISTIC INTESTINAL COCCIDIAN PARASITIC INFECTIONS</vt:lpstr>
      <vt:lpstr>OPPORTUNISTIC INTESTINAL COCCIDIAN PARASITIC INFECTIONS</vt:lpstr>
      <vt:lpstr>OPPORTUNISTIC INTESTINAL COCCIDIAN PARASITIC INFECTIONS (Cont..)</vt:lpstr>
      <vt:lpstr>OPPORTUNISTIC INTESTINAL COCCIDIAN PARASITIC INFECTIONS (Cont..)</vt:lpstr>
      <vt:lpstr>MORPHOLOGY</vt:lpstr>
      <vt:lpstr>Sporulated oocysts</vt:lpstr>
      <vt:lpstr>LIFE CYCLE</vt:lpstr>
      <vt:lpstr>EPIDEMIOLOGY</vt:lpstr>
      <vt:lpstr>EPIDEMIOLOGY (Cont..)</vt:lpstr>
      <vt:lpstr>PATHOGENESIS</vt:lpstr>
      <vt:lpstr>PATHOGENESIS (Cont..)</vt:lpstr>
      <vt:lpstr>CLINICAL FEATURES </vt:lpstr>
      <vt:lpstr>CLINICAL FEATURES (Cont..)</vt:lpstr>
      <vt:lpstr>CLINICAL FEATURES (Cont..)</vt:lpstr>
      <vt:lpstr>LABORATORY DIAGNOSIS</vt:lpstr>
      <vt:lpstr>Direct Microscopy (Stool Examination)</vt:lpstr>
      <vt:lpstr>Direct Microscopy (Stool Examination) (Cont..)</vt:lpstr>
      <vt:lpstr>Direct Microscopy (Stool Examination) (Cont..)</vt:lpstr>
      <vt:lpstr>Direct Microscopy (Stool Examination) (Cont..)</vt:lpstr>
      <vt:lpstr>Differences between Cryptosporidium, Cyclospora and Cystoisospora</vt:lpstr>
      <vt:lpstr>Differences between Cryptosporidium, Cyclospora and Cystoisospora (Cont..)</vt:lpstr>
      <vt:lpstr>Cryptosporidium species</vt:lpstr>
      <vt:lpstr>Cyclospora species</vt:lpstr>
      <vt:lpstr>Cystoisospora belli</vt:lpstr>
      <vt:lpstr>Histopathology</vt:lpstr>
      <vt:lpstr>Antigen Detection from Stool</vt:lpstr>
      <vt:lpstr>Antibody Detection</vt:lpstr>
      <vt:lpstr>Molecular Diagnosis</vt:lpstr>
      <vt:lpstr>Other Methods</vt:lpstr>
      <vt:lpstr>Treatment of Intestinal coccidian parasitic infections</vt:lpstr>
      <vt:lpstr>Treatment of Intestinal coccidian parasitic infections (Cont..)</vt:lpstr>
      <vt:lpstr>Prevention</vt:lpstr>
      <vt:lpstr>OTHER INTESTINAL PROTOZOAN INFECTIONS</vt:lpstr>
      <vt:lpstr>OTHER INTESTINAL PROTOZOAN INFECTIONS</vt:lpstr>
      <vt:lpstr>BALANTIDIASIS</vt:lpstr>
      <vt:lpstr>BALANTIDIASIS</vt:lpstr>
      <vt:lpstr>BALANTIDIASIS (Cont..)</vt:lpstr>
      <vt:lpstr>BALANTIDIASIS (Cont..)</vt:lpstr>
      <vt:lpstr>BALANTIDIASIS (Cont..)</vt:lpstr>
      <vt:lpstr>BALANTIDIASIS (Cont..)</vt:lpstr>
      <vt:lpstr>BALANTIDIASIS (Cont..)</vt:lpstr>
      <vt:lpstr>BALANTIDIASIS (Cont..)</vt:lpstr>
      <vt:lpstr>BALANTIDIASIS (Cont..)</vt:lpstr>
      <vt:lpstr>BLASTOCYSTOSIS</vt:lpstr>
      <vt:lpstr>BLASTOCYSTOSIS</vt:lpstr>
      <vt:lpstr>BLASTOCYSTOSIS (Cont..)</vt:lpstr>
      <vt:lpstr>BLASTOCYSTOSIS (Cont..)</vt:lpstr>
      <vt:lpstr>BLASTOCYSTOSIS (Cont..)</vt:lpstr>
      <vt:lpstr>BLASTOCYSTOSIS (Cont..)</vt:lpstr>
      <vt:lpstr>BLASTOCYSTOSIS (Cont..)</vt:lpstr>
      <vt:lpstr>INTESTINAL SARCOCYSTOSIS</vt:lpstr>
      <vt:lpstr>INTESTINAL SARCOCYSTOSIS</vt:lpstr>
      <vt:lpstr>INTESTINAL SARCOCYSTOSIS (Cont..)</vt:lpstr>
      <vt:lpstr>INTESTINAL SARCOCYSTOSIS (Cont..)</vt:lpstr>
      <vt:lpstr>CHAGAS’ DISEASE</vt:lpstr>
      <vt:lpstr>CHAGAS’ DISEASE</vt:lpstr>
      <vt:lpstr>FUNGI CAUSING INTESTINAL INFECTIONS</vt:lpstr>
      <vt:lpstr>MICROSPORIDIOSIS</vt:lpstr>
      <vt:lpstr>MICROSPORIDIOSIS</vt:lpstr>
      <vt:lpstr>Classification and clinical manifestations of microsporidia</vt:lpstr>
      <vt:lpstr>Classification and clinical manifestations of microsporidia (Cont..)</vt:lpstr>
      <vt:lpstr>Classification and clinical manifestations of microsporidia (Cont..)</vt:lpstr>
      <vt:lpstr>MICROSPORIDIOSIS (Cont..)</vt:lpstr>
      <vt:lpstr>MICROSPORIDIOSIS (Cont..)</vt:lpstr>
      <vt:lpstr>Pathogenesis and Clinical Feature</vt:lpstr>
      <vt:lpstr>Pathogenesis and Clinical Feature (Cont..)</vt:lpstr>
      <vt:lpstr>Laboratory Diagnosis - Light Microscopy for the Spore Detection</vt:lpstr>
      <vt:lpstr>Laboratory Diagnosis - Electron Microscopy</vt:lpstr>
      <vt:lpstr>Microsporidia spores</vt:lpstr>
      <vt:lpstr>Laboratory Diagnosis - Other Methods</vt:lpstr>
      <vt:lpstr>Treatment of Microsporidiosis</vt:lpstr>
      <vt:lpstr>Treatment of Microsporidiosis</vt:lpstr>
      <vt:lpstr>Questions:</vt:lpstr>
      <vt:lpstr>Questions:</vt:lpstr>
      <vt:lpstr>Questions: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Intestinal Protozoan Infections</dc:title>
  <dc:creator>micro pc</dc:creator>
  <cp:lastModifiedBy>micro pc</cp:lastModifiedBy>
  <cp:revision>1</cp:revision>
  <dcterms:created xsi:type="dcterms:W3CDTF">2024-07-24T05:40:43Z</dcterms:created>
  <dcterms:modified xsi:type="dcterms:W3CDTF">2024-07-24T05:44:39Z</dcterms:modified>
</cp:coreProperties>
</file>