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7"/>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393" r:id="rId137"/>
    <p:sldId id="394" r:id="rId138"/>
    <p:sldId id="395" r:id="rId139"/>
    <p:sldId id="396" r:id="rId140"/>
    <p:sldId id="397" r:id="rId141"/>
    <p:sldId id="398" r:id="rId142"/>
    <p:sldId id="399" r:id="rId143"/>
    <p:sldId id="400" r:id="rId144"/>
    <p:sldId id="401" r:id="rId145"/>
    <p:sldId id="402" r:id="rId146"/>
    <p:sldId id="403" r:id="rId147"/>
    <p:sldId id="404" r:id="rId148"/>
    <p:sldId id="405" r:id="rId149"/>
    <p:sldId id="406" r:id="rId150"/>
    <p:sldId id="407" r:id="rId151"/>
    <p:sldId id="408" r:id="rId152"/>
    <p:sldId id="409" r:id="rId153"/>
    <p:sldId id="410" r:id="rId154"/>
    <p:sldId id="411" r:id="rId155"/>
    <p:sldId id="412" r:id="rId156"/>
    <p:sldId id="413" r:id="rId157"/>
    <p:sldId id="414" r:id="rId158"/>
    <p:sldId id="415" r:id="rId159"/>
    <p:sldId id="416" r:id="rId160"/>
    <p:sldId id="417" r:id="rId161"/>
    <p:sldId id="418" r:id="rId162"/>
    <p:sldId id="419" r:id="rId163"/>
    <p:sldId id="420" r:id="rId164"/>
    <p:sldId id="421" r:id="rId165"/>
    <p:sldId id="422" r:id="rId166"/>
    <p:sldId id="423" r:id="rId167"/>
    <p:sldId id="424" r:id="rId168"/>
    <p:sldId id="425" r:id="rId169"/>
    <p:sldId id="426" r:id="rId170"/>
    <p:sldId id="427" r:id="rId171"/>
    <p:sldId id="428" r:id="rId172"/>
    <p:sldId id="429" r:id="rId173"/>
    <p:sldId id="430" r:id="rId174"/>
    <p:sldId id="431" r:id="rId175"/>
    <p:sldId id="432" r:id="rId176"/>
    <p:sldId id="433" r:id="rId177"/>
    <p:sldId id="434" r:id="rId178"/>
    <p:sldId id="435" r:id="rId179"/>
    <p:sldId id="436" r:id="rId180"/>
    <p:sldId id="437" r:id="rId181"/>
    <p:sldId id="438" r:id="rId182"/>
    <p:sldId id="439" r:id="rId183"/>
    <p:sldId id="440" r:id="rId184"/>
    <p:sldId id="441" r:id="rId185"/>
    <p:sldId id="442" r:id="rId186"/>
    <p:sldId id="443" r:id="rId187"/>
    <p:sldId id="444" r:id="rId188"/>
    <p:sldId id="445" r:id="rId189"/>
    <p:sldId id="446" r:id="rId190"/>
    <p:sldId id="447" r:id="rId191"/>
    <p:sldId id="448" r:id="rId192"/>
    <p:sldId id="449" r:id="rId193"/>
    <p:sldId id="450" r:id="rId194"/>
    <p:sldId id="451" r:id="rId195"/>
    <p:sldId id="452" r:id="rId19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1" d="100"/>
          <a:sy n="141" d="100"/>
        </p:scale>
        <p:origin x="-66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slide" Target="slides/slide195.xml"/><Relationship Id="rId20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notesMaster" Target="notesMasters/notesMaster1.xml"/><Relationship Id="rId20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presProps" Target="presProps.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6D1B8F-897F-4612-8D8F-EB5EC15D2454}" type="datetimeFigureOut">
              <a:rPr lang="en-US" smtClean="0"/>
              <a:t>7/24/2024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0BAA84-9AFE-4888-9063-390392DE1458}" type="slidenum">
              <a:rPr lang="en-US" smtClean="0"/>
              <a:t>‹#›</a:t>
            </a:fld>
            <a:endParaRPr lang="en-US"/>
          </a:p>
        </p:txBody>
      </p:sp>
    </p:spTree>
    <p:extLst>
      <p:ext uri="{BB962C8B-B14F-4D97-AF65-F5344CB8AC3E}">
        <p14:creationId xmlns:p14="http://schemas.microsoft.com/office/powerpoint/2010/main" val="71819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51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102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8730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7083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355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8573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7875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3551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038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1750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2645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9122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8835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9197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1963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4949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713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39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9341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2789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2186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685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920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2025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1877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3630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7267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42240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6190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5816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35383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58214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7163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3725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800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05670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95819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2508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48952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65607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88140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7047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8875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10022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24988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3205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48238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77926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97891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59320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11397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70036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27265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66894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60798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8359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05289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60525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4539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94968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39416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81935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55389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6856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69458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39810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8048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08569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5234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42267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37395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7205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38794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07681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37435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76902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43523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16193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67444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22758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09427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10900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67249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57218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74054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43722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76601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62855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9685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45477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84960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30118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78390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308381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682791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53494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889848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758334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576424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37465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49418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500608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84091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486883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13166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596111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6700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9202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753211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83248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334956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82374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34928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601884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407330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085283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446824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048241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35714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319523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747083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222963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6670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142293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593445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954970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472890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383962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469126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880644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404150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058373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576566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401490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516841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867368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892764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284213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201628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29087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87732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387840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294474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401551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595018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915012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927465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847848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216420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182737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823956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1123453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51288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408260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070712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600841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403093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262736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441531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489463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506756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909229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561833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8053010"/>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692355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496944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391579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821274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98502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983304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997453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8424574"/>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531216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3493936"/>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9151626"/>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652319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243040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6515106"/>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9615290"/>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431062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866612"/>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017274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0351899"/>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4722523"/>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1425142"/>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5787836"/>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730977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5475326"/>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028367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9138336"/>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6626782"/>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408654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003003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1050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2020A5-9415-4249-AFCF-7F6080A926CE}"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375182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020A5-9415-4249-AFCF-7F6080A926CE}"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2855569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2020A5-9415-4249-AFCF-7F6080A926CE}"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54671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2020A5-9415-4249-AFCF-7F6080A926CE}"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260818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2020A5-9415-4249-AFCF-7F6080A926CE}" type="datetimeFigureOut">
              <a:rPr lang="en-US" smtClean="0"/>
              <a:t>7/24/2024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533150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2020A5-9415-4249-AFCF-7F6080A926CE}" type="datetimeFigureOut">
              <a:rPr lang="en-US" smtClean="0"/>
              <a:t>7/24/2024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4114281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2020A5-9415-4249-AFCF-7F6080A926CE}" type="datetimeFigureOut">
              <a:rPr lang="en-US" smtClean="0"/>
              <a:t>7/24/2024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4000044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2020A5-9415-4249-AFCF-7F6080A926CE}"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3367998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2020A5-9415-4249-AFCF-7F6080A926CE}" type="datetimeFigureOut">
              <a:rPr lang="en-US" smtClean="0"/>
              <a:t>7/24/2024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3762899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020A5-9415-4249-AFCF-7F6080A926CE}"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613057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020A5-9415-4249-AFCF-7F6080A926CE}" type="datetimeFigureOut">
              <a:rPr lang="en-US" smtClean="0"/>
              <a:t>7/24/2024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6D451-B53E-407E-8B64-1761E22B82D0}" type="slidenum">
              <a:rPr lang="en-US" smtClean="0"/>
              <a:t>‹#›</a:t>
            </a:fld>
            <a:endParaRPr lang="en-US"/>
          </a:p>
        </p:txBody>
      </p:sp>
    </p:spTree>
    <p:extLst>
      <p:ext uri="{BB962C8B-B14F-4D97-AF65-F5344CB8AC3E}">
        <p14:creationId xmlns:p14="http://schemas.microsoft.com/office/powerpoint/2010/main" val="1388126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544483" y="657775"/>
            <a:ext cx="1299300" cy="4329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11" name="Google Shape;11;p2"/>
          <p:cNvGrpSpPr/>
          <p:nvPr/>
        </p:nvGrpSpPr>
        <p:grpSpPr>
          <a:xfrm>
            <a:off x="0" y="-7088"/>
            <a:ext cx="8661398"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4" name="Google Shape;14;p2"/>
          <p:cNvGrpSpPr/>
          <p:nvPr/>
        </p:nvGrpSpPr>
        <p:grpSpPr>
          <a:xfrm rot="10800000" flipH="1">
            <a:off x="1" y="1090763"/>
            <a:ext cx="8847502"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17" name="Google Shape;17;p2"/>
          <p:cNvGrpSpPr/>
          <p:nvPr/>
        </p:nvGrpSpPr>
        <p:grpSpPr>
          <a:xfrm>
            <a:off x="3677236" y="4278349"/>
            <a:ext cx="5480829"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22;p2"/>
          <p:cNvSpPr txBox="1">
            <a:spLocks noGrp="1"/>
          </p:cNvSpPr>
          <p:nvPr>
            <p:ph type="ctrTitle"/>
          </p:nvPr>
        </p:nvSpPr>
        <p:spPr>
          <a:xfrm>
            <a:off x="685800" y="1090750"/>
            <a:ext cx="5367900"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3" name="Slide Number Placeholder 2"/>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2" name="Picture 1" descr="Logo&#10;&#10;Description automatically generated">
            <a:extLst>
              <a:ext uri="{FF2B5EF4-FFF2-40B4-BE49-F238E27FC236}">
                <a16:creationId xmlns:a16="http://schemas.microsoft.com/office/drawing/2014/main" xmlns="" id="{11F6280D-5E24-4D29-B7D7-9A08CDA082FF}"/>
              </a:ext>
            </a:extLst>
          </p:cNvPr>
          <p:cNvPicPr>
            <a:picLocks noChangeAspect="1"/>
          </p:cNvPicPr>
          <p:nvPr userDrawn="1"/>
        </p:nvPicPr>
        <p:blipFill>
          <a:blip r:embed="rId2"/>
          <a:stretch>
            <a:fillRect/>
          </a:stretch>
        </p:blipFill>
        <p:spPr>
          <a:xfrm>
            <a:off x="7882759" y="3354883"/>
            <a:ext cx="1063409" cy="693424"/>
          </a:xfrm>
          <a:prstGeom prst="rect">
            <a:avLst/>
          </a:prstGeom>
        </p:spPr>
      </p:pic>
    </p:spTree>
    <p:extLst>
      <p:ext uri="{BB962C8B-B14F-4D97-AF65-F5344CB8AC3E}">
        <p14:creationId xmlns:p14="http://schemas.microsoft.com/office/powerpoint/2010/main" val="4095181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grpSp>
        <p:nvGrpSpPr>
          <p:cNvPr id="82" name="Google Shape;82;p6"/>
          <p:cNvGrpSpPr/>
          <p:nvPr/>
        </p:nvGrpSpPr>
        <p:grpSpPr>
          <a:xfrm>
            <a:off x="-4" y="40"/>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3"/>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 name="Picture 2" descr="Logo&#10;&#10;Description automatically generated">
            <a:extLst>
              <a:ext uri="{FF2B5EF4-FFF2-40B4-BE49-F238E27FC236}">
                <a16:creationId xmlns:a16="http://schemas.microsoft.com/office/drawing/2014/main" xmlns="" id="{C02DD66B-F276-4E66-8BFF-2859FB04BF66}"/>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4174767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5697214" y="2635519"/>
            <a:ext cx="889200" cy="296400"/>
          </a:xfrm>
          <a:prstGeom prst="triangle">
            <a:avLst>
              <a:gd name="adj" fmla="val 32425"/>
            </a:avLst>
          </a:prstGeom>
          <a:solidFill>
            <a:srgbClr val="2632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nvGrpSpPr>
          <p:cNvPr id="25" name="Google Shape;25;p3"/>
          <p:cNvGrpSpPr/>
          <p:nvPr/>
        </p:nvGrpSpPr>
        <p:grpSpPr>
          <a:xfrm>
            <a:off x="0" y="-7088"/>
            <a:ext cx="8661398" cy="5150588"/>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28" name="Google Shape;28;p3"/>
          <p:cNvGrpSpPr/>
          <p:nvPr/>
        </p:nvGrpSpPr>
        <p:grpSpPr>
          <a:xfrm rot="10800000" flipH="1">
            <a:off x="-2" y="2924826"/>
            <a:ext cx="6589087" cy="2027268"/>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panose="02000000000000000000"/>
                <a:ea typeface="Arvo" panose="02000000000000000000"/>
                <a:cs typeface="Arvo" panose="02000000000000000000"/>
                <a:sym typeface="Arvo" panose="02000000000000000000"/>
              </a:endParaRPr>
            </a:p>
          </p:txBody>
        </p:sp>
      </p:grpSp>
      <p:grpSp>
        <p:nvGrpSpPr>
          <p:cNvPr id="31" name="Google Shape;31;p3"/>
          <p:cNvGrpSpPr/>
          <p:nvPr/>
        </p:nvGrpSpPr>
        <p:grpSpPr>
          <a:xfrm>
            <a:off x="6946842" y="4472723"/>
            <a:ext cx="2202830" cy="670795"/>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9" name="Google Shape;39;p3"/>
          <p:cNvSpPr txBox="1">
            <a:spLocks noGrp="1"/>
          </p:cNvSpPr>
          <p:nvPr>
            <p:ph type="ctrTitle"/>
          </p:nvPr>
        </p:nvSpPr>
        <p:spPr>
          <a:xfrm>
            <a:off x="463525" y="2871148"/>
            <a:ext cx="40944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40" name="Google Shape;40;p3"/>
          <p:cNvSpPr txBox="1">
            <a:spLocks noGrp="1"/>
          </p:cNvSpPr>
          <p:nvPr>
            <p:ph type="subTitle" idx="1"/>
          </p:nvPr>
        </p:nvSpPr>
        <p:spPr>
          <a:xfrm>
            <a:off x="463525" y="3975449"/>
            <a:ext cx="4094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2000">
                <a:solidFill>
                  <a:schemeClr val="accent5"/>
                </a:solidFill>
              </a:defRPr>
            </a:lvl1pPr>
            <a:lvl2pPr lvl="1" rtl="0">
              <a:spcBef>
                <a:spcPts val="1000"/>
              </a:spcBef>
              <a:spcAft>
                <a:spcPts val="0"/>
              </a:spcAft>
              <a:buClr>
                <a:schemeClr val="accent5"/>
              </a:buClr>
              <a:buSzPts val="2000"/>
              <a:buNone/>
              <a:defRPr sz="2000">
                <a:solidFill>
                  <a:schemeClr val="accent5"/>
                </a:solidFill>
              </a:defRPr>
            </a:lvl2pPr>
            <a:lvl3pPr lvl="2" rtl="0">
              <a:spcBef>
                <a:spcPts val="1000"/>
              </a:spcBef>
              <a:spcAft>
                <a:spcPts val="0"/>
              </a:spcAft>
              <a:buClr>
                <a:schemeClr val="accent5"/>
              </a:buClr>
              <a:buSzPts val="2000"/>
              <a:buNone/>
              <a:defRPr sz="2000">
                <a:solidFill>
                  <a:schemeClr val="accent5"/>
                </a:solidFill>
              </a:defRPr>
            </a:lvl3pPr>
            <a:lvl4pPr lvl="3" rtl="0">
              <a:spcBef>
                <a:spcPts val="1000"/>
              </a:spcBef>
              <a:spcAft>
                <a:spcPts val="0"/>
              </a:spcAft>
              <a:buClr>
                <a:schemeClr val="accent5"/>
              </a:buClr>
              <a:buSzPts val="2000"/>
              <a:buNone/>
              <a:defRPr sz="2000">
                <a:solidFill>
                  <a:schemeClr val="accent5"/>
                </a:solidFill>
              </a:defRPr>
            </a:lvl4pPr>
            <a:lvl5pPr lvl="4" rtl="0">
              <a:spcBef>
                <a:spcPts val="1000"/>
              </a:spcBef>
              <a:spcAft>
                <a:spcPts val="0"/>
              </a:spcAft>
              <a:buClr>
                <a:schemeClr val="accent5"/>
              </a:buClr>
              <a:buSzPts val="2000"/>
              <a:buNone/>
              <a:defRPr sz="2000">
                <a:solidFill>
                  <a:schemeClr val="accent5"/>
                </a:solidFill>
              </a:defRPr>
            </a:lvl5pPr>
            <a:lvl6pPr lvl="5" rtl="0">
              <a:spcBef>
                <a:spcPts val="1000"/>
              </a:spcBef>
              <a:spcAft>
                <a:spcPts val="0"/>
              </a:spcAft>
              <a:buClr>
                <a:schemeClr val="accent5"/>
              </a:buClr>
              <a:buSzPts val="2000"/>
              <a:buNone/>
              <a:defRPr sz="2000">
                <a:solidFill>
                  <a:schemeClr val="accent5"/>
                </a:solidFill>
              </a:defRPr>
            </a:lvl6pPr>
            <a:lvl7pPr lvl="6" rtl="0">
              <a:spcBef>
                <a:spcPts val="1000"/>
              </a:spcBef>
              <a:spcAft>
                <a:spcPts val="0"/>
              </a:spcAft>
              <a:buClr>
                <a:schemeClr val="accent5"/>
              </a:buClr>
              <a:buSzPts val="2000"/>
              <a:buNone/>
              <a:defRPr sz="2000">
                <a:solidFill>
                  <a:schemeClr val="accent5"/>
                </a:solidFill>
              </a:defRPr>
            </a:lvl7pPr>
            <a:lvl8pPr lvl="7" rtl="0">
              <a:spcBef>
                <a:spcPts val="1000"/>
              </a:spcBef>
              <a:spcAft>
                <a:spcPts val="0"/>
              </a:spcAft>
              <a:buClr>
                <a:schemeClr val="accent5"/>
              </a:buClr>
              <a:buSzPts val="2000"/>
              <a:buNone/>
              <a:defRPr sz="2000">
                <a:solidFill>
                  <a:schemeClr val="accent5"/>
                </a:solidFill>
              </a:defRPr>
            </a:lvl8pPr>
            <a:lvl9pPr lvl="8" rtl="0">
              <a:spcBef>
                <a:spcPts val="1000"/>
              </a:spcBef>
              <a:spcAft>
                <a:spcPts val="1000"/>
              </a:spcAft>
              <a:buClr>
                <a:schemeClr val="accent5"/>
              </a:buClr>
              <a:buSzPts val="2000"/>
              <a:buNone/>
              <a:defRPr sz="2000">
                <a:solidFill>
                  <a:schemeClr val="accent5"/>
                </a:solidFill>
              </a:defRPr>
            </a:lvl9pPr>
          </a:lstStyle>
          <a:p>
            <a:endParaRPr/>
          </a:p>
        </p:txBody>
      </p:sp>
      <p:sp>
        <p:nvSpPr>
          <p:cNvPr id="41" name="Google Shape;41;p3"/>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pic>
        <p:nvPicPr>
          <p:cNvPr id="2" name="Picture 1" descr="Logo&#10;&#10;Description automatically generated">
            <a:extLst>
              <a:ext uri="{FF2B5EF4-FFF2-40B4-BE49-F238E27FC236}">
                <a16:creationId xmlns:a16="http://schemas.microsoft.com/office/drawing/2014/main" xmlns="" id="{D547E0A4-7CCE-444F-87CE-4ECBFC99D649}"/>
              </a:ext>
            </a:extLst>
          </p:cNvPr>
          <p:cNvPicPr>
            <a:picLocks noChangeAspect="1"/>
          </p:cNvPicPr>
          <p:nvPr userDrawn="1"/>
        </p:nvPicPr>
        <p:blipFill>
          <a:blip r:embed="rId2"/>
          <a:stretch>
            <a:fillRect/>
          </a:stretch>
        </p:blipFill>
        <p:spPr>
          <a:xfrm>
            <a:off x="8061433" y="139461"/>
            <a:ext cx="884735" cy="576915"/>
          </a:xfrm>
          <a:prstGeom prst="rect">
            <a:avLst/>
          </a:prstGeom>
        </p:spPr>
      </p:pic>
    </p:spTree>
    <p:extLst>
      <p:ext uri="{BB962C8B-B14F-4D97-AF65-F5344CB8AC3E}">
        <p14:creationId xmlns:p14="http://schemas.microsoft.com/office/powerpoint/2010/main" val="2444570042"/>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D2020A5-9415-4249-AFCF-7F6080A926CE}" type="datetimeFigureOut">
              <a:rPr lang="en-US" smtClean="0"/>
              <a:t>7/24/2024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C36D451-B53E-407E-8B64-1761E22B82D0}" type="slidenum">
              <a:rPr lang="en-US" smtClean="0"/>
              <a:t>‹#›</a:t>
            </a:fld>
            <a:endParaRPr lang="en-US"/>
          </a:p>
        </p:txBody>
      </p:sp>
    </p:spTree>
    <p:extLst>
      <p:ext uri="{BB962C8B-B14F-4D97-AF65-F5344CB8AC3E}">
        <p14:creationId xmlns:p14="http://schemas.microsoft.com/office/powerpoint/2010/main" val="3979110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p:txBody>
          <a:bodyPr/>
          <a:lstStyle/>
          <a:p>
            <a:r>
              <a:rPr lang="en-US" b="1" dirty="0" smtClean="0">
                <a:solidFill>
                  <a:srgbClr val="FF0000"/>
                </a:solidFill>
              </a:rPr>
              <a:t>Intestinal Helminthic Infections</a:t>
            </a:r>
            <a:endParaRPr lang="en-US" b="1" dirty="0">
              <a:solidFill>
                <a:srgbClr val="FF0000"/>
              </a:solidFill>
            </a:endParaRPr>
          </a:p>
        </p:txBody>
      </p:sp>
      <p:sp>
        <p:nvSpPr>
          <p:cNvPr id="11" name="Subtitle 10"/>
          <p:cNvSpPr>
            <a:spLocks noGrp="1"/>
          </p:cNvSpPr>
          <p:nvPr>
            <p:ph type="subTitle" idx="1"/>
          </p:nvPr>
        </p:nvSpPr>
        <p:spPr/>
        <p:txBody>
          <a:bodyPr>
            <a:normAutofit fontScale="850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r>
              <a:rPr lang="en-US" b="1" dirty="0" smtClean="0">
                <a:solidFill>
                  <a:srgbClr val="00B050"/>
                </a:solidFill>
              </a:rPr>
              <a:t> </a:t>
            </a:r>
          </a:p>
          <a:p>
            <a:r>
              <a:rPr lang="en-US" b="1" dirty="0" smtClean="0">
                <a:solidFill>
                  <a:srgbClr val="00B050"/>
                </a:solidFill>
              </a:rPr>
              <a:t>Professor &amp; Head </a:t>
            </a:r>
          </a:p>
          <a:p>
            <a:r>
              <a:rPr lang="en-US" b="1" dirty="0" smtClean="0">
                <a:solidFill>
                  <a:srgbClr val="00B050"/>
                </a:solidFill>
              </a:rPr>
              <a:t>PG Department of Microbiology</a:t>
            </a:r>
            <a:endParaRPr lang="en-US" b="1" dirty="0">
              <a:solidFill>
                <a:srgbClr val="00B050"/>
              </a:solidFill>
            </a:endParaRPr>
          </a:p>
        </p:txBody>
      </p:sp>
    </p:spTree>
    <p:extLst>
      <p:ext uri="{BB962C8B-B14F-4D97-AF65-F5344CB8AC3E}">
        <p14:creationId xmlns:p14="http://schemas.microsoft.com/office/powerpoint/2010/main" val="4175131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Learning objectives</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At the end of the session, the students will be able to understand:</a:t>
            </a:r>
          </a:p>
          <a:p>
            <a:r>
              <a:rPr lang="en-US" smtClean="0"/>
              <a:t>Morphology, life cycle, pathogenesis, clinical features, laboratory diagnosis and treatment of various types of intestinal cestode, trematode and nematode infections.</a:t>
            </a:r>
          </a:p>
          <a:p>
            <a:r>
              <a:rPr lang="en-US" smtClean="0"/>
              <a:t>Examples of intestinal nematodes causing infections in lower animals </a:t>
            </a:r>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a:t>
            </a:fld>
            <a:endParaRPr lang="en"/>
          </a:p>
        </p:txBody>
      </p:sp>
    </p:spTree>
    <p:extLst>
      <p:ext uri="{BB962C8B-B14F-4D97-AF65-F5344CB8AC3E}">
        <p14:creationId xmlns:p14="http://schemas.microsoft.com/office/powerpoint/2010/main" val="1752999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dirty="0" smtClean="0"/>
              <a:t>INTRODUCTION</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Intestinal cestodes: Diphyllobothrium, Taenia saginata, T. solium, Hymenolepis nana and Dipylidium caninum</a:t>
            </a:r>
          </a:p>
          <a:p>
            <a:r>
              <a:rPr lang="en-US" smtClean="0"/>
              <a:t>Intestinal trematodes:</a:t>
            </a:r>
          </a:p>
          <a:p>
            <a:pPr lvl="1"/>
            <a:r>
              <a:rPr lang="en-US" smtClean="0"/>
              <a:t>Intestinal flukes, e.g. Fasciolopsis buski</a:t>
            </a:r>
          </a:p>
          <a:p>
            <a:pPr lvl="1"/>
            <a:r>
              <a:rPr lang="en-US" smtClean="0"/>
              <a:t>Blood flukes - Schistosoma mansoni and S. japonicum reside in mesenteric venous plexus of GIT, and cause various GI symptoms including dysentery.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a:t>
            </a:fld>
            <a:endParaRPr lang="en"/>
          </a:p>
        </p:txBody>
      </p:sp>
    </p:spTree>
    <p:extLst>
      <p:ext uri="{BB962C8B-B14F-4D97-AF65-F5344CB8AC3E}">
        <p14:creationId xmlns:p14="http://schemas.microsoft.com/office/powerpoint/2010/main" val="4252951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INTRODUCTION (Cont..)</a:t>
            </a:r>
            <a:endParaRPr lang="en-US" dirty="0"/>
          </a:p>
        </p:txBody>
      </p:sp>
      <p:sp>
        <p:nvSpPr>
          <p:cNvPr id="193" name="Google Shape;193;p12"/>
          <p:cNvSpPr txBox="1">
            <a:spLocks noGrp="1"/>
          </p:cNvSpPr>
          <p:nvPr>
            <p:ph idx="1"/>
          </p:nvPr>
        </p:nvSpPr>
        <p:spPr/>
        <p:txBody>
          <a:bodyPr>
            <a:normAutofit fontScale="92500"/>
          </a:bodyPr>
          <a:lstStyle/>
          <a:p>
            <a:r>
              <a:rPr lang="en-US" smtClean="0"/>
              <a:t>Intestinal nematodes: </a:t>
            </a:r>
          </a:p>
          <a:p>
            <a:pPr lvl="1"/>
            <a:r>
              <a:rPr lang="en-US" smtClean="0"/>
              <a:t>Small intestinal nematodes - Ascaris, hookworm and Strongyloides</a:t>
            </a:r>
          </a:p>
          <a:p>
            <a:pPr lvl="1"/>
            <a:r>
              <a:rPr lang="en-US" smtClean="0"/>
              <a:t>Large intestinal nematodes - Trichuris and Enterobius.</a:t>
            </a:r>
          </a:p>
          <a:p>
            <a:r>
              <a:rPr lang="en-US" smtClean="0"/>
              <a:t>Intestinal nematodes of lower animals rarely infect man. Examples - Toxocara, Angiostrongylus, etc.</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a:t>
            </a:fld>
            <a:endParaRPr lang="en"/>
          </a:p>
        </p:txBody>
      </p:sp>
    </p:spTree>
    <p:extLst>
      <p:ext uri="{BB962C8B-B14F-4D97-AF65-F5344CB8AC3E}">
        <p14:creationId xmlns:p14="http://schemas.microsoft.com/office/powerpoint/2010/main" val="2248003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INTESTINAL CESTODE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5</a:t>
            </a:fld>
            <a:endParaRPr lang="en-GB"/>
          </a:p>
        </p:txBody>
      </p:sp>
    </p:spTree>
    <p:extLst>
      <p:ext uri="{BB962C8B-B14F-4D97-AF65-F5344CB8AC3E}">
        <p14:creationId xmlns:p14="http://schemas.microsoft.com/office/powerpoint/2010/main" val="3342227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CESTODE INFECTIONS</a:t>
            </a:r>
            <a:endParaRPr lang="en-US" dirty="0"/>
          </a:p>
        </p:txBody>
      </p:sp>
      <p:sp>
        <p:nvSpPr>
          <p:cNvPr id="193" name="Google Shape;193;p12"/>
          <p:cNvSpPr txBox="1">
            <a:spLocks noGrp="1"/>
          </p:cNvSpPr>
          <p:nvPr>
            <p:ph idx="1"/>
          </p:nvPr>
        </p:nvSpPr>
        <p:spPr/>
        <p:txBody>
          <a:bodyPr>
            <a:normAutofit lnSpcReduction="10000"/>
          </a:bodyPr>
          <a:lstStyle/>
          <a:p>
            <a:r>
              <a:rPr lang="en-US" smtClean="0"/>
              <a:t>Cestodes - long, segmented, flattened dorsoventrally, tape like worms - also called as tapeworms. </a:t>
            </a:r>
          </a:p>
          <a:p>
            <a:r>
              <a:rPr lang="en-US" smtClean="0"/>
              <a:t>Based on habitat, they are classified into two groups:</a:t>
            </a:r>
          </a:p>
          <a:p>
            <a:pPr lvl="1"/>
            <a:r>
              <a:rPr lang="en-US" smtClean="0"/>
              <a:t>1. Intestinal cestodes</a:t>
            </a:r>
          </a:p>
          <a:p>
            <a:pPr lvl="1"/>
            <a:r>
              <a:rPr lang="en-US" smtClean="0"/>
              <a:t>2. Somatic/tissue cestodes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a:t>
            </a:fld>
            <a:endParaRPr lang="en"/>
          </a:p>
        </p:txBody>
      </p:sp>
    </p:spTree>
    <p:extLst>
      <p:ext uri="{BB962C8B-B14F-4D97-AF65-F5344CB8AC3E}">
        <p14:creationId xmlns:p14="http://schemas.microsoft.com/office/powerpoint/2010/main" val="420713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INTESTINAL CESTODE INFECTIONS (Cont..)</a:t>
            </a:r>
            <a:endParaRPr lang="en-US" dirty="0"/>
          </a:p>
        </p:txBody>
      </p:sp>
      <p:sp>
        <p:nvSpPr>
          <p:cNvPr id="193" name="Google Shape;193;p12"/>
          <p:cNvSpPr txBox="1">
            <a:spLocks noGrp="1"/>
          </p:cNvSpPr>
          <p:nvPr>
            <p:ph idx="1"/>
          </p:nvPr>
        </p:nvSpPr>
        <p:spPr/>
        <p:txBody>
          <a:bodyPr>
            <a:normAutofit lnSpcReduction="10000"/>
          </a:bodyPr>
          <a:lstStyle/>
          <a:p>
            <a:r>
              <a:rPr lang="en-US" smtClean="0"/>
              <a:t>Cestodes - long, segmented, flattened dorsoventrally, tape like worms - also called as tapeworms. </a:t>
            </a:r>
          </a:p>
          <a:p>
            <a:r>
              <a:rPr lang="en-US" smtClean="0"/>
              <a:t>Based on habitat, they are classified into two groups:</a:t>
            </a:r>
          </a:p>
          <a:p>
            <a:pPr lvl="1"/>
            <a:r>
              <a:rPr lang="en-US" smtClean="0"/>
              <a:t>1. Intestinal cestodes</a:t>
            </a:r>
          </a:p>
          <a:p>
            <a:pPr lvl="1"/>
            <a:r>
              <a:rPr lang="en-US" smtClean="0"/>
              <a:t>2. Somatic/tissue cestodes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a:t>
            </a:fld>
            <a:endParaRPr lang="en"/>
          </a:p>
        </p:txBody>
      </p:sp>
    </p:spTree>
    <p:extLst>
      <p:ext uri="{BB962C8B-B14F-4D97-AF65-F5344CB8AC3E}">
        <p14:creationId xmlns:p14="http://schemas.microsoft.com/office/powerpoint/2010/main" val="913609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 of various cestodes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3277020720"/>
              </p:ext>
            </p:extLst>
          </p:nvPr>
        </p:nvGraphicFramePr>
        <p:xfrm>
          <a:off x="152399" y="1233279"/>
          <a:ext cx="8839201" cy="3876040"/>
        </p:xfrm>
        <a:graphic>
          <a:graphicData uri="http://schemas.openxmlformats.org/drawingml/2006/table">
            <a:tbl>
              <a:tblPr firstRow="1" bandRow="1">
                <a:tableStyleId>{69C7853C-536D-4A76-A0AE-DD22124D55A5}</a:tableStyleId>
              </a:tblPr>
              <a:tblGrid>
                <a:gridCol w="1262743">
                  <a:extLst>
                    <a:ext uri="{9D8B030D-6E8A-4147-A177-3AD203B41FA5}">
                      <a16:colId xmlns:a16="http://schemas.microsoft.com/office/drawing/2014/main" xmlns="" val="20000"/>
                    </a:ext>
                  </a:extLst>
                </a:gridCol>
                <a:gridCol w="1262743">
                  <a:extLst>
                    <a:ext uri="{9D8B030D-6E8A-4147-A177-3AD203B41FA5}">
                      <a16:colId xmlns:a16="http://schemas.microsoft.com/office/drawing/2014/main" xmlns="" val="20001"/>
                    </a:ext>
                  </a:extLst>
                </a:gridCol>
                <a:gridCol w="1193075">
                  <a:extLst>
                    <a:ext uri="{9D8B030D-6E8A-4147-A177-3AD203B41FA5}">
                      <a16:colId xmlns:a16="http://schemas.microsoft.com/office/drawing/2014/main" xmlns="" val="20002"/>
                    </a:ext>
                  </a:extLst>
                </a:gridCol>
                <a:gridCol w="1168400">
                  <a:extLst>
                    <a:ext uri="{9D8B030D-6E8A-4147-A177-3AD203B41FA5}">
                      <a16:colId xmlns:a16="http://schemas.microsoft.com/office/drawing/2014/main" xmlns="" val="20003"/>
                    </a:ext>
                  </a:extLst>
                </a:gridCol>
                <a:gridCol w="1426754">
                  <a:extLst>
                    <a:ext uri="{9D8B030D-6E8A-4147-A177-3AD203B41FA5}">
                      <a16:colId xmlns:a16="http://schemas.microsoft.com/office/drawing/2014/main" xmlns="" val="20004"/>
                    </a:ext>
                  </a:extLst>
                </a:gridCol>
                <a:gridCol w="1539966">
                  <a:extLst>
                    <a:ext uri="{9D8B030D-6E8A-4147-A177-3AD203B41FA5}">
                      <a16:colId xmlns:a16="http://schemas.microsoft.com/office/drawing/2014/main" xmlns="" val="20005"/>
                    </a:ext>
                  </a:extLst>
                </a:gridCol>
                <a:gridCol w="985520">
                  <a:extLst>
                    <a:ext uri="{9D8B030D-6E8A-4147-A177-3AD203B41FA5}">
                      <a16:colId xmlns:a16="http://schemas.microsoft.com/office/drawing/2014/main" xmlns="" val="20006"/>
                    </a:ext>
                  </a:extLst>
                </a:gridCol>
              </a:tblGrid>
              <a:tr h="370840">
                <a:tc rowSpan="2">
                  <a:txBody>
                    <a:bodyPr/>
                    <a:lstStyle/>
                    <a:p>
                      <a:pPr>
                        <a:lnSpc>
                          <a:spcPct val="100000"/>
                        </a:lnSpc>
                      </a:pPr>
                      <a:r>
                        <a:rPr lang="en-US" sz="1400" b="1"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Cestodes</a:t>
                      </a:r>
                      <a:endParaRPr lang="en-US" sz="1400" dirty="0">
                        <a:solidFill>
                          <a:schemeClr val="tx1"/>
                        </a:solidFill>
                        <a:latin typeface="Roboto Condensed Light" panose="020B0604020202020204" charset="0"/>
                        <a:ea typeface="Roboto Condensed Light" panose="020B0604020202020204" charset="0"/>
                      </a:endParaRPr>
                    </a:p>
                  </a:txBody>
                  <a:tcPr/>
                </a:tc>
                <a:tc gridSpan="2">
                  <a:txBody>
                    <a:bodyPr/>
                    <a:lstStyle/>
                    <a:p>
                      <a:pPr algn="ct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Host</a:t>
                      </a:r>
                      <a:endParaRPr lang="en-US" sz="1400" dirty="0">
                        <a:solidFill>
                          <a:schemeClr val="tx1"/>
                        </a:solidFill>
                        <a:latin typeface="Roboto Condensed Light" panose="020B0604020202020204" charset="0"/>
                        <a:ea typeface="Roboto Condensed Light" panose="020B0604020202020204" charset="0"/>
                      </a:endParaRPr>
                    </a:p>
                  </a:txBody>
                  <a:tcPr/>
                </a:tc>
                <a:tc hMerge="1">
                  <a:txBody>
                    <a:bodyPr/>
                    <a:lstStyle/>
                    <a:p>
                      <a:endParaRPr lang="en-US" dirty="0"/>
                    </a:p>
                  </a:txBody>
                  <a:tcPr/>
                </a:tc>
                <a:tc rowSpan="2">
                  <a:txBody>
                    <a:bodyPr/>
                    <a:lstStyle/>
                    <a:p>
                      <a:pP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Mode of</a:t>
                      </a:r>
                    </a:p>
                    <a:p>
                      <a:pP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transmission</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Infective form</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Diagnostic form</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Organs affected</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r h="370840">
                <a:tc vMerge="1">
                  <a:txBody>
                    <a:bodyPr/>
                    <a:lstStyle/>
                    <a:p>
                      <a:endParaRPr lang="en-US" dirty="0"/>
                    </a:p>
                  </a:txBody>
                  <a:tcPr/>
                </a:tc>
                <a:tc>
                  <a:txBody>
                    <a:bodyPr/>
                    <a:lstStyle/>
                    <a:p>
                      <a:pPr algn="ct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Definitive</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gn="ctr">
                        <a:lnSpc>
                          <a:spcPct val="10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Intermediate</a:t>
                      </a:r>
                      <a:endParaRPr lang="en-US" sz="1400" dirty="0">
                        <a:solidFill>
                          <a:schemeClr val="tx1"/>
                        </a:solidFill>
                        <a:latin typeface="Roboto Condensed Light" panose="020B0604020202020204" charset="0"/>
                        <a:ea typeface="Roboto Condensed Light" panose="020B0604020202020204" charset="0"/>
                      </a:endParaRPr>
                    </a:p>
                  </a:txBody>
                  <a:tcPr/>
                </a:tc>
                <a:tc vMerge="1">
                  <a:txBody>
                    <a:bodyPr/>
                    <a:lstStyle/>
                    <a:p>
                      <a:endParaRPr lang="en-US" dirty="0"/>
                    </a:p>
                  </a:txBody>
                  <a:tcP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xmlns="" val="10001"/>
                  </a:ext>
                </a:extLst>
              </a:tr>
              <a:tr h="370840">
                <a:tc>
                  <a:txBody>
                    <a:bodyPr/>
                    <a:lstStyle/>
                    <a:p>
                      <a:pPr marL="44450" marR="0">
                        <a:lnSpc>
                          <a:spcPct val="100000"/>
                        </a:lnSpc>
                        <a:spcBef>
                          <a:spcPts val="90"/>
                        </a:spcBef>
                        <a:spcAft>
                          <a:spcPts val="0"/>
                        </a:spcAft>
                      </a:pP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a:t>
                      </a:r>
                      <a:r>
                        <a:rPr lang="en-US" sz="14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saginata</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Cattle</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Cysticercus bovis</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Embryonated eggs</a:t>
                      </a:r>
                    </a:p>
                  </a:txBody>
                  <a:tcPr marL="0" marR="0" marT="0" marB="0"/>
                </a:tc>
                <a:tc>
                  <a:txBody>
                    <a:bodyPr/>
                    <a:lstStyle/>
                    <a:p>
                      <a:pPr marL="44450" marR="0">
                        <a:lnSpc>
                          <a:spcPct val="100000"/>
                        </a:lnSpc>
                        <a:spcBef>
                          <a:spcPts val="8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GIT</a:t>
                      </a:r>
                    </a:p>
                  </a:txBody>
                  <a:tcPr marL="0" marR="0" marT="0" marB="0"/>
                </a:tc>
                <a:extLst>
                  <a:ext uri="{0D108BD9-81ED-4DB2-BD59-A6C34878D82A}">
                    <a16:rowId xmlns:a16="http://schemas.microsoft.com/office/drawing/2014/main" xmlns="" val="10002"/>
                  </a:ext>
                </a:extLst>
              </a:tr>
              <a:tr h="370840">
                <a:tc>
                  <a:txBody>
                    <a:bodyPr/>
                    <a:lstStyle/>
                    <a:p>
                      <a:pPr marL="44450" marR="0">
                        <a:lnSpc>
                          <a:spcPct val="100000"/>
                        </a:lnSpc>
                        <a:spcBef>
                          <a:spcPts val="85"/>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 solium </a:t>
                      </a: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(intestinal taeniasis)</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Pig</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Cysticercus cellulosae</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Embryonated eggs</a:t>
                      </a:r>
                    </a:p>
                  </a:txBody>
                  <a:tcPr marL="0" marR="0" marT="0" marB="0"/>
                </a:tc>
                <a:tc>
                  <a:txBody>
                    <a:bodyPr/>
                    <a:lstStyle/>
                    <a:p>
                      <a:pPr marL="44450" marR="0">
                        <a:lnSpc>
                          <a:spcPct val="100000"/>
                        </a:lnSpc>
                        <a:spcBef>
                          <a:spcPts val="8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GIT</a:t>
                      </a:r>
                    </a:p>
                  </a:txBody>
                  <a:tcPr marL="0" marR="0" marT="0" marB="0"/>
                </a:tc>
                <a:extLst>
                  <a:ext uri="{0D108BD9-81ED-4DB2-BD59-A6C34878D82A}">
                    <a16:rowId xmlns:a16="http://schemas.microsoft.com/office/drawing/2014/main" xmlns="" val="10003"/>
                  </a:ext>
                </a:extLst>
              </a:tr>
              <a:tr h="370840">
                <a:tc>
                  <a:txBody>
                    <a:bodyPr/>
                    <a:lstStyle/>
                    <a:p>
                      <a:pPr marL="44450" marR="0">
                        <a:lnSpc>
                          <a:spcPct val="100000"/>
                        </a:lnSpc>
                        <a:spcBef>
                          <a:spcPts val="90"/>
                        </a:spcBef>
                        <a:spcAft>
                          <a:spcPts val="0"/>
                        </a:spcAft>
                      </a:pPr>
                      <a:r>
                        <a:rPr lang="en-US" sz="1400" i="1" spc="-15">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a:t>
                      </a: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solium</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p>
                      <a:pPr marL="44450" marR="0">
                        <a:lnSpc>
                          <a:spcPct val="100000"/>
                        </a:lnSpc>
                        <a:spcBef>
                          <a:spcPts val="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(cysticercosis)</a:t>
                      </a:r>
                    </a:p>
                  </a:txBody>
                  <a:tcPr marL="0" marR="0" marT="0" marB="0"/>
                </a:tc>
                <a:tc>
                  <a:txBody>
                    <a:bodyPr/>
                    <a:lstStyle/>
                    <a:p>
                      <a:pPr marL="43815" marR="0">
                        <a:lnSpc>
                          <a:spcPct val="100000"/>
                        </a:lnSpc>
                        <a:spcBef>
                          <a:spcPts val="8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0">
                        <a:lnSpc>
                          <a:spcPct val="100000"/>
                        </a:lnSpc>
                        <a:spcBef>
                          <a:spcPts val="10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 autoinfection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Embryonated eggs</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Cysticercus larvae</a:t>
                      </a:r>
                    </a:p>
                  </a:txBody>
                  <a:tcPr marL="0" marR="0" marT="0" marB="0"/>
                </a:tc>
                <a:tc>
                  <a:txBody>
                    <a:bodyPr/>
                    <a:lstStyle/>
                    <a:p>
                      <a:pPr marL="44450" marR="53975">
                        <a:lnSpc>
                          <a:spcPct val="100000"/>
                        </a:lnSpc>
                        <a:spcBef>
                          <a:spcPts val="7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CNS, muscle, eye</a:t>
                      </a:r>
                    </a:p>
                  </a:txBody>
                  <a:tcPr marL="0" marR="0" marT="0" marB="0"/>
                </a:tc>
                <a:extLst>
                  <a:ext uri="{0D108BD9-81ED-4DB2-BD59-A6C34878D82A}">
                    <a16:rowId xmlns:a16="http://schemas.microsoft.com/office/drawing/2014/main" xmlns="" val="10004"/>
                  </a:ext>
                </a:extLst>
              </a:tr>
              <a:tr h="370840">
                <a:tc>
                  <a:txBody>
                    <a:bodyPr/>
                    <a:lstStyle/>
                    <a:p>
                      <a:pPr marL="44450" marR="0">
                        <a:lnSpc>
                          <a:spcPct val="100000"/>
                        </a:lnSpc>
                        <a:spcBef>
                          <a:spcPts val="90"/>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Echinococcus granulosus</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Dog</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Embryonated eggs</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Hydatid cyst (larva)</a:t>
                      </a:r>
                    </a:p>
                  </a:txBody>
                  <a:tcPr marL="0" marR="0" marT="0" marB="0"/>
                </a:tc>
                <a:tc>
                  <a:txBody>
                    <a:bodyPr/>
                    <a:lstStyle/>
                    <a:p>
                      <a:pPr marL="44450" marR="0">
                        <a:lnSpc>
                          <a:spcPct val="100000"/>
                        </a:lnSpc>
                        <a:spcBef>
                          <a:spcPts val="8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Liver</a:t>
                      </a:r>
                    </a:p>
                  </a:txBody>
                  <a:tcPr marL="0" marR="0" marT="0" marB="0"/>
                </a:tc>
                <a:extLst>
                  <a:ext uri="{0D108BD9-81ED-4DB2-BD59-A6C34878D82A}">
                    <a16:rowId xmlns:a16="http://schemas.microsoft.com/office/drawing/2014/main" xmlns="" val="10005"/>
                  </a:ext>
                </a:extLst>
              </a:tr>
              <a:tr h="370840">
                <a:tc>
                  <a:txBody>
                    <a:bodyPr/>
                    <a:lstStyle/>
                    <a:p>
                      <a:pPr marL="44450" marR="0">
                        <a:lnSpc>
                          <a:spcPct val="100000"/>
                        </a:lnSpc>
                        <a:spcBef>
                          <a:spcPts val="90"/>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Hymenolepis nana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t>
                      </a:r>
                    </a:p>
                  </a:txBody>
                  <a:tcPr marL="0" marR="0" marT="0" marB="0"/>
                </a:tc>
                <a:tc>
                  <a:txBody>
                    <a:bodyPr/>
                    <a:lstStyle/>
                    <a:p>
                      <a:pPr marL="43815" marR="0">
                        <a:lnSpc>
                          <a:spcPct val="100000"/>
                        </a:lnSpc>
                        <a:spcBef>
                          <a:spcPts val="8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 autoinfection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Embryonated eggs</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Embryonated eggs</a:t>
                      </a:r>
                    </a:p>
                  </a:txBody>
                  <a:tcPr marL="0" marR="0" marT="0" marB="0"/>
                </a:tc>
                <a:tc>
                  <a:txBody>
                    <a:bodyPr/>
                    <a:lstStyle/>
                    <a:p>
                      <a:pPr marL="44450" marR="0">
                        <a:lnSpc>
                          <a:spcPct val="100000"/>
                        </a:lnSpc>
                        <a:spcBef>
                          <a:spcPts val="8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GIT</a:t>
                      </a:r>
                    </a:p>
                  </a:txBody>
                  <a:tcPr marL="0" marR="0" marT="0" marB="0"/>
                </a:tc>
                <a:extLst>
                  <a:ext uri="{0D108BD9-81ED-4DB2-BD59-A6C34878D82A}">
                    <a16:rowId xmlns:a16="http://schemas.microsoft.com/office/drawing/2014/main" xmlns="" val="10006"/>
                  </a:ext>
                </a:extLst>
              </a:tr>
              <a:tr h="370840">
                <a:tc>
                  <a:txBody>
                    <a:bodyPr/>
                    <a:lstStyle/>
                    <a:p>
                      <a:pPr marL="44450" marR="0">
                        <a:lnSpc>
                          <a:spcPct val="100000"/>
                        </a:lnSpc>
                        <a:spcBef>
                          <a:spcPts val="90"/>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Diphyllobothrium latum</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121920">
                        <a:lnSpc>
                          <a:spcPct val="100000"/>
                        </a:lnSpc>
                        <a:spcBef>
                          <a:spcPts val="8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1st- Cyclops, 2nd- Fish</a:t>
                      </a:r>
                    </a:p>
                  </a:txBody>
                  <a:tcPr marL="0" marR="0" marT="0" marB="0"/>
                </a:tc>
                <a:tc>
                  <a:txBody>
                    <a:bodyPr/>
                    <a:lstStyle/>
                    <a:p>
                      <a:pPr marL="43815" marR="0">
                        <a:lnSpc>
                          <a:spcPct val="100000"/>
                        </a:lnSpc>
                        <a:spcBef>
                          <a:spcPts val="9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Plerocercoid larvae</a:t>
                      </a:r>
                    </a:p>
                  </a:txBody>
                  <a:tcPr marL="0" marR="0" marT="0" marB="0"/>
                </a:tc>
                <a:tc>
                  <a:txBody>
                    <a:bodyPr/>
                    <a:lstStyle/>
                    <a:p>
                      <a:pPr marL="43815" marR="0">
                        <a:lnSpc>
                          <a:spcPct val="100000"/>
                        </a:lnSpc>
                        <a:spcBef>
                          <a:spcPts val="9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Operculated eggs</a:t>
                      </a:r>
                    </a:p>
                  </a:txBody>
                  <a:tcPr marL="0" marR="0" marT="0" marB="0"/>
                </a:tc>
                <a:tc>
                  <a:txBody>
                    <a:bodyPr/>
                    <a:lstStyle/>
                    <a:p>
                      <a:pPr marL="44450" marR="0">
                        <a:lnSpc>
                          <a:spcPct val="100000"/>
                        </a:lnSpc>
                        <a:spcBef>
                          <a:spcPts val="8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GIT</a:t>
                      </a:r>
                    </a:p>
                  </a:txBody>
                  <a:tcPr marL="0" marR="0"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824742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MORPHOLOGICAL FORMS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9</a:t>
            </a:fld>
            <a:endParaRPr lang="en-GB"/>
          </a:p>
        </p:txBody>
      </p:sp>
    </p:spTree>
    <p:extLst>
      <p:ext uri="{BB962C8B-B14F-4D97-AF65-F5344CB8AC3E}">
        <p14:creationId xmlns:p14="http://schemas.microsoft.com/office/powerpoint/2010/main" val="4813904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Adult Worm</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Adult worm - long, segmented, dorsoventrally flattened; varies in length from few millimeters to several meters. </a:t>
            </a:r>
          </a:p>
          <a:p>
            <a:r>
              <a:rPr lang="en-US" smtClean="0"/>
              <a:t>Inhabits in the intestine of men and animals. </a:t>
            </a:r>
          </a:p>
          <a:p>
            <a:r>
              <a:rPr lang="en-US" smtClean="0"/>
              <a:t>Adult worm consists of three parts</a:t>
            </a:r>
          </a:p>
          <a:p>
            <a:pPr lvl="1"/>
            <a:r>
              <a:rPr lang="en-US" smtClean="0"/>
              <a:t>1. Head or scolex</a:t>
            </a:r>
          </a:p>
          <a:p>
            <a:pPr lvl="1"/>
            <a:r>
              <a:rPr lang="en-US" smtClean="0"/>
              <a:t>2. Neck</a:t>
            </a:r>
          </a:p>
          <a:p>
            <a:pPr lvl="1"/>
            <a:r>
              <a:rPr lang="en-US" smtClean="0"/>
              <a:t>3. Strobila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a:t>
            </a:fld>
            <a:endParaRPr lang="en"/>
          </a:p>
        </p:txBody>
      </p:sp>
      <p:pic>
        <p:nvPicPr>
          <p:cNvPr id="3" name="Picture 2"/>
          <p:cNvPicPr>
            <a:picLocks noChangeAspect="1"/>
          </p:cNvPicPr>
          <p:nvPr/>
        </p:nvPicPr>
        <p:blipFill>
          <a:blip r:embed="rId3"/>
          <a:stretch>
            <a:fillRect/>
          </a:stretch>
        </p:blipFill>
        <p:spPr>
          <a:xfrm>
            <a:off x="6115050" y="1158775"/>
            <a:ext cx="2612390" cy="3514366"/>
          </a:xfrm>
          <a:prstGeom prst="rect">
            <a:avLst/>
          </a:prstGeom>
        </p:spPr>
      </p:pic>
    </p:spTree>
    <p:extLst>
      <p:ext uri="{BB962C8B-B14F-4D97-AF65-F5344CB8AC3E}">
        <p14:creationId xmlns:p14="http://schemas.microsoft.com/office/powerpoint/2010/main" val="3271077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Eggs</a:t>
            </a:r>
            <a:endParaRPr lang="en-US" dirty="0"/>
          </a:p>
        </p:txBody>
      </p:sp>
      <p:sp>
        <p:nvSpPr>
          <p:cNvPr id="193" name="Google Shape;193;p12"/>
          <p:cNvSpPr txBox="1">
            <a:spLocks noGrp="1"/>
          </p:cNvSpPr>
          <p:nvPr>
            <p:ph idx="1"/>
          </p:nvPr>
        </p:nvSpPr>
        <p:spPr/>
        <p:txBody>
          <a:bodyPr/>
          <a:lstStyle/>
          <a:p>
            <a:r>
              <a:rPr lang="en-US" smtClean="0"/>
              <a:t>Eggs are formed following fertilization, fill the gravid proglottids and are subsequently released in feces - considered as the diagnostic form.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a:t>
            </a:fld>
            <a:endParaRPr lang="en"/>
          </a:p>
        </p:txBody>
      </p:sp>
      <p:pic>
        <p:nvPicPr>
          <p:cNvPr id="4" name="Picture 3"/>
          <p:cNvPicPr>
            <a:picLocks noChangeAspect="1"/>
          </p:cNvPicPr>
          <p:nvPr/>
        </p:nvPicPr>
        <p:blipFill rotWithShape="1">
          <a:blip r:embed="rId3"/>
          <a:srcRect r="52281"/>
          <a:stretch/>
        </p:blipFill>
        <p:spPr>
          <a:xfrm>
            <a:off x="4409449" y="1516710"/>
            <a:ext cx="4310859" cy="1886889"/>
          </a:xfrm>
          <a:prstGeom prst="rect">
            <a:avLst/>
          </a:prstGeom>
        </p:spPr>
      </p:pic>
      <p:sp>
        <p:nvSpPr>
          <p:cNvPr id="5" name="Rectangle 4"/>
          <p:cNvSpPr/>
          <p:nvPr/>
        </p:nvSpPr>
        <p:spPr>
          <a:xfrm>
            <a:off x="4278878" y="3585336"/>
            <a:ext cx="4572000" cy="923330"/>
          </a:xfrm>
          <a:prstGeom prst="rect">
            <a:avLst/>
          </a:prstGeom>
        </p:spPr>
        <p:txBody>
          <a:bodyPr>
            <a:spAutoFit/>
          </a:bodyPr>
          <a:lstStyle/>
          <a:p>
            <a:r>
              <a:rPr lang="en-US" sz="1800" dirty="0">
                <a:latin typeface="Roboto Condensed Light" panose="020B0604020202020204" charset="0"/>
                <a:ea typeface="Roboto Condensed Light" panose="020B0604020202020204" charset="0"/>
              </a:rPr>
              <a:t>Schematic diagrams of eggs of </a:t>
            </a:r>
            <a:r>
              <a:rPr lang="en-US" sz="1800" dirty="0" err="1">
                <a:latin typeface="Roboto Condensed Light" panose="020B0604020202020204" charset="0"/>
                <a:ea typeface="Roboto Condensed Light" panose="020B0604020202020204" charset="0"/>
              </a:rPr>
              <a:t>cestodes</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A. </a:t>
            </a:r>
            <a:r>
              <a:rPr lang="en-US" sz="1800" i="1" dirty="0">
                <a:latin typeface="Roboto Condensed Light" panose="020B0604020202020204" charset="0"/>
                <a:ea typeface="Roboto Condensed Light" panose="020B0604020202020204" charset="0"/>
              </a:rPr>
              <a:t>D. </a:t>
            </a:r>
            <a:r>
              <a:rPr lang="en-US" sz="1800" i="1" dirty="0" err="1">
                <a:latin typeface="Roboto Condensed Light" panose="020B0604020202020204" charset="0"/>
                <a:ea typeface="Roboto Condensed Light" panose="020B0604020202020204" charset="0"/>
              </a:rPr>
              <a:t>latum</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Other </a:t>
            </a:r>
            <a:r>
              <a:rPr lang="en-US" sz="1800" dirty="0" err="1">
                <a:latin typeface="Roboto Condensed Light" panose="020B0604020202020204" charset="0"/>
                <a:ea typeface="Roboto Condensed Light" panose="020B0604020202020204" charset="0"/>
              </a:rPr>
              <a:t>cestodes</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Other </a:t>
            </a:r>
            <a:r>
              <a:rPr lang="en-US" sz="1800" dirty="0" err="1">
                <a:latin typeface="Roboto Condensed Light" panose="020B0604020202020204" charset="0"/>
                <a:ea typeface="Roboto Condensed Light" panose="020B0604020202020204" charset="0"/>
              </a:rPr>
              <a:t>cestodes</a:t>
            </a:r>
            <a:r>
              <a:rPr lang="en-US" sz="1800" dirty="0">
                <a:latin typeface="Roboto Condensed Light" panose="020B0604020202020204" charset="0"/>
                <a:ea typeface="Roboto Condensed Light" panose="020B0604020202020204" charset="0"/>
              </a:rPr>
              <a:t> after the loss of egg shell.</a:t>
            </a:r>
          </a:p>
        </p:txBody>
      </p:sp>
    </p:spTree>
    <p:extLst>
      <p:ext uri="{BB962C8B-B14F-4D97-AF65-F5344CB8AC3E}">
        <p14:creationId xmlns:p14="http://schemas.microsoft.com/office/powerpoint/2010/main" val="362295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Larva</a:t>
            </a:r>
            <a:endParaRPr lang="en-US" dirty="0"/>
          </a:p>
        </p:txBody>
      </p:sp>
      <p:sp>
        <p:nvSpPr>
          <p:cNvPr id="193" name="Google Shape;193;p12"/>
          <p:cNvSpPr txBox="1">
            <a:spLocks noGrp="1"/>
          </p:cNvSpPr>
          <p:nvPr>
            <p:ph idx="1"/>
          </p:nvPr>
        </p:nvSpPr>
        <p:spPr/>
        <p:txBody>
          <a:bodyPr>
            <a:normAutofit fontScale="77500" lnSpcReduction="20000"/>
          </a:bodyPr>
          <a:lstStyle/>
          <a:p>
            <a:r>
              <a:rPr lang="en-US" smtClean="0"/>
              <a:t>Embryonated eggs undergo further development to form larvae. </a:t>
            </a:r>
          </a:p>
          <a:p>
            <a:r>
              <a:rPr lang="en-US" smtClean="0"/>
              <a:t>Most cestodes have only one larval stage except D. latum.</a:t>
            </a:r>
          </a:p>
          <a:p>
            <a:pPr lvl="1"/>
            <a:r>
              <a:rPr lang="en-US" smtClean="0"/>
              <a:t>In Taenia, the larval stage - called as cysticercus</a:t>
            </a:r>
          </a:p>
          <a:p>
            <a:pPr lvl="1"/>
            <a:r>
              <a:rPr lang="en-US" smtClean="0"/>
              <a:t>In Hymenolepis, the larval stage - called as cysticercoid</a:t>
            </a:r>
          </a:p>
          <a:p>
            <a:pPr lvl="1"/>
            <a:r>
              <a:rPr lang="en-US" smtClean="0"/>
              <a:t>In Echinococcus - called as hydatid cyst</a:t>
            </a:r>
          </a:p>
          <a:p>
            <a:pPr lvl="1"/>
            <a:r>
              <a:rPr lang="en-US" smtClean="0"/>
              <a:t>In Diphyllobothrium there are three larval stages -  coracidium (first stage), procercoid (second stage) and plerocercoid (third stage).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a:t>
            </a:fld>
            <a:endParaRPr lang="en"/>
          </a:p>
        </p:txBody>
      </p:sp>
    </p:spTree>
    <p:extLst>
      <p:ext uri="{BB962C8B-B14F-4D97-AF65-F5344CB8AC3E}">
        <p14:creationId xmlns:p14="http://schemas.microsoft.com/office/powerpoint/2010/main" val="1238660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INTESTINAL TAENIASIS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13</a:t>
            </a:fld>
            <a:endParaRPr lang="en-GB"/>
          </a:p>
        </p:txBody>
      </p:sp>
    </p:spTree>
    <p:extLst>
      <p:ext uri="{BB962C8B-B14F-4D97-AF65-F5344CB8AC3E}">
        <p14:creationId xmlns:p14="http://schemas.microsoft.com/office/powerpoint/2010/main" val="12955279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TAENIASIS</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Two important pathogenic species - T. saginata and T. solium. </a:t>
            </a:r>
          </a:p>
          <a:p>
            <a:r>
              <a:rPr lang="en-US" smtClean="0"/>
              <a:t>They cause two types of manifestations in humans:</a:t>
            </a:r>
          </a:p>
          <a:p>
            <a:pPr lvl="1"/>
            <a:r>
              <a:rPr lang="en-US" smtClean="0"/>
              <a:t>Intestinal taeniasis—caused by both T. saginata and T. solium</a:t>
            </a:r>
          </a:p>
          <a:p>
            <a:pPr lvl="1"/>
            <a:r>
              <a:rPr lang="en-US" smtClean="0"/>
              <a:t>Cysticercosis—caused by only T. solium. - infects various tissues such as CNS, eyes and muscles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a:t>
            </a:fld>
            <a:endParaRPr lang="en"/>
          </a:p>
        </p:txBody>
      </p:sp>
    </p:spTree>
    <p:extLst>
      <p:ext uri="{BB962C8B-B14F-4D97-AF65-F5344CB8AC3E}">
        <p14:creationId xmlns:p14="http://schemas.microsoft.com/office/powerpoint/2010/main" val="560799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lstStyle/>
          <a:p>
            <a:r>
              <a:rPr lang="en-US" smtClean="0"/>
              <a:t>Taenia exists in three morphological forms.</a:t>
            </a:r>
          </a:p>
          <a:p>
            <a:pPr lvl="1"/>
            <a:r>
              <a:rPr lang="en-US" smtClean="0"/>
              <a:t>1. Adult worm</a:t>
            </a:r>
          </a:p>
          <a:p>
            <a:pPr lvl="1"/>
            <a:r>
              <a:rPr lang="en-US" smtClean="0"/>
              <a:t>2. Eggs</a:t>
            </a:r>
          </a:p>
          <a:p>
            <a:pPr lvl="1"/>
            <a:r>
              <a:rPr lang="en-US" smtClean="0"/>
              <a:t>3. Larvae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a:t>
            </a:fld>
            <a:endParaRPr lang="en"/>
          </a:p>
        </p:txBody>
      </p:sp>
    </p:spTree>
    <p:extLst>
      <p:ext uri="{BB962C8B-B14F-4D97-AF65-F5344CB8AC3E}">
        <p14:creationId xmlns:p14="http://schemas.microsoft.com/office/powerpoint/2010/main" val="3488682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a:t>
            </a:fld>
            <a:endParaRPr lang="en"/>
          </a:p>
        </p:txBody>
      </p:sp>
      <p:pic>
        <p:nvPicPr>
          <p:cNvPr id="3" name="Picture 2"/>
          <p:cNvPicPr>
            <a:picLocks noChangeAspect="1"/>
          </p:cNvPicPr>
          <p:nvPr/>
        </p:nvPicPr>
        <p:blipFill>
          <a:blip r:embed="rId3"/>
          <a:stretch>
            <a:fillRect/>
          </a:stretch>
        </p:blipFill>
        <p:spPr>
          <a:xfrm>
            <a:off x="694820" y="1552004"/>
            <a:ext cx="7754360" cy="2228998"/>
          </a:xfrm>
          <a:prstGeom prst="rect">
            <a:avLst/>
          </a:prstGeom>
        </p:spPr>
      </p:pic>
      <p:sp>
        <p:nvSpPr>
          <p:cNvPr id="5" name="Rectangle 4"/>
          <p:cNvSpPr/>
          <p:nvPr/>
        </p:nvSpPr>
        <p:spPr>
          <a:xfrm>
            <a:off x="694820" y="3906200"/>
            <a:ext cx="7443340" cy="646331"/>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Carmine-stained </a:t>
            </a:r>
            <a:r>
              <a:rPr lang="en-US" sz="1800" dirty="0" err="1">
                <a:latin typeface="Roboto Condensed Light" panose="020B0604020202020204" charset="0"/>
                <a:ea typeface="Roboto Condensed Light" panose="020B0604020202020204" charset="0"/>
              </a:rPr>
              <a:t>scolex</a:t>
            </a:r>
            <a:r>
              <a:rPr lang="en-US" sz="1800" dirty="0">
                <a:latin typeface="Roboto Condensed Light" panose="020B0604020202020204" charset="0"/>
                <a:ea typeface="Roboto Condensed Light" panose="020B0604020202020204" charset="0"/>
              </a:rPr>
              <a:t> of </a:t>
            </a:r>
            <a:r>
              <a:rPr lang="en-US" sz="1800" i="1" dirty="0">
                <a:latin typeface="Roboto Condensed Light" panose="020B0604020202020204" charset="0"/>
                <a:ea typeface="Roboto Condensed Light" panose="020B0604020202020204" charset="0"/>
              </a:rPr>
              <a:t>T. </a:t>
            </a:r>
            <a:r>
              <a:rPr lang="en-US" sz="1800" i="1" dirty="0" err="1">
                <a:latin typeface="Roboto Condensed Light" panose="020B0604020202020204" charset="0"/>
                <a:ea typeface="Roboto Condensed Light" panose="020B0604020202020204" charset="0"/>
              </a:rPr>
              <a:t>saginata</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Carmine-stained </a:t>
            </a:r>
            <a:r>
              <a:rPr lang="en-US" sz="1800" dirty="0" err="1">
                <a:latin typeface="Roboto Condensed Light" panose="020B0604020202020204" charset="0"/>
                <a:ea typeface="Roboto Condensed Light" panose="020B0604020202020204" charset="0"/>
              </a:rPr>
              <a:t>scolex</a:t>
            </a:r>
            <a:r>
              <a:rPr lang="en-US" sz="1800" dirty="0">
                <a:latin typeface="Roboto Condensed Light" panose="020B0604020202020204" charset="0"/>
                <a:ea typeface="Roboto Condensed Light" panose="020B0604020202020204" charset="0"/>
              </a:rPr>
              <a:t> of </a:t>
            </a:r>
            <a:r>
              <a:rPr lang="en-US" sz="1800" i="1" dirty="0">
                <a:latin typeface="Roboto Condensed Light" panose="020B0604020202020204" charset="0"/>
                <a:ea typeface="Roboto Condensed Light" panose="020B0604020202020204" charset="0"/>
              </a:rPr>
              <a:t>T. </a:t>
            </a:r>
            <a:r>
              <a:rPr lang="en-US" sz="1800" i="1" dirty="0" err="1">
                <a:latin typeface="Roboto Condensed Light" panose="020B0604020202020204" charset="0"/>
                <a:ea typeface="Roboto Condensed Light" panose="020B0604020202020204" charset="0"/>
              </a:rPr>
              <a:t>solium</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Adult worm of </a:t>
            </a:r>
            <a:r>
              <a:rPr lang="en-US" sz="1800" i="1" dirty="0" err="1">
                <a:latin typeface="Roboto Condensed Light" panose="020B0604020202020204" charset="0"/>
                <a:ea typeface="Roboto Condensed Light" panose="020B0604020202020204" charset="0"/>
              </a:rPr>
              <a:t>Taenia</a:t>
            </a:r>
            <a:r>
              <a:rPr lang="en-US" sz="1800" i="1" dirty="0">
                <a:latin typeface="Roboto Condensed Light" panose="020B0604020202020204" charset="0"/>
                <a:ea typeface="Roboto Condensed Light" panose="020B0604020202020204" charset="0"/>
              </a:rPr>
              <a:t> </a:t>
            </a:r>
            <a:r>
              <a:rPr lang="en-US" sz="1800" dirty="0">
                <a:latin typeface="Roboto Condensed Light" panose="020B0604020202020204" charset="0"/>
                <a:ea typeface="Roboto Condensed Light" panose="020B0604020202020204" charset="0"/>
              </a:rPr>
              <a:t>species.</a:t>
            </a:r>
          </a:p>
        </p:txBody>
      </p:sp>
    </p:spTree>
    <p:extLst>
      <p:ext uri="{BB962C8B-B14F-4D97-AF65-F5344CB8AC3E}">
        <p14:creationId xmlns:p14="http://schemas.microsoft.com/office/powerpoint/2010/main" val="3739229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 (Intestinal taeniasis)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a:t>
            </a:fld>
            <a:endParaRPr lang="en"/>
          </a:p>
        </p:txBody>
      </p:sp>
      <p:pic>
        <p:nvPicPr>
          <p:cNvPr id="3" name="Picture 2"/>
          <p:cNvPicPr>
            <a:picLocks noChangeAspect="1"/>
          </p:cNvPicPr>
          <p:nvPr/>
        </p:nvPicPr>
        <p:blipFill>
          <a:blip r:embed="rId3"/>
          <a:stretch>
            <a:fillRect/>
          </a:stretch>
        </p:blipFill>
        <p:spPr>
          <a:xfrm>
            <a:off x="2205518" y="1458533"/>
            <a:ext cx="4071991" cy="3198641"/>
          </a:xfrm>
          <a:prstGeom prst="rect">
            <a:avLst/>
          </a:prstGeom>
        </p:spPr>
      </p:pic>
    </p:spTree>
    <p:extLst>
      <p:ext uri="{BB962C8B-B14F-4D97-AF65-F5344CB8AC3E}">
        <p14:creationId xmlns:p14="http://schemas.microsoft.com/office/powerpoint/2010/main" val="273403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T. saginata infection - common in cattle breeding areas of the world.</a:t>
            </a:r>
          </a:p>
          <a:p>
            <a:r>
              <a:rPr lang="en-US" smtClean="0"/>
              <a:t>Areas with the highest prevalence (up to 27%) - Central Asia, Central and East Africa.</a:t>
            </a:r>
          </a:p>
          <a:p>
            <a:r>
              <a:rPr lang="en-US" smtClean="0"/>
              <a:t>T. solium intestinal infection - endemic in Mexico, Central America, South America, Africa, Southeast Asia, India, Philippines, and Southern Europe.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a:t>
            </a:fld>
            <a:endParaRPr lang="en"/>
          </a:p>
        </p:txBody>
      </p:sp>
    </p:spTree>
    <p:extLst>
      <p:ext uri="{BB962C8B-B14F-4D97-AF65-F5344CB8AC3E}">
        <p14:creationId xmlns:p14="http://schemas.microsoft.com/office/powerpoint/2010/main" val="1925527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Manifestations</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Majority of cases - asymptomatic; patients may become aware of infection by noticing the passage of proglottids in their feces.</a:t>
            </a:r>
          </a:p>
          <a:p>
            <a:r>
              <a:rPr lang="en-US" smtClean="0"/>
              <a:t>Common symptoms - mild abdominal pain, nausea, loss of appetite and change in the bowel habit</a:t>
            </a:r>
          </a:p>
          <a:p>
            <a:r>
              <a:rPr lang="en-US" smtClean="0"/>
              <a:t>Perianal discomfort or pruritus may be felt (when proglottids are discharged).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a:t>
            </a:fld>
            <a:endParaRPr lang="en"/>
          </a:p>
        </p:txBody>
      </p:sp>
    </p:spTree>
    <p:extLst>
      <p:ext uri="{BB962C8B-B14F-4D97-AF65-F5344CB8AC3E}">
        <p14:creationId xmlns:p14="http://schemas.microsoft.com/office/powerpoint/2010/main" val="4183843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Stool Examination</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Wet mount - demonstrate the characteristic eggs and less often proglottids of Taenia species.</a:t>
            </a:r>
          </a:p>
          <a:p>
            <a:r>
              <a:rPr lang="en-US" smtClean="0"/>
              <a:t>Multiple stool examination and concentration techniques (formol-ether sedimentation) - to increase the detection rate.</a:t>
            </a:r>
          </a:p>
          <a:p>
            <a:r>
              <a:rPr lang="en-US" smtClean="0"/>
              <a:t>Anal swabs (cellophane swabs used for Enterobius) - used to collect fecal matter - superior for the detection of eggs than in the stool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20</a:t>
            </a:fld>
            <a:endParaRPr lang="en"/>
          </a:p>
        </p:txBody>
      </p:sp>
    </p:spTree>
    <p:extLst>
      <p:ext uri="{BB962C8B-B14F-4D97-AF65-F5344CB8AC3E}">
        <p14:creationId xmlns:p14="http://schemas.microsoft.com/office/powerpoint/2010/main" val="3864615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Stool Examination (Cont..)</a:t>
            </a:r>
            <a:endParaRPr lang="en-US" dirty="0"/>
          </a:p>
        </p:txBody>
      </p:sp>
      <p:sp>
        <p:nvSpPr>
          <p:cNvPr id="193" name="Google Shape;193;p12"/>
          <p:cNvSpPr txBox="1">
            <a:spLocks noGrp="1"/>
          </p:cNvSpPr>
          <p:nvPr>
            <p:ph idx="1"/>
          </p:nvPr>
        </p:nvSpPr>
        <p:spPr/>
        <p:txBody>
          <a:bodyPr/>
          <a:lstStyle/>
          <a:p>
            <a:r>
              <a:rPr lang="en-US" smtClean="0"/>
              <a:t>Egg - round 31–43 μm size and consists of an embryo with six hooklets surrounded by an embryophore. </a:t>
            </a:r>
          </a:p>
          <a:p>
            <a:r>
              <a:rPr lang="en-US" smtClean="0"/>
              <a:t>Eggs are bile-stained; do not float in saturated salt solution.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21</a:t>
            </a:fld>
            <a:endParaRPr lang="en"/>
          </a:p>
        </p:txBody>
      </p:sp>
      <p:pic>
        <p:nvPicPr>
          <p:cNvPr id="3" name="Picture 2"/>
          <p:cNvPicPr>
            <a:picLocks noChangeAspect="1"/>
          </p:cNvPicPr>
          <p:nvPr/>
        </p:nvPicPr>
        <p:blipFill rotWithShape="1">
          <a:blip r:embed="rId3"/>
          <a:srcRect l="15937" r="51825"/>
          <a:stretch/>
        </p:blipFill>
        <p:spPr>
          <a:xfrm>
            <a:off x="5394960" y="1541225"/>
            <a:ext cx="2824480" cy="1829959"/>
          </a:xfrm>
          <a:prstGeom prst="rect">
            <a:avLst/>
          </a:prstGeom>
        </p:spPr>
      </p:pic>
    </p:spTree>
    <p:extLst>
      <p:ext uri="{BB962C8B-B14F-4D97-AF65-F5344CB8AC3E}">
        <p14:creationId xmlns:p14="http://schemas.microsoft.com/office/powerpoint/2010/main" val="2240384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Taenia saginata and T. solium.</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22</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3623531843"/>
              </p:ext>
            </p:extLst>
          </p:nvPr>
        </p:nvGraphicFramePr>
        <p:xfrm>
          <a:off x="400692" y="1544102"/>
          <a:ext cx="8322068" cy="3017520"/>
        </p:xfrm>
        <a:graphic>
          <a:graphicData uri="http://schemas.openxmlformats.org/drawingml/2006/table">
            <a:tbl>
              <a:tblPr firstRow="1" bandRow="1">
                <a:tableStyleId>{69C7853C-536D-4A76-A0AE-DD22124D55A5}</a:tableStyleId>
              </a:tblPr>
              <a:tblGrid>
                <a:gridCol w="1510301">
                  <a:extLst>
                    <a:ext uri="{9D8B030D-6E8A-4147-A177-3AD203B41FA5}">
                      <a16:colId xmlns:a16="http://schemas.microsoft.com/office/drawing/2014/main" xmlns="" val="20000"/>
                    </a:ext>
                  </a:extLst>
                </a:gridCol>
                <a:gridCol w="2774024">
                  <a:extLst>
                    <a:ext uri="{9D8B030D-6E8A-4147-A177-3AD203B41FA5}">
                      <a16:colId xmlns:a16="http://schemas.microsoft.com/office/drawing/2014/main" xmlns="" val="20001"/>
                    </a:ext>
                  </a:extLst>
                </a:gridCol>
                <a:gridCol w="4037743">
                  <a:extLst>
                    <a:ext uri="{9D8B030D-6E8A-4147-A177-3AD203B41FA5}">
                      <a16:colId xmlns:a16="http://schemas.microsoft.com/office/drawing/2014/main" xmlns="" val="20002"/>
                    </a:ext>
                  </a:extLst>
                </a:gridCol>
              </a:tblGrid>
              <a:tr h="317344">
                <a:tc>
                  <a:txBody>
                    <a:bodyPr/>
                    <a:lstStyle/>
                    <a:p>
                      <a:pPr marL="25400" marR="0">
                        <a:lnSpc>
                          <a:spcPct val="150000"/>
                        </a:lnSpc>
                        <a:spcBef>
                          <a:spcPts val="150"/>
                        </a:spcBef>
                        <a:spcAft>
                          <a:spcPts val="0"/>
                        </a:spcAft>
                      </a:pPr>
                      <a:r>
                        <a:rPr lang="en-US" sz="16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Features</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50000"/>
                        </a:lnSpc>
                        <a:spcBef>
                          <a:spcPts val="140"/>
                        </a:spcBef>
                        <a:spcAft>
                          <a:spcPts val="0"/>
                        </a:spcAft>
                      </a:pPr>
                      <a:r>
                        <a:rPr lang="en-US" sz="16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 saginata</a:t>
                      </a:r>
                      <a:endPar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50000"/>
                        </a:lnSpc>
                        <a:spcBef>
                          <a:spcPts val="140"/>
                        </a:spcBef>
                        <a:spcAft>
                          <a:spcPts val="0"/>
                        </a:spcAft>
                      </a:pPr>
                      <a:r>
                        <a:rPr lang="en-US" sz="16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a:t>
                      </a:r>
                      <a:r>
                        <a:rPr lang="en-US" sz="1600" b="1"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6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solium</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264160">
                <a:tc gridSpan="3">
                  <a:txBody>
                    <a:bodyPr/>
                    <a:lstStyle/>
                    <a:p>
                      <a:pPr>
                        <a:lnSpc>
                          <a:spcPct val="150000"/>
                        </a:lnSpc>
                      </a:pPr>
                      <a:r>
                        <a:rPr lang="en-US" sz="1600" b="1" i="1" u="none" strike="noStrike" cap="none" dirty="0">
                          <a:solidFill>
                            <a:schemeClr val="tx1"/>
                          </a:solidFill>
                          <a:effectLst/>
                          <a:latin typeface="Roboto Condensed Light" panose="020B0604020202020204" charset="0"/>
                          <a:ea typeface="Roboto Condensed Light" panose="020B0604020202020204" charset="0"/>
                          <a:cs typeface="+mn-cs"/>
                          <a:sym typeface="Arial"/>
                        </a:rPr>
                        <a:t>Adult worm</a:t>
                      </a:r>
                      <a:endParaRPr lang="en-US" sz="1600" dirty="0">
                        <a:solidFill>
                          <a:schemeClr val="tx1"/>
                        </a:solidFill>
                        <a:latin typeface="Roboto Condensed Light" panose="020B0604020202020204" charset="0"/>
                        <a:ea typeface="Roboto Condensed Light" panose="020B0604020202020204" charset="0"/>
                      </a:endParaRPr>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0001"/>
                  </a:ext>
                </a:extLst>
              </a:tr>
              <a:tr h="223520">
                <a:tc>
                  <a:txBody>
                    <a:bodyPr/>
                    <a:lstStyle/>
                    <a:p>
                      <a:pPr marL="25400" marR="0">
                        <a:lnSpc>
                          <a:spcPct val="150000"/>
                        </a:lnSpc>
                        <a:spcBef>
                          <a:spcPts val="14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Length</a:t>
                      </a:r>
                    </a:p>
                  </a:txBody>
                  <a:tcPr marL="0" marR="0" marT="0" marB="0"/>
                </a:tc>
                <a:tc>
                  <a:txBody>
                    <a:bodyPr/>
                    <a:lstStyle/>
                    <a:p>
                      <a:pPr marL="25400"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4–6 meters</a:t>
                      </a:r>
                    </a:p>
                  </a:txBody>
                  <a:tcPr marL="0" marR="0" marT="0" marB="0"/>
                </a:tc>
                <a:tc>
                  <a:txBody>
                    <a:bodyPr/>
                    <a:lstStyle/>
                    <a:p>
                      <a:pPr marL="25400"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2–4 meters</a:t>
                      </a:r>
                    </a:p>
                  </a:txBody>
                  <a:tcPr marL="0" marR="0" marT="0" marB="0"/>
                </a:tc>
                <a:extLst>
                  <a:ext uri="{0D108BD9-81ED-4DB2-BD59-A6C34878D82A}">
                    <a16:rowId xmlns:a16="http://schemas.microsoft.com/office/drawing/2014/main" xmlns="" val="10002"/>
                  </a:ext>
                </a:extLst>
              </a:tr>
              <a:tr h="370840">
                <a:tc>
                  <a:txBody>
                    <a:bodyPr/>
                    <a:lstStyle/>
                    <a:p>
                      <a:pPr marL="25400" marR="0">
                        <a:lnSpc>
                          <a:spcPct val="150000"/>
                        </a:lnSpc>
                        <a:spcBef>
                          <a:spcPts val="14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Head/</a:t>
                      </a:r>
                      <a:r>
                        <a:rPr lang="en-US" sz="16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scolex</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42900" marR="131445" lvl="0" indent="-342900">
                        <a:lnSpc>
                          <a:spcPct val="150000"/>
                        </a:lnSpc>
                        <a:spcBef>
                          <a:spcPts val="110"/>
                        </a:spcBef>
                        <a:spcAft>
                          <a:spcPts val="0"/>
                        </a:spcAft>
                        <a:buClr>
                          <a:srgbClr val="231F20"/>
                        </a:buClr>
                        <a:buSzPts val="850"/>
                        <a:buFont typeface="Wingdings" panose="05000000000000000000" pitchFamily="2" charset="2"/>
                        <a:buChar char="Ø"/>
                        <a:tabLst>
                          <a:tab pos="140335" algn="l"/>
                        </a:tabLst>
                      </a:pP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Large and quadrangular</a:t>
                      </a:r>
                    </a:p>
                    <a:p>
                      <a:pPr marL="342900" marR="184785" lvl="0" indent="-342900">
                        <a:lnSpc>
                          <a:spcPct val="150000"/>
                        </a:lnSpc>
                        <a:spcBef>
                          <a:spcPts val="0"/>
                        </a:spcBef>
                        <a:spcAft>
                          <a:spcPts val="0"/>
                        </a:spcAft>
                        <a:buClr>
                          <a:srgbClr val="231F20"/>
                        </a:buClr>
                        <a:buSzPts val="850"/>
                        <a:buFont typeface="Wingdings" panose="05000000000000000000" pitchFamily="2" charset="2"/>
                        <a:buChar char="Ø"/>
                        <a:tabLst>
                          <a:tab pos="140335" algn="l"/>
                        </a:tabLst>
                      </a:pP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Four suckers present</a:t>
                      </a:r>
                    </a:p>
                    <a:p>
                      <a:pPr marL="342900" marR="0" lvl="0" indent="-342900">
                        <a:lnSpc>
                          <a:spcPct val="150000"/>
                        </a:lnSpc>
                        <a:spcBef>
                          <a:spcPts val="0"/>
                        </a:spcBef>
                        <a:spcAft>
                          <a:spcPts val="0"/>
                        </a:spcAft>
                        <a:buClr>
                          <a:srgbClr val="231F20"/>
                        </a:buClr>
                        <a:buSzPts val="850"/>
                        <a:buFont typeface="Wingdings" panose="05000000000000000000" pitchFamily="2" charset="2"/>
                        <a:buChar char="Ø"/>
                        <a:tabLst>
                          <a:tab pos="140335" algn="l"/>
                        </a:tabLst>
                      </a:pP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No</a:t>
                      </a:r>
                      <a:r>
                        <a:rPr lang="en-US" sz="1600" spc="-1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a:t>
                      </a:r>
                      <a:r>
                        <a:rPr lang="en-US" sz="1600" dirty="0" err="1">
                          <a:solidFill>
                            <a:schemeClr val="tx1"/>
                          </a:solidFill>
                          <a:effectLst/>
                          <a:latin typeface="Roboto Condensed Light" panose="020B0604020202020204" charset="0"/>
                          <a:ea typeface="Roboto Condensed Light" panose="020B0604020202020204" charset="0"/>
                          <a:cs typeface="Symbol" panose="05050102010706020507" pitchFamily="18" charset="2"/>
                        </a:rPr>
                        <a:t>rostellum</a:t>
                      </a: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a:t>
                      </a:r>
                      <a:r>
                        <a:rPr lang="en-US" sz="1600" baseline="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a:t>
                      </a: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No </a:t>
                      </a:r>
                      <a:r>
                        <a:rPr lang="en-US" sz="16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hooklets</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42900" marR="0" lvl="0" indent="-342900">
                        <a:lnSpc>
                          <a:spcPct val="150000"/>
                        </a:lnSpc>
                        <a:spcBef>
                          <a:spcPts val="95"/>
                        </a:spcBef>
                        <a:spcAft>
                          <a:spcPts val="0"/>
                        </a:spcAft>
                        <a:buClr>
                          <a:srgbClr val="231F20"/>
                        </a:buClr>
                        <a:buSzPts val="850"/>
                        <a:buFont typeface="Wingdings" panose="05000000000000000000" pitchFamily="2" charset="2"/>
                        <a:buChar char="Ø"/>
                        <a:tabLst>
                          <a:tab pos="140335" algn="l"/>
                        </a:tabLst>
                      </a:pP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Small and</a:t>
                      </a:r>
                      <a:r>
                        <a:rPr lang="en-US" sz="1600" spc="-55"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a:t>
                      </a: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globular</a:t>
                      </a:r>
                    </a:p>
                    <a:p>
                      <a:pPr marL="342900" marR="0" lvl="0" indent="-342900">
                        <a:lnSpc>
                          <a:spcPct val="150000"/>
                        </a:lnSpc>
                        <a:spcBef>
                          <a:spcPts val="0"/>
                        </a:spcBef>
                        <a:spcAft>
                          <a:spcPts val="0"/>
                        </a:spcAft>
                        <a:buClr>
                          <a:srgbClr val="231F20"/>
                        </a:buClr>
                        <a:buSzPts val="850"/>
                        <a:buFont typeface="Wingdings" panose="05000000000000000000" pitchFamily="2" charset="2"/>
                        <a:buChar char="Ø"/>
                        <a:tabLst>
                          <a:tab pos="140335" algn="l"/>
                        </a:tabLst>
                      </a:pP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Four suckers</a:t>
                      </a:r>
                      <a:r>
                        <a:rPr lang="en-US" sz="1600" spc="-15"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a:t>
                      </a: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present</a:t>
                      </a:r>
                    </a:p>
                    <a:p>
                      <a:pPr marL="342900" marR="50165" lvl="0" indent="-342900">
                        <a:lnSpc>
                          <a:spcPct val="150000"/>
                        </a:lnSpc>
                        <a:spcBef>
                          <a:spcPts val="0"/>
                        </a:spcBef>
                        <a:spcAft>
                          <a:spcPts val="0"/>
                        </a:spcAft>
                        <a:buClr>
                          <a:srgbClr val="231F20"/>
                        </a:buClr>
                        <a:buSzPts val="850"/>
                        <a:buFont typeface="Wingdings" panose="05000000000000000000" pitchFamily="2" charset="2"/>
                        <a:buChar char="Ø"/>
                        <a:tabLst>
                          <a:tab pos="140335" algn="l"/>
                        </a:tabLst>
                      </a:pP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Bears </a:t>
                      </a:r>
                      <a:r>
                        <a:rPr lang="en-US" sz="1600" dirty="0" err="1">
                          <a:solidFill>
                            <a:schemeClr val="tx1"/>
                          </a:solidFill>
                          <a:effectLst/>
                          <a:latin typeface="Roboto Condensed Light" panose="020B0604020202020204" charset="0"/>
                          <a:ea typeface="Roboto Condensed Light" panose="020B0604020202020204" charset="0"/>
                          <a:cs typeface="Symbol" panose="05050102010706020507" pitchFamily="18" charset="2"/>
                        </a:rPr>
                        <a:t>rostellum</a:t>
                      </a: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with </a:t>
                      </a:r>
                      <a:r>
                        <a:rPr lang="en-US" sz="1600" spc="-25"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two </a:t>
                      </a: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rows of</a:t>
                      </a:r>
                      <a:r>
                        <a:rPr lang="en-US" sz="1600" spc="-25"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a:t>
                      </a:r>
                      <a:r>
                        <a:rPr lang="en-US" sz="1600" dirty="0" err="1">
                          <a:solidFill>
                            <a:schemeClr val="tx1"/>
                          </a:solidFill>
                          <a:effectLst/>
                          <a:latin typeface="Roboto Condensed Light" panose="020B0604020202020204" charset="0"/>
                          <a:ea typeface="Roboto Condensed Light" panose="020B0604020202020204" charset="0"/>
                          <a:cs typeface="Symbol" panose="05050102010706020507" pitchFamily="18" charset="2"/>
                        </a:rPr>
                        <a:t>hooklets</a:t>
                      </a:r>
                      <a:endPar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endParaRPr>
                    </a:p>
                    <a:p>
                      <a:pPr marL="342900" marR="0" lvl="0" indent="-342900">
                        <a:lnSpc>
                          <a:spcPct val="150000"/>
                        </a:lnSpc>
                        <a:spcBef>
                          <a:spcPts val="0"/>
                        </a:spcBef>
                        <a:spcAft>
                          <a:spcPts val="0"/>
                        </a:spcAft>
                        <a:buClr>
                          <a:srgbClr val="231F20"/>
                        </a:buClr>
                        <a:buSzPts val="850"/>
                        <a:buFont typeface="Wingdings" panose="05000000000000000000" pitchFamily="2" charset="2"/>
                        <a:buChar char="Ø"/>
                        <a:tabLst>
                          <a:tab pos="140335" algn="l"/>
                        </a:tabLst>
                      </a:pP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Hence called as</a:t>
                      </a:r>
                      <a:r>
                        <a:rPr lang="en-US" sz="1600" spc="1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a:t>
                      </a:r>
                      <a:r>
                        <a:rPr lang="en-US" sz="160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armed</a:t>
                      </a:r>
                      <a:r>
                        <a:rPr lang="en-US" sz="1600" baseline="0" dirty="0">
                          <a:solidFill>
                            <a:schemeClr val="tx1"/>
                          </a:solidFill>
                          <a:effectLst/>
                          <a:latin typeface="Roboto Condensed Light" panose="020B0604020202020204" charset="0"/>
                          <a:ea typeface="Roboto Condensed Light" panose="020B0604020202020204" charset="0"/>
                          <a:cs typeface="Symbol" panose="05050102010706020507" pitchFamily="18" charset="2"/>
                        </a:rPr>
                        <a:t> </a:t>
                      </a: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tapeworm</a:t>
                      </a:r>
                    </a:p>
                  </a:txBody>
                  <a:tcPr marL="0" marR="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453680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Taenia saginata and T. solium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23</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30091471"/>
              </p:ext>
            </p:extLst>
          </p:nvPr>
        </p:nvGraphicFramePr>
        <p:xfrm>
          <a:off x="203199" y="1554376"/>
          <a:ext cx="8696961" cy="2598264"/>
        </p:xfrm>
        <a:graphic>
          <a:graphicData uri="http://schemas.openxmlformats.org/drawingml/2006/table">
            <a:tbl>
              <a:tblPr firstRow="1" bandRow="1">
                <a:tableStyleId>{69C7853C-536D-4A76-A0AE-DD22124D55A5}</a:tableStyleId>
              </a:tblPr>
              <a:tblGrid>
                <a:gridCol w="2898987">
                  <a:extLst>
                    <a:ext uri="{9D8B030D-6E8A-4147-A177-3AD203B41FA5}">
                      <a16:colId xmlns:a16="http://schemas.microsoft.com/office/drawing/2014/main" xmlns="" val="20000"/>
                    </a:ext>
                  </a:extLst>
                </a:gridCol>
                <a:gridCol w="2898987">
                  <a:extLst>
                    <a:ext uri="{9D8B030D-6E8A-4147-A177-3AD203B41FA5}">
                      <a16:colId xmlns:a16="http://schemas.microsoft.com/office/drawing/2014/main" xmlns="" val="20001"/>
                    </a:ext>
                  </a:extLst>
                </a:gridCol>
                <a:gridCol w="2898987">
                  <a:extLst>
                    <a:ext uri="{9D8B030D-6E8A-4147-A177-3AD203B41FA5}">
                      <a16:colId xmlns:a16="http://schemas.microsoft.com/office/drawing/2014/main" xmlns="" val="20002"/>
                    </a:ext>
                  </a:extLst>
                </a:gridCol>
              </a:tblGrid>
              <a:tr h="317344">
                <a:tc>
                  <a:txBody>
                    <a:bodyPr/>
                    <a:lstStyle/>
                    <a:p>
                      <a:pPr marL="25400" marR="0">
                        <a:lnSpc>
                          <a:spcPct val="100000"/>
                        </a:lnSpc>
                        <a:spcBef>
                          <a:spcPts val="15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Features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00000"/>
                        </a:lnSpc>
                        <a:spcBef>
                          <a:spcPts val="14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 saginata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00000"/>
                        </a:lnSpc>
                        <a:spcBef>
                          <a:spcPts val="140"/>
                        </a:spcBef>
                        <a:spcAft>
                          <a:spcPts val="0"/>
                        </a:spcAft>
                      </a:pPr>
                      <a:r>
                        <a:rPr lang="en-US" sz="14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a:t>
                      </a:r>
                      <a:r>
                        <a:rPr lang="en-US" sz="1400" b="1"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solium</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gridSpan="3">
                  <a:txBody>
                    <a:bodyPr/>
                    <a:lstStyle/>
                    <a:p>
                      <a:pPr>
                        <a:lnSpc>
                          <a:spcPct val="100000"/>
                        </a:lnSpc>
                      </a:pPr>
                      <a:r>
                        <a:rPr lang="en-US" sz="1400" b="1" i="1"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Proglottids</a:t>
                      </a:r>
                      <a:endParaRPr lang="en-US" sz="1400" b="1" dirty="0">
                        <a:solidFill>
                          <a:schemeClr val="tx1"/>
                        </a:solidFill>
                        <a:latin typeface="Roboto Condensed Light" panose="020B0604020202020204" charset="0"/>
                        <a:ea typeface="Roboto Condensed Light" panose="020B0604020202020204" charset="0"/>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xmlns="" val="10001"/>
                  </a:ext>
                </a:extLst>
              </a:tr>
              <a:tr h="370840">
                <a:tc>
                  <a:txBody>
                    <a:bodyPr/>
                    <a:lstStyle/>
                    <a:p>
                      <a:pPr marL="0" marR="43815" algn="l">
                        <a:lnSpc>
                          <a:spcPct val="100000"/>
                        </a:lnSpc>
                        <a:spcBef>
                          <a:spcPts val="14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No. of </a:t>
                      </a: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proglottids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gn="l">
                        <a:lnSpc>
                          <a:spcPct val="100000"/>
                        </a:lnSpc>
                        <a:spcBef>
                          <a:spcPts val="14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1,000–2,000</a:t>
                      </a:r>
                    </a:p>
                  </a:txBody>
                  <a:tcPr marL="0" marR="0" marT="0" marB="0"/>
                </a:tc>
                <a:tc>
                  <a:txBody>
                    <a:bodyPr/>
                    <a:lstStyle/>
                    <a:p>
                      <a:pPr marL="25400" marR="0" algn="l">
                        <a:lnSpc>
                          <a:spcPct val="100000"/>
                        </a:lnSpc>
                        <a:spcBef>
                          <a:spcPts val="14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800–1,000</a:t>
                      </a:r>
                    </a:p>
                  </a:txBody>
                  <a:tcPr marL="0" marR="0" marT="0" marB="0"/>
                </a:tc>
                <a:extLst>
                  <a:ext uri="{0D108BD9-81ED-4DB2-BD59-A6C34878D82A}">
                    <a16:rowId xmlns:a16="http://schemas.microsoft.com/office/drawing/2014/main" xmlns="" val="10002"/>
                  </a:ext>
                </a:extLst>
              </a:tr>
              <a:tr h="370840">
                <a:tc>
                  <a:txBody>
                    <a:bodyPr/>
                    <a:lstStyle/>
                    <a:p>
                      <a:pPr marL="63500" marR="0" algn="l">
                        <a:lnSpc>
                          <a:spcPct val="100000"/>
                        </a:lnSpc>
                        <a:spcBef>
                          <a:spcPts val="14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Uterus</a:t>
                      </a:r>
                    </a:p>
                  </a:txBody>
                  <a:tcPr marL="0" marR="0" marT="0" marB="0"/>
                </a:tc>
                <a:tc>
                  <a:txBody>
                    <a:bodyPr/>
                    <a:lstStyle/>
                    <a:p>
                      <a:pPr marL="25400" marR="141605" algn="l">
                        <a:lnSpc>
                          <a:spcPct val="100000"/>
                        </a:lnSpc>
                        <a:spcBef>
                          <a:spcPts val="13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Bears in 15–20 lateral branches</a:t>
                      </a:r>
                    </a:p>
                  </a:txBody>
                  <a:tcPr marL="0" marR="0" marT="0" marB="0"/>
                </a:tc>
                <a:tc>
                  <a:txBody>
                    <a:bodyPr/>
                    <a:lstStyle/>
                    <a:p>
                      <a:pPr marL="25400" marR="368935" algn="l">
                        <a:lnSpc>
                          <a:spcPct val="100000"/>
                        </a:lnSpc>
                        <a:spcBef>
                          <a:spcPts val="13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Bears in 7–13 lateral branches</a:t>
                      </a:r>
                    </a:p>
                  </a:txBody>
                  <a:tcPr marL="0" marR="0" marT="0" marB="0"/>
                </a:tc>
                <a:extLst>
                  <a:ext uri="{0D108BD9-81ED-4DB2-BD59-A6C34878D82A}">
                    <a16:rowId xmlns:a16="http://schemas.microsoft.com/office/drawing/2014/main" xmlns="" val="10003"/>
                  </a:ext>
                </a:extLst>
              </a:tr>
              <a:tr h="370840">
                <a:tc>
                  <a:txBody>
                    <a:bodyPr/>
                    <a:lstStyle/>
                    <a:p>
                      <a:pPr marL="63500" marR="0" algn="l">
                        <a:lnSpc>
                          <a:spcPct val="100000"/>
                        </a:lnSpc>
                        <a:spcBef>
                          <a:spcPts val="14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Lobes of ovary</a:t>
                      </a:r>
                    </a:p>
                  </a:txBody>
                  <a:tcPr marL="0" marR="0" marT="0" marB="0"/>
                </a:tc>
                <a:tc>
                  <a:txBody>
                    <a:bodyPr/>
                    <a:lstStyle/>
                    <a:p>
                      <a:pPr marL="25400" marR="46990" algn="l">
                        <a:lnSpc>
                          <a:spcPct val="100000"/>
                        </a:lnSpc>
                        <a:spcBef>
                          <a:spcPts val="13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Two, no accessory lobe</a:t>
                      </a:r>
                    </a:p>
                  </a:txBody>
                  <a:tcPr marL="0" marR="0" marT="0" marB="0"/>
                </a:tc>
                <a:tc>
                  <a:txBody>
                    <a:bodyPr/>
                    <a:lstStyle/>
                    <a:p>
                      <a:pPr marL="25400" marR="121920" algn="l">
                        <a:lnSpc>
                          <a:spcPct val="100000"/>
                        </a:lnSpc>
                        <a:spcBef>
                          <a:spcPts val="13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Three–two lobes with an accessory lobe</a:t>
                      </a:r>
                    </a:p>
                  </a:txBody>
                  <a:tcPr marL="0" marR="0" marT="0" marB="0"/>
                </a:tc>
                <a:extLst>
                  <a:ext uri="{0D108BD9-81ED-4DB2-BD59-A6C34878D82A}">
                    <a16:rowId xmlns:a16="http://schemas.microsoft.com/office/drawing/2014/main" xmlns="" val="10004"/>
                  </a:ext>
                </a:extLst>
              </a:tr>
              <a:tr h="370840">
                <a:tc>
                  <a:txBody>
                    <a:bodyPr/>
                    <a:lstStyle/>
                    <a:p>
                      <a:pPr marL="0" marR="53340" algn="l">
                        <a:lnSpc>
                          <a:spcPct val="100000"/>
                        </a:lnSpc>
                        <a:spcBef>
                          <a:spcPts val="14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Vaginal sphincter</a:t>
                      </a:r>
                    </a:p>
                  </a:txBody>
                  <a:tcPr marL="0" marR="0" marT="0" marB="0"/>
                </a:tc>
                <a:tc>
                  <a:txBody>
                    <a:bodyPr/>
                    <a:lstStyle/>
                    <a:p>
                      <a:pPr marL="25400" marR="0" algn="l">
                        <a:lnSpc>
                          <a:spcPct val="100000"/>
                        </a:lnSpc>
                        <a:spcBef>
                          <a:spcPts val="14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Present</a:t>
                      </a:r>
                    </a:p>
                  </a:txBody>
                  <a:tcPr marL="0" marR="0" marT="0" marB="0"/>
                </a:tc>
                <a:tc>
                  <a:txBody>
                    <a:bodyPr/>
                    <a:lstStyle/>
                    <a:p>
                      <a:pPr marL="25400" marR="0" algn="l">
                        <a:lnSpc>
                          <a:spcPct val="100000"/>
                        </a:lnSpc>
                        <a:spcBef>
                          <a:spcPts val="14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Absent</a:t>
                      </a:r>
                    </a:p>
                  </a:txBody>
                  <a:tcPr marL="0" marR="0" marT="0" marB="0"/>
                </a:tc>
                <a:extLst>
                  <a:ext uri="{0D108BD9-81ED-4DB2-BD59-A6C34878D82A}">
                    <a16:rowId xmlns:a16="http://schemas.microsoft.com/office/drawing/2014/main" xmlns="" val="10005"/>
                  </a:ext>
                </a:extLst>
              </a:tr>
              <a:tr h="370840">
                <a:tc>
                  <a:txBody>
                    <a:bodyPr/>
                    <a:lstStyle/>
                    <a:p>
                      <a:pPr marL="63500" marR="0" algn="l">
                        <a:lnSpc>
                          <a:spcPct val="100000"/>
                        </a:lnSpc>
                        <a:spcBef>
                          <a:spcPts val="13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Expulsion of segments</a:t>
                      </a:r>
                    </a:p>
                  </a:txBody>
                  <a:tcPr marL="0" marR="0" marT="0" marB="0"/>
                </a:tc>
                <a:tc>
                  <a:txBody>
                    <a:bodyPr/>
                    <a:lstStyle/>
                    <a:p>
                      <a:pPr marL="25400" marR="0" algn="l">
                        <a:lnSpc>
                          <a:spcPct val="100000"/>
                        </a:lnSpc>
                        <a:spcBef>
                          <a:spcPts val="13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Expelled singly in the feces</a:t>
                      </a:r>
                    </a:p>
                  </a:txBody>
                  <a:tcPr marL="0" marR="0" marT="0" marB="0"/>
                </a:tc>
                <a:tc>
                  <a:txBody>
                    <a:bodyPr/>
                    <a:lstStyle/>
                    <a:p>
                      <a:pPr marL="25400" marR="0" algn="l">
                        <a:lnSpc>
                          <a:spcPct val="100000"/>
                        </a:lnSpc>
                        <a:spcBef>
                          <a:spcPts val="13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Expelled in chain of 5–6 segments</a:t>
                      </a:r>
                    </a:p>
                  </a:txBody>
                  <a:tcPr marL="0" marR="0" marT="0" marB="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2602815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Taenia saginata and T. solium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24</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1421779036"/>
              </p:ext>
            </p:extLst>
          </p:nvPr>
        </p:nvGraphicFramePr>
        <p:xfrm>
          <a:off x="490871" y="1554376"/>
          <a:ext cx="8272981" cy="3022600"/>
        </p:xfrm>
        <a:graphic>
          <a:graphicData uri="http://schemas.openxmlformats.org/drawingml/2006/table">
            <a:tbl>
              <a:tblPr firstRow="1" bandRow="1">
                <a:tableStyleId>{69C7853C-536D-4A76-A0AE-DD22124D55A5}</a:tableStyleId>
              </a:tblPr>
              <a:tblGrid>
                <a:gridCol w="1512585">
                  <a:extLst>
                    <a:ext uri="{9D8B030D-6E8A-4147-A177-3AD203B41FA5}">
                      <a16:colId xmlns:a16="http://schemas.microsoft.com/office/drawing/2014/main" xmlns="" val="20000"/>
                    </a:ext>
                  </a:extLst>
                </a:gridCol>
                <a:gridCol w="2753474">
                  <a:extLst>
                    <a:ext uri="{9D8B030D-6E8A-4147-A177-3AD203B41FA5}">
                      <a16:colId xmlns:a16="http://schemas.microsoft.com/office/drawing/2014/main" xmlns="" val="20001"/>
                    </a:ext>
                  </a:extLst>
                </a:gridCol>
                <a:gridCol w="4006922">
                  <a:extLst>
                    <a:ext uri="{9D8B030D-6E8A-4147-A177-3AD203B41FA5}">
                      <a16:colId xmlns:a16="http://schemas.microsoft.com/office/drawing/2014/main" xmlns="" val="20002"/>
                    </a:ext>
                  </a:extLst>
                </a:gridCol>
              </a:tblGrid>
              <a:tr h="317344">
                <a:tc>
                  <a:txBody>
                    <a:bodyPr/>
                    <a:lstStyle/>
                    <a:p>
                      <a:pPr marL="25400" marR="0">
                        <a:lnSpc>
                          <a:spcPct val="150000"/>
                        </a:lnSpc>
                        <a:spcBef>
                          <a:spcPts val="150"/>
                        </a:spcBef>
                        <a:spcAft>
                          <a:spcPts val="0"/>
                        </a:spcAft>
                      </a:pPr>
                      <a:r>
                        <a:rPr lang="en-US" sz="16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Features</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50000"/>
                        </a:lnSpc>
                        <a:spcBef>
                          <a:spcPts val="140"/>
                        </a:spcBef>
                        <a:spcAft>
                          <a:spcPts val="0"/>
                        </a:spcAft>
                      </a:pPr>
                      <a:r>
                        <a:rPr lang="en-US" sz="16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 saginata</a:t>
                      </a:r>
                      <a:endPar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50000"/>
                        </a:lnSpc>
                        <a:spcBef>
                          <a:spcPts val="140"/>
                        </a:spcBef>
                        <a:spcAft>
                          <a:spcPts val="0"/>
                        </a:spcAft>
                      </a:pPr>
                      <a:r>
                        <a:rPr lang="en-US" sz="16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a:t>
                      </a:r>
                      <a:r>
                        <a:rPr lang="en-US" sz="1600" b="1"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6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solium</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gridSpan="3">
                  <a:txBody>
                    <a:bodyPr/>
                    <a:lstStyle/>
                    <a:p>
                      <a:pPr>
                        <a:lnSpc>
                          <a:spcPct val="150000"/>
                        </a:lnSpc>
                      </a:pPr>
                      <a:r>
                        <a:rPr lang="en-US" sz="16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Larva</a:t>
                      </a:r>
                      <a:endParaRPr lang="en-US" sz="1600" dirty="0">
                        <a:solidFill>
                          <a:schemeClr val="tx1"/>
                        </a:solidFill>
                        <a:latin typeface="Roboto Condensed Light" panose="020B0604020202020204" charset="0"/>
                        <a:ea typeface="Roboto Condensed Light" panose="020B0604020202020204" charset="0"/>
                      </a:endParaRPr>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0001"/>
                  </a:ext>
                </a:extLst>
              </a:tr>
              <a:tr h="370840">
                <a:tc>
                  <a:txBody>
                    <a:bodyPr/>
                    <a:lstStyle/>
                    <a:p>
                      <a:pPr marL="0" marR="43815" algn="l">
                        <a:lnSpc>
                          <a:spcPct val="150000"/>
                        </a:lnSpc>
                        <a:spcBef>
                          <a:spcPts val="140"/>
                        </a:spcBef>
                        <a:spcAft>
                          <a:spcPts val="0"/>
                        </a:spcAft>
                      </a:pP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55880">
                        <a:lnSpc>
                          <a:spcPct val="150000"/>
                        </a:lnSpc>
                        <a:spcBef>
                          <a:spcPts val="135"/>
                        </a:spcBef>
                        <a:spcAft>
                          <a:spcPts val="0"/>
                        </a:spcAft>
                      </a:pPr>
                      <a:r>
                        <a:rPr lang="en-US" sz="16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Cysticercus</a:t>
                      </a: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6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bovis</a:t>
                      </a: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present in </a:t>
                      </a:r>
                      <a:r>
                        <a:rPr lang="en-US" sz="1600" spc="-25"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cattle’s </a:t>
                      </a: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muscle, but not in man</a:t>
                      </a:r>
                      <a:endParaRPr lang="en-US" sz="16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14605">
                        <a:lnSpc>
                          <a:spcPct val="150000"/>
                        </a:lnSpc>
                        <a:spcBef>
                          <a:spcPts val="135"/>
                        </a:spcBef>
                        <a:spcAft>
                          <a:spcPts val="0"/>
                        </a:spcAft>
                      </a:pPr>
                      <a:r>
                        <a:rPr lang="en-US" sz="16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Cysticercus</a:t>
                      </a: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6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cellulosae</a:t>
                      </a: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present in pig’s muscle and also in man (muscle, eye and brain)</a:t>
                      </a:r>
                      <a:endParaRPr lang="en-US" sz="16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70840">
                <a:tc gridSpan="3">
                  <a:txBody>
                    <a:bodyPr/>
                    <a:lstStyle/>
                    <a:p>
                      <a:pPr marL="63500" marR="0" algn="l">
                        <a:lnSpc>
                          <a:spcPct val="150000"/>
                        </a:lnSpc>
                        <a:spcBef>
                          <a:spcPts val="140"/>
                        </a:spcBef>
                        <a:spcAft>
                          <a:spcPts val="0"/>
                        </a:spcAft>
                      </a:pPr>
                      <a:r>
                        <a:rPr lang="en-US" sz="1600" b="0" i="1" u="none" strike="noStrike" cap="none" baseline="0" dirty="0">
                          <a:solidFill>
                            <a:schemeClr val="dk1"/>
                          </a:solidFill>
                          <a:latin typeface="Roboto Condensed Light" panose="020B0604020202020204" charset="0"/>
                          <a:ea typeface="Roboto Condensed Light" panose="020B0604020202020204" charset="0"/>
                          <a:cs typeface="+mn-cs"/>
                          <a:sym typeface="Arial"/>
                        </a:rPr>
                        <a:t>Egg</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0003"/>
                  </a:ext>
                </a:extLst>
              </a:tr>
              <a:tr h="370840">
                <a:tc>
                  <a:txBody>
                    <a:bodyPr/>
                    <a:lstStyle/>
                    <a:p>
                      <a:pPr marL="63500" marR="0" algn="l">
                        <a:lnSpc>
                          <a:spcPct val="150000"/>
                        </a:lnSpc>
                        <a:spcBef>
                          <a:spcPts val="140"/>
                        </a:spcBef>
                        <a:spcAft>
                          <a:spcPts val="0"/>
                        </a:spcAft>
                      </a:pP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50000"/>
                        </a:lnSpc>
                        <a:spcBef>
                          <a:spcPts val="145"/>
                        </a:spcBef>
                        <a:spcAft>
                          <a:spcPts val="0"/>
                        </a:spcAft>
                      </a:pP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Acid fast, 31–43</a:t>
                      </a:r>
                      <a:endParaRPr lang="en-US" sz="1600" dirty="0">
                        <a:effectLst/>
                        <a:latin typeface="Roboto Condensed Light" panose="020B0604020202020204" charset="0"/>
                        <a:ea typeface="Roboto Condensed Light" panose="020B0604020202020204" charset="0"/>
                        <a:cs typeface="Times New Roman" panose="02020603050405020304" pitchFamily="18" charset="0"/>
                      </a:endParaRPr>
                    </a:p>
                    <a:p>
                      <a:pPr marL="25400" marR="0">
                        <a:lnSpc>
                          <a:spcPct val="150000"/>
                        </a:lnSpc>
                        <a:spcBef>
                          <a:spcPts val="0"/>
                        </a:spcBef>
                        <a:spcAft>
                          <a:spcPts val="0"/>
                        </a:spcAft>
                      </a:pP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µm size</a:t>
                      </a:r>
                      <a:endParaRPr lang="en-US" sz="16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121920">
                        <a:lnSpc>
                          <a:spcPct val="150000"/>
                        </a:lnSpc>
                        <a:spcBef>
                          <a:spcPts val="140"/>
                        </a:spcBef>
                        <a:spcAft>
                          <a:spcPts val="0"/>
                        </a:spcAft>
                      </a:pPr>
                      <a:r>
                        <a:rPr lang="en-US" sz="16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Non-acid fast, 31–43 µm size</a:t>
                      </a:r>
                      <a:endParaRPr lang="en-US" sz="16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983404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Differences between Taenia saginata and T. solium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25</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4273310640"/>
              </p:ext>
            </p:extLst>
          </p:nvPr>
        </p:nvGraphicFramePr>
        <p:xfrm>
          <a:off x="203199" y="1348896"/>
          <a:ext cx="8696961" cy="3428688"/>
        </p:xfrm>
        <a:graphic>
          <a:graphicData uri="http://schemas.openxmlformats.org/drawingml/2006/table">
            <a:tbl>
              <a:tblPr firstRow="1" bandRow="1">
                <a:tableStyleId>{69C7853C-536D-4A76-A0AE-DD22124D55A5}</a:tableStyleId>
              </a:tblPr>
              <a:tblGrid>
                <a:gridCol w="1859281">
                  <a:extLst>
                    <a:ext uri="{9D8B030D-6E8A-4147-A177-3AD203B41FA5}">
                      <a16:colId xmlns:a16="http://schemas.microsoft.com/office/drawing/2014/main" xmlns="" val="20000"/>
                    </a:ext>
                  </a:extLst>
                </a:gridCol>
                <a:gridCol w="2336800">
                  <a:extLst>
                    <a:ext uri="{9D8B030D-6E8A-4147-A177-3AD203B41FA5}">
                      <a16:colId xmlns:a16="http://schemas.microsoft.com/office/drawing/2014/main" xmlns="" val="20001"/>
                    </a:ext>
                  </a:extLst>
                </a:gridCol>
                <a:gridCol w="325120">
                  <a:extLst>
                    <a:ext uri="{9D8B030D-6E8A-4147-A177-3AD203B41FA5}">
                      <a16:colId xmlns:a16="http://schemas.microsoft.com/office/drawing/2014/main" xmlns="" val="20002"/>
                    </a:ext>
                  </a:extLst>
                </a:gridCol>
                <a:gridCol w="4175760">
                  <a:extLst>
                    <a:ext uri="{9D8B030D-6E8A-4147-A177-3AD203B41FA5}">
                      <a16:colId xmlns:a16="http://schemas.microsoft.com/office/drawing/2014/main" xmlns="" val="20003"/>
                    </a:ext>
                  </a:extLst>
                </a:gridCol>
              </a:tblGrid>
              <a:tr h="317344">
                <a:tc>
                  <a:txBody>
                    <a:bodyPr/>
                    <a:lstStyle/>
                    <a:p>
                      <a:pPr marL="25400" marR="0">
                        <a:lnSpc>
                          <a:spcPct val="100000"/>
                        </a:lnSpc>
                        <a:spcBef>
                          <a:spcPts val="150"/>
                        </a:spcBef>
                        <a:spcAft>
                          <a:spcPts val="0"/>
                        </a:spcAft>
                      </a:pPr>
                      <a:r>
                        <a:rPr lang="en-US" sz="14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Features</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25400" marR="0">
                        <a:lnSpc>
                          <a:spcPct val="100000"/>
                        </a:lnSpc>
                        <a:spcBef>
                          <a:spcPts val="140"/>
                        </a:spcBef>
                        <a:spcAft>
                          <a:spcPts val="0"/>
                        </a:spcAft>
                      </a:pPr>
                      <a:r>
                        <a:rPr lang="en-US" sz="14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 saginata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a:txBody>
                    <a:bodyPr/>
                    <a:lstStyle/>
                    <a:p>
                      <a:pPr marL="25400" marR="0">
                        <a:lnSpc>
                          <a:spcPct val="100000"/>
                        </a:lnSpc>
                        <a:spcBef>
                          <a:spcPts val="140"/>
                        </a:spcBef>
                        <a:spcAft>
                          <a:spcPts val="0"/>
                        </a:spcAft>
                      </a:pPr>
                      <a:r>
                        <a:rPr lang="en-US" sz="14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Taenia</a:t>
                      </a:r>
                      <a:r>
                        <a:rPr lang="en-US" sz="1400" b="1"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b="1"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solium</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233680">
                <a:tc gridSpan="4">
                  <a:txBody>
                    <a:bodyPr/>
                    <a:lstStyle/>
                    <a:p>
                      <a:pPr marL="25400" marR="0">
                        <a:lnSpc>
                          <a:spcPct val="100000"/>
                        </a:lnSpc>
                        <a:spcBef>
                          <a:spcPts val="150"/>
                        </a:spcBef>
                        <a:spcAft>
                          <a:spcPts val="0"/>
                        </a:spcAft>
                      </a:pPr>
                      <a:r>
                        <a:rPr lang="en-US" sz="1400" b="1" i="1" u="none" strike="noStrike" cap="none" dirty="0">
                          <a:solidFill>
                            <a:schemeClr val="dk1"/>
                          </a:solidFill>
                          <a:effectLst/>
                          <a:latin typeface="Roboto Condensed Light" panose="020B0604020202020204" charset="0"/>
                          <a:ea typeface="Roboto Condensed Light" panose="020B0604020202020204" charset="0"/>
                          <a:cs typeface="+mn-cs"/>
                          <a:sym typeface="Arial"/>
                        </a:rPr>
                        <a:t>Life cycle</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17344">
                <a:tc>
                  <a:txBody>
                    <a:bodyPr/>
                    <a:lstStyle/>
                    <a:p>
                      <a:pPr marL="25400" marR="0">
                        <a:lnSpc>
                          <a:spcPct val="100000"/>
                        </a:lnSpc>
                        <a:spcBef>
                          <a:spcPts val="145"/>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Disease</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00000"/>
                        </a:lnSpc>
                        <a:spcBef>
                          <a:spcPts val="14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Causes intestinal taeniasis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25400" marR="0">
                        <a:lnSpc>
                          <a:spcPct val="100000"/>
                        </a:lnSpc>
                        <a:spcBef>
                          <a:spcPts val="140"/>
                        </a:spcBef>
                        <a:spcAft>
                          <a:spcPts val="0"/>
                        </a:spcAft>
                      </a:pP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Causes intestinal </a:t>
                      </a:r>
                      <a:r>
                        <a:rPr lang="en-US" sz="14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taeniasis</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and </a:t>
                      </a:r>
                      <a:r>
                        <a:rPr lang="en-US" sz="1400" dirty="0" err="1">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cysticercosis</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25400" marR="0">
                        <a:lnSpc>
                          <a:spcPct val="100000"/>
                        </a:lnSpc>
                        <a:spcBef>
                          <a:spcPts val="140"/>
                        </a:spcBef>
                        <a:spcAft>
                          <a:spcPts val="0"/>
                        </a:spcAft>
                      </a:pP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2"/>
                  </a:ext>
                </a:extLst>
              </a:tr>
              <a:tr h="317344">
                <a:tc>
                  <a:txBody>
                    <a:bodyPr/>
                    <a:lstStyle/>
                    <a:p>
                      <a:pPr marL="25400" marR="0">
                        <a:lnSpc>
                          <a:spcPct val="100000"/>
                        </a:lnSpc>
                        <a:spcBef>
                          <a:spcPts val="14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Host</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179070">
                        <a:lnSpc>
                          <a:spcPct val="100000"/>
                        </a:lnSpc>
                        <a:spcBef>
                          <a:spcPts val="16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Definitive host: Man</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p>
                      <a:pPr marL="25400" marR="27940">
                        <a:lnSpc>
                          <a:spcPct val="100000"/>
                        </a:lnSpc>
                        <a:spcBef>
                          <a:spcPts val="10"/>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Intermediate host: Cattle</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342900" marR="60325" lvl="0" indent="-342900">
                        <a:lnSpc>
                          <a:spcPct val="100000"/>
                        </a:lnSpc>
                        <a:spcBef>
                          <a:spcPts val="115"/>
                        </a:spcBef>
                        <a:spcAft>
                          <a:spcPts val="0"/>
                        </a:spcAft>
                        <a:buClr>
                          <a:srgbClr val="231F20"/>
                        </a:buClr>
                        <a:buSzPts val="850"/>
                        <a:buFont typeface="Wingdings" panose="05000000000000000000" pitchFamily="2" charset="2"/>
                        <a:buChar char="Ø"/>
                        <a:tabLst>
                          <a:tab pos="140335" algn="l"/>
                        </a:tabLst>
                      </a:pP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 intestinal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taeniasis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definitive host is man, intermediate host is</a:t>
                      </a:r>
                      <a:r>
                        <a:rPr lang="en-US" sz="1400" spc="8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pig</a:t>
                      </a:r>
                      <a:endParaRPr lang="en-US" sz="1400" dirty="0">
                        <a:effectLst/>
                        <a:latin typeface="Roboto Condensed Light" panose="020B0604020202020204" charset="0"/>
                        <a:ea typeface="Roboto Condensed Light" panose="020B0604020202020204" charset="0"/>
                        <a:cs typeface="Symbol" panose="05050102010706020507" pitchFamily="18" charset="2"/>
                      </a:endParaRPr>
                    </a:p>
                    <a:p>
                      <a:pPr marL="342900" marR="128270" lvl="0" indent="-342900">
                        <a:lnSpc>
                          <a:spcPct val="100000"/>
                        </a:lnSpc>
                        <a:spcBef>
                          <a:spcPts val="0"/>
                        </a:spcBef>
                        <a:spcAft>
                          <a:spcPts val="0"/>
                        </a:spcAft>
                        <a:buClr>
                          <a:srgbClr val="231F20"/>
                        </a:buClr>
                        <a:buSzPts val="850"/>
                        <a:buFont typeface="Wingdings" panose="05000000000000000000" pitchFamily="2" charset="2"/>
                        <a:buChar char="Ø"/>
                        <a:tabLst>
                          <a:tab pos="140335" algn="l"/>
                        </a:tabLst>
                      </a:pP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cysticercosis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—man acts</a:t>
                      </a:r>
                      <a:r>
                        <a:rPr lang="en-US" sz="1400" spc="-5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both</a:t>
                      </a:r>
                      <a:r>
                        <a:rPr lang="en-US" sz="1400" spc="-5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as</a:t>
                      </a:r>
                      <a:r>
                        <a:rPr lang="en-US" sz="1400" spc="-5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definitive</a:t>
                      </a:r>
                      <a:r>
                        <a:rPr lang="en-US" sz="1400" baseline="0" dirty="0">
                          <a:solidFill>
                            <a:schemeClr val="dk1"/>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and intermediate hosts</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342900" marR="60325" lvl="0" indent="-342900">
                        <a:lnSpc>
                          <a:spcPct val="100000"/>
                        </a:lnSpc>
                        <a:spcBef>
                          <a:spcPts val="115"/>
                        </a:spcBef>
                        <a:spcAft>
                          <a:spcPts val="0"/>
                        </a:spcAft>
                        <a:buClr>
                          <a:srgbClr val="231F20"/>
                        </a:buClr>
                        <a:buSzPts val="850"/>
                        <a:buFont typeface="Wingdings" panose="05000000000000000000" pitchFamily="2" charset="2"/>
                        <a:buChar char="Ø"/>
                        <a:tabLst>
                          <a:tab pos="140335" algn="l"/>
                        </a:tabLst>
                      </a:pP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3"/>
                  </a:ext>
                </a:extLst>
              </a:tr>
              <a:tr h="317344">
                <a:tc>
                  <a:txBody>
                    <a:bodyPr/>
                    <a:lstStyle/>
                    <a:p>
                      <a:pPr marL="25400" marR="0">
                        <a:lnSpc>
                          <a:spcPct val="100000"/>
                        </a:lnSpc>
                        <a:spcBef>
                          <a:spcPts val="14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Infective form</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00000"/>
                        </a:lnSpc>
                        <a:spcBef>
                          <a:spcPts val="16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Larva (cysticercus bovis)</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342900" marR="60325" lvl="0" indent="-342900">
                        <a:lnSpc>
                          <a:spcPct val="100000"/>
                        </a:lnSpc>
                        <a:spcBef>
                          <a:spcPts val="115"/>
                        </a:spcBef>
                        <a:spcAft>
                          <a:spcPts val="0"/>
                        </a:spcAft>
                        <a:buClr>
                          <a:srgbClr val="231F20"/>
                        </a:buClr>
                        <a:buSzPts val="850"/>
                        <a:buFont typeface="Wingdings" panose="05000000000000000000" pitchFamily="2" charset="2"/>
                        <a:buChar char="Ø"/>
                        <a:tabLst>
                          <a:tab pos="140335" algn="l"/>
                        </a:tabLst>
                      </a:pP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 intestinal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taeniasis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larva (C.</a:t>
                      </a:r>
                      <a:r>
                        <a:rPr lang="en-US" sz="1400" spc="-2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cellulosae</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a:t>
                      </a:r>
                      <a:endParaRPr lang="en-US" sz="1400" dirty="0">
                        <a:effectLst/>
                        <a:latin typeface="Roboto Condensed Light" panose="020B0604020202020204" charset="0"/>
                        <a:ea typeface="Roboto Condensed Light" panose="020B0604020202020204" charset="0"/>
                        <a:cs typeface="Symbol" panose="05050102010706020507" pitchFamily="18" charset="2"/>
                      </a:endParaRPr>
                    </a:p>
                    <a:p>
                      <a:pPr marL="342900" marR="0" lvl="0" indent="-342900">
                        <a:lnSpc>
                          <a:spcPct val="100000"/>
                        </a:lnSpc>
                        <a:spcBef>
                          <a:spcPts val="0"/>
                        </a:spcBef>
                        <a:spcAft>
                          <a:spcPts val="0"/>
                        </a:spcAft>
                        <a:buClr>
                          <a:srgbClr val="231F20"/>
                        </a:buClr>
                        <a:buSzPts val="850"/>
                        <a:buFont typeface="Wingdings" panose="05000000000000000000" pitchFamily="2" charset="2"/>
                        <a:buChar char="Ø"/>
                        <a:tabLst>
                          <a:tab pos="140335" algn="l"/>
                        </a:tabLst>
                      </a:pP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a:t>
                      </a:r>
                      <a:r>
                        <a:rPr lang="en-US" sz="1400" spc="-3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cysticercosis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—egg</a:t>
                      </a:r>
                      <a:endParaRPr lang="en-US" sz="1400" dirty="0">
                        <a:effectLst/>
                        <a:latin typeface="Roboto Condensed Light" panose="020B0604020202020204" charset="0"/>
                        <a:ea typeface="Roboto Condensed Light" panose="020B0604020202020204" charset="0"/>
                        <a:cs typeface="Symbol" panose="05050102010706020507" pitchFamily="18" charset="2"/>
                      </a:endParaRPr>
                    </a:p>
                  </a:txBody>
                  <a:tcPr marL="0" marR="0" marT="0" marB="0"/>
                </a:tc>
                <a:tc hMerge="1">
                  <a:txBody>
                    <a:bodyPr/>
                    <a:lstStyle/>
                    <a:p>
                      <a:pPr marL="342900" marR="60325" lvl="0" indent="-342900">
                        <a:lnSpc>
                          <a:spcPct val="100000"/>
                        </a:lnSpc>
                        <a:spcBef>
                          <a:spcPts val="115"/>
                        </a:spcBef>
                        <a:spcAft>
                          <a:spcPts val="0"/>
                        </a:spcAft>
                        <a:buClr>
                          <a:srgbClr val="231F20"/>
                        </a:buClr>
                        <a:buSzPts val="850"/>
                        <a:buFont typeface="Wingdings" panose="05000000000000000000" pitchFamily="2" charset="2"/>
                        <a:buChar char="Ø"/>
                        <a:tabLst>
                          <a:tab pos="140335" algn="l"/>
                        </a:tabLst>
                      </a:pPr>
                      <a:endParaRPr lang="en-US" sz="1400" dirty="0">
                        <a:effectLst/>
                        <a:latin typeface="Roboto Condensed Light" panose="020B0604020202020204" charset="0"/>
                        <a:ea typeface="Roboto Condensed Light" panose="020B0604020202020204" charset="0"/>
                        <a:cs typeface="Symbol" panose="05050102010706020507" pitchFamily="18" charset="2"/>
                      </a:endParaRPr>
                    </a:p>
                  </a:txBody>
                  <a:tcPr marL="0" marR="0" marT="0" marB="0"/>
                </a:tc>
                <a:extLst>
                  <a:ext uri="{0D108BD9-81ED-4DB2-BD59-A6C34878D82A}">
                    <a16:rowId xmlns:a16="http://schemas.microsoft.com/office/drawing/2014/main" xmlns="" val="10004"/>
                  </a:ext>
                </a:extLst>
              </a:tr>
              <a:tr h="317344">
                <a:tc>
                  <a:txBody>
                    <a:bodyPr/>
                    <a:lstStyle/>
                    <a:p>
                      <a:pPr marL="25400" marR="0">
                        <a:lnSpc>
                          <a:spcPct val="100000"/>
                        </a:lnSpc>
                        <a:spcBef>
                          <a:spcPts val="14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Diagnostic form</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0">
                        <a:lnSpc>
                          <a:spcPct val="100000"/>
                        </a:lnSpc>
                        <a:spcBef>
                          <a:spcPts val="14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Egg</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342900" marR="73660" lvl="0" indent="-342900">
                        <a:lnSpc>
                          <a:spcPct val="100000"/>
                        </a:lnSpc>
                        <a:spcBef>
                          <a:spcPts val="120"/>
                        </a:spcBef>
                        <a:spcAft>
                          <a:spcPts val="0"/>
                        </a:spcAft>
                        <a:buClr>
                          <a:srgbClr val="231F20"/>
                        </a:buClr>
                        <a:buSzPts val="850"/>
                        <a:buFont typeface="Wingdings" panose="05000000000000000000" pitchFamily="2" charset="2"/>
                        <a:buChar char="Ø"/>
                        <a:tabLst>
                          <a:tab pos="140335" algn="l"/>
                        </a:tabLst>
                      </a:pPr>
                      <a:r>
                        <a:rPr lang="en-US" sz="1400" spc="-1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 </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intestinal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taeniasis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egg</a:t>
                      </a:r>
                      <a:endParaRPr lang="en-US" sz="1400" dirty="0">
                        <a:effectLst/>
                        <a:latin typeface="Roboto Condensed Light" panose="020B0604020202020204" charset="0"/>
                        <a:ea typeface="Roboto Condensed Light" panose="020B0604020202020204" charset="0"/>
                        <a:cs typeface="Symbol" panose="05050102010706020507" pitchFamily="18" charset="2"/>
                      </a:endParaRPr>
                    </a:p>
                    <a:p>
                      <a:pPr marL="342900" marR="0" lvl="0" indent="-342900">
                        <a:lnSpc>
                          <a:spcPct val="100000"/>
                        </a:lnSpc>
                        <a:spcBef>
                          <a:spcPts val="0"/>
                        </a:spcBef>
                        <a:spcAft>
                          <a:spcPts val="0"/>
                        </a:spcAft>
                        <a:buClr>
                          <a:srgbClr val="231F20"/>
                        </a:buClr>
                        <a:buSzPts val="850"/>
                        <a:buFont typeface="Wingdings" panose="05000000000000000000" pitchFamily="2" charset="2"/>
                        <a:buChar char="Ø"/>
                        <a:tabLst>
                          <a:tab pos="140335" algn="l"/>
                        </a:tabLst>
                      </a:pP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a:t>
                      </a:r>
                      <a:r>
                        <a:rPr lang="en-US" sz="1400" spc="16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cysticercosis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—larva</a:t>
                      </a:r>
                      <a:r>
                        <a:rPr lang="en-US" sz="1400" baseline="0" dirty="0">
                          <a:solidFill>
                            <a:schemeClr val="dk1"/>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(deposited</a:t>
                      </a:r>
                      <a:r>
                        <a:rPr lang="en-US" sz="1400" spc="-115"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in</a:t>
                      </a:r>
                      <a:r>
                        <a:rPr lang="en-US" sz="1400" spc="-115"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tissue)</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342900" marR="73660" lvl="0" indent="-342900">
                        <a:lnSpc>
                          <a:spcPct val="100000"/>
                        </a:lnSpc>
                        <a:spcBef>
                          <a:spcPts val="120"/>
                        </a:spcBef>
                        <a:spcAft>
                          <a:spcPts val="0"/>
                        </a:spcAft>
                        <a:buClr>
                          <a:srgbClr val="231F20"/>
                        </a:buClr>
                        <a:buSzPts val="850"/>
                        <a:buFont typeface="Wingdings" panose="05000000000000000000" pitchFamily="2" charset="2"/>
                        <a:buChar char="Ø"/>
                        <a:tabLst>
                          <a:tab pos="140335" algn="l"/>
                        </a:tabLst>
                      </a:pP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5"/>
                  </a:ext>
                </a:extLst>
              </a:tr>
              <a:tr h="317344">
                <a:tc>
                  <a:txBody>
                    <a:bodyPr/>
                    <a:lstStyle/>
                    <a:p>
                      <a:pPr marL="25400" marR="0">
                        <a:lnSpc>
                          <a:spcPct val="100000"/>
                        </a:lnSpc>
                        <a:spcBef>
                          <a:spcPts val="16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Mode of transmission</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25400" marR="141605">
                        <a:lnSpc>
                          <a:spcPct val="100000"/>
                        </a:lnSpc>
                        <a:spcBef>
                          <a:spcPts val="165"/>
                        </a:spcBef>
                        <a:spcAft>
                          <a:spcPts val="0"/>
                        </a:spcAft>
                      </a:pPr>
                      <a:r>
                        <a:rPr lang="en-US" sz="140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Ingestion of contaminated beef</a:t>
                      </a:r>
                      <a:endParaRPr lang="en-US" sz="140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gridSpan="2">
                  <a:txBody>
                    <a:bodyPr/>
                    <a:lstStyle/>
                    <a:p>
                      <a:pPr marL="342900" marR="60325" lvl="0" indent="-342900">
                        <a:lnSpc>
                          <a:spcPct val="100000"/>
                        </a:lnSpc>
                        <a:spcBef>
                          <a:spcPts val="120"/>
                        </a:spcBef>
                        <a:spcAft>
                          <a:spcPts val="0"/>
                        </a:spcAft>
                        <a:buClr>
                          <a:srgbClr val="231F20"/>
                        </a:buClr>
                        <a:buSzPts val="850"/>
                        <a:buFont typeface="Wingdings" panose="05000000000000000000" pitchFamily="2" charset="2"/>
                        <a:buChar char="Ø"/>
                        <a:tabLst>
                          <a:tab pos="140335" algn="l"/>
                        </a:tabLst>
                      </a:pP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a:t>
                      </a:r>
                      <a:r>
                        <a:rPr lang="en-US" sz="1400" spc="-14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intestinal</a:t>
                      </a:r>
                      <a:r>
                        <a:rPr lang="en-US" sz="1400" spc="-14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taeniasis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ingestion of contaminated</a:t>
                      </a:r>
                      <a:r>
                        <a:rPr lang="en-US" sz="1400" spc="-3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pork</a:t>
                      </a:r>
                      <a:endParaRPr lang="en-US" sz="1400" dirty="0">
                        <a:effectLst/>
                        <a:latin typeface="Roboto Condensed Light" panose="020B0604020202020204" charset="0"/>
                        <a:ea typeface="Roboto Condensed Light" panose="020B0604020202020204" charset="0"/>
                        <a:cs typeface="Symbol" panose="05050102010706020507" pitchFamily="18" charset="2"/>
                      </a:endParaRPr>
                    </a:p>
                    <a:p>
                      <a:pPr marL="342900" marR="0" lvl="0" indent="-342900">
                        <a:lnSpc>
                          <a:spcPct val="100000"/>
                        </a:lnSpc>
                        <a:spcBef>
                          <a:spcPts val="0"/>
                        </a:spcBef>
                        <a:spcAft>
                          <a:spcPts val="0"/>
                        </a:spcAft>
                        <a:buClr>
                          <a:srgbClr val="231F20"/>
                        </a:buClr>
                        <a:buSzPts val="850"/>
                        <a:buFont typeface="Wingdings" panose="05000000000000000000" pitchFamily="2" charset="2"/>
                        <a:buChar char="Ø"/>
                        <a:tabLst>
                          <a:tab pos="140335" algn="l"/>
                        </a:tabLst>
                      </a:pP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For</a:t>
                      </a:r>
                      <a:r>
                        <a:rPr lang="en-US" sz="1400" spc="-35"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err="1">
                          <a:solidFill>
                            <a:srgbClr val="231F20"/>
                          </a:solidFill>
                          <a:effectLst/>
                          <a:latin typeface="Roboto Condensed Light" panose="020B0604020202020204" charset="0"/>
                          <a:ea typeface="Roboto Condensed Light" panose="020B0604020202020204" charset="0"/>
                          <a:cs typeface="Symbol" panose="05050102010706020507" pitchFamily="18" charset="2"/>
                        </a:rPr>
                        <a:t>cysticercosis</a:t>
                      </a:r>
                      <a:r>
                        <a:rPr lang="en-US" sz="1400" dirty="0">
                          <a:solidFill>
                            <a:srgbClr val="231F20"/>
                          </a:solidFill>
                          <a:effectLst/>
                          <a:latin typeface="Roboto Condensed Light" panose="020B0604020202020204" charset="0"/>
                          <a:ea typeface="Roboto Condensed Light" panose="020B0604020202020204" charset="0"/>
                          <a:cs typeface="Symbol" panose="05050102010706020507" pitchFamily="18" charset="2"/>
                        </a:rPr>
                        <a:t>—</a:t>
                      </a:r>
                      <a:r>
                        <a:rPr lang="en-US" sz="1400" baseline="0" dirty="0">
                          <a:solidFill>
                            <a:schemeClr val="dk1"/>
                          </a:solidFill>
                          <a:effectLst/>
                          <a:latin typeface="Roboto Condensed Light" panose="020B0604020202020204" charset="0"/>
                          <a:ea typeface="Roboto Condensed Light" panose="020B0604020202020204" charset="0"/>
                          <a:cs typeface="Symbol" panose="05050102010706020507" pitchFamily="18" charset="2"/>
                        </a:rPr>
                        <a:t> (</a:t>
                      </a:r>
                      <a:r>
                        <a:rPr lang="en-US" sz="1400" baseline="0" dirty="0" err="1">
                          <a:solidFill>
                            <a:schemeClr val="dk1"/>
                          </a:solidFill>
                          <a:effectLst/>
                          <a:latin typeface="Roboto Condensed Light" panose="020B0604020202020204" charset="0"/>
                          <a:ea typeface="Roboto Condensed Light" panose="020B0604020202020204" charset="0"/>
                          <a:cs typeface="Symbol" panose="05050102010706020507" pitchFamily="18" charset="2"/>
                        </a:rPr>
                        <a:t>i</a:t>
                      </a:r>
                      <a:r>
                        <a:rPr lang="en-US" sz="1400" baseline="0" dirty="0">
                          <a:solidFill>
                            <a:schemeClr val="dk1"/>
                          </a:solidFill>
                          <a:effectLst/>
                          <a:latin typeface="Roboto Condensed Light" panose="020B0604020202020204" charset="0"/>
                          <a:ea typeface="Roboto Condensed Light" panose="020B0604020202020204" charset="0"/>
                          <a:cs typeface="Symbol" panose="05050102010706020507" pitchFamily="18" charset="2"/>
                        </a:rPr>
                        <a:t>) </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contaminated food and water and (ii)</a:t>
                      </a:r>
                      <a:r>
                        <a:rPr lang="en-US" sz="1400" spc="55"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spc="-15"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auto-</a:t>
                      </a:r>
                      <a:r>
                        <a:rPr lang="en-US" sz="1400" spc="0" baseline="0" dirty="0">
                          <a:solidFill>
                            <a:schemeClr val="dk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dirty="0">
                          <a:solidFill>
                            <a:srgbClr val="231F20"/>
                          </a:solidFill>
                          <a:effectLst/>
                          <a:latin typeface="Roboto Condensed Light" panose="020B0604020202020204" charset="0"/>
                          <a:ea typeface="Roboto Condensed Light" panose="020B0604020202020204" charset="0"/>
                          <a:cs typeface="Times New Roman" panose="02020603050405020304" pitchFamily="18" charset="0"/>
                        </a:rPr>
                        <a:t>infection</a:t>
                      </a: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hMerge="1">
                  <a:txBody>
                    <a:bodyPr/>
                    <a:lstStyle/>
                    <a:p>
                      <a:pPr marL="342900" marR="60325" lvl="0" indent="-342900">
                        <a:lnSpc>
                          <a:spcPct val="100000"/>
                        </a:lnSpc>
                        <a:spcBef>
                          <a:spcPts val="120"/>
                        </a:spcBef>
                        <a:spcAft>
                          <a:spcPts val="0"/>
                        </a:spcAft>
                        <a:buClr>
                          <a:srgbClr val="231F20"/>
                        </a:buClr>
                        <a:buSzPts val="850"/>
                        <a:buFont typeface="Wingdings" panose="05000000000000000000" pitchFamily="2" charset="2"/>
                        <a:buChar char="Ø"/>
                        <a:tabLst>
                          <a:tab pos="140335" algn="l"/>
                        </a:tabLst>
                      </a:pPr>
                      <a:endParaRPr lang="en-US" sz="1400" dirty="0">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2557350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Taenia Specific Antigen Detection in Stool</a:t>
            </a:r>
            <a:endParaRPr lang="en-US" dirty="0"/>
          </a:p>
        </p:txBody>
      </p:sp>
      <p:sp>
        <p:nvSpPr>
          <p:cNvPr id="193" name="Google Shape;193;p12"/>
          <p:cNvSpPr txBox="1">
            <a:spLocks noGrp="1"/>
          </p:cNvSpPr>
          <p:nvPr>
            <p:ph idx="1"/>
          </p:nvPr>
        </p:nvSpPr>
        <p:spPr/>
        <p:txBody>
          <a:bodyPr/>
          <a:lstStyle/>
          <a:p>
            <a:r>
              <a:rPr lang="en-US" smtClean="0"/>
              <a:t>ELISA - to detect Taenia specific antigen (coproantigen) in stool by using polyclonal Taenia antibodies.</a:t>
            </a:r>
          </a:p>
          <a:p>
            <a:r>
              <a:rPr lang="en-US" smtClean="0"/>
              <a:t>Advantages:</a:t>
            </a:r>
          </a:p>
          <a:p>
            <a:r>
              <a:rPr lang="en-US" smtClean="0"/>
              <a:t>More sensitive than stool examination</a:t>
            </a:r>
          </a:p>
          <a:p>
            <a:r>
              <a:rPr lang="en-US" smtClean="0"/>
              <a:t>Detect Taenia carriers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26</a:t>
            </a:fld>
            <a:endParaRPr lang="en"/>
          </a:p>
        </p:txBody>
      </p:sp>
    </p:spTree>
    <p:extLst>
      <p:ext uri="{BB962C8B-B14F-4D97-AF65-F5344CB8AC3E}">
        <p14:creationId xmlns:p14="http://schemas.microsoft.com/office/powerpoint/2010/main" val="243250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Taenia Specific Antigen Detection in Stool (Cont..)</a:t>
            </a:r>
            <a:endParaRPr lang="en-US" dirty="0"/>
          </a:p>
        </p:txBody>
      </p:sp>
      <p:sp>
        <p:nvSpPr>
          <p:cNvPr id="193" name="Google Shape;193;p12"/>
          <p:cNvSpPr txBox="1">
            <a:spLocks noGrp="1"/>
          </p:cNvSpPr>
          <p:nvPr>
            <p:ph idx="1"/>
          </p:nvPr>
        </p:nvSpPr>
        <p:spPr/>
        <p:txBody>
          <a:bodyPr/>
          <a:lstStyle/>
          <a:p>
            <a:r>
              <a:rPr lang="en-US" smtClean="0"/>
              <a:t>Disadvantage: </a:t>
            </a:r>
          </a:p>
          <a:p>
            <a:r>
              <a:rPr lang="en-US" smtClean="0"/>
              <a:t>Cannot differentiate between T. saginata and T. solium.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27</a:t>
            </a:fld>
            <a:endParaRPr lang="en"/>
          </a:p>
        </p:txBody>
      </p:sp>
    </p:spTree>
    <p:extLst>
      <p:ext uri="{BB962C8B-B14F-4D97-AF65-F5344CB8AC3E}">
        <p14:creationId xmlns:p14="http://schemas.microsoft.com/office/powerpoint/2010/main" val="656357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Molecular Methods</a:t>
            </a:r>
            <a:endParaRPr lang="en-US" dirty="0"/>
          </a:p>
        </p:txBody>
      </p:sp>
      <p:sp>
        <p:nvSpPr>
          <p:cNvPr id="193" name="Google Shape;193;p12"/>
          <p:cNvSpPr txBox="1">
            <a:spLocks noGrp="1"/>
          </p:cNvSpPr>
          <p:nvPr>
            <p:ph idx="1"/>
          </p:nvPr>
        </p:nvSpPr>
        <p:spPr/>
        <p:txBody>
          <a:bodyPr/>
          <a:lstStyle/>
          <a:p>
            <a:r>
              <a:rPr lang="en-US" smtClean="0"/>
              <a:t>PCR targeting mitochondrial DNA followed by sequencing is available; which can distinguish between Taenia species.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28</a:t>
            </a:fld>
            <a:endParaRPr lang="en"/>
          </a:p>
        </p:txBody>
      </p:sp>
    </p:spTree>
    <p:extLst>
      <p:ext uri="{BB962C8B-B14F-4D97-AF65-F5344CB8AC3E}">
        <p14:creationId xmlns:p14="http://schemas.microsoft.com/office/powerpoint/2010/main" val="3907158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Intestinal taeniasis</a:t>
            </a:r>
            <a:endParaRPr lang="en-US" dirty="0"/>
          </a:p>
        </p:txBody>
      </p:sp>
      <p:sp>
        <p:nvSpPr>
          <p:cNvPr id="193" name="Google Shape;193;p12"/>
          <p:cNvSpPr txBox="1">
            <a:spLocks noGrp="1"/>
          </p:cNvSpPr>
          <p:nvPr>
            <p:ph idx="1"/>
          </p:nvPr>
        </p:nvSpPr>
        <p:spPr/>
        <p:txBody>
          <a:bodyPr/>
          <a:lstStyle/>
          <a:p>
            <a:r>
              <a:rPr lang="en-US" smtClean="0"/>
              <a:t>Praziquantel (drug of choice): Single dose of (10 mg/kg) is highly effective</a:t>
            </a:r>
          </a:p>
          <a:p>
            <a:r>
              <a:rPr lang="en-US" smtClean="0"/>
              <a:t>Niclosamide (2 g) - also effective - not widely available.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29</a:t>
            </a:fld>
            <a:endParaRPr lang="en"/>
          </a:p>
        </p:txBody>
      </p:sp>
    </p:spTree>
    <p:extLst>
      <p:ext uri="{BB962C8B-B14F-4D97-AF65-F5344CB8AC3E}">
        <p14:creationId xmlns:p14="http://schemas.microsoft.com/office/powerpoint/2010/main" val="2298226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normAutofit lnSpcReduction="10000"/>
          </a:bodyPr>
          <a:lstStyle/>
          <a:p>
            <a:r>
              <a:rPr lang="en-US" smtClean="0"/>
              <a:t>Adequate cooking of beef or pork viscera</a:t>
            </a:r>
          </a:p>
          <a:p>
            <a:r>
              <a:rPr lang="en-US" smtClean="0"/>
              <a:t>Thorough cooking at 65°C for 5 minutes</a:t>
            </a:r>
          </a:p>
          <a:p>
            <a:r>
              <a:rPr lang="da-DK" smtClean="0"/>
              <a:t>Refrigeration at 4°C for &gt;30 days</a:t>
            </a:r>
          </a:p>
          <a:p>
            <a:r>
              <a:rPr lang="en-US" smtClean="0"/>
              <a:t>Salting and pickling are not effective.</a:t>
            </a:r>
          </a:p>
          <a:p>
            <a:r>
              <a:rPr lang="en-US" smtClean="0"/>
              <a:t>Effective fecal disposal to prevent infection to cattle and pigs.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30</a:t>
            </a:fld>
            <a:endParaRPr lang="en"/>
          </a:p>
        </p:txBody>
      </p:sp>
    </p:spTree>
    <p:extLst>
      <p:ext uri="{BB962C8B-B14F-4D97-AF65-F5344CB8AC3E}">
        <p14:creationId xmlns:p14="http://schemas.microsoft.com/office/powerpoint/2010/main" val="1172392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fi-FI" smtClean="0"/>
              <a:t>Taenia saginata asiatica (Asian Tapeworm)</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Intermediate host - pig (not cow) - cysticerci are located primarily in the liver (not in the muscle).</a:t>
            </a:r>
          </a:p>
          <a:p>
            <a:r>
              <a:rPr lang="en-US" smtClean="0"/>
              <a:t>Man acquires infection - ingestion of pig liver containing infected cysticerci</a:t>
            </a:r>
          </a:p>
          <a:p>
            <a:r>
              <a:rPr lang="en-US" smtClean="0"/>
              <a:t>Human infection - reported from Taiwan and other Asian countries-  but not reported from India.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31</a:t>
            </a:fld>
            <a:endParaRPr lang="en"/>
          </a:p>
        </p:txBody>
      </p:sp>
    </p:spTree>
    <p:extLst>
      <p:ext uri="{BB962C8B-B14F-4D97-AF65-F5344CB8AC3E}">
        <p14:creationId xmlns:p14="http://schemas.microsoft.com/office/powerpoint/2010/main" val="3815912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HYMENOLEPIASIS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32</a:t>
            </a:fld>
            <a:endParaRPr lang="en-GB"/>
          </a:p>
        </p:txBody>
      </p:sp>
    </p:spTree>
    <p:extLst>
      <p:ext uri="{BB962C8B-B14F-4D97-AF65-F5344CB8AC3E}">
        <p14:creationId xmlns:p14="http://schemas.microsoft.com/office/powerpoint/2010/main" val="20746806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HYMENOLEPIASIS</a:t>
            </a:r>
            <a:endParaRPr lang="en-US" dirty="0"/>
          </a:p>
        </p:txBody>
      </p:sp>
      <p:sp>
        <p:nvSpPr>
          <p:cNvPr id="193" name="Google Shape;193;p12"/>
          <p:cNvSpPr txBox="1">
            <a:spLocks noGrp="1"/>
          </p:cNvSpPr>
          <p:nvPr>
            <p:ph idx="1"/>
          </p:nvPr>
        </p:nvSpPr>
        <p:spPr/>
        <p:txBody>
          <a:bodyPr/>
          <a:lstStyle/>
          <a:p>
            <a:r>
              <a:rPr lang="en-US" smtClean="0"/>
              <a:t>Caused by Hymenolepis nana - the smallest cestode (2.5–4 cm in length) infecting man.</a:t>
            </a:r>
          </a:p>
          <a:p>
            <a:r>
              <a:rPr lang="en-US" smtClean="0"/>
              <a:t>Also called as dwarf tapeworm.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33</a:t>
            </a:fld>
            <a:endParaRPr lang="en"/>
          </a:p>
        </p:txBody>
      </p:sp>
    </p:spTree>
    <p:extLst>
      <p:ext uri="{BB962C8B-B14F-4D97-AF65-F5344CB8AC3E}">
        <p14:creationId xmlns:p14="http://schemas.microsoft.com/office/powerpoint/2010/main" val="18048359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 of Hymenolepis nana.</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34</a:t>
            </a:fld>
            <a:endParaRPr lang="en"/>
          </a:p>
        </p:txBody>
      </p:sp>
      <p:pic>
        <p:nvPicPr>
          <p:cNvPr id="3" name="Picture 2"/>
          <p:cNvPicPr>
            <a:picLocks noChangeAspect="1"/>
          </p:cNvPicPr>
          <p:nvPr/>
        </p:nvPicPr>
        <p:blipFill>
          <a:blip r:embed="rId3"/>
          <a:stretch>
            <a:fillRect/>
          </a:stretch>
        </p:blipFill>
        <p:spPr>
          <a:xfrm>
            <a:off x="2248622" y="1588184"/>
            <a:ext cx="4650018" cy="2780616"/>
          </a:xfrm>
          <a:prstGeom prst="rect">
            <a:avLst/>
          </a:prstGeom>
        </p:spPr>
      </p:pic>
    </p:spTree>
    <p:extLst>
      <p:ext uri="{BB962C8B-B14F-4D97-AF65-F5344CB8AC3E}">
        <p14:creationId xmlns:p14="http://schemas.microsoft.com/office/powerpoint/2010/main" val="3173505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manifestations</a:t>
            </a:r>
            <a:endParaRPr lang="en-US" dirty="0"/>
          </a:p>
        </p:txBody>
      </p:sp>
      <p:sp>
        <p:nvSpPr>
          <p:cNvPr id="193" name="Google Shape;193;p12"/>
          <p:cNvSpPr txBox="1">
            <a:spLocks noGrp="1"/>
          </p:cNvSpPr>
          <p:nvPr>
            <p:ph idx="1"/>
          </p:nvPr>
        </p:nvSpPr>
        <p:spPr/>
        <p:txBody>
          <a:bodyPr/>
          <a:lstStyle/>
          <a:p>
            <a:r>
              <a:rPr lang="en-US" smtClean="0"/>
              <a:t>H. nana infection - usually asymptomatic. </a:t>
            </a:r>
          </a:p>
          <a:p>
            <a:r>
              <a:rPr lang="en-US" smtClean="0"/>
              <a:t>When the worm burden exceeds, patients develop symptoms - anorexia, abdominal pain, headache, dizziness and diarrhea with mucus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35</a:t>
            </a:fld>
            <a:endParaRPr lang="en"/>
          </a:p>
        </p:txBody>
      </p:sp>
    </p:spTree>
    <p:extLst>
      <p:ext uri="{BB962C8B-B14F-4D97-AF65-F5344CB8AC3E}">
        <p14:creationId xmlns:p14="http://schemas.microsoft.com/office/powerpoint/2010/main" val="2664383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lstStyle/>
          <a:p>
            <a:r>
              <a:rPr lang="en-US" smtClean="0"/>
              <a:t>H. nana - considered as the most common tapeworm infection throughout the world infecting 50–75 million of people. </a:t>
            </a:r>
          </a:p>
          <a:p>
            <a:r>
              <a:rPr lang="en-US" smtClean="0"/>
              <a:t>The overall prevalence ranges from 0 to 4% with higher prevalence in children (16%)</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36</a:t>
            </a:fld>
            <a:endParaRPr lang="en"/>
          </a:p>
        </p:txBody>
      </p:sp>
    </p:spTree>
    <p:extLst>
      <p:ext uri="{BB962C8B-B14F-4D97-AF65-F5344CB8AC3E}">
        <p14:creationId xmlns:p14="http://schemas.microsoft.com/office/powerpoint/2010/main" val="2831041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lstStyle/>
          <a:p>
            <a:r>
              <a:rPr lang="en-US" smtClean="0"/>
              <a:t>Stool microscopy detecting the characteristic eggs confirms the diagnosis. </a:t>
            </a:r>
          </a:p>
          <a:p>
            <a:r>
              <a:rPr lang="en-US" smtClean="0"/>
              <a:t>Stool concentration can be done if the egg load is less. </a:t>
            </a:r>
          </a:p>
          <a:p>
            <a:r>
              <a:rPr lang="en-US" smtClean="0"/>
              <a:t>PVA (polyvinyl-alcohol) should not be used for preservation as it distorts the morphology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37</a:t>
            </a:fld>
            <a:endParaRPr lang="en"/>
          </a:p>
        </p:txBody>
      </p:sp>
    </p:spTree>
    <p:extLst>
      <p:ext uri="{BB962C8B-B14F-4D97-AF65-F5344CB8AC3E}">
        <p14:creationId xmlns:p14="http://schemas.microsoft.com/office/powerpoint/2010/main" val="44520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Eggs of H.nana</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38</a:t>
            </a:fld>
            <a:endParaRPr lang="en"/>
          </a:p>
        </p:txBody>
      </p:sp>
      <p:pic>
        <p:nvPicPr>
          <p:cNvPr id="3" name="Picture 2"/>
          <p:cNvPicPr>
            <a:picLocks noChangeAspect="1"/>
          </p:cNvPicPr>
          <p:nvPr/>
        </p:nvPicPr>
        <p:blipFill>
          <a:blip r:embed="rId3"/>
          <a:stretch>
            <a:fillRect/>
          </a:stretch>
        </p:blipFill>
        <p:spPr>
          <a:xfrm>
            <a:off x="1877168" y="1560588"/>
            <a:ext cx="5389663" cy="2086852"/>
          </a:xfrm>
          <a:prstGeom prst="rect">
            <a:avLst/>
          </a:prstGeom>
        </p:spPr>
      </p:pic>
      <p:sp>
        <p:nvSpPr>
          <p:cNvPr id="5" name="Rectangle 4"/>
          <p:cNvSpPr/>
          <p:nvPr/>
        </p:nvSpPr>
        <p:spPr>
          <a:xfrm>
            <a:off x="1877168" y="3787643"/>
            <a:ext cx="5389663" cy="646331"/>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Schematic;</a:t>
            </a:r>
          </a:p>
          <a:p>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In saline mount (non-bile stained).</a:t>
            </a:r>
          </a:p>
        </p:txBody>
      </p:sp>
    </p:spTree>
    <p:extLst>
      <p:ext uri="{BB962C8B-B14F-4D97-AF65-F5344CB8AC3E}">
        <p14:creationId xmlns:p14="http://schemas.microsoft.com/office/powerpoint/2010/main" val="28105311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a:t>
            </a:r>
            <a:endParaRPr lang="en-US" dirty="0"/>
          </a:p>
        </p:txBody>
      </p:sp>
      <p:sp>
        <p:nvSpPr>
          <p:cNvPr id="193" name="Google Shape;193;p12"/>
          <p:cNvSpPr txBox="1">
            <a:spLocks noGrp="1"/>
          </p:cNvSpPr>
          <p:nvPr>
            <p:ph idx="1"/>
          </p:nvPr>
        </p:nvSpPr>
        <p:spPr/>
        <p:txBody>
          <a:bodyPr/>
          <a:lstStyle/>
          <a:p>
            <a:r>
              <a:rPr lang="en-US" smtClean="0"/>
              <a:t>Praziquantel (25 mg/kg once) - treatment of choice, since it acts against both the adult worms and the cysticercoid larvae. </a:t>
            </a:r>
          </a:p>
          <a:p>
            <a:r>
              <a:rPr lang="en-US" smtClean="0"/>
              <a:t>Nitazoxanide or niclosamide may be used alternatively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39</a:t>
            </a:fld>
            <a:endParaRPr lang="en"/>
          </a:p>
        </p:txBody>
      </p:sp>
    </p:spTree>
    <p:extLst>
      <p:ext uri="{BB962C8B-B14F-4D97-AF65-F5344CB8AC3E}">
        <p14:creationId xmlns:p14="http://schemas.microsoft.com/office/powerpoint/2010/main" val="2337797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lstStyle/>
          <a:p>
            <a:r>
              <a:rPr lang="en-US" smtClean="0"/>
              <a:t>Good personal hygiene.</a:t>
            </a:r>
          </a:p>
          <a:p>
            <a:r>
              <a:rPr lang="en-US" smtClean="0"/>
              <a:t>Improved sanitation can control the disease.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40</a:t>
            </a:fld>
            <a:endParaRPr lang="en"/>
          </a:p>
        </p:txBody>
      </p:sp>
    </p:spTree>
    <p:extLst>
      <p:ext uri="{BB962C8B-B14F-4D97-AF65-F5344CB8AC3E}">
        <p14:creationId xmlns:p14="http://schemas.microsoft.com/office/powerpoint/2010/main" val="3118924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Hymenolepis diminuta Infection</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Also called as rat tape worm. </a:t>
            </a:r>
          </a:p>
          <a:p>
            <a:r>
              <a:rPr lang="en-US" smtClean="0"/>
              <a:t>Rodents - definitive host and insects - intermediate host.</a:t>
            </a:r>
          </a:p>
          <a:p>
            <a:r>
              <a:rPr lang="en-US" smtClean="0"/>
              <a:t>Human infection is rare, occurs through indirect cycle (as described for H. nana). </a:t>
            </a:r>
          </a:p>
          <a:p>
            <a:r>
              <a:rPr lang="en-US" smtClean="0"/>
              <a:t>Eggs are larger 70–85 × 60–80 μm, do not bear polar filaments and are bile stained.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41</a:t>
            </a:fld>
            <a:endParaRPr lang="en"/>
          </a:p>
        </p:txBody>
      </p:sp>
    </p:spTree>
    <p:extLst>
      <p:ext uri="{BB962C8B-B14F-4D97-AF65-F5344CB8AC3E}">
        <p14:creationId xmlns:p14="http://schemas.microsoft.com/office/powerpoint/2010/main" val="1096984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DIPYLIDIUM CANINUM INFECTION</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42</a:t>
            </a:fld>
            <a:endParaRPr lang="en-GB"/>
          </a:p>
        </p:txBody>
      </p:sp>
    </p:spTree>
    <p:extLst>
      <p:ext uri="{BB962C8B-B14F-4D97-AF65-F5344CB8AC3E}">
        <p14:creationId xmlns:p14="http://schemas.microsoft.com/office/powerpoint/2010/main" val="164857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DIPYLIDIUM CANINUM INFECTION</a:t>
            </a:r>
            <a:endParaRPr lang="en-US" dirty="0"/>
          </a:p>
        </p:txBody>
      </p:sp>
      <p:sp>
        <p:nvSpPr>
          <p:cNvPr id="193" name="Google Shape;193;p12"/>
          <p:cNvSpPr txBox="1">
            <a:spLocks noGrp="1"/>
          </p:cNvSpPr>
          <p:nvPr>
            <p:ph idx="1"/>
          </p:nvPr>
        </p:nvSpPr>
        <p:spPr/>
        <p:txBody>
          <a:bodyPr>
            <a:normAutofit lnSpcReduction="10000"/>
          </a:bodyPr>
          <a:lstStyle/>
          <a:p>
            <a:r>
              <a:rPr lang="en-US" smtClean="0"/>
              <a:t>D. caninum - common tapeworm of dogs and cats - rarely infects man producing GI symptoms - loss of </a:t>
            </a:r>
            <a:r>
              <a:rPr lang="fr-FR" smtClean="0"/>
              <a:t>appetite, diarrhea, pruritus ani, abdominal pain, etc.</a:t>
            </a:r>
          </a:p>
          <a:p>
            <a:r>
              <a:rPr lang="en-US" smtClean="0"/>
              <a:t>Host: Definitive hosts - dogs and cats (rarely men). </a:t>
            </a:r>
          </a:p>
          <a:p>
            <a:r>
              <a:rPr lang="en-US" smtClean="0"/>
              <a:t>Intermediate hosts - insects (fleas)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43</a:t>
            </a:fld>
            <a:endParaRPr lang="en"/>
          </a:p>
        </p:txBody>
      </p:sp>
    </p:spTree>
    <p:extLst>
      <p:ext uri="{BB962C8B-B14F-4D97-AF65-F5344CB8AC3E}">
        <p14:creationId xmlns:p14="http://schemas.microsoft.com/office/powerpoint/2010/main" val="807782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DIPYLIDIUM CANINUM INFECTION (Cont..)</a:t>
            </a:r>
            <a:endParaRPr lang="en-US" dirty="0"/>
          </a:p>
        </p:txBody>
      </p:sp>
      <p:sp>
        <p:nvSpPr>
          <p:cNvPr id="193" name="Google Shape;193;p12"/>
          <p:cNvSpPr txBox="1">
            <a:spLocks noGrp="1"/>
          </p:cNvSpPr>
          <p:nvPr>
            <p:ph idx="1"/>
          </p:nvPr>
        </p:nvSpPr>
        <p:spPr/>
        <p:txBody>
          <a:bodyPr>
            <a:normAutofit lnSpcReduction="10000"/>
          </a:bodyPr>
          <a:lstStyle/>
          <a:p>
            <a:r>
              <a:rPr lang="en-US" smtClean="0"/>
              <a:t>Transmission: Ingestion of flea containing cysticercoid larva</a:t>
            </a:r>
          </a:p>
          <a:p>
            <a:r>
              <a:rPr lang="en-US" smtClean="0"/>
              <a:t>Diagnosis: Eggs are detected in feces, 25–40 μm size, present in groups of 15 (egg packets). </a:t>
            </a:r>
          </a:p>
          <a:p>
            <a:r>
              <a:rPr lang="en-US" smtClean="0"/>
              <a:t>Proglottids - typically barrel-shaped and contain two genital pores - also called as double pored tapeworm.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44</a:t>
            </a:fld>
            <a:endParaRPr lang="en"/>
          </a:p>
        </p:txBody>
      </p:sp>
    </p:spTree>
    <p:extLst>
      <p:ext uri="{BB962C8B-B14F-4D97-AF65-F5344CB8AC3E}">
        <p14:creationId xmlns:p14="http://schemas.microsoft.com/office/powerpoint/2010/main" val="10085344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DIPYLIDIUM CANINUM INFECTION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45</a:t>
            </a:fld>
            <a:endParaRPr lang="en"/>
          </a:p>
        </p:txBody>
      </p:sp>
      <p:pic>
        <p:nvPicPr>
          <p:cNvPr id="3" name="Picture 2"/>
          <p:cNvPicPr>
            <a:picLocks noChangeAspect="1"/>
          </p:cNvPicPr>
          <p:nvPr/>
        </p:nvPicPr>
        <p:blipFill rotWithShape="1">
          <a:blip r:embed="rId3"/>
          <a:srcRect r="53650"/>
          <a:stretch/>
        </p:blipFill>
        <p:spPr>
          <a:xfrm>
            <a:off x="1968832" y="1499019"/>
            <a:ext cx="4929808" cy="2250591"/>
          </a:xfrm>
          <a:prstGeom prst="rect">
            <a:avLst/>
          </a:prstGeom>
        </p:spPr>
      </p:pic>
      <p:sp>
        <p:nvSpPr>
          <p:cNvPr id="5" name="Rectangle 4"/>
          <p:cNvSpPr/>
          <p:nvPr/>
        </p:nvSpPr>
        <p:spPr>
          <a:xfrm>
            <a:off x="1968832" y="3914789"/>
            <a:ext cx="5122848" cy="646331"/>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err="1">
                <a:latin typeface="Roboto Condensed Light" panose="020B0604020202020204" charset="0"/>
                <a:ea typeface="Roboto Condensed Light" panose="020B0604020202020204" charset="0"/>
              </a:rPr>
              <a:t>Proglottids</a:t>
            </a:r>
            <a:r>
              <a:rPr lang="en-US" sz="1800" dirty="0">
                <a:latin typeface="Roboto Condensed Light" panose="020B0604020202020204" charset="0"/>
                <a:ea typeface="Roboto Condensed Light" panose="020B0604020202020204" charset="0"/>
              </a:rPr>
              <a:t> with two genital pores (carmine stained);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Egg packets (in saline mount).</a:t>
            </a:r>
          </a:p>
        </p:txBody>
      </p:sp>
    </p:spTree>
    <p:extLst>
      <p:ext uri="{BB962C8B-B14F-4D97-AF65-F5344CB8AC3E}">
        <p14:creationId xmlns:p14="http://schemas.microsoft.com/office/powerpoint/2010/main" val="242052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DIPHYLLOBOTHRIASIS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46</a:t>
            </a:fld>
            <a:endParaRPr lang="en-GB"/>
          </a:p>
        </p:txBody>
      </p:sp>
    </p:spTree>
    <p:extLst>
      <p:ext uri="{BB962C8B-B14F-4D97-AF65-F5344CB8AC3E}">
        <p14:creationId xmlns:p14="http://schemas.microsoft.com/office/powerpoint/2010/main" val="33826554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DIPHYLLOBOTHRIASIS</a:t>
            </a:r>
            <a:endParaRPr lang="en-US" dirty="0"/>
          </a:p>
        </p:txBody>
      </p:sp>
      <p:sp>
        <p:nvSpPr>
          <p:cNvPr id="193" name="Google Shape;193;p12"/>
          <p:cNvSpPr txBox="1">
            <a:spLocks noGrp="1"/>
          </p:cNvSpPr>
          <p:nvPr>
            <p:ph idx="1"/>
          </p:nvPr>
        </p:nvSpPr>
        <p:spPr/>
        <p:txBody>
          <a:bodyPr/>
          <a:lstStyle/>
          <a:p>
            <a:r>
              <a:rPr lang="en-US" smtClean="0"/>
              <a:t>Diphyllobothriasis - intestinal parasitic infection, caused by a cestode Diphyllobothrium latum, also known as fish tapeworm.</a:t>
            </a:r>
          </a:p>
          <a:p>
            <a:r>
              <a:rPr lang="en-US" smtClean="0"/>
              <a:t>Largest known parasite found in human intestine.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47</a:t>
            </a:fld>
            <a:endParaRPr lang="en"/>
          </a:p>
        </p:txBody>
      </p:sp>
    </p:spTree>
    <p:extLst>
      <p:ext uri="{BB962C8B-B14F-4D97-AF65-F5344CB8AC3E}">
        <p14:creationId xmlns:p14="http://schemas.microsoft.com/office/powerpoint/2010/main" val="3654222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lstStyle/>
          <a:p>
            <a:r>
              <a:rPr lang="en-US" smtClean="0"/>
              <a:t>D. latum has three morphological forms:</a:t>
            </a:r>
          </a:p>
          <a:p>
            <a:r>
              <a:rPr lang="en-US" smtClean="0"/>
              <a:t>1. Adult worm</a:t>
            </a:r>
          </a:p>
          <a:p>
            <a:r>
              <a:rPr lang="en-US" smtClean="0"/>
              <a:t>2. Operculated egg</a:t>
            </a:r>
          </a:p>
          <a:p>
            <a:r>
              <a:rPr lang="en-US" smtClean="0"/>
              <a:t>3. Larvae: Three stages - first stage (coracidium), second stage (procercoid larva) and third stage (plerocercoid larva).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48</a:t>
            </a:fld>
            <a:endParaRPr lang="en"/>
          </a:p>
        </p:txBody>
      </p:sp>
      <p:pic>
        <p:nvPicPr>
          <p:cNvPr id="3" name="Picture 2"/>
          <p:cNvPicPr>
            <a:picLocks noChangeAspect="1"/>
          </p:cNvPicPr>
          <p:nvPr/>
        </p:nvPicPr>
        <p:blipFill rotWithShape="1">
          <a:blip r:embed="rId3"/>
          <a:srcRect r="53954"/>
          <a:stretch/>
        </p:blipFill>
        <p:spPr>
          <a:xfrm>
            <a:off x="5539394" y="1286394"/>
            <a:ext cx="3316921" cy="2188774"/>
          </a:xfrm>
          <a:prstGeom prst="rect">
            <a:avLst/>
          </a:prstGeom>
        </p:spPr>
      </p:pic>
      <p:sp>
        <p:nvSpPr>
          <p:cNvPr id="4" name="Rectangle 3"/>
          <p:cNvSpPr/>
          <p:nvPr/>
        </p:nvSpPr>
        <p:spPr>
          <a:xfrm>
            <a:off x="5260369" y="3546736"/>
            <a:ext cx="3801438" cy="923330"/>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Section of an adult worm containing many </a:t>
            </a:r>
            <a:r>
              <a:rPr lang="en-US" sz="1800" dirty="0" err="1">
                <a:latin typeface="Roboto Condensed Light" panose="020B0604020202020204" charset="0"/>
                <a:ea typeface="Roboto Condensed Light" panose="020B0604020202020204" charset="0"/>
              </a:rPr>
              <a:t>proglottids</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B. </a:t>
            </a:r>
            <a:r>
              <a:rPr lang="en-US" sz="1800" dirty="0" err="1">
                <a:latin typeface="Roboto Condensed Light" panose="020B0604020202020204" charset="0"/>
                <a:ea typeface="Roboto Condensed Light" panose="020B0604020202020204" charset="0"/>
              </a:rPr>
              <a:t>Scolex</a:t>
            </a:r>
            <a:r>
              <a:rPr lang="en-US" sz="1800" dirty="0">
                <a:latin typeface="Roboto Condensed Light" panose="020B0604020202020204" charset="0"/>
                <a:ea typeface="Roboto Condensed Light" panose="020B0604020202020204" charset="0"/>
              </a:rPr>
              <a:t> (schematic) with two </a:t>
            </a:r>
            <a:r>
              <a:rPr lang="en-US" sz="1800" dirty="0" err="1">
                <a:latin typeface="Roboto Condensed Light" panose="020B0604020202020204" charset="0"/>
                <a:ea typeface="Roboto Condensed Light" panose="020B0604020202020204" charset="0"/>
              </a:rPr>
              <a:t>bothria</a:t>
            </a:r>
            <a:r>
              <a:rPr lang="en-US" sz="1800" dirty="0">
                <a:latin typeface="Roboto Condensed Light" panose="020B0604020202020204" charset="0"/>
                <a:ea typeface="Roboto Condensed Light" panose="020B0604020202020204" charset="0"/>
              </a:rPr>
              <a:t> (or grooves).</a:t>
            </a:r>
          </a:p>
        </p:txBody>
      </p:sp>
    </p:spTree>
    <p:extLst>
      <p:ext uri="{BB962C8B-B14F-4D97-AF65-F5344CB8AC3E}">
        <p14:creationId xmlns:p14="http://schemas.microsoft.com/office/powerpoint/2010/main" val="8757935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49</a:t>
            </a:fld>
            <a:endParaRPr lang="en"/>
          </a:p>
        </p:txBody>
      </p:sp>
      <p:pic>
        <p:nvPicPr>
          <p:cNvPr id="6" name="Picture 5"/>
          <p:cNvPicPr>
            <a:picLocks noChangeAspect="1"/>
          </p:cNvPicPr>
          <p:nvPr/>
        </p:nvPicPr>
        <p:blipFill>
          <a:blip r:embed="rId3"/>
          <a:stretch>
            <a:fillRect/>
          </a:stretch>
        </p:blipFill>
        <p:spPr>
          <a:xfrm>
            <a:off x="2448430" y="1576332"/>
            <a:ext cx="4328162" cy="2976715"/>
          </a:xfrm>
          <a:prstGeom prst="rect">
            <a:avLst/>
          </a:prstGeom>
        </p:spPr>
      </p:pic>
    </p:spTree>
    <p:extLst>
      <p:ext uri="{BB962C8B-B14F-4D97-AF65-F5344CB8AC3E}">
        <p14:creationId xmlns:p14="http://schemas.microsoft.com/office/powerpoint/2010/main" val="4226677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Features</a:t>
            </a:r>
            <a:endParaRPr lang="en-US" dirty="0"/>
          </a:p>
        </p:txBody>
      </p:sp>
      <p:sp>
        <p:nvSpPr>
          <p:cNvPr id="193" name="Google Shape;193;p12"/>
          <p:cNvSpPr txBox="1">
            <a:spLocks noGrp="1"/>
          </p:cNvSpPr>
          <p:nvPr>
            <p:ph idx="1"/>
          </p:nvPr>
        </p:nvSpPr>
        <p:spPr/>
        <p:txBody>
          <a:bodyPr>
            <a:normAutofit lnSpcReduction="10000"/>
          </a:bodyPr>
          <a:lstStyle/>
          <a:p>
            <a:r>
              <a:rPr lang="en-US" smtClean="0"/>
              <a:t>Most of D. latum infections are asymptomatic. </a:t>
            </a:r>
          </a:p>
          <a:p>
            <a:r>
              <a:rPr lang="en-US" smtClean="0"/>
              <a:t>Few individuals develop symptoms.</a:t>
            </a:r>
          </a:p>
          <a:p>
            <a:r>
              <a:rPr lang="en-US" smtClean="0"/>
              <a:t>Minor manifestations – abdominal discomfort, diarrhea, vomiting, weakness and weight loss or rarely acute abdominal pain due to intestinal obstruction, cholangitis or cholecystitis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50</a:t>
            </a:fld>
            <a:endParaRPr lang="en"/>
          </a:p>
        </p:txBody>
      </p:sp>
    </p:spTree>
    <p:extLst>
      <p:ext uri="{BB962C8B-B14F-4D97-AF65-F5344CB8AC3E}">
        <p14:creationId xmlns:p14="http://schemas.microsoft.com/office/powerpoint/2010/main" val="157880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Clinical Features (Cont..)</a:t>
            </a:r>
            <a:endParaRPr lang="en-US" dirty="0"/>
          </a:p>
        </p:txBody>
      </p:sp>
      <p:sp>
        <p:nvSpPr>
          <p:cNvPr id="193" name="Google Shape;193;p12"/>
          <p:cNvSpPr txBox="1">
            <a:spLocks noGrp="1"/>
          </p:cNvSpPr>
          <p:nvPr>
            <p:ph idx="1"/>
          </p:nvPr>
        </p:nvSpPr>
        <p:spPr/>
        <p:txBody>
          <a:bodyPr>
            <a:normAutofit fontScale="92500"/>
          </a:bodyPr>
          <a:lstStyle/>
          <a:p>
            <a:r>
              <a:rPr lang="en-US" smtClean="0"/>
              <a:t>Vitamin B12 deficiency: The adult worm causes dissociation of the vitamin B12-intrinsic factor complex within the gut lumen - leads to a decrease in absorption of B12 at ileum.</a:t>
            </a:r>
          </a:p>
          <a:p>
            <a:r>
              <a:rPr lang="en-US" smtClean="0"/>
              <a:t>Vitamin B12 deficiency leads to development of megaloblastic anemia and some people may exhibit neurologic sequelae like paresthesia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51</a:t>
            </a:fld>
            <a:endParaRPr lang="en"/>
          </a:p>
        </p:txBody>
      </p:sp>
    </p:spTree>
    <p:extLst>
      <p:ext uri="{BB962C8B-B14F-4D97-AF65-F5344CB8AC3E}">
        <p14:creationId xmlns:p14="http://schemas.microsoft.com/office/powerpoint/2010/main" val="14508471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lstStyle/>
          <a:p>
            <a:r>
              <a:rPr lang="en-US" smtClean="0"/>
              <a:t>Stool examination - Characteristic eggs and sometime segments of adult worm.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52</a:t>
            </a:fld>
            <a:endParaRPr lang="en"/>
          </a:p>
        </p:txBody>
      </p:sp>
      <p:pic>
        <p:nvPicPr>
          <p:cNvPr id="3" name="Picture 2"/>
          <p:cNvPicPr>
            <a:picLocks noChangeAspect="1"/>
          </p:cNvPicPr>
          <p:nvPr/>
        </p:nvPicPr>
        <p:blipFill rotWithShape="1">
          <a:blip r:embed="rId3"/>
          <a:srcRect r="53954"/>
          <a:stretch/>
        </p:blipFill>
        <p:spPr>
          <a:xfrm>
            <a:off x="2227050" y="1924975"/>
            <a:ext cx="4122380" cy="1935193"/>
          </a:xfrm>
          <a:prstGeom prst="rect">
            <a:avLst/>
          </a:prstGeom>
        </p:spPr>
      </p:pic>
      <p:sp>
        <p:nvSpPr>
          <p:cNvPr id="4" name="Rectangle 3"/>
          <p:cNvSpPr/>
          <p:nvPr/>
        </p:nvSpPr>
        <p:spPr>
          <a:xfrm>
            <a:off x="468364" y="3943337"/>
            <a:ext cx="7955280" cy="646331"/>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Egg—note the operculum (red arrow) and posterior knob (black arrow);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Carmine-stained gravid </a:t>
            </a:r>
            <a:r>
              <a:rPr lang="en-US" sz="1800" dirty="0" err="1">
                <a:latin typeface="Roboto Condensed Light" panose="020B0604020202020204" charset="0"/>
                <a:ea typeface="Roboto Condensed Light" panose="020B0604020202020204" charset="0"/>
              </a:rPr>
              <a:t>proglottids</a:t>
            </a:r>
            <a:r>
              <a:rPr lang="en-US" sz="1800" dirty="0">
                <a:latin typeface="Roboto Condensed Light" panose="020B0604020202020204" charset="0"/>
                <a:ea typeface="Roboto Condensed Light" panose="020B0604020202020204" charset="0"/>
              </a:rPr>
              <a:t>—note broader than longer, rosette-shaped ovaries).</a:t>
            </a:r>
          </a:p>
        </p:txBody>
      </p:sp>
    </p:spTree>
    <p:extLst>
      <p:ext uri="{BB962C8B-B14F-4D97-AF65-F5344CB8AC3E}">
        <p14:creationId xmlns:p14="http://schemas.microsoft.com/office/powerpoint/2010/main" val="36128631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normAutofit fontScale="92500"/>
          </a:bodyPr>
          <a:lstStyle/>
          <a:p>
            <a:r>
              <a:rPr lang="en-US" smtClean="0"/>
              <a:t>Molecular method: PCR followed by sequencing</a:t>
            </a:r>
          </a:p>
          <a:p>
            <a:r>
              <a:rPr lang="en-US" smtClean="0"/>
              <a:t>Blood examination - eosinophilia and evidence of megaloblastic anemia such as:</a:t>
            </a:r>
          </a:p>
          <a:p>
            <a:pPr lvl="1"/>
            <a:r>
              <a:rPr lang="en-US" smtClean="0"/>
              <a:t>↑ Mean corpuscular volume and mean corpuscular hemoglobin</a:t>
            </a:r>
          </a:p>
          <a:p>
            <a:pPr lvl="1"/>
            <a:r>
              <a:rPr lang="en-US" smtClean="0"/>
              <a:t>Normal mean corpuscular hemoglobin concentration</a:t>
            </a:r>
          </a:p>
          <a:p>
            <a:pPr lvl="1"/>
            <a:r>
              <a:rPr lang="en-US" smtClean="0"/>
              <a:t>Macrocytes (enlarged RBCs).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53</a:t>
            </a:fld>
            <a:endParaRPr lang="en"/>
          </a:p>
        </p:txBody>
      </p:sp>
    </p:spTree>
    <p:extLst>
      <p:ext uri="{BB962C8B-B14F-4D97-AF65-F5344CB8AC3E}">
        <p14:creationId xmlns:p14="http://schemas.microsoft.com/office/powerpoint/2010/main" val="2880733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Diphyllobothriasis</a:t>
            </a:r>
            <a:endParaRPr lang="en-US" dirty="0"/>
          </a:p>
        </p:txBody>
      </p:sp>
      <p:sp>
        <p:nvSpPr>
          <p:cNvPr id="193" name="Google Shape;193;p12"/>
          <p:cNvSpPr txBox="1">
            <a:spLocks noGrp="1"/>
          </p:cNvSpPr>
          <p:nvPr>
            <p:ph idx="1"/>
          </p:nvPr>
        </p:nvSpPr>
        <p:spPr/>
        <p:txBody>
          <a:bodyPr/>
          <a:lstStyle/>
          <a:p>
            <a:r>
              <a:rPr lang="en-US" smtClean="0"/>
              <a:t>Praziquantel (5–10 mg/kg once) - highly effective (drug of choice)</a:t>
            </a:r>
          </a:p>
          <a:p>
            <a:r>
              <a:rPr lang="en-US" smtClean="0"/>
              <a:t>Niclosamide - given alternatively</a:t>
            </a:r>
          </a:p>
          <a:p>
            <a:r>
              <a:rPr lang="en-US" smtClean="0"/>
              <a:t>Parenteral vitamin B12 - given if B12 deficiency is manifested.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54</a:t>
            </a:fld>
            <a:endParaRPr lang="en"/>
          </a:p>
        </p:txBody>
      </p:sp>
    </p:spTree>
    <p:extLst>
      <p:ext uri="{BB962C8B-B14F-4D97-AF65-F5344CB8AC3E}">
        <p14:creationId xmlns:p14="http://schemas.microsoft.com/office/powerpoint/2010/main" val="3519714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Preventive measures - thorough cooking of fish or freezing. </a:t>
            </a:r>
          </a:p>
          <a:p>
            <a:r>
              <a:rPr lang="en-US" smtClean="0"/>
              <a:t>D. latum infection - called the Jewish housewives’ disease, as they acquire infection by tasting the uncooked fish while preparing.</a:t>
            </a:r>
          </a:p>
          <a:p>
            <a:r>
              <a:rPr lang="en-US" smtClean="0"/>
              <a:t>Proper cooking of fish (5 minutes at 55°C)</a:t>
            </a:r>
          </a:p>
          <a:p>
            <a:r>
              <a:rPr lang="en-US" smtClean="0"/>
              <a:t>Deep freezing (−20°C for 7 days, or −35°C for 15 hours) of fish should be followed for people who eat raw fish.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55</a:t>
            </a:fld>
            <a:endParaRPr lang="en"/>
          </a:p>
        </p:txBody>
      </p:sp>
    </p:spTree>
    <p:extLst>
      <p:ext uri="{BB962C8B-B14F-4D97-AF65-F5344CB8AC3E}">
        <p14:creationId xmlns:p14="http://schemas.microsoft.com/office/powerpoint/2010/main" val="3759666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INTESTINAL TREMATODE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56</a:t>
            </a:fld>
            <a:endParaRPr lang="en-GB"/>
          </a:p>
        </p:txBody>
      </p:sp>
    </p:spTree>
    <p:extLst>
      <p:ext uri="{BB962C8B-B14F-4D97-AF65-F5344CB8AC3E}">
        <p14:creationId xmlns:p14="http://schemas.microsoft.com/office/powerpoint/2010/main" val="9212807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INTRODUCTION</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Trematodes (or flukes) - unsegmented, leaf-like and flat worms. </a:t>
            </a:r>
          </a:p>
          <a:p>
            <a:r>
              <a:rPr lang="en-US" smtClean="0"/>
              <a:t>Based on the habitat, trematodes are classified as follows:</a:t>
            </a:r>
          </a:p>
          <a:p>
            <a:pPr lvl="1"/>
            <a:r>
              <a:rPr lang="en-US" smtClean="0"/>
              <a:t>Intestinal flukes</a:t>
            </a:r>
          </a:p>
          <a:p>
            <a:pPr lvl="1"/>
            <a:r>
              <a:rPr lang="en-US" smtClean="0"/>
              <a:t>Blood flukes</a:t>
            </a:r>
          </a:p>
          <a:p>
            <a:pPr lvl="1"/>
            <a:r>
              <a:rPr lang="en-US" smtClean="0"/>
              <a:t>Hepatic flukes</a:t>
            </a:r>
          </a:p>
          <a:p>
            <a:pPr lvl="1"/>
            <a:r>
              <a:rPr lang="en-US" smtClean="0"/>
              <a:t>Lung flukes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57</a:t>
            </a:fld>
            <a:endParaRPr lang="en"/>
          </a:p>
        </p:txBody>
      </p:sp>
    </p:spTree>
    <p:extLst>
      <p:ext uri="{BB962C8B-B14F-4D97-AF65-F5344CB8AC3E}">
        <p14:creationId xmlns:p14="http://schemas.microsoft.com/office/powerpoint/2010/main" val="10681596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INTRODUCTION (Cont..)</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Intestinal flukes—e.g. Fasciolopsis buski. </a:t>
            </a:r>
          </a:p>
          <a:p>
            <a:r>
              <a:rPr lang="en-US" smtClean="0"/>
              <a:t>Blood flukes—e.g. Schistosoma - S. mansoni , S. japonicum and S.haematobium.</a:t>
            </a:r>
          </a:p>
          <a:p>
            <a:r>
              <a:rPr lang="it-IT" smtClean="0"/>
              <a:t>Hepatic flukes—e.g. Fasciola hepatica and F. gigantica in </a:t>
            </a:r>
            <a:r>
              <a:rPr lang="en-US" smtClean="0"/>
              <a:t>liver, Clonorchis and Opisthorchis in bile duct.</a:t>
            </a:r>
          </a:p>
          <a:p>
            <a:r>
              <a:rPr lang="en-US" smtClean="0"/>
              <a:t>Lung flukes—e.g. Paragonimus westermani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58</a:t>
            </a:fld>
            <a:endParaRPr lang="en"/>
          </a:p>
        </p:txBody>
      </p:sp>
    </p:spTree>
    <p:extLst>
      <p:ext uri="{BB962C8B-B14F-4D97-AF65-F5344CB8AC3E}">
        <p14:creationId xmlns:p14="http://schemas.microsoft.com/office/powerpoint/2010/main" val="12062509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normAutofit fontScale="77500" lnSpcReduction="20000"/>
          </a:bodyPr>
          <a:lstStyle/>
          <a:p>
            <a:r>
              <a:rPr lang="en-US" smtClean="0"/>
              <a:t>Trematodes exist in three morphological forms—adult worm, egg and larva.</a:t>
            </a:r>
          </a:p>
          <a:p>
            <a:r>
              <a:rPr lang="en-US" smtClean="0"/>
              <a:t>Adult worm: Unsegmented and flattened dorsoventrally, but some have thick fleshy bodies (schistosomes).</a:t>
            </a:r>
          </a:p>
          <a:p>
            <a:r>
              <a:rPr lang="en-US" smtClean="0"/>
              <a:t>Eggs: Trematodes are oviparous, i.e. they lay eggs; which develop into larvae later in the environment</a:t>
            </a:r>
          </a:p>
          <a:p>
            <a:r>
              <a:rPr lang="en-US" smtClean="0"/>
              <a:t>Larvae: Most trematodes have five larval forms - miracidium, sporocyst, redia, cercaria, and metacercaria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59</a:t>
            </a:fld>
            <a:endParaRPr lang="en"/>
          </a:p>
        </p:txBody>
      </p:sp>
    </p:spTree>
    <p:extLst>
      <p:ext uri="{BB962C8B-B14F-4D97-AF65-F5344CB8AC3E}">
        <p14:creationId xmlns:p14="http://schemas.microsoft.com/office/powerpoint/2010/main" val="11974676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60</a:t>
            </a:fld>
            <a:endParaRPr lang="en"/>
          </a:p>
        </p:txBody>
      </p:sp>
      <p:pic>
        <p:nvPicPr>
          <p:cNvPr id="4" name="Picture 3"/>
          <p:cNvPicPr>
            <a:picLocks noChangeAspect="1"/>
          </p:cNvPicPr>
          <p:nvPr/>
        </p:nvPicPr>
        <p:blipFill>
          <a:blip r:embed="rId3"/>
          <a:stretch>
            <a:fillRect/>
          </a:stretch>
        </p:blipFill>
        <p:spPr>
          <a:xfrm>
            <a:off x="2298259" y="1404466"/>
            <a:ext cx="3951651" cy="2581907"/>
          </a:xfrm>
          <a:prstGeom prst="rect">
            <a:avLst/>
          </a:prstGeom>
        </p:spPr>
      </p:pic>
      <p:sp>
        <p:nvSpPr>
          <p:cNvPr id="5" name="Rectangle 4"/>
          <p:cNvSpPr/>
          <p:nvPr/>
        </p:nvSpPr>
        <p:spPr>
          <a:xfrm>
            <a:off x="780836" y="4047426"/>
            <a:ext cx="7357210" cy="646331"/>
          </a:xfrm>
          <a:prstGeom prst="rect">
            <a:avLst/>
          </a:prstGeom>
        </p:spPr>
        <p:txBody>
          <a:bodyPr wrap="square">
            <a:spAutoFit/>
          </a:bodyPr>
          <a:lstStyle/>
          <a:p>
            <a:r>
              <a:rPr lang="en-US" sz="1800" dirty="0">
                <a:latin typeface="Roboto Condensed Light" panose="020B0604020202020204" charset="0"/>
                <a:ea typeface="Roboto Condensed Light" panose="020B0604020202020204" charset="0"/>
              </a:rPr>
              <a:t>Adult worm of: </a:t>
            </a:r>
            <a:r>
              <a:rPr lang="en-US" sz="1800" b="1" dirty="0">
                <a:latin typeface="Roboto Condensed Light" panose="020B0604020202020204" charset="0"/>
                <a:ea typeface="Roboto Condensed Light" panose="020B0604020202020204" charset="0"/>
              </a:rPr>
              <a:t>A. </a:t>
            </a:r>
            <a:r>
              <a:rPr lang="en-US" sz="1800" i="1" dirty="0" err="1">
                <a:latin typeface="Roboto Condensed Light" panose="020B0604020202020204" charset="0"/>
                <a:ea typeface="Roboto Condensed Light" panose="020B0604020202020204" charset="0"/>
              </a:rPr>
              <a:t>Fasciolopsis</a:t>
            </a:r>
            <a:r>
              <a:rPr lang="en-US" sz="1800" i="1" dirty="0">
                <a:latin typeface="Roboto Condensed Light" panose="020B0604020202020204" charset="0"/>
                <a:ea typeface="Roboto Condensed Light" panose="020B0604020202020204" charset="0"/>
              </a:rPr>
              <a:t> </a:t>
            </a:r>
            <a:r>
              <a:rPr lang="en-US" sz="1800" i="1" dirty="0" err="1">
                <a:latin typeface="Roboto Condensed Light" panose="020B0604020202020204" charset="0"/>
                <a:ea typeface="Roboto Condensed Light" panose="020B0604020202020204" charset="0"/>
              </a:rPr>
              <a:t>buski</a:t>
            </a:r>
            <a:r>
              <a:rPr lang="en-US" sz="1800" i="1" dirty="0">
                <a:latin typeface="Roboto Condensed Light" panose="020B0604020202020204" charset="0"/>
                <a:ea typeface="Roboto Condensed Light" panose="020B0604020202020204" charset="0"/>
              </a:rPr>
              <a:t> </a:t>
            </a:r>
            <a:r>
              <a:rPr lang="en-US" sz="1800" dirty="0">
                <a:latin typeface="Roboto Condensed Light" panose="020B0604020202020204" charset="0"/>
                <a:ea typeface="Roboto Condensed Light" panose="020B0604020202020204" charset="0"/>
              </a:rPr>
              <a:t>(schematic); </a:t>
            </a:r>
            <a:r>
              <a:rPr lang="en-US" sz="1800" b="1" dirty="0">
                <a:latin typeface="Roboto Condensed Light" panose="020B0604020202020204" charset="0"/>
                <a:ea typeface="Roboto Condensed Light" panose="020B0604020202020204" charset="0"/>
              </a:rPr>
              <a:t>B. </a:t>
            </a:r>
            <a:r>
              <a:rPr lang="en-US" sz="1800" i="1" dirty="0">
                <a:latin typeface="Roboto Condensed Light" panose="020B0604020202020204" charset="0"/>
                <a:ea typeface="Roboto Condensed Light" panose="020B0604020202020204" charset="0"/>
              </a:rPr>
              <a:t>Schistosoma </a:t>
            </a:r>
            <a:r>
              <a:rPr lang="en-US" sz="1800" dirty="0">
                <a:latin typeface="Roboto Condensed Light" panose="020B0604020202020204" charset="0"/>
                <a:ea typeface="Roboto Condensed Light" panose="020B0604020202020204" charset="0"/>
              </a:rPr>
              <a:t>(The thin female worm resides in the </a:t>
            </a:r>
            <a:r>
              <a:rPr lang="en-US" sz="1800" dirty="0" err="1">
                <a:latin typeface="Roboto Condensed Light" panose="020B0604020202020204" charset="0"/>
                <a:ea typeface="Roboto Condensed Light" panose="020B0604020202020204" charset="0"/>
              </a:rPr>
              <a:t>gynecophoric</a:t>
            </a:r>
            <a:r>
              <a:rPr lang="en-US" sz="1800" dirty="0">
                <a:latin typeface="Roboto Condensed Light" panose="020B0604020202020204" charset="0"/>
                <a:ea typeface="Roboto Condensed Light" panose="020B0604020202020204" charset="0"/>
              </a:rPr>
              <a:t> canal of the thicker male worm)</a:t>
            </a:r>
          </a:p>
        </p:txBody>
      </p:sp>
    </p:spTree>
    <p:extLst>
      <p:ext uri="{BB962C8B-B14F-4D97-AF65-F5344CB8AC3E}">
        <p14:creationId xmlns:p14="http://schemas.microsoft.com/office/powerpoint/2010/main" val="22554825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144595392"/>
              </p:ext>
            </p:extLst>
          </p:nvPr>
        </p:nvGraphicFramePr>
        <p:xfrm>
          <a:off x="115817" y="1535430"/>
          <a:ext cx="8912365" cy="2844800"/>
        </p:xfrm>
        <a:graphic>
          <a:graphicData uri="http://schemas.openxmlformats.org/drawingml/2006/table">
            <a:tbl>
              <a:tblPr firstRow="1" bandRow="1">
                <a:tableStyleId>{69C7853C-536D-4A76-A0AE-DD22124D55A5}</a:tableStyleId>
              </a:tblPr>
              <a:tblGrid>
                <a:gridCol w="1273195">
                  <a:extLst>
                    <a:ext uri="{9D8B030D-6E8A-4147-A177-3AD203B41FA5}">
                      <a16:colId xmlns:a16="http://schemas.microsoft.com/office/drawing/2014/main" xmlns="" val="20000"/>
                    </a:ext>
                  </a:extLst>
                </a:gridCol>
                <a:gridCol w="1273195">
                  <a:extLst>
                    <a:ext uri="{9D8B030D-6E8A-4147-A177-3AD203B41FA5}">
                      <a16:colId xmlns:a16="http://schemas.microsoft.com/office/drawing/2014/main" xmlns="" val="20001"/>
                    </a:ext>
                  </a:extLst>
                </a:gridCol>
                <a:gridCol w="1273195">
                  <a:extLst>
                    <a:ext uri="{9D8B030D-6E8A-4147-A177-3AD203B41FA5}">
                      <a16:colId xmlns:a16="http://schemas.microsoft.com/office/drawing/2014/main" xmlns="" val="20002"/>
                    </a:ext>
                  </a:extLst>
                </a:gridCol>
                <a:gridCol w="1273195">
                  <a:extLst>
                    <a:ext uri="{9D8B030D-6E8A-4147-A177-3AD203B41FA5}">
                      <a16:colId xmlns:a16="http://schemas.microsoft.com/office/drawing/2014/main" xmlns="" val="20003"/>
                    </a:ext>
                  </a:extLst>
                </a:gridCol>
                <a:gridCol w="1273195">
                  <a:extLst>
                    <a:ext uri="{9D8B030D-6E8A-4147-A177-3AD203B41FA5}">
                      <a16:colId xmlns:a16="http://schemas.microsoft.com/office/drawing/2014/main" xmlns="" val="20004"/>
                    </a:ext>
                  </a:extLst>
                </a:gridCol>
                <a:gridCol w="1273195">
                  <a:extLst>
                    <a:ext uri="{9D8B030D-6E8A-4147-A177-3AD203B41FA5}">
                      <a16:colId xmlns:a16="http://schemas.microsoft.com/office/drawing/2014/main" xmlns="" val="20005"/>
                    </a:ext>
                  </a:extLst>
                </a:gridCol>
                <a:gridCol w="1273195">
                  <a:extLst>
                    <a:ext uri="{9D8B030D-6E8A-4147-A177-3AD203B41FA5}">
                      <a16:colId xmlns:a16="http://schemas.microsoft.com/office/drawing/2014/main" xmlns="" val="20006"/>
                    </a:ext>
                  </a:extLst>
                </a:gridCol>
              </a:tblGrid>
              <a:tr h="370840">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Trematodes</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Organ</a:t>
                      </a:r>
                    </a:p>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affected</a:t>
                      </a:r>
                      <a:endParaRPr lang="en-US" sz="1400" dirty="0">
                        <a:solidFill>
                          <a:schemeClr val="tx1"/>
                        </a:solidFill>
                        <a:latin typeface="Roboto Condensed Light" panose="020B0604020202020204" charset="0"/>
                        <a:ea typeface="Roboto Condensed Light" panose="020B0604020202020204" charset="0"/>
                      </a:endParaRPr>
                    </a:p>
                  </a:txBody>
                  <a:tcPr/>
                </a:tc>
                <a:tc gridSpan="2">
                  <a:txBody>
                    <a:bodyPr/>
                    <a:lstStyle/>
                    <a:p>
                      <a:pPr algn="ct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Host</a:t>
                      </a:r>
                      <a:endParaRPr lang="en-US" sz="1400" dirty="0">
                        <a:solidFill>
                          <a:schemeClr val="tx1"/>
                        </a:solidFill>
                        <a:latin typeface="Roboto Condensed Light" panose="020B0604020202020204" charset="0"/>
                        <a:ea typeface="Roboto Condensed Light" panose="020B0604020202020204" charset="0"/>
                      </a:endParaRPr>
                    </a:p>
                  </a:txBody>
                  <a:tcPr/>
                </a:tc>
                <a:tc hMerge="1">
                  <a:txBody>
                    <a:bodyPr/>
                    <a:lstStyle/>
                    <a:p>
                      <a:endParaRPr lang="en-US" dirty="0"/>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Mode of</a:t>
                      </a:r>
                    </a:p>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transmission</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Infective form</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Diagnostic form</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r h="370840">
                <a:tc vMerge="1">
                  <a:txBody>
                    <a:bodyPr/>
                    <a:lstStyle/>
                    <a:p>
                      <a:endParaRPr lang="en-US" dirty="0"/>
                    </a:p>
                  </a:txBody>
                  <a:tcPr/>
                </a:tc>
                <a:tc vMerge="1">
                  <a:txBody>
                    <a:bodyPr/>
                    <a:lstStyle/>
                    <a:p>
                      <a:endParaRPr lang="en-US" dirty="0"/>
                    </a:p>
                  </a:txBody>
                  <a:tcPr/>
                </a:tc>
                <a:tc>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Definitive</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Intermediate</a:t>
                      </a:r>
                      <a:endParaRPr lang="en-US" sz="1400" dirty="0">
                        <a:solidFill>
                          <a:schemeClr val="tx1"/>
                        </a:solidFill>
                        <a:latin typeface="Roboto Condensed Light" panose="020B0604020202020204" charset="0"/>
                        <a:ea typeface="Roboto Condensed Light" panose="020B0604020202020204" charset="0"/>
                      </a:endParaRPr>
                    </a:p>
                  </a:txBody>
                  <a:tcP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xmlns="" val="10001"/>
                  </a:ext>
                </a:extLst>
              </a:tr>
              <a:tr h="370840">
                <a:tc gridSpan="2">
                  <a:txBody>
                    <a:bodyPr/>
                    <a:lstStyle/>
                    <a:p>
                      <a:pPr>
                        <a:lnSpc>
                          <a:spcPct val="150000"/>
                        </a:lnSpc>
                      </a:pPr>
                      <a:r>
                        <a:rPr lang="en-US" sz="1400" b="0" i="1" u="none" strike="noStrike" cap="none" baseline="0" dirty="0">
                          <a:solidFill>
                            <a:schemeClr val="tx1"/>
                          </a:solidFill>
                          <a:latin typeface="Roboto Condensed Light" panose="020B0604020202020204" charset="0"/>
                          <a:ea typeface="Roboto Condensed Light" panose="020B0604020202020204" charset="0"/>
                          <a:cs typeface="+mn-cs"/>
                          <a:sym typeface="Arial"/>
                        </a:rPr>
                        <a:t>Schistosoma</a:t>
                      </a:r>
                      <a:endParaRPr lang="en-US" sz="1400" dirty="0">
                        <a:solidFill>
                          <a:schemeClr val="tx1"/>
                        </a:solidFill>
                        <a:latin typeface="Roboto Condensed Light" panose="020B0604020202020204" charset="0"/>
                        <a:ea typeface="Roboto Condensed Light" panose="020B0604020202020204" charset="0"/>
                      </a:endParaRPr>
                    </a:p>
                  </a:txBody>
                  <a:tcPr/>
                </a:tc>
                <a:tc hMerge="1">
                  <a:txBody>
                    <a:bodyPr/>
                    <a:lstStyle/>
                    <a:p>
                      <a:pPr>
                        <a:lnSpc>
                          <a:spcPct val="150000"/>
                        </a:lnSpc>
                      </a:pPr>
                      <a:endParaRPr lang="en-US" sz="1400" dirty="0">
                        <a:solidFill>
                          <a:schemeClr val="tx1"/>
                        </a:solidFill>
                        <a:latin typeface="Roboto Condensed Light" panose="020B0604020202020204" charset="0"/>
                        <a:ea typeface="Roboto Condensed Light" panose="020B0604020202020204" charset="0"/>
                      </a:endParaRPr>
                    </a:p>
                  </a:txBody>
                  <a:tcPr/>
                </a:tc>
                <a:tc rowSpan="4">
                  <a:txBody>
                    <a:bodyPr/>
                    <a:lstStyle/>
                    <a:p>
                      <a:pPr marL="43815" marR="0">
                        <a:lnSpc>
                          <a:spcPct val="150000"/>
                        </a:lnSpc>
                        <a:spcBef>
                          <a:spcPts val="15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rowSpan="4">
                  <a:txBody>
                    <a:bodyPr/>
                    <a:lstStyle/>
                    <a:p>
                      <a:pPr marL="44450" marR="0">
                        <a:lnSpc>
                          <a:spcPct val="150000"/>
                        </a:lnSpc>
                        <a:spcBef>
                          <a:spcPts val="15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Snail</a:t>
                      </a:r>
                    </a:p>
                  </a:txBody>
                  <a:tcPr marL="0" marR="0" marT="0" marB="0"/>
                </a:tc>
                <a:tc rowSpan="4">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Skin penetration</a:t>
                      </a:r>
                    </a:p>
                  </a:txBody>
                  <a:tcPr marL="0" marR="0" marT="0" marB="0"/>
                </a:tc>
                <a:tc rowSpan="4">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Cercaria larvae</a:t>
                      </a:r>
                    </a:p>
                  </a:txBody>
                  <a:tcPr marL="0" marR="0" marT="0" marB="0"/>
                </a:tc>
                <a:tc rowSpan="4">
                  <a:txBody>
                    <a:bodyPr/>
                    <a:lstStyle/>
                    <a:p>
                      <a:pPr marL="44450" marR="13970">
                        <a:lnSpc>
                          <a:spcPct val="150000"/>
                        </a:lnSpc>
                        <a:spcBef>
                          <a:spcPts val="170"/>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Non-</a:t>
                      </a: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operculated</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eggs with spine</a:t>
                      </a:r>
                    </a:p>
                  </a:txBody>
                  <a:tcPr marL="0" marR="0" marT="0" marB="0"/>
                </a:tc>
                <a:extLst>
                  <a:ext uri="{0D108BD9-81ED-4DB2-BD59-A6C34878D82A}">
                    <a16:rowId xmlns:a16="http://schemas.microsoft.com/office/drawing/2014/main" xmlns="" val="10002"/>
                  </a:ext>
                </a:extLst>
              </a:tr>
              <a:tr h="370840">
                <a:tc>
                  <a:txBody>
                    <a:bodyPr/>
                    <a:lstStyle/>
                    <a:p>
                      <a:pPr marL="43815" marR="0">
                        <a:lnSpc>
                          <a:spcPct val="150000"/>
                        </a:lnSpc>
                        <a:spcBef>
                          <a:spcPts val="155"/>
                        </a:spcBef>
                        <a:spcAft>
                          <a:spcPts val="0"/>
                        </a:spcAft>
                      </a:pPr>
                      <a:r>
                        <a:rPr lang="en-US" sz="14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 </a:t>
                      </a: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haematobium</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5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Bladder</a:t>
                      </a:r>
                    </a:p>
                  </a:txBody>
                  <a:tcPr marL="0" marR="0" marT="0"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3"/>
                  </a:ext>
                </a:extLst>
              </a:tr>
              <a:tr h="370840">
                <a:tc>
                  <a:txBody>
                    <a:bodyPr/>
                    <a:lstStyle/>
                    <a:p>
                      <a:pPr marL="43815" marR="0">
                        <a:lnSpc>
                          <a:spcPct val="150000"/>
                        </a:lnSpc>
                        <a:spcBef>
                          <a:spcPts val="155"/>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 mansoni</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Intestine</a:t>
                      </a:r>
                    </a:p>
                  </a:txBody>
                  <a:tcPr marL="0" marR="0" marT="0"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4"/>
                  </a:ext>
                </a:extLst>
              </a:tr>
              <a:tr h="370840">
                <a:tc>
                  <a:txBody>
                    <a:bodyPr/>
                    <a:lstStyle/>
                    <a:p>
                      <a:pPr marL="43815" marR="0">
                        <a:lnSpc>
                          <a:spcPct val="150000"/>
                        </a:lnSpc>
                        <a:spcBef>
                          <a:spcPts val="155"/>
                        </a:spcBef>
                        <a:spcAft>
                          <a:spcPts val="0"/>
                        </a:spcAft>
                      </a:pPr>
                      <a:r>
                        <a:rPr lang="en-US" sz="14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 </a:t>
                      </a: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japonicum</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5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Intestine</a:t>
                      </a:r>
                    </a:p>
                  </a:txBody>
                  <a:tcPr marL="0" marR="0" marT="0"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2818005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4104476235"/>
              </p:ext>
            </p:extLst>
          </p:nvPr>
        </p:nvGraphicFramePr>
        <p:xfrm>
          <a:off x="193038" y="1261110"/>
          <a:ext cx="8912365" cy="4251960"/>
        </p:xfrm>
        <a:graphic>
          <a:graphicData uri="http://schemas.openxmlformats.org/drawingml/2006/table">
            <a:tbl>
              <a:tblPr firstRow="1" bandRow="1">
                <a:tableStyleId>{69C7853C-536D-4A76-A0AE-DD22124D55A5}</a:tableStyleId>
              </a:tblPr>
              <a:tblGrid>
                <a:gridCol w="1273195">
                  <a:extLst>
                    <a:ext uri="{9D8B030D-6E8A-4147-A177-3AD203B41FA5}">
                      <a16:colId xmlns:a16="http://schemas.microsoft.com/office/drawing/2014/main" xmlns="" val="20000"/>
                    </a:ext>
                  </a:extLst>
                </a:gridCol>
                <a:gridCol w="1273195">
                  <a:extLst>
                    <a:ext uri="{9D8B030D-6E8A-4147-A177-3AD203B41FA5}">
                      <a16:colId xmlns:a16="http://schemas.microsoft.com/office/drawing/2014/main" xmlns="" val="20001"/>
                    </a:ext>
                  </a:extLst>
                </a:gridCol>
                <a:gridCol w="1273195">
                  <a:extLst>
                    <a:ext uri="{9D8B030D-6E8A-4147-A177-3AD203B41FA5}">
                      <a16:colId xmlns:a16="http://schemas.microsoft.com/office/drawing/2014/main" xmlns="" val="20002"/>
                    </a:ext>
                  </a:extLst>
                </a:gridCol>
                <a:gridCol w="1273195">
                  <a:extLst>
                    <a:ext uri="{9D8B030D-6E8A-4147-A177-3AD203B41FA5}">
                      <a16:colId xmlns:a16="http://schemas.microsoft.com/office/drawing/2014/main" xmlns="" val="20003"/>
                    </a:ext>
                  </a:extLst>
                </a:gridCol>
                <a:gridCol w="1273195">
                  <a:extLst>
                    <a:ext uri="{9D8B030D-6E8A-4147-A177-3AD203B41FA5}">
                      <a16:colId xmlns:a16="http://schemas.microsoft.com/office/drawing/2014/main" xmlns="" val="20004"/>
                    </a:ext>
                  </a:extLst>
                </a:gridCol>
                <a:gridCol w="1273195">
                  <a:extLst>
                    <a:ext uri="{9D8B030D-6E8A-4147-A177-3AD203B41FA5}">
                      <a16:colId xmlns:a16="http://schemas.microsoft.com/office/drawing/2014/main" xmlns="" val="20005"/>
                    </a:ext>
                  </a:extLst>
                </a:gridCol>
                <a:gridCol w="1273195">
                  <a:extLst>
                    <a:ext uri="{9D8B030D-6E8A-4147-A177-3AD203B41FA5}">
                      <a16:colId xmlns:a16="http://schemas.microsoft.com/office/drawing/2014/main" xmlns="" val="20006"/>
                    </a:ext>
                  </a:extLst>
                </a:gridCol>
              </a:tblGrid>
              <a:tr h="370840">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Trematodes</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Organ</a:t>
                      </a:r>
                    </a:p>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affected</a:t>
                      </a:r>
                      <a:endParaRPr lang="en-US" sz="1400" dirty="0">
                        <a:solidFill>
                          <a:schemeClr val="tx1"/>
                        </a:solidFill>
                        <a:latin typeface="Roboto Condensed Light" panose="020B0604020202020204" charset="0"/>
                        <a:ea typeface="Roboto Condensed Light" panose="020B0604020202020204" charset="0"/>
                      </a:endParaRPr>
                    </a:p>
                  </a:txBody>
                  <a:tcPr/>
                </a:tc>
                <a:tc grid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Host</a:t>
                      </a:r>
                      <a:endParaRPr lang="en-US" sz="1400" dirty="0">
                        <a:solidFill>
                          <a:schemeClr val="tx1"/>
                        </a:solidFill>
                        <a:latin typeface="Roboto Condensed Light" panose="020B0604020202020204" charset="0"/>
                        <a:ea typeface="Roboto Condensed Light" panose="020B0604020202020204" charset="0"/>
                      </a:endParaRPr>
                    </a:p>
                  </a:txBody>
                  <a:tcPr/>
                </a:tc>
                <a:tc hMerge="1">
                  <a:txBody>
                    <a:bodyPr/>
                    <a:lstStyle/>
                    <a:p>
                      <a:endParaRPr lang="en-US" dirty="0"/>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Mode of</a:t>
                      </a:r>
                    </a:p>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transmission</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Infective form</a:t>
                      </a:r>
                      <a:endParaRPr lang="en-US" sz="1400" dirty="0">
                        <a:solidFill>
                          <a:schemeClr val="tx1"/>
                        </a:solidFill>
                        <a:latin typeface="Roboto Condensed Light" panose="020B0604020202020204" charset="0"/>
                        <a:ea typeface="Roboto Condensed Light" panose="020B0604020202020204" charset="0"/>
                      </a:endParaRPr>
                    </a:p>
                  </a:txBody>
                  <a:tcPr/>
                </a:tc>
                <a:tc rowSpan="2">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Diagnostic form</a:t>
                      </a:r>
                      <a:endParaRPr lang="en-US" sz="14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r h="370840">
                <a:tc vMerge="1">
                  <a:txBody>
                    <a:bodyPr/>
                    <a:lstStyle/>
                    <a:p>
                      <a:endParaRPr lang="en-US" dirty="0"/>
                    </a:p>
                  </a:txBody>
                  <a:tcPr/>
                </a:tc>
                <a:tc vMerge="1">
                  <a:txBody>
                    <a:bodyPr/>
                    <a:lstStyle/>
                    <a:p>
                      <a:endParaRPr lang="en-US" dirty="0"/>
                    </a:p>
                  </a:txBody>
                  <a:tcPr/>
                </a:tc>
                <a:tc>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Definitive</a:t>
                      </a:r>
                      <a:endParaRPr lang="en-US" sz="1400" dirty="0">
                        <a:solidFill>
                          <a:schemeClr val="tx1"/>
                        </a:solidFill>
                        <a:latin typeface="Roboto Condensed Light" panose="020B0604020202020204" charset="0"/>
                        <a:ea typeface="Roboto Condensed Light" panose="020B0604020202020204" charset="0"/>
                      </a:endParaRPr>
                    </a:p>
                  </a:txBody>
                  <a:tcPr/>
                </a:tc>
                <a:tc>
                  <a:txBody>
                    <a:bodyPr/>
                    <a:lstStyle/>
                    <a:p>
                      <a:pPr>
                        <a:lnSpc>
                          <a:spcPct val="150000"/>
                        </a:lnSpc>
                      </a:pPr>
                      <a:r>
                        <a:rPr lang="en-US" sz="14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Intermediate</a:t>
                      </a:r>
                      <a:endParaRPr lang="en-US" sz="1400" dirty="0">
                        <a:solidFill>
                          <a:schemeClr val="tx1"/>
                        </a:solidFill>
                        <a:latin typeface="Roboto Condensed Light" panose="020B0604020202020204" charset="0"/>
                        <a:ea typeface="Roboto Condensed Light" panose="020B0604020202020204" charset="0"/>
                      </a:endParaRPr>
                    </a:p>
                  </a:txBody>
                  <a:tcP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xmlns="" val="10001"/>
                  </a:ext>
                </a:extLst>
              </a:tr>
              <a:tr h="370840">
                <a:tc>
                  <a:txBody>
                    <a:bodyPr/>
                    <a:lstStyle/>
                    <a:p>
                      <a:pPr marL="43815" marR="0">
                        <a:lnSpc>
                          <a:spcPct val="150000"/>
                        </a:lnSpc>
                        <a:spcBef>
                          <a:spcPts val="155"/>
                        </a:spcBef>
                        <a:spcAft>
                          <a:spcPts val="0"/>
                        </a:spcAft>
                      </a:pP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Fasciolopsis</a:t>
                      </a:r>
                      <a:r>
                        <a:rPr lang="en-US" sz="14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buski</a:t>
                      </a:r>
                      <a:endPar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5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Intestine</a:t>
                      </a:r>
                    </a:p>
                  </a:txBody>
                  <a:tcPr marL="0" marR="0" marT="0" marB="0"/>
                </a:tc>
                <a:tc rowSpan="2">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rowSpan="2">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1st- Snail</a:t>
                      </a:r>
                    </a:p>
                    <a:p>
                      <a:pPr marL="44450" marR="0">
                        <a:lnSpc>
                          <a:spcPct val="150000"/>
                        </a:lnSpc>
                        <a:spcBef>
                          <a:spcPts val="0"/>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2nd- Aquatic plants</a:t>
                      </a:r>
                    </a:p>
                  </a:txBody>
                  <a:tcPr marL="0" marR="0" marT="0" marB="0"/>
                </a:tc>
                <a:tc rowSpan="2">
                  <a:txBody>
                    <a:bodyPr/>
                    <a:lstStyle/>
                    <a:p>
                      <a:pPr marL="6731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a:t>
                      </a:r>
                    </a:p>
                  </a:txBody>
                  <a:tcPr marL="0" marR="0" marT="0" marB="0"/>
                </a:tc>
                <a:tc rowSpan="2">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Metacercaria larvae</a:t>
                      </a:r>
                    </a:p>
                  </a:txBody>
                  <a:tcPr marL="0" marR="0" marT="0" marB="0"/>
                </a:tc>
                <a:tc rowSpan="2">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Operculated eggs</a:t>
                      </a:r>
                    </a:p>
                  </a:txBody>
                  <a:tcPr marL="0" marR="0" marT="0" marB="0"/>
                </a:tc>
                <a:extLst>
                  <a:ext uri="{0D108BD9-81ED-4DB2-BD59-A6C34878D82A}">
                    <a16:rowId xmlns:a16="http://schemas.microsoft.com/office/drawing/2014/main" xmlns="" val="10002"/>
                  </a:ext>
                </a:extLst>
              </a:tr>
              <a:tr h="370840">
                <a:tc>
                  <a:txBody>
                    <a:bodyPr/>
                    <a:lstStyle/>
                    <a:p>
                      <a:pPr marL="43815" marR="0">
                        <a:lnSpc>
                          <a:spcPct val="150000"/>
                        </a:lnSpc>
                        <a:spcBef>
                          <a:spcPts val="155"/>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Fasciola hepatica</a:t>
                      </a:r>
                      <a:endPar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Liver</a:t>
                      </a:r>
                    </a:p>
                  </a:txBody>
                  <a:tcPr marL="0" marR="0" marT="0" marB="0"/>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3"/>
                  </a:ext>
                </a:extLst>
              </a:tr>
              <a:tr h="370840">
                <a:tc>
                  <a:txBody>
                    <a:bodyPr/>
                    <a:lstStyle/>
                    <a:p>
                      <a:pPr marL="43815" marR="0">
                        <a:lnSpc>
                          <a:spcPct val="150000"/>
                        </a:lnSpc>
                        <a:spcBef>
                          <a:spcPts val="155"/>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Clonorchis </a:t>
                      </a: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spp.,</a:t>
                      </a:r>
                    </a:p>
                    <a:p>
                      <a:pPr marL="43815" marR="0">
                        <a:lnSpc>
                          <a:spcPct val="150000"/>
                        </a:lnSpc>
                        <a:spcBef>
                          <a:spcPts val="0"/>
                        </a:spcBef>
                        <a:spcAft>
                          <a:spcPts val="0"/>
                        </a:spcAft>
                      </a:pPr>
                      <a:r>
                        <a:rPr lang="en-US" sz="1400"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Opisthorchis </a:t>
                      </a: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spp.</a:t>
                      </a: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Bile duct</a:t>
                      </a: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1st- Snail, 2nd- Fish</a:t>
                      </a:r>
                    </a:p>
                  </a:txBody>
                  <a:tcPr marL="0" marR="0" marT="0" marB="0"/>
                </a:tc>
                <a:tc>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a:t>
                      </a:r>
                    </a:p>
                  </a:txBody>
                  <a:tcPr marL="0" marR="0" marT="0" marB="0"/>
                </a:tc>
                <a:tc>
                  <a:txBody>
                    <a:bodyPr/>
                    <a:lstStyle/>
                    <a:p>
                      <a:pPr marL="44450"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Metacercaria larvae</a:t>
                      </a: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Operculated eggs</a:t>
                      </a:r>
                    </a:p>
                  </a:txBody>
                  <a:tcPr marL="0" marR="0" marT="0" marB="0"/>
                </a:tc>
                <a:extLst>
                  <a:ext uri="{0D108BD9-81ED-4DB2-BD59-A6C34878D82A}">
                    <a16:rowId xmlns:a16="http://schemas.microsoft.com/office/drawing/2014/main" xmlns="" val="10004"/>
                  </a:ext>
                </a:extLst>
              </a:tr>
              <a:tr h="370840">
                <a:tc>
                  <a:txBody>
                    <a:bodyPr/>
                    <a:lstStyle/>
                    <a:p>
                      <a:pPr marL="43815" marR="0">
                        <a:lnSpc>
                          <a:spcPct val="150000"/>
                        </a:lnSpc>
                        <a:spcBef>
                          <a:spcPts val="155"/>
                        </a:spcBef>
                        <a:spcAft>
                          <a:spcPts val="0"/>
                        </a:spcAft>
                      </a:pPr>
                      <a:r>
                        <a:rPr lang="en-US" sz="1400" i="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Paragonimus</a:t>
                      </a:r>
                      <a:r>
                        <a:rPr lang="en-US" sz="14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spp.</a:t>
                      </a:r>
                    </a:p>
                  </a:txBody>
                  <a:tcPr marL="0" marR="0" marT="0" marB="0"/>
                </a:tc>
                <a:tc>
                  <a:txBody>
                    <a:bodyPr/>
                    <a:lstStyle/>
                    <a:p>
                      <a:pPr marL="43815" marR="0">
                        <a:lnSpc>
                          <a:spcPct val="150000"/>
                        </a:lnSpc>
                        <a:spcBef>
                          <a:spcPts val="155"/>
                        </a:spcBef>
                        <a:spcAft>
                          <a:spcPts val="0"/>
                        </a:spcAft>
                      </a:pP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Lungs</a:t>
                      </a: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Man</a:t>
                      </a: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1st- Snail, 2nd- Crab</a:t>
                      </a: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Ingestion</a:t>
                      </a:r>
                    </a:p>
                  </a:txBody>
                  <a:tcPr marL="0" marR="0" marT="0" marB="0"/>
                </a:tc>
                <a:tc>
                  <a:txBody>
                    <a:bodyPr/>
                    <a:lstStyle/>
                    <a:p>
                      <a:pPr marL="43815" marR="0">
                        <a:lnSpc>
                          <a:spcPct val="150000"/>
                        </a:lnSpc>
                        <a:spcBef>
                          <a:spcPts val="155"/>
                        </a:spcBef>
                        <a:spcAft>
                          <a:spcPts val="0"/>
                        </a:spcAft>
                      </a:pPr>
                      <a:r>
                        <a:rPr lang="en-US" sz="14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Metacercaria larvae</a:t>
                      </a:r>
                    </a:p>
                  </a:txBody>
                  <a:tcPr marL="0" marR="0" marT="0" marB="0"/>
                </a:tc>
                <a:tc>
                  <a:txBody>
                    <a:bodyPr/>
                    <a:lstStyle/>
                    <a:p>
                      <a:pPr marL="43815" marR="0">
                        <a:lnSpc>
                          <a:spcPct val="150000"/>
                        </a:lnSpc>
                        <a:spcBef>
                          <a:spcPts val="155"/>
                        </a:spcBef>
                        <a:spcAft>
                          <a:spcPts val="0"/>
                        </a:spcAft>
                      </a:pPr>
                      <a:r>
                        <a:rPr lang="en-US" sz="1400"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Operculated</a:t>
                      </a:r>
                      <a:r>
                        <a:rPr lang="en-US" sz="14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eggs</a:t>
                      </a:r>
                    </a:p>
                  </a:txBody>
                  <a:tcPr marL="0" marR="0"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8981122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Life Cycle of All Trematodes Except</a:t>
            </a:r>
            <a:br>
              <a:rPr lang="en-US" smtClean="0"/>
            </a:br>
            <a:r>
              <a:rPr lang="en-US" smtClean="0"/>
              <a:t>Schistosomes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63</a:t>
            </a:fld>
            <a:endParaRPr lang="en"/>
          </a:p>
        </p:txBody>
      </p:sp>
      <p:pic>
        <p:nvPicPr>
          <p:cNvPr id="4" name="Picture 3"/>
          <p:cNvPicPr>
            <a:picLocks noChangeAspect="1"/>
          </p:cNvPicPr>
          <p:nvPr/>
        </p:nvPicPr>
        <p:blipFill>
          <a:blip r:embed="rId3"/>
          <a:stretch>
            <a:fillRect/>
          </a:stretch>
        </p:blipFill>
        <p:spPr>
          <a:xfrm>
            <a:off x="2436234" y="1466184"/>
            <a:ext cx="3974725" cy="3170316"/>
          </a:xfrm>
          <a:prstGeom prst="rect">
            <a:avLst/>
          </a:prstGeom>
        </p:spPr>
      </p:pic>
    </p:spTree>
    <p:extLst>
      <p:ext uri="{BB962C8B-B14F-4D97-AF65-F5344CB8AC3E}">
        <p14:creationId xmlns:p14="http://schemas.microsoft.com/office/powerpoint/2010/main" val="2567115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 of Schistosomes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64</a:t>
            </a:fld>
            <a:endParaRPr lang="en"/>
          </a:p>
        </p:txBody>
      </p:sp>
      <p:pic>
        <p:nvPicPr>
          <p:cNvPr id="3" name="Picture 2"/>
          <p:cNvPicPr>
            <a:picLocks noChangeAspect="1"/>
          </p:cNvPicPr>
          <p:nvPr/>
        </p:nvPicPr>
        <p:blipFill>
          <a:blip r:embed="rId3"/>
          <a:stretch>
            <a:fillRect/>
          </a:stretch>
        </p:blipFill>
        <p:spPr>
          <a:xfrm>
            <a:off x="2510402" y="1353464"/>
            <a:ext cx="4012317" cy="3350245"/>
          </a:xfrm>
          <a:prstGeom prst="rect">
            <a:avLst/>
          </a:prstGeom>
        </p:spPr>
      </p:pic>
    </p:spTree>
    <p:extLst>
      <p:ext uri="{BB962C8B-B14F-4D97-AF65-F5344CB8AC3E}">
        <p14:creationId xmlns:p14="http://schemas.microsoft.com/office/powerpoint/2010/main" val="39023885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Trematode infections</a:t>
            </a:r>
            <a:endParaRPr lang="en-US" dirty="0"/>
          </a:p>
        </p:txBody>
      </p:sp>
      <p:sp>
        <p:nvSpPr>
          <p:cNvPr id="193" name="Google Shape;193;p12"/>
          <p:cNvSpPr txBox="1">
            <a:spLocks noGrp="1"/>
          </p:cNvSpPr>
          <p:nvPr>
            <p:ph idx="1"/>
          </p:nvPr>
        </p:nvSpPr>
        <p:spPr/>
        <p:txBody>
          <a:bodyPr/>
          <a:lstStyle/>
          <a:p>
            <a:r>
              <a:rPr lang="en-US" smtClean="0"/>
              <a:t>Praziquantel - drug of choice for all trematode infections except for Fasciola, where triclabendazole is recommended.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65</a:t>
            </a:fld>
            <a:endParaRPr lang="en"/>
          </a:p>
        </p:txBody>
      </p:sp>
    </p:spTree>
    <p:extLst>
      <p:ext uri="{BB962C8B-B14F-4D97-AF65-F5344CB8AC3E}">
        <p14:creationId xmlns:p14="http://schemas.microsoft.com/office/powerpoint/2010/main" val="38210189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SCHISTOSOMIASIS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66</a:t>
            </a:fld>
            <a:endParaRPr lang="en-GB"/>
          </a:p>
        </p:txBody>
      </p:sp>
    </p:spTree>
    <p:extLst>
      <p:ext uri="{BB962C8B-B14F-4D97-AF65-F5344CB8AC3E}">
        <p14:creationId xmlns:p14="http://schemas.microsoft.com/office/powerpoint/2010/main" val="826598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SCHISTOSOMIASIS</a:t>
            </a:r>
            <a:endParaRPr lang="en-US" dirty="0"/>
          </a:p>
        </p:txBody>
      </p:sp>
      <p:sp>
        <p:nvSpPr>
          <p:cNvPr id="193" name="Google Shape;193;p12"/>
          <p:cNvSpPr txBox="1">
            <a:spLocks noGrp="1"/>
          </p:cNvSpPr>
          <p:nvPr>
            <p:ph idx="1"/>
          </p:nvPr>
        </p:nvSpPr>
        <p:spPr/>
        <p:txBody>
          <a:bodyPr>
            <a:normAutofit lnSpcReduction="10000"/>
          </a:bodyPr>
          <a:lstStyle/>
          <a:p>
            <a:r>
              <a:rPr lang="en-US" smtClean="0"/>
              <a:t>Schistosomiasis - second most devastating tropical parasitic disease (after malaria), affecting more than 200 million people residing in rural and agricultural areas.</a:t>
            </a:r>
          </a:p>
          <a:p>
            <a:r>
              <a:rPr lang="en-US" smtClean="0"/>
              <a:t>Schistosomes - known as blood flukes as they live in vascular system of humans and other vertebrate hosts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67</a:t>
            </a:fld>
            <a:endParaRPr lang="en"/>
          </a:p>
        </p:txBody>
      </p:sp>
    </p:spTree>
    <p:extLst>
      <p:ext uri="{BB962C8B-B14F-4D97-AF65-F5344CB8AC3E}">
        <p14:creationId xmlns:p14="http://schemas.microsoft.com/office/powerpoint/2010/main" val="22258590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SCHISTOSOMIASIS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The important schistosomes that parasitize humans are:</a:t>
            </a:r>
          </a:p>
          <a:p>
            <a:r>
              <a:rPr lang="en-US" smtClean="0"/>
              <a:t>S. mansoni and S. japonicum—reside in mesenteric venous plexus (of GIT), cause various GI symptoms including dysentery. </a:t>
            </a:r>
          </a:p>
          <a:p>
            <a:r>
              <a:rPr lang="en-US" smtClean="0"/>
              <a:t>S. haematobium: Found in Africa - resides in venous plexus of bladder and causes urinary schistosomiasis and carcinoma of bladder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68</a:t>
            </a:fld>
            <a:endParaRPr lang="en"/>
          </a:p>
        </p:txBody>
      </p:sp>
    </p:spTree>
    <p:extLst>
      <p:ext uri="{BB962C8B-B14F-4D97-AF65-F5344CB8AC3E}">
        <p14:creationId xmlns:p14="http://schemas.microsoft.com/office/powerpoint/2010/main" val="31167003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 and 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69</a:t>
            </a:fld>
            <a:endParaRPr lang="en"/>
          </a:p>
        </p:txBody>
      </p:sp>
      <p:pic>
        <p:nvPicPr>
          <p:cNvPr id="3" name="Picture 2"/>
          <p:cNvPicPr>
            <a:picLocks noChangeAspect="1"/>
          </p:cNvPicPr>
          <p:nvPr/>
        </p:nvPicPr>
        <p:blipFill>
          <a:blip r:embed="rId3"/>
          <a:stretch>
            <a:fillRect/>
          </a:stretch>
        </p:blipFill>
        <p:spPr>
          <a:xfrm>
            <a:off x="2298603" y="1388846"/>
            <a:ext cx="3991997" cy="3333278"/>
          </a:xfrm>
          <a:prstGeom prst="rect">
            <a:avLst/>
          </a:prstGeom>
        </p:spPr>
      </p:pic>
    </p:spTree>
    <p:extLst>
      <p:ext uri="{BB962C8B-B14F-4D97-AF65-F5344CB8AC3E}">
        <p14:creationId xmlns:p14="http://schemas.microsoft.com/office/powerpoint/2010/main" val="17550336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 and Life Cycle (Cont..)</a:t>
            </a:r>
            <a:endParaRPr lang="en-US" dirty="0"/>
          </a:p>
        </p:txBody>
      </p:sp>
      <p:sp>
        <p:nvSpPr>
          <p:cNvPr id="9" name="Content Placeholder 8"/>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70</a:t>
            </a:fld>
            <a:endParaRPr lang="en"/>
          </a:p>
        </p:txBody>
      </p:sp>
      <p:pic>
        <p:nvPicPr>
          <p:cNvPr id="4" name="Picture 3"/>
          <p:cNvPicPr>
            <a:picLocks noChangeAspect="1"/>
          </p:cNvPicPr>
          <p:nvPr/>
        </p:nvPicPr>
        <p:blipFill rotWithShape="1">
          <a:blip r:embed="rId3"/>
          <a:srcRect l="48364" b="8492"/>
          <a:stretch/>
        </p:blipFill>
        <p:spPr>
          <a:xfrm>
            <a:off x="316328" y="1353497"/>
            <a:ext cx="2064502" cy="2390451"/>
          </a:xfrm>
          <a:prstGeom prst="rect">
            <a:avLst/>
          </a:prstGeom>
        </p:spPr>
      </p:pic>
      <p:sp>
        <p:nvSpPr>
          <p:cNvPr id="5" name="Rectangle 4"/>
          <p:cNvSpPr/>
          <p:nvPr/>
        </p:nvSpPr>
        <p:spPr>
          <a:xfrm>
            <a:off x="183068" y="3833393"/>
            <a:ext cx="3750676" cy="923330"/>
          </a:xfrm>
          <a:prstGeom prst="rect">
            <a:avLst/>
          </a:prstGeom>
        </p:spPr>
        <p:txBody>
          <a:bodyPr wrap="square">
            <a:spAutoFit/>
          </a:bodyPr>
          <a:lstStyle/>
          <a:p>
            <a:r>
              <a:rPr lang="en-US" sz="1800" i="1" dirty="0">
                <a:latin typeface="Roboto Condensed Light" panose="020B0604020202020204" charset="0"/>
                <a:ea typeface="Roboto Condensed Light" panose="020B0604020202020204" charset="0"/>
              </a:rPr>
              <a:t>Schistosoma </a:t>
            </a:r>
            <a:r>
              <a:rPr lang="en-US" sz="1800" dirty="0">
                <a:latin typeface="Roboto Condensed Light" panose="020B0604020202020204" charset="0"/>
                <a:ea typeface="Roboto Condensed Light" panose="020B0604020202020204" charset="0"/>
              </a:rPr>
              <a:t>(The thin female worm resides in the </a:t>
            </a:r>
            <a:r>
              <a:rPr lang="en-US" sz="1800" dirty="0" err="1">
                <a:latin typeface="Roboto Condensed Light" panose="020B0604020202020204" charset="0"/>
                <a:ea typeface="Roboto Condensed Light" panose="020B0604020202020204" charset="0"/>
              </a:rPr>
              <a:t>gynecophoric</a:t>
            </a:r>
            <a:r>
              <a:rPr lang="en-US" sz="1800" dirty="0">
                <a:latin typeface="Roboto Condensed Light" panose="020B0604020202020204" charset="0"/>
                <a:ea typeface="Roboto Condensed Light" panose="020B0604020202020204" charset="0"/>
              </a:rPr>
              <a:t> canal of the thicker male worm).</a:t>
            </a:r>
          </a:p>
        </p:txBody>
      </p:sp>
      <p:pic>
        <p:nvPicPr>
          <p:cNvPr id="6" name="Picture 5"/>
          <p:cNvPicPr>
            <a:picLocks noChangeAspect="1"/>
          </p:cNvPicPr>
          <p:nvPr/>
        </p:nvPicPr>
        <p:blipFill>
          <a:blip r:embed="rId4"/>
          <a:stretch>
            <a:fillRect/>
          </a:stretch>
        </p:blipFill>
        <p:spPr>
          <a:xfrm>
            <a:off x="4590683" y="1561671"/>
            <a:ext cx="4227123" cy="2075607"/>
          </a:xfrm>
          <a:prstGeom prst="rect">
            <a:avLst/>
          </a:prstGeom>
        </p:spPr>
      </p:pic>
      <p:sp>
        <p:nvSpPr>
          <p:cNvPr id="7" name="Rectangle 6"/>
          <p:cNvSpPr/>
          <p:nvPr/>
        </p:nvSpPr>
        <p:spPr>
          <a:xfrm>
            <a:off x="4590683" y="3743948"/>
            <a:ext cx="4227123" cy="646331"/>
          </a:xfrm>
          <a:prstGeom prst="rect">
            <a:avLst/>
          </a:prstGeom>
        </p:spPr>
        <p:txBody>
          <a:bodyPr wrap="square">
            <a:spAutoFit/>
          </a:bodyPr>
          <a:lstStyle/>
          <a:p>
            <a:r>
              <a:rPr lang="en-US" sz="1800" i="1" dirty="0">
                <a:latin typeface="Roboto Condensed Light" panose="020B0604020202020204" charset="0"/>
                <a:ea typeface="Roboto Condensed Light" panose="020B0604020202020204" charset="0"/>
              </a:rPr>
              <a:t>Schistosoma </a:t>
            </a:r>
            <a:r>
              <a:rPr lang="en-US" sz="1800" dirty="0">
                <a:latin typeface="Roboto Condensed Light" panose="020B0604020202020204" charset="0"/>
                <a:ea typeface="Roboto Condensed Light" panose="020B0604020202020204" charset="0"/>
              </a:rPr>
              <a:t>eggs: </a:t>
            </a:r>
            <a:r>
              <a:rPr lang="en-US" sz="1800" b="1" dirty="0">
                <a:latin typeface="Roboto Condensed Light" panose="020B0604020202020204" charset="0"/>
                <a:ea typeface="Roboto Condensed Light" panose="020B0604020202020204" charset="0"/>
              </a:rPr>
              <a:t>A. </a:t>
            </a:r>
            <a:r>
              <a:rPr lang="en-US" sz="1800" i="1" dirty="0">
                <a:latin typeface="Roboto Condensed Light" panose="020B0604020202020204" charset="0"/>
                <a:ea typeface="Roboto Condensed Light" panose="020B0604020202020204" charset="0"/>
              </a:rPr>
              <a:t>S. </a:t>
            </a:r>
            <a:r>
              <a:rPr lang="en-US" sz="1800" i="1" dirty="0" err="1">
                <a:latin typeface="Roboto Condensed Light" panose="020B0604020202020204" charset="0"/>
                <a:ea typeface="Roboto Condensed Light" panose="020B0604020202020204" charset="0"/>
              </a:rPr>
              <a:t>haematobium</a:t>
            </a:r>
            <a:r>
              <a:rPr lang="en-US" sz="1800" i="1" dirty="0">
                <a:latin typeface="Roboto Condensed Light" panose="020B0604020202020204" charset="0"/>
                <a:ea typeface="Roboto Condensed Light" panose="020B0604020202020204" charset="0"/>
              </a:rPr>
              <a:t>;</a:t>
            </a:r>
          </a:p>
          <a:p>
            <a:r>
              <a:rPr lang="en-US" sz="1800" b="1" dirty="0">
                <a:latin typeface="Roboto Condensed Light" panose="020B0604020202020204" charset="0"/>
                <a:ea typeface="Roboto Condensed Light" panose="020B0604020202020204" charset="0"/>
              </a:rPr>
              <a:t>B. </a:t>
            </a:r>
            <a:r>
              <a:rPr lang="en-US" sz="1800" i="1" dirty="0">
                <a:latin typeface="Roboto Condensed Light" panose="020B0604020202020204" charset="0"/>
                <a:ea typeface="Roboto Condensed Light" panose="020B0604020202020204" charset="0"/>
              </a:rPr>
              <a:t>S. </a:t>
            </a:r>
            <a:r>
              <a:rPr lang="en-US" sz="1800" i="1" dirty="0" err="1">
                <a:latin typeface="Roboto Condensed Light" panose="020B0604020202020204" charset="0"/>
                <a:ea typeface="Roboto Condensed Light" panose="020B0604020202020204" charset="0"/>
              </a:rPr>
              <a:t>mansoni</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C. </a:t>
            </a:r>
            <a:r>
              <a:rPr lang="en-US" sz="1800" i="1" dirty="0">
                <a:latin typeface="Roboto Condensed Light" panose="020B0604020202020204" charset="0"/>
                <a:ea typeface="Roboto Condensed Light" panose="020B0604020202020204" charset="0"/>
              </a:rPr>
              <a:t>S. </a:t>
            </a:r>
            <a:r>
              <a:rPr lang="en-US" sz="1800" i="1" dirty="0" err="1">
                <a:latin typeface="Roboto Condensed Light" panose="020B0604020202020204" charset="0"/>
                <a:ea typeface="Roboto Condensed Light" panose="020B0604020202020204" charset="0"/>
              </a:rPr>
              <a:t>japonicum</a:t>
            </a:r>
            <a:r>
              <a:rPr lang="en-US" sz="1800" i="1" dirty="0">
                <a:latin typeface="Roboto Condensed Light" panose="020B0604020202020204" charset="0"/>
                <a:ea typeface="Roboto Condensed Light" panose="020B0604020202020204" charset="0"/>
              </a:rPr>
              <a:t>.</a:t>
            </a:r>
            <a:endParaRPr lang="en-US" sz="1800" dirty="0">
              <a:latin typeface="Roboto Condensed Light" panose="020B0604020202020204" charset="0"/>
              <a:ea typeface="Roboto Condensed Light" panose="020B0604020202020204" charset="0"/>
            </a:endParaRPr>
          </a:p>
        </p:txBody>
      </p:sp>
    </p:spTree>
    <p:extLst>
      <p:ext uri="{BB962C8B-B14F-4D97-AF65-F5344CB8AC3E}">
        <p14:creationId xmlns:p14="http://schemas.microsoft.com/office/powerpoint/2010/main" val="18645026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Schistosoma mansoni</a:t>
            </a:r>
            <a:endParaRPr lang="en-US" dirty="0"/>
          </a:p>
        </p:txBody>
      </p:sp>
      <p:sp>
        <p:nvSpPr>
          <p:cNvPr id="193" name="Google Shape;193;p12"/>
          <p:cNvSpPr txBox="1">
            <a:spLocks noGrp="1"/>
          </p:cNvSpPr>
          <p:nvPr>
            <p:ph idx="1"/>
          </p:nvPr>
        </p:nvSpPr>
        <p:spPr/>
        <p:txBody>
          <a:bodyPr/>
          <a:lstStyle/>
          <a:p>
            <a:r>
              <a:rPr lang="en-US" smtClean="0"/>
              <a:t>S. mansoni produces intestinal schistosomiasis in humans, first identified by Sir Patrick Manson in West Indies.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71</a:t>
            </a:fld>
            <a:endParaRPr lang="en"/>
          </a:p>
        </p:txBody>
      </p:sp>
    </p:spTree>
    <p:extLst>
      <p:ext uri="{BB962C8B-B14F-4D97-AF65-F5344CB8AC3E}">
        <p14:creationId xmlns:p14="http://schemas.microsoft.com/office/powerpoint/2010/main" val="24577902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and Clinical Features</a:t>
            </a:r>
            <a:endParaRPr lang="en-US" dirty="0"/>
          </a:p>
        </p:txBody>
      </p:sp>
      <p:sp>
        <p:nvSpPr>
          <p:cNvPr id="193" name="Google Shape;193;p12"/>
          <p:cNvSpPr txBox="1">
            <a:spLocks noGrp="1"/>
          </p:cNvSpPr>
          <p:nvPr>
            <p:ph idx="1"/>
          </p:nvPr>
        </p:nvSpPr>
        <p:spPr/>
        <p:txBody>
          <a:bodyPr/>
          <a:lstStyle/>
          <a:p>
            <a:r>
              <a:rPr lang="en-US" smtClean="0"/>
              <a:t>Pathogenesis of mansonian schistosomiasis occurs in three stages:</a:t>
            </a:r>
          </a:p>
          <a:p>
            <a:pPr lvl="1"/>
            <a:r>
              <a:rPr lang="en-US" smtClean="0"/>
              <a:t>Cercarial Dermatitis</a:t>
            </a:r>
          </a:p>
          <a:p>
            <a:pPr lvl="1"/>
            <a:r>
              <a:rPr lang="en-US" smtClean="0"/>
              <a:t>Acute Schistosomiasis (Katayama Syndrome)</a:t>
            </a:r>
          </a:p>
          <a:p>
            <a:pPr lvl="1"/>
            <a:r>
              <a:rPr lang="en-US" smtClean="0"/>
              <a:t>Chronic Schistosomiasis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72</a:t>
            </a:fld>
            <a:endParaRPr lang="en"/>
          </a:p>
        </p:txBody>
      </p:sp>
    </p:spTree>
    <p:extLst>
      <p:ext uri="{BB962C8B-B14F-4D97-AF65-F5344CB8AC3E}">
        <p14:creationId xmlns:p14="http://schemas.microsoft.com/office/powerpoint/2010/main" val="17595977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normAutofit fontScale="77500" lnSpcReduction="20000"/>
          </a:bodyPr>
          <a:lstStyle/>
          <a:p>
            <a:r>
              <a:rPr lang="en-US" smtClean="0"/>
              <a:t>Stool Microscopy:</a:t>
            </a:r>
          </a:p>
          <a:p>
            <a:r>
              <a:rPr lang="en-US" smtClean="0"/>
              <a:t>In acute cases, eggs can be detected in stool by microscopy.</a:t>
            </a:r>
          </a:p>
          <a:p>
            <a:r>
              <a:rPr lang="en-US" smtClean="0"/>
              <a:t>In chronic cases - with low worm burden, the number of eggs excreted - is less. The following ways can be employed to increase the sensitivity.</a:t>
            </a:r>
          </a:p>
          <a:p>
            <a:pPr lvl="1"/>
            <a:r>
              <a:rPr lang="en-US" smtClean="0"/>
              <a:t>Multiple stool specimens should be examined</a:t>
            </a:r>
          </a:p>
          <a:p>
            <a:pPr lvl="1"/>
            <a:r>
              <a:rPr lang="en-US" smtClean="0"/>
              <a:t>Stool concentration techniques by centrifugal sedimentation.</a:t>
            </a:r>
          </a:p>
          <a:p>
            <a:pPr lvl="1"/>
            <a:r>
              <a:rPr lang="en-US" smtClean="0"/>
              <a:t>Hatching test</a:t>
            </a:r>
          </a:p>
          <a:p>
            <a:pPr lvl="1"/>
            <a:r>
              <a:rPr lang="en-US" smtClean="0"/>
              <a:t>Quantitation of eggs in stool specimens - by Kato thick smear technique.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73</a:t>
            </a:fld>
            <a:endParaRPr lang="en"/>
          </a:p>
        </p:txBody>
      </p:sp>
    </p:spTree>
    <p:extLst>
      <p:ext uri="{BB962C8B-B14F-4D97-AF65-F5344CB8AC3E}">
        <p14:creationId xmlns:p14="http://schemas.microsoft.com/office/powerpoint/2010/main" val="5823104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normAutofit lnSpcReduction="10000"/>
          </a:bodyPr>
          <a:lstStyle/>
          <a:p>
            <a:r>
              <a:rPr lang="en-US" smtClean="0"/>
              <a:t>Other methods include:</a:t>
            </a:r>
          </a:p>
          <a:p>
            <a:r>
              <a:rPr lang="en-US" smtClean="0"/>
              <a:t>Histopathological demonstration of lateral spined eggs in biopsy material from rectal mucosa - confirms the diagnosis of schistosomiasis</a:t>
            </a:r>
          </a:p>
          <a:p>
            <a:r>
              <a:rPr lang="en-US" smtClean="0"/>
              <a:t>Egg shell of S. mansoni is acid-fast - can be stained by modified Ziehl-Neelsen stain.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74</a:t>
            </a:fld>
            <a:endParaRPr lang="en"/>
          </a:p>
        </p:txBody>
      </p:sp>
    </p:spTree>
    <p:extLst>
      <p:ext uri="{BB962C8B-B14F-4D97-AF65-F5344CB8AC3E}">
        <p14:creationId xmlns:p14="http://schemas.microsoft.com/office/powerpoint/2010/main" val="35665847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lstStyle/>
          <a:p>
            <a:r>
              <a:rPr lang="en-US" smtClean="0"/>
              <a:t>Antigen Detection:</a:t>
            </a:r>
          </a:p>
          <a:p>
            <a:r>
              <a:rPr lang="en-US" smtClean="0"/>
              <a:t>ELISA - to detect circulating cathodic (CCA) and circulating anodic antigens (CAA) of schistosomes in the serum and urine</a:t>
            </a:r>
          </a:p>
          <a:p>
            <a:r>
              <a:rPr lang="en-US" smtClean="0"/>
              <a:t>Dipstick test is available for detecting CCA in urine; showed sensitivity of 92%.</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75</a:t>
            </a:fld>
            <a:endParaRPr lang="en"/>
          </a:p>
        </p:txBody>
      </p:sp>
    </p:spTree>
    <p:extLst>
      <p:ext uri="{BB962C8B-B14F-4D97-AF65-F5344CB8AC3E}">
        <p14:creationId xmlns:p14="http://schemas.microsoft.com/office/powerpoint/2010/main" val="22681734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Antibody Detection:</a:t>
            </a:r>
          </a:p>
          <a:p>
            <a:r>
              <a:rPr lang="en-US" smtClean="0"/>
              <a:t>Less useful as they cross react with other helminth infections, become positive slowly and remain positive even after successful treatment.</a:t>
            </a:r>
          </a:p>
          <a:p>
            <a:r>
              <a:rPr lang="en-US" smtClean="0"/>
              <a:t>Various tests available  cercaria-Huller reaction, ELISA and western blot</a:t>
            </a:r>
          </a:p>
          <a:p>
            <a:r>
              <a:rPr lang="en-US" smtClean="0"/>
              <a:t>They detect antibodies by employing antigens - soluble adult worm or egg antigens.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76</a:t>
            </a:fld>
            <a:endParaRPr lang="en"/>
          </a:p>
        </p:txBody>
      </p:sp>
    </p:spTree>
    <p:extLst>
      <p:ext uri="{BB962C8B-B14F-4D97-AF65-F5344CB8AC3E}">
        <p14:creationId xmlns:p14="http://schemas.microsoft.com/office/powerpoint/2010/main" val="15066899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fr-FR" smtClean="0"/>
              <a:t>Treatment of S. mansoni infection</a:t>
            </a:r>
            <a:endParaRPr lang="en-US" dirty="0"/>
          </a:p>
        </p:txBody>
      </p:sp>
      <p:sp>
        <p:nvSpPr>
          <p:cNvPr id="193" name="Google Shape;193;p12"/>
          <p:cNvSpPr txBox="1">
            <a:spLocks noGrp="1"/>
          </p:cNvSpPr>
          <p:nvPr>
            <p:ph idx="1"/>
          </p:nvPr>
        </p:nvSpPr>
        <p:spPr/>
        <p:txBody>
          <a:bodyPr/>
          <a:lstStyle/>
          <a:p>
            <a:r>
              <a:rPr lang="en-US" smtClean="0"/>
              <a:t>Praziquantel - drug of choice; given 20 mg/kg/dose, two doses in single day. </a:t>
            </a:r>
          </a:p>
          <a:p>
            <a:r>
              <a:rPr lang="en-US" smtClean="0"/>
              <a:t>Oxamniquine is also very effective.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77</a:t>
            </a:fld>
            <a:endParaRPr lang="en"/>
          </a:p>
        </p:txBody>
      </p:sp>
    </p:spTree>
    <p:extLst>
      <p:ext uri="{BB962C8B-B14F-4D97-AF65-F5344CB8AC3E}">
        <p14:creationId xmlns:p14="http://schemas.microsoft.com/office/powerpoint/2010/main" val="22737453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lstStyle/>
          <a:p>
            <a:r>
              <a:rPr lang="en-US" smtClean="0"/>
              <a:t>Proper disposal of human excreta</a:t>
            </a:r>
          </a:p>
          <a:p>
            <a:r>
              <a:rPr lang="en-US" smtClean="0"/>
              <a:t>Eradication of snails by using molluscicides such as metal salts (iron or aluminum sulfate), metaldehyde, methiocarb and acetylcholine esterase inhibitors</a:t>
            </a:r>
          </a:p>
          <a:p>
            <a:r>
              <a:rPr lang="en-US" smtClean="0"/>
              <a:t>Treatment of infected persons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78</a:t>
            </a:fld>
            <a:endParaRPr lang="en"/>
          </a:p>
        </p:txBody>
      </p:sp>
    </p:spTree>
    <p:extLst>
      <p:ext uri="{BB962C8B-B14F-4D97-AF65-F5344CB8AC3E}">
        <p14:creationId xmlns:p14="http://schemas.microsoft.com/office/powerpoint/2010/main" val="1543760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Schistosoma japonicum</a:t>
            </a:r>
            <a:endParaRPr lang="en-US" dirty="0"/>
          </a:p>
        </p:txBody>
      </p:sp>
      <p:sp>
        <p:nvSpPr>
          <p:cNvPr id="193" name="Google Shape;193;p12"/>
          <p:cNvSpPr txBox="1">
            <a:spLocks noGrp="1"/>
          </p:cNvSpPr>
          <p:nvPr>
            <p:ph idx="1"/>
          </p:nvPr>
        </p:nvSpPr>
        <p:spPr/>
        <p:txBody>
          <a:bodyPr/>
          <a:lstStyle/>
          <a:p>
            <a:r>
              <a:rPr lang="en-US" smtClean="0"/>
              <a:t>Most pathogenic species among the schistosomes.</a:t>
            </a:r>
          </a:p>
          <a:p>
            <a:r>
              <a:rPr lang="en-US" smtClean="0"/>
              <a:t>It is the only schistosome species that shows zoonotic transmission.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79</a:t>
            </a:fld>
            <a:endParaRPr lang="en"/>
          </a:p>
        </p:txBody>
      </p:sp>
    </p:spTree>
    <p:extLst>
      <p:ext uri="{BB962C8B-B14F-4D97-AF65-F5344CB8AC3E}">
        <p14:creationId xmlns:p14="http://schemas.microsoft.com/office/powerpoint/2010/main" val="16983490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and Clinical Features</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Pathogenesis - almost similar to that caused by S. mansoni. </a:t>
            </a:r>
          </a:p>
          <a:p>
            <a:r>
              <a:rPr lang="en-US" smtClean="0"/>
              <a:t>However, the disease is more severe because of the higher egg production and smaller size of the eggs . </a:t>
            </a:r>
          </a:p>
          <a:p>
            <a:r>
              <a:rPr lang="en-US" smtClean="0"/>
              <a:t>The manifestations seen are as follows.</a:t>
            </a:r>
          </a:p>
          <a:p>
            <a:r>
              <a:rPr lang="pt-BR" smtClean="0"/>
              <a:t>Cercarial dermatitis and Katayama fever, intestinal and </a:t>
            </a:r>
            <a:r>
              <a:rPr lang="en-US" smtClean="0"/>
              <a:t>hepatosplenic disease. </a:t>
            </a:r>
          </a:p>
          <a:p>
            <a:r>
              <a:rPr lang="en-US" smtClean="0"/>
              <a:t>Left lobe of liver is the most common site involved.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80</a:t>
            </a:fld>
            <a:endParaRPr lang="en"/>
          </a:p>
        </p:txBody>
      </p:sp>
    </p:spTree>
    <p:extLst>
      <p:ext uri="{BB962C8B-B14F-4D97-AF65-F5344CB8AC3E}">
        <p14:creationId xmlns:p14="http://schemas.microsoft.com/office/powerpoint/2010/main" val="31334099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Pathogenesis and Clinical Features (Cont..)</a:t>
            </a:r>
            <a:endParaRPr lang="en-US" dirty="0"/>
          </a:p>
        </p:txBody>
      </p:sp>
      <p:sp>
        <p:nvSpPr>
          <p:cNvPr id="193" name="Google Shape;193;p12"/>
          <p:cNvSpPr txBox="1">
            <a:spLocks noGrp="1"/>
          </p:cNvSpPr>
          <p:nvPr>
            <p:ph idx="1"/>
          </p:nvPr>
        </p:nvSpPr>
        <p:spPr/>
        <p:txBody>
          <a:bodyPr>
            <a:normAutofit fontScale="92500"/>
          </a:bodyPr>
          <a:lstStyle/>
          <a:p>
            <a:r>
              <a:rPr lang="en-US" smtClean="0"/>
              <a:t>Cerebral schistosomiasis: CNS involvement is more marked in infection with S. japonicum than other schistosomes - involves brain, causing acute encephalitis.</a:t>
            </a:r>
          </a:p>
          <a:p>
            <a:r>
              <a:rPr lang="en-US" smtClean="0"/>
              <a:t>Carcinoma: Both colorectal carcinoma and liver carcinoma (and cirrhosis) - reported from people of China and Japan infected with S. japonicum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81</a:t>
            </a:fld>
            <a:endParaRPr lang="en"/>
          </a:p>
        </p:txBody>
      </p:sp>
    </p:spTree>
    <p:extLst>
      <p:ext uri="{BB962C8B-B14F-4D97-AF65-F5344CB8AC3E}">
        <p14:creationId xmlns:p14="http://schemas.microsoft.com/office/powerpoint/2010/main" val="4040871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lstStyle/>
          <a:p>
            <a:r>
              <a:rPr lang="en-US" smtClean="0"/>
              <a:t>Stool microscopy reveals characteristic eggs.</a:t>
            </a:r>
          </a:p>
          <a:p>
            <a:r>
              <a:rPr lang="en-US" smtClean="0"/>
              <a:t>Pyrosequencing assay - designed to detect DNA specific to S. japonicum and S. mekongi in fecal samples and in infected snails</a:t>
            </a:r>
          </a:p>
          <a:p>
            <a:r>
              <a:rPr lang="en-US" smtClean="0"/>
              <a:t>Magnetic fractionation method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82</a:t>
            </a:fld>
            <a:endParaRPr lang="en"/>
          </a:p>
        </p:txBody>
      </p:sp>
    </p:spTree>
    <p:extLst>
      <p:ext uri="{BB962C8B-B14F-4D97-AF65-F5344CB8AC3E}">
        <p14:creationId xmlns:p14="http://schemas.microsoft.com/office/powerpoint/2010/main" val="18713306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fr-FR" smtClean="0"/>
              <a:t>Treatment of S. japonicum infection</a:t>
            </a:r>
            <a:endParaRPr lang="en-US" dirty="0"/>
          </a:p>
        </p:txBody>
      </p:sp>
      <p:sp>
        <p:nvSpPr>
          <p:cNvPr id="193" name="Google Shape;193;p12"/>
          <p:cNvSpPr txBox="1">
            <a:spLocks noGrp="1"/>
          </p:cNvSpPr>
          <p:nvPr>
            <p:ph idx="1"/>
          </p:nvPr>
        </p:nvSpPr>
        <p:spPr/>
        <p:txBody>
          <a:bodyPr/>
          <a:lstStyle/>
          <a:p>
            <a:r>
              <a:rPr lang="en-US" smtClean="0"/>
              <a:t>Praziquantel is given 20 mg/kg/dose, three doses in single day.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83</a:t>
            </a:fld>
            <a:endParaRPr lang="en"/>
          </a:p>
        </p:txBody>
      </p:sp>
    </p:spTree>
    <p:extLst>
      <p:ext uri="{BB962C8B-B14F-4D97-AF65-F5344CB8AC3E}">
        <p14:creationId xmlns:p14="http://schemas.microsoft.com/office/powerpoint/2010/main" val="3148782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Elimination of Schistosomiasis</a:t>
            </a:r>
            <a:endParaRPr lang="en-US" dirty="0"/>
          </a:p>
        </p:txBody>
      </p:sp>
      <p:sp>
        <p:nvSpPr>
          <p:cNvPr id="193" name="Google Shape;193;p12"/>
          <p:cNvSpPr txBox="1">
            <a:spLocks noGrp="1"/>
          </p:cNvSpPr>
          <p:nvPr>
            <p:ph idx="1"/>
          </p:nvPr>
        </p:nvSpPr>
        <p:spPr/>
        <p:txBody>
          <a:bodyPr>
            <a:normAutofit fontScale="92500"/>
          </a:bodyPr>
          <a:lstStyle/>
          <a:p>
            <a:r>
              <a:rPr lang="en-US" smtClean="0"/>
              <a:t>WHO is currently moving towards elimination of schistosomiasis as a public health problem in Africa by 2020 and globally by 2025.</a:t>
            </a:r>
          </a:p>
          <a:p>
            <a:r>
              <a:rPr lang="en-US" smtClean="0"/>
              <a:t>This may be achieved through treatment of cases using praziquantel to prevent morbidity in later life and also through mass drug administration in some places (Egypt and China).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84</a:t>
            </a:fld>
            <a:endParaRPr lang="en"/>
          </a:p>
        </p:txBody>
      </p:sp>
    </p:spTree>
    <p:extLst>
      <p:ext uri="{BB962C8B-B14F-4D97-AF65-F5344CB8AC3E}">
        <p14:creationId xmlns:p14="http://schemas.microsoft.com/office/powerpoint/2010/main" val="13371582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FASCIOLOPSIASIS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85</a:t>
            </a:fld>
            <a:endParaRPr lang="en-GB"/>
          </a:p>
        </p:txBody>
      </p:sp>
    </p:spTree>
    <p:extLst>
      <p:ext uri="{BB962C8B-B14F-4D97-AF65-F5344CB8AC3E}">
        <p14:creationId xmlns:p14="http://schemas.microsoft.com/office/powerpoint/2010/main" val="14188931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FASCIOLOPSIASIS</a:t>
            </a:r>
            <a:endParaRPr lang="en-US" dirty="0"/>
          </a:p>
        </p:txBody>
      </p:sp>
      <p:sp>
        <p:nvSpPr>
          <p:cNvPr id="193" name="Google Shape;193;p12"/>
          <p:cNvSpPr txBox="1">
            <a:spLocks noGrp="1"/>
          </p:cNvSpPr>
          <p:nvPr>
            <p:ph idx="1"/>
          </p:nvPr>
        </p:nvSpPr>
        <p:spPr/>
        <p:txBody>
          <a:bodyPr/>
          <a:lstStyle/>
          <a:p>
            <a:r>
              <a:rPr lang="en-US" smtClean="0"/>
              <a:t>Fasciolopsiasis - infection with the intestinal fluke.</a:t>
            </a:r>
          </a:p>
          <a:p>
            <a:r>
              <a:rPr lang="en-US" smtClean="0"/>
              <a:t>Fasciolopsis buski—also known as giant intestinal fluke.</a:t>
            </a:r>
          </a:p>
          <a:p>
            <a:r>
              <a:rPr lang="en-US" smtClean="0"/>
              <a:t>Largest and the most common intestinal fluke infecting man.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86</a:t>
            </a:fld>
            <a:endParaRPr lang="en"/>
          </a:p>
        </p:txBody>
      </p:sp>
    </p:spTree>
    <p:extLst>
      <p:ext uri="{BB962C8B-B14F-4D97-AF65-F5344CB8AC3E}">
        <p14:creationId xmlns:p14="http://schemas.microsoft.com/office/powerpoint/2010/main" val="7485436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lstStyle/>
          <a:p>
            <a:r>
              <a:rPr lang="en-US" smtClean="0"/>
              <a:t>F. buski - mainly endemic in Southeast Asian countries such as India, China, Pakistan, Bangladesh, Thailand and Malaysia.</a:t>
            </a:r>
          </a:p>
          <a:p>
            <a:r>
              <a:rPr lang="en-US" smtClean="0"/>
              <a:t>India: In India, most of the cases have been reported from Eastern Uttar Pradesh, Bihar, West Bengal and Assam and Maharashtra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87</a:t>
            </a:fld>
            <a:endParaRPr lang="en"/>
          </a:p>
        </p:txBody>
      </p:sp>
    </p:spTree>
    <p:extLst>
      <p:ext uri="{BB962C8B-B14F-4D97-AF65-F5344CB8AC3E}">
        <p14:creationId xmlns:p14="http://schemas.microsoft.com/office/powerpoint/2010/main" val="39944107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The life cycle of F. buski is similar to other trematodes (except Schistosoma).</a:t>
            </a:r>
          </a:p>
          <a:p>
            <a:r>
              <a:rPr lang="en-US" smtClean="0"/>
              <a:t>Host: It has one definitive host (pig or man) and two intermediate hosts (first—snail, second—aquatic plants)</a:t>
            </a:r>
          </a:p>
          <a:p>
            <a:r>
              <a:rPr lang="en-US" smtClean="0"/>
              <a:t>Modes of transmission: Humans acquire infection by eating contaminated water plants, carrying the infective form, the metacercaria larvae.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88</a:t>
            </a:fld>
            <a:endParaRPr lang="en"/>
          </a:p>
        </p:txBody>
      </p:sp>
    </p:spTree>
    <p:extLst>
      <p:ext uri="{BB962C8B-B14F-4D97-AF65-F5344CB8AC3E}">
        <p14:creationId xmlns:p14="http://schemas.microsoft.com/office/powerpoint/2010/main" val="13097255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The main pathogenesis is due to the traumatic and obstructive damage to the intestine.</a:t>
            </a:r>
          </a:p>
          <a:p>
            <a:r>
              <a:rPr lang="en-US" smtClean="0"/>
              <a:t>Light infection: May be asymptomatic or its attachment to intestinal mucosa leads to local inflammation, ulcerations with mucus and blood in stool</a:t>
            </a:r>
          </a:p>
          <a:p>
            <a:r>
              <a:rPr lang="en-US" smtClean="0"/>
              <a:t>In severe infection: There may be partial obstruction of intestinal tract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89</a:t>
            </a:fld>
            <a:endParaRPr lang="en"/>
          </a:p>
        </p:txBody>
      </p:sp>
    </p:spTree>
    <p:extLst>
      <p:ext uri="{BB962C8B-B14F-4D97-AF65-F5344CB8AC3E}">
        <p14:creationId xmlns:p14="http://schemas.microsoft.com/office/powerpoint/2010/main" val="31148848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(Cont..)</a:t>
            </a:r>
            <a:endParaRPr lang="en-US" dirty="0"/>
          </a:p>
        </p:txBody>
      </p:sp>
      <p:sp>
        <p:nvSpPr>
          <p:cNvPr id="193" name="Google Shape;193;p12"/>
          <p:cNvSpPr txBox="1">
            <a:spLocks noGrp="1"/>
          </p:cNvSpPr>
          <p:nvPr>
            <p:ph idx="1"/>
          </p:nvPr>
        </p:nvSpPr>
        <p:spPr/>
        <p:txBody>
          <a:bodyPr/>
          <a:lstStyle/>
          <a:p>
            <a:r>
              <a:rPr lang="en-US" smtClean="0"/>
              <a:t>Malabsorption and protein losing enteropathy - seen with profuse yellowish green stool</a:t>
            </a:r>
          </a:p>
          <a:p>
            <a:r>
              <a:rPr lang="en-US" smtClean="0"/>
              <a:t>Marked eosinophilia and leukocytosis are commonly observed.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90</a:t>
            </a:fld>
            <a:endParaRPr lang="en"/>
          </a:p>
        </p:txBody>
      </p:sp>
    </p:spTree>
    <p:extLst>
      <p:ext uri="{BB962C8B-B14F-4D97-AF65-F5344CB8AC3E}">
        <p14:creationId xmlns:p14="http://schemas.microsoft.com/office/powerpoint/2010/main" val="23528121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lstStyle/>
          <a:p>
            <a:r>
              <a:rPr lang="en-US" smtClean="0"/>
              <a:t>Detection of large number of operculated eggs in the stool sample - probable diagnosis of F. buski.</a:t>
            </a:r>
          </a:p>
          <a:p>
            <a:r>
              <a:rPr lang="en-US" smtClean="0"/>
              <a:t>Eggs are large (130–140 μm × 80–85 μm size), operculated and bile stained; morphologically similar to the eggs of F. hepatica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91</a:t>
            </a:fld>
            <a:endParaRPr lang="en"/>
          </a:p>
        </p:txBody>
      </p:sp>
    </p:spTree>
    <p:extLst>
      <p:ext uri="{BB962C8B-B14F-4D97-AF65-F5344CB8AC3E}">
        <p14:creationId xmlns:p14="http://schemas.microsoft.com/office/powerpoint/2010/main" val="10583942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lstStyle/>
          <a:p>
            <a:r>
              <a:rPr lang="en-US" smtClean="0"/>
              <a:t>Sedimentation methods - recommended for stool concentration when worm load is less</a:t>
            </a:r>
          </a:p>
          <a:p>
            <a:r>
              <a:rPr lang="en-US" smtClean="0"/>
              <a:t>Definitive diagnosis - done only after identification of the adult worm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92</a:t>
            </a:fld>
            <a:endParaRPr lang="en"/>
          </a:p>
        </p:txBody>
      </p:sp>
      <p:pic>
        <p:nvPicPr>
          <p:cNvPr id="3" name="Picture 2"/>
          <p:cNvPicPr>
            <a:picLocks noChangeAspect="1"/>
          </p:cNvPicPr>
          <p:nvPr/>
        </p:nvPicPr>
        <p:blipFill rotWithShape="1">
          <a:blip r:embed="rId3"/>
          <a:srcRect r="53497"/>
          <a:stretch/>
        </p:blipFill>
        <p:spPr>
          <a:xfrm>
            <a:off x="5264890" y="1402251"/>
            <a:ext cx="3427048" cy="2544766"/>
          </a:xfrm>
          <a:prstGeom prst="rect">
            <a:avLst/>
          </a:prstGeom>
        </p:spPr>
      </p:pic>
      <p:sp>
        <p:nvSpPr>
          <p:cNvPr id="4" name="Rectangle 3"/>
          <p:cNvSpPr/>
          <p:nvPr/>
        </p:nvSpPr>
        <p:spPr>
          <a:xfrm>
            <a:off x="5171440" y="3996589"/>
            <a:ext cx="3769360" cy="646331"/>
          </a:xfrm>
          <a:prstGeom prst="rect">
            <a:avLst/>
          </a:prstGeom>
        </p:spPr>
        <p:txBody>
          <a:bodyPr wrap="square">
            <a:spAutoFit/>
          </a:bodyPr>
          <a:lstStyle/>
          <a:p>
            <a:r>
              <a:rPr lang="en-US" sz="1800" i="1" dirty="0" err="1">
                <a:latin typeface="Roboto Condensed Light" panose="020B0604020202020204" charset="0"/>
                <a:ea typeface="Roboto Condensed Light" panose="020B0604020202020204" charset="0"/>
              </a:rPr>
              <a:t>Fasciolopsis</a:t>
            </a:r>
            <a:r>
              <a:rPr lang="en-US" sz="1800" i="1" dirty="0">
                <a:latin typeface="Roboto Condensed Light" panose="020B0604020202020204" charset="0"/>
                <a:ea typeface="Roboto Condensed Light" panose="020B0604020202020204" charset="0"/>
              </a:rPr>
              <a:t> </a:t>
            </a:r>
            <a:r>
              <a:rPr lang="en-US" sz="1800" i="1" dirty="0" err="1">
                <a:latin typeface="Roboto Condensed Light" panose="020B0604020202020204" charset="0"/>
                <a:ea typeface="Roboto Condensed Light" panose="020B0604020202020204" charset="0"/>
              </a:rPr>
              <a:t>buski</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Adult worm;</a:t>
            </a:r>
          </a:p>
          <a:p>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Egg (saline mount).</a:t>
            </a:r>
          </a:p>
        </p:txBody>
      </p:sp>
    </p:spTree>
    <p:extLst>
      <p:ext uri="{BB962C8B-B14F-4D97-AF65-F5344CB8AC3E}">
        <p14:creationId xmlns:p14="http://schemas.microsoft.com/office/powerpoint/2010/main" val="27986618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Fasciolopsiasis</a:t>
            </a:r>
            <a:endParaRPr lang="en-US" dirty="0"/>
          </a:p>
        </p:txBody>
      </p:sp>
      <p:sp>
        <p:nvSpPr>
          <p:cNvPr id="193" name="Google Shape;193;p12"/>
          <p:cNvSpPr txBox="1">
            <a:spLocks noGrp="1"/>
          </p:cNvSpPr>
          <p:nvPr>
            <p:ph idx="1"/>
          </p:nvPr>
        </p:nvSpPr>
        <p:spPr/>
        <p:txBody>
          <a:bodyPr/>
          <a:lstStyle/>
          <a:p>
            <a:r>
              <a:rPr lang="en-US" smtClean="0"/>
              <a:t>Praziquantel - drug of choice - given as 25 mg/kg, three doses in 1 day</a:t>
            </a:r>
          </a:p>
          <a:p>
            <a:r>
              <a:rPr lang="en-US" smtClean="0"/>
              <a:t>Niclosamide is given alternatively.</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93</a:t>
            </a:fld>
            <a:endParaRPr lang="en"/>
          </a:p>
        </p:txBody>
      </p:sp>
    </p:spTree>
    <p:extLst>
      <p:ext uri="{BB962C8B-B14F-4D97-AF65-F5344CB8AC3E}">
        <p14:creationId xmlns:p14="http://schemas.microsoft.com/office/powerpoint/2010/main" val="32519010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normAutofit fontScale="90000"/>
          </a:bodyPr>
          <a:lstStyle/>
          <a:p>
            <a:r>
              <a:rPr lang="en-US" smtClean="0"/>
              <a:t>INTESTINAL NEMATODE INFECTIONS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94</a:t>
            </a:fld>
            <a:endParaRPr lang="en-GB"/>
          </a:p>
        </p:txBody>
      </p:sp>
    </p:spTree>
    <p:extLst>
      <p:ext uri="{BB962C8B-B14F-4D97-AF65-F5344CB8AC3E}">
        <p14:creationId xmlns:p14="http://schemas.microsoft.com/office/powerpoint/2010/main" val="42069908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Classification based on Habitat</a:t>
            </a:r>
            <a:endParaRPr lang="en-US" dirty="0"/>
          </a:p>
        </p:txBody>
      </p:sp>
      <p:sp>
        <p:nvSpPr>
          <p:cNvPr id="193" name="Google Shape;193;p12"/>
          <p:cNvSpPr txBox="1">
            <a:spLocks noGrp="1"/>
          </p:cNvSpPr>
          <p:nvPr>
            <p:ph idx="1"/>
          </p:nvPr>
        </p:nvSpPr>
        <p:spPr/>
        <p:txBody>
          <a:bodyPr/>
          <a:lstStyle/>
          <a:p>
            <a:r>
              <a:rPr lang="en-US" smtClean="0"/>
              <a:t>Intestinal Nematodes</a:t>
            </a:r>
          </a:p>
          <a:p>
            <a:r>
              <a:rPr lang="en-US" smtClean="0"/>
              <a:t>Tissue or Somatic Nematodes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95</a:t>
            </a:fld>
            <a:endParaRPr lang="en"/>
          </a:p>
        </p:txBody>
      </p:sp>
    </p:spTree>
    <p:extLst>
      <p:ext uri="{BB962C8B-B14F-4D97-AF65-F5344CB8AC3E}">
        <p14:creationId xmlns:p14="http://schemas.microsoft.com/office/powerpoint/2010/main" val="21730979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Nematodes</a:t>
            </a:r>
            <a:endParaRPr lang="en-US" dirty="0"/>
          </a:p>
        </p:txBody>
      </p:sp>
      <p:sp>
        <p:nvSpPr>
          <p:cNvPr id="193" name="Google Shape;193;p12"/>
          <p:cNvSpPr txBox="1">
            <a:spLocks noGrp="1"/>
          </p:cNvSpPr>
          <p:nvPr>
            <p:ph idx="1"/>
          </p:nvPr>
        </p:nvSpPr>
        <p:spPr/>
        <p:txBody>
          <a:bodyPr/>
          <a:lstStyle/>
          <a:p>
            <a:r>
              <a:rPr lang="en-US" smtClean="0"/>
              <a:t>Small intestinal nematodes—Ascaris, hookworm and Strongyloides</a:t>
            </a:r>
          </a:p>
          <a:p>
            <a:r>
              <a:rPr lang="en-US" smtClean="0"/>
              <a:t>Large intestinal nematodes—Trichuris and Enterobius.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96</a:t>
            </a:fld>
            <a:endParaRPr lang="en"/>
          </a:p>
        </p:txBody>
      </p:sp>
    </p:spTree>
    <p:extLst>
      <p:ext uri="{BB962C8B-B14F-4D97-AF65-F5344CB8AC3E}">
        <p14:creationId xmlns:p14="http://schemas.microsoft.com/office/powerpoint/2010/main" val="11346499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Tissue or Somatic Nematodes</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Filarial nematodes: </a:t>
            </a:r>
          </a:p>
          <a:p>
            <a:r>
              <a:rPr lang="en-US" smtClean="0"/>
              <a:t>Wuchereria bancrofti and Brugia malayi cause lymphatic filariasis (Chapter 37)</a:t>
            </a:r>
          </a:p>
          <a:p>
            <a:r>
              <a:rPr lang="en-US" smtClean="0"/>
              <a:t>Loa loa, Onchocerca volvulus, and Mansonella cause cutaneous filariasis </a:t>
            </a:r>
          </a:p>
          <a:p>
            <a:r>
              <a:rPr lang="en-US" smtClean="0"/>
              <a:t>Dracunculus medinensis: Causes Guinea-worm disease.</a:t>
            </a:r>
          </a:p>
          <a:p>
            <a:r>
              <a:rPr lang="en-US" smtClean="0"/>
              <a:t>Trichinella spiralis: Produces profuse watery diarrhea, followed by myalgia due to deposition of encysted larvae in muscles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97</a:t>
            </a:fld>
            <a:endParaRPr lang="en"/>
          </a:p>
        </p:txBody>
      </p:sp>
    </p:spTree>
    <p:extLst>
      <p:ext uri="{BB962C8B-B14F-4D97-AF65-F5344CB8AC3E}">
        <p14:creationId xmlns:p14="http://schemas.microsoft.com/office/powerpoint/2010/main" val="42509360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Classification based on they Lay Egg or Larva</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1. Oviparous: Following fertilization, the female worms produce eggs that take some time to hatch out to form larvae in the environment</a:t>
            </a:r>
          </a:p>
          <a:p>
            <a:r>
              <a:rPr lang="en-US" smtClean="0"/>
              <a:t>Most of the intestinal nematodes are oviparous except for Strongyloides. </a:t>
            </a:r>
          </a:p>
          <a:p>
            <a:r>
              <a:rPr lang="en-US" smtClean="0"/>
              <a:t>Examples - hookworm, Ascaris, Trichuris, Enterobius, etc.</a:t>
            </a:r>
          </a:p>
          <a:p>
            <a:r>
              <a:rPr lang="en-US" smtClean="0"/>
              <a:t>Diagnosis is made by detection of eggs in feces.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98</a:t>
            </a:fld>
            <a:endParaRPr lang="en"/>
          </a:p>
        </p:txBody>
      </p:sp>
    </p:spTree>
    <p:extLst>
      <p:ext uri="{BB962C8B-B14F-4D97-AF65-F5344CB8AC3E}">
        <p14:creationId xmlns:p14="http://schemas.microsoft.com/office/powerpoint/2010/main" val="16016988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Classification based on they Lay Egg or Larva (Cont..)</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2. Viviparous: Female worms directly give birth to larvae; there is no egg stage</a:t>
            </a:r>
          </a:p>
          <a:p>
            <a:r>
              <a:rPr lang="en-US" smtClean="0"/>
              <a:t>Most of the somatic nematodes are viviparous.</a:t>
            </a:r>
          </a:p>
          <a:p>
            <a:r>
              <a:rPr lang="en-US" smtClean="0"/>
              <a:t>Examples - filarial worms, Trichinella and Dracunculus</a:t>
            </a:r>
          </a:p>
          <a:p>
            <a:r>
              <a:rPr lang="en-US" smtClean="0"/>
              <a:t>Diagnosis is made by detection of larvae in tissues or blood.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99</a:t>
            </a:fld>
            <a:endParaRPr lang="en"/>
          </a:p>
        </p:txBody>
      </p:sp>
    </p:spTree>
    <p:extLst>
      <p:ext uri="{BB962C8B-B14F-4D97-AF65-F5344CB8AC3E}">
        <p14:creationId xmlns:p14="http://schemas.microsoft.com/office/powerpoint/2010/main" val="29470120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Classification based on they Lay Egg or Larva (Cont..)</a:t>
            </a:r>
            <a:endParaRPr lang="en-US" dirty="0"/>
          </a:p>
        </p:txBody>
      </p:sp>
      <p:sp>
        <p:nvSpPr>
          <p:cNvPr id="193" name="Google Shape;193;p12"/>
          <p:cNvSpPr txBox="1">
            <a:spLocks noGrp="1"/>
          </p:cNvSpPr>
          <p:nvPr>
            <p:ph idx="1"/>
          </p:nvPr>
        </p:nvSpPr>
        <p:spPr/>
        <p:txBody>
          <a:bodyPr/>
          <a:lstStyle/>
          <a:p>
            <a:r>
              <a:rPr lang="en-US" smtClean="0"/>
              <a:t>3. Ovoviviparous: Female worms lay eggs containing larvae; which immediately hatch out</a:t>
            </a:r>
          </a:p>
          <a:p>
            <a:r>
              <a:rPr lang="en-US" smtClean="0"/>
              <a:t>Example - Strongyloides species</a:t>
            </a:r>
          </a:p>
          <a:p>
            <a:r>
              <a:rPr lang="en-US" smtClean="0"/>
              <a:t>Larvae - diagnostic form detected in stool examination.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100</a:t>
            </a:fld>
            <a:endParaRPr lang="en"/>
          </a:p>
        </p:txBody>
      </p:sp>
    </p:spTree>
    <p:extLst>
      <p:ext uri="{BB962C8B-B14F-4D97-AF65-F5344CB8AC3E}">
        <p14:creationId xmlns:p14="http://schemas.microsoft.com/office/powerpoint/2010/main" val="4784709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 (Nematodes)</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101</a:t>
            </a:fld>
            <a:endParaRPr lang="en"/>
          </a:p>
        </p:txBody>
      </p:sp>
      <p:pic>
        <p:nvPicPr>
          <p:cNvPr id="3" name="Picture 2"/>
          <p:cNvPicPr>
            <a:picLocks noChangeAspect="1"/>
          </p:cNvPicPr>
          <p:nvPr/>
        </p:nvPicPr>
        <p:blipFill>
          <a:blip r:embed="rId3"/>
          <a:stretch>
            <a:fillRect/>
          </a:stretch>
        </p:blipFill>
        <p:spPr>
          <a:xfrm>
            <a:off x="1851804" y="1565359"/>
            <a:ext cx="5216872" cy="2629221"/>
          </a:xfrm>
          <a:prstGeom prst="rect">
            <a:avLst/>
          </a:prstGeom>
        </p:spPr>
      </p:pic>
      <p:sp>
        <p:nvSpPr>
          <p:cNvPr id="5" name="Rectangle 4"/>
          <p:cNvSpPr/>
          <p:nvPr/>
        </p:nvSpPr>
        <p:spPr>
          <a:xfrm>
            <a:off x="2812846" y="4306485"/>
            <a:ext cx="3456395" cy="369332"/>
          </a:xfrm>
          <a:prstGeom prst="rect">
            <a:avLst/>
          </a:prstGeom>
        </p:spPr>
        <p:txBody>
          <a:bodyPr wrap="none">
            <a:spAutoFit/>
          </a:bodyPr>
          <a:lstStyle/>
          <a:p>
            <a:r>
              <a:rPr lang="en-US" sz="1800" dirty="0">
                <a:latin typeface="Roboto Condensed Light" panose="020B0604020202020204" charset="0"/>
                <a:ea typeface="Roboto Condensed Light" panose="020B0604020202020204" charset="0"/>
              </a:rPr>
              <a:t>Developmental stages of nematodes</a:t>
            </a:r>
          </a:p>
        </p:txBody>
      </p:sp>
    </p:spTree>
    <p:extLst>
      <p:ext uri="{BB962C8B-B14F-4D97-AF65-F5344CB8AC3E}">
        <p14:creationId xmlns:p14="http://schemas.microsoft.com/office/powerpoint/2010/main" val="33824186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Adult Worm</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102</a:t>
            </a:fld>
            <a:endParaRPr lang="en"/>
          </a:p>
        </p:txBody>
      </p:sp>
      <p:pic>
        <p:nvPicPr>
          <p:cNvPr id="3" name="Picture 2"/>
          <p:cNvPicPr>
            <a:picLocks noChangeAspect="1"/>
          </p:cNvPicPr>
          <p:nvPr/>
        </p:nvPicPr>
        <p:blipFill>
          <a:blip r:embed="rId3"/>
          <a:stretch>
            <a:fillRect/>
          </a:stretch>
        </p:blipFill>
        <p:spPr>
          <a:xfrm>
            <a:off x="2668896" y="1391951"/>
            <a:ext cx="3125729" cy="2966689"/>
          </a:xfrm>
          <a:prstGeom prst="rect">
            <a:avLst/>
          </a:prstGeom>
        </p:spPr>
      </p:pic>
      <p:sp>
        <p:nvSpPr>
          <p:cNvPr id="5" name="Rectangle 4"/>
          <p:cNvSpPr/>
          <p:nvPr/>
        </p:nvSpPr>
        <p:spPr>
          <a:xfrm>
            <a:off x="2683944" y="4410738"/>
            <a:ext cx="3140603" cy="369332"/>
          </a:xfrm>
          <a:prstGeom prst="rect">
            <a:avLst/>
          </a:prstGeom>
        </p:spPr>
        <p:txBody>
          <a:bodyPr wrap="none">
            <a:spAutoFit/>
          </a:bodyPr>
          <a:lstStyle/>
          <a:p>
            <a:r>
              <a:rPr lang="en-US" sz="1800" dirty="0">
                <a:latin typeface="Roboto Condensed Light" panose="020B0604020202020204" charset="0"/>
                <a:ea typeface="Roboto Condensed Light" panose="020B0604020202020204" charset="0"/>
              </a:rPr>
              <a:t>Adult male and female nematode</a:t>
            </a:r>
          </a:p>
        </p:txBody>
      </p:sp>
    </p:spTree>
    <p:extLst>
      <p:ext uri="{BB962C8B-B14F-4D97-AF65-F5344CB8AC3E}">
        <p14:creationId xmlns:p14="http://schemas.microsoft.com/office/powerpoint/2010/main" val="21960340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TRICHURIASIS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103</a:t>
            </a:fld>
            <a:endParaRPr lang="en-GB"/>
          </a:p>
        </p:txBody>
      </p:sp>
    </p:spTree>
    <p:extLst>
      <p:ext uri="{BB962C8B-B14F-4D97-AF65-F5344CB8AC3E}">
        <p14:creationId xmlns:p14="http://schemas.microsoft.com/office/powerpoint/2010/main" val="10557674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TRICHURIASIS</a:t>
            </a:r>
            <a:endParaRPr lang="en-US" dirty="0"/>
          </a:p>
        </p:txBody>
      </p:sp>
      <p:sp>
        <p:nvSpPr>
          <p:cNvPr id="193" name="Google Shape;193;p12"/>
          <p:cNvSpPr txBox="1">
            <a:spLocks noGrp="1"/>
          </p:cNvSpPr>
          <p:nvPr>
            <p:ph idx="1"/>
          </p:nvPr>
        </p:nvSpPr>
        <p:spPr/>
        <p:txBody>
          <a:bodyPr/>
          <a:lstStyle/>
          <a:p>
            <a:r>
              <a:rPr lang="en-US" smtClean="0"/>
              <a:t>Trichuriasis - also known as whipworm infection; caused by the intestinal nematode Trichuris trichiura. </a:t>
            </a:r>
          </a:p>
          <a:p>
            <a:r>
              <a:rPr lang="en-US" smtClean="0"/>
              <a:t>It is a soil transmitted helminth.</a:t>
            </a:r>
          </a:p>
          <a:p>
            <a:r>
              <a:rPr lang="en-US" smtClean="0"/>
              <a:t>Trichuris has several other species, which rarely infect animals.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104</a:t>
            </a:fld>
            <a:endParaRPr lang="en"/>
          </a:p>
        </p:txBody>
      </p:sp>
    </p:spTree>
    <p:extLst>
      <p:ext uri="{BB962C8B-B14F-4D97-AF65-F5344CB8AC3E}">
        <p14:creationId xmlns:p14="http://schemas.microsoft.com/office/powerpoint/2010/main" val="22235623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lstStyle/>
          <a:p>
            <a:r>
              <a:rPr lang="en-US" smtClean="0"/>
              <a:t>Trichuriasis is worldwide in distribution, mainly in warm and moist climate similar to ascariasis.</a:t>
            </a:r>
          </a:p>
          <a:p>
            <a:r>
              <a:rPr lang="en-US" smtClean="0"/>
              <a:t>Children are commonly affected</a:t>
            </a:r>
          </a:p>
          <a:p>
            <a:r>
              <a:rPr lang="en-US" smtClean="0"/>
              <a:t>Global prevalence in humans is about 604 million.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105</a:t>
            </a:fld>
            <a:endParaRPr lang="en"/>
          </a:p>
        </p:txBody>
      </p:sp>
    </p:spTree>
    <p:extLst>
      <p:ext uri="{BB962C8B-B14F-4D97-AF65-F5344CB8AC3E}">
        <p14:creationId xmlns:p14="http://schemas.microsoft.com/office/powerpoint/2010/main" val="30683386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lstStyle/>
          <a:p>
            <a:r>
              <a:rPr lang="en-US" smtClean="0"/>
              <a:t>T. trichiura exists in three forms:</a:t>
            </a:r>
          </a:p>
          <a:p>
            <a:pPr lvl="1"/>
            <a:r>
              <a:rPr lang="en-US" smtClean="0"/>
              <a:t>Adult, larvae (four stages) and egg. </a:t>
            </a:r>
          </a:p>
          <a:p>
            <a:pPr lvl="1"/>
            <a:r>
              <a:rPr lang="en-US" smtClean="0"/>
              <a:t>The adult worm resembles to a handle of a whip, (therefore called as whipworm).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106</a:t>
            </a:fld>
            <a:endParaRPr lang="en"/>
          </a:p>
        </p:txBody>
      </p:sp>
    </p:spTree>
    <p:extLst>
      <p:ext uri="{BB962C8B-B14F-4D97-AF65-F5344CB8AC3E}">
        <p14:creationId xmlns:p14="http://schemas.microsoft.com/office/powerpoint/2010/main" val="1607642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107</a:t>
            </a:fld>
            <a:endParaRPr lang="en"/>
          </a:p>
        </p:txBody>
      </p:sp>
      <p:pic>
        <p:nvPicPr>
          <p:cNvPr id="3" name="Picture 2"/>
          <p:cNvPicPr>
            <a:picLocks noChangeAspect="1"/>
          </p:cNvPicPr>
          <p:nvPr/>
        </p:nvPicPr>
        <p:blipFill>
          <a:blip r:embed="rId3"/>
          <a:stretch>
            <a:fillRect/>
          </a:stretch>
        </p:blipFill>
        <p:spPr>
          <a:xfrm>
            <a:off x="2712585" y="1453413"/>
            <a:ext cx="3297797" cy="3181405"/>
          </a:xfrm>
          <a:prstGeom prst="rect">
            <a:avLst/>
          </a:prstGeom>
        </p:spPr>
      </p:pic>
    </p:spTree>
    <p:extLst>
      <p:ext uri="{BB962C8B-B14F-4D97-AF65-F5344CB8AC3E}">
        <p14:creationId xmlns:p14="http://schemas.microsoft.com/office/powerpoint/2010/main" val="12936883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 and Clinical Feature</a:t>
            </a:r>
            <a:endParaRPr lang="en-US" dirty="0"/>
          </a:p>
        </p:txBody>
      </p:sp>
      <p:sp>
        <p:nvSpPr>
          <p:cNvPr id="193" name="Google Shape;193;p12"/>
          <p:cNvSpPr txBox="1">
            <a:spLocks noGrp="1"/>
          </p:cNvSpPr>
          <p:nvPr>
            <p:ph idx="1"/>
          </p:nvPr>
        </p:nvSpPr>
        <p:spPr/>
        <p:txBody>
          <a:bodyPr/>
          <a:lstStyle/>
          <a:p>
            <a:r>
              <a:rPr lang="en-US" smtClean="0"/>
              <a:t>Incubation period - 70 to 90 days. </a:t>
            </a:r>
          </a:p>
          <a:p>
            <a:r>
              <a:rPr lang="en-US" smtClean="0"/>
              <a:t>Most infected individuals are asymptomatic, with or without having eosinophilia.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108</a:t>
            </a:fld>
            <a:endParaRPr lang="en"/>
          </a:p>
        </p:txBody>
      </p:sp>
    </p:spTree>
    <p:extLst>
      <p:ext uri="{BB962C8B-B14F-4D97-AF65-F5344CB8AC3E}">
        <p14:creationId xmlns:p14="http://schemas.microsoft.com/office/powerpoint/2010/main" val="38464409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Pathogenicity and Clinical Feature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In people with heavy infections: Adult female worms get buried in the large intestinal mucosa, that leads to:</a:t>
            </a:r>
          </a:p>
          <a:p>
            <a:r>
              <a:rPr lang="en-US" smtClean="0"/>
              <a:t>Mechanical distortion: Leading to inflamed, edematous, and friable mucosa</a:t>
            </a:r>
          </a:p>
          <a:p>
            <a:r>
              <a:rPr lang="en-US" smtClean="0"/>
              <a:t>Allergic response by the host : Large number of macrophages infiltrate in the lamina propria that produce tumor necrosis factor-</a:t>
            </a:r>
            <a:r>
              <a:rPr lang="el-GR" smtClean="0"/>
              <a:t>α (</a:t>
            </a:r>
            <a:r>
              <a:rPr lang="en-US" smtClean="0"/>
              <a:t>TNF-</a:t>
            </a:r>
            <a:r>
              <a:rPr lang="el-GR" smtClean="0"/>
              <a:t>α).</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109</a:t>
            </a:fld>
            <a:endParaRPr lang="en"/>
          </a:p>
        </p:txBody>
      </p:sp>
    </p:spTree>
    <p:extLst>
      <p:ext uri="{BB962C8B-B14F-4D97-AF65-F5344CB8AC3E}">
        <p14:creationId xmlns:p14="http://schemas.microsoft.com/office/powerpoint/2010/main" val="23235251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Pathogenicity and Clinical Feature (Cont..)</a:t>
            </a:r>
            <a:endParaRPr lang="en-US" dirty="0"/>
          </a:p>
        </p:txBody>
      </p:sp>
      <p:sp>
        <p:nvSpPr>
          <p:cNvPr id="193" name="Google Shape;193;p12"/>
          <p:cNvSpPr txBox="1">
            <a:spLocks noGrp="1"/>
          </p:cNvSpPr>
          <p:nvPr>
            <p:ph idx="1"/>
          </p:nvPr>
        </p:nvSpPr>
        <p:spPr/>
        <p:txBody>
          <a:bodyPr>
            <a:normAutofit lnSpcReduction="10000"/>
          </a:bodyPr>
          <a:lstStyle/>
          <a:p>
            <a:r>
              <a:rPr lang="en-US" smtClean="0"/>
              <a:t>Common manifestations include:</a:t>
            </a:r>
          </a:p>
          <a:p>
            <a:pPr lvl="1"/>
            <a:r>
              <a:rPr lang="en-US" smtClean="0"/>
              <a:t>Abdominal pain, anorexia, etc.</a:t>
            </a:r>
          </a:p>
          <a:p>
            <a:pPr lvl="1"/>
            <a:r>
              <a:rPr lang="en-US" smtClean="0"/>
              <a:t>Trichuris dysentery syndrome</a:t>
            </a:r>
          </a:p>
          <a:p>
            <a:pPr lvl="1"/>
            <a:r>
              <a:rPr lang="en-US" smtClean="0"/>
              <a:t>Iron deficiency anemia</a:t>
            </a:r>
          </a:p>
          <a:p>
            <a:pPr lvl="1"/>
            <a:r>
              <a:rPr lang="en-US" smtClean="0"/>
              <a:t>Recurrent rectal prolapse</a:t>
            </a:r>
          </a:p>
          <a:p>
            <a:pPr lvl="1"/>
            <a:r>
              <a:rPr lang="en-US" smtClean="0"/>
              <a:t>Malnutrition leading to growth retardation and impaired cognitive function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110</a:t>
            </a:fld>
            <a:endParaRPr lang="en"/>
          </a:p>
        </p:txBody>
      </p:sp>
    </p:spTree>
    <p:extLst>
      <p:ext uri="{BB962C8B-B14F-4D97-AF65-F5344CB8AC3E}">
        <p14:creationId xmlns:p14="http://schemas.microsoft.com/office/powerpoint/2010/main" val="9566056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Stool Examination:</a:t>
            </a:r>
          </a:p>
          <a:p>
            <a:r>
              <a:rPr lang="en-US" smtClean="0"/>
              <a:t>Stool examination is carried out either by direct wet mount or following concentration of the stool, which reveals characteristic egg and occasionally adult worm. </a:t>
            </a:r>
          </a:p>
          <a:p>
            <a:r>
              <a:rPr lang="en-US" smtClean="0"/>
              <a:t>Single stool specimen is sufficient for diagnosis of symptomatic cases as the level of egg output is usually high.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111</a:t>
            </a:fld>
            <a:endParaRPr lang="en"/>
          </a:p>
        </p:txBody>
      </p:sp>
    </p:spTree>
    <p:extLst>
      <p:ext uri="{BB962C8B-B14F-4D97-AF65-F5344CB8AC3E}">
        <p14:creationId xmlns:p14="http://schemas.microsoft.com/office/powerpoint/2010/main" val="10560054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112</a:t>
            </a:fld>
            <a:endParaRPr lang="en"/>
          </a:p>
        </p:txBody>
      </p:sp>
      <p:pic>
        <p:nvPicPr>
          <p:cNvPr id="4" name="Picture 3"/>
          <p:cNvPicPr>
            <a:picLocks noChangeAspect="1"/>
          </p:cNvPicPr>
          <p:nvPr/>
        </p:nvPicPr>
        <p:blipFill>
          <a:blip r:embed="rId3"/>
          <a:stretch>
            <a:fillRect/>
          </a:stretch>
        </p:blipFill>
        <p:spPr>
          <a:xfrm>
            <a:off x="2410757" y="1477035"/>
            <a:ext cx="3938674" cy="2577602"/>
          </a:xfrm>
          <a:prstGeom prst="rect">
            <a:avLst/>
          </a:prstGeom>
        </p:spPr>
      </p:pic>
      <p:sp>
        <p:nvSpPr>
          <p:cNvPr id="5" name="Rectangle 4"/>
          <p:cNvSpPr/>
          <p:nvPr/>
        </p:nvSpPr>
        <p:spPr>
          <a:xfrm>
            <a:off x="1831596" y="4123733"/>
            <a:ext cx="5069840" cy="646331"/>
          </a:xfrm>
          <a:prstGeom prst="rect">
            <a:avLst/>
          </a:prstGeom>
        </p:spPr>
        <p:txBody>
          <a:bodyPr wrap="square">
            <a:spAutoFit/>
          </a:bodyPr>
          <a:lstStyle/>
          <a:p>
            <a:r>
              <a:rPr lang="en-US" sz="1800" i="1" dirty="0" err="1">
                <a:latin typeface="Roboto Condensed Light" panose="020B0604020202020204" charset="0"/>
                <a:ea typeface="Roboto Condensed Light" panose="020B0604020202020204" charset="0"/>
              </a:rPr>
              <a:t>Trichuris</a:t>
            </a:r>
            <a:r>
              <a:rPr lang="en-US" sz="1800" i="1" dirty="0">
                <a:latin typeface="Roboto Condensed Light" panose="020B0604020202020204" charset="0"/>
                <a:ea typeface="Roboto Condensed Light" panose="020B0604020202020204" charset="0"/>
              </a:rPr>
              <a:t> </a:t>
            </a:r>
            <a:r>
              <a:rPr lang="en-US" sz="1800" i="1" dirty="0" err="1">
                <a:latin typeface="Roboto Condensed Light" panose="020B0604020202020204" charset="0"/>
                <a:ea typeface="Roboto Condensed Light" panose="020B0604020202020204" charset="0"/>
              </a:rPr>
              <a:t>trichiura</a:t>
            </a:r>
            <a:r>
              <a:rPr lang="en-US" sz="1800" i="1"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Egg in saline mount (bile stained);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Adult female worm.</a:t>
            </a:r>
          </a:p>
        </p:txBody>
      </p:sp>
    </p:spTree>
    <p:extLst>
      <p:ext uri="{BB962C8B-B14F-4D97-AF65-F5344CB8AC3E}">
        <p14:creationId xmlns:p14="http://schemas.microsoft.com/office/powerpoint/2010/main" val="20951861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lstStyle/>
          <a:p>
            <a:r>
              <a:rPr lang="en-US" smtClean="0"/>
              <a:t>Other Findings:</a:t>
            </a:r>
          </a:p>
          <a:p>
            <a:pPr lvl="1"/>
            <a:r>
              <a:rPr lang="en-US" smtClean="0"/>
              <a:t>Peripheral blood eosinophilia (&lt;15%)</a:t>
            </a:r>
          </a:p>
          <a:p>
            <a:pPr lvl="1"/>
            <a:r>
              <a:rPr lang="en-US" smtClean="0"/>
              <a:t>Increased serum IgE level.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113</a:t>
            </a:fld>
            <a:endParaRPr lang="en"/>
          </a:p>
        </p:txBody>
      </p:sp>
    </p:spTree>
    <p:extLst>
      <p:ext uri="{BB962C8B-B14F-4D97-AF65-F5344CB8AC3E}">
        <p14:creationId xmlns:p14="http://schemas.microsoft.com/office/powerpoint/2010/main" val="11374552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Trichuriasis</a:t>
            </a:r>
            <a:endParaRPr lang="en-US" dirty="0"/>
          </a:p>
        </p:txBody>
      </p:sp>
      <p:sp>
        <p:nvSpPr>
          <p:cNvPr id="193" name="Google Shape;193;p12"/>
          <p:cNvSpPr txBox="1">
            <a:spLocks noGrp="1"/>
          </p:cNvSpPr>
          <p:nvPr>
            <p:ph idx="1"/>
          </p:nvPr>
        </p:nvSpPr>
        <p:spPr/>
        <p:txBody>
          <a:bodyPr/>
          <a:lstStyle/>
          <a:p>
            <a:r>
              <a:rPr lang="en-US" smtClean="0"/>
              <a:t>Mebendazole (500 mg once) or albendazole (400 mg daily for three doses) is safe and moderately effective for treatment, with cure rates of 70–90%</a:t>
            </a:r>
          </a:p>
          <a:p>
            <a:r>
              <a:rPr lang="en-US" smtClean="0"/>
              <a:t>Ivermectin (200 mg/kg daily for three doses) is also safe but is less effective.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114</a:t>
            </a:fld>
            <a:endParaRPr lang="en"/>
          </a:p>
        </p:txBody>
      </p:sp>
    </p:spTree>
    <p:extLst>
      <p:ext uri="{BB962C8B-B14F-4D97-AF65-F5344CB8AC3E}">
        <p14:creationId xmlns:p14="http://schemas.microsoft.com/office/powerpoint/2010/main" val="21160199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ENTEROBIASIS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115</a:t>
            </a:fld>
            <a:endParaRPr lang="en-GB"/>
          </a:p>
        </p:txBody>
      </p:sp>
    </p:spTree>
    <p:extLst>
      <p:ext uri="{BB962C8B-B14F-4D97-AF65-F5344CB8AC3E}">
        <p14:creationId xmlns:p14="http://schemas.microsoft.com/office/powerpoint/2010/main" val="26161335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ENTEROBIASIS</a:t>
            </a:r>
            <a:endParaRPr lang="en-US" dirty="0"/>
          </a:p>
        </p:txBody>
      </p:sp>
      <p:sp>
        <p:nvSpPr>
          <p:cNvPr id="193" name="Google Shape;193;p12"/>
          <p:cNvSpPr txBox="1">
            <a:spLocks noGrp="1"/>
          </p:cNvSpPr>
          <p:nvPr>
            <p:ph idx="1"/>
          </p:nvPr>
        </p:nvSpPr>
        <p:spPr/>
        <p:txBody>
          <a:bodyPr/>
          <a:lstStyle/>
          <a:p>
            <a:r>
              <a:rPr lang="en-US" smtClean="0"/>
              <a:t>Enterobiasis - common parasitic infection in children caused by the intestinal nematode, Enterobius vermicularis. </a:t>
            </a:r>
          </a:p>
          <a:p>
            <a:r>
              <a:rPr lang="en-US" smtClean="0"/>
              <a:t>It is also called as pinworm or threadworm infection (as the adult worm of Enterobius is small, white and thread-like).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116</a:t>
            </a:fld>
            <a:endParaRPr lang="en"/>
          </a:p>
        </p:txBody>
      </p:sp>
    </p:spTree>
    <p:extLst>
      <p:ext uri="{BB962C8B-B14F-4D97-AF65-F5344CB8AC3E}">
        <p14:creationId xmlns:p14="http://schemas.microsoft.com/office/powerpoint/2010/main" val="35109127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Globally, around 209 million people are infected by pinworms; most common age group - school children.</a:t>
            </a:r>
          </a:p>
          <a:p>
            <a:r>
              <a:rPr lang="en-US" smtClean="0"/>
              <a:t>People carry the infection for years together due to autoinfective Cycles.</a:t>
            </a:r>
          </a:p>
          <a:p>
            <a:r>
              <a:rPr lang="en-US" smtClean="0"/>
              <a:t>Factors promoting infection: Overcrowding and impaired hygiene, poor personal care (nail biting or inadequate hand washing).</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117</a:t>
            </a:fld>
            <a:endParaRPr lang="en"/>
          </a:p>
        </p:txBody>
      </p:sp>
    </p:spTree>
    <p:extLst>
      <p:ext uri="{BB962C8B-B14F-4D97-AF65-F5344CB8AC3E}">
        <p14:creationId xmlns:p14="http://schemas.microsoft.com/office/powerpoint/2010/main" val="17919790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5" name="Content Placeholder 4"/>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118</a:t>
            </a:fld>
            <a:endParaRPr lang="en"/>
          </a:p>
        </p:txBody>
      </p:sp>
      <p:pic>
        <p:nvPicPr>
          <p:cNvPr id="6" name="Picture 5"/>
          <p:cNvPicPr>
            <a:picLocks noChangeAspect="1"/>
          </p:cNvPicPr>
          <p:nvPr/>
        </p:nvPicPr>
        <p:blipFill>
          <a:blip r:embed="rId3"/>
          <a:stretch>
            <a:fillRect/>
          </a:stretch>
        </p:blipFill>
        <p:spPr>
          <a:xfrm>
            <a:off x="2621122" y="1448850"/>
            <a:ext cx="3353539" cy="3236165"/>
          </a:xfrm>
          <a:prstGeom prst="rect">
            <a:avLst/>
          </a:prstGeom>
        </p:spPr>
      </p:pic>
    </p:spTree>
    <p:extLst>
      <p:ext uri="{BB962C8B-B14F-4D97-AF65-F5344CB8AC3E}">
        <p14:creationId xmlns:p14="http://schemas.microsoft.com/office/powerpoint/2010/main" val="34309644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Mode of transmission: Infection occurs via:</a:t>
            </a:r>
          </a:p>
          <a:p>
            <a:pPr lvl="1"/>
            <a:r>
              <a:rPr lang="en-US" smtClean="0"/>
              <a:t>Autoinfection: Two types—(i) exogenous autoinfection, by transferring eggs to the mouth with hands that have scratched the perianal area, (ii) endogenous autoinfection, by retrograde migration of the larva hatched from the eggs in the perianal skin.</a:t>
            </a:r>
          </a:p>
          <a:p>
            <a:pPr lvl="1"/>
            <a:r>
              <a:rPr lang="en-US" smtClean="0"/>
              <a:t>Through ingestion of eggs in the environment (e.g. surfaces, clothes, bed linens, etc.) through contaminated fingers.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119</a:t>
            </a:fld>
            <a:endParaRPr lang="en"/>
          </a:p>
        </p:txBody>
      </p:sp>
    </p:spTree>
    <p:extLst>
      <p:ext uri="{BB962C8B-B14F-4D97-AF65-F5344CB8AC3E}">
        <p14:creationId xmlns:p14="http://schemas.microsoft.com/office/powerpoint/2010/main" val="21286511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 and Clinical Features</a:t>
            </a:r>
            <a:endParaRPr lang="en-US" dirty="0"/>
          </a:p>
        </p:txBody>
      </p:sp>
      <p:sp>
        <p:nvSpPr>
          <p:cNvPr id="193" name="Google Shape;193;p12"/>
          <p:cNvSpPr txBox="1">
            <a:spLocks noGrp="1"/>
          </p:cNvSpPr>
          <p:nvPr>
            <p:ph idx="1"/>
          </p:nvPr>
        </p:nvSpPr>
        <p:spPr/>
        <p:txBody>
          <a:bodyPr>
            <a:normAutofit fontScale="70000" lnSpcReduction="20000"/>
          </a:bodyPr>
          <a:lstStyle/>
          <a:p>
            <a:r>
              <a:rPr lang="en-US" smtClean="0"/>
              <a:t>Most of the infections are asymptomatic. Few develop clinical disease.</a:t>
            </a:r>
          </a:p>
          <a:p>
            <a:r>
              <a:rPr lang="en-US" smtClean="0"/>
              <a:t>Age and sex: Females, children and young adults are often symptomatic than males and older people</a:t>
            </a:r>
          </a:p>
          <a:p>
            <a:r>
              <a:rPr lang="en-US" smtClean="0"/>
              <a:t>Cardinal symptoms: Perianal pruritus often worse at night as a result of the nocturnal migration of the female worm.</a:t>
            </a:r>
          </a:p>
          <a:p>
            <a:r>
              <a:rPr lang="en-US" smtClean="0"/>
              <a:t>Migration of the worm: Rarely, pinworms invade the female genital tract, causing vulvovaginitis and pelvic or peritoneal granulomas.</a:t>
            </a:r>
          </a:p>
          <a:p>
            <a:r>
              <a:rPr lang="en-US" smtClean="0"/>
              <a:t>Eosinophilia is inconsistent.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120</a:t>
            </a:fld>
            <a:endParaRPr lang="en"/>
          </a:p>
        </p:txBody>
      </p:sp>
    </p:spTree>
    <p:extLst>
      <p:ext uri="{BB962C8B-B14F-4D97-AF65-F5344CB8AC3E}">
        <p14:creationId xmlns:p14="http://schemas.microsoft.com/office/powerpoint/2010/main" val="24767719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a:t>
            </a:r>
            <a:endParaRPr lang="en-US" dirty="0"/>
          </a:p>
        </p:txBody>
      </p:sp>
      <p:sp>
        <p:nvSpPr>
          <p:cNvPr id="193" name="Google Shape;193;p12"/>
          <p:cNvSpPr txBox="1">
            <a:spLocks noGrp="1"/>
          </p:cNvSpPr>
          <p:nvPr>
            <p:ph idx="1"/>
          </p:nvPr>
        </p:nvSpPr>
        <p:spPr/>
        <p:txBody>
          <a:bodyPr/>
          <a:lstStyle/>
          <a:p>
            <a:r>
              <a:rPr lang="en-US" smtClean="0"/>
              <a:t>Microscopy of perianal skin samples is the test of choice which detects characteristic eggs. Specimen is collected by two methods.</a:t>
            </a:r>
          </a:p>
          <a:p>
            <a:pPr lvl="1"/>
            <a:r>
              <a:rPr lang="en-US" smtClean="0"/>
              <a:t>Cellophane tape</a:t>
            </a:r>
          </a:p>
          <a:p>
            <a:pPr lvl="1"/>
            <a:r>
              <a:rPr lang="en-US" smtClean="0"/>
              <a:t>NIH swab</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121</a:t>
            </a:fld>
            <a:endParaRPr lang="en"/>
          </a:p>
        </p:txBody>
      </p:sp>
      <p:pic>
        <p:nvPicPr>
          <p:cNvPr id="3" name="Picture 2"/>
          <p:cNvPicPr>
            <a:picLocks noChangeAspect="1"/>
          </p:cNvPicPr>
          <p:nvPr/>
        </p:nvPicPr>
        <p:blipFill rotWithShape="1">
          <a:blip r:embed="rId3"/>
          <a:srcRect r="79262" b="51916"/>
          <a:stretch/>
        </p:blipFill>
        <p:spPr>
          <a:xfrm>
            <a:off x="4470145" y="2869408"/>
            <a:ext cx="2017665" cy="1275872"/>
          </a:xfrm>
          <a:prstGeom prst="rect">
            <a:avLst/>
          </a:prstGeom>
        </p:spPr>
      </p:pic>
      <p:pic>
        <p:nvPicPr>
          <p:cNvPr id="4" name="Picture 3"/>
          <p:cNvPicPr>
            <a:picLocks noChangeAspect="1"/>
          </p:cNvPicPr>
          <p:nvPr/>
        </p:nvPicPr>
        <p:blipFill rotWithShape="1">
          <a:blip r:embed="rId3"/>
          <a:srcRect l="81603"/>
          <a:stretch/>
        </p:blipFill>
        <p:spPr>
          <a:xfrm>
            <a:off x="7152639" y="2114683"/>
            <a:ext cx="1534161" cy="2274288"/>
          </a:xfrm>
          <a:prstGeom prst="rect">
            <a:avLst/>
          </a:prstGeom>
        </p:spPr>
      </p:pic>
    </p:spTree>
    <p:extLst>
      <p:ext uri="{BB962C8B-B14F-4D97-AF65-F5344CB8AC3E}">
        <p14:creationId xmlns:p14="http://schemas.microsoft.com/office/powerpoint/2010/main" val="6971300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There are few other points to consider while specimen collection:</a:t>
            </a:r>
          </a:p>
          <a:p>
            <a:r>
              <a:rPr lang="en-US" smtClean="0"/>
              <a:t>Number of specimens: A series of 4–6 consecutive tapes - necessary as the female worms migrate intermittently</a:t>
            </a:r>
          </a:p>
          <a:p>
            <a:r>
              <a:rPr lang="en-US" smtClean="0"/>
              <a:t>Timing: Samples should be collected when the chance of egg deposition is more - late in the evening, when the patient has been sleeping for several hours, or first thing in the morning</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122</a:t>
            </a:fld>
            <a:endParaRPr lang="en"/>
          </a:p>
        </p:txBody>
      </p:sp>
    </p:spTree>
    <p:extLst>
      <p:ext uri="{BB962C8B-B14F-4D97-AF65-F5344CB8AC3E}">
        <p14:creationId xmlns:p14="http://schemas.microsoft.com/office/powerpoint/2010/main" val="32581667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193" name="Google Shape;193;p12"/>
          <p:cNvSpPr txBox="1">
            <a:spLocks noGrp="1"/>
          </p:cNvSpPr>
          <p:nvPr>
            <p:ph idx="1"/>
          </p:nvPr>
        </p:nvSpPr>
        <p:spPr/>
        <p:txBody>
          <a:bodyPr>
            <a:normAutofit lnSpcReduction="10000"/>
          </a:bodyPr>
          <a:lstStyle/>
          <a:p>
            <a:r>
              <a:rPr lang="en-US" smtClean="0"/>
              <a:t>The female worms lay eggs in the perianal area; not in the rectum. </a:t>
            </a:r>
          </a:p>
          <a:p>
            <a:r>
              <a:rPr lang="en-US" smtClean="0"/>
              <a:t>Hence, eggs are rarely detected by stool examination; around 5% of cases</a:t>
            </a:r>
          </a:p>
          <a:p>
            <a:r>
              <a:rPr lang="en-US" smtClean="0"/>
              <a:t>The adult female worms may occasionally be found in the feces or crawling onto the perianal skin.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123</a:t>
            </a:fld>
            <a:endParaRPr lang="en"/>
          </a:p>
        </p:txBody>
      </p:sp>
    </p:spTree>
    <p:extLst>
      <p:ext uri="{BB962C8B-B14F-4D97-AF65-F5344CB8AC3E}">
        <p14:creationId xmlns:p14="http://schemas.microsoft.com/office/powerpoint/2010/main" val="31726277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(Cont..)</a:t>
            </a:r>
            <a:endParaRPr lang="en-US" dirty="0"/>
          </a:p>
        </p:txBody>
      </p:sp>
      <p:sp>
        <p:nvSpPr>
          <p:cNvPr id="9" name="Content Placeholder 8"/>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124</a:t>
            </a:fld>
            <a:endParaRPr lang="en"/>
          </a:p>
        </p:txBody>
      </p:sp>
      <p:pic>
        <p:nvPicPr>
          <p:cNvPr id="3" name="Picture 2"/>
          <p:cNvPicPr>
            <a:picLocks noChangeAspect="1"/>
          </p:cNvPicPr>
          <p:nvPr/>
        </p:nvPicPr>
        <p:blipFill rotWithShape="1">
          <a:blip r:embed="rId3"/>
          <a:srcRect l="20738" r="19066"/>
          <a:stretch/>
        </p:blipFill>
        <p:spPr>
          <a:xfrm>
            <a:off x="3566160" y="1743178"/>
            <a:ext cx="3657600" cy="1657143"/>
          </a:xfrm>
          <a:prstGeom prst="rect">
            <a:avLst/>
          </a:prstGeom>
        </p:spPr>
      </p:pic>
      <p:pic>
        <p:nvPicPr>
          <p:cNvPr id="5" name="Picture 4"/>
          <p:cNvPicPr>
            <a:picLocks noChangeAspect="1"/>
          </p:cNvPicPr>
          <p:nvPr/>
        </p:nvPicPr>
        <p:blipFill rotWithShape="1">
          <a:blip r:embed="rId3"/>
          <a:srcRect t="47471" r="78760"/>
          <a:stretch/>
        </p:blipFill>
        <p:spPr>
          <a:xfrm>
            <a:off x="1381505" y="1743177"/>
            <a:ext cx="2024908" cy="1657143"/>
          </a:xfrm>
          <a:prstGeom prst="rect">
            <a:avLst/>
          </a:prstGeom>
        </p:spPr>
      </p:pic>
      <p:sp>
        <p:nvSpPr>
          <p:cNvPr id="6" name="Rectangle 5"/>
          <p:cNvSpPr/>
          <p:nvPr/>
        </p:nvSpPr>
        <p:spPr>
          <a:xfrm>
            <a:off x="1381505" y="3615390"/>
            <a:ext cx="5842255" cy="646331"/>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Adult worms (actual size); </a:t>
            </a:r>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Adult female worm containing</a:t>
            </a:r>
          </a:p>
          <a:p>
            <a:r>
              <a:rPr lang="en-US" sz="1800" dirty="0">
                <a:latin typeface="Roboto Condensed Light" panose="020B0604020202020204" charset="0"/>
                <a:ea typeface="Roboto Condensed Light" panose="020B0604020202020204" charset="0"/>
              </a:rPr>
              <a:t>numerous eggs; </a:t>
            </a:r>
            <a:r>
              <a:rPr lang="en-US" sz="1800" b="1" dirty="0">
                <a:latin typeface="Roboto Condensed Light" panose="020B0604020202020204" charset="0"/>
                <a:ea typeface="Roboto Condensed Light" panose="020B0604020202020204" charset="0"/>
              </a:rPr>
              <a:t>D. </a:t>
            </a:r>
            <a:r>
              <a:rPr lang="en-US" sz="1800" dirty="0" err="1">
                <a:latin typeface="Roboto Condensed Light" panose="020B0604020202020204" charset="0"/>
                <a:ea typeface="Roboto Condensed Light" panose="020B0604020202020204" charset="0"/>
              </a:rPr>
              <a:t>Planoconvex</a:t>
            </a:r>
            <a:r>
              <a:rPr lang="en-US" sz="1800" dirty="0">
                <a:latin typeface="Roboto Condensed Light" panose="020B0604020202020204" charset="0"/>
                <a:ea typeface="Roboto Condensed Light" panose="020B0604020202020204" charset="0"/>
              </a:rPr>
              <a:t> eggs</a:t>
            </a:r>
          </a:p>
        </p:txBody>
      </p:sp>
      <p:sp>
        <p:nvSpPr>
          <p:cNvPr id="7" name="TextBox 6"/>
          <p:cNvSpPr txBox="1"/>
          <p:nvPr/>
        </p:nvSpPr>
        <p:spPr>
          <a:xfrm>
            <a:off x="1960880" y="3048000"/>
            <a:ext cx="193040" cy="400110"/>
          </a:xfrm>
          <a:prstGeom prst="rect">
            <a:avLst/>
          </a:prstGeom>
          <a:noFill/>
        </p:spPr>
        <p:txBody>
          <a:bodyPr wrap="square" rtlCol="0">
            <a:spAutoFit/>
          </a:bodyPr>
          <a:lstStyle/>
          <a:p>
            <a:r>
              <a:rPr lang="en-US" sz="2000" b="1" dirty="0">
                <a:latin typeface="Roboto Condensed Light" panose="020B0604020202020204" charset="0"/>
                <a:ea typeface="Roboto Condensed Light" panose="020B0604020202020204" charset="0"/>
              </a:rPr>
              <a:t>B</a:t>
            </a:r>
          </a:p>
        </p:txBody>
      </p:sp>
    </p:spTree>
    <p:extLst>
      <p:ext uri="{BB962C8B-B14F-4D97-AF65-F5344CB8AC3E}">
        <p14:creationId xmlns:p14="http://schemas.microsoft.com/office/powerpoint/2010/main" val="32624576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Enterobiasis</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One of the following drugs can be given:</a:t>
            </a:r>
          </a:p>
          <a:p>
            <a:pPr lvl="1"/>
            <a:r>
              <a:rPr lang="en-US" smtClean="0"/>
              <a:t>Mebendazole (100 mg once) or</a:t>
            </a:r>
          </a:p>
          <a:p>
            <a:pPr lvl="1"/>
            <a:r>
              <a:rPr lang="en-US" smtClean="0"/>
              <a:t>Albendazole (400 mg once) or</a:t>
            </a:r>
          </a:p>
          <a:p>
            <a:pPr lvl="1"/>
            <a:r>
              <a:rPr lang="en-US" smtClean="0"/>
              <a:t>Pyrantel pamoate (11 mg/kg once; maximum, 1 g)</a:t>
            </a:r>
          </a:p>
          <a:p>
            <a:r>
              <a:rPr lang="en-US" smtClean="0"/>
              <a:t>The same treatment should be repeated after 2 weeks</a:t>
            </a:r>
          </a:p>
          <a:p>
            <a:r>
              <a:rPr lang="en-US" smtClean="0"/>
              <a:t>Treatment of household members is advocated to eliminate asymptomatic reservoirs of potential reinfection.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125</a:t>
            </a:fld>
            <a:endParaRPr lang="en"/>
          </a:p>
        </p:txBody>
      </p:sp>
    </p:spTree>
    <p:extLst>
      <p:ext uri="{BB962C8B-B14F-4D97-AF65-F5344CB8AC3E}">
        <p14:creationId xmlns:p14="http://schemas.microsoft.com/office/powerpoint/2010/main" val="44211583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lstStyle/>
          <a:p>
            <a:r>
              <a:rPr lang="en-US" smtClean="0"/>
              <a:t>Improving personal hygiene - proper washing of bed clothes, keeping nail short and clean, frequent hand washing - key measures to contain the transmission.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126</a:t>
            </a:fld>
            <a:endParaRPr lang="en"/>
          </a:p>
        </p:txBody>
      </p:sp>
    </p:spTree>
    <p:extLst>
      <p:ext uri="{BB962C8B-B14F-4D97-AF65-F5344CB8AC3E}">
        <p14:creationId xmlns:p14="http://schemas.microsoft.com/office/powerpoint/2010/main" val="32025603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ASCARIASIS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127</a:t>
            </a:fld>
            <a:endParaRPr lang="en-GB"/>
          </a:p>
        </p:txBody>
      </p:sp>
    </p:spTree>
    <p:extLst>
      <p:ext uri="{BB962C8B-B14F-4D97-AF65-F5344CB8AC3E}">
        <p14:creationId xmlns:p14="http://schemas.microsoft.com/office/powerpoint/2010/main" val="18343438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ASCARIASIS</a:t>
            </a:r>
            <a:endParaRPr lang="en-US" dirty="0"/>
          </a:p>
        </p:txBody>
      </p:sp>
      <p:sp>
        <p:nvSpPr>
          <p:cNvPr id="193" name="Google Shape;193;p12"/>
          <p:cNvSpPr txBox="1">
            <a:spLocks noGrp="1"/>
          </p:cNvSpPr>
          <p:nvPr>
            <p:ph idx="1"/>
          </p:nvPr>
        </p:nvSpPr>
        <p:spPr/>
        <p:txBody>
          <a:bodyPr/>
          <a:lstStyle/>
          <a:p>
            <a:r>
              <a:rPr lang="en-US" smtClean="0"/>
              <a:t>Ascariasis - infection of the small intestine caused by Ascaris lumbricoides. </a:t>
            </a:r>
          </a:p>
          <a:p>
            <a:r>
              <a:rPr lang="en-US" smtClean="0"/>
              <a:t>It is the largest nematode parasitizing the human intestine.  </a:t>
            </a:r>
          </a:p>
          <a:p>
            <a:r>
              <a:rPr lang="en-US" smtClean="0"/>
              <a:t>Commonly called as roundworm.</a:t>
            </a:r>
          </a:p>
          <a:p>
            <a:r>
              <a:rPr lang="en-US" smtClean="0"/>
              <a:t>It is a soil-transmitted helminth</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128</a:t>
            </a:fld>
            <a:endParaRPr lang="en"/>
          </a:p>
        </p:txBody>
      </p:sp>
    </p:spTree>
    <p:extLst>
      <p:ext uri="{BB962C8B-B14F-4D97-AF65-F5344CB8AC3E}">
        <p14:creationId xmlns:p14="http://schemas.microsoft.com/office/powerpoint/2010/main" val="79009968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A. lumbricoides - cosmopolitan in distribution, mainly affecting tropical countries including India.</a:t>
            </a:r>
          </a:p>
          <a:p>
            <a:r>
              <a:rPr lang="en-US" smtClean="0"/>
              <a:t>Transmission typically occurs through fecally contaminated soil and is due to either lack of sanitary facilities or use of human feces as fertilizer</a:t>
            </a:r>
          </a:p>
          <a:p>
            <a:r>
              <a:rPr lang="en-US" smtClean="0"/>
              <a:t>Clay soils - most favorable for the development of Ascaris eggs (in contrast to moist porous soil required for hookworm)</a:t>
            </a:r>
          </a:p>
          <a:p>
            <a:r>
              <a:rPr lang="en-US" smtClean="0"/>
              <a:t>Risk factors: Children and malnutrition.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129</a:t>
            </a:fld>
            <a:endParaRPr lang="en"/>
          </a:p>
        </p:txBody>
      </p:sp>
    </p:spTree>
    <p:extLst>
      <p:ext uri="{BB962C8B-B14F-4D97-AF65-F5344CB8AC3E}">
        <p14:creationId xmlns:p14="http://schemas.microsoft.com/office/powerpoint/2010/main" val="6593921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normAutofit lnSpcReduction="10000"/>
          </a:bodyPr>
          <a:lstStyle/>
          <a:p>
            <a:r>
              <a:rPr lang="en-US" smtClean="0"/>
              <a:t>Ascaris exists in three forms: adult, larvae (four stages) and egg. </a:t>
            </a:r>
          </a:p>
          <a:p>
            <a:r>
              <a:rPr lang="en-US" smtClean="0"/>
              <a:t>Adult worm is cylindrical and measures 15–31 cm. </a:t>
            </a:r>
          </a:p>
          <a:p>
            <a:r>
              <a:rPr lang="en-US" smtClean="0"/>
              <a:t>The female worms liberate two types of eggs—(1) fertilized eggs, and (2) unfertilized eggs.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130</a:t>
            </a:fld>
            <a:endParaRPr lang="en"/>
          </a:p>
        </p:txBody>
      </p:sp>
    </p:spTree>
    <p:extLst>
      <p:ext uri="{BB962C8B-B14F-4D97-AF65-F5344CB8AC3E}">
        <p14:creationId xmlns:p14="http://schemas.microsoft.com/office/powerpoint/2010/main" val="217240915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131</a:t>
            </a:fld>
            <a:endParaRPr lang="en"/>
          </a:p>
        </p:txBody>
      </p:sp>
      <p:pic>
        <p:nvPicPr>
          <p:cNvPr id="3" name="Picture 2"/>
          <p:cNvPicPr>
            <a:picLocks noChangeAspect="1"/>
          </p:cNvPicPr>
          <p:nvPr/>
        </p:nvPicPr>
        <p:blipFill>
          <a:blip r:embed="rId3"/>
          <a:stretch>
            <a:fillRect/>
          </a:stretch>
        </p:blipFill>
        <p:spPr>
          <a:xfrm>
            <a:off x="2446397" y="1427245"/>
            <a:ext cx="3666727" cy="3280756"/>
          </a:xfrm>
          <a:prstGeom prst="rect">
            <a:avLst/>
          </a:prstGeom>
        </p:spPr>
      </p:pic>
    </p:spTree>
    <p:extLst>
      <p:ext uri="{BB962C8B-B14F-4D97-AF65-F5344CB8AC3E}">
        <p14:creationId xmlns:p14="http://schemas.microsoft.com/office/powerpoint/2010/main" val="121270098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and Clinical Feature</a:t>
            </a:r>
            <a:endParaRPr lang="en-US" dirty="0"/>
          </a:p>
        </p:txBody>
      </p:sp>
      <p:sp>
        <p:nvSpPr>
          <p:cNvPr id="193" name="Google Shape;193;p12"/>
          <p:cNvSpPr txBox="1">
            <a:spLocks noGrp="1"/>
          </p:cNvSpPr>
          <p:nvPr>
            <p:ph idx="1"/>
          </p:nvPr>
        </p:nvSpPr>
        <p:spPr/>
        <p:txBody>
          <a:bodyPr>
            <a:normAutofit fontScale="77500" lnSpcReduction="20000"/>
          </a:bodyPr>
          <a:lstStyle/>
          <a:p>
            <a:r>
              <a:rPr lang="en-US" smtClean="0"/>
              <a:t>Pathogenesis caused by Ascaris infection is attributed to:</a:t>
            </a:r>
          </a:p>
          <a:p>
            <a:r>
              <a:rPr lang="en-US" smtClean="0"/>
              <a:t>(i) the host immune response, </a:t>
            </a:r>
          </a:p>
          <a:p>
            <a:r>
              <a:rPr lang="en-US" smtClean="0"/>
              <a:t>(ii) migration of larva,</a:t>
            </a:r>
          </a:p>
          <a:p>
            <a:r>
              <a:rPr lang="en-US" smtClean="0"/>
              <a:t>(iii) mechanical obstruction by the adult worms, and </a:t>
            </a:r>
          </a:p>
          <a:p>
            <a:r>
              <a:rPr lang="en-US" smtClean="0"/>
              <a:t>(iv) nutritional deficiencies due to the presence of adult worms.</a:t>
            </a:r>
          </a:p>
          <a:p>
            <a:r>
              <a:rPr lang="en-US" smtClean="0"/>
              <a:t>Incubation period is about 60–70 days - pulmonary symptoms can be earlier</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132</a:t>
            </a:fld>
            <a:endParaRPr lang="en"/>
          </a:p>
        </p:txBody>
      </p:sp>
    </p:spTree>
    <p:extLst>
      <p:ext uri="{BB962C8B-B14F-4D97-AF65-F5344CB8AC3E}">
        <p14:creationId xmlns:p14="http://schemas.microsoft.com/office/powerpoint/2010/main" val="24550554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Pulmonary Phase</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Results from migrating larvae in the lungs – provoke an immune-mediated hypersensitivity response.</a:t>
            </a:r>
          </a:p>
          <a:p>
            <a:r>
              <a:rPr lang="en-US" smtClean="0"/>
              <a:t>Symptoms - observed in the second week after the ingestion of eggs; characterized by non-productive cough, chest discomfort and fever</a:t>
            </a:r>
          </a:p>
          <a:p>
            <a:r>
              <a:rPr lang="en-US" smtClean="0"/>
              <a:t>Eosinophilic pneumonia (Loeffler’s syndrome)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133</a:t>
            </a:fld>
            <a:endParaRPr lang="en"/>
          </a:p>
        </p:txBody>
      </p:sp>
    </p:spTree>
    <p:extLst>
      <p:ext uri="{BB962C8B-B14F-4D97-AF65-F5344CB8AC3E}">
        <p14:creationId xmlns:p14="http://schemas.microsoft.com/office/powerpoint/2010/main" val="1282525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Phase</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Results due the effect of adult worm in the intestine.</a:t>
            </a:r>
          </a:p>
          <a:p>
            <a:pPr lvl="1"/>
            <a:r>
              <a:rPr lang="en-US" smtClean="0"/>
              <a:t>Asymptomatic</a:t>
            </a:r>
          </a:p>
          <a:p>
            <a:pPr lvl="1"/>
            <a:r>
              <a:rPr lang="en-US" smtClean="0"/>
              <a:t>Malnutrition and growth retardation</a:t>
            </a:r>
          </a:p>
          <a:p>
            <a:pPr lvl="1"/>
            <a:r>
              <a:rPr lang="en-US" smtClean="0"/>
              <a:t>Intestinal complications</a:t>
            </a:r>
          </a:p>
          <a:p>
            <a:pPr lvl="1"/>
            <a:r>
              <a:rPr lang="en-US" smtClean="0"/>
              <a:t>Extraintestinal complications</a:t>
            </a:r>
          </a:p>
          <a:p>
            <a:pPr lvl="1"/>
            <a:r>
              <a:rPr lang="en-US" smtClean="0"/>
              <a:t>Allergic manifestations like fever, urticaria, angioneurotic edema and conjunctivitis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134</a:t>
            </a:fld>
            <a:endParaRPr lang="en"/>
          </a:p>
        </p:txBody>
      </p:sp>
    </p:spTree>
    <p:extLst>
      <p:ext uri="{BB962C8B-B14F-4D97-AF65-F5344CB8AC3E}">
        <p14:creationId xmlns:p14="http://schemas.microsoft.com/office/powerpoint/2010/main" val="20034380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Detection of the Parasite</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Egg Detection (Stool Examination):</a:t>
            </a:r>
          </a:p>
          <a:p>
            <a:r>
              <a:rPr lang="en-US" smtClean="0"/>
              <a:t>Both fertilized and unfertilized eggs - detected by stool examination by saline and iodine wet mount.</a:t>
            </a:r>
          </a:p>
          <a:p>
            <a:r>
              <a:rPr lang="en-US" smtClean="0"/>
              <a:t>Concentration techniques by sedimentation method.</a:t>
            </a:r>
          </a:p>
          <a:p>
            <a:r>
              <a:rPr lang="en-US" smtClean="0"/>
              <a:t>Floatation method for stool concentration - not preferred as unfertilized eggs do not float on saturated salt solution.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135</a:t>
            </a:fld>
            <a:endParaRPr lang="en"/>
          </a:p>
        </p:txBody>
      </p:sp>
    </p:spTree>
    <p:extLst>
      <p:ext uri="{BB962C8B-B14F-4D97-AF65-F5344CB8AC3E}">
        <p14:creationId xmlns:p14="http://schemas.microsoft.com/office/powerpoint/2010/main" val="167249064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Detection of the Parasite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136</a:t>
            </a:fld>
            <a:endParaRPr lang="en"/>
          </a:p>
        </p:txBody>
      </p:sp>
      <p:pic>
        <p:nvPicPr>
          <p:cNvPr id="3" name="Picture 2"/>
          <p:cNvPicPr>
            <a:picLocks noChangeAspect="1"/>
          </p:cNvPicPr>
          <p:nvPr/>
        </p:nvPicPr>
        <p:blipFill>
          <a:blip r:embed="rId3"/>
          <a:stretch>
            <a:fillRect/>
          </a:stretch>
        </p:blipFill>
        <p:spPr>
          <a:xfrm>
            <a:off x="1764198" y="1661811"/>
            <a:ext cx="5083146" cy="2331525"/>
          </a:xfrm>
          <a:prstGeom prst="rect">
            <a:avLst/>
          </a:prstGeom>
        </p:spPr>
      </p:pic>
    </p:spTree>
    <p:extLst>
      <p:ext uri="{BB962C8B-B14F-4D97-AF65-F5344CB8AC3E}">
        <p14:creationId xmlns:p14="http://schemas.microsoft.com/office/powerpoint/2010/main" val="712880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Detection of the Parasite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137</a:t>
            </a:fld>
            <a:endParaRPr lang="en"/>
          </a:p>
        </p:txBody>
      </p:sp>
      <p:pic>
        <p:nvPicPr>
          <p:cNvPr id="4" name="Picture 3"/>
          <p:cNvPicPr>
            <a:picLocks noChangeAspect="1"/>
          </p:cNvPicPr>
          <p:nvPr/>
        </p:nvPicPr>
        <p:blipFill>
          <a:blip r:embed="rId3"/>
          <a:stretch>
            <a:fillRect/>
          </a:stretch>
        </p:blipFill>
        <p:spPr>
          <a:xfrm>
            <a:off x="957049" y="1637085"/>
            <a:ext cx="7594686" cy="2101795"/>
          </a:xfrm>
          <a:prstGeom prst="rect">
            <a:avLst/>
          </a:prstGeom>
        </p:spPr>
      </p:pic>
      <p:sp>
        <p:nvSpPr>
          <p:cNvPr id="10" name="Rectangle 9"/>
          <p:cNvSpPr/>
          <p:nvPr/>
        </p:nvSpPr>
        <p:spPr>
          <a:xfrm>
            <a:off x="957049" y="3926080"/>
            <a:ext cx="7262391" cy="646331"/>
          </a:xfrm>
          <a:prstGeom prst="rect">
            <a:avLst/>
          </a:prstGeom>
        </p:spPr>
        <p:txBody>
          <a:bodyPr wrap="square">
            <a:spAutoFit/>
          </a:bodyPr>
          <a:lstStyle/>
          <a:p>
            <a:r>
              <a:rPr lang="en-US" sz="1800" dirty="0">
                <a:latin typeface="Roboto Condensed Light" panose="020B0604020202020204" charset="0"/>
                <a:ea typeface="Roboto Condensed Light" panose="020B0604020202020204" charset="0"/>
              </a:rPr>
              <a:t>Eggs of </a:t>
            </a:r>
            <a:r>
              <a:rPr lang="en-US" sz="1800" i="1" dirty="0" err="1">
                <a:latin typeface="Roboto Condensed Light" panose="020B0604020202020204" charset="0"/>
                <a:ea typeface="Roboto Condensed Light" panose="020B0604020202020204" charset="0"/>
              </a:rPr>
              <a:t>Ascaris</a:t>
            </a:r>
            <a:r>
              <a:rPr lang="en-US" sz="1800" i="1" dirty="0">
                <a:latin typeface="Roboto Condensed Light" panose="020B0604020202020204" charset="0"/>
                <a:ea typeface="Roboto Condensed Light" panose="020B0604020202020204" charset="0"/>
              </a:rPr>
              <a:t> </a:t>
            </a:r>
            <a:r>
              <a:rPr lang="en-US" sz="1800" i="1" dirty="0" err="1">
                <a:latin typeface="Roboto Condensed Light" panose="020B0604020202020204" charset="0"/>
                <a:ea typeface="Roboto Condensed Light" panose="020B0604020202020204" charset="0"/>
              </a:rPr>
              <a:t>lumbricoides</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Fertilized eggs;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Unfertilized eggs; </a:t>
            </a:r>
          </a:p>
          <a:p>
            <a:r>
              <a:rPr lang="en-US" sz="1800" b="1" dirty="0">
                <a:latin typeface="Roboto Condensed Light" panose="020B0604020202020204" charset="0"/>
                <a:ea typeface="Roboto Condensed Light" panose="020B0604020202020204" charset="0"/>
              </a:rPr>
              <a:t>C. </a:t>
            </a:r>
            <a:r>
              <a:rPr lang="en-US" sz="1800" dirty="0">
                <a:latin typeface="Roboto Condensed Light" panose="020B0604020202020204" charset="0"/>
                <a:ea typeface="Roboto Condensed Light" panose="020B0604020202020204" charset="0"/>
              </a:rPr>
              <a:t>Decorticated eggs</a:t>
            </a:r>
          </a:p>
        </p:txBody>
      </p:sp>
    </p:spTree>
    <p:extLst>
      <p:ext uri="{BB962C8B-B14F-4D97-AF65-F5344CB8AC3E}">
        <p14:creationId xmlns:p14="http://schemas.microsoft.com/office/powerpoint/2010/main" val="8774675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Detection of the Parasite (Cont..)</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Adult worm detection:</a:t>
            </a:r>
          </a:p>
          <a:p>
            <a:r>
              <a:rPr lang="en-US" smtClean="0"/>
              <a:t>Occasionally, adult worms - detected in stool or sputum of the patients by naked eye .</a:t>
            </a:r>
          </a:p>
          <a:p>
            <a:r>
              <a:rPr lang="en-US" smtClean="0"/>
              <a:t>Barium meal X-ray of the GIT - demonstrate the adult worms in the intestine. </a:t>
            </a:r>
          </a:p>
          <a:p>
            <a:r>
              <a:rPr lang="en-US" smtClean="0"/>
              <a:t>When two worms are lying parallel - trolley car lines appearance in X-ray</a:t>
            </a:r>
          </a:p>
          <a:p>
            <a:r>
              <a:rPr lang="en-US" smtClean="0"/>
              <a:t>Ultrasound or cholangiopancreatography - done to detect the adult worms in extraintestinal sites.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138</a:t>
            </a:fld>
            <a:endParaRPr lang="en"/>
          </a:p>
        </p:txBody>
      </p:sp>
    </p:spTree>
    <p:extLst>
      <p:ext uri="{BB962C8B-B14F-4D97-AF65-F5344CB8AC3E}">
        <p14:creationId xmlns:p14="http://schemas.microsoft.com/office/powerpoint/2010/main" val="144172608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Detection of the Parasite (Cont..)</a:t>
            </a:r>
            <a:endParaRPr lang="en-US" dirty="0"/>
          </a:p>
        </p:txBody>
      </p:sp>
      <p:sp>
        <p:nvSpPr>
          <p:cNvPr id="193" name="Google Shape;193;p12"/>
          <p:cNvSpPr txBox="1">
            <a:spLocks noGrp="1"/>
          </p:cNvSpPr>
          <p:nvPr>
            <p:ph idx="1"/>
          </p:nvPr>
        </p:nvSpPr>
        <p:spPr/>
        <p:txBody>
          <a:bodyPr/>
          <a:lstStyle/>
          <a:p>
            <a:r>
              <a:rPr lang="en-US" smtClean="0"/>
              <a:t>Adult worm detection: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139</a:t>
            </a:fld>
            <a:endParaRPr lang="en"/>
          </a:p>
        </p:txBody>
      </p:sp>
      <p:pic>
        <p:nvPicPr>
          <p:cNvPr id="3" name="Picture 2"/>
          <p:cNvPicPr>
            <a:picLocks noChangeAspect="1"/>
          </p:cNvPicPr>
          <p:nvPr/>
        </p:nvPicPr>
        <p:blipFill>
          <a:blip r:embed="rId3"/>
          <a:stretch>
            <a:fillRect/>
          </a:stretch>
        </p:blipFill>
        <p:spPr>
          <a:xfrm>
            <a:off x="2780150" y="1878897"/>
            <a:ext cx="3545100" cy="2737800"/>
          </a:xfrm>
          <a:prstGeom prst="rect">
            <a:avLst/>
          </a:prstGeom>
        </p:spPr>
      </p:pic>
    </p:spTree>
    <p:extLst>
      <p:ext uri="{BB962C8B-B14F-4D97-AF65-F5344CB8AC3E}">
        <p14:creationId xmlns:p14="http://schemas.microsoft.com/office/powerpoint/2010/main" val="371129500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Detection of the Parasite (Cont..)</a:t>
            </a:r>
            <a:endParaRPr lang="en-US" dirty="0"/>
          </a:p>
        </p:txBody>
      </p:sp>
      <p:sp>
        <p:nvSpPr>
          <p:cNvPr id="193" name="Google Shape;193;p12"/>
          <p:cNvSpPr txBox="1">
            <a:spLocks noGrp="1"/>
          </p:cNvSpPr>
          <p:nvPr>
            <p:ph idx="1"/>
          </p:nvPr>
        </p:nvSpPr>
        <p:spPr/>
        <p:txBody>
          <a:bodyPr/>
          <a:lstStyle/>
          <a:p>
            <a:r>
              <a:rPr lang="en-US" smtClean="0"/>
              <a:t>Larva detection:</a:t>
            </a:r>
          </a:p>
          <a:p>
            <a:r>
              <a:rPr lang="en-US" smtClean="0"/>
              <a:t>During the early pulmonary migratory phase, larvae can be found in sputum or gastric aspirates before the eggs appear in the stool.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140</a:t>
            </a:fld>
            <a:endParaRPr lang="en"/>
          </a:p>
        </p:txBody>
      </p:sp>
    </p:spTree>
    <p:extLst>
      <p:ext uri="{BB962C8B-B14F-4D97-AF65-F5344CB8AC3E}">
        <p14:creationId xmlns:p14="http://schemas.microsoft.com/office/powerpoint/2010/main" val="17416134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Serology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Antibody detection (by ELISA and other formats) though sensitive; cannot differentiate between recent and past infection. </a:t>
            </a:r>
          </a:p>
          <a:p>
            <a:r>
              <a:rPr lang="en-US" smtClean="0"/>
              <a:t>It also cross-reacts with other helminthic infections. It is </a:t>
            </a:r>
          </a:p>
          <a:p>
            <a:r>
              <a:rPr lang="en-US" smtClean="0"/>
              <a:t>Mainly useful for seroepidemiological purposes and for assessing transmission in areas aiming for elimination.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141</a:t>
            </a:fld>
            <a:endParaRPr lang="en"/>
          </a:p>
        </p:txBody>
      </p:sp>
    </p:spTree>
    <p:extLst>
      <p:ext uri="{BB962C8B-B14F-4D97-AF65-F5344CB8AC3E}">
        <p14:creationId xmlns:p14="http://schemas.microsoft.com/office/powerpoint/2010/main" val="17549301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Molecular Method (Cont..)</a:t>
            </a:r>
            <a:endParaRPr lang="en-US" dirty="0"/>
          </a:p>
        </p:txBody>
      </p:sp>
      <p:sp>
        <p:nvSpPr>
          <p:cNvPr id="193" name="Google Shape;193;p12"/>
          <p:cNvSpPr txBox="1">
            <a:spLocks noGrp="1"/>
          </p:cNvSpPr>
          <p:nvPr>
            <p:ph idx="1"/>
          </p:nvPr>
        </p:nvSpPr>
        <p:spPr/>
        <p:txBody>
          <a:bodyPr>
            <a:normAutofit lnSpcReduction="10000"/>
          </a:bodyPr>
          <a:lstStyle/>
          <a:p>
            <a:r>
              <a:rPr lang="en-US" smtClean="0"/>
              <a:t>PCR - developed targeting internal transcribed spacer region (ITS1) or cytochrome oxidase-1 of Ascaris egg in the stool. </a:t>
            </a:r>
          </a:p>
          <a:p>
            <a:r>
              <a:rPr lang="en-US" smtClean="0"/>
              <a:t>Multiplex PCR – simultaneously differentiate Ascaris, Trichuris and hookworm. </a:t>
            </a:r>
          </a:p>
          <a:p>
            <a:r>
              <a:rPr lang="en-US" smtClean="0"/>
              <a:t>Real-time PCR - used for quantitation of the parasite load in the stool.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142</a:t>
            </a:fld>
            <a:endParaRPr lang="en"/>
          </a:p>
        </p:txBody>
      </p:sp>
    </p:spTree>
    <p:extLst>
      <p:ext uri="{BB962C8B-B14F-4D97-AF65-F5344CB8AC3E}">
        <p14:creationId xmlns:p14="http://schemas.microsoft.com/office/powerpoint/2010/main" val="364541652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Other Methods(Cont..)</a:t>
            </a:r>
            <a:endParaRPr lang="en-US" dirty="0"/>
          </a:p>
        </p:txBody>
      </p:sp>
      <p:sp>
        <p:nvSpPr>
          <p:cNvPr id="193" name="Google Shape;193;p12"/>
          <p:cNvSpPr txBox="1">
            <a:spLocks noGrp="1"/>
          </p:cNvSpPr>
          <p:nvPr>
            <p:ph idx="1"/>
          </p:nvPr>
        </p:nvSpPr>
        <p:spPr/>
        <p:txBody>
          <a:bodyPr/>
          <a:lstStyle/>
          <a:p>
            <a:r>
              <a:rPr lang="en-US" smtClean="0"/>
              <a:t>Eosinophilia is prominent during the early lung stage, but disappears later</a:t>
            </a:r>
          </a:p>
          <a:p>
            <a:r>
              <a:rPr lang="en-US" smtClean="0"/>
              <a:t>Presence of Charcot-Leyden crystals in sputum and stool, a nonspecific finding seen in ascariasis.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143</a:t>
            </a:fld>
            <a:endParaRPr lang="en"/>
          </a:p>
        </p:txBody>
      </p:sp>
    </p:spTree>
    <p:extLst>
      <p:ext uri="{BB962C8B-B14F-4D97-AF65-F5344CB8AC3E}">
        <p14:creationId xmlns:p14="http://schemas.microsoft.com/office/powerpoint/2010/main" val="70190394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Ascariasis</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Antiparasitic drugs:</a:t>
            </a:r>
          </a:p>
          <a:p>
            <a:r>
              <a:rPr lang="en-US" smtClean="0"/>
              <a:t>Albendazole (400 mg once) or mebendazole (100 g twice daily for 3 days or 500 mg once) is recommended - effectively kills the adult worm, but has limited effect on larval migration phase</a:t>
            </a:r>
          </a:p>
          <a:p>
            <a:r>
              <a:rPr lang="en-US" smtClean="0"/>
              <a:t>Alternatively, drugs like ivermectin (150–200 mg/kg once) and nitazoxanide are also effective</a:t>
            </a:r>
          </a:p>
          <a:p>
            <a:r>
              <a:rPr lang="en-US" smtClean="0"/>
              <a:t>In pregnancy, pyrantel pamoate is safe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144</a:t>
            </a:fld>
            <a:endParaRPr lang="en"/>
          </a:p>
        </p:txBody>
      </p:sp>
    </p:spTree>
    <p:extLst>
      <p:ext uri="{BB962C8B-B14F-4D97-AF65-F5344CB8AC3E}">
        <p14:creationId xmlns:p14="http://schemas.microsoft.com/office/powerpoint/2010/main" val="23917846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Ascariasis (Cont..)</a:t>
            </a:r>
            <a:endParaRPr lang="en-US" dirty="0"/>
          </a:p>
        </p:txBody>
      </p:sp>
      <p:sp>
        <p:nvSpPr>
          <p:cNvPr id="193" name="Google Shape;193;p12"/>
          <p:cNvSpPr txBox="1">
            <a:spLocks noGrp="1"/>
          </p:cNvSpPr>
          <p:nvPr>
            <p:ph idx="1"/>
          </p:nvPr>
        </p:nvSpPr>
        <p:spPr/>
        <p:txBody>
          <a:bodyPr>
            <a:normAutofit lnSpcReduction="10000"/>
          </a:bodyPr>
          <a:lstStyle/>
          <a:p>
            <a:r>
              <a:rPr lang="en-US" smtClean="0"/>
              <a:t>Symptomatic treatment:</a:t>
            </a:r>
          </a:p>
          <a:p>
            <a:r>
              <a:rPr lang="en-US" smtClean="0"/>
              <a:t>Partial intestinal obstruction - managed with nasogastric suction, intravenous (IV) fluid administration.</a:t>
            </a:r>
          </a:p>
          <a:p>
            <a:r>
              <a:rPr lang="en-US" smtClean="0"/>
              <a:t>Complete obstruction and its severe complications like intussusception require immediate surgical intervention.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145</a:t>
            </a:fld>
            <a:endParaRPr lang="en"/>
          </a:p>
        </p:txBody>
      </p:sp>
    </p:spTree>
    <p:extLst>
      <p:ext uri="{BB962C8B-B14F-4D97-AF65-F5344CB8AC3E}">
        <p14:creationId xmlns:p14="http://schemas.microsoft.com/office/powerpoint/2010/main" val="9963957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HOOKWORM INFECTION</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146</a:t>
            </a:fld>
            <a:endParaRPr lang="en-GB"/>
          </a:p>
        </p:txBody>
      </p:sp>
    </p:spTree>
    <p:extLst>
      <p:ext uri="{BB962C8B-B14F-4D97-AF65-F5344CB8AC3E}">
        <p14:creationId xmlns:p14="http://schemas.microsoft.com/office/powerpoint/2010/main" val="26967394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HOOKWORM INFECTION</a:t>
            </a:r>
            <a:endParaRPr lang="en-US" dirty="0"/>
          </a:p>
        </p:txBody>
      </p:sp>
      <p:sp>
        <p:nvSpPr>
          <p:cNvPr id="193" name="Google Shape;193;p12"/>
          <p:cNvSpPr txBox="1">
            <a:spLocks noGrp="1"/>
          </p:cNvSpPr>
          <p:nvPr>
            <p:ph idx="1"/>
          </p:nvPr>
        </p:nvSpPr>
        <p:spPr/>
        <p:txBody>
          <a:bodyPr/>
          <a:lstStyle/>
          <a:p>
            <a:r>
              <a:rPr lang="en-US" smtClean="0"/>
              <a:t>Hookworm - one of the important causes of iron deficiency anemia in both tropics and temperate countries. </a:t>
            </a:r>
          </a:p>
          <a:p>
            <a:r>
              <a:rPr lang="en-US" smtClean="0"/>
              <a:t>It is one of the soil-transmitted helminths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147</a:t>
            </a:fld>
            <a:endParaRPr lang="en"/>
          </a:p>
        </p:txBody>
      </p:sp>
    </p:spTree>
    <p:extLst>
      <p:ext uri="{BB962C8B-B14F-4D97-AF65-F5344CB8AC3E}">
        <p14:creationId xmlns:p14="http://schemas.microsoft.com/office/powerpoint/2010/main" val="138876193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Classification</a:t>
            </a:r>
            <a:endParaRPr lang="en-US" dirty="0"/>
          </a:p>
        </p:txBody>
      </p:sp>
      <p:sp>
        <p:nvSpPr>
          <p:cNvPr id="193" name="Google Shape;193;p12"/>
          <p:cNvSpPr txBox="1">
            <a:spLocks noGrp="1"/>
          </p:cNvSpPr>
          <p:nvPr>
            <p:ph idx="1"/>
          </p:nvPr>
        </p:nvSpPr>
        <p:spPr/>
        <p:txBody>
          <a:bodyPr>
            <a:normAutofit fontScale="92500" lnSpcReduction="10000"/>
          </a:bodyPr>
          <a:lstStyle/>
          <a:p>
            <a:r>
              <a:rPr lang="en-US" smtClean="0"/>
              <a:t>Ancylostoma duodenale or old world hookworm</a:t>
            </a:r>
          </a:p>
          <a:p>
            <a:r>
              <a:rPr lang="en-US" smtClean="0"/>
              <a:t>Necator americanus or new world hookworm or American hookworm.</a:t>
            </a:r>
          </a:p>
          <a:p>
            <a:r>
              <a:rPr lang="en-US" smtClean="0"/>
              <a:t>There are several animal parasites that rarely infect man, </a:t>
            </a:r>
            <a:r>
              <a:rPr lang="fr-FR" smtClean="0"/>
              <a:t>cause cutaneous larva migrans—Ancylostoma braziliensis, </a:t>
            </a:r>
            <a:r>
              <a:rPr lang="en-US" smtClean="0"/>
              <a:t>A. caninum and A. ceylanicum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148</a:t>
            </a:fld>
            <a:endParaRPr lang="en"/>
          </a:p>
        </p:txBody>
      </p:sp>
    </p:spTree>
    <p:extLst>
      <p:ext uri="{BB962C8B-B14F-4D97-AF65-F5344CB8AC3E}">
        <p14:creationId xmlns:p14="http://schemas.microsoft.com/office/powerpoint/2010/main" val="87702855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a:t>
            </a:r>
            <a:endParaRPr lang="en-US" dirty="0"/>
          </a:p>
        </p:txBody>
      </p:sp>
      <p:sp>
        <p:nvSpPr>
          <p:cNvPr id="193" name="Google Shape;193;p12"/>
          <p:cNvSpPr txBox="1">
            <a:spLocks noGrp="1"/>
          </p:cNvSpPr>
          <p:nvPr>
            <p:ph idx="1"/>
          </p:nvPr>
        </p:nvSpPr>
        <p:spPr/>
        <p:txBody>
          <a:bodyPr>
            <a:normAutofit fontScale="85000" lnSpcReduction="20000"/>
          </a:bodyPr>
          <a:lstStyle/>
          <a:p>
            <a:r>
              <a:rPr lang="en-US" smtClean="0"/>
              <a:t>World: Hookworm infection is widespread. </a:t>
            </a:r>
          </a:p>
          <a:p>
            <a:pPr lvl="1"/>
            <a:r>
              <a:rPr lang="en-US" smtClean="0"/>
              <a:t>Necator infection (835 million) is more common than Ancylostoma (135 million)</a:t>
            </a:r>
          </a:p>
          <a:p>
            <a:r>
              <a:rPr lang="en-US" smtClean="0"/>
              <a:t>India: Hookworm infection is widely prevalent in India.</a:t>
            </a:r>
          </a:p>
          <a:p>
            <a:pPr lvl="1"/>
            <a:r>
              <a:rPr lang="en-US" smtClean="0"/>
              <a:t>N. americanus - predominant in South India and A. duodenale - North India</a:t>
            </a:r>
          </a:p>
          <a:p>
            <a:pPr lvl="1"/>
            <a:r>
              <a:rPr lang="en-US" smtClean="0"/>
              <a:t>Heavily infected areas are: Assam (tea gardens), West Bengal, Bihar, Odisha, Andhra Pradesh, Tamil Nadu, Kerala and Maharashtra.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149</a:t>
            </a:fld>
            <a:endParaRPr lang="en"/>
          </a:p>
        </p:txBody>
      </p:sp>
    </p:spTree>
    <p:extLst>
      <p:ext uri="{BB962C8B-B14F-4D97-AF65-F5344CB8AC3E}">
        <p14:creationId xmlns:p14="http://schemas.microsoft.com/office/powerpoint/2010/main" val="9468806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Epidemiology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Age and sex distribution: Males and young adults - commonly affected - anemia due to iron loss - more severe in children and pregnant women</a:t>
            </a:r>
          </a:p>
          <a:p>
            <a:r>
              <a:rPr lang="en-US" smtClean="0"/>
              <a:t>Endemic index: Chandler’s index - used in the epidemiological studies of hookworm disease to estimate the morbidity and mortality in the community due to hookworm infection (which depends much upon the worm load).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150</a:t>
            </a:fld>
            <a:endParaRPr lang="en"/>
          </a:p>
        </p:txBody>
      </p:sp>
    </p:spTree>
    <p:extLst>
      <p:ext uri="{BB962C8B-B14F-4D97-AF65-F5344CB8AC3E}">
        <p14:creationId xmlns:p14="http://schemas.microsoft.com/office/powerpoint/2010/main" val="21008642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normAutofit lnSpcReduction="10000"/>
          </a:bodyPr>
          <a:lstStyle/>
          <a:p>
            <a:r>
              <a:rPr lang="en-US" smtClean="0"/>
              <a:t>Hookworm has three morphological forms: adult, larvae (four stages) and egg.</a:t>
            </a:r>
          </a:p>
          <a:p>
            <a:r>
              <a:rPr lang="en-US" smtClean="0"/>
              <a:t>Ancylostoma and Necator - differentiated by the morphology of adult worm and third stage larva.</a:t>
            </a:r>
          </a:p>
          <a:p>
            <a:r>
              <a:rPr lang="en-US" smtClean="0"/>
              <a:t>Eggs and first stage larvae of both are morphologically indistinguishable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151</a:t>
            </a:fld>
            <a:endParaRPr lang="en"/>
          </a:p>
        </p:txBody>
      </p:sp>
    </p:spTree>
    <p:extLst>
      <p:ext uri="{BB962C8B-B14F-4D97-AF65-F5344CB8AC3E}">
        <p14:creationId xmlns:p14="http://schemas.microsoft.com/office/powerpoint/2010/main" val="238065521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Adult worm is small (7–13 mm) in size, has a bent in the anterior end (hence called as hookworm)</a:t>
            </a:r>
          </a:p>
          <a:p>
            <a:r>
              <a:rPr lang="en-US" smtClean="0"/>
              <a:t>The adult worm of Ancylostoma and Necator  - differentiated by buccal capsule with teeth or cutting plate (present in the anterior end) and copulatory bursa (present in the posterior end)</a:t>
            </a:r>
          </a:p>
          <a:p>
            <a:r>
              <a:rPr lang="en-US" smtClean="0"/>
              <a:t>L1 larva - called as rhabditiform larva whereas L3 stage larva -- called as filariform larva.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152</a:t>
            </a:fld>
            <a:endParaRPr lang="en"/>
          </a:p>
        </p:txBody>
      </p:sp>
    </p:spTree>
    <p:extLst>
      <p:ext uri="{BB962C8B-B14F-4D97-AF65-F5344CB8AC3E}">
        <p14:creationId xmlns:p14="http://schemas.microsoft.com/office/powerpoint/2010/main" val="268454683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153</a:t>
            </a:fld>
            <a:endParaRPr lang="en"/>
          </a:p>
        </p:txBody>
      </p:sp>
      <p:pic>
        <p:nvPicPr>
          <p:cNvPr id="3" name="Picture 2"/>
          <p:cNvPicPr>
            <a:picLocks noChangeAspect="1"/>
          </p:cNvPicPr>
          <p:nvPr/>
        </p:nvPicPr>
        <p:blipFill>
          <a:blip r:embed="rId3"/>
          <a:stretch>
            <a:fillRect/>
          </a:stretch>
        </p:blipFill>
        <p:spPr>
          <a:xfrm>
            <a:off x="1818249" y="1459821"/>
            <a:ext cx="4712713" cy="3204645"/>
          </a:xfrm>
          <a:prstGeom prst="rect">
            <a:avLst/>
          </a:prstGeom>
        </p:spPr>
      </p:pic>
    </p:spTree>
    <p:extLst>
      <p:ext uri="{BB962C8B-B14F-4D97-AF65-F5344CB8AC3E}">
        <p14:creationId xmlns:p14="http://schemas.microsoft.com/office/powerpoint/2010/main" val="50677410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a:t>
            </a:r>
            <a:endParaRPr lang="en-US" dirty="0"/>
          </a:p>
        </p:txBody>
      </p:sp>
      <p:sp>
        <p:nvSpPr>
          <p:cNvPr id="193" name="Google Shape;193;p12"/>
          <p:cNvSpPr txBox="1">
            <a:spLocks noGrp="1"/>
          </p:cNvSpPr>
          <p:nvPr>
            <p:ph idx="1"/>
          </p:nvPr>
        </p:nvSpPr>
        <p:spPr/>
        <p:txBody>
          <a:bodyPr>
            <a:normAutofit fontScale="85000" lnSpcReduction="10000"/>
          </a:bodyPr>
          <a:lstStyle/>
          <a:p>
            <a:r>
              <a:rPr lang="en-US" smtClean="0"/>
              <a:t>Hookworm has ability to suck blood from the intestinal vessels, which occurs by several ways:</a:t>
            </a:r>
          </a:p>
          <a:p>
            <a:r>
              <a:rPr lang="en-US" smtClean="0"/>
              <a:t>Attaching and making cuts in the intestinal wall by buccal capsule and teeth followed by sucking the blood through contraction of their muscular esophagus</a:t>
            </a:r>
          </a:p>
          <a:p>
            <a:r>
              <a:rPr lang="en-US" smtClean="0"/>
              <a:t>Secreting hydrolytic enzymes</a:t>
            </a:r>
          </a:p>
          <a:p>
            <a:r>
              <a:rPr lang="en-US" smtClean="0"/>
              <a:t>Releasing anticoagulants – maintain continuous oozing of blood from the attachment site.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154</a:t>
            </a:fld>
            <a:endParaRPr lang="en"/>
          </a:p>
        </p:txBody>
      </p:sp>
    </p:spTree>
    <p:extLst>
      <p:ext uri="{BB962C8B-B14F-4D97-AF65-F5344CB8AC3E}">
        <p14:creationId xmlns:p14="http://schemas.microsoft.com/office/powerpoint/2010/main" val="336110120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Pathogenicity (Cont..)</a:t>
            </a:r>
            <a:endParaRPr lang="en-US" dirty="0"/>
          </a:p>
        </p:txBody>
      </p:sp>
      <p:sp>
        <p:nvSpPr>
          <p:cNvPr id="193" name="Google Shape;193;p12"/>
          <p:cNvSpPr txBox="1">
            <a:spLocks noGrp="1"/>
          </p:cNvSpPr>
          <p:nvPr>
            <p:ph idx="1"/>
          </p:nvPr>
        </p:nvSpPr>
        <p:spPr/>
        <p:txBody>
          <a:bodyPr>
            <a:normAutofit fontScale="92500" lnSpcReduction="20000"/>
          </a:bodyPr>
          <a:lstStyle/>
          <a:p>
            <a:r>
              <a:rPr lang="en-US" smtClean="0"/>
              <a:t>Ancylostoma is more pathogenic than Necator - because of its larger size, armed with teeth and more migratory. </a:t>
            </a:r>
          </a:p>
          <a:p>
            <a:r>
              <a:rPr lang="en-US" smtClean="0"/>
              <a:t>Blood loss in Ancylostoma infection is 0.15–0.26 mL/worm/day, compared to Necator (0.03 mL/worm/ day).</a:t>
            </a:r>
          </a:p>
          <a:p>
            <a:r>
              <a:rPr lang="en-US" smtClean="0"/>
              <a:t>There is an increased TH2 response leading to increased antibodies such as IgG4 or IgE levels.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155</a:t>
            </a:fld>
            <a:endParaRPr lang="en"/>
          </a:p>
        </p:txBody>
      </p:sp>
    </p:spTree>
    <p:extLst>
      <p:ext uri="{BB962C8B-B14F-4D97-AF65-F5344CB8AC3E}">
        <p14:creationId xmlns:p14="http://schemas.microsoft.com/office/powerpoint/2010/main" val="373322871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Clinical Features - Affect due to Migrating Larva</a:t>
            </a:r>
            <a:endParaRPr lang="en-US" dirty="0"/>
          </a:p>
        </p:txBody>
      </p:sp>
      <p:sp>
        <p:nvSpPr>
          <p:cNvPr id="193" name="Google Shape;193;p12"/>
          <p:cNvSpPr txBox="1">
            <a:spLocks noGrp="1"/>
          </p:cNvSpPr>
          <p:nvPr>
            <p:ph idx="1"/>
          </p:nvPr>
        </p:nvSpPr>
        <p:spPr/>
        <p:txBody>
          <a:bodyPr/>
          <a:lstStyle/>
          <a:p>
            <a:r>
              <a:rPr lang="en-US" smtClean="0"/>
              <a:t>Cutaneous lesions </a:t>
            </a:r>
          </a:p>
          <a:p>
            <a:pPr lvl="1"/>
            <a:r>
              <a:rPr lang="en-US" smtClean="0"/>
              <a:t>Ground itch - at the site of skin penetration</a:t>
            </a:r>
          </a:p>
          <a:p>
            <a:pPr lvl="1"/>
            <a:r>
              <a:rPr lang="en-US" smtClean="0"/>
              <a:t>Serpiginous tracks</a:t>
            </a:r>
          </a:p>
          <a:p>
            <a:r>
              <a:rPr lang="en-US" smtClean="0"/>
              <a:t>Mild transient pneumonitis</a:t>
            </a:r>
          </a:p>
          <a:p>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156</a:t>
            </a:fld>
            <a:endParaRPr lang="en"/>
          </a:p>
        </p:txBody>
      </p:sp>
    </p:spTree>
    <p:extLst>
      <p:ext uri="{BB962C8B-B14F-4D97-AF65-F5344CB8AC3E}">
        <p14:creationId xmlns:p14="http://schemas.microsoft.com/office/powerpoint/2010/main" val="10044924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Clinical Features - Affect due to Adult Worm in Intestine</a:t>
            </a:r>
            <a:endParaRPr lang="en-US" dirty="0"/>
          </a:p>
        </p:txBody>
      </p:sp>
      <p:sp>
        <p:nvSpPr>
          <p:cNvPr id="193" name="Google Shape;193;p12"/>
          <p:cNvSpPr txBox="1">
            <a:spLocks noGrp="1"/>
          </p:cNvSpPr>
          <p:nvPr>
            <p:ph idx="1"/>
          </p:nvPr>
        </p:nvSpPr>
        <p:spPr/>
        <p:txBody>
          <a:bodyPr/>
          <a:lstStyle/>
          <a:p>
            <a:r>
              <a:rPr lang="en-US" smtClean="0"/>
              <a:t>Asymptomatic</a:t>
            </a:r>
          </a:p>
          <a:p>
            <a:r>
              <a:rPr lang="en-US" smtClean="0"/>
              <a:t>Early intestinal phase (less worm load)</a:t>
            </a:r>
          </a:p>
          <a:p>
            <a:r>
              <a:rPr lang="en-US" smtClean="0"/>
              <a:t>Late intestinal phase (chronic infection with heavy worm load)</a:t>
            </a:r>
          </a:p>
          <a:p>
            <a:r>
              <a:rPr lang="en-US" smtClean="0"/>
              <a:t>Wakana disease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157</a:t>
            </a:fld>
            <a:endParaRPr lang="en"/>
          </a:p>
        </p:txBody>
      </p:sp>
    </p:spTree>
    <p:extLst>
      <p:ext uri="{BB962C8B-B14F-4D97-AF65-F5344CB8AC3E}">
        <p14:creationId xmlns:p14="http://schemas.microsoft.com/office/powerpoint/2010/main" val="4847355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Stool Microscopy</a:t>
            </a:r>
            <a:endParaRPr lang="en-US" dirty="0"/>
          </a:p>
        </p:txBody>
      </p:sp>
      <p:sp>
        <p:nvSpPr>
          <p:cNvPr id="193" name="Google Shape;193;p12"/>
          <p:cNvSpPr txBox="1">
            <a:spLocks noGrp="1"/>
          </p:cNvSpPr>
          <p:nvPr>
            <p:ph idx="1"/>
          </p:nvPr>
        </p:nvSpPr>
        <p:spPr/>
        <p:txBody>
          <a:bodyPr/>
          <a:lstStyle/>
          <a:p>
            <a:r>
              <a:rPr lang="en-US" smtClean="0"/>
              <a:t>Stool concentration procedures - required to detect lighter infections</a:t>
            </a:r>
          </a:p>
          <a:p>
            <a:r>
              <a:rPr lang="en-US" smtClean="0"/>
              <a:t>In a stool sample that is not fresh, the eggs may hatch out to release rhabditiform larvae - which need to be differentiated from that of Strongyloides.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158</a:t>
            </a:fld>
            <a:endParaRPr lang="en"/>
          </a:p>
        </p:txBody>
      </p:sp>
      <p:pic>
        <p:nvPicPr>
          <p:cNvPr id="3" name="Picture 2"/>
          <p:cNvPicPr>
            <a:picLocks noChangeAspect="1"/>
          </p:cNvPicPr>
          <p:nvPr/>
        </p:nvPicPr>
        <p:blipFill rotWithShape="1">
          <a:blip r:embed="rId3"/>
          <a:srcRect l="61557" r="5444"/>
          <a:stretch/>
        </p:blipFill>
        <p:spPr>
          <a:xfrm>
            <a:off x="5512549" y="1744922"/>
            <a:ext cx="3394668" cy="2146357"/>
          </a:xfrm>
          <a:prstGeom prst="rect">
            <a:avLst/>
          </a:prstGeom>
        </p:spPr>
      </p:pic>
    </p:spTree>
    <p:extLst>
      <p:ext uri="{BB962C8B-B14F-4D97-AF65-F5344CB8AC3E}">
        <p14:creationId xmlns:p14="http://schemas.microsoft.com/office/powerpoint/2010/main" val="338516940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normAutofit fontScale="90000"/>
          </a:bodyPr>
          <a:lstStyle/>
          <a:p>
            <a:r>
              <a:rPr lang="en-US" smtClean="0"/>
              <a:t>Laboratory Diagnosis - Stool Microscopy (Cont..)</a:t>
            </a:r>
            <a:endParaRPr lang="en-US" dirty="0"/>
          </a:p>
        </p:txBody>
      </p:sp>
      <p:sp>
        <p:nvSpPr>
          <p:cNvPr id="193" name="Google Shape;193;p12"/>
          <p:cNvSpPr txBox="1">
            <a:spLocks noGrp="1"/>
          </p:cNvSpPr>
          <p:nvPr>
            <p:ph idx="1"/>
          </p:nvPr>
        </p:nvSpPr>
        <p:spPr/>
        <p:txBody>
          <a:bodyPr/>
          <a:lstStyle/>
          <a:p>
            <a:r>
              <a:rPr lang="en-US" smtClean="0"/>
              <a:t>Egg counting: To estimate the disease burden in the individual as well as in the community. </a:t>
            </a:r>
          </a:p>
          <a:p>
            <a:r>
              <a:rPr lang="en-US" smtClean="0"/>
              <a:t>Various methods are:</a:t>
            </a:r>
          </a:p>
          <a:p>
            <a:pPr lvl="1"/>
            <a:r>
              <a:rPr lang="en-US" smtClean="0"/>
              <a:t>Kato Katz technique</a:t>
            </a:r>
          </a:p>
          <a:p>
            <a:pPr lvl="1"/>
            <a:r>
              <a:rPr lang="en-US" smtClean="0"/>
              <a:t>Direct smear method of beaver</a:t>
            </a:r>
          </a:p>
          <a:p>
            <a:pPr lvl="1"/>
            <a:r>
              <a:rPr lang="en-US" smtClean="0"/>
              <a:t>Modified Stoll’s dilution egg count method.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159</a:t>
            </a:fld>
            <a:endParaRPr lang="en"/>
          </a:p>
        </p:txBody>
      </p:sp>
    </p:spTree>
    <p:extLst>
      <p:ext uri="{BB962C8B-B14F-4D97-AF65-F5344CB8AC3E}">
        <p14:creationId xmlns:p14="http://schemas.microsoft.com/office/powerpoint/2010/main" val="61829746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Stool Microscopy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160</a:t>
            </a:fld>
            <a:endParaRPr lang="en"/>
          </a:p>
        </p:txBody>
      </p:sp>
      <p:pic>
        <p:nvPicPr>
          <p:cNvPr id="3" name="Picture 2"/>
          <p:cNvPicPr>
            <a:picLocks noChangeAspect="1"/>
          </p:cNvPicPr>
          <p:nvPr/>
        </p:nvPicPr>
        <p:blipFill>
          <a:blip r:embed="rId3"/>
          <a:stretch>
            <a:fillRect/>
          </a:stretch>
        </p:blipFill>
        <p:spPr>
          <a:xfrm>
            <a:off x="703049" y="1599512"/>
            <a:ext cx="7965098" cy="1661847"/>
          </a:xfrm>
          <a:prstGeom prst="rect">
            <a:avLst/>
          </a:prstGeom>
        </p:spPr>
      </p:pic>
      <p:sp>
        <p:nvSpPr>
          <p:cNvPr id="5" name="Rectangle 4"/>
          <p:cNvSpPr/>
          <p:nvPr/>
        </p:nvSpPr>
        <p:spPr>
          <a:xfrm>
            <a:off x="703049" y="3491091"/>
            <a:ext cx="7577351" cy="369332"/>
          </a:xfrm>
          <a:prstGeom prst="rect">
            <a:avLst/>
          </a:prstGeom>
        </p:spPr>
        <p:txBody>
          <a:bodyPr wrap="squar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Egg with four </a:t>
            </a:r>
            <a:r>
              <a:rPr lang="en-US" sz="1800" dirty="0" err="1">
                <a:latin typeface="Roboto Condensed Light" panose="020B0604020202020204" charset="0"/>
                <a:ea typeface="Roboto Condensed Light" panose="020B0604020202020204" charset="0"/>
              </a:rPr>
              <a:t>blastomeres</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B. </a:t>
            </a:r>
            <a:r>
              <a:rPr lang="en-US" sz="1800" dirty="0">
                <a:latin typeface="Roboto Condensed Light" panose="020B0604020202020204" charset="0"/>
                <a:ea typeface="Roboto Condensed Light" panose="020B0604020202020204" charset="0"/>
              </a:rPr>
              <a:t>Egg with many </a:t>
            </a:r>
            <a:r>
              <a:rPr lang="en-US" sz="1800" dirty="0" err="1">
                <a:latin typeface="Roboto Condensed Light" panose="020B0604020202020204" charset="0"/>
                <a:ea typeface="Roboto Condensed Light" panose="020B0604020202020204" charset="0"/>
              </a:rPr>
              <a:t>blastomeres</a:t>
            </a:r>
            <a:r>
              <a:rPr lang="en-US" sz="1800" dirty="0">
                <a:latin typeface="Roboto Condensed Light" panose="020B0604020202020204" charset="0"/>
                <a:ea typeface="Roboto Condensed Light" panose="020B0604020202020204" charset="0"/>
              </a:rPr>
              <a:t>; </a:t>
            </a:r>
            <a:r>
              <a:rPr lang="en-US" sz="1800" b="1" dirty="0">
                <a:latin typeface="Roboto Condensed Light" panose="020B0604020202020204" charset="0"/>
                <a:ea typeface="Roboto Condensed Light" panose="020B0604020202020204" charset="0"/>
              </a:rPr>
              <a:t>C. </a:t>
            </a:r>
            <a:r>
              <a:rPr lang="en-US" sz="1800" dirty="0" err="1">
                <a:latin typeface="Roboto Condensed Light" panose="020B0604020202020204" charset="0"/>
                <a:ea typeface="Roboto Condensed Light" panose="020B0604020202020204" charset="0"/>
              </a:rPr>
              <a:t>Rhabditiform</a:t>
            </a:r>
            <a:r>
              <a:rPr lang="en-US" sz="1800" dirty="0">
                <a:latin typeface="Roboto Condensed Light" panose="020B0604020202020204" charset="0"/>
                <a:ea typeface="Roboto Condensed Light" panose="020B0604020202020204" charset="0"/>
              </a:rPr>
              <a:t> larva.</a:t>
            </a:r>
          </a:p>
        </p:txBody>
      </p:sp>
    </p:spTree>
    <p:extLst>
      <p:ext uri="{BB962C8B-B14F-4D97-AF65-F5344CB8AC3E}">
        <p14:creationId xmlns:p14="http://schemas.microsoft.com/office/powerpoint/2010/main" val="418094074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Classification of intensity of infection based on WHO guidelines (eggs per gram of stool)</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161</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158063540"/>
              </p:ext>
            </p:extLst>
          </p:nvPr>
        </p:nvGraphicFramePr>
        <p:xfrm>
          <a:off x="1522000" y="1875899"/>
          <a:ext cx="6096000" cy="1483360"/>
        </p:xfrm>
        <a:graphic>
          <a:graphicData uri="http://schemas.openxmlformats.org/drawingml/2006/table">
            <a:tbl>
              <a:tblPr firstRow="1" bandRow="1">
                <a:tableStyleId>{69C7853C-536D-4A76-A0AE-DD22124D55A5}</a:tableStyleId>
              </a:tblPr>
              <a:tblGrid>
                <a:gridCol w="1524000">
                  <a:extLst>
                    <a:ext uri="{9D8B030D-6E8A-4147-A177-3AD203B41FA5}">
                      <a16:colId xmlns:a16="http://schemas.microsoft.com/office/drawing/2014/main" xmlns="" val="20000"/>
                    </a:ext>
                  </a:extLst>
                </a:gridCol>
                <a:gridCol w="1524000">
                  <a:extLst>
                    <a:ext uri="{9D8B030D-6E8A-4147-A177-3AD203B41FA5}">
                      <a16:colId xmlns:a16="http://schemas.microsoft.com/office/drawing/2014/main" xmlns="" val="20001"/>
                    </a:ext>
                  </a:extLst>
                </a:gridCol>
                <a:gridCol w="1524000">
                  <a:extLst>
                    <a:ext uri="{9D8B030D-6E8A-4147-A177-3AD203B41FA5}">
                      <a16:colId xmlns:a16="http://schemas.microsoft.com/office/drawing/2014/main" xmlns="" val="20002"/>
                    </a:ext>
                  </a:extLst>
                </a:gridCol>
                <a:gridCol w="1524000">
                  <a:extLst>
                    <a:ext uri="{9D8B030D-6E8A-4147-A177-3AD203B41FA5}">
                      <a16:colId xmlns:a16="http://schemas.microsoft.com/office/drawing/2014/main" xmlns="" val="20003"/>
                    </a:ext>
                  </a:extLst>
                </a:gridCol>
              </a:tblGrid>
              <a:tr h="370840">
                <a:tc>
                  <a:txBody>
                    <a:bodyPr/>
                    <a:lstStyle/>
                    <a:p>
                      <a:pPr marL="0" marR="0">
                        <a:lnSpc>
                          <a:spcPct val="150000"/>
                        </a:lnSpc>
                        <a:spcBef>
                          <a:spcPts val="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Calibri" panose="020F0502020204030204" pitchFamily="34" charset="0"/>
                        </a:rPr>
                        <a:t> </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100"/>
                        </a:spcBef>
                        <a:spcAft>
                          <a:spcPts val="0"/>
                        </a:spcAft>
                      </a:pPr>
                      <a:r>
                        <a:rPr lang="en-US" sz="16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LIGHT</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100"/>
                        </a:spcBef>
                        <a:spcAft>
                          <a:spcPts val="0"/>
                        </a:spcAft>
                      </a:pPr>
                      <a:r>
                        <a:rPr lang="en-US" sz="16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MODERATE</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6830" marR="0">
                        <a:lnSpc>
                          <a:spcPct val="150000"/>
                        </a:lnSpc>
                        <a:spcBef>
                          <a:spcPts val="100"/>
                        </a:spcBef>
                        <a:spcAft>
                          <a:spcPts val="0"/>
                        </a:spcAft>
                      </a:pPr>
                      <a:r>
                        <a:rPr lang="en-US" sz="16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HEAVY</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marL="38100" marR="0">
                        <a:lnSpc>
                          <a:spcPct val="150000"/>
                        </a:lnSpc>
                        <a:spcBef>
                          <a:spcPts val="90"/>
                        </a:spcBef>
                        <a:spcAft>
                          <a:spcPts val="0"/>
                        </a:spcAft>
                      </a:pPr>
                      <a:r>
                        <a:rPr lang="en-US" sz="16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TRICHURIS</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1–999</a:t>
                      </a:r>
                    </a:p>
                  </a:txBody>
                  <a:tcPr marL="0" marR="0" marT="0" marB="0"/>
                </a:tc>
                <a:tc>
                  <a:txBody>
                    <a:bodyPr/>
                    <a:lstStyle/>
                    <a:p>
                      <a:pPr marL="37465"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1000–9999</a:t>
                      </a:r>
                    </a:p>
                  </a:txBody>
                  <a:tcPr marL="0" marR="0" marT="0" marB="0"/>
                </a:tc>
                <a:tc>
                  <a:txBody>
                    <a:bodyPr/>
                    <a:lstStyle/>
                    <a:p>
                      <a:pPr marL="36830"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≥10000</a:t>
                      </a:r>
                    </a:p>
                  </a:txBody>
                  <a:tcPr marL="0" marR="0" marT="0" marB="0"/>
                </a:tc>
                <a:extLst>
                  <a:ext uri="{0D108BD9-81ED-4DB2-BD59-A6C34878D82A}">
                    <a16:rowId xmlns:a16="http://schemas.microsoft.com/office/drawing/2014/main" xmlns="" val="10001"/>
                  </a:ext>
                </a:extLst>
              </a:tr>
              <a:tr h="370840">
                <a:tc>
                  <a:txBody>
                    <a:bodyPr/>
                    <a:lstStyle/>
                    <a:p>
                      <a:pPr marL="37465" marR="0">
                        <a:lnSpc>
                          <a:spcPct val="150000"/>
                        </a:lnSpc>
                        <a:spcBef>
                          <a:spcPts val="90"/>
                        </a:spcBef>
                        <a:spcAft>
                          <a:spcPts val="0"/>
                        </a:spcAft>
                      </a:pPr>
                      <a:r>
                        <a:rPr lang="en-US" sz="1600" i="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ASCARIS</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37465"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1–4999</a:t>
                      </a:r>
                    </a:p>
                  </a:txBody>
                  <a:tcPr marL="0" marR="0" marT="0" marB="0"/>
                </a:tc>
                <a:tc>
                  <a:txBody>
                    <a:bodyPr/>
                    <a:lstStyle/>
                    <a:p>
                      <a:pPr marL="37465"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5000–49999</a:t>
                      </a:r>
                    </a:p>
                  </a:txBody>
                  <a:tcPr marL="0" marR="0" marT="0" marB="0"/>
                </a:tc>
                <a:tc>
                  <a:txBody>
                    <a:bodyPr/>
                    <a:lstStyle/>
                    <a:p>
                      <a:pPr marL="36830"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≥50000</a:t>
                      </a:r>
                    </a:p>
                  </a:txBody>
                  <a:tcPr marL="0" marR="0" marT="0" marB="0"/>
                </a:tc>
                <a:extLst>
                  <a:ext uri="{0D108BD9-81ED-4DB2-BD59-A6C34878D82A}">
                    <a16:rowId xmlns:a16="http://schemas.microsoft.com/office/drawing/2014/main" xmlns="" val="10002"/>
                  </a:ext>
                </a:extLst>
              </a:tr>
              <a:tr h="370840">
                <a:tc>
                  <a:txBody>
                    <a:bodyPr/>
                    <a:lstStyle/>
                    <a:p>
                      <a:pPr marL="37465"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HOOKWORM</a:t>
                      </a:r>
                    </a:p>
                  </a:txBody>
                  <a:tcPr marL="0" marR="0" marT="0" marB="0"/>
                </a:tc>
                <a:tc>
                  <a:txBody>
                    <a:bodyPr/>
                    <a:lstStyle/>
                    <a:p>
                      <a:pPr marL="37465"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1–1999</a:t>
                      </a:r>
                    </a:p>
                  </a:txBody>
                  <a:tcPr marL="0" marR="0" marT="0" marB="0"/>
                </a:tc>
                <a:tc>
                  <a:txBody>
                    <a:bodyPr/>
                    <a:lstStyle/>
                    <a:p>
                      <a:pPr marL="37465"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2000–3999</a:t>
                      </a:r>
                    </a:p>
                  </a:txBody>
                  <a:tcPr marL="0" marR="0" marT="0" marB="0"/>
                </a:tc>
                <a:tc>
                  <a:txBody>
                    <a:bodyPr/>
                    <a:lstStyle/>
                    <a:p>
                      <a:pPr marL="36830" marR="0">
                        <a:lnSpc>
                          <a:spcPct val="150000"/>
                        </a:lnSpc>
                        <a:spcBef>
                          <a:spcPts val="90"/>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≥4000</a:t>
                      </a:r>
                    </a:p>
                  </a:txBody>
                  <a:tcPr marL="0" marR="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411739867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Stool Culture </a:t>
            </a:r>
            <a:endParaRPr lang="en-US" dirty="0"/>
          </a:p>
        </p:txBody>
      </p:sp>
      <p:sp>
        <p:nvSpPr>
          <p:cNvPr id="193" name="Google Shape;193;p12"/>
          <p:cNvSpPr txBox="1">
            <a:spLocks noGrp="1"/>
          </p:cNvSpPr>
          <p:nvPr>
            <p:ph idx="1"/>
          </p:nvPr>
        </p:nvSpPr>
        <p:spPr/>
        <p:txBody>
          <a:bodyPr/>
          <a:lstStyle/>
          <a:p>
            <a:r>
              <a:rPr lang="en-US" smtClean="0"/>
              <a:t>Freshly passed stool samples - cultured - eggs hatch out to develop to L3 stage filariform larvae in 5–7 days - differentiate A. duodenale from N. americanus. </a:t>
            </a:r>
          </a:p>
          <a:p>
            <a:r>
              <a:rPr lang="en-US" smtClean="0"/>
              <a:t>Various culture techniques used are:</a:t>
            </a:r>
          </a:p>
          <a:p>
            <a:pPr lvl="1"/>
            <a:r>
              <a:rPr lang="en-US" smtClean="0"/>
              <a:t>Harada-Mori filter paper tube method</a:t>
            </a:r>
          </a:p>
          <a:p>
            <a:pPr lvl="1"/>
            <a:r>
              <a:rPr lang="en-US" smtClean="0"/>
              <a:t>Baermann funnel technique</a:t>
            </a:r>
          </a:p>
          <a:p>
            <a:pPr lvl="1"/>
            <a:r>
              <a:rPr lang="en-US" smtClean="0"/>
              <a:t>Charcoal culture method</a:t>
            </a:r>
          </a:p>
          <a:p>
            <a:pPr lvl="1"/>
            <a:r>
              <a:rPr lang="en-US" smtClean="0"/>
              <a:t>Agar plate technique (more sensitive).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162</a:t>
            </a:fld>
            <a:endParaRPr lang="en"/>
          </a:p>
        </p:txBody>
      </p:sp>
    </p:spTree>
    <p:extLst>
      <p:ext uri="{BB962C8B-B14F-4D97-AF65-F5344CB8AC3E}">
        <p14:creationId xmlns:p14="http://schemas.microsoft.com/office/powerpoint/2010/main" val="220157857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Molecular Diagnosis</a:t>
            </a:r>
            <a:endParaRPr lang="en-US" dirty="0"/>
          </a:p>
        </p:txBody>
      </p:sp>
      <p:sp>
        <p:nvSpPr>
          <p:cNvPr id="193" name="Google Shape;193;p12"/>
          <p:cNvSpPr txBox="1">
            <a:spLocks noGrp="1"/>
          </p:cNvSpPr>
          <p:nvPr>
            <p:ph idx="1"/>
          </p:nvPr>
        </p:nvSpPr>
        <p:spPr/>
        <p:txBody>
          <a:bodyPr/>
          <a:lstStyle/>
          <a:p>
            <a:r>
              <a:rPr lang="en-US" smtClean="0"/>
              <a:t>PCR and real-time PCR – developed targeting genes - mitochondrial cytochrome oxidase genes. </a:t>
            </a:r>
          </a:p>
          <a:p>
            <a:r>
              <a:rPr lang="en-US" smtClean="0"/>
              <a:t>Molecular methods have the advantages such as:</a:t>
            </a:r>
          </a:p>
          <a:p>
            <a:r>
              <a:rPr lang="en-US" smtClean="0"/>
              <a:t>Species specific; can differentiate between Ancylostoma and Necator</a:t>
            </a:r>
          </a:p>
          <a:p>
            <a:r>
              <a:rPr lang="en-US" smtClean="0"/>
              <a:t>More sensitive, can detect as low as one copy per 200 mg of stool.</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163</a:t>
            </a:fld>
            <a:endParaRPr lang="en"/>
          </a:p>
        </p:txBody>
      </p:sp>
    </p:spTree>
    <p:extLst>
      <p:ext uri="{BB962C8B-B14F-4D97-AF65-F5344CB8AC3E}">
        <p14:creationId xmlns:p14="http://schemas.microsoft.com/office/powerpoint/2010/main" val="226829076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Other Findings</a:t>
            </a:r>
            <a:endParaRPr lang="en-US" dirty="0"/>
          </a:p>
        </p:txBody>
      </p:sp>
      <p:sp>
        <p:nvSpPr>
          <p:cNvPr id="193" name="Google Shape;193;p12"/>
          <p:cNvSpPr txBox="1">
            <a:spLocks noGrp="1"/>
          </p:cNvSpPr>
          <p:nvPr>
            <p:ph idx="1"/>
          </p:nvPr>
        </p:nvSpPr>
        <p:spPr/>
        <p:txBody>
          <a:bodyPr/>
          <a:lstStyle/>
          <a:p>
            <a:r>
              <a:rPr lang="en-US" smtClean="0"/>
              <a:t>(i) hypochromic microcytic anemia,</a:t>
            </a:r>
          </a:p>
          <a:p>
            <a:r>
              <a:rPr lang="en-US" smtClean="0"/>
              <a:t>(ii) eosinophilia, and </a:t>
            </a:r>
          </a:p>
          <a:p>
            <a:r>
              <a:rPr lang="en-US" smtClean="0"/>
              <a:t>(iii) hypoalbuminemia.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164</a:t>
            </a:fld>
            <a:endParaRPr lang="en"/>
          </a:p>
        </p:txBody>
      </p:sp>
    </p:spTree>
    <p:extLst>
      <p:ext uri="{BB962C8B-B14F-4D97-AF65-F5344CB8AC3E}">
        <p14:creationId xmlns:p14="http://schemas.microsoft.com/office/powerpoint/2010/main" val="163729648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Hookworm disease</a:t>
            </a:r>
            <a:endParaRPr lang="en-US" dirty="0"/>
          </a:p>
        </p:txBody>
      </p:sp>
      <p:sp>
        <p:nvSpPr>
          <p:cNvPr id="193" name="Google Shape;193;p12"/>
          <p:cNvSpPr txBox="1">
            <a:spLocks noGrp="1"/>
          </p:cNvSpPr>
          <p:nvPr>
            <p:ph idx="1"/>
          </p:nvPr>
        </p:nvSpPr>
        <p:spPr/>
        <p:txBody>
          <a:bodyPr/>
          <a:lstStyle/>
          <a:p>
            <a:r>
              <a:rPr lang="en-US" smtClean="0"/>
              <a:t>Antiparasitic:</a:t>
            </a:r>
          </a:p>
          <a:p>
            <a:r>
              <a:rPr lang="en-US" smtClean="0"/>
              <a:t>Antiparasitic drugs - albendazole (400 mg once) or mebendazole (500 mg once) or pyrantel pamoate (11 mg/kg for 3 days) can be given</a:t>
            </a:r>
          </a:p>
          <a:p>
            <a:r>
              <a:rPr lang="en-US" smtClean="0"/>
              <a:t>Resistance to albendazole and mebendazole has also been reported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165</a:t>
            </a:fld>
            <a:endParaRPr lang="en"/>
          </a:p>
        </p:txBody>
      </p:sp>
    </p:spTree>
    <p:extLst>
      <p:ext uri="{BB962C8B-B14F-4D97-AF65-F5344CB8AC3E}">
        <p14:creationId xmlns:p14="http://schemas.microsoft.com/office/powerpoint/2010/main" val="53336120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Hookworm disease (Cont..)</a:t>
            </a:r>
            <a:endParaRPr lang="en-US" dirty="0"/>
          </a:p>
        </p:txBody>
      </p:sp>
      <p:sp>
        <p:nvSpPr>
          <p:cNvPr id="193" name="Google Shape;193;p12"/>
          <p:cNvSpPr txBox="1">
            <a:spLocks noGrp="1"/>
          </p:cNvSpPr>
          <p:nvPr>
            <p:ph idx="1"/>
          </p:nvPr>
        </p:nvSpPr>
        <p:spPr/>
        <p:txBody>
          <a:bodyPr/>
          <a:lstStyle/>
          <a:p>
            <a:r>
              <a:rPr lang="en-US" smtClean="0"/>
              <a:t>Symptomatic treatment:</a:t>
            </a:r>
          </a:p>
          <a:p>
            <a:r>
              <a:rPr lang="en-US" smtClean="0"/>
              <a:t>Mild iron-deficiency anemia - treated with oral iron and folic acid</a:t>
            </a:r>
          </a:p>
          <a:p>
            <a:r>
              <a:rPr lang="en-US" smtClean="0"/>
              <a:t>Severe hookworm disease with protein loss and malabsorption - nutritional support and oral or parenteral iron replacement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166</a:t>
            </a:fld>
            <a:endParaRPr lang="en"/>
          </a:p>
        </p:txBody>
      </p:sp>
    </p:spTree>
    <p:extLst>
      <p:ext uri="{BB962C8B-B14F-4D97-AF65-F5344CB8AC3E}">
        <p14:creationId xmlns:p14="http://schemas.microsoft.com/office/powerpoint/2010/main" val="286124325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Prevention</a:t>
            </a:r>
            <a:endParaRPr lang="en-US" dirty="0"/>
          </a:p>
        </p:txBody>
      </p:sp>
      <p:sp>
        <p:nvSpPr>
          <p:cNvPr id="193" name="Google Shape;193;p12"/>
          <p:cNvSpPr txBox="1">
            <a:spLocks noGrp="1"/>
          </p:cNvSpPr>
          <p:nvPr>
            <p:ph idx="1"/>
          </p:nvPr>
        </p:nvSpPr>
        <p:spPr/>
        <p:txBody>
          <a:bodyPr/>
          <a:lstStyle/>
          <a:p>
            <a:r>
              <a:rPr lang="en-US" smtClean="0"/>
              <a:t>Improved personal hygiene</a:t>
            </a:r>
          </a:p>
          <a:p>
            <a:r>
              <a:rPr lang="en-US" smtClean="0"/>
              <a:t>Proper disposal of feces</a:t>
            </a:r>
          </a:p>
          <a:p>
            <a:r>
              <a:rPr lang="en-US" smtClean="0"/>
              <a:t>Improved nutrition with dietary iron</a:t>
            </a:r>
          </a:p>
          <a:p>
            <a:r>
              <a:rPr lang="en-US" smtClean="0"/>
              <a:t>Treatment of infected persons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167</a:t>
            </a:fld>
            <a:endParaRPr lang="en"/>
          </a:p>
        </p:txBody>
      </p:sp>
    </p:spTree>
    <p:extLst>
      <p:ext uri="{BB962C8B-B14F-4D97-AF65-F5344CB8AC3E}">
        <p14:creationId xmlns:p14="http://schemas.microsoft.com/office/powerpoint/2010/main" val="38451422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Soil-transmitted helminth infection</a:t>
            </a:r>
            <a:endParaRPr lang="en-US" dirty="0"/>
          </a:p>
        </p:txBody>
      </p:sp>
      <p:sp>
        <p:nvSpPr>
          <p:cNvPr id="193" name="Google Shape;193;p12"/>
          <p:cNvSpPr txBox="1">
            <a:spLocks noGrp="1"/>
          </p:cNvSpPr>
          <p:nvPr>
            <p:ph idx="1"/>
          </p:nvPr>
        </p:nvSpPr>
        <p:spPr/>
        <p:txBody>
          <a:bodyPr/>
          <a:lstStyle/>
          <a:p>
            <a:r>
              <a:rPr lang="en-US" smtClean="0"/>
              <a:t>Soil-transmitted helminth (STH) infections – intestinal worms infecting humans - transmitted through contaminated soil - Ascaris, Trichuris and hookworm.</a:t>
            </a:r>
          </a:p>
          <a:p>
            <a:r>
              <a:rPr lang="en-US" smtClean="0"/>
              <a:t>Global situation: Worldwide &gt;1.5 billion people (i.e. 24% of the world’s population) are infected with STH infection - tropical and subtropical areas, with the greatest numbers occurring in sub-Saharan Africa, the America, China and East Asia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168</a:t>
            </a:fld>
            <a:endParaRPr lang="en"/>
          </a:p>
        </p:txBody>
      </p:sp>
    </p:spTree>
    <p:extLst>
      <p:ext uri="{BB962C8B-B14F-4D97-AF65-F5344CB8AC3E}">
        <p14:creationId xmlns:p14="http://schemas.microsoft.com/office/powerpoint/2010/main" val="346238693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Soil-transmitted helminth infection (Cont..)</a:t>
            </a:r>
            <a:endParaRPr lang="en-US" dirty="0"/>
          </a:p>
        </p:txBody>
      </p:sp>
      <p:sp>
        <p:nvSpPr>
          <p:cNvPr id="193" name="Google Shape;193;p12"/>
          <p:cNvSpPr txBox="1">
            <a:spLocks noGrp="1"/>
          </p:cNvSpPr>
          <p:nvPr>
            <p:ph idx="1"/>
          </p:nvPr>
        </p:nvSpPr>
        <p:spPr/>
        <p:txBody>
          <a:bodyPr/>
          <a:lstStyle/>
          <a:p>
            <a:r>
              <a:rPr lang="en-US" smtClean="0"/>
              <a:t>High-risk group - preschool children, school-age children, women of childbearing age (including pregnant women) and adults in certain high-risk occupations - tea-pickers or miners</a:t>
            </a:r>
          </a:p>
          <a:p>
            <a:r>
              <a:rPr lang="en-US" smtClean="0"/>
              <a:t>Presentation: Infected children - nutritionally, intellectually and physically impaired - suffer from malabsorption of nutrients, anemia, diarrhea and dysentery - depending upon the type of helminths infected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169</a:t>
            </a:fld>
            <a:endParaRPr lang="en"/>
          </a:p>
        </p:txBody>
      </p:sp>
    </p:spTree>
    <p:extLst>
      <p:ext uri="{BB962C8B-B14F-4D97-AF65-F5344CB8AC3E}">
        <p14:creationId xmlns:p14="http://schemas.microsoft.com/office/powerpoint/2010/main" val="420029109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Soil-transmitted helminth infection (Cont..)</a:t>
            </a:r>
            <a:endParaRPr lang="en-US" dirty="0"/>
          </a:p>
        </p:txBody>
      </p:sp>
      <p:sp>
        <p:nvSpPr>
          <p:cNvPr id="193" name="Google Shape;193;p12"/>
          <p:cNvSpPr txBox="1">
            <a:spLocks noGrp="1"/>
          </p:cNvSpPr>
          <p:nvPr>
            <p:ph idx="1"/>
          </p:nvPr>
        </p:nvSpPr>
        <p:spPr/>
        <p:txBody>
          <a:bodyPr/>
          <a:lstStyle/>
          <a:p>
            <a:r>
              <a:rPr lang="en-US" smtClean="0"/>
              <a:t>Deworming: Periodic prophylactic measure to prevent high-risk people from worm infestation; initiated by World Health Organization (WHO)</a:t>
            </a:r>
          </a:p>
          <a:p>
            <a:pPr lvl="1"/>
            <a:r>
              <a:rPr lang="en-US" smtClean="0"/>
              <a:t>The National Deworming Day: Every year, 10th February and 10th August</a:t>
            </a:r>
          </a:p>
          <a:p>
            <a:pPr lvl="1"/>
            <a:r>
              <a:rPr lang="en-US" smtClean="0"/>
              <a:t>Deworming - once in a year if the prevalence of STH infection is &gt;20% in the community and twice a year if &gt;50%</a:t>
            </a:r>
          </a:p>
          <a:p>
            <a:pPr lvl="1"/>
            <a:r>
              <a:rPr lang="en-US" smtClean="0"/>
              <a:t>In this day, single-dose albendazole (400 mg) - all children aged 1–19 years.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170</a:t>
            </a:fld>
            <a:endParaRPr lang="en"/>
          </a:p>
        </p:txBody>
      </p:sp>
    </p:spTree>
    <p:extLst>
      <p:ext uri="{BB962C8B-B14F-4D97-AF65-F5344CB8AC3E}">
        <p14:creationId xmlns:p14="http://schemas.microsoft.com/office/powerpoint/2010/main" val="249915655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Soil-transmitted helminth infection (Cont..)</a:t>
            </a:r>
            <a:endParaRPr lang="en-US" dirty="0"/>
          </a:p>
        </p:txBody>
      </p:sp>
      <p:sp>
        <p:nvSpPr>
          <p:cNvPr id="193" name="Google Shape;193;p12"/>
          <p:cNvSpPr txBox="1">
            <a:spLocks noGrp="1"/>
          </p:cNvSpPr>
          <p:nvPr>
            <p:ph idx="1"/>
          </p:nvPr>
        </p:nvSpPr>
        <p:spPr/>
        <p:txBody>
          <a:bodyPr/>
          <a:lstStyle/>
          <a:p>
            <a:r>
              <a:rPr lang="en-US" smtClean="0"/>
              <a:t>Elimination: WHO aim is to eliminate the morbidity due to STH infection in children by 2030. </a:t>
            </a:r>
          </a:p>
          <a:p>
            <a:r>
              <a:rPr lang="en-US" smtClean="0"/>
              <a:t>The global target is kept as &lt;2% of children have STH infections of moderate and heavy intensity by 2030.</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171</a:t>
            </a:fld>
            <a:endParaRPr lang="en"/>
          </a:p>
        </p:txBody>
      </p:sp>
    </p:spTree>
    <p:extLst>
      <p:ext uri="{BB962C8B-B14F-4D97-AF65-F5344CB8AC3E}">
        <p14:creationId xmlns:p14="http://schemas.microsoft.com/office/powerpoint/2010/main" val="8281127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STRONGYLOIDIASIS</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172</a:t>
            </a:fld>
            <a:endParaRPr lang="en-GB"/>
          </a:p>
        </p:txBody>
      </p:sp>
    </p:spTree>
    <p:extLst>
      <p:ext uri="{BB962C8B-B14F-4D97-AF65-F5344CB8AC3E}">
        <p14:creationId xmlns:p14="http://schemas.microsoft.com/office/powerpoint/2010/main" val="37614930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STRONGYLOIDIASIS</a:t>
            </a:r>
            <a:endParaRPr lang="en-US" dirty="0"/>
          </a:p>
        </p:txBody>
      </p:sp>
      <p:sp>
        <p:nvSpPr>
          <p:cNvPr id="193" name="Google Shape;193;p12"/>
          <p:cNvSpPr txBox="1">
            <a:spLocks noGrp="1"/>
          </p:cNvSpPr>
          <p:nvPr>
            <p:ph idx="1"/>
          </p:nvPr>
        </p:nvSpPr>
        <p:spPr/>
        <p:txBody>
          <a:bodyPr/>
          <a:lstStyle/>
          <a:p>
            <a:r>
              <a:rPr lang="en-US" smtClean="0"/>
              <a:t>Strongyloidiasis caused by an intestinal nematode Strongyloides stercoralis. It </a:t>
            </a:r>
          </a:p>
          <a:p>
            <a:r>
              <a:rPr lang="en-US" smtClean="0"/>
              <a:t>Was known as the “military worm” - first found in the feces of French soldiers in Cochin-China in 1876. </a:t>
            </a:r>
          </a:p>
          <a:p>
            <a:r>
              <a:rPr lang="en-US" smtClean="0"/>
              <a:t>Human infection is mainly caused by S. stercoralis and rarely by S. fuelleborni.</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173</a:t>
            </a:fld>
            <a:endParaRPr lang="en"/>
          </a:p>
        </p:txBody>
      </p:sp>
    </p:spTree>
    <p:extLst>
      <p:ext uri="{BB962C8B-B14F-4D97-AF65-F5344CB8AC3E}">
        <p14:creationId xmlns:p14="http://schemas.microsoft.com/office/powerpoint/2010/main" val="94130572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Morphology</a:t>
            </a:r>
            <a:endParaRPr lang="en-US" dirty="0"/>
          </a:p>
        </p:txBody>
      </p:sp>
      <p:sp>
        <p:nvSpPr>
          <p:cNvPr id="193" name="Google Shape;193;p12"/>
          <p:cNvSpPr txBox="1">
            <a:spLocks noGrp="1"/>
          </p:cNvSpPr>
          <p:nvPr>
            <p:ph idx="1"/>
          </p:nvPr>
        </p:nvSpPr>
        <p:spPr/>
        <p:txBody>
          <a:bodyPr/>
          <a:lstStyle/>
          <a:p>
            <a:r>
              <a:rPr lang="en-US" smtClean="0"/>
              <a:t>Similar to other nematodes, S. stercoralis exists in three forms: adult, larvae (four stages) and egg.</a:t>
            </a:r>
          </a:p>
          <a:p>
            <a:r>
              <a:rPr lang="en-US" smtClean="0"/>
              <a:t>Adult worm: Only female worms - seen in the small intestine of man - 2–3 mm long. </a:t>
            </a:r>
          </a:p>
          <a:p>
            <a:r>
              <a:rPr lang="en-US" smtClean="0"/>
              <a:t>Male worms - free-living - present in environment, but not in human intestine</a:t>
            </a:r>
          </a:p>
          <a:p>
            <a:r>
              <a:rPr lang="en-US" smtClean="0"/>
              <a:t>Eggs: Strongyloides are ovoviviparous, i.e. eggs once laid, immediately hatch out to larvae.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174</a:t>
            </a:fld>
            <a:endParaRPr lang="en"/>
          </a:p>
        </p:txBody>
      </p:sp>
    </p:spTree>
    <p:extLst>
      <p:ext uri="{BB962C8B-B14F-4D97-AF65-F5344CB8AC3E}">
        <p14:creationId xmlns:p14="http://schemas.microsoft.com/office/powerpoint/2010/main" val="327162906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Life Cycle</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175</a:t>
            </a:fld>
            <a:endParaRPr lang="en"/>
          </a:p>
        </p:txBody>
      </p:sp>
      <p:pic>
        <p:nvPicPr>
          <p:cNvPr id="3" name="Picture 2"/>
          <p:cNvPicPr>
            <a:picLocks noChangeAspect="1"/>
          </p:cNvPicPr>
          <p:nvPr/>
        </p:nvPicPr>
        <p:blipFill>
          <a:blip r:embed="rId3"/>
          <a:stretch>
            <a:fillRect/>
          </a:stretch>
        </p:blipFill>
        <p:spPr>
          <a:xfrm>
            <a:off x="1808341" y="1491921"/>
            <a:ext cx="4695201" cy="3192736"/>
          </a:xfrm>
          <a:prstGeom prst="rect">
            <a:avLst/>
          </a:prstGeom>
        </p:spPr>
      </p:pic>
    </p:spTree>
    <p:extLst>
      <p:ext uri="{BB962C8B-B14F-4D97-AF65-F5344CB8AC3E}">
        <p14:creationId xmlns:p14="http://schemas.microsoft.com/office/powerpoint/2010/main" val="27807201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and Clinical Feature</a:t>
            </a:r>
            <a:endParaRPr lang="en-US" dirty="0"/>
          </a:p>
        </p:txBody>
      </p:sp>
      <p:sp>
        <p:nvSpPr>
          <p:cNvPr id="193" name="Google Shape;193;p12"/>
          <p:cNvSpPr txBox="1">
            <a:spLocks noGrp="1"/>
          </p:cNvSpPr>
          <p:nvPr>
            <p:ph idx="1"/>
          </p:nvPr>
        </p:nvSpPr>
        <p:spPr/>
        <p:txBody>
          <a:bodyPr/>
          <a:lstStyle/>
          <a:p>
            <a:r>
              <a:rPr lang="en-US" smtClean="0"/>
              <a:t>Effect due to Migrating Larva:</a:t>
            </a:r>
          </a:p>
          <a:p>
            <a:pPr lvl="1"/>
            <a:r>
              <a:rPr lang="en-US" smtClean="0"/>
              <a:t>Asymptomatic infection</a:t>
            </a:r>
          </a:p>
          <a:p>
            <a:pPr lvl="1"/>
            <a:r>
              <a:rPr lang="en-US" smtClean="0"/>
              <a:t>Rashes: Recurrent maculopapular or urticarial rashes </a:t>
            </a:r>
          </a:p>
          <a:p>
            <a:pPr lvl="1"/>
            <a:r>
              <a:rPr lang="en-US" smtClean="0"/>
              <a:t>Cutaneous larva migrans: Migrating larvae - serpiginous urticarial rash</a:t>
            </a:r>
          </a:p>
          <a:p>
            <a:pPr lvl="1"/>
            <a:r>
              <a:rPr lang="en-US" smtClean="0"/>
              <a:t>(commonly on thigh) - larva currens .</a:t>
            </a:r>
          </a:p>
          <a:p>
            <a:pPr lvl="1"/>
            <a:r>
              <a:rPr lang="en-US" smtClean="0"/>
              <a:t>Pulmonary symptoms - uncommon - occurs only secondary to underlying chronic obstructive lung disease.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176</a:t>
            </a:fld>
            <a:endParaRPr lang="en"/>
          </a:p>
        </p:txBody>
      </p:sp>
    </p:spTree>
    <p:extLst>
      <p:ext uri="{BB962C8B-B14F-4D97-AF65-F5344CB8AC3E}">
        <p14:creationId xmlns:p14="http://schemas.microsoft.com/office/powerpoint/2010/main" val="41541469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Pathogenesis and Clinical Feature (Cont..)</a:t>
            </a:r>
            <a:endParaRPr lang="en-US" dirty="0"/>
          </a:p>
        </p:txBody>
      </p:sp>
      <p:sp>
        <p:nvSpPr>
          <p:cNvPr id="193" name="Google Shape;193;p12"/>
          <p:cNvSpPr txBox="1">
            <a:spLocks noGrp="1"/>
          </p:cNvSpPr>
          <p:nvPr>
            <p:ph idx="1"/>
          </p:nvPr>
        </p:nvSpPr>
        <p:spPr/>
        <p:txBody>
          <a:bodyPr/>
          <a:lstStyle/>
          <a:p>
            <a:r>
              <a:rPr lang="en-US" smtClean="0"/>
              <a:t>Effect due to Adult Worm and Filariform Larva:</a:t>
            </a:r>
          </a:p>
          <a:p>
            <a:pPr lvl="1"/>
            <a:r>
              <a:rPr lang="en-US" smtClean="0"/>
              <a:t>Mild to moderate worm load: Adult worms and larvae traversing the upper small bowel mucosa may produce epigastric pain (resembling peptic ulcer), nausea, diarrhea, constipation, and blood loss</a:t>
            </a:r>
          </a:p>
          <a:p>
            <a:pPr lvl="1"/>
            <a:r>
              <a:rPr lang="en-US" smtClean="0"/>
              <a:t>Heavy larva load: Hyperinfection syndrome and disseminated strongyloidiasis – important complications, observed in heavy larva load.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177</a:t>
            </a:fld>
            <a:endParaRPr lang="en"/>
          </a:p>
        </p:txBody>
      </p:sp>
    </p:spTree>
    <p:extLst>
      <p:ext uri="{BB962C8B-B14F-4D97-AF65-F5344CB8AC3E}">
        <p14:creationId xmlns:p14="http://schemas.microsoft.com/office/powerpoint/2010/main" val="88063045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Complications of strongyloidiasis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178</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2657406696"/>
              </p:ext>
            </p:extLst>
          </p:nvPr>
        </p:nvGraphicFramePr>
        <p:xfrm>
          <a:off x="213708" y="1495702"/>
          <a:ext cx="8735081" cy="3017520"/>
        </p:xfrm>
        <a:graphic>
          <a:graphicData uri="http://schemas.openxmlformats.org/drawingml/2006/table">
            <a:tbl>
              <a:tblPr firstRow="1" bandRow="1">
                <a:tableStyleId>{69C7853C-536D-4A76-A0AE-DD22124D55A5}</a:tableStyleId>
              </a:tblPr>
              <a:tblGrid>
                <a:gridCol w="8735081">
                  <a:extLst>
                    <a:ext uri="{9D8B030D-6E8A-4147-A177-3AD203B41FA5}">
                      <a16:colId xmlns:a16="http://schemas.microsoft.com/office/drawing/2014/main" xmlns="" val="20000"/>
                    </a:ext>
                  </a:extLst>
                </a:gridCol>
              </a:tblGrid>
              <a:tr h="370840">
                <a:tc>
                  <a:txBody>
                    <a:bodyPr/>
                    <a:lstStyle/>
                    <a:p>
                      <a:r>
                        <a:rPr lang="en-US" sz="1600" b="1"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Hyperinfection</a:t>
                      </a:r>
                      <a:r>
                        <a:rPr lang="en-US" sz="16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 syndrome</a:t>
                      </a:r>
                    </a:p>
                    <a:p>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The underlying cause of </a:t>
                      </a:r>
                      <a:r>
                        <a:rPr lang="en-US" sz="16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hyperinfection</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syndrome is the repeated autoinfection cycles; which leads to generation of large number of filariform larvae. The larvae penetrate the GIT and migrate to various organs.</a:t>
                      </a:r>
                    </a:p>
                    <a:p>
                      <a:pPr marL="285750" indent="-285750">
                        <a:buFont typeface="Wingdings" panose="05000000000000000000" pitchFamily="2" charset="2"/>
                        <a:buChar char="Ø"/>
                      </a:pPr>
                      <a:r>
                        <a:rPr lang="en-US" sz="16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Risk factors: </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Impaired host immunity favors larva multiplication</a:t>
                      </a:r>
                    </a:p>
                    <a:p>
                      <a:pPr marL="285750" indent="-285750">
                        <a:buFont typeface="Wingdings" panose="05000000000000000000" pitchFamily="2" charset="2"/>
                        <a:buChar char="v"/>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Glucocorticoid therapy is the main risk factor</a:t>
                      </a:r>
                    </a:p>
                    <a:p>
                      <a:pPr marL="285750" indent="-285750">
                        <a:buFont typeface="Wingdings" panose="05000000000000000000" pitchFamily="2" charset="2"/>
                        <a:buChar char="v"/>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Other risk factors include immunosuppressive conditions such as transplant recipients, hematologic malignancies, and intake of immunosuppressive drugs</a:t>
                      </a:r>
                    </a:p>
                    <a:p>
                      <a:pPr marL="285750" indent="-285750">
                        <a:buFont typeface="Wingdings" panose="05000000000000000000" pitchFamily="2" charset="2"/>
                        <a:buChar char="v"/>
                      </a:pPr>
                      <a:r>
                        <a:rPr lang="en-US" sz="16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Hyperinfection</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syndrome is common in patients </a:t>
                      </a:r>
                      <a:r>
                        <a:rPr lang="en-US" sz="16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coinfected</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with human T cell </a:t>
                      </a:r>
                      <a:r>
                        <a:rPr lang="en-US" sz="16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lymphotropic</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virus type (HTLV-1)</a:t>
                      </a:r>
                    </a:p>
                    <a:p>
                      <a:pPr marL="285750" indent="-285750">
                        <a:buFont typeface="Wingdings" panose="05000000000000000000" pitchFamily="2" charset="2"/>
                        <a:buChar char="v"/>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Coinfection of </a:t>
                      </a:r>
                      <a:r>
                        <a:rPr lang="en-US" sz="1600" b="0" i="1"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Strongyloides</a:t>
                      </a:r>
                      <a:r>
                        <a:rPr lang="en-US" sz="1600" b="0" i="1" u="none" strike="noStrike" cap="none" baseline="0" dirty="0">
                          <a:solidFill>
                            <a:schemeClr val="tx1"/>
                          </a:solidFill>
                          <a:latin typeface="Roboto Condensed Light" panose="020B0604020202020204" charset="0"/>
                          <a:ea typeface="Roboto Condensed Light" panose="020B0604020202020204" charset="0"/>
                          <a:cs typeface="+mn-cs"/>
                          <a:sym typeface="Arial"/>
                        </a:rPr>
                        <a:t> </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with HIV is common. However, it is not associated with disseminated </a:t>
                      </a:r>
                      <a:r>
                        <a:rPr lang="en-US" sz="16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strongyloidiasis</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a:t>
                      </a:r>
                      <a:endParaRPr lang="en-US" sz="16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313167567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Complications of strongyloidiasis (Cont..)</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179</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3436196479"/>
              </p:ext>
            </p:extLst>
          </p:nvPr>
        </p:nvGraphicFramePr>
        <p:xfrm>
          <a:off x="162338" y="1547072"/>
          <a:ext cx="8765904" cy="3261360"/>
        </p:xfrm>
        <a:graphic>
          <a:graphicData uri="http://schemas.openxmlformats.org/drawingml/2006/table">
            <a:tbl>
              <a:tblPr firstRow="1" bandRow="1">
                <a:tableStyleId>{69C7853C-536D-4A76-A0AE-DD22124D55A5}</a:tableStyleId>
              </a:tblPr>
              <a:tblGrid>
                <a:gridCol w="8765904">
                  <a:extLst>
                    <a:ext uri="{9D8B030D-6E8A-4147-A177-3AD203B41FA5}">
                      <a16:colId xmlns:a16="http://schemas.microsoft.com/office/drawing/2014/main" xmlns="" val="20000"/>
                    </a:ext>
                  </a:extLst>
                </a:gridCol>
              </a:tblGrid>
              <a:tr h="370840">
                <a:tc>
                  <a:txBody>
                    <a:bodyPr/>
                    <a:lstStyle/>
                    <a:p>
                      <a:pPr marL="285750" indent="-285750">
                        <a:buFont typeface="Wingdings" panose="05000000000000000000" pitchFamily="2" charset="2"/>
                        <a:buChar char="Ø"/>
                      </a:pPr>
                      <a:r>
                        <a:rPr lang="en-US" sz="16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Features: </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Colitis, enteritis, or malabsorption, and in severe cases disseminated </a:t>
                      </a:r>
                      <a:r>
                        <a:rPr lang="en-US" sz="16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strongyloidiasis</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may develop.</a:t>
                      </a:r>
                    </a:p>
                    <a:p>
                      <a:pPr marL="285750" indent="-285750">
                        <a:buFont typeface="Wingdings" panose="05000000000000000000" pitchFamily="2" charset="2"/>
                        <a:buChar char="Ø"/>
                      </a:pPr>
                      <a:r>
                        <a:rPr lang="en-US" sz="16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Disseminated </a:t>
                      </a:r>
                      <a:r>
                        <a:rPr lang="en-US" sz="1600" b="1"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strongyloidiasis</a:t>
                      </a:r>
                      <a:r>
                        <a:rPr lang="en-US" sz="1600" b="1" i="0" u="none" strike="noStrike" cap="none" baseline="0" dirty="0">
                          <a:solidFill>
                            <a:schemeClr val="tx1"/>
                          </a:solidFill>
                          <a:latin typeface="Roboto Condensed Light" panose="020B0604020202020204" charset="0"/>
                          <a:ea typeface="Roboto Condensed Light" panose="020B0604020202020204" charset="0"/>
                          <a:cs typeface="+mn-cs"/>
                          <a:sym typeface="Arial"/>
                        </a:rPr>
                        <a:t>:</a:t>
                      </a:r>
                    </a:p>
                    <a:p>
                      <a:pPr marL="285750" indent="-285750">
                        <a:buFont typeface="Wingdings" panose="05000000000000000000" pitchFamily="2" charset="2"/>
                        <a:buChar char="v"/>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Larvae may invade the GIT and migrate to various organs including CNS, peritoneum, liver, and kidneys</a:t>
                      </a:r>
                    </a:p>
                    <a:p>
                      <a:pPr marL="285750" indent="-285750">
                        <a:buFont typeface="Wingdings" panose="05000000000000000000" pitchFamily="2" charset="2"/>
                        <a:buChar char="v"/>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Moreover, the passage of enteric flora through disrupted mucosa lead to gram-negative bacterial sepsis, pneumonia, or meningitis which may dominate the clinical course</a:t>
                      </a:r>
                    </a:p>
                    <a:p>
                      <a:pPr marL="285750" indent="-285750">
                        <a:buFont typeface="Wingdings" panose="05000000000000000000" pitchFamily="2" charset="2"/>
                        <a:buChar char="v"/>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CNS invasion, brain abscess and meningitis are common. Larvae can be seen in the CSF occasionally. CSF examination show </a:t>
                      </a:r>
                      <a:r>
                        <a:rPr lang="en-US" sz="1600" b="0" i="0" u="none" strike="noStrike" cap="none" baseline="0" dirty="0" err="1">
                          <a:solidFill>
                            <a:schemeClr val="tx1"/>
                          </a:solidFill>
                          <a:latin typeface="Roboto Condensed Light" panose="020B0604020202020204" charset="0"/>
                          <a:ea typeface="Roboto Condensed Light" panose="020B0604020202020204" charset="0"/>
                          <a:cs typeface="+mn-cs"/>
                          <a:sym typeface="Arial"/>
                        </a:rPr>
                        <a:t>pleocytosis</a:t>
                      </a: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 elevated protein, normal glucose and negative for bacterial culture.</a:t>
                      </a:r>
                    </a:p>
                    <a:p>
                      <a:pPr marL="285750" indent="-285750">
                        <a:buFont typeface="Wingdings" panose="05000000000000000000" pitchFamily="2" charset="2"/>
                        <a:buChar char="Ø"/>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Eosinophilia is often absent in severely infected patients</a:t>
                      </a:r>
                    </a:p>
                    <a:p>
                      <a:pPr marL="285750" indent="-285750">
                        <a:buFont typeface="Wingdings" panose="05000000000000000000" pitchFamily="2" charset="2"/>
                        <a:buChar char="Ø"/>
                      </a:pPr>
                      <a:r>
                        <a:rPr lang="en-US" sz="1600" b="0" i="0" u="none" strike="noStrike" cap="none" baseline="0" dirty="0">
                          <a:solidFill>
                            <a:schemeClr val="tx1"/>
                          </a:solidFill>
                          <a:latin typeface="Roboto Condensed Light" panose="020B0604020202020204" charset="0"/>
                          <a:ea typeface="Roboto Condensed Light" panose="020B0604020202020204" charset="0"/>
                          <a:cs typeface="+mn-cs"/>
                          <a:sym typeface="Arial"/>
                        </a:rPr>
                        <a:t>The mortality rate in untreated patients approaches 100% and even with treatment it may exceed 25%.</a:t>
                      </a:r>
                      <a:endParaRPr lang="en-US" sz="1600" dirty="0">
                        <a:solidFill>
                          <a:schemeClr val="tx1"/>
                        </a:solidFill>
                        <a:latin typeface="Roboto Condensed Light" panose="020B0604020202020204" charset="0"/>
                        <a:ea typeface="Roboto Condensed Light" panose="020B0604020202020204" charset="0"/>
                      </a:endParaRPr>
                    </a:p>
                  </a:txBody>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73950262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Stool Microscopy</a:t>
            </a:r>
            <a:endParaRPr lang="en-US" dirty="0"/>
          </a:p>
        </p:txBody>
      </p:sp>
      <p:sp>
        <p:nvSpPr>
          <p:cNvPr id="193" name="Google Shape;193;p12"/>
          <p:cNvSpPr txBox="1">
            <a:spLocks noGrp="1"/>
          </p:cNvSpPr>
          <p:nvPr>
            <p:ph idx="1"/>
          </p:nvPr>
        </p:nvSpPr>
        <p:spPr/>
        <p:txBody>
          <a:bodyPr/>
          <a:lstStyle/>
          <a:p>
            <a:r>
              <a:rPr lang="en-US" smtClean="0"/>
              <a:t>Stool microscopy - characteristic rhabditiform larvae (diagnostic form). </a:t>
            </a:r>
          </a:p>
          <a:p>
            <a:r>
              <a:rPr lang="en-US" smtClean="0"/>
              <a:t>Concentration techniques - performed to increase the yield. </a:t>
            </a:r>
          </a:p>
          <a:p>
            <a:r>
              <a:rPr lang="en-US" smtClean="0"/>
              <a:t>Single stool examination - less sensitive (30%) due to irregular and low output of larvae. </a:t>
            </a:r>
          </a:p>
          <a:p>
            <a:r>
              <a:rPr lang="en-US" smtClean="0"/>
              <a:t>Repeated stool examination (four samples) is required </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180</a:t>
            </a:fld>
            <a:endParaRPr lang="en"/>
          </a:p>
        </p:txBody>
      </p:sp>
    </p:spTree>
    <p:extLst>
      <p:ext uri="{BB962C8B-B14F-4D97-AF65-F5344CB8AC3E}">
        <p14:creationId xmlns:p14="http://schemas.microsoft.com/office/powerpoint/2010/main" val="317247900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Stool Microscopy (Cont..)</a:t>
            </a:r>
            <a:endParaRPr lang="en-US" dirty="0"/>
          </a:p>
        </p:txBody>
      </p:sp>
      <p:sp>
        <p:nvSpPr>
          <p:cNvPr id="7" name="Content Placeholder 6"/>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181</a:t>
            </a:fld>
            <a:endParaRPr lang="en"/>
          </a:p>
        </p:txBody>
      </p:sp>
      <p:pic>
        <p:nvPicPr>
          <p:cNvPr id="3" name="Picture 2"/>
          <p:cNvPicPr>
            <a:picLocks noChangeAspect="1"/>
          </p:cNvPicPr>
          <p:nvPr/>
        </p:nvPicPr>
        <p:blipFill>
          <a:blip r:embed="rId3"/>
          <a:stretch>
            <a:fillRect/>
          </a:stretch>
        </p:blipFill>
        <p:spPr>
          <a:xfrm>
            <a:off x="2245225" y="1472594"/>
            <a:ext cx="4561975" cy="2781910"/>
          </a:xfrm>
          <a:prstGeom prst="rect">
            <a:avLst/>
          </a:prstGeom>
        </p:spPr>
      </p:pic>
      <p:sp>
        <p:nvSpPr>
          <p:cNvPr id="5" name="Rectangle 4"/>
          <p:cNvSpPr/>
          <p:nvPr/>
        </p:nvSpPr>
        <p:spPr>
          <a:xfrm>
            <a:off x="1615440" y="4316054"/>
            <a:ext cx="6002559" cy="369332"/>
          </a:xfrm>
          <a:prstGeom prst="rect">
            <a:avLst/>
          </a:prstGeom>
        </p:spPr>
        <p:txBody>
          <a:bodyPr wrap="square">
            <a:spAutoFit/>
          </a:bodyPr>
          <a:lstStyle/>
          <a:p>
            <a:r>
              <a:rPr lang="en-US" sz="1800" dirty="0" err="1">
                <a:latin typeface="Roboto Condensed Light" panose="020B0604020202020204" charset="0"/>
                <a:ea typeface="Roboto Condensed Light" panose="020B0604020202020204" charset="0"/>
              </a:rPr>
              <a:t>Rhabditiform</a:t>
            </a:r>
            <a:r>
              <a:rPr lang="en-US" sz="1800" dirty="0">
                <a:latin typeface="Roboto Condensed Light" panose="020B0604020202020204" charset="0"/>
                <a:ea typeface="Roboto Condensed Light" panose="020B0604020202020204" charset="0"/>
              </a:rPr>
              <a:t> larva of </a:t>
            </a:r>
            <a:r>
              <a:rPr lang="en-US" sz="1800" i="1" dirty="0" err="1">
                <a:latin typeface="Roboto Condensed Light" panose="020B0604020202020204" charset="0"/>
                <a:ea typeface="Roboto Condensed Light" panose="020B0604020202020204" charset="0"/>
              </a:rPr>
              <a:t>Strongyloides</a:t>
            </a:r>
            <a:r>
              <a:rPr lang="en-US" sz="1800" i="1" dirty="0">
                <a:latin typeface="Roboto Condensed Light" panose="020B0604020202020204" charset="0"/>
                <a:ea typeface="Roboto Condensed Light" panose="020B0604020202020204" charset="0"/>
              </a:rPr>
              <a:t> </a:t>
            </a:r>
            <a:r>
              <a:rPr lang="en-US" sz="1800" dirty="0" err="1">
                <a:latin typeface="Roboto Condensed Light" panose="020B0604020202020204" charset="0"/>
                <a:ea typeface="Roboto Condensed Light" panose="020B0604020202020204" charset="0"/>
              </a:rPr>
              <a:t>stercoralis</a:t>
            </a:r>
            <a:r>
              <a:rPr lang="en-US" sz="1800" dirty="0">
                <a:latin typeface="Roboto Condensed Light" panose="020B0604020202020204" charset="0"/>
                <a:ea typeface="Roboto Condensed Light" panose="020B0604020202020204" charset="0"/>
              </a:rPr>
              <a:t> (Iodine mount).</a:t>
            </a:r>
          </a:p>
        </p:txBody>
      </p:sp>
    </p:spTree>
    <p:extLst>
      <p:ext uri="{BB962C8B-B14F-4D97-AF65-F5344CB8AC3E}">
        <p14:creationId xmlns:p14="http://schemas.microsoft.com/office/powerpoint/2010/main" val="167030695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Differences between rhabditiform larva of</a:t>
            </a:r>
            <a:br>
              <a:rPr lang="en-US" smtClean="0"/>
            </a:br>
            <a:r>
              <a:rPr lang="en-US" smtClean="0"/>
              <a:t>hookworm and Strongyloides stercoralis</a:t>
            </a:r>
            <a:endParaRPr lang="en-US" dirty="0"/>
          </a:p>
        </p:txBody>
      </p:sp>
      <p:sp>
        <p:nvSpPr>
          <p:cNvPr id="6" name="Content Placeholder 5"/>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182</a:t>
            </a:fld>
            <a:endParaRPr lang="en"/>
          </a:p>
        </p:txBody>
      </p:sp>
      <p:graphicFrame>
        <p:nvGraphicFramePr>
          <p:cNvPr id="4" name="Table 3"/>
          <p:cNvGraphicFramePr>
            <a:graphicFrameLocks noGrp="1"/>
          </p:cNvGraphicFramePr>
          <p:nvPr>
            <p:extLst>
              <p:ext uri="{D42A27DB-BD31-4B8C-83A1-F6EECF244321}">
                <p14:modId xmlns:p14="http://schemas.microsoft.com/office/powerpoint/2010/main" val="2415064944"/>
              </p:ext>
            </p:extLst>
          </p:nvPr>
        </p:nvGraphicFramePr>
        <p:xfrm>
          <a:off x="1036321" y="1628580"/>
          <a:ext cx="6786879" cy="2936240"/>
        </p:xfrm>
        <a:graphic>
          <a:graphicData uri="http://schemas.openxmlformats.org/drawingml/2006/table">
            <a:tbl>
              <a:tblPr firstRow="1" bandRow="1">
                <a:tableStyleId>{69C7853C-536D-4A76-A0AE-DD22124D55A5}</a:tableStyleId>
              </a:tblPr>
              <a:tblGrid>
                <a:gridCol w="2262293">
                  <a:extLst>
                    <a:ext uri="{9D8B030D-6E8A-4147-A177-3AD203B41FA5}">
                      <a16:colId xmlns:a16="http://schemas.microsoft.com/office/drawing/2014/main" xmlns="" val="20000"/>
                    </a:ext>
                  </a:extLst>
                </a:gridCol>
                <a:gridCol w="2262293">
                  <a:extLst>
                    <a:ext uri="{9D8B030D-6E8A-4147-A177-3AD203B41FA5}">
                      <a16:colId xmlns:a16="http://schemas.microsoft.com/office/drawing/2014/main" xmlns="" val="20001"/>
                    </a:ext>
                  </a:extLst>
                </a:gridCol>
                <a:gridCol w="2262293">
                  <a:extLst>
                    <a:ext uri="{9D8B030D-6E8A-4147-A177-3AD203B41FA5}">
                      <a16:colId xmlns:a16="http://schemas.microsoft.com/office/drawing/2014/main" xmlns="" val="20002"/>
                    </a:ext>
                  </a:extLst>
                </a:gridCol>
              </a:tblGrid>
              <a:tr h="370840">
                <a:tc>
                  <a:txBody>
                    <a:bodyPr/>
                    <a:lstStyle/>
                    <a:p>
                      <a:pPr marL="43815" marR="0">
                        <a:lnSpc>
                          <a:spcPct val="150000"/>
                        </a:lnSpc>
                        <a:spcBef>
                          <a:spcPts val="150"/>
                        </a:spcBef>
                        <a:spcAft>
                          <a:spcPts val="0"/>
                        </a:spcAft>
                      </a:pPr>
                      <a:r>
                        <a:rPr lang="en-US" sz="1600" b="1" dirty="0" err="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Rhabditiform</a:t>
                      </a:r>
                      <a:r>
                        <a:rPr lang="en-US" sz="16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 larva</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50"/>
                        </a:spcBef>
                        <a:spcAft>
                          <a:spcPts val="0"/>
                        </a:spcAft>
                      </a:pPr>
                      <a:r>
                        <a:rPr lang="en-US" sz="1600" b="1"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Hookworm</a:t>
                      </a:r>
                      <a:endPar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40"/>
                        </a:spcBef>
                        <a:spcAft>
                          <a:spcPts val="0"/>
                        </a:spcAft>
                      </a:pPr>
                      <a:r>
                        <a:rPr lang="en-US" sz="1600" b="1" i="1">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Strongyloides</a:t>
                      </a:r>
                      <a:endPar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extLst>
                  <a:ext uri="{0D108BD9-81ED-4DB2-BD59-A6C34878D82A}">
                    <a16:rowId xmlns:a16="http://schemas.microsoft.com/office/drawing/2014/main" xmlns="" val="10000"/>
                  </a:ext>
                </a:extLst>
              </a:tr>
              <a:tr h="370840">
                <a:tc>
                  <a:txBody>
                    <a:bodyPr/>
                    <a:lstStyle/>
                    <a:p>
                      <a:pPr marL="43815"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Size</a:t>
                      </a:r>
                    </a:p>
                  </a:txBody>
                  <a:tcPr marL="0" marR="0" marT="0" marB="0"/>
                </a:tc>
                <a:tc>
                  <a:txBody>
                    <a:bodyPr/>
                    <a:lstStyle/>
                    <a:p>
                      <a:pPr marL="44450" marR="0">
                        <a:lnSpc>
                          <a:spcPct val="150000"/>
                        </a:lnSpc>
                        <a:spcBef>
                          <a:spcPts val="135"/>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100–150 µm long × 16 µm width</a:t>
                      </a:r>
                    </a:p>
                  </a:txBody>
                  <a:tcPr marL="0" marR="0" marT="0" marB="0"/>
                </a:tc>
                <a:tc>
                  <a:txBody>
                    <a:bodyPr/>
                    <a:lstStyle/>
                    <a:p>
                      <a:pPr marL="44450" marR="0">
                        <a:lnSpc>
                          <a:spcPct val="150000"/>
                        </a:lnSpc>
                        <a:spcBef>
                          <a:spcPts val="135"/>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108–380 µm long × 14–20 µm width</a:t>
                      </a:r>
                    </a:p>
                  </a:txBody>
                  <a:tcPr marL="0" marR="0" marT="0" marB="0"/>
                </a:tc>
                <a:extLst>
                  <a:ext uri="{0D108BD9-81ED-4DB2-BD59-A6C34878D82A}">
                    <a16:rowId xmlns:a16="http://schemas.microsoft.com/office/drawing/2014/main" xmlns="" val="10001"/>
                  </a:ext>
                </a:extLst>
              </a:tr>
              <a:tr h="370840">
                <a:tc>
                  <a:txBody>
                    <a:bodyPr/>
                    <a:lstStyle/>
                    <a:p>
                      <a:pPr marL="43815"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Mouth (buccal </a:t>
                      </a:r>
                      <a:r>
                        <a:rPr lang="en-US" sz="1600" spc="-15">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cavity)</a:t>
                      </a:r>
                      <a:endPar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endParaRPr>
                    </a:p>
                  </a:txBody>
                  <a:tcPr marL="0" marR="0" marT="0" marB="0"/>
                </a:tc>
                <a:tc>
                  <a:txBody>
                    <a:bodyPr/>
                    <a:lstStyle/>
                    <a:p>
                      <a:pPr marL="44450"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Three times longer</a:t>
                      </a:r>
                    </a:p>
                  </a:txBody>
                  <a:tcPr marL="0" marR="0" marT="0" marB="0"/>
                </a:tc>
                <a:tc>
                  <a:txBody>
                    <a:bodyPr/>
                    <a:lstStyle/>
                    <a:p>
                      <a:pPr marL="44450"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Shorter</a:t>
                      </a:r>
                    </a:p>
                  </a:txBody>
                  <a:tcPr marL="0" marR="0" marT="0" marB="0"/>
                </a:tc>
                <a:extLst>
                  <a:ext uri="{0D108BD9-81ED-4DB2-BD59-A6C34878D82A}">
                    <a16:rowId xmlns:a16="http://schemas.microsoft.com/office/drawing/2014/main" xmlns="" val="10002"/>
                  </a:ext>
                </a:extLst>
              </a:tr>
              <a:tr h="370840">
                <a:tc>
                  <a:txBody>
                    <a:bodyPr/>
                    <a:lstStyle/>
                    <a:p>
                      <a:pPr marL="43815"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Genital primordium</a:t>
                      </a:r>
                    </a:p>
                  </a:txBody>
                  <a:tcPr marL="0" marR="0" marT="0" marB="0"/>
                </a:tc>
                <a:tc>
                  <a:txBody>
                    <a:bodyPr/>
                    <a:lstStyle/>
                    <a:p>
                      <a:pPr marL="44450" marR="9525">
                        <a:lnSpc>
                          <a:spcPct val="150000"/>
                        </a:lnSpc>
                        <a:spcBef>
                          <a:spcPts val="135"/>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Less prominent and small</a:t>
                      </a:r>
                    </a:p>
                  </a:txBody>
                  <a:tcPr marL="0" marR="0" marT="0" marB="0"/>
                </a:tc>
                <a:tc>
                  <a:txBody>
                    <a:bodyPr/>
                    <a:lstStyle/>
                    <a:p>
                      <a:pPr marL="44450" marR="0">
                        <a:lnSpc>
                          <a:spcPct val="150000"/>
                        </a:lnSpc>
                        <a:spcBef>
                          <a:spcPts val="140"/>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Prominent and large</a:t>
                      </a:r>
                    </a:p>
                  </a:txBody>
                  <a:tcPr marL="0" marR="0" marT="0" marB="0"/>
                </a:tc>
                <a:extLst>
                  <a:ext uri="{0D108BD9-81ED-4DB2-BD59-A6C34878D82A}">
                    <a16:rowId xmlns:a16="http://schemas.microsoft.com/office/drawing/2014/main" xmlns="" val="10003"/>
                  </a:ext>
                </a:extLst>
              </a:tr>
              <a:tr h="370840">
                <a:tc>
                  <a:txBody>
                    <a:bodyPr/>
                    <a:lstStyle/>
                    <a:p>
                      <a:pPr marL="43815" marR="379730">
                        <a:lnSpc>
                          <a:spcPct val="150000"/>
                        </a:lnSpc>
                        <a:spcBef>
                          <a:spcPts val="135"/>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Anal pore (subterminal)</a:t>
                      </a:r>
                    </a:p>
                  </a:txBody>
                  <a:tcPr marL="0" marR="0" marT="0" marB="0"/>
                </a:tc>
                <a:tc>
                  <a:txBody>
                    <a:bodyPr/>
                    <a:lstStyle/>
                    <a:p>
                      <a:pPr marL="44450" marR="227330">
                        <a:lnSpc>
                          <a:spcPct val="150000"/>
                        </a:lnSpc>
                        <a:spcBef>
                          <a:spcPts val="135"/>
                        </a:spcBef>
                        <a:spcAft>
                          <a:spcPts val="0"/>
                        </a:spcAft>
                      </a:pPr>
                      <a:r>
                        <a:rPr lang="en-US" sz="160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80 µm from the posterior end</a:t>
                      </a:r>
                    </a:p>
                  </a:txBody>
                  <a:tcPr marL="0" marR="0" marT="0" marB="0"/>
                </a:tc>
                <a:tc>
                  <a:txBody>
                    <a:bodyPr/>
                    <a:lstStyle/>
                    <a:p>
                      <a:pPr marL="44450" marR="337185">
                        <a:lnSpc>
                          <a:spcPct val="150000"/>
                        </a:lnSpc>
                        <a:spcBef>
                          <a:spcPts val="135"/>
                        </a:spcBef>
                        <a:spcAft>
                          <a:spcPts val="0"/>
                        </a:spcAft>
                      </a:pPr>
                      <a:r>
                        <a:rPr lang="en-US" sz="1600" dirty="0">
                          <a:solidFill>
                            <a:schemeClr val="tx1"/>
                          </a:solidFill>
                          <a:effectLst/>
                          <a:latin typeface="Roboto Condensed Light" panose="020B0604020202020204" charset="0"/>
                          <a:ea typeface="Roboto Condensed Light" panose="020B0604020202020204" charset="0"/>
                          <a:cs typeface="Times New Roman" panose="02020603050405020304" pitchFamily="18" charset="0"/>
                        </a:rPr>
                        <a:t>50 µm from the posterior end</a:t>
                      </a:r>
                    </a:p>
                  </a:txBody>
                  <a:tcPr marL="0" marR="0" marT="0" marB="0"/>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17013146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Rhabditiform larva</a:t>
            </a:r>
            <a:endParaRPr lang="en-US" dirty="0"/>
          </a:p>
        </p:txBody>
      </p:sp>
      <p:sp>
        <p:nvSpPr>
          <p:cNvPr id="8" name="Content Placeholder 7"/>
          <p:cNvSpPr>
            <a:spLocks noGrp="1"/>
          </p:cNvSpPr>
          <p:nvPr>
            <p:ph idx="1"/>
          </p:nvPr>
        </p:nvSpPr>
        <p:spPr/>
        <p:txBody>
          <a:bodyPr/>
          <a:lstStyle/>
          <a:p>
            <a:endParaRPr lang="en-US"/>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183</a:t>
            </a:fld>
            <a:endParaRPr lang="en"/>
          </a:p>
        </p:txBody>
      </p:sp>
      <p:pic>
        <p:nvPicPr>
          <p:cNvPr id="3" name="Picture 2"/>
          <p:cNvPicPr>
            <a:picLocks noChangeAspect="1"/>
          </p:cNvPicPr>
          <p:nvPr/>
        </p:nvPicPr>
        <p:blipFill>
          <a:blip r:embed="rId3"/>
          <a:stretch>
            <a:fillRect/>
          </a:stretch>
        </p:blipFill>
        <p:spPr>
          <a:xfrm>
            <a:off x="2063945" y="1645847"/>
            <a:ext cx="4834695" cy="2410045"/>
          </a:xfrm>
          <a:prstGeom prst="rect">
            <a:avLst/>
          </a:prstGeom>
        </p:spPr>
      </p:pic>
      <p:sp>
        <p:nvSpPr>
          <p:cNvPr id="5" name="Rectangle 4"/>
          <p:cNvSpPr/>
          <p:nvPr/>
        </p:nvSpPr>
        <p:spPr>
          <a:xfrm>
            <a:off x="2531217" y="4226911"/>
            <a:ext cx="3910045" cy="369332"/>
          </a:xfrm>
          <a:prstGeom prst="rect">
            <a:avLst/>
          </a:prstGeom>
        </p:spPr>
        <p:txBody>
          <a:bodyPr wrap="none">
            <a:spAutoFit/>
          </a:bodyPr>
          <a:lstStyle/>
          <a:p>
            <a:r>
              <a:rPr lang="en-US" sz="1800" b="1" dirty="0">
                <a:latin typeface="Roboto Condensed Light" panose="020B0604020202020204" charset="0"/>
                <a:ea typeface="Roboto Condensed Light" panose="020B0604020202020204" charset="0"/>
              </a:rPr>
              <a:t>A. </a:t>
            </a:r>
            <a:r>
              <a:rPr lang="en-US" sz="1800" dirty="0">
                <a:latin typeface="Roboto Condensed Light" panose="020B0604020202020204" charset="0"/>
                <a:ea typeface="Roboto Condensed Light" panose="020B0604020202020204" charset="0"/>
              </a:rPr>
              <a:t>Hookworm; </a:t>
            </a:r>
            <a:r>
              <a:rPr lang="en-US" sz="1800" b="1" dirty="0">
                <a:latin typeface="Roboto Condensed Light" panose="020B0604020202020204" charset="0"/>
                <a:ea typeface="Roboto Condensed Light" panose="020B0604020202020204" charset="0"/>
              </a:rPr>
              <a:t>B. </a:t>
            </a:r>
            <a:r>
              <a:rPr lang="en-US" sz="1800" i="1" dirty="0" err="1">
                <a:latin typeface="Roboto Condensed Light" panose="020B0604020202020204" charset="0"/>
                <a:ea typeface="Roboto Condensed Light" panose="020B0604020202020204" charset="0"/>
              </a:rPr>
              <a:t>Strongyloides</a:t>
            </a:r>
            <a:r>
              <a:rPr lang="en-US" sz="1800" i="1" dirty="0">
                <a:latin typeface="Roboto Condensed Light" panose="020B0604020202020204" charset="0"/>
                <a:ea typeface="Roboto Condensed Light" panose="020B0604020202020204" charset="0"/>
              </a:rPr>
              <a:t> </a:t>
            </a:r>
            <a:r>
              <a:rPr lang="en-US" sz="1800" i="1" dirty="0" err="1">
                <a:latin typeface="Roboto Condensed Light" panose="020B0604020202020204" charset="0"/>
                <a:ea typeface="Roboto Condensed Light" panose="020B0604020202020204" charset="0"/>
              </a:rPr>
              <a:t>stercoralis</a:t>
            </a:r>
            <a:endParaRPr lang="en-US" sz="1800" dirty="0">
              <a:latin typeface="Roboto Condensed Light" panose="020B0604020202020204" charset="0"/>
              <a:ea typeface="Roboto Condensed Light" panose="020B0604020202020204" charset="0"/>
            </a:endParaRPr>
          </a:p>
        </p:txBody>
      </p:sp>
      <p:sp>
        <p:nvSpPr>
          <p:cNvPr id="6" name="TextBox 5"/>
          <p:cNvSpPr txBox="1"/>
          <p:nvPr/>
        </p:nvSpPr>
        <p:spPr>
          <a:xfrm>
            <a:off x="2063945" y="3230880"/>
            <a:ext cx="252535" cy="369332"/>
          </a:xfrm>
          <a:prstGeom prst="rect">
            <a:avLst/>
          </a:prstGeom>
          <a:noFill/>
        </p:spPr>
        <p:txBody>
          <a:bodyPr wrap="square" rtlCol="0">
            <a:spAutoFit/>
          </a:bodyPr>
          <a:lstStyle/>
          <a:p>
            <a:r>
              <a:rPr lang="en-US" sz="1800" b="1" dirty="0">
                <a:latin typeface="Roboto Condensed Light" panose="020B0604020202020204" charset="0"/>
                <a:ea typeface="Roboto Condensed Light" panose="020B0604020202020204" charset="0"/>
              </a:rPr>
              <a:t>B</a:t>
            </a:r>
          </a:p>
        </p:txBody>
      </p:sp>
    </p:spTree>
    <p:extLst>
      <p:ext uri="{BB962C8B-B14F-4D97-AF65-F5344CB8AC3E}">
        <p14:creationId xmlns:p14="http://schemas.microsoft.com/office/powerpoint/2010/main" val="360088824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Microscopy of </a:t>
            </a:r>
            <a:br>
              <a:rPr lang="en-US" smtClean="0"/>
            </a:br>
            <a:r>
              <a:rPr lang="en-US" smtClean="0"/>
              <a:t>Specimens other than Stool</a:t>
            </a:r>
            <a:endParaRPr lang="en-US" dirty="0"/>
          </a:p>
        </p:txBody>
      </p:sp>
      <p:sp>
        <p:nvSpPr>
          <p:cNvPr id="193" name="Google Shape;193;p12"/>
          <p:cNvSpPr txBox="1">
            <a:spLocks noGrp="1"/>
          </p:cNvSpPr>
          <p:nvPr>
            <p:ph idx="1"/>
          </p:nvPr>
        </p:nvSpPr>
        <p:spPr/>
        <p:txBody>
          <a:bodyPr/>
          <a:lstStyle/>
          <a:p>
            <a:r>
              <a:rPr lang="en-US" smtClean="0"/>
              <a:t>Entero-test</a:t>
            </a:r>
          </a:p>
          <a:p>
            <a:r>
              <a:rPr lang="en-US" smtClean="0"/>
              <a:t>Disseminated strongyloidiasis – diagnosed by examining stool, sputum, other body fluids, and tissue biopsies - contain high numbers of filariform larvae</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184</a:t>
            </a:fld>
            <a:endParaRPr lang="en"/>
          </a:p>
        </p:txBody>
      </p:sp>
    </p:spTree>
    <p:extLst>
      <p:ext uri="{BB962C8B-B14F-4D97-AF65-F5344CB8AC3E}">
        <p14:creationId xmlns:p14="http://schemas.microsoft.com/office/powerpoint/2010/main" val="64953441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Stool Culture</a:t>
            </a:r>
            <a:endParaRPr lang="en-US" dirty="0"/>
          </a:p>
        </p:txBody>
      </p:sp>
      <p:sp>
        <p:nvSpPr>
          <p:cNvPr id="193" name="Google Shape;193;p12"/>
          <p:cNvSpPr txBox="1">
            <a:spLocks noGrp="1"/>
          </p:cNvSpPr>
          <p:nvPr>
            <p:ph idx="1"/>
          </p:nvPr>
        </p:nvSpPr>
        <p:spPr/>
        <p:txBody>
          <a:bodyPr/>
          <a:lstStyle/>
          <a:p>
            <a:r>
              <a:rPr lang="en-US" smtClean="0"/>
              <a:t>Harada-Mori filter paper tube method</a:t>
            </a:r>
          </a:p>
          <a:p>
            <a:r>
              <a:rPr lang="en-US" smtClean="0"/>
              <a:t>Baermann funnel technique</a:t>
            </a:r>
          </a:p>
          <a:p>
            <a:r>
              <a:rPr lang="en-US" smtClean="0"/>
              <a:t>Agar plate technique (more sensitive)</a:t>
            </a:r>
          </a:p>
          <a:p>
            <a:r>
              <a:rPr lang="en-US" smtClean="0"/>
              <a:t>Charcoal culture method.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185</a:t>
            </a:fld>
            <a:endParaRPr lang="en"/>
          </a:p>
        </p:txBody>
      </p:sp>
    </p:spTree>
    <p:extLst>
      <p:ext uri="{BB962C8B-B14F-4D97-AF65-F5344CB8AC3E}">
        <p14:creationId xmlns:p14="http://schemas.microsoft.com/office/powerpoint/2010/main" val="60693795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Serology</a:t>
            </a:r>
            <a:endParaRPr lang="en-US" dirty="0"/>
          </a:p>
        </p:txBody>
      </p:sp>
      <p:sp>
        <p:nvSpPr>
          <p:cNvPr id="193" name="Google Shape;193;p12"/>
          <p:cNvSpPr txBox="1">
            <a:spLocks noGrp="1"/>
          </p:cNvSpPr>
          <p:nvPr>
            <p:ph idx="1"/>
          </p:nvPr>
        </p:nvSpPr>
        <p:spPr/>
        <p:txBody>
          <a:bodyPr/>
          <a:lstStyle/>
          <a:p>
            <a:r>
              <a:rPr lang="pt-BR" smtClean="0"/>
              <a:t>ELISA using crude larval antigens</a:t>
            </a:r>
          </a:p>
          <a:p>
            <a:r>
              <a:rPr lang="en-US" smtClean="0"/>
              <a:t>LIP assay (Luciferase immunoprecipitation)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186</a:t>
            </a:fld>
            <a:endParaRPr lang="en"/>
          </a:p>
        </p:txBody>
      </p:sp>
    </p:spTree>
    <p:extLst>
      <p:ext uri="{BB962C8B-B14F-4D97-AF65-F5344CB8AC3E}">
        <p14:creationId xmlns:p14="http://schemas.microsoft.com/office/powerpoint/2010/main" val="378129707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Coproantigen Detection </a:t>
            </a:r>
            <a:br>
              <a:rPr lang="en-US" smtClean="0"/>
            </a:br>
            <a:r>
              <a:rPr lang="en-US" smtClean="0"/>
              <a:t>in Stool</a:t>
            </a:r>
            <a:endParaRPr lang="en-US" dirty="0"/>
          </a:p>
        </p:txBody>
      </p:sp>
      <p:sp>
        <p:nvSpPr>
          <p:cNvPr id="193" name="Google Shape;193;p12"/>
          <p:cNvSpPr txBox="1">
            <a:spLocks noGrp="1"/>
          </p:cNvSpPr>
          <p:nvPr>
            <p:ph idx="1"/>
          </p:nvPr>
        </p:nvSpPr>
        <p:spPr/>
        <p:txBody>
          <a:bodyPr/>
          <a:lstStyle/>
          <a:p>
            <a:r>
              <a:rPr lang="en-US" smtClean="0"/>
              <a:t>Antigen capture ELISA - developed using polyclonal rabbit antiserum raised against Strongyloides ratti excretory/secretory antigen</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187</a:t>
            </a:fld>
            <a:endParaRPr lang="en"/>
          </a:p>
        </p:txBody>
      </p:sp>
    </p:spTree>
    <p:extLst>
      <p:ext uri="{BB962C8B-B14F-4D97-AF65-F5344CB8AC3E}">
        <p14:creationId xmlns:p14="http://schemas.microsoft.com/office/powerpoint/2010/main" val="345016915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Laboratory Diagnosis - Molecular Diagnosis</a:t>
            </a:r>
            <a:endParaRPr lang="en-US" dirty="0"/>
          </a:p>
        </p:txBody>
      </p:sp>
      <p:sp>
        <p:nvSpPr>
          <p:cNvPr id="193" name="Google Shape;193;p12"/>
          <p:cNvSpPr txBox="1">
            <a:spLocks noGrp="1"/>
          </p:cNvSpPr>
          <p:nvPr>
            <p:ph idx="1"/>
          </p:nvPr>
        </p:nvSpPr>
        <p:spPr/>
        <p:txBody>
          <a:bodyPr/>
          <a:lstStyle/>
          <a:p>
            <a:r>
              <a:rPr lang="en-US" smtClean="0"/>
              <a:t>Real-time PCR assays - targeting various genes of S. stercoralis - cytochrome C oxidase gene, 18S </a:t>
            </a:r>
            <a:r>
              <a:rPr lang="it-IT" smtClean="0"/>
              <a:t>rRNA gene in fecal samples.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188</a:t>
            </a:fld>
            <a:endParaRPr lang="en"/>
          </a:p>
        </p:txBody>
      </p:sp>
    </p:spTree>
    <p:extLst>
      <p:ext uri="{BB962C8B-B14F-4D97-AF65-F5344CB8AC3E}">
        <p14:creationId xmlns:p14="http://schemas.microsoft.com/office/powerpoint/2010/main" val="398857847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Treatment of Strongyloidiasis</a:t>
            </a:r>
            <a:endParaRPr lang="en-US" dirty="0"/>
          </a:p>
        </p:txBody>
      </p:sp>
      <p:sp>
        <p:nvSpPr>
          <p:cNvPr id="193" name="Google Shape;193;p12"/>
          <p:cNvSpPr txBox="1">
            <a:spLocks noGrp="1"/>
          </p:cNvSpPr>
          <p:nvPr>
            <p:ph idx="1"/>
          </p:nvPr>
        </p:nvSpPr>
        <p:spPr/>
        <p:txBody>
          <a:bodyPr/>
          <a:lstStyle/>
          <a:p>
            <a:r>
              <a:rPr lang="en-US" smtClean="0"/>
              <a:t>Even in the asymptomatic stage, strongyloidiasis must be treated because of the potential for subsequent fatal hyperinfection</a:t>
            </a:r>
          </a:p>
          <a:p>
            <a:r>
              <a:rPr lang="en-US" smtClean="0"/>
              <a:t>Ivermectin (200 mg/kg daily for 2 days) - more effective than albendazole (400 mg daily for 3 days)</a:t>
            </a:r>
          </a:p>
          <a:p>
            <a:r>
              <a:rPr lang="en-US" smtClean="0"/>
              <a:t>For disseminated strongyloidiasis: Prolonged course of Ivermectin -  5–7 days or until the parasites are eradicated.</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189</a:t>
            </a:fld>
            <a:endParaRPr lang="en"/>
          </a:p>
        </p:txBody>
      </p:sp>
    </p:spTree>
    <p:extLst>
      <p:ext uri="{BB962C8B-B14F-4D97-AF65-F5344CB8AC3E}">
        <p14:creationId xmlns:p14="http://schemas.microsoft.com/office/powerpoint/2010/main" val="328897047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Strongyloides fuelleborni</a:t>
            </a:r>
            <a:endParaRPr lang="en-US" dirty="0"/>
          </a:p>
        </p:txBody>
      </p:sp>
      <p:sp>
        <p:nvSpPr>
          <p:cNvPr id="193" name="Google Shape;193;p12"/>
          <p:cNvSpPr txBox="1">
            <a:spLocks noGrp="1"/>
          </p:cNvSpPr>
          <p:nvPr>
            <p:ph idx="1"/>
          </p:nvPr>
        </p:nvSpPr>
        <p:spPr/>
        <p:txBody>
          <a:bodyPr/>
          <a:lstStyle/>
          <a:p>
            <a:r>
              <a:rPr lang="en-US" smtClean="0"/>
              <a:t>Zoonotic parasite affecting monkeys, occasionally causes human infection, called as swollen belly syndrome.</a:t>
            </a:r>
          </a:p>
          <a:p>
            <a:r>
              <a:rPr lang="en-US" smtClean="0"/>
              <a:t>Serious life-threatening condition - diarrhea, respiratory distress and protein losing enteropathy, leading to hypoalbuminemia and edema. </a:t>
            </a:r>
          </a:p>
          <a:p>
            <a:r>
              <a:rPr lang="en-US" smtClean="0"/>
              <a:t>Diagnosed by detecting the eggs but not larvae in the stool. </a:t>
            </a:r>
          </a:p>
          <a:p>
            <a:r>
              <a:rPr lang="en-US" smtClean="0"/>
              <a:t>Thiabendazole is used for treatment</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190</a:t>
            </a:fld>
            <a:endParaRPr lang="en"/>
          </a:p>
        </p:txBody>
      </p:sp>
    </p:spTree>
    <p:extLst>
      <p:ext uri="{BB962C8B-B14F-4D97-AF65-F5344CB8AC3E}">
        <p14:creationId xmlns:p14="http://schemas.microsoft.com/office/powerpoint/2010/main" val="283368569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p:txBody>
          <a:bodyPr/>
          <a:lstStyle/>
          <a:p>
            <a:r>
              <a:rPr lang="en-US" smtClean="0"/>
              <a:t>INTESTINAL NEMATODES OF LOWER</a:t>
            </a:r>
            <a:br>
              <a:rPr lang="en-US" smtClean="0"/>
            </a:br>
            <a:r>
              <a:rPr lang="en-US" smtClean="0"/>
              <a:t>ANIMALS THAT RARELY INFECT MAN</a:t>
            </a:r>
            <a:endParaRPr lang="en-US" dirty="0"/>
          </a:p>
        </p:txBody>
      </p:sp>
      <p:sp>
        <p:nvSpPr>
          <p:cNvPr id="5" name="Content Placeholder 4"/>
          <p:cNvSpPr>
            <a:spLocks noGrp="1"/>
          </p:cNvSpPr>
          <p:nvPr>
            <p:ph idx="1"/>
          </p:nvPr>
        </p:nvSpPr>
        <p:spPr/>
        <p:txBody>
          <a:bodyPr/>
          <a:lstStyle/>
          <a:p>
            <a:endParaRPr lang="en-US"/>
          </a:p>
        </p:txBody>
      </p:sp>
      <p:sp>
        <p:nvSpPr>
          <p:cNvPr id="223" name="Google Shape;223;p14"/>
          <p:cNvSpPr txBox="1">
            <a:spLocks noGrp="1"/>
          </p:cNvSpPr>
          <p:nvPr>
            <p:ph type="sldNum" sz="quarter" idx="12"/>
          </p:nvPr>
        </p:nvSpPr>
        <p:spPr/>
        <p:txBody>
          <a:bodyPr/>
          <a:lstStyle/>
          <a:p>
            <a:pPr lvl="0"/>
            <a:fld id="{00000000-1234-1234-1234-123412341234}" type="slidenum">
              <a:rPr lang="en-GB" smtClean="0"/>
              <a:pPr lvl="0"/>
              <a:t>191</a:t>
            </a:fld>
            <a:endParaRPr lang="en-GB"/>
          </a:p>
        </p:txBody>
      </p:sp>
    </p:spTree>
    <p:extLst>
      <p:ext uri="{BB962C8B-B14F-4D97-AF65-F5344CB8AC3E}">
        <p14:creationId xmlns:p14="http://schemas.microsoft.com/office/powerpoint/2010/main" val="40978141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INTESTINAL NEMATODES OF LOWER</a:t>
            </a:r>
            <a:br>
              <a:rPr lang="en-US" smtClean="0"/>
            </a:br>
            <a:r>
              <a:rPr lang="en-US" smtClean="0"/>
              <a:t>ANIMALS THAT RARELY INFECT MAN</a:t>
            </a:r>
            <a:endParaRPr lang="en-US" dirty="0"/>
          </a:p>
        </p:txBody>
      </p:sp>
      <p:sp>
        <p:nvSpPr>
          <p:cNvPr id="193" name="Google Shape;193;p12"/>
          <p:cNvSpPr txBox="1">
            <a:spLocks noGrp="1"/>
          </p:cNvSpPr>
          <p:nvPr>
            <p:ph idx="1"/>
          </p:nvPr>
        </p:nvSpPr>
        <p:spPr/>
        <p:txBody>
          <a:bodyPr/>
          <a:lstStyle/>
          <a:p>
            <a:r>
              <a:rPr lang="en-US" smtClean="0"/>
              <a:t>Angiostrongylus costaricensis</a:t>
            </a:r>
          </a:p>
          <a:p>
            <a:r>
              <a:rPr lang="en-US" smtClean="0"/>
              <a:t>Anisakiasis species</a:t>
            </a:r>
          </a:p>
          <a:p>
            <a:r>
              <a:rPr lang="en-US" smtClean="0"/>
              <a:t>Capillaria philippinensis—eggs resemble with that of Trichuris trichiura</a:t>
            </a:r>
          </a:p>
          <a:p>
            <a:r>
              <a:rPr lang="en-US" smtClean="0"/>
              <a:t>Trichostrongylus species—also called as pseudo-hookworm as eggs resemble with that hookworm</a:t>
            </a:r>
          </a:p>
          <a:p>
            <a:r>
              <a:rPr lang="en-US" smtClean="0"/>
              <a:t>Oesophagostomum species</a:t>
            </a:r>
          </a:p>
          <a:p>
            <a:r>
              <a:rPr lang="en-US" smtClean="0"/>
              <a:t>Ternidens deminutus (or African colon worm).</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192</a:t>
            </a:fld>
            <a:endParaRPr lang="en"/>
          </a:p>
        </p:txBody>
      </p:sp>
    </p:spTree>
    <p:extLst>
      <p:ext uri="{BB962C8B-B14F-4D97-AF65-F5344CB8AC3E}">
        <p14:creationId xmlns:p14="http://schemas.microsoft.com/office/powerpoint/2010/main" val="305383040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lstStyle/>
          <a:p>
            <a:r>
              <a:rPr lang="en-US" smtClean="0"/>
              <a:t>Q1. Which of the following cestode does not have a rostellum and hooks:</a:t>
            </a:r>
          </a:p>
          <a:p>
            <a:r>
              <a:rPr lang="en-US" smtClean="0"/>
              <a:t>Echinococcus granulosus</a:t>
            </a:r>
          </a:p>
          <a:p>
            <a:r>
              <a:rPr lang="en-US" smtClean="0"/>
              <a:t>Taenia solium</a:t>
            </a:r>
          </a:p>
          <a:p>
            <a:r>
              <a:rPr lang="en-US" smtClean="0"/>
              <a:t>Taenia saginata</a:t>
            </a:r>
          </a:p>
          <a:p>
            <a:r>
              <a:rPr lang="en-US" smtClean="0"/>
              <a:t>Hymenolepis nana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193</a:t>
            </a:fld>
            <a:endParaRPr lang="en"/>
          </a:p>
        </p:txBody>
      </p:sp>
      <p:sp>
        <p:nvSpPr>
          <p:cNvPr id="3" name="Rounded Rectangle 2"/>
          <p:cNvSpPr/>
          <p:nvPr/>
        </p:nvSpPr>
        <p:spPr>
          <a:xfrm>
            <a:off x="0" y="3116923"/>
            <a:ext cx="881888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50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lstStyle/>
          <a:p>
            <a:r>
              <a:rPr lang="en-US" smtClean="0"/>
              <a:t>Q2. Which of the following cestode eggs are NOT bile stained:</a:t>
            </a:r>
          </a:p>
          <a:p>
            <a:r>
              <a:rPr lang="en-US" smtClean="0"/>
              <a:t>Echinococcus granulosus</a:t>
            </a:r>
          </a:p>
          <a:p>
            <a:r>
              <a:rPr lang="en-US" smtClean="0"/>
              <a:t>Taenia solium</a:t>
            </a:r>
          </a:p>
          <a:p>
            <a:r>
              <a:rPr lang="en-US" smtClean="0"/>
              <a:t>Diphyllobothrium latum</a:t>
            </a:r>
          </a:p>
          <a:p>
            <a:r>
              <a:rPr lang="en-US" smtClean="0"/>
              <a:t>Hymenolepis nana</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194</a:t>
            </a:fld>
            <a:endParaRPr lang="en"/>
          </a:p>
        </p:txBody>
      </p:sp>
      <p:sp>
        <p:nvSpPr>
          <p:cNvPr id="3" name="Rounded Rectangle 2"/>
          <p:cNvSpPr/>
          <p:nvPr/>
        </p:nvSpPr>
        <p:spPr>
          <a:xfrm>
            <a:off x="0" y="3684550"/>
            <a:ext cx="881888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07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p:txBody>
          <a:bodyPr/>
          <a:lstStyle/>
          <a:p>
            <a:r>
              <a:rPr lang="en-US" smtClean="0"/>
              <a:t>Questions:</a:t>
            </a:r>
            <a:endParaRPr lang="en-US" dirty="0"/>
          </a:p>
        </p:txBody>
      </p:sp>
      <p:sp>
        <p:nvSpPr>
          <p:cNvPr id="193" name="Google Shape;193;p12"/>
          <p:cNvSpPr txBox="1">
            <a:spLocks noGrp="1"/>
          </p:cNvSpPr>
          <p:nvPr>
            <p:ph idx="1"/>
          </p:nvPr>
        </p:nvSpPr>
        <p:spPr/>
        <p:txBody>
          <a:bodyPr/>
          <a:lstStyle/>
          <a:p>
            <a:r>
              <a:rPr lang="en-US" smtClean="0"/>
              <a:t>Q3. All of the following intestinal nematodes are oviparous, except:</a:t>
            </a:r>
          </a:p>
          <a:p>
            <a:r>
              <a:rPr lang="en-US" smtClean="0"/>
              <a:t>Roundworm</a:t>
            </a:r>
          </a:p>
          <a:p>
            <a:r>
              <a:rPr lang="en-US" smtClean="0"/>
              <a:t>Strongyloides</a:t>
            </a:r>
          </a:p>
          <a:p>
            <a:r>
              <a:rPr lang="en-US" smtClean="0"/>
              <a:t>Hookworm</a:t>
            </a:r>
          </a:p>
          <a:p>
            <a:r>
              <a:rPr lang="en-US" smtClean="0"/>
              <a:t>Enterobius</a:t>
            </a:r>
            <a:endParaRPr lang="en-US" dirty="0"/>
          </a:p>
        </p:txBody>
      </p:sp>
      <p:sp>
        <p:nvSpPr>
          <p:cNvPr id="192" name="Google Shape;192;p12"/>
          <p:cNvSpPr txBox="1">
            <a:spLocks noGrp="1"/>
          </p:cNvSpPr>
          <p:nvPr>
            <p:ph type="sldNum" sz="quarter" idx="12"/>
          </p:nvPr>
        </p:nvSpPr>
        <p:spPr/>
        <p:txBody>
          <a:bodyPr/>
          <a:lstStyle/>
          <a:p>
            <a:pPr lvl="0"/>
            <a:fld id="{00000000-1234-1234-1234-123412341234}" type="slidenum">
              <a:rPr lang="en" smtClean="0"/>
              <a:pPr lvl="0"/>
              <a:t>195</a:t>
            </a:fld>
            <a:endParaRPr lang="en"/>
          </a:p>
        </p:txBody>
      </p:sp>
      <p:sp>
        <p:nvSpPr>
          <p:cNvPr id="3" name="Rounded Rectangle 2"/>
          <p:cNvSpPr/>
          <p:nvPr/>
        </p:nvSpPr>
        <p:spPr>
          <a:xfrm>
            <a:off x="0" y="2518421"/>
            <a:ext cx="8818880" cy="52746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402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7742</Words>
  <Application>Microsoft Office PowerPoint</Application>
  <PresentationFormat>On-screen Show (16:9)</PresentationFormat>
  <Paragraphs>1104</Paragraphs>
  <Slides>195</Slides>
  <Notes>194</Notes>
  <HiddenSlides>0</HiddenSlides>
  <MMClips>0</MMClips>
  <ScaleCrop>false</ScaleCrop>
  <HeadingPairs>
    <vt:vector size="4" baseType="variant">
      <vt:variant>
        <vt:lpstr>Theme</vt:lpstr>
      </vt:variant>
      <vt:variant>
        <vt:i4>1</vt:i4>
      </vt:variant>
      <vt:variant>
        <vt:lpstr>Slide Titles</vt:lpstr>
      </vt:variant>
      <vt:variant>
        <vt:i4>195</vt:i4>
      </vt:variant>
    </vt:vector>
  </HeadingPairs>
  <TitlesOfParts>
    <vt:vector size="196" baseType="lpstr">
      <vt:lpstr>Office Theme</vt:lpstr>
      <vt:lpstr>Intestinal Helminthic Infections</vt:lpstr>
      <vt:lpstr>Learning objectives</vt:lpstr>
      <vt:lpstr>INTRODUCTION</vt:lpstr>
      <vt:lpstr>INTRODUCTION (Cont..)</vt:lpstr>
      <vt:lpstr>INTESTINAL CESTODE INFECTIONS</vt:lpstr>
      <vt:lpstr>INTESTINAL CESTODE INFECTIONS</vt:lpstr>
      <vt:lpstr>INTESTINAL CESTODE INFECTIONS (Cont..)</vt:lpstr>
      <vt:lpstr>Life cycle of various cestodes</vt:lpstr>
      <vt:lpstr>MORPHOLOGICAL FORMS</vt:lpstr>
      <vt:lpstr>Adult Worm</vt:lpstr>
      <vt:lpstr>Eggs</vt:lpstr>
      <vt:lpstr>Larva</vt:lpstr>
      <vt:lpstr>INTESTINAL TAENIASIS</vt:lpstr>
      <vt:lpstr>INTESTINAL TAENIASIS</vt:lpstr>
      <vt:lpstr>Morphology</vt:lpstr>
      <vt:lpstr>Morphology</vt:lpstr>
      <vt:lpstr>Life Cycle (Intestinal taeniasis)</vt:lpstr>
      <vt:lpstr>Epidemiology</vt:lpstr>
      <vt:lpstr>Clinical Manifestations</vt:lpstr>
      <vt:lpstr>Laboratory Diagnosis - Stool Examination</vt:lpstr>
      <vt:lpstr>Laboratory Diagnosis - Stool Examination (Cont..)</vt:lpstr>
      <vt:lpstr>Differences between Taenia saginata and T. solium.</vt:lpstr>
      <vt:lpstr>Differences between Taenia saginata and T. solium (Cont..)</vt:lpstr>
      <vt:lpstr>Differences between Taenia saginata and T. solium (Cont..)</vt:lpstr>
      <vt:lpstr>Differences between Taenia saginata and T. solium (Cont..)</vt:lpstr>
      <vt:lpstr>Laboratory Diagnosis - Taenia Specific Antigen Detection in Stool</vt:lpstr>
      <vt:lpstr>Laboratory Diagnosis - Taenia Specific Antigen Detection in Stool (Cont..)</vt:lpstr>
      <vt:lpstr>Laboratory Diagnosis - Molecular Methods</vt:lpstr>
      <vt:lpstr>Treatment of Intestinal taeniasis</vt:lpstr>
      <vt:lpstr>Prevention</vt:lpstr>
      <vt:lpstr>Taenia saginata asiatica (Asian Tapeworm)</vt:lpstr>
      <vt:lpstr>HYMENOLEPIASIS</vt:lpstr>
      <vt:lpstr>HYMENOLEPIASIS</vt:lpstr>
      <vt:lpstr>Life cycle of Hymenolepis nana.</vt:lpstr>
      <vt:lpstr>Clinical manifestations</vt:lpstr>
      <vt:lpstr>Epidemiology</vt:lpstr>
      <vt:lpstr>Laboratory diagnosis</vt:lpstr>
      <vt:lpstr>Eggs of H.nana</vt:lpstr>
      <vt:lpstr>Treatment</vt:lpstr>
      <vt:lpstr>Prevention</vt:lpstr>
      <vt:lpstr>Hymenolepis diminuta Infection</vt:lpstr>
      <vt:lpstr>DIPYLIDIUM CANINUM INFECTION</vt:lpstr>
      <vt:lpstr>DIPYLIDIUM CANINUM INFECTION</vt:lpstr>
      <vt:lpstr>DIPYLIDIUM CANINUM INFECTION (Cont..)</vt:lpstr>
      <vt:lpstr>DIPYLIDIUM CANINUM INFECTION (Cont..)</vt:lpstr>
      <vt:lpstr>DIPHYLLOBOTHRIASIS</vt:lpstr>
      <vt:lpstr>DIPHYLLOBOTHRIASIS</vt:lpstr>
      <vt:lpstr>Morphology</vt:lpstr>
      <vt:lpstr>Life Cycle</vt:lpstr>
      <vt:lpstr>Clinical Features</vt:lpstr>
      <vt:lpstr>Clinical Features (Cont..)</vt:lpstr>
      <vt:lpstr>Laboratory Diagnosis</vt:lpstr>
      <vt:lpstr>Laboratory Diagnosis (Cont..)</vt:lpstr>
      <vt:lpstr>Treatment of Diphyllobothriasis</vt:lpstr>
      <vt:lpstr>Prevention</vt:lpstr>
      <vt:lpstr>INTESTINAL TREMATODE INFECTIONS</vt:lpstr>
      <vt:lpstr>INTRODUCTION</vt:lpstr>
      <vt:lpstr>INTRODUCTION (Cont..)</vt:lpstr>
      <vt:lpstr>Morphology</vt:lpstr>
      <vt:lpstr>Morphology (Cont..)</vt:lpstr>
      <vt:lpstr>Life Cycle</vt:lpstr>
      <vt:lpstr>Life Cycle (Cont..)</vt:lpstr>
      <vt:lpstr>Life Cycle of All Trematodes Except Schistosomes</vt:lpstr>
      <vt:lpstr>Life Cycle of Schistosomes</vt:lpstr>
      <vt:lpstr>Treatment of Trematode infections</vt:lpstr>
      <vt:lpstr>SCHISTOSOMIASIS</vt:lpstr>
      <vt:lpstr>SCHISTOSOMIASIS</vt:lpstr>
      <vt:lpstr>SCHISTOSOMIASIS (Cont..)</vt:lpstr>
      <vt:lpstr>Morphology and Life Cycle</vt:lpstr>
      <vt:lpstr>Morphology and Life Cycle (Cont..)</vt:lpstr>
      <vt:lpstr>Schistosoma mansoni</vt:lpstr>
      <vt:lpstr>Pathogenesis and Clinical Features</vt:lpstr>
      <vt:lpstr>Laboratory Diagnosis</vt:lpstr>
      <vt:lpstr>Laboratory Diagnosis (Cont..)</vt:lpstr>
      <vt:lpstr>Laboratory Diagnosis (Cont..)</vt:lpstr>
      <vt:lpstr>Laboratory Diagnosis (Cont..)</vt:lpstr>
      <vt:lpstr>Treatment of S. mansoni infection</vt:lpstr>
      <vt:lpstr>Prevention</vt:lpstr>
      <vt:lpstr>Schistosoma japonicum</vt:lpstr>
      <vt:lpstr>Pathogenesis and Clinical Features</vt:lpstr>
      <vt:lpstr>Pathogenesis and Clinical Features (Cont..)</vt:lpstr>
      <vt:lpstr>Laboratory Diagnosis</vt:lpstr>
      <vt:lpstr>Treatment of S. japonicum infection</vt:lpstr>
      <vt:lpstr>Elimination of Schistosomiasis</vt:lpstr>
      <vt:lpstr>FASCIOLOPSIASIS</vt:lpstr>
      <vt:lpstr>FASCIOLOPSIASIS</vt:lpstr>
      <vt:lpstr>Epidemiology</vt:lpstr>
      <vt:lpstr>Life Cycle</vt:lpstr>
      <vt:lpstr>Pathogenesis</vt:lpstr>
      <vt:lpstr>Pathogenesis (Cont..)</vt:lpstr>
      <vt:lpstr>Laboratory Diagnosis</vt:lpstr>
      <vt:lpstr>Laboratory Diagnosis (Cont..)</vt:lpstr>
      <vt:lpstr>Treatment of Fasciolopsiasis</vt:lpstr>
      <vt:lpstr>INTESTINAL NEMATODE INFECTIONS</vt:lpstr>
      <vt:lpstr>Classification based on Habitat</vt:lpstr>
      <vt:lpstr>Intestinal Nematodes</vt:lpstr>
      <vt:lpstr>Tissue or Somatic Nematodes</vt:lpstr>
      <vt:lpstr>Classification based on they Lay Egg or Larva</vt:lpstr>
      <vt:lpstr>Classification based on they Lay Egg or Larva (Cont..)</vt:lpstr>
      <vt:lpstr>Classification based on they Lay Egg or Larva (Cont..)</vt:lpstr>
      <vt:lpstr>Morphology (Nematodes)</vt:lpstr>
      <vt:lpstr>Adult Worm</vt:lpstr>
      <vt:lpstr>TRICHURIASIS</vt:lpstr>
      <vt:lpstr>TRICHURIASIS</vt:lpstr>
      <vt:lpstr>Epidemiology</vt:lpstr>
      <vt:lpstr>Morphology</vt:lpstr>
      <vt:lpstr>Life Cycle</vt:lpstr>
      <vt:lpstr>Pathogenicity and Clinical Feature</vt:lpstr>
      <vt:lpstr>Pathogenicity and Clinical Feature (Cont..)</vt:lpstr>
      <vt:lpstr>Pathogenicity and Clinical Feature (Cont..)</vt:lpstr>
      <vt:lpstr>Laboratory Diagnosis</vt:lpstr>
      <vt:lpstr>Laboratory Diagnosis (Cont..)</vt:lpstr>
      <vt:lpstr>Laboratory Diagnosis (Cont..)</vt:lpstr>
      <vt:lpstr>Treatment of Trichuriasis</vt:lpstr>
      <vt:lpstr>ENTEROBIASIS</vt:lpstr>
      <vt:lpstr>ENTEROBIASIS</vt:lpstr>
      <vt:lpstr>Epidemiology</vt:lpstr>
      <vt:lpstr>Life Cycle</vt:lpstr>
      <vt:lpstr>Life Cycle (Cont..)</vt:lpstr>
      <vt:lpstr>Pathogenicity and Clinical Features</vt:lpstr>
      <vt:lpstr>Laboratory Diagnosis</vt:lpstr>
      <vt:lpstr>Laboratory Diagnosis (Cont..)</vt:lpstr>
      <vt:lpstr>Laboratory Diagnosis (Cont..)</vt:lpstr>
      <vt:lpstr>Laboratory Diagnosis (Cont..)</vt:lpstr>
      <vt:lpstr>Treatment of Enterobiasis</vt:lpstr>
      <vt:lpstr>Prevention</vt:lpstr>
      <vt:lpstr>ASCARIASIS</vt:lpstr>
      <vt:lpstr>ASCARIASIS</vt:lpstr>
      <vt:lpstr>Epidemiology</vt:lpstr>
      <vt:lpstr>Morphology</vt:lpstr>
      <vt:lpstr>Life Cycle</vt:lpstr>
      <vt:lpstr>Pathogenesis and Clinical Feature</vt:lpstr>
      <vt:lpstr>Pulmonary Phase</vt:lpstr>
      <vt:lpstr>Intestinal Phase</vt:lpstr>
      <vt:lpstr>Laboratory Diagnosis - Detection of the Parasite</vt:lpstr>
      <vt:lpstr>Laboratory Diagnosis - Detection of the Parasite (Cont..)</vt:lpstr>
      <vt:lpstr>Laboratory Diagnosis - Detection of the Parasite (Cont..)</vt:lpstr>
      <vt:lpstr>Laboratory Diagnosis - Detection of the Parasite (Cont..)</vt:lpstr>
      <vt:lpstr>Laboratory Diagnosis - Detection of the Parasite (Cont..)</vt:lpstr>
      <vt:lpstr>Laboratory Diagnosis - Detection of the Parasite (Cont..)</vt:lpstr>
      <vt:lpstr>Laboratory Diagnosis – Serology (Cont..)</vt:lpstr>
      <vt:lpstr>Laboratory Diagnosis – Molecular Method (Cont..)</vt:lpstr>
      <vt:lpstr>Laboratory Diagnosis – Other Methods(Cont..)</vt:lpstr>
      <vt:lpstr>Treatment of Ascariasis</vt:lpstr>
      <vt:lpstr>Treatment of Ascariasis (Cont..)</vt:lpstr>
      <vt:lpstr>HOOKWORM INFECTION</vt:lpstr>
      <vt:lpstr>HOOKWORM INFECTION</vt:lpstr>
      <vt:lpstr>Classification</vt:lpstr>
      <vt:lpstr>Epidemiology</vt:lpstr>
      <vt:lpstr>Epidemiology (Cont..)</vt:lpstr>
      <vt:lpstr>Morphology</vt:lpstr>
      <vt:lpstr>Morphology (Cont..)</vt:lpstr>
      <vt:lpstr>Life Cycle</vt:lpstr>
      <vt:lpstr>Pathogenicity</vt:lpstr>
      <vt:lpstr>Pathogenicity (Cont..)</vt:lpstr>
      <vt:lpstr>Clinical Features - Affect due to Migrating Larva</vt:lpstr>
      <vt:lpstr>Clinical Features - Affect due to Adult Worm in Intestine</vt:lpstr>
      <vt:lpstr>Laboratory Diagnosis - Stool Microscopy</vt:lpstr>
      <vt:lpstr>Laboratory Diagnosis - Stool Microscopy (Cont..)</vt:lpstr>
      <vt:lpstr>Laboratory Diagnosis - Stool Microscopy (Cont..)</vt:lpstr>
      <vt:lpstr>Classification of intensity of infection based on WHO guidelines (eggs per gram of stool)</vt:lpstr>
      <vt:lpstr>Laboratory Diagnosis - Stool Culture </vt:lpstr>
      <vt:lpstr>Laboratory Diagnosis - Molecular Diagnosis</vt:lpstr>
      <vt:lpstr>Laboratory Diagnosis - Other Findings</vt:lpstr>
      <vt:lpstr>Treatment of Hookworm disease</vt:lpstr>
      <vt:lpstr>Treatment of Hookworm disease (Cont..)</vt:lpstr>
      <vt:lpstr>Prevention</vt:lpstr>
      <vt:lpstr>Soil-transmitted helminth infection</vt:lpstr>
      <vt:lpstr>Soil-transmitted helminth infection (Cont..)</vt:lpstr>
      <vt:lpstr>Soil-transmitted helminth infection (Cont..)</vt:lpstr>
      <vt:lpstr>Soil-transmitted helminth infection (Cont..)</vt:lpstr>
      <vt:lpstr>STRONGYLOIDIASIS</vt:lpstr>
      <vt:lpstr>STRONGYLOIDIASIS</vt:lpstr>
      <vt:lpstr>Morphology</vt:lpstr>
      <vt:lpstr>Life Cycle</vt:lpstr>
      <vt:lpstr>Pathogenesis and Clinical Feature</vt:lpstr>
      <vt:lpstr>Pathogenesis and Clinical Feature (Cont..)</vt:lpstr>
      <vt:lpstr>Complications of strongyloidiasis</vt:lpstr>
      <vt:lpstr>Complications of strongyloidiasis (Cont..)</vt:lpstr>
      <vt:lpstr>Laboratory Diagnosis - Stool Microscopy</vt:lpstr>
      <vt:lpstr>Laboratory Diagnosis - Stool Microscopy (Cont..)</vt:lpstr>
      <vt:lpstr>Differences between rhabditiform larva of hookworm and Strongyloides stercoralis</vt:lpstr>
      <vt:lpstr>Rhabditiform larva</vt:lpstr>
      <vt:lpstr>Laboratory Diagnosis - Microscopy of  Specimens other than Stool</vt:lpstr>
      <vt:lpstr>Laboratory Diagnosis - Stool Culture</vt:lpstr>
      <vt:lpstr>Laboratory Diagnosis - Serology</vt:lpstr>
      <vt:lpstr>Laboratory Diagnosis - Coproantigen Detection  in Stool</vt:lpstr>
      <vt:lpstr>Laboratory Diagnosis - Molecular Diagnosis</vt:lpstr>
      <vt:lpstr>Treatment of Strongyloidiasis</vt:lpstr>
      <vt:lpstr>Strongyloides fuelleborni</vt:lpstr>
      <vt:lpstr>INTESTINAL NEMATODES OF LOWER ANIMALS THAT RARELY INFECT MAN</vt:lpstr>
      <vt:lpstr>INTESTINAL NEMATODES OF LOWER ANIMALS THAT RARELY INFECT MAN</vt:lpstr>
      <vt:lpstr>Questions:</vt:lpstr>
      <vt:lpstr>Questions: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Intestinal Helminthic Infections</dc:title>
  <dc:creator>micro pc</dc:creator>
  <cp:lastModifiedBy>micro pc</cp:lastModifiedBy>
  <cp:revision>2</cp:revision>
  <dcterms:created xsi:type="dcterms:W3CDTF">2024-07-24T05:46:38Z</dcterms:created>
  <dcterms:modified xsi:type="dcterms:W3CDTF">2024-07-24T05:49:06Z</dcterms:modified>
</cp:coreProperties>
</file>