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Lst>
  <p:notesMasterIdLst>
    <p:notesMasterId r:id="rId122"/>
  </p:notesMasterIdLst>
  <p:sldIdLst>
    <p:sldId id="316" r:id="rId4"/>
    <p:sldId id="304" r:id="rId5"/>
    <p:sldId id="317" r:id="rId6"/>
    <p:sldId id="318" r:id="rId7"/>
    <p:sldId id="319" r:id="rId8"/>
    <p:sldId id="306" r:id="rId9"/>
    <p:sldId id="322" r:id="rId10"/>
    <p:sldId id="339" r:id="rId11"/>
    <p:sldId id="340" r:id="rId12"/>
    <p:sldId id="341" r:id="rId13"/>
    <p:sldId id="342" r:id="rId14"/>
    <p:sldId id="343" r:id="rId15"/>
    <p:sldId id="344" r:id="rId16"/>
    <p:sldId id="345" r:id="rId17"/>
    <p:sldId id="346" r:id="rId18"/>
    <p:sldId id="347"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67" r:id="rId38"/>
    <p:sldId id="368" r:id="rId39"/>
    <p:sldId id="369" r:id="rId40"/>
    <p:sldId id="370" r:id="rId41"/>
    <p:sldId id="371" r:id="rId42"/>
    <p:sldId id="396" r:id="rId43"/>
    <p:sldId id="397" r:id="rId44"/>
    <p:sldId id="376" r:id="rId45"/>
    <p:sldId id="377" r:id="rId46"/>
    <p:sldId id="378" r:id="rId47"/>
    <p:sldId id="379" r:id="rId48"/>
    <p:sldId id="380" r:id="rId49"/>
    <p:sldId id="381" r:id="rId50"/>
    <p:sldId id="382" r:id="rId51"/>
    <p:sldId id="383" r:id="rId52"/>
    <p:sldId id="384" r:id="rId53"/>
    <p:sldId id="385" r:id="rId54"/>
    <p:sldId id="386" r:id="rId55"/>
    <p:sldId id="387" r:id="rId56"/>
    <p:sldId id="388" r:id="rId57"/>
    <p:sldId id="311" r:id="rId58"/>
    <p:sldId id="312" r:id="rId59"/>
    <p:sldId id="398" r:id="rId60"/>
    <p:sldId id="399" r:id="rId61"/>
    <p:sldId id="400" r:id="rId62"/>
    <p:sldId id="401" r:id="rId63"/>
    <p:sldId id="402" r:id="rId64"/>
    <p:sldId id="403" r:id="rId65"/>
    <p:sldId id="257" r:id="rId66"/>
    <p:sldId id="404" r:id="rId67"/>
    <p:sldId id="292" r:id="rId68"/>
    <p:sldId id="258" r:id="rId69"/>
    <p:sldId id="259" r:id="rId70"/>
    <p:sldId id="260" r:id="rId71"/>
    <p:sldId id="285" r:id="rId72"/>
    <p:sldId id="261" r:id="rId73"/>
    <p:sldId id="286" r:id="rId74"/>
    <p:sldId id="262" r:id="rId75"/>
    <p:sldId id="332" r:id="rId76"/>
    <p:sldId id="263" r:id="rId77"/>
    <p:sldId id="333" r:id="rId78"/>
    <p:sldId id="264" r:id="rId79"/>
    <p:sldId id="265" r:id="rId80"/>
    <p:sldId id="287" r:id="rId81"/>
    <p:sldId id="266" r:id="rId82"/>
    <p:sldId id="267" r:id="rId83"/>
    <p:sldId id="268" r:id="rId84"/>
    <p:sldId id="269" r:id="rId85"/>
    <p:sldId id="288" r:id="rId86"/>
    <p:sldId id="270" r:id="rId87"/>
    <p:sldId id="271" r:id="rId88"/>
    <p:sldId id="297" r:id="rId89"/>
    <p:sldId id="289" r:id="rId90"/>
    <p:sldId id="324" r:id="rId91"/>
    <p:sldId id="334" r:id="rId92"/>
    <p:sldId id="272" r:id="rId93"/>
    <p:sldId id="335" r:id="rId94"/>
    <p:sldId id="298" r:id="rId95"/>
    <p:sldId id="273" r:id="rId96"/>
    <p:sldId id="336" r:id="rId97"/>
    <p:sldId id="337" r:id="rId98"/>
    <p:sldId id="299" r:id="rId99"/>
    <p:sldId id="325" r:id="rId100"/>
    <p:sldId id="326" r:id="rId101"/>
    <p:sldId id="274" r:id="rId102"/>
    <p:sldId id="275" r:id="rId103"/>
    <p:sldId id="276" r:id="rId104"/>
    <p:sldId id="290" r:id="rId105"/>
    <p:sldId id="277" r:id="rId106"/>
    <p:sldId id="278" r:id="rId107"/>
    <p:sldId id="279" r:id="rId108"/>
    <p:sldId id="280" r:id="rId109"/>
    <p:sldId id="281" r:id="rId110"/>
    <p:sldId id="283" r:id="rId111"/>
    <p:sldId id="296" r:id="rId112"/>
    <p:sldId id="293" r:id="rId113"/>
    <p:sldId id="294" r:id="rId114"/>
    <p:sldId id="295" r:id="rId115"/>
    <p:sldId id="327" r:id="rId116"/>
    <p:sldId id="329" r:id="rId117"/>
    <p:sldId id="330" r:id="rId118"/>
    <p:sldId id="328" r:id="rId119"/>
    <p:sldId id="331" r:id="rId120"/>
    <p:sldId id="291"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153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B8875-EB7B-467F-9AC5-4663EDE77357}" type="datetimeFigureOut">
              <a:rPr lang="en-US" smtClean="0"/>
              <a:t>8/19/2023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1AE182-F890-4006-A097-52DE657815E6}" type="slidenum">
              <a:rPr lang="en-US" smtClean="0"/>
              <a:t>‹#›</a:t>
            </a:fld>
            <a:endParaRPr lang="en-US"/>
          </a:p>
        </p:txBody>
      </p:sp>
    </p:spTree>
    <p:extLst>
      <p:ext uri="{BB962C8B-B14F-4D97-AF65-F5344CB8AC3E}">
        <p14:creationId xmlns:p14="http://schemas.microsoft.com/office/powerpoint/2010/main" val="2376056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702102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126914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14113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832575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829455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844202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027473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772204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025785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630576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633743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159069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355576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713904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180135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060847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127692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263028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699238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644271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795142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864427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606603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18191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7056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755731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81017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418156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689921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4851623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4051993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968651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412254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023619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3360517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9657110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24192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503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3312844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8186444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4615168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5437823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0701589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6779783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38196672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9248150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6033518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0154619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5379609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25367003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18" tIns="91418" rIns="91418" bIns="91418" anchor="t" anchorCtr="0">
            <a:noAutofit/>
          </a:bodyPr>
          <a:lstStyle/>
          <a:p>
            <a:endParaRPr/>
          </a:p>
        </p:txBody>
      </p:sp>
    </p:spTree>
    <p:extLst>
      <p:ext uri="{BB962C8B-B14F-4D97-AF65-F5344CB8AC3E}">
        <p14:creationId xmlns:p14="http://schemas.microsoft.com/office/powerpoint/2010/main" val="13988547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 xmlns:a16="http://schemas.microsoft.com/office/drawing/2014/main" id="{1CF8E6D1-CA4C-4FA1-931D-EF14844138B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7713" indent="-287338">
              <a:spcBef>
                <a:spcPct val="30000"/>
              </a:spcBef>
              <a:defRPr sz="1200">
                <a:solidFill>
                  <a:schemeClr val="tx1"/>
                </a:solidFill>
                <a:latin typeface="Arial" panose="020B0604020202020204" pitchFamily="34" charset="0"/>
              </a:defRPr>
            </a:lvl2pPr>
            <a:lvl3pPr marL="1150938" indent="-230188">
              <a:spcBef>
                <a:spcPct val="30000"/>
              </a:spcBef>
              <a:defRPr sz="1200">
                <a:solidFill>
                  <a:schemeClr val="tx1"/>
                </a:solidFill>
                <a:latin typeface="Arial" panose="020B0604020202020204" pitchFamily="34" charset="0"/>
              </a:defRPr>
            </a:lvl3pPr>
            <a:lvl4pPr marL="1611313" indent="-230188">
              <a:spcBef>
                <a:spcPct val="30000"/>
              </a:spcBef>
              <a:defRPr sz="1200">
                <a:solidFill>
                  <a:schemeClr val="tx1"/>
                </a:solidFill>
                <a:latin typeface="Arial" panose="020B0604020202020204" pitchFamily="34" charset="0"/>
              </a:defRPr>
            </a:lvl4pPr>
            <a:lvl5pPr marL="2071688" indent="-230188">
              <a:spcBef>
                <a:spcPct val="30000"/>
              </a:spcBef>
              <a:defRPr sz="1200">
                <a:solidFill>
                  <a:schemeClr val="tx1"/>
                </a:solidFill>
                <a:latin typeface="Arial" panose="020B0604020202020204" pitchFamily="34" charset="0"/>
              </a:defRPr>
            </a:lvl5pPr>
            <a:lvl6pPr marL="2528888" indent="-230188" eaLnBrk="0" fontAlgn="base" hangingPunct="0">
              <a:spcBef>
                <a:spcPct val="30000"/>
              </a:spcBef>
              <a:spcAft>
                <a:spcPct val="0"/>
              </a:spcAft>
              <a:defRPr sz="1200">
                <a:solidFill>
                  <a:schemeClr val="tx1"/>
                </a:solidFill>
                <a:latin typeface="Arial" panose="020B0604020202020204" pitchFamily="34" charset="0"/>
              </a:defRPr>
            </a:lvl6pPr>
            <a:lvl7pPr marL="2986088" indent="-230188" eaLnBrk="0" fontAlgn="base" hangingPunct="0">
              <a:spcBef>
                <a:spcPct val="30000"/>
              </a:spcBef>
              <a:spcAft>
                <a:spcPct val="0"/>
              </a:spcAft>
              <a:defRPr sz="1200">
                <a:solidFill>
                  <a:schemeClr val="tx1"/>
                </a:solidFill>
                <a:latin typeface="Arial" panose="020B0604020202020204" pitchFamily="34" charset="0"/>
              </a:defRPr>
            </a:lvl7pPr>
            <a:lvl8pPr marL="3443288" indent="-230188" eaLnBrk="0" fontAlgn="base" hangingPunct="0">
              <a:spcBef>
                <a:spcPct val="30000"/>
              </a:spcBef>
              <a:spcAft>
                <a:spcPct val="0"/>
              </a:spcAft>
              <a:defRPr sz="1200">
                <a:solidFill>
                  <a:schemeClr val="tx1"/>
                </a:solidFill>
                <a:latin typeface="Arial" panose="020B0604020202020204" pitchFamily="34" charset="0"/>
              </a:defRPr>
            </a:lvl8pPr>
            <a:lvl9pPr marL="3900488" indent="-2301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FB2EC5-6B79-4D57-8367-A09ED8339210}" type="slidenum">
              <a:rPr lang="en-GB" altLang="en-US" smtClean="0">
                <a:solidFill>
                  <a:prstClr val="black"/>
                </a:solidFill>
              </a:rPr>
              <a:pPr>
                <a:spcBef>
                  <a:spcPct val="0"/>
                </a:spcBef>
              </a:pPr>
              <a:t>56</a:t>
            </a:fld>
            <a:endParaRPr lang="en-GB" altLang="en-US" dirty="0">
              <a:solidFill>
                <a:prstClr val="black"/>
              </a:solidFill>
            </a:endParaRPr>
          </a:p>
        </p:txBody>
      </p:sp>
      <p:sp>
        <p:nvSpPr>
          <p:cNvPr id="25603" name="Rectangle 2">
            <a:extLst>
              <a:ext uri="{FF2B5EF4-FFF2-40B4-BE49-F238E27FC236}">
                <a16:creationId xmlns="" xmlns:a16="http://schemas.microsoft.com/office/drawing/2014/main" id="{1FB7F8F1-14DE-4840-AB18-E23BA27042B5}"/>
              </a:ext>
            </a:extLst>
          </p:cNvPr>
          <p:cNvSpPr>
            <a:spLocks noGrp="1" noRot="1" noChangeAspect="1" noChangeArrowheads="1" noTextEdit="1"/>
          </p:cNvSpPr>
          <p:nvPr>
            <p:ph type="sldImg"/>
          </p:nvPr>
        </p:nvSpPr>
        <p:spPr>
          <a:xfrm>
            <a:off x="1143000" y="685800"/>
            <a:ext cx="4572000" cy="3429000"/>
          </a:xfrm>
          <a:ln/>
        </p:spPr>
      </p:sp>
      <p:sp>
        <p:nvSpPr>
          <p:cNvPr id="25604" name="Rectangle 3">
            <a:extLst>
              <a:ext uri="{FF2B5EF4-FFF2-40B4-BE49-F238E27FC236}">
                <a16:creationId xmlns="" xmlns:a16="http://schemas.microsoft.com/office/drawing/2014/main" id="{DC26DF7D-6A70-4CAB-A7F6-C56E33EFCAAC}"/>
              </a:ext>
            </a:extLst>
          </p:cNvPr>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SHARPS – Any sharp object that could break the skin – needles, scalpels, etc. All sharps must be discarded into an authorised kite marked bin of appropriate size at the point of care. Dispose directly into the bin. Put in gently sharp end first. Do not put sharps into plastic bags. Once 2/3rds full remove the bin. Close securely and sign the label. Do not seal with tape. Do not attempt to retrieve items out of sharps bins. Do not empty out the contents of sharps bins. Do not place sharps bins inside clinical waste bags. All incidents regarding Sharps must be reported to the Manager on duty and an incident form completed. </a:t>
            </a:r>
            <a:endParaRPr lang="en-US" altLang="en-US" dirty="0">
              <a:latin typeface="Arial" panose="020B0604020202020204" pitchFamily="34" charset="0"/>
            </a:endParaRPr>
          </a:p>
        </p:txBody>
      </p:sp>
    </p:spTree>
    <p:extLst>
      <p:ext uri="{BB962C8B-B14F-4D97-AF65-F5344CB8AC3E}">
        <p14:creationId xmlns:p14="http://schemas.microsoft.com/office/powerpoint/2010/main" val="33029876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19146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30861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47347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0455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80811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2794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37741A-48AD-4CB4-95AC-DC9B1A824A41}" type="datetimeFigureOut">
              <a:rPr lang="en-US" smtClean="0"/>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432139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37741A-48AD-4CB4-95AC-DC9B1A824A41}" type="datetimeFigureOut">
              <a:rPr lang="en-US" smtClean="0"/>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124553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37741A-48AD-4CB4-95AC-DC9B1A824A41}" type="datetimeFigureOut">
              <a:rPr lang="en-US" smtClean="0"/>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2026026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37741A-48AD-4CB4-95AC-DC9B1A824A41}" type="datetimeFigureOut">
              <a:rPr lang="en-US" smtClean="0"/>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328507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37741A-48AD-4CB4-95AC-DC9B1A824A41}" type="datetimeFigureOut">
              <a:rPr lang="en-US" smtClean="0"/>
              <a:t>8/19/2023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4159102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37741A-48AD-4CB4-95AC-DC9B1A824A41}" type="datetimeFigureOut">
              <a:rPr lang="en-US" smtClean="0"/>
              <a:t>8/19/2023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183515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37741A-48AD-4CB4-95AC-DC9B1A824A41}" type="datetimeFigureOut">
              <a:rPr lang="en-US" smtClean="0"/>
              <a:t>8/19/2023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3015402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37741A-48AD-4CB4-95AC-DC9B1A824A41}" type="datetimeFigureOut">
              <a:rPr lang="en-US" smtClean="0"/>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147429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37741A-48AD-4CB4-95AC-DC9B1A824A41}" type="datetimeFigureOut">
              <a:rPr lang="en-US" smtClean="0"/>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2492952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37741A-48AD-4CB4-95AC-DC9B1A824A41}" type="datetimeFigureOut">
              <a:rPr lang="en-US" smtClean="0"/>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2560478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37741A-48AD-4CB4-95AC-DC9B1A824A41}" type="datetimeFigureOut">
              <a:rPr lang="en-US" smtClean="0"/>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2579823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54"/>
            <a:ext cx="7072430" cy="1769753"/>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5963632"/>
            <a:ext cx="2202830" cy="894393"/>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523433"/>
            <a:ext cx="52584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2050651"/>
            <a:ext cx="3378300" cy="3632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2050651"/>
            <a:ext cx="3378300" cy="3632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6182000"/>
            <a:ext cx="14874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 name="Picture 2" descr="Logo&#10;&#10;Description automatically generated">
            <a:extLst>
              <a:ext uri="{FF2B5EF4-FFF2-40B4-BE49-F238E27FC236}">
                <a16:creationId xmlns:a16="http://schemas.microsoft.com/office/drawing/2014/main" xmlns="" id="{06F53579-7EBD-4A7A-85BB-631310E8E3BF}"/>
              </a:ext>
            </a:extLst>
          </p:cNvPr>
          <p:cNvPicPr>
            <a:picLocks noChangeAspect="1"/>
          </p:cNvPicPr>
          <p:nvPr userDrawn="1"/>
        </p:nvPicPr>
        <p:blipFill>
          <a:blip r:embed="rId2"/>
          <a:stretch>
            <a:fillRect/>
          </a:stretch>
        </p:blipFill>
        <p:spPr>
          <a:xfrm>
            <a:off x="8061434" y="185949"/>
            <a:ext cx="884735" cy="769220"/>
          </a:xfrm>
          <a:prstGeom prst="rect">
            <a:avLst/>
          </a:prstGeom>
        </p:spPr>
      </p:pic>
    </p:spTree>
    <p:extLst>
      <p:ext uri="{BB962C8B-B14F-4D97-AF65-F5344CB8AC3E}">
        <p14:creationId xmlns:p14="http://schemas.microsoft.com/office/powerpoint/2010/main" val="637880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CAD26C-704E-CB49-90D8-D20026774649}"/>
              </a:ext>
            </a:extLst>
          </p:cNvPr>
          <p:cNvSpPr>
            <a:spLocks noGrp="1"/>
          </p:cNvSpPr>
          <p:nvPr>
            <p:ph type="title"/>
          </p:nvPr>
        </p:nvSpPr>
        <p:spPr>
          <a:xfrm>
            <a:off x="4586990" y="1709739"/>
            <a:ext cx="3923597"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 xmlns:a16="http://schemas.microsoft.com/office/drawing/2014/main" id="{A1766102-8B44-8047-909E-E4C54527D60D}"/>
              </a:ext>
            </a:extLst>
          </p:cNvPr>
          <p:cNvSpPr>
            <a:spLocks noGrp="1"/>
          </p:cNvSpPr>
          <p:nvPr>
            <p:ph type="body" idx="1"/>
          </p:nvPr>
        </p:nvSpPr>
        <p:spPr>
          <a:xfrm>
            <a:off x="4586990" y="4589464"/>
            <a:ext cx="392359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 xmlns:a16="http://schemas.microsoft.com/office/drawing/2014/main" id="{F535EFB2-51A3-0343-9EC6-EB4CEB303B6B}"/>
              </a:ext>
            </a:extLst>
          </p:cNvPr>
          <p:cNvSpPr>
            <a:spLocks noGrp="1"/>
          </p:cNvSpPr>
          <p:nvPr>
            <p:ph type="dt" sz="half" idx="10"/>
          </p:nvPr>
        </p:nvSpPr>
        <p:spPr/>
        <p:txBody>
          <a:bodyPr/>
          <a:lstStyle/>
          <a:p>
            <a:fld id="{399CDA98-4E9A-EB44-B236-D662868A3A12}" type="datetimeFigureOut">
              <a:rPr lang="en-US" smtClean="0">
                <a:solidFill>
                  <a:prstClr val="black">
                    <a:tint val="75000"/>
                  </a:prstClr>
                </a:solidFill>
              </a:rPr>
              <a:pPr/>
              <a:t>8/19/2023</a:t>
            </a:fld>
            <a:endParaRPr lang="en-US" dirty="0">
              <a:solidFill>
                <a:prstClr val="black">
                  <a:tint val="75000"/>
                </a:prstClr>
              </a:solidFill>
            </a:endParaRPr>
          </a:p>
        </p:txBody>
      </p:sp>
      <p:sp>
        <p:nvSpPr>
          <p:cNvPr id="5" name="Footer Placeholder 4">
            <a:extLst>
              <a:ext uri="{FF2B5EF4-FFF2-40B4-BE49-F238E27FC236}">
                <a16:creationId xmlns="" xmlns:a16="http://schemas.microsoft.com/office/drawing/2014/main" id="{DA69487B-BABF-FA4C-A45A-63C01C46D4FB}"/>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 xmlns:a16="http://schemas.microsoft.com/office/drawing/2014/main" id="{A1FFEF06-B296-874C-8C42-01E2E9A19F8D}"/>
              </a:ext>
            </a:extLst>
          </p:cNvPr>
          <p:cNvSpPr>
            <a:spLocks noGrp="1"/>
          </p:cNvSpPr>
          <p:nvPr>
            <p:ph type="sldNum" sz="quarter" idx="12"/>
          </p:nvPr>
        </p:nvSpPr>
        <p:spPr/>
        <p:txBody>
          <a:bodyPr/>
          <a:lstStyle/>
          <a:p>
            <a:fld id="{215C14B4-01BF-D84E-823C-9E85F2ABD68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57746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37741A-48AD-4CB4-95AC-DC9B1A824A41}" type="datetimeFigureOut">
              <a:rPr lang="en-US" smtClean="0"/>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9BE9-3161-45B1-849C-0F78BBFB82A2}" type="slidenum">
              <a:rPr lang="en-US" smtClean="0"/>
              <a:t>‹#›</a:t>
            </a:fld>
            <a:endParaRPr lang="en-US"/>
          </a:p>
        </p:txBody>
      </p:sp>
    </p:spTree>
    <p:extLst>
      <p:ext uri="{BB962C8B-B14F-4D97-AF65-F5344CB8AC3E}">
        <p14:creationId xmlns:p14="http://schemas.microsoft.com/office/powerpoint/2010/main" val="3638578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9C8462-41AE-8049-99E4-8F809B2A0FF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46871B32-B4CF-1949-97E2-5C78AC73BD8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3EAB92AC-F8E5-7F4D-9546-85F8F7678865}"/>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5" name="Footer Placeholder 4">
            <a:extLst>
              <a:ext uri="{FF2B5EF4-FFF2-40B4-BE49-F238E27FC236}">
                <a16:creationId xmlns="" xmlns:a16="http://schemas.microsoft.com/office/drawing/2014/main" id="{471A7D5C-038B-9445-88B5-D0941F008A7B}"/>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 xmlns:a16="http://schemas.microsoft.com/office/drawing/2014/main" id="{F6029393-1B67-C346-9C93-F8BD661EB447}"/>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26488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AF6FD2-2ECB-8D40-8C8C-AD69D91142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E0EB393F-743E-BA4D-ACBB-DE4EE00A1D0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26E0654-DF19-D14F-BD50-F143A9013627}"/>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5" name="Footer Placeholder 4">
            <a:extLst>
              <a:ext uri="{FF2B5EF4-FFF2-40B4-BE49-F238E27FC236}">
                <a16:creationId xmlns="" xmlns:a16="http://schemas.microsoft.com/office/drawing/2014/main" id="{968E4AC7-74F4-8E43-8642-39461453995E}"/>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 xmlns:a16="http://schemas.microsoft.com/office/drawing/2014/main" id="{4AC9B798-ED12-0F4A-B3F5-7EE76F5FA14E}"/>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5204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CC5977-B68C-AA4D-97B0-07017234D5BD}"/>
              </a:ext>
            </a:extLst>
          </p:cNvPr>
          <p:cNvSpPr>
            <a:spLocks noGrp="1"/>
          </p:cNvSpPr>
          <p:nvPr>
            <p:ph type="title"/>
          </p:nvPr>
        </p:nvSpPr>
        <p:spPr>
          <a:xfrm>
            <a:off x="623888" y="1709741"/>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2394C128-6474-934B-AF3B-3D14BE10A1FE}"/>
              </a:ext>
            </a:extLst>
          </p:cNvPr>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FDB3C3B5-1858-1941-AAE0-9A8B64C1A313}"/>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5" name="Footer Placeholder 4">
            <a:extLst>
              <a:ext uri="{FF2B5EF4-FFF2-40B4-BE49-F238E27FC236}">
                <a16:creationId xmlns="" xmlns:a16="http://schemas.microsoft.com/office/drawing/2014/main" id="{EA45DEBC-483F-3D40-8D37-7D29EC452FE8}"/>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 xmlns:a16="http://schemas.microsoft.com/office/drawing/2014/main" id="{A218C6D2-1747-AA47-BE75-EB982A097E51}"/>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8639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48E85B-B3C2-5842-8A99-9CCBE66D31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D25520A-32AB-E143-968D-13112E03E11D}"/>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704E7D90-0727-D24B-9F67-7647D42D01E9}"/>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5F7BC443-A8E4-4845-AC6F-92C3942C98D4}"/>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6" name="Footer Placeholder 5">
            <a:extLst>
              <a:ext uri="{FF2B5EF4-FFF2-40B4-BE49-F238E27FC236}">
                <a16:creationId xmlns="" xmlns:a16="http://schemas.microsoft.com/office/drawing/2014/main" id="{6AC84CF7-C765-004D-A262-FA74ECA8DE76}"/>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 xmlns:a16="http://schemas.microsoft.com/office/drawing/2014/main" id="{CA5795CE-33AB-4742-A9A1-EE0F2BB8452A}"/>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89999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F86043-E983-F346-BA3C-E7FD95B3332A}"/>
              </a:ext>
            </a:extLst>
          </p:cNvPr>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1E418932-414F-3245-ABC9-475006F5FBC8}"/>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20C48295-CD41-AC4F-B7AF-39B5D458F7D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EF02977-9A84-4646-BE13-DDC12664B48F}"/>
              </a:ext>
            </a:extLst>
          </p:cNvPr>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B15CEF88-99C6-DD4F-ABD8-F52FCFC1E9E0}"/>
              </a:ext>
            </a:extLst>
          </p:cNvPr>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CF4FFBED-41C5-4B4B-B034-FEBBF833179C}"/>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8" name="Footer Placeholder 7">
            <a:extLst>
              <a:ext uri="{FF2B5EF4-FFF2-40B4-BE49-F238E27FC236}">
                <a16:creationId xmlns="" xmlns:a16="http://schemas.microsoft.com/office/drawing/2014/main" id="{5CE609D0-8334-8A47-BD9C-7C0D283812E0}"/>
              </a:ext>
            </a:extLst>
          </p:cNvPr>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a:extLst>
              <a:ext uri="{FF2B5EF4-FFF2-40B4-BE49-F238E27FC236}">
                <a16:creationId xmlns="" xmlns:a16="http://schemas.microsoft.com/office/drawing/2014/main" id="{25C59ECF-FD0C-1449-A7F7-90412CCEFC09}"/>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143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A4DB9C-E8C8-A049-A4EE-DE24EB0760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56B0D8F1-8AAE-DB48-9265-7A27640C8837}"/>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4" name="Footer Placeholder 3">
            <a:extLst>
              <a:ext uri="{FF2B5EF4-FFF2-40B4-BE49-F238E27FC236}">
                <a16:creationId xmlns="" xmlns:a16="http://schemas.microsoft.com/office/drawing/2014/main" id="{48E159A1-4C95-674B-B075-3FB2CB36BE29}"/>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 xmlns:a16="http://schemas.microsoft.com/office/drawing/2014/main" id="{79E1B44D-8092-0944-9F5E-5BC5616F2B9C}"/>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540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A833E86-FA02-5A4E-AC4B-746DD9F55180}"/>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3" name="Footer Placeholder 2">
            <a:extLst>
              <a:ext uri="{FF2B5EF4-FFF2-40B4-BE49-F238E27FC236}">
                <a16:creationId xmlns="" xmlns:a16="http://schemas.microsoft.com/office/drawing/2014/main" id="{82085335-EA15-2D45-B21C-DA4B49DD0D59}"/>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 xmlns:a16="http://schemas.microsoft.com/office/drawing/2014/main" id="{CF60E0F2-6DCF-734B-BFA2-2932E84747DB}"/>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68511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5CEA93-34EB-1246-8F1A-79A3C47C1228}"/>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D0708621-3FE1-534C-9C4D-78D20431CB6F}"/>
              </a:ext>
            </a:extLst>
          </p:cNvPr>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721145EE-0EAF-F94D-B78F-9CBD60F119CD}"/>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43ED2215-C76F-544D-B2F5-6E45350076C0}"/>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6" name="Footer Placeholder 5">
            <a:extLst>
              <a:ext uri="{FF2B5EF4-FFF2-40B4-BE49-F238E27FC236}">
                <a16:creationId xmlns="" xmlns:a16="http://schemas.microsoft.com/office/drawing/2014/main" id="{0089CC0B-BA5A-734C-85F1-D9E7E2117473}"/>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 xmlns:a16="http://schemas.microsoft.com/office/drawing/2014/main" id="{D533AE25-26AF-C343-8888-995B9F4FBB20}"/>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0160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444574-D9CC-D643-B1EE-5F8868CCB685}"/>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7E92E398-DAE8-7C40-9BDD-C174615C1FA6}"/>
              </a:ext>
            </a:extLst>
          </p:cNvPr>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05DE51BF-4289-F34B-84EF-D71D340D4865}"/>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4BF4016B-D87D-0F4C-B33B-53508002E7C9}"/>
              </a:ext>
            </a:extLst>
          </p:cNvPr>
          <p:cNvSpPr>
            <a:spLocks noGrp="1"/>
          </p:cNvSpPr>
          <p:nvPr>
            <p:ph type="dt" sz="half" idx="10"/>
          </p:nvPr>
        </p:nvSpPr>
        <p:spPr/>
        <p:txBody>
          <a:body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6" name="Footer Placeholder 5">
            <a:extLst>
              <a:ext uri="{FF2B5EF4-FFF2-40B4-BE49-F238E27FC236}">
                <a16:creationId xmlns="" xmlns:a16="http://schemas.microsoft.com/office/drawing/2014/main" id="{39AD1868-5F84-1044-8A73-A4850AE4AFC7}"/>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 xmlns:a16="http://schemas.microsoft.com/office/drawing/2014/main" id="{34014556-BB31-024D-862F-9F1F865527DB}"/>
              </a:ext>
            </a:extLst>
          </p:cNvPr>
          <p:cNvSpPr>
            <a:spLocks noGrp="1"/>
          </p:cNvSpPr>
          <p:nvPr>
            <p:ph type="sldNum" sz="quarter" idx="12"/>
          </p:nvPr>
        </p:nvSpPr>
        <p:spPr/>
        <p:txBody>
          <a:body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153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4.jpg"/><Relationship Id="rId5" Type="http://schemas.openxmlformats.org/officeDocument/2006/relationships/image" Target="../media/image3.emf"/><Relationship Id="rId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5.jpg"/><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37741A-48AD-4CB4-95AC-DC9B1A824A41}" type="datetimeFigureOut">
              <a:rPr lang="en-US" smtClean="0"/>
              <a:t>8/19/2023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B9BE9-3161-45B1-849C-0F78BBFB82A2}" type="slidenum">
              <a:rPr lang="en-US" smtClean="0"/>
              <a:t>‹#›</a:t>
            </a:fld>
            <a:endParaRPr lang="en-US"/>
          </a:p>
        </p:txBody>
      </p:sp>
    </p:spTree>
    <p:extLst>
      <p:ext uri="{BB962C8B-B14F-4D97-AF65-F5344CB8AC3E}">
        <p14:creationId xmlns:p14="http://schemas.microsoft.com/office/powerpoint/2010/main" val="2370712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8E2015C1-39E2-9043-9006-334F511C812D}"/>
              </a:ext>
            </a:extLst>
          </p:cNvPr>
          <p:cNvPicPr>
            <a:picLocks noChangeAspect="1"/>
          </p:cNvPicPr>
          <p:nvPr userDrawn="1"/>
        </p:nvPicPr>
        <p:blipFill>
          <a:blip r:embed="rId4"/>
          <a:stretch>
            <a:fillRect/>
          </a:stretch>
        </p:blipFill>
        <p:spPr>
          <a:xfrm>
            <a:off x="0" y="414"/>
            <a:ext cx="9144000" cy="6857173"/>
          </a:xfrm>
          <a:prstGeom prst="rect">
            <a:avLst/>
          </a:prstGeom>
        </p:spPr>
      </p:pic>
      <p:pic>
        <p:nvPicPr>
          <p:cNvPr id="12" name="Picture 11">
            <a:extLst>
              <a:ext uri="{FF2B5EF4-FFF2-40B4-BE49-F238E27FC236}">
                <a16:creationId xmlns="" xmlns:a16="http://schemas.microsoft.com/office/drawing/2014/main" id="{9D7846F3-7D4A-9E43-9FEE-CF4FA9C79514}"/>
              </a:ext>
            </a:extLst>
          </p:cNvPr>
          <p:cNvPicPr>
            <a:picLocks noChangeAspect="1"/>
          </p:cNvPicPr>
          <p:nvPr userDrawn="1"/>
        </p:nvPicPr>
        <p:blipFill>
          <a:blip r:embed="rId5"/>
          <a:stretch>
            <a:fillRect/>
          </a:stretch>
        </p:blipFill>
        <p:spPr>
          <a:xfrm>
            <a:off x="3966653" y="-222649"/>
            <a:ext cx="7039994" cy="10380233"/>
          </a:xfrm>
          <a:prstGeom prst="rect">
            <a:avLst/>
          </a:prstGeom>
        </p:spPr>
      </p:pic>
      <p:sp>
        <p:nvSpPr>
          <p:cNvPr id="2" name="Title Placeholder 1">
            <a:extLst>
              <a:ext uri="{FF2B5EF4-FFF2-40B4-BE49-F238E27FC236}">
                <a16:creationId xmlns="" xmlns:a16="http://schemas.microsoft.com/office/drawing/2014/main" id="{8885E569-36B7-2146-8F7B-C5C746A51E6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23A42886-F25F-FB41-AB8B-7BDD51720A9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0248743-0087-094E-A099-F73FEFDCCD1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CDA98-4E9A-EB44-B236-D662868A3A12}" type="datetimeFigureOut">
              <a:rPr lang="en-US" smtClean="0">
                <a:solidFill>
                  <a:prstClr val="black">
                    <a:tint val="75000"/>
                  </a:prstClr>
                </a:solidFill>
              </a:rPr>
              <a:pPr/>
              <a:t>8/19/2023</a:t>
            </a:fld>
            <a:endParaRPr lang="en-US" dirty="0">
              <a:solidFill>
                <a:prstClr val="black">
                  <a:tint val="75000"/>
                </a:prstClr>
              </a:solidFill>
            </a:endParaRPr>
          </a:p>
        </p:txBody>
      </p:sp>
      <p:sp>
        <p:nvSpPr>
          <p:cNvPr id="5" name="Footer Placeholder 4">
            <a:extLst>
              <a:ext uri="{FF2B5EF4-FFF2-40B4-BE49-F238E27FC236}">
                <a16:creationId xmlns="" xmlns:a16="http://schemas.microsoft.com/office/drawing/2014/main" id="{EFF0EE2D-9C1E-AB4A-8268-32563A740F7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a:extLst>
              <a:ext uri="{FF2B5EF4-FFF2-40B4-BE49-F238E27FC236}">
                <a16:creationId xmlns="" xmlns:a16="http://schemas.microsoft.com/office/drawing/2014/main" id="{6C43AD36-0935-2645-AE41-2180B0D2335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C14B4-01BF-D84E-823C-9E85F2ABD686}" type="slidenum">
              <a:rPr lang="en-US" smtClean="0">
                <a:solidFill>
                  <a:prstClr val="black">
                    <a:tint val="75000"/>
                  </a:prstClr>
                </a:solidFill>
              </a:rPr>
              <a:pPr/>
              <a:t>‹#›</a:t>
            </a:fld>
            <a:endParaRPr lang="en-US" dirty="0">
              <a:solidFill>
                <a:prstClr val="black">
                  <a:tint val="75000"/>
                </a:prstClr>
              </a:solidFill>
            </a:endParaRPr>
          </a:p>
        </p:txBody>
      </p:sp>
      <p:pic>
        <p:nvPicPr>
          <p:cNvPr id="10" name="Picture 9">
            <a:extLst>
              <a:ext uri="{FF2B5EF4-FFF2-40B4-BE49-F238E27FC236}">
                <a16:creationId xmlns="" xmlns:a16="http://schemas.microsoft.com/office/drawing/2014/main" id="{F8A7522D-E5BF-444B-A42F-94426769087B}"/>
              </a:ext>
            </a:extLst>
          </p:cNvPr>
          <p:cNvPicPr>
            <a:picLocks noChangeAspect="1"/>
          </p:cNvPicPr>
          <p:nvPr userDrawn="1"/>
        </p:nvPicPr>
        <p:blipFill>
          <a:blip r:embed="rId6">
            <a:alphaModFix/>
          </a:blip>
          <a:stretch>
            <a:fillRect/>
          </a:stretch>
        </p:blipFill>
        <p:spPr>
          <a:xfrm>
            <a:off x="7723887" y="5633704"/>
            <a:ext cx="763496" cy="1017994"/>
          </a:xfrm>
          <a:prstGeom prst="rect">
            <a:avLst/>
          </a:prstGeom>
        </p:spPr>
      </p:pic>
    </p:spTree>
    <p:extLst>
      <p:ext uri="{BB962C8B-B14F-4D97-AF65-F5344CB8AC3E}">
        <p14:creationId xmlns:p14="http://schemas.microsoft.com/office/powerpoint/2010/main" val="2270952323"/>
      </p:ext>
    </p:extLst>
  </p:cSld>
  <p:clrMap bg1="lt1" tx1="dk1" bg2="lt2" tx2="dk2" accent1="accent1" accent2="accent2" accent3="accent3" accent4="accent4" accent5="accent5" accent6="accent6" hlink="hlink" folHlink="folHlink"/>
  <p:sldLayoutIdLst>
    <p:sldLayoutId id="2147483661" r:id="rId1"/>
    <p:sldLayoutId id="214748367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7F4361FB-5AEE-644B-94CF-49860BD268D2}"/>
              </a:ext>
            </a:extLst>
          </p:cNvPr>
          <p:cNvPicPr>
            <a:picLocks noChangeAspect="1"/>
          </p:cNvPicPr>
          <p:nvPr userDrawn="1"/>
        </p:nvPicPr>
        <p:blipFill>
          <a:blip r:embed="rId11"/>
          <a:stretch>
            <a:fillRect/>
          </a:stretch>
        </p:blipFill>
        <p:spPr>
          <a:xfrm>
            <a:off x="0" y="416"/>
            <a:ext cx="9144000" cy="6857173"/>
          </a:xfrm>
          <a:prstGeom prst="rect">
            <a:avLst/>
          </a:prstGeom>
        </p:spPr>
      </p:pic>
      <p:sp>
        <p:nvSpPr>
          <p:cNvPr id="2" name="Title Placeholder 1">
            <a:extLst>
              <a:ext uri="{FF2B5EF4-FFF2-40B4-BE49-F238E27FC236}">
                <a16:creationId xmlns="" xmlns:a16="http://schemas.microsoft.com/office/drawing/2014/main" id="{AD8F442B-7498-1D4E-88A0-24332D7175B5}"/>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7F588EA0-FFB0-0040-B189-A76D46D1E7E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528F186E-1F4C-F740-9A45-41FF5B0B7177}"/>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005C9D-A234-9D49-A080-1C5346F95F3E}" type="datetimeFigureOut">
              <a:rPr lang="en-US" smtClean="0">
                <a:solidFill>
                  <a:prstClr val="black">
                    <a:tint val="75000"/>
                  </a:prstClr>
                </a:solidFill>
              </a:rPr>
              <a:pPr/>
              <a:t>8/19/2023</a:t>
            </a:fld>
            <a:endParaRPr lang="en-US" dirty="0">
              <a:solidFill>
                <a:prstClr val="black">
                  <a:tint val="75000"/>
                </a:prstClr>
              </a:solidFill>
            </a:endParaRPr>
          </a:p>
        </p:txBody>
      </p:sp>
      <p:sp>
        <p:nvSpPr>
          <p:cNvPr id="5" name="Footer Placeholder 4">
            <a:extLst>
              <a:ext uri="{FF2B5EF4-FFF2-40B4-BE49-F238E27FC236}">
                <a16:creationId xmlns="" xmlns:a16="http://schemas.microsoft.com/office/drawing/2014/main" id="{18062B6F-8C83-BD4F-961C-1DCE348DB61C}"/>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a:extLst>
              <a:ext uri="{FF2B5EF4-FFF2-40B4-BE49-F238E27FC236}">
                <a16:creationId xmlns="" xmlns:a16="http://schemas.microsoft.com/office/drawing/2014/main" id="{5E0C08E0-89CE-164F-9980-27C973325337}"/>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FC049-7BE8-DE43-8D06-D192D1CF864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92792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24.emf"/></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90678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p:txBody>
          <a:bodyPr/>
          <a:lstStyle/>
          <a:p>
            <a:r>
              <a:rPr lang="en-US" b="1" dirty="0" smtClean="0">
                <a:solidFill>
                  <a:srgbClr val="FF0000"/>
                </a:solidFill>
              </a:rPr>
              <a:t>Infection prevention and control </a:t>
            </a:r>
            <a:r>
              <a:rPr lang="en-US" b="1" dirty="0" err="1" smtClean="0">
                <a:solidFill>
                  <a:srgbClr val="FF0000"/>
                </a:solidFill>
              </a:rPr>
              <a:t>programme</a:t>
            </a:r>
            <a:r>
              <a:rPr lang="en-US" b="1" dirty="0" smtClean="0">
                <a:solidFill>
                  <a:srgbClr val="FF0000"/>
                </a:solidFill>
              </a:rPr>
              <a:t> </a:t>
            </a:r>
            <a:endParaRPr lang="en-US" b="1" dirty="0">
              <a:solidFill>
                <a:srgbClr val="FF0000"/>
              </a:solidFill>
            </a:endParaRPr>
          </a:p>
        </p:txBody>
      </p:sp>
      <p:sp>
        <p:nvSpPr>
          <p:cNvPr id="3" name="Subtitle 2"/>
          <p:cNvSpPr>
            <a:spLocks noGrp="1"/>
          </p:cNvSpPr>
          <p:nvPr>
            <p:ph type="subTitle" idx="1"/>
          </p:nvPr>
        </p:nvSpPr>
        <p:spPr/>
        <p:txBody>
          <a:bodyPr>
            <a:normAutofit fontScale="850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r>
              <a:rPr lang="en-US" b="1" dirty="0" smtClean="0">
                <a:solidFill>
                  <a:srgbClr val="00B050"/>
                </a:solidFill>
              </a:rPr>
              <a:t> </a:t>
            </a:r>
          </a:p>
          <a:p>
            <a:r>
              <a:rPr lang="en-US" b="1" dirty="0" smtClean="0">
                <a:solidFill>
                  <a:srgbClr val="00B050"/>
                </a:solidFill>
              </a:rPr>
              <a:t>Professor &amp; Head </a:t>
            </a:r>
          </a:p>
          <a:p>
            <a:r>
              <a:rPr lang="en-US" b="1" dirty="0" smtClean="0">
                <a:solidFill>
                  <a:srgbClr val="00B050"/>
                </a:solidFill>
              </a:rPr>
              <a:t>Secretory HICC </a:t>
            </a:r>
          </a:p>
          <a:p>
            <a:r>
              <a:rPr lang="en-US" b="1" dirty="0" smtClean="0">
                <a:solidFill>
                  <a:srgbClr val="00B050"/>
                </a:solidFill>
              </a:rPr>
              <a:t>PG Department of </a:t>
            </a:r>
            <a:r>
              <a:rPr lang="en-US" b="1" dirty="0" err="1" smtClean="0">
                <a:solidFill>
                  <a:srgbClr val="00B050"/>
                </a:solidFill>
              </a:rPr>
              <a:t>Microbiolgy</a:t>
            </a:r>
            <a:endParaRPr lang="en-US" b="1" dirty="0">
              <a:solidFill>
                <a:srgbClr val="00B050"/>
              </a:solidFill>
            </a:endParaRPr>
          </a:p>
        </p:txBody>
      </p:sp>
    </p:spTree>
    <p:extLst>
      <p:ext uri="{BB962C8B-B14F-4D97-AF65-F5344CB8AC3E}">
        <p14:creationId xmlns:p14="http://schemas.microsoft.com/office/powerpoint/2010/main" val="2054502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FF6ECF-F09A-42FA-B527-2A17E62A5ADE}"/>
              </a:ext>
            </a:extLst>
          </p:cNvPr>
          <p:cNvSpPr>
            <a:spLocks noGrp="1"/>
          </p:cNvSpPr>
          <p:nvPr>
            <p:ph type="title"/>
          </p:nvPr>
        </p:nvSpPr>
        <p:spPr/>
        <p:txBody>
          <a:bodyPr/>
          <a:lstStyle/>
          <a:p>
            <a:r>
              <a:rPr lang="en-GB" b="1" dirty="0">
                <a:solidFill>
                  <a:srgbClr val="7030A0"/>
                </a:solidFill>
              </a:rPr>
              <a:t>Introduction</a:t>
            </a:r>
          </a:p>
        </p:txBody>
      </p:sp>
      <p:sp>
        <p:nvSpPr>
          <p:cNvPr id="3" name="Content Placeholder 2">
            <a:extLst>
              <a:ext uri="{FF2B5EF4-FFF2-40B4-BE49-F238E27FC236}">
                <a16:creationId xmlns="" xmlns:a16="http://schemas.microsoft.com/office/drawing/2014/main" id="{E1CEF365-AC26-47EE-9699-2BFA89EA8FA1}"/>
              </a:ext>
            </a:extLst>
          </p:cNvPr>
          <p:cNvSpPr>
            <a:spLocks noGrp="1"/>
          </p:cNvSpPr>
          <p:nvPr>
            <p:ph idx="1"/>
          </p:nvPr>
        </p:nvSpPr>
        <p:spPr/>
        <p:txBody>
          <a:bodyPr>
            <a:normAutofit fontScale="62500" lnSpcReduction="20000"/>
          </a:bodyPr>
          <a:lstStyle/>
          <a:p>
            <a:pPr marL="0" indent="0">
              <a:lnSpc>
                <a:spcPct val="150000"/>
              </a:lnSpc>
              <a:buNone/>
            </a:pPr>
            <a:r>
              <a:rPr lang="en-GB" dirty="0"/>
              <a:t> </a:t>
            </a:r>
            <a:r>
              <a:rPr lang="en-GB" sz="4000" dirty="0"/>
              <a:t>Infection Prevention and Control Is expected to be at the heart of good management and clinical practice, to ensure effective protection of the public’s health and minimise the risk of healthcare associated infections (HCAIs). </a:t>
            </a:r>
            <a:r>
              <a:rPr lang="en-GB" sz="4000" b="1" dirty="0">
                <a:solidFill>
                  <a:srgbClr val="00B0F0"/>
                </a:solidFill>
              </a:rPr>
              <a:t>Effective prevention and control must be embedded into everyday practice and applied consistently by everyone. </a:t>
            </a:r>
            <a:r>
              <a:rPr lang="en-GB" sz="4000" dirty="0"/>
              <a:t>All staff, both clinical and non-clinical, must be able to demonstrate good infection control and hygiene practice. </a:t>
            </a:r>
          </a:p>
          <a:p>
            <a:pPr marL="0" indent="0">
              <a:lnSpc>
                <a:spcPct val="150000"/>
              </a:lnSpc>
              <a:buNone/>
            </a:pPr>
            <a:r>
              <a:rPr lang="en-GB" dirty="0"/>
              <a:t> </a:t>
            </a:r>
          </a:p>
        </p:txBody>
      </p:sp>
      <p:sp>
        <p:nvSpPr>
          <p:cNvPr id="4" name="Oval 3"/>
          <p:cNvSpPr/>
          <p:nvPr/>
        </p:nvSpPr>
        <p:spPr>
          <a:xfrm>
            <a:off x="7415842" y="340025"/>
            <a:ext cx="1371600" cy="129540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73482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HAI DEFINITION</a:t>
            </a:r>
            <a:endParaRPr lang="en-US" b="1" dirty="0">
              <a:solidFill>
                <a:srgbClr val="7030A0"/>
              </a:solidFill>
            </a:endParaRPr>
          </a:p>
        </p:txBody>
      </p:sp>
      <p:sp>
        <p:nvSpPr>
          <p:cNvPr id="193" name="Google Shape;193;p12"/>
          <p:cNvSpPr txBox="1">
            <a:spLocks noGrp="1"/>
          </p:cNvSpPr>
          <p:nvPr>
            <p:ph idx="1"/>
          </p:nvPr>
        </p:nvSpPr>
        <p:spPr/>
        <p:txBody>
          <a:bodyPr>
            <a:normAutofit lnSpcReduction="10000"/>
          </a:bodyPr>
          <a:lstStyle/>
          <a:p>
            <a:r>
              <a:rPr lang="en-US" dirty="0" smtClean="0"/>
              <a:t>Infections acquired in hospital by a patient - admitted for a reason other than the infection. </a:t>
            </a:r>
          </a:p>
          <a:p>
            <a:r>
              <a:rPr lang="en-US" dirty="0" smtClean="0"/>
              <a:t>Infection - not be present or incubating at the time of admission</a:t>
            </a:r>
          </a:p>
          <a:p>
            <a:r>
              <a:rPr lang="en-US" dirty="0" smtClean="0"/>
              <a:t>Symptoms should appear at least after 48 hours of admission. This also includes infection that acquired in the hospital but symptoms appear after discharge.</a:t>
            </a:r>
          </a:p>
          <a:p>
            <a:endParaRPr lang="en-US" dirty="0" smtClean="0"/>
          </a:p>
          <a:p>
            <a:pPr lvl="1"/>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
        <p:nvSpPr>
          <p:cNvPr id="2" name="Oval 1"/>
          <p:cNvSpPr/>
          <p:nvPr/>
        </p:nvSpPr>
        <p:spPr>
          <a:xfrm>
            <a:off x="7391400" y="304800"/>
            <a:ext cx="1371600" cy="129540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3748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Microorganisms Implicated in HAIs</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The ESKAPE pathogens-</a:t>
            </a:r>
          </a:p>
          <a:p>
            <a:pPr lvl="1"/>
            <a:r>
              <a:rPr lang="en-US" b="1" dirty="0" smtClean="0">
                <a:solidFill>
                  <a:srgbClr val="00B050"/>
                </a:solidFill>
              </a:rPr>
              <a:t>Enterococcus </a:t>
            </a:r>
            <a:r>
              <a:rPr lang="en-US" b="1" dirty="0" err="1" smtClean="0">
                <a:solidFill>
                  <a:srgbClr val="00B050"/>
                </a:solidFill>
              </a:rPr>
              <a:t>faecium</a:t>
            </a:r>
            <a:r>
              <a:rPr lang="en-US" b="1" dirty="0" smtClean="0">
                <a:solidFill>
                  <a:srgbClr val="00B050"/>
                </a:solidFill>
              </a:rPr>
              <a:t> </a:t>
            </a:r>
          </a:p>
          <a:p>
            <a:pPr lvl="1"/>
            <a:r>
              <a:rPr lang="en-US" b="1" dirty="0" smtClean="0">
                <a:solidFill>
                  <a:srgbClr val="00B050"/>
                </a:solidFill>
              </a:rPr>
              <a:t>Staphylococcus </a:t>
            </a:r>
            <a:r>
              <a:rPr lang="en-US" b="1" dirty="0" err="1" smtClean="0">
                <a:solidFill>
                  <a:srgbClr val="00B050"/>
                </a:solidFill>
              </a:rPr>
              <a:t>aureus</a:t>
            </a:r>
            <a:r>
              <a:rPr lang="en-US" b="1" dirty="0" smtClean="0">
                <a:solidFill>
                  <a:srgbClr val="00B050"/>
                </a:solidFill>
              </a:rPr>
              <a:t> </a:t>
            </a:r>
          </a:p>
          <a:p>
            <a:pPr lvl="1"/>
            <a:r>
              <a:rPr lang="en-US" b="1" dirty="0" err="1" smtClean="0">
                <a:solidFill>
                  <a:srgbClr val="00B050"/>
                </a:solidFill>
              </a:rPr>
              <a:t>Klebsiella</a:t>
            </a:r>
            <a:r>
              <a:rPr lang="en-US" b="1" dirty="0" smtClean="0">
                <a:solidFill>
                  <a:srgbClr val="00B050"/>
                </a:solidFill>
              </a:rPr>
              <a:t> </a:t>
            </a:r>
            <a:r>
              <a:rPr lang="en-US" b="1" dirty="0" err="1" smtClean="0">
                <a:solidFill>
                  <a:srgbClr val="00B050"/>
                </a:solidFill>
              </a:rPr>
              <a:t>pneumoniae</a:t>
            </a:r>
            <a:endParaRPr lang="en-US" b="1" dirty="0" smtClean="0">
              <a:solidFill>
                <a:srgbClr val="00B050"/>
              </a:solidFill>
            </a:endParaRPr>
          </a:p>
          <a:p>
            <a:pPr lvl="1"/>
            <a:r>
              <a:rPr lang="en-US" b="1" dirty="0" err="1" smtClean="0">
                <a:solidFill>
                  <a:srgbClr val="00B050"/>
                </a:solidFill>
              </a:rPr>
              <a:t>Acinetobacter</a:t>
            </a:r>
            <a:r>
              <a:rPr lang="en-US" b="1" dirty="0" smtClean="0">
                <a:solidFill>
                  <a:srgbClr val="00B050"/>
                </a:solidFill>
              </a:rPr>
              <a:t> </a:t>
            </a:r>
            <a:r>
              <a:rPr lang="en-US" b="1" dirty="0" err="1" smtClean="0">
                <a:solidFill>
                  <a:srgbClr val="00B050"/>
                </a:solidFill>
              </a:rPr>
              <a:t>baumannii</a:t>
            </a:r>
            <a:r>
              <a:rPr lang="en-US" b="1" dirty="0" smtClean="0">
                <a:solidFill>
                  <a:srgbClr val="00B050"/>
                </a:solidFill>
              </a:rPr>
              <a:t> </a:t>
            </a:r>
          </a:p>
          <a:p>
            <a:pPr lvl="1"/>
            <a:r>
              <a:rPr lang="en-US" b="1" dirty="0" smtClean="0">
                <a:solidFill>
                  <a:srgbClr val="00B050"/>
                </a:solidFill>
              </a:rPr>
              <a:t>Pseudomonas </a:t>
            </a:r>
            <a:r>
              <a:rPr lang="en-US" b="1" dirty="0" err="1" smtClean="0">
                <a:solidFill>
                  <a:srgbClr val="00B050"/>
                </a:solidFill>
              </a:rPr>
              <a:t>aeruginosa</a:t>
            </a:r>
            <a:endParaRPr lang="en-US" b="1" dirty="0" smtClean="0">
              <a:solidFill>
                <a:srgbClr val="00B050"/>
              </a:solidFill>
            </a:endParaRPr>
          </a:p>
          <a:p>
            <a:pPr lvl="1"/>
            <a:r>
              <a:rPr lang="en-US" b="1" dirty="0" err="1" smtClean="0">
                <a:solidFill>
                  <a:srgbClr val="00B050"/>
                </a:solidFill>
              </a:rPr>
              <a:t>Enterobacter</a:t>
            </a:r>
            <a:r>
              <a:rPr lang="en-US" b="1" dirty="0" smtClean="0">
                <a:solidFill>
                  <a:srgbClr val="00B050"/>
                </a:solidFill>
              </a:rPr>
              <a:t> species</a:t>
            </a:r>
            <a:endParaRPr lang="en-US" b="1" dirty="0">
              <a:solidFill>
                <a:srgbClr val="00B05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a:t>
            </a:fld>
            <a:endParaRPr lang="en"/>
          </a:p>
        </p:txBody>
      </p:sp>
    </p:spTree>
    <p:extLst>
      <p:ext uri="{BB962C8B-B14F-4D97-AF65-F5344CB8AC3E}">
        <p14:creationId xmlns:p14="http://schemas.microsoft.com/office/powerpoint/2010/main" val="1735002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MAJOR HAI TYPES- 4 common types</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solidFill>
                  <a:srgbClr val="00B050"/>
                </a:solidFill>
              </a:rPr>
              <a:t>Catheter-associated urinary tract infection (CAUTI, 33%) </a:t>
            </a:r>
          </a:p>
          <a:p>
            <a:r>
              <a:rPr lang="en-US" dirty="0" smtClean="0">
                <a:solidFill>
                  <a:srgbClr val="00B050"/>
                </a:solidFill>
              </a:rPr>
              <a:t>Central line-associated blood stream infection (CLABSI, 13%) </a:t>
            </a:r>
          </a:p>
          <a:p>
            <a:r>
              <a:rPr lang="en-US" dirty="0" smtClean="0">
                <a:solidFill>
                  <a:srgbClr val="00B050"/>
                </a:solidFill>
              </a:rPr>
              <a:t>Ventilator-associated pneumonia (VAP, 15%) </a:t>
            </a:r>
          </a:p>
          <a:p>
            <a:r>
              <a:rPr lang="en-US" dirty="0" smtClean="0">
                <a:solidFill>
                  <a:srgbClr val="00B050"/>
                </a:solidFill>
              </a:rPr>
              <a:t>Surgical site infection (SSI, 31%).</a:t>
            </a:r>
            <a:endParaRPr lang="en-US" dirty="0">
              <a:solidFill>
                <a:srgbClr val="00B05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38875069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205369-EB5D-4F57-A689-4AA6DF71C687}"/>
              </a:ext>
            </a:extLst>
          </p:cNvPr>
          <p:cNvSpPr>
            <a:spLocks noGrp="1"/>
          </p:cNvSpPr>
          <p:nvPr>
            <p:ph type="title"/>
          </p:nvPr>
        </p:nvSpPr>
        <p:spPr>
          <a:xfrm>
            <a:off x="457200" y="274638"/>
            <a:ext cx="8229600" cy="676274"/>
          </a:xfrm>
        </p:spPr>
        <p:txBody>
          <a:bodyPr>
            <a:normAutofit fontScale="90000"/>
          </a:bodyPr>
          <a:lstStyle/>
          <a:p>
            <a:r>
              <a:rPr lang="en-GB" b="1" dirty="0">
                <a:solidFill>
                  <a:srgbClr val="00B050"/>
                </a:solidFill>
              </a:rPr>
              <a:t>The Chain of Infection</a:t>
            </a:r>
          </a:p>
        </p:txBody>
      </p:sp>
      <p:pic>
        <p:nvPicPr>
          <p:cNvPr id="5" name="Content Placeholder 4">
            <a:extLst>
              <a:ext uri="{FF2B5EF4-FFF2-40B4-BE49-F238E27FC236}">
                <a16:creationId xmlns="" xmlns:a16="http://schemas.microsoft.com/office/drawing/2014/main" id="{FEA15645-66A9-44BC-A683-6317CF06BA82}"/>
              </a:ext>
            </a:extLst>
          </p:cNvPr>
          <p:cNvPicPr>
            <a:picLocks noGrp="1" noChangeAspect="1"/>
          </p:cNvPicPr>
          <p:nvPr>
            <p:ph idx="1"/>
          </p:nvPr>
        </p:nvPicPr>
        <p:blipFill>
          <a:blip r:embed="rId2"/>
          <a:stretch>
            <a:fillRect/>
          </a:stretch>
        </p:blipFill>
        <p:spPr>
          <a:xfrm>
            <a:off x="685800" y="913531"/>
            <a:ext cx="7848600" cy="5362341"/>
          </a:xfr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304800"/>
            <a:ext cx="1371600" cy="129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209800"/>
            <a:ext cx="3200400"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8544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Components of standard precautions</a:t>
            </a:r>
            <a:endParaRPr lang="en-US" b="1" dirty="0">
              <a:solidFill>
                <a:srgbClr val="7030A0"/>
              </a:solidFill>
            </a:endParaRPr>
          </a:p>
        </p:txBody>
      </p:sp>
      <p:sp>
        <p:nvSpPr>
          <p:cNvPr id="193" name="Google Shape;193;p12"/>
          <p:cNvSpPr txBox="1">
            <a:spLocks noGrp="1"/>
          </p:cNvSpPr>
          <p:nvPr>
            <p:ph idx="1"/>
          </p:nvPr>
        </p:nvSpPr>
        <p:spPr/>
        <p:txBody>
          <a:bodyPr>
            <a:normAutofit lnSpcReduction="10000"/>
          </a:bodyPr>
          <a:lstStyle/>
          <a:p>
            <a:r>
              <a:rPr lang="en-US" dirty="0" smtClean="0"/>
              <a:t>Hand hygiene</a:t>
            </a:r>
          </a:p>
          <a:p>
            <a:r>
              <a:rPr lang="en-US" dirty="0" smtClean="0"/>
              <a:t> Personal protective equipment</a:t>
            </a:r>
          </a:p>
          <a:p>
            <a:r>
              <a:rPr lang="en-US" dirty="0" smtClean="0"/>
              <a:t> Biomedical waste management </a:t>
            </a:r>
          </a:p>
          <a:p>
            <a:r>
              <a:rPr lang="en-US" dirty="0" smtClean="0"/>
              <a:t> Spillage cleaning</a:t>
            </a:r>
          </a:p>
          <a:p>
            <a:r>
              <a:rPr lang="en-US" dirty="0" smtClean="0"/>
              <a:t> Disinfection of patient care items</a:t>
            </a:r>
          </a:p>
          <a:p>
            <a:r>
              <a:rPr lang="en-US" dirty="0" smtClean="0"/>
              <a:t>Environmental cleaning</a:t>
            </a:r>
          </a:p>
          <a:p>
            <a:r>
              <a:rPr lang="en-US" dirty="0" smtClean="0"/>
              <a:t> Respiratory hygiene and cough etiquette</a:t>
            </a:r>
          </a:p>
          <a:p>
            <a:r>
              <a:rPr lang="en-US" dirty="0" smtClean="0"/>
              <a:t> Safe use and disposal of sharp</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a:t>
            </a:fld>
            <a:endParaRPr lang="en"/>
          </a:p>
        </p:txBody>
      </p:sp>
    </p:spTree>
    <p:extLst>
      <p:ext uri="{BB962C8B-B14F-4D97-AF65-F5344CB8AC3E}">
        <p14:creationId xmlns:p14="http://schemas.microsoft.com/office/powerpoint/2010/main" val="1768087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Hand Hygiene</a:t>
            </a:r>
            <a:endParaRPr lang="en-US" b="1" dirty="0">
              <a:solidFill>
                <a:srgbClr val="7030A0"/>
              </a:solidFill>
            </a:endParaRPr>
          </a:p>
        </p:txBody>
      </p:sp>
      <p:sp>
        <p:nvSpPr>
          <p:cNvPr id="193" name="Google Shape;193;p12"/>
          <p:cNvSpPr txBox="1">
            <a:spLocks noGrp="1"/>
          </p:cNvSpPr>
          <p:nvPr>
            <p:ph idx="1"/>
          </p:nvPr>
        </p:nvSpPr>
        <p:spPr/>
        <p:txBody>
          <a:bodyPr/>
          <a:lstStyle/>
          <a:p>
            <a:r>
              <a:rPr lang="en-US" b="1" dirty="0" smtClean="0">
                <a:solidFill>
                  <a:srgbClr val="00B050"/>
                </a:solidFill>
              </a:rPr>
              <a:t>Hands of the HCWs - </a:t>
            </a:r>
            <a:r>
              <a:rPr lang="en-US" dirty="0" smtClean="0"/>
              <a:t>main source of transmission of infections in healthcare facilities. </a:t>
            </a:r>
          </a:p>
          <a:p>
            <a:r>
              <a:rPr lang="en-US" b="1" dirty="0" smtClean="0">
                <a:solidFill>
                  <a:srgbClr val="00B050"/>
                </a:solidFill>
              </a:rPr>
              <a:t>Hand hygiene - </a:t>
            </a:r>
            <a:r>
              <a:rPr lang="en-US" dirty="0" smtClean="0"/>
              <a:t>most important measure to prevent healthcare-associated infections.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a:t>
            </a:fld>
            <a:endParaRPr lang="en"/>
          </a:p>
        </p:txBody>
      </p:sp>
    </p:spTree>
    <p:extLst>
      <p:ext uri="{BB962C8B-B14F-4D97-AF65-F5344CB8AC3E}">
        <p14:creationId xmlns:p14="http://schemas.microsoft.com/office/powerpoint/2010/main" val="3303925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Types of Hand Hygiene Methods</a:t>
            </a:r>
            <a:endParaRPr lang="en-US" b="1" dirty="0">
              <a:solidFill>
                <a:srgbClr val="7030A0"/>
              </a:solidFill>
            </a:endParaRPr>
          </a:p>
        </p:txBody>
      </p:sp>
      <p:sp>
        <p:nvSpPr>
          <p:cNvPr id="193" name="Google Shape;193;p12"/>
          <p:cNvSpPr txBox="1">
            <a:spLocks noGrp="1"/>
          </p:cNvSpPr>
          <p:nvPr>
            <p:ph idx="1"/>
          </p:nvPr>
        </p:nvSpPr>
        <p:spPr/>
        <p:txBody>
          <a:bodyPr/>
          <a:lstStyle/>
          <a:p>
            <a:pPr marL="0" indent="0">
              <a:buNone/>
            </a:pPr>
            <a:r>
              <a:rPr lang="en-US" b="1" dirty="0" smtClean="0">
                <a:solidFill>
                  <a:srgbClr val="00B050"/>
                </a:solidFill>
              </a:rPr>
              <a:t>Hand Rub:</a:t>
            </a:r>
          </a:p>
          <a:p>
            <a:r>
              <a:rPr lang="en-US" dirty="0" smtClean="0"/>
              <a:t>Alcohol based (70–80% ethyl alcohol) or </a:t>
            </a:r>
            <a:r>
              <a:rPr lang="en-US" dirty="0" err="1" smtClean="0"/>
              <a:t>chlorhexidine</a:t>
            </a:r>
            <a:r>
              <a:rPr lang="en-US" dirty="0" smtClean="0"/>
              <a:t> (0.5–4%) based</a:t>
            </a:r>
          </a:p>
          <a:p>
            <a:r>
              <a:rPr lang="en-US" b="1" dirty="0" smtClean="0">
                <a:solidFill>
                  <a:srgbClr val="00B050"/>
                </a:solidFill>
              </a:rPr>
              <a:t>Duration - </a:t>
            </a:r>
            <a:r>
              <a:rPr lang="en-US" dirty="0" smtClean="0"/>
              <a:t>20–30 seconds</a:t>
            </a:r>
          </a:p>
          <a:p>
            <a:r>
              <a:rPr lang="en-US" b="1" dirty="0" smtClean="0">
                <a:solidFill>
                  <a:srgbClr val="00B050"/>
                </a:solidFill>
              </a:rPr>
              <a:t>Advantage: </a:t>
            </a:r>
            <a:r>
              <a:rPr lang="en-US" dirty="0" smtClean="0"/>
              <a:t>After contact, it gets evaporated on its own </a:t>
            </a:r>
          </a:p>
          <a:p>
            <a:r>
              <a:rPr lang="en-US" b="1" dirty="0" smtClean="0">
                <a:solidFill>
                  <a:srgbClr val="00B050"/>
                </a:solidFill>
              </a:rPr>
              <a:t>Indications: </a:t>
            </a:r>
            <a:r>
              <a:rPr lang="en-US" dirty="0" smtClean="0"/>
              <a:t>During routine patient care activities or taking rounds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spTree>
    <p:extLst>
      <p:ext uri="{BB962C8B-B14F-4D97-AF65-F5344CB8AC3E}">
        <p14:creationId xmlns:p14="http://schemas.microsoft.com/office/powerpoint/2010/main" val="18724144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normAutofit/>
          </a:bodyPr>
          <a:lstStyle/>
          <a:p>
            <a:r>
              <a:rPr lang="en-US" b="1" dirty="0" smtClean="0">
                <a:solidFill>
                  <a:srgbClr val="00B050"/>
                </a:solidFill>
              </a:rPr>
              <a:t>Hand Wash- </a:t>
            </a:r>
            <a:r>
              <a:rPr lang="en-US" dirty="0" smtClean="0"/>
              <a:t>Antimicrobial soaps (liquid, gel or bars) or ordinary soap and water </a:t>
            </a:r>
          </a:p>
          <a:p>
            <a:r>
              <a:rPr lang="en-US" b="1" dirty="0" smtClean="0">
                <a:solidFill>
                  <a:srgbClr val="00B050"/>
                </a:solidFill>
              </a:rPr>
              <a:t>Duration -  </a:t>
            </a:r>
            <a:r>
              <a:rPr lang="en-US" dirty="0" smtClean="0"/>
              <a:t>40–60 seconds.</a:t>
            </a:r>
          </a:p>
          <a:p>
            <a:r>
              <a:rPr lang="en-US" dirty="0" smtClean="0"/>
              <a:t> </a:t>
            </a:r>
            <a:r>
              <a:rPr lang="en-US" b="1" dirty="0" smtClean="0">
                <a:solidFill>
                  <a:srgbClr val="00B050"/>
                </a:solidFill>
              </a:rPr>
              <a:t>Indications: </a:t>
            </a:r>
          </a:p>
          <a:p>
            <a:pPr lvl="1"/>
            <a:r>
              <a:rPr lang="en-US" dirty="0" smtClean="0"/>
              <a:t>When hands are visibly soiled with blood, excreta, pus, etc.</a:t>
            </a:r>
          </a:p>
          <a:p>
            <a:pPr lvl="1"/>
            <a:r>
              <a:rPr lang="en-US" dirty="0" smtClean="0"/>
              <a:t>Before &amp; after eating, after going to toilet and before &amp; after duty </a:t>
            </a:r>
          </a:p>
          <a:p>
            <a:pPr lvl="1"/>
            <a:r>
              <a:rPr lang="en-US" dirty="0" smtClean="0"/>
              <a:t>When caring for diarrhea patient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spTree>
    <p:extLst>
      <p:ext uri="{BB962C8B-B14F-4D97-AF65-F5344CB8AC3E}">
        <p14:creationId xmlns:p14="http://schemas.microsoft.com/office/powerpoint/2010/main" val="853412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990600"/>
            <a:ext cx="8229600" cy="4525963"/>
          </a:xfrm>
        </p:spPr>
        <p:txBody>
          <a:bodyPr/>
          <a:lstStyle/>
          <a:p>
            <a:r>
              <a:rPr lang="en-US" b="1" dirty="0" smtClean="0">
                <a:solidFill>
                  <a:srgbClr val="00B050"/>
                </a:solidFill>
              </a:rPr>
              <a:t>Surgical Hand Scrub </a:t>
            </a:r>
          </a:p>
          <a:p>
            <a:r>
              <a:rPr lang="en-US" dirty="0" smtClean="0"/>
              <a:t>4% </a:t>
            </a:r>
            <a:r>
              <a:rPr lang="en-US" dirty="0" err="1" smtClean="0"/>
              <a:t>chlorhexidine</a:t>
            </a:r>
            <a:r>
              <a:rPr lang="en-US" dirty="0" smtClean="0"/>
              <a:t> </a:t>
            </a:r>
          </a:p>
          <a:p>
            <a:r>
              <a:rPr lang="en-US" b="1" dirty="0" smtClean="0">
                <a:solidFill>
                  <a:srgbClr val="00B050"/>
                </a:solidFill>
              </a:rPr>
              <a:t>Duration –</a:t>
            </a:r>
            <a:r>
              <a:rPr lang="en-US" dirty="0" smtClean="0"/>
              <a:t> 3-5 </a:t>
            </a:r>
            <a:r>
              <a:rPr lang="en-US" dirty="0" err="1" smtClean="0"/>
              <a:t>mins</a:t>
            </a:r>
            <a:endParaRPr lang="en-US" dirty="0" smtClean="0"/>
          </a:p>
          <a:p>
            <a:r>
              <a:rPr lang="en-US" dirty="0" smtClean="0"/>
              <a:t>Prior to any surgical procedure and in-between cases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a:t>
            </a:fld>
            <a:endParaRPr lang="en"/>
          </a:p>
        </p:txBody>
      </p:sp>
    </p:spTree>
    <p:extLst>
      <p:ext uri="{BB962C8B-B14F-4D97-AF65-F5344CB8AC3E}">
        <p14:creationId xmlns:p14="http://schemas.microsoft.com/office/powerpoint/2010/main" val="4082764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3200" b="1" dirty="0" smtClean="0">
                <a:solidFill>
                  <a:srgbClr val="7030A0"/>
                </a:solidFill>
              </a:rPr>
              <a:t>Indications (Five Moments for Hand Hygiene)</a:t>
            </a:r>
            <a:endParaRPr lang="en-US" sz="3200" b="1" dirty="0">
              <a:solidFill>
                <a:srgbClr val="7030A0"/>
              </a:solidFill>
            </a:endParaRPr>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a:t>
            </a:fld>
            <a:endParaRPr lang="en"/>
          </a:p>
        </p:txBody>
      </p:sp>
      <p:pic>
        <p:nvPicPr>
          <p:cNvPr id="6" name="Content Placeholder 4"/>
          <p:cNvPicPr>
            <a:picLocks noGrp="1" noChangeAspect="1"/>
          </p:cNvPicPr>
          <p:nvPr/>
        </p:nvPicPr>
        <p:blipFill>
          <a:blip r:embed="rId3"/>
          <a:stretch>
            <a:fillRect/>
          </a:stretch>
        </p:blipFill>
        <p:spPr>
          <a:xfrm>
            <a:off x="457200" y="1600200"/>
            <a:ext cx="8229600" cy="4599931"/>
          </a:xfrm>
          <a:prstGeom prst="rect">
            <a:avLst/>
          </a:prstGeom>
          <a:ln>
            <a:solidFill>
              <a:schemeClr val="accent1"/>
            </a:solidFill>
          </a:ln>
        </p:spPr>
      </p:pic>
    </p:spTree>
    <p:extLst>
      <p:ext uri="{BB962C8B-B14F-4D97-AF65-F5344CB8AC3E}">
        <p14:creationId xmlns:p14="http://schemas.microsoft.com/office/powerpoint/2010/main" val="34538253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7030A0"/>
                </a:solidFill>
              </a:rPr>
              <a:t>Steps of Hand Rubbing and Hand Washing</a:t>
            </a:r>
            <a:endParaRPr lang="en-US" sz="3600" b="1" dirty="0">
              <a:solidFill>
                <a:srgbClr val="7030A0"/>
              </a:solidFill>
            </a:endParaRPr>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a:t>
            </a:fld>
            <a:endParaRPr lang="en"/>
          </a:p>
        </p:txBody>
      </p:sp>
      <p:pic>
        <p:nvPicPr>
          <p:cNvPr id="7" name="Picture 6"/>
          <p:cNvPicPr>
            <a:picLocks noChangeAspect="1"/>
          </p:cNvPicPr>
          <p:nvPr/>
        </p:nvPicPr>
        <p:blipFill>
          <a:blip r:embed="rId3"/>
          <a:stretch>
            <a:fillRect/>
          </a:stretch>
        </p:blipFill>
        <p:spPr>
          <a:xfrm>
            <a:off x="457200" y="1600200"/>
            <a:ext cx="8229600" cy="4724400"/>
          </a:xfrm>
          <a:prstGeom prst="rect">
            <a:avLst/>
          </a:prstGeom>
        </p:spPr>
      </p:pic>
    </p:spTree>
    <p:extLst>
      <p:ext uri="{BB962C8B-B14F-4D97-AF65-F5344CB8AC3E}">
        <p14:creationId xmlns:p14="http://schemas.microsoft.com/office/powerpoint/2010/main" val="31164537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Personal Protective Equipment (PPE)</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Used to protect the skin and mucous membranes of HCWs from exposure to blood and/or body fluids</a:t>
            </a:r>
          </a:p>
          <a:p>
            <a:r>
              <a:rPr lang="en-US" dirty="0" smtClean="0"/>
              <a:t>From the HCW to the patient during sterile and invasive procedures.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spTree>
    <p:extLst>
      <p:ext uri="{BB962C8B-B14F-4D97-AF65-F5344CB8AC3E}">
        <p14:creationId xmlns:p14="http://schemas.microsoft.com/office/powerpoint/2010/main" val="5863403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normAutofit fontScale="62500" lnSpcReduction="20000"/>
          </a:bodyPr>
          <a:lstStyle/>
          <a:p>
            <a:endParaRPr lang="en-US" dirty="0"/>
          </a:p>
        </p:txBody>
      </p:sp>
      <p:sp>
        <p:nvSpPr>
          <p:cNvPr id="7" name="Content Placeholder 6"/>
          <p:cNvSpPr>
            <a:spLocks noGrp="1"/>
          </p:cNvSpPr>
          <p:nvPr>
            <p:ph sz="half" idx="2"/>
          </p:nvPr>
        </p:nvSpPr>
        <p:spPr/>
        <p:txBody>
          <a:bodyPr>
            <a:normAutofit fontScale="62500" lnSpcReduction="20000"/>
          </a:bodyPr>
          <a:lstStyle/>
          <a:p>
            <a:pPr algn="just"/>
            <a:r>
              <a:rPr lang="en-US" dirty="0">
                <a:solidFill>
                  <a:srgbClr val="231F20"/>
                </a:solidFill>
                <a:latin typeface="Roboto Condensed Light" panose="020B0604020202020204" charset="0"/>
                <a:ea typeface="Roboto Condensed Light" panose="020B0604020202020204" charset="0"/>
              </a:rPr>
              <a:t>Personal protective equipment (PPE): </a:t>
            </a:r>
          </a:p>
          <a:p>
            <a:pPr algn="just"/>
            <a:r>
              <a:rPr lang="en-US" b="1" dirty="0">
                <a:solidFill>
                  <a:srgbClr val="231F20"/>
                </a:solidFill>
                <a:latin typeface="Roboto Condensed Light" panose="020B0604020202020204" charset="0"/>
                <a:ea typeface="Roboto Condensed Light" panose="020B0604020202020204" charset="0"/>
              </a:rPr>
              <a:t>A.</a:t>
            </a:r>
            <a:r>
              <a:rPr lang="en-US" dirty="0">
                <a:solidFill>
                  <a:srgbClr val="231F20"/>
                </a:solidFill>
                <a:latin typeface="Roboto Condensed Light" panose="020B0604020202020204" charset="0"/>
                <a:ea typeface="Roboto Condensed Light" panose="020B0604020202020204" charset="0"/>
              </a:rPr>
              <a:t> Gloves;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B</a:t>
            </a:r>
            <a:r>
              <a:rPr lang="en-US" b="1" dirty="0">
                <a:solidFill>
                  <a:srgbClr val="231F20"/>
                </a:solidFill>
                <a:latin typeface="Roboto Condensed Light" panose="020B0604020202020204" charset="0"/>
                <a:ea typeface="Roboto Condensed Light" panose="020B0604020202020204" charset="0"/>
              </a:rPr>
              <a:t>. </a:t>
            </a:r>
            <a:r>
              <a:rPr lang="en-US" dirty="0">
                <a:solidFill>
                  <a:srgbClr val="231F20"/>
                </a:solidFill>
                <a:latin typeface="Roboto Condensed Light" panose="020B0604020202020204" charset="0"/>
                <a:ea typeface="Roboto Condensed Light" panose="020B0604020202020204" charset="0"/>
              </a:rPr>
              <a:t>heavy duty gloves; </a:t>
            </a:r>
            <a:r>
              <a:rPr lang="en-US" b="1" dirty="0">
                <a:solidFill>
                  <a:srgbClr val="231F20"/>
                </a:solidFill>
                <a:latin typeface="Roboto Condensed Light" panose="020B0604020202020204" charset="0"/>
                <a:ea typeface="Roboto Condensed Light" panose="020B0604020202020204" charset="0"/>
              </a:rPr>
              <a:t>C.</a:t>
            </a:r>
            <a:r>
              <a:rPr lang="en-US" dirty="0">
                <a:solidFill>
                  <a:srgbClr val="231F20"/>
                </a:solidFill>
                <a:latin typeface="Roboto Condensed Light" panose="020B0604020202020204" charset="0"/>
                <a:ea typeface="Roboto Condensed Light" panose="020B0604020202020204" charset="0"/>
              </a:rPr>
              <a:t> Surgical mask;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D</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N95 respirator;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E</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Plastic apron;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F</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Linen gown;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G</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Disposable gown;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H</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Coverall;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I</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Goggles;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J</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Face shield;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K</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Cap;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L</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Shoes;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M</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Gum boot; </a:t>
            </a:r>
            <a:endParaRPr lang="en-US" dirty="0" smtClean="0">
              <a:solidFill>
                <a:srgbClr val="231F20"/>
              </a:solidFill>
              <a:latin typeface="Roboto Condensed Light" panose="020B0604020202020204" charset="0"/>
              <a:ea typeface="Roboto Condensed Light" panose="020B0604020202020204" charset="0"/>
            </a:endParaRPr>
          </a:p>
          <a:p>
            <a:pPr algn="just"/>
            <a:r>
              <a:rPr lang="en-US" b="1" dirty="0" smtClean="0">
                <a:solidFill>
                  <a:srgbClr val="231F20"/>
                </a:solidFill>
                <a:latin typeface="Roboto Condensed Light" panose="020B0604020202020204" charset="0"/>
                <a:ea typeface="Roboto Condensed Light" panose="020B0604020202020204" charset="0"/>
              </a:rPr>
              <a:t>N</a:t>
            </a:r>
            <a:r>
              <a:rPr lang="en-US" b="1" dirty="0">
                <a:solidFill>
                  <a:srgbClr val="231F20"/>
                </a:solidFill>
                <a:latin typeface="Roboto Condensed Light" panose="020B0604020202020204" charset="0"/>
                <a:ea typeface="Roboto Condensed Light" panose="020B0604020202020204" charset="0"/>
              </a:rPr>
              <a:t>.</a:t>
            </a:r>
            <a:r>
              <a:rPr lang="en-US" dirty="0">
                <a:solidFill>
                  <a:srgbClr val="231F20"/>
                </a:solidFill>
                <a:latin typeface="Roboto Condensed Light" panose="020B0604020202020204" charset="0"/>
                <a:ea typeface="Roboto Condensed Light" panose="020B0604020202020204" charset="0"/>
              </a:rPr>
              <a:t> Shoe cover</a:t>
            </a:r>
            <a:endParaRPr lang="en-US" dirty="0">
              <a:latin typeface="Roboto Condensed Light" panose="020B0604020202020204" charset="0"/>
              <a:ea typeface="Roboto Condensed Light" panose="020B0604020202020204" charset="0"/>
            </a:endParaRP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a:t>
            </a:fld>
            <a:endParaRPr lang="en"/>
          </a:p>
        </p:txBody>
      </p:sp>
      <p:pic>
        <p:nvPicPr>
          <p:cNvPr id="1026" name="Picture 2" descr="C:\Users\Mahe\AppData\Local\Temp\ksohtml14296\wp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76400"/>
            <a:ext cx="4038600" cy="4485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6297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00B050"/>
                </a:solidFill>
              </a:rPr>
              <a:t>Selection of appropriate PPE is based on:</a:t>
            </a:r>
          </a:p>
          <a:p>
            <a:r>
              <a:rPr lang="en-US" dirty="0" smtClean="0"/>
              <a:t>Level of risk associated with contamination of skin, mucous membranes, and clothing by blood and body fluids </a:t>
            </a:r>
          </a:p>
          <a:p>
            <a:r>
              <a:rPr lang="en-US" dirty="0" smtClean="0"/>
              <a:t>Route of transmission of suspected organisms</a:t>
            </a:r>
          </a:p>
          <a:p>
            <a:r>
              <a:rPr lang="en-US" b="1" dirty="0" smtClean="0">
                <a:solidFill>
                  <a:srgbClr val="7030A0"/>
                </a:solidFill>
              </a:rPr>
              <a:t>** PPE must be removed immediately after the indication of its use</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spTree>
    <p:extLst>
      <p:ext uri="{BB962C8B-B14F-4D97-AF65-F5344CB8AC3E}">
        <p14:creationId xmlns:p14="http://schemas.microsoft.com/office/powerpoint/2010/main" val="14440876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152400"/>
            <a:ext cx="8229600" cy="533400"/>
          </a:xfrm>
        </p:spPr>
        <p:txBody>
          <a:bodyPr>
            <a:normAutofit fontScale="90000"/>
          </a:bodyPr>
          <a:lstStyle/>
          <a:p>
            <a:r>
              <a:rPr lang="en-US" b="1" dirty="0" smtClean="0">
                <a:solidFill>
                  <a:srgbClr val="7030A0"/>
                </a:solidFill>
              </a:rPr>
              <a:t>Gloves</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57413249"/>
              </p:ext>
            </p:extLst>
          </p:nvPr>
        </p:nvGraphicFramePr>
        <p:xfrm>
          <a:off x="381000" y="838200"/>
          <a:ext cx="8046720" cy="5729927"/>
        </p:xfrm>
        <a:graphic>
          <a:graphicData uri="http://schemas.openxmlformats.org/drawingml/2006/table">
            <a:tbl>
              <a:tblPr firstRow="1" bandRow="1">
                <a:tableStyleId>{5940675A-B579-460E-94D1-54222C63F5DA}</a:tableStyleId>
              </a:tblPr>
              <a:tblGrid>
                <a:gridCol w="8046720">
                  <a:extLst>
                    <a:ext uri="{9D8B030D-6E8A-4147-A177-3AD203B41FA5}">
                      <a16:colId xmlns:a16="http://schemas.microsoft.com/office/drawing/2014/main" xmlns="" val="20000"/>
                    </a:ext>
                  </a:extLst>
                </a:gridCol>
              </a:tblGrid>
              <a:tr h="565244">
                <a:tc>
                  <a:txBody>
                    <a:bodyPr/>
                    <a:lstStyle/>
                    <a:p>
                      <a:r>
                        <a:rPr lang="en-US" sz="1800" b="1" u="none" strike="noStrike" cap="none" dirty="0">
                          <a:solidFill>
                            <a:srgbClr val="00B050"/>
                          </a:solidFill>
                          <a:effectLst/>
                          <a:sym typeface="Arial"/>
                        </a:rPr>
                        <a:t>Indications for glove use</a:t>
                      </a:r>
                      <a:endParaRPr lang="en-US" sz="2000" b="1" dirty="0">
                        <a:solidFill>
                          <a:srgbClr val="00B05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3026091">
                <a:tc>
                  <a:txBody>
                    <a:bodyPr/>
                    <a:lstStyle/>
                    <a:p>
                      <a:pPr marL="285750" indent="-285750">
                        <a:buFont typeface="Wingdings" panose="05000000000000000000" pitchFamily="2" charset="2"/>
                        <a:buChar char="Ø"/>
                      </a:pPr>
                      <a:r>
                        <a:rPr lang="en-US" sz="2000" dirty="0"/>
                        <a:t>As a part of standard precautions</a:t>
                      </a:r>
                    </a:p>
                    <a:p>
                      <a:pPr marL="342900" indent="-342900">
                        <a:buFont typeface="+mj-lt"/>
                        <a:buAutoNum type="arabicParenR"/>
                      </a:pPr>
                      <a:r>
                        <a:rPr lang="en-US" sz="2000" dirty="0"/>
                        <a:t>Before a sterile procedure</a:t>
                      </a:r>
                    </a:p>
                    <a:p>
                      <a:pPr marL="342900" indent="-342900">
                        <a:buFont typeface="+mj-lt"/>
                        <a:buAutoNum type="arabicParenR"/>
                      </a:pPr>
                      <a:r>
                        <a:rPr lang="en-US" sz="2000" dirty="0"/>
                        <a:t>Anticipation of a contact with blood or </a:t>
                      </a:r>
                      <a:r>
                        <a:rPr lang="en-US" sz="2000" dirty="0" err="1"/>
                        <a:t>bo</a:t>
                      </a:r>
                      <a:r>
                        <a:rPr lang="en-US" sz="2000" dirty="0"/>
                        <a:t> </a:t>
                      </a:r>
                      <a:r>
                        <a:rPr lang="en-US" sz="2000" dirty="0" err="1"/>
                        <a:t>dy</a:t>
                      </a:r>
                      <a:r>
                        <a:rPr lang="en-US" sz="2000" dirty="0"/>
                        <a:t> fluid, regardless of the existence of sterile     conditions and including contact with non-intact skin and mucous membrane</a:t>
                      </a:r>
                    </a:p>
                    <a:p>
                      <a:pPr marL="285750" indent="-285750">
                        <a:buFont typeface="Wingdings" panose="05000000000000000000" pitchFamily="2" charset="2"/>
                        <a:buChar char="Ø"/>
                      </a:pPr>
                      <a:r>
                        <a:rPr lang="en-US" sz="2000" dirty="0"/>
                        <a:t>As a part of contact precautions: Contact with a patient (and his/her immediate surroundings)</a:t>
                      </a:r>
                    </a:p>
                    <a:p>
                      <a:pPr marL="285750" indent="-285750">
                        <a:buFont typeface="Wingdings" panose="05000000000000000000" pitchFamily="2" charset="2"/>
                        <a:buChar char="Ø"/>
                      </a:pPr>
                      <a:r>
                        <a:rPr lang="en-US" sz="2000" b="1" dirty="0">
                          <a:solidFill>
                            <a:srgbClr val="00B050"/>
                          </a:solidFill>
                        </a:rPr>
                        <a:t>Heavy duty gloves: </a:t>
                      </a:r>
                      <a:r>
                        <a:rPr lang="en-US" sz="2000" dirty="0"/>
                        <a:t>To protect from sharp injuries, mainly used by biomedical waste handlers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464584">
                <a:tc>
                  <a:txBody>
                    <a:bodyPr/>
                    <a:lstStyle/>
                    <a:p>
                      <a:r>
                        <a:rPr lang="en-US" sz="1800" b="1" u="none" strike="noStrike" cap="none" dirty="0">
                          <a:solidFill>
                            <a:srgbClr val="00B050"/>
                          </a:solidFill>
                          <a:effectLst/>
                          <a:sym typeface="Arial"/>
                        </a:rPr>
                        <a:t>Indications for glove removal</a:t>
                      </a:r>
                      <a:endParaRPr lang="en-US" sz="2000" b="1" dirty="0">
                        <a:solidFill>
                          <a:srgbClr val="00B05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674008">
                <a:tc>
                  <a:txBody>
                    <a:bodyPr/>
                    <a:lstStyle/>
                    <a:p>
                      <a:pPr marL="285750" indent="-285750">
                        <a:buFont typeface="Wingdings" panose="05000000000000000000" pitchFamily="2" charset="2"/>
                        <a:buChar char="Ø"/>
                      </a:pPr>
                      <a:r>
                        <a:rPr lang="en-US" sz="2000" dirty="0"/>
                        <a:t>As soon as gloves are damaged</a:t>
                      </a:r>
                    </a:p>
                    <a:p>
                      <a:pPr marL="285750" indent="-285750">
                        <a:buFont typeface="Wingdings" panose="05000000000000000000" pitchFamily="2" charset="2"/>
                        <a:buChar char="Ø"/>
                      </a:pPr>
                      <a:r>
                        <a:rPr lang="en-US" sz="2000" dirty="0"/>
                        <a:t>Gloves are meant for single-use, must be changed in-between patients or patient care activities</a:t>
                      </a:r>
                    </a:p>
                    <a:p>
                      <a:pPr marL="285750" indent="-285750">
                        <a:buFont typeface="Wingdings" panose="05000000000000000000" pitchFamily="2" charset="2"/>
                        <a:buChar char="Ø"/>
                      </a:pPr>
                      <a:r>
                        <a:rPr lang="en-US" sz="2000" dirty="0"/>
                        <a:t>When there is an indication for hand hygiene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8707037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266081551"/>
              </p:ext>
            </p:extLst>
          </p:nvPr>
        </p:nvGraphicFramePr>
        <p:xfrm>
          <a:off x="457200" y="381000"/>
          <a:ext cx="8305800" cy="5743587"/>
        </p:xfrm>
        <a:graphic>
          <a:graphicData uri="http://schemas.openxmlformats.org/drawingml/2006/table">
            <a:tbl>
              <a:tblPr firstRow="1" bandRow="1">
                <a:tableStyleId>{5940675A-B579-460E-94D1-54222C63F5DA}</a:tableStyleId>
              </a:tblPr>
              <a:tblGrid>
                <a:gridCol w="8305800">
                  <a:extLst>
                    <a:ext uri="{9D8B030D-6E8A-4147-A177-3AD203B41FA5}">
                      <a16:colId xmlns:a16="http://schemas.microsoft.com/office/drawing/2014/main" xmlns="" val="20000"/>
                    </a:ext>
                  </a:extLst>
                </a:gridCol>
              </a:tblGrid>
              <a:tr h="870573">
                <a:tc>
                  <a:txBody>
                    <a:bodyPr/>
                    <a:lstStyle/>
                    <a:p>
                      <a:r>
                        <a:rPr lang="en-US" sz="2800" b="1" u="none" strike="noStrike" cap="none" dirty="0">
                          <a:solidFill>
                            <a:srgbClr val="00B050"/>
                          </a:solidFill>
                          <a:effectLst/>
                          <a:sym typeface="Arial"/>
                        </a:rPr>
                        <a:t>Clinical situations where use of gloves is not recommended</a:t>
                      </a:r>
                      <a:endParaRPr lang="en-US" sz="2800" b="1" dirty="0">
                        <a:solidFill>
                          <a:srgbClr val="00B05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768227">
                <a:tc>
                  <a:txBody>
                    <a:bodyPr/>
                    <a:lstStyle/>
                    <a:p>
                      <a:pPr marL="285750" indent="-285750">
                        <a:buFont typeface="Wingdings" panose="05000000000000000000" pitchFamily="2" charset="2"/>
                        <a:buChar char="Ø"/>
                      </a:pPr>
                      <a:r>
                        <a:rPr lang="en-US" sz="2800" dirty="0"/>
                        <a:t>For routine patient care activities if there is no anticipated risk to blood/body fluid or no indication for contact precaution </a:t>
                      </a:r>
                    </a:p>
                    <a:p>
                      <a:pPr marL="285750" indent="-285750">
                        <a:buFont typeface="Wingdings" panose="05000000000000000000" pitchFamily="2" charset="2"/>
                        <a:buChar char="Ø"/>
                      </a:pPr>
                      <a:r>
                        <a:rPr lang="en-US" sz="2800" b="1" dirty="0">
                          <a:solidFill>
                            <a:srgbClr val="00B050"/>
                          </a:solidFill>
                        </a:rPr>
                        <a:t>Examples: </a:t>
                      </a:r>
                    </a:p>
                    <a:p>
                      <a:pPr marL="342900" indent="-342900">
                        <a:buFont typeface="+mj-lt"/>
                        <a:buAutoNum type="arabicParenR"/>
                      </a:pPr>
                      <a:r>
                        <a:rPr lang="en-US" sz="2800" dirty="0"/>
                        <a:t>Measuring blood pressure, temperature, and pulse, </a:t>
                      </a:r>
                    </a:p>
                    <a:p>
                      <a:pPr marL="342900" indent="-342900">
                        <a:buFont typeface="+mj-lt"/>
                        <a:buAutoNum type="arabicParenR"/>
                      </a:pPr>
                      <a:r>
                        <a:rPr lang="en-US" sz="2800" dirty="0"/>
                        <a:t>While administering medications (oral or injections), </a:t>
                      </a:r>
                    </a:p>
                    <a:p>
                      <a:pPr marL="342900" indent="-342900">
                        <a:buFont typeface="+mj-lt"/>
                        <a:buAutoNum type="arabicParenR"/>
                      </a:pPr>
                      <a:r>
                        <a:rPr lang="en-US" sz="2800" dirty="0"/>
                        <a:t>During maintenance of IV cannula, </a:t>
                      </a:r>
                    </a:p>
                    <a:p>
                      <a:pPr marL="342900" indent="-342900">
                        <a:buFont typeface="+mj-lt"/>
                        <a:buAutoNum type="arabicParenR"/>
                      </a:pPr>
                      <a:r>
                        <a:rPr lang="en-US" sz="2800" dirty="0"/>
                        <a:t>During dressing and transporting patient, </a:t>
                      </a:r>
                    </a:p>
                    <a:p>
                      <a:pPr marL="342900" indent="-342900">
                        <a:buFont typeface="+mj-lt"/>
                        <a:buAutoNum type="arabicParenR"/>
                      </a:pPr>
                      <a:r>
                        <a:rPr lang="en-US" sz="2800" dirty="0"/>
                        <a:t>Writing in the patient’s case sheet, etc.</a:t>
                      </a:r>
                      <a:endParaRPr lang="en-US" sz="28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9651085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Hand Hygiene and Glove Use</a:t>
            </a:r>
            <a:endParaRPr lang="en-US" b="1" dirty="0">
              <a:solidFill>
                <a:srgbClr val="7030A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00B050"/>
                </a:solidFill>
              </a:rPr>
              <a:t>Glove is not a substitute for hand hygiene. </a:t>
            </a:r>
          </a:p>
          <a:p>
            <a:r>
              <a:rPr lang="en-US" dirty="0" smtClean="0"/>
              <a:t>The following measures should be adapted during gloves use: </a:t>
            </a:r>
          </a:p>
          <a:p>
            <a:pPr lvl="1"/>
            <a:r>
              <a:rPr lang="en-US" dirty="0" smtClean="0"/>
              <a:t>Hand hygiene before gloves use</a:t>
            </a:r>
          </a:p>
          <a:p>
            <a:pPr lvl="1"/>
            <a:r>
              <a:rPr lang="en-US" dirty="0" smtClean="0"/>
              <a:t>Hand wash after glove use</a:t>
            </a:r>
          </a:p>
          <a:p>
            <a:pPr lvl="1"/>
            <a:r>
              <a:rPr lang="en-US" dirty="0" smtClean="0"/>
              <a:t>Change: Gloves should be worn for a single patient care activity. Gloves must be changed between patient contacts. </a:t>
            </a:r>
          </a:p>
          <a:p>
            <a:pPr lvl="1"/>
            <a:r>
              <a:rPr lang="en-US" dirty="0" smtClean="0"/>
              <a:t>No hand hygiene over the gloved hand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spTree>
    <p:extLst>
      <p:ext uri="{BB962C8B-B14F-4D97-AF65-F5344CB8AC3E}">
        <p14:creationId xmlns:p14="http://schemas.microsoft.com/office/powerpoint/2010/main" val="2239985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Steps of gloves donning (wearing)</a:t>
            </a:r>
            <a:endParaRPr lang="en-US" b="1" dirty="0">
              <a:solidFill>
                <a:srgbClr val="7030A0"/>
              </a:solidFill>
            </a:endParaRPr>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pic>
        <p:nvPicPr>
          <p:cNvPr id="2050" name="Picture 2" descr="C:\Users\Mahe\AppData\Local\Temp\ksohtml14296\wps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75976"/>
            <a:ext cx="8219440" cy="27958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7200" y="4720821"/>
            <a:ext cx="8219440" cy="1354217"/>
          </a:xfrm>
          <a:prstGeom prst="rect">
            <a:avLst/>
          </a:prstGeom>
        </p:spPr>
        <p:txBody>
          <a:bodyPr wrap="square">
            <a:spAutoFit/>
          </a:bodyPr>
          <a:lstStyle/>
          <a:p>
            <a:r>
              <a:rPr lang="en-US" sz="2000" dirty="0">
                <a:solidFill>
                  <a:srgbClr val="231F20"/>
                </a:solidFill>
                <a:latin typeface="Roboto Condensed Light" panose="020B0604020202020204" charset="0"/>
                <a:ea typeface="Roboto Condensed Light" panose="020B0604020202020204" charset="0"/>
              </a:rPr>
              <a:t>1. </a:t>
            </a:r>
            <a:r>
              <a:rPr lang="en-US" sz="2000" b="1" dirty="0">
                <a:solidFill>
                  <a:srgbClr val="231F20"/>
                </a:solidFill>
                <a:latin typeface="Roboto Condensed Light" panose="020B0604020202020204" charset="0"/>
                <a:ea typeface="Roboto Condensed Light" panose="020B0604020202020204" charset="0"/>
              </a:rPr>
              <a:t>Donning of the first glove </a:t>
            </a:r>
            <a:r>
              <a:rPr lang="en-US" sz="2000" dirty="0">
                <a:solidFill>
                  <a:srgbClr val="231F20"/>
                </a:solidFill>
                <a:latin typeface="Roboto Condensed Light" panose="020B0604020202020204" charset="0"/>
                <a:ea typeface="Roboto Condensed Light" panose="020B0604020202020204" charset="0"/>
              </a:rPr>
              <a:t>: Wear by touching and pulling only the edge of the cuff </a:t>
            </a:r>
            <a:endParaRPr lang="en-US" sz="2000" dirty="0">
              <a:latin typeface="Roboto Condensed Light" panose="020B0604020202020204" charset="0"/>
              <a:ea typeface="Roboto Condensed Light" panose="020B0604020202020204" charset="0"/>
            </a:endParaRPr>
          </a:p>
          <a:p>
            <a:r>
              <a:rPr lang="en-US" sz="2000" dirty="0">
                <a:solidFill>
                  <a:srgbClr val="231F20"/>
                </a:solidFill>
                <a:latin typeface="Roboto Condensed Light" panose="020B0604020202020204" charset="0"/>
                <a:ea typeface="Roboto Condensed Light" panose="020B0604020202020204" charset="0"/>
              </a:rPr>
              <a:t>2. </a:t>
            </a:r>
            <a:r>
              <a:rPr lang="en-US" sz="2000" b="1" dirty="0">
                <a:solidFill>
                  <a:srgbClr val="231F20"/>
                </a:solidFill>
                <a:latin typeface="Roboto Condensed Light" panose="020B0604020202020204" charset="0"/>
                <a:ea typeface="Roboto Condensed Light" panose="020B0604020202020204" charset="0"/>
              </a:rPr>
              <a:t>Donning of the second glove</a:t>
            </a:r>
            <a:r>
              <a:rPr lang="en-US" sz="2000" dirty="0">
                <a:solidFill>
                  <a:srgbClr val="231F20"/>
                </a:solidFill>
                <a:latin typeface="Roboto Condensed Light" panose="020B0604020202020204" charset="0"/>
                <a:ea typeface="Roboto Condensed Light" panose="020B0604020202020204" charset="0"/>
              </a:rPr>
              <a:t>:  Avoid touching the forearm skin by pulling external surface of second glove by the finger of gloved hand </a:t>
            </a:r>
            <a:endParaRPr lang="en-US" sz="20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33763941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dirty="0" smtClean="0">
                <a:solidFill>
                  <a:srgbClr val="00B050"/>
                </a:solidFill>
              </a:rPr>
              <a:t>Steps of gloves removal (doffing)</a:t>
            </a:r>
            <a:endParaRPr lang="en-US" dirty="0">
              <a:solidFill>
                <a:srgbClr val="00B050"/>
              </a:solidFill>
            </a:endParaRPr>
          </a:p>
        </p:txBody>
      </p:sp>
      <p:sp>
        <p:nvSpPr>
          <p:cNvPr id="2" name="Content Placeholder 1"/>
          <p:cNvSpPr>
            <a:spLocks noGrp="1"/>
          </p:cNvSpPr>
          <p:nvPr>
            <p:ph sz="half" idx="1"/>
          </p:nvPr>
        </p:nvSpPr>
        <p:spPr/>
        <p:txBody>
          <a:bodyPr>
            <a:normAutofit fontScale="70000" lnSpcReduction="20000"/>
          </a:bodyPr>
          <a:lstStyle/>
          <a:p>
            <a:endParaRPr lang="en-US"/>
          </a:p>
        </p:txBody>
      </p:sp>
      <p:sp>
        <p:nvSpPr>
          <p:cNvPr id="4" name="Content Placeholder 3"/>
          <p:cNvSpPr>
            <a:spLocks noGrp="1"/>
          </p:cNvSpPr>
          <p:nvPr>
            <p:ph sz="half" idx="2"/>
          </p:nvPr>
        </p:nvSpPr>
        <p:spPr/>
        <p:txBody>
          <a:bodyPr>
            <a:normAutofit fontScale="70000" lnSpcReduction="20000"/>
          </a:bodyPr>
          <a:lstStyle/>
          <a:p>
            <a:r>
              <a:rPr lang="en-US" dirty="0">
                <a:solidFill>
                  <a:srgbClr val="231F20"/>
                </a:solidFill>
                <a:latin typeface="Roboto Condensed Light" panose="020B0604020202020204" charset="0"/>
                <a:ea typeface="Roboto Condensed Light" panose="020B0604020202020204" charset="0"/>
              </a:rPr>
              <a:t>Do not touch the outside of the gloves (contaminated):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Using a gloved hand, grasp the palm area of the other gloved hand peel off first glove.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Hold removed glove in gloved hand slide fingers of ungloved hand under the other glove at wrist and peel off second glove over first glove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First glove will remain inside the pouch of the second glove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Perform hand hygiene after removal</a:t>
            </a:r>
            <a:endParaRPr lang="en-US" dirty="0">
              <a:latin typeface="Roboto Condensed Light" panose="020B0604020202020204" charset="0"/>
              <a:ea typeface="Roboto Condensed Light" panose="020B0604020202020204" charset="0"/>
            </a:endParaRP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a:t>
            </a:fld>
            <a:endParaRPr lang="en"/>
          </a:p>
        </p:txBody>
      </p:sp>
      <p:pic>
        <p:nvPicPr>
          <p:cNvPr id="7" name="image22.jpeg"/>
          <p:cNvPicPr>
            <a:picLocks noChangeAspect="1"/>
          </p:cNvPicPr>
          <p:nvPr/>
        </p:nvPicPr>
        <p:blipFill>
          <a:blip r:embed="rId3" cstate="print"/>
          <a:stretch>
            <a:fillRect/>
          </a:stretch>
        </p:blipFill>
        <p:spPr>
          <a:xfrm>
            <a:off x="452548" y="1524000"/>
            <a:ext cx="4043252" cy="4495800"/>
          </a:xfrm>
          <a:prstGeom prst="rect">
            <a:avLst/>
          </a:prstGeom>
        </p:spPr>
      </p:pic>
    </p:spTree>
    <p:extLst>
      <p:ext uri="{BB962C8B-B14F-4D97-AF65-F5344CB8AC3E}">
        <p14:creationId xmlns:p14="http://schemas.microsoft.com/office/powerpoint/2010/main" val="3006249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Surgical (3-ply) Mask and Respirators</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Respiratory protection is essential when there is a risk of transmission of droplets and aerosols. </a:t>
            </a:r>
          </a:p>
          <a:p>
            <a:r>
              <a:rPr lang="en-US" b="1" dirty="0" smtClean="0">
                <a:solidFill>
                  <a:srgbClr val="00B050"/>
                </a:solidFill>
              </a:rPr>
              <a:t>There are two type </a:t>
            </a:r>
            <a:r>
              <a:rPr lang="en-US" dirty="0" smtClean="0">
                <a:solidFill>
                  <a:srgbClr val="00B050"/>
                </a:solidFill>
              </a:rPr>
              <a:t>of PPEs available for respiratory protection: </a:t>
            </a:r>
          </a:p>
          <a:p>
            <a:pPr lvl="1"/>
            <a:r>
              <a:rPr lang="en-US" b="1" dirty="0" smtClean="0">
                <a:solidFill>
                  <a:srgbClr val="7030A0"/>
                </a:solidFill>
              </a:rPr>
              <a:t>Surgical mask </a:t>
            </a:r>
          </a:p>
          <a:p>
            <a:pPr lvl="1"/>
            <a:r>
              <a:rPr lang="en-US" b="1" dirty="0" smtClean="0">
                <a:solidFill>
                  <a:srgbClr val="7030A0"/>
                </a:solidFill>
              </a:rPr>
              <a:t>Respirators. </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spTree>
    <p:extLst>
      <p:ext uri="{BB962C8B-B14F-4D97-AF65-F5344CB8AC3E}">
        <p14:creationId xmlns:p14="http://schemas.microsoft.com/office/powerpoint/2010/main" val="38401418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Surgical Mask (3-ply or medical mask)</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Loose fitting, single-use item that cover the nose and mouth. </a:t>
            </a:r>
          </a:p>
          <a:p>
            <a:r>
              <a:rPr lang="en-US" dirty="0" smtClean="0"/>
              <a:t>Used as part of standard precautions to prevent splashes or sprays from reaching the mouth and nose of the person wearing them. </a:t>
            </a:r>
          </a:p>
          <a:p>
            <a:r>
              <a:rPr lang="en-US" dirty="0" smtClean="0"/>
              <a:t>Provide some protection from respiratory secretions and are worn when caring for patients on droplet precautions.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a:t>
            </a:fld>
            <a:endParaRPr lang="en"/>
          </a:p>
        </p:txBody>
      </p:sp>
    </p:spTree>
    <p:extLst>
      <p:ext uri="{BB962C8B-B14F-4D97-AF65-F5344CB8AC3E}">
        <p14:creationId xmlns:p14="http://schemas.microsoft.com/office/powerpoint/2010/main" val="39383709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Composition:</a:t>
            </a:r>
          </a:p>
          <a:p>
            <a:r>
              <a:rPr lang="en-US" dirty="0" smtClean="0"/>
              <a:t>Filter pore size of surgical mask is not standardized. It has three layers: </a:t>
            </a:r>
          </a:p>
          <a:p>
            <a:pPr lvl="1"/>
            <a:r>
              <a:rPr lang="en-US" b="1" dirty="0" smtClean="0">
                <a:solidFill>
                  <a:srgbClr val="00B050"/>
                </a:solidFill>
              </a:rPr>
              <a:t>1. Outer fluid repellent layer</a:t>
            </a:r>
          </a:p>
          <a:p>
            <a:pPr lvl="1"/>
            <a:r>
              <a:rPr lang="en-US" b="1" dirty="0" smtClean="0">
                <a:solidFill>
                  <a:srgbClr val="00B050"/>
                </a:solidFill>
              </a:rPr>
              <a:t>2. Middle filter layer</a:t>
            </a:r>
          </a:p>
          <a:p>
            <a:pPr lvl="1"/>
            <a:r>
              <a:rPr lang="en-US" b="1" dirty="0" smtClean="0">
                <a:solidFill>
                  <a:srgbClr val="00B050"/>
                </a:solidFill>
              </a:rPr>
              <a:t>3. Inner hydrophilic layer</a:t>
            </a:r>
            <a:endParaRPr lang="en-US" b="1" dirty="0">
              <a:solidFill>
                <a:srgbClr val="00B05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a:t>
            </a:fld>
            <a:endParaRPr lang="en"/>
          </a:p>
        </p:txBody>
      </p:sp>
    </p:spTree>
    <p:extLst>
      <p:ext uri="{BB962C8B-B14F-4D97-AF65-F5344CB8AC3E}">
        <p14:creationId xmlns:p14="http://schemas.microsoft.com/office/powerpoint/2010/main" val="39224239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Instructions:</a:t>
            </a:r>
          </a:p>
          <a:p>
            <a:r>
              <a:rPr lang="en-US" b="1" dirty="0" smtClean="0">
                <a:solidFill>
                  <a:srgbClr val="00B050"/>
                </a:solidFill>
              </a:rPr>
              <a:t>Shelf-life:</a:t>
            </a:r>
            <a:r>
              <a:rPr lang="en-US" dirty="0" smtClean="0"/>
              <a:t> Disposable after 4-6 hours of use or earlier if become soiled or wet </a:t>
            </a:r>
          </a:p>
          <a:p>
            <a:r>
              <a:rPr lang="en-US" b="1" dirty="0" smtClean="0">
                <a:solidFill>
                  <a:srgbClr val="00B050"/>
                </a:solidFill>
              </a:rPr>
              <a:t>Donning: </a:t>
            </a:r>
            <a:r>
              <a:rPr lang="en-US" dirty="0" smtClean="0"/>
              <a:t>Place the mask carefully - ensure it covers the mouth and nose, adjust to the nose bridge, and tie it securely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a:t>
            </a:fld>
            <a:endParaRPr lang="en"/>
          </a:p>
        </p:txBody>
      </p:sp>
    </p:spTree>
    <p:extLst>
      <p:ext uri="{BB962C8B-B14F-4D97-AF65-F5344CB8AC3E}">
        <p14:creationId xmlns:p14="http://schemas.microsoft.com/office/powerpoint/2010/main" val="27131318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normAutofit/>
          </a:bodyPr>
          <a:lstStyle/>
          <a:p>
            <a:r>
              <a:rPr lang="en-US" b="1" dirty="0" smtClean="0">
                <a:solidFill>
                  <a:srgbClr val="00B050"/>
                </a:solidFill>
              </a:rPr>
              <a:t>Hanging mask syndrome - </a:t>
            </a:r>
            <a:r>
              <a:rPr lang="en-US" dirty="0" smtClean="0"/>
              <a:t>Strongly discouraged</a:t>
            </a:r>
          </a:p>
          <a:p>
            <a:r>
              <a:rPr lang="en-US" dirty="0" smtClean="0"/>
              <a:t>Touching the front of the mask while wearing should be avoided </a:t>
            </a:r>
          </a:p>
          <a:p>
            <a:r>
              <a:rPr lang="en-US" dirty="0" smtClean="0"/>
              <a:t>Mask should not be worn with beard and unshaven face </a:t>
            </a:r>
          </a:p>
          <a:p>
            <a:r>
              <a:rPr lang="en-US" b="1" dirty="0" smtClean="0">
                <a:solidFill>
                  <a:srgbClr val="00B050"/>
                </a:solidFill>
              </a:rPr>
              <a:t>Hand hygiene - </a:t>
            </a:r>
            <a:r>
              <a:rPr lang="en-US" dirty="0" smtClean="0"/>
              <a:t>performed before donning the mask, upon touching or discarding a used mask</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10194161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Steps of mask donning (wearing) </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sp>
        <p:nvSpPr>
          <p:cNvPr id="4" name="Rectangle 3"/>
          <p:cNvSpPr/>
          <p:nvPr/>
        </p:nvSpPr>
        <p:spPr>
          <a:xfrm>
            <a:off x="711200" y="5070115"/>
            <a:ext cx="8219440" cy="923330"/>
          </a:xfrm>
          <a:prstGeom prst="rect">
            <a:avLst/>
          </a:prstGeom>
        </p:spPr>
        <p:txBody>
          <a:bodyPr wrap="square">
            <a:spAutoFit/>
          </a:bodyPr>
          <a:lstStyle/>
          <a:p>
            <a:pPr marL="285750" indent="-285750">
              <a:buFont typeface="Wingdings" panose="05000000000000000000" pitchFamily="2" charset="2"/>
              <a:buChar char="Ø"/>
            </a:pPr>
            <a:r>
              <a:rPr lang="en-US" sz="1800" dirty="0">
                <a:solidFill>
                  <a:srgbClr val="231F20"/>
                </a:solidFill>
                <a:latin typeface="Roboto Condensed Light" panose="020B0604020202020204" charset="0"/>
                <a:ea typeface="Roboto Condensed Light" panose="020B0604020202020204" charset="0"/>
              </a:rPr>
              <a:t>Pull the straps tight and pull the mask to below chin and then apply knots </a:t>
            </a:r>
            <a:endParaRPr lang="en-US" sz="1800"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sz="1800" dirty="0">
                <a:solidFill>
                  <a:srgbClr val="231F20"/>
                </a:solidFill>
                <a:latin typeface="Roboto Condensed Light" panose="020B0604020202020204" charset="0"/>
                <a:ea typeface="Roboto Condensed Light" panose="020B0604020202020204" charset="0"/>
              </a:rPr>
              <a:t>Press on the nasal bridge part of the mask to seal tightly and for N95 respirator, perform fit check</a:t>
            </a:r>
            <a:endParaRPr lang="en-US" sz="1800" dirty="0">
              <a:latin typeface="Roboto Condensed Light" panose="020B0604020202020204" charset="0"/>
              <a:ea typeface="Roboto Condensed Light" panose="020B0604020202020204" charset="0"/>
            </a:endParaRPr>
          </a:p>
        </p:txBody>
      </p:sp>
      <p:pic>
        <p:nvPicPr>
          <p:cNvPr id="3" name="Picture 2">
            <a:extLst>
              <a:ext uri="{FF2B5EF4-FFF2-40B4-BE49-F238E27FC236}">
                <a16:creationId xmlns:a16="http://schemas.microsoft.com/office/drawing/2014/main" xmlns="" id="{7EAAB48D-BDCB-4194-A049-3F16C02F3D72}"/>
              </a:ext>
            </a:extLst>
          </p:cNvPr>
          <p:cNvPicPr>
            <a:picLocks noChangeAspect="1"/>
          </p:cNvPicPr>
          <p:nvPr/>
        </p:nvPicPr>
        <p:blipFill>
          <a:blip r:embed="rId3"/>
          <a:stretch>
            <a:fillRect/>
          </a:stretch>
        </p:blipFill>
        <p:spPr>
          <a:xfrm>
            <a:off x="609600" y="1676399"/>
            <a:ext cx="7772400" cy="3297003"/>
          </a:xfrm>
          <a:prstGeom prst="rect">
            <a:avLst/>
          </a:prstGeom>
        </p:spPr>
      </p:pic>
    </p:spTree>
    <p:extLst>
      <p:ext uri="{BB962C8B-B14F-4D97-AF65-F5344CB8AC3E}">
        <p14:creationId xmlns:p14="http://schemas.microsoft.com/office/powerpoint/2010/main" val="30196888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 Steps of mask doffing (removal)</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sp>
        <p:nvSpPr>
          <p:cNvPr id="3" name="Rectangle 2"/>
          <p:cNvSpPr/>
          <p:nvPr/>
        </p:nvSpPr>
        <p:spPr>
          <a:xfrm>
            <a:off x="436880" y="4655529"/>
            <a:ext cx="8382000" cy="923330"/>
          </a:xfrm>
          <a:prstGeom prst="rect">
            <a:avLst/>
          </a:prstGeom>
        </p:spPr>
        <p:txBody>
          <a:bodyPr wrap="square">
            <a:spAutoFit/>
          </a:bodyPr>
          <a:lstStyle/>
          <a:p>
            <a:pPr marL="285750" indent="-285750">
              <a:buFont typeface="Wingdings" panose="05000000000000000000" pitchFamily="2" charset="2"/>
              <a:buChar char="Ø"/>
            </a:pPr>
            <a:r>
              <a:rPr lang="en-US" sz="1800" dirty="0">
                <a:solidFill>
                  <a:srgbClr val="231F20"/>
                </a:solidFill>
                <a:latin typeface="Roboto Condensed Light" panose="020B0604020202020204" charset="0"/>
                <a:ea typeface="Roboto Condensed Light" panose="020B0604020202020204" charset="0"/>
              </a:rPr>
              <a:t>Do not touch front part of the mask </a:t>
            </a:r>
            <a:endParaRPr lang="en-US" sz="1800"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sz="1800" dirty="0">
                <a:solidFill>
                  <a:srgbClr val="231F20"/>
                </a:solidFill>
                <a:latin typeface="Roboto Condensed Light" panose="020B0604020202020204" charset="0"/>
                <a:ea typeface="Roboto Condensed Light" panose="020B0604020202020204" charset="0"/>
              </a:rPr>
              <a:t>Untie the lower knot first, then the upper knot and remove the mask by holding its straps, without touching the front, hand wash after removal</a:t>
            </a:r>
            <a:endParaRPr lang="en-US" sz="1800" dirty="0">
              <a:latin typeface="Roboto Condensed Light" panose="020B0604020202020204" charset="0"/>
              <a:ea typeface="Roboto Condensed Light" panose="020B0604020202020204" charset="0"/>
            </a:endParaRPr>
          </a:p>
        </p:txBody>
      </p:sp>
      <p:pic>
        <p:nvPicPr>
          <p:cNvPr id="4" name="Picture 3">
            <a:extLst>
              <a:ext uri="{FF2B5EF4-FFF2-40B4-BE49-F238E27FC236}">
                <a16:creationId xmlns:a16="http://schemas.microsoft.com/office/drawing/2014/main" xmlns="" id="{A752E032-3F8B-4314-9357-FF0CC153E24E}"/>
              </a:ext>
            </a:extLst>
          </p:cNvPr>
          <p:cNvPicPr>
            <a:picLocks noChangeAspect="1"/>
          </p:cNvPicPr>
          <p:nvPr/>
        </p:nvPicPr>
        <p:blipFill>
          <a:blip r:embed="rId3"/>
          <a:stretch>
            <a:fillRect/>
          </a:stretch>
        </p:blipFill>
        <p:spPr>
          <a:xfrm>
            <a:off x="400937" y="1902917"/>
            <a:ext cx="8382000" cy="2409836"/>
          </a:xfrm>
          <a:prstGeom prst="rect">
            <a:avLst/>
          </a:prstGeom>
        </p:spPr>
      </p:pic>
    </p:spTree>
    <p:extLst>
      <p:ext uri="{BB962C8B-B14F-4D97-AF65-F5344CB8AC3E}">
        <p14:creationId xmlns:p14="http://schemas.microsoft.com/office/powerpoint/2010/main" val="24837803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Respirator (N95 Mask)</a:t>
            </a:r>
            <a:endParaRPr lang="en-US" b="1" dirty="0">
              <a:solidFill>
                <a:srgbClr val="7030A0"/>
              </a:solidFill>
            </a:endParaRPr>
          </a:p>
        </p:txBody>
      </p:sp>
      <p:sp>
        <p:nvSpPr>
          <p:cNvPr id="193" name="Google Shape;193;p12"/>
          <p:cNvSpPr txBox="1">
            <a:spLocks noGrp="1"/>
          </p:cNvSpPr>
          <p:nvPr>
            <p:ph idx="1"/>
          </p:nvPr>
        </p:nvSpPr>
        <p:spPr/>
        <p:txBody>
          <a:bodyPr>
            <a:normAutofit/>
          </a:bodyPr>
          <a:lstStyle/>
          <a:p>
            <a:r>
              <a:rPr lang="en-US" dirty="0" smtClean="0"/>
              <a:t>Device designed to protect the wearer from airborne microorganisms (e.g. M. tuberculosis). </a:t>
            </a:r>
          </a:p>
          <a:p>
            <a:r>
              <a:rPr lang="en-US" b="1" dirty="0" smtClean="0">
                <a:solidFill>
                  <a:srgbClr val="00B050"/>
                </a:solidFill>
              </a:rPr>
              <a:t>N 95 respirator-  </a:t>
            </a:r>
            <a:r>
              <a:rPr lang="en-US" dirty="0" smtClean="0"/>
              <a:t>most commonly used</a:t>
            </a:r>
          </a:p>
          <a:p>
            <a:r>
              <a:rPr lang="en-US" b="1" dirty="0" smtClean="0">
                <a:solidFill>
                  <a:srgbClr val="00B050"/>
                </a:solidFill>
              </a:rPr>
              <a:t>N95 - </a:t>
            </a:r>
            <a:r>
              <a:rPr lang="en-US" dirty="0" smtClean="0"/>
              <a:t>‘not resistance to oil and ability to filter of 95% of airborne particle’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spTree>
    <p:extLst>
      <p:ext uri="{BB962C8B-B14F-4D97-AF65-F5344CB8AC3E}">
        <p14:creationId xmlns:p14="http://schemas.microsoft.com/office/powerpoint/2010/main" val="24802195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364163"/>
          </a:xfrm>
        </p:spPr>
        <p:txBody>
          <a:bodyPr/>
          <a:lstStyle/>
          <a:p>
            <a:r>
              <a:rPr lang="en-US" b="1" dirty="0" smtClean="0">
                <a:solidFill>
                  <a:srgbClr val="00B050"/>
                </a:solidFill>
              </a:rPr>
              <a:t>Composition: </a:t>
            </a:r>
            <a:r>
              <a:rPr lang="en-US" dirty="0" smtClean="0"/>
              <a:t>The N95 respirator is </a:t>
            </a:r>
          </a:p>
          <a:p>
            <a:r>
              <a:rPr lang="en-US" b="1" dirty="0" smtClean="0">
                <a:solidFill>
                  <a:srgbClr val="00B050"/>
                </a:solidFill>
              </a:rPr>
              <a:t>Comprised of four layers of material:  </a:t>
            </a:r>
          </a:p>
          <a:p>
            <a:pPr lvl="1"/>
            <a:r>
              <a:rPr lang="en-US" dirty="0" smtClean="0"/>
              <a:t>Outer and inner layers of spun bond polypropylene  </a:t>
            </a:r>
          </a:p>
          <a:p>
            <a:pPr lvl="1"/>
            <a:r>
              <a:rPr lang="en-US" dirty="0" smtClean="0"/>
              <a:t>Middle two layers of cellulose/ polyester, melt-blown polypropylene filter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spTree>
    <p:extLst>
      <p:ext uri="{BB962C8B-B14F-4D97-AF65-F5344CB8AC3E}">
        <p14:creationId xmlns:p14="http://schemas.microsoft.com/office/powerpoint/2010/main" val="7517263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lstStyle/>
          <a:p>
            <a:r>
              <a:rPr lang="en-US" b="1" dirty="0" smtClean="0">
                <a:solidFill>
                  <a:srgbClr val="00B050"/>
                </a:solidFill>
              </a:rPr>
              <a:t>Negative-pressure-</a:t>
            </a:r>
            <a:r>
              <a:rPr lang="en-US" dirty="0" smtClean="0"/>
              <a:t> pressure inside the </a:t>
            </a:r>
            <a:r>
              <a:rPr lang="en-US" dirty="0" err="1" smtClean="0"/>
              <a:t>facepiece</a:t>
            </a:r>
            <a:r>
              <a:rPr lang="en-US" dirty="0" smtClean="0"/>
              <a:t> is negative during inhalation</a:t>
            </a:r>
          </a:p>
          <a:p>
            <a:r>
              <a:rPr lang="en-US" b="1" dirty="0" smtClean="0">
                <a:solidFill>
                  <a:srgbClr val="00B050"/>
                </a:solidFill>
              </a:rPr>
              <a:t>Single-use-</a:t>
            </a:r>
            <a:r>
              <a:rPr lang="en-US" dirty="0" smtClean="0"/>
              <a:t> should not be reused as it cannot be cleaned or disinfected. </a:t>
            </a:r>
          </a:p>
          <a:p>
            <a:r>
              <a:rPr lang="en-US" b="1" dirty="0" smtClean="0">
                <a:solidFill>
                  <a:srgbClr val="00B050"/>
                </a:solidFill>
              </a:rPr>
              <a:t>Removal:  </a:t>
            </a:r>
          </a:p>
          <a:p>
            <a:r>
              <a:rPr lang="en-US" dirty="0" smtClean="0"/>
              <a:t>Should be removed or changed -  in 8 hours or earlier if it gets clogged, wet or dirty on the inside, or deformed, or torn.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spTree>
    <p:extLst>
      <p:ext uri="{BB962C8B-B14F-4D97-AF65-F5344CB8AC3E}">
        <p14:creationId xmlns:p14="http://schemas.microsoft.com/office/powerpoint/2010/main" val="18436265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00B050"/>
                </a:solidFill>
              </a:rPr>
              <a:t>Fit checking - </a:t>
            </a:r>
            <a:r>
              <a:rPr lang="en-US" dirty="0" smtClean="0"/>
              <a:t>To ensure if it is properly fitted. Includes the following steps. </a:t>
            </a:r>
          </a:p>
          <a:p>
            <a:pPr lvl="1"/>
            <a:r>
              <a:rPr lang="en-US" dirty="0" smtClean="0"/>
              <a:t>Sealing- across face, cheeks and nasal bridge</a:t>
            </a:r>
          </a:p>
          <a:p>
            <a:pPr lvl="1"/>
            <a:r>
              <a:rPr lang="en-US" dirty="0" smtClean="0"/>
              <a:t>Positive pressure seal- done by gently exhaling</a:t>
            </a:r>
          </a:p>
          <a:p>
            <a:pPr lvl="1"/>
            <a:r>
              <a:rPr lang="en-US" dirty="0" smtClean="0"/>
              <a:t>Negative pressure seal- done by gently inhaling</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32</a:t>
            </a:fld>
            <a:endParaRPr lang="en"/>
          </a:p>
        </p:txBody>
      </p:sp>
    </p:spTree>
    <p:extLst>
      <p:ext uri="{BB962C8B-B14F-4D97-AF65-F5344CB8AC3E}">
        <p14:creationId xmlns:p14="http://schemas.microsoft.com/office/powerpoint/2010/main" val="13841342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04800"/>
            <a:ext cx="8229600" cy="5821363"/>
          </a:xfrm>
        </p:spPr>
        <p:txBody>
          <a:bodyPr/>
          <a:lstStyle/>
          <a:p>
            <a:r>
              <a:rPr lang="en-US" b="1" dirty="0" smtClean="0">
                <a:solidFill>
                  <a:srgbClr val="00B050"/>
                </a:solidFill>
              </a:rPr>
              <a:t>Fit testing:  </a:t>
            </a:r>
          </a:p>
          <a:p>
            <a:r>
              <a:rPr lang="en-US" dirty="0" smtClean="0"/>
              <a:t>Done to identify size and style </a:t>
            </a:r>
          </a:p>
          <a:p>
            <a:r>
              <a:rPr lang="en-US" dirty="0" smtClean="0"/>
              <a:t>To train the HCW on how to don and doff</a:t>
            </a:r>
          </a:p>
          <a:p>
            <a:r>
              <a:rPr lang="en-US" dirty="0" smtClean="0"/>
              <a:t>Should be done at the time of joining and thereafter annually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spTree>
    <p:extLst>
      <p:ext uri="{BB962C8B-B14F-4D97-AF65-F5344CB8AC3E}">
        <p14:creationId xmlns:p14="http://schemas.microsoft.com/office/powerpoint/2010/main" val="18029498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Protective Body Clothing</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Worn when there is a risk that clothing may become exposed to blood or body fluids. </a:t>
            </a:r>
          </a:p>
          <a:p>
            <a:pPr lvl="1"/>
            <a:r>
              <a:rPr lang="en-US" b="1" dirty="0" smtClean="0">
                <a:solidFill>
                  <a:srgbClr val="00B050"/>
                </a:solidFill>
              </a:rPr>
              <a:t>Laboratory coats </a:t>
            </a:r>
          </a:p>
          <a:p>
            <a:pPr lvl="1"/>
            <a:r>
              <a:rPr lang="en-US" b="1" dirty="0" smtClean="0">
                <a:solidFill>
                  <a:srgbClr val="00B050"/>
                </a:solidFill>
              </a:rPr>
              <a:t>Plastic aprons</a:t>
            </a:r>
          </a:p>
          <a:p>
            <a:pPr lvl="1"/>
            <a:r>
              <a:rPr lang="en-US" b="1" dirty="0" smtClean="0">
                <a:solidFill>
                  <a:srgbClr val="00B050"/>
                </a:solidFill>
              </a:rPr>
              <a:t>Disposable gowns </a:t>
            </a:r>
          </a:p>
          <a:p>
            <a:pPr lvl="1"/>
            <a:r>
              <a:rPr lang="en-US" b="1" dirty="0" smtClean="0">
                <a:solidFill>
                  <a:srgbClr val="00B050"/>
                </a:solidFill>
              </a:rPr>
              <a:t>Coverall</a:t>
            </a:r>
            <a:endParaRPr lang="en-US" b="1" dirty="0">
              <a:solidFill>
                <a:srgbClr val="00B05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spTree>
    <p:extLst>
      <p:ext uri="{BB962C8B-B14F-4D97-AF65-F5344CB8AC3E}">
        <p14:creationId xmlns:p14="http://schemas.microsoft.com/office/powerpoint/2010/main" val="32093264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Steps of gown donning (wearing)</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a:p>
        </p:txBody>
      </p:sp>
      <p:pic>
        <p:nvPicPr>
          <p:cNvPr id="6" name="image28.jpeg"/>
          <p:cNvPicPr>
            <a:picLocks noChangeAspect="1"/>
          </p:cNvPicPr>
          <p:nvPr/>
        </p:nvPicPr>
        <p:blipFill>
          <a:blip r:embed="rId3" cstate="print"/>
          <a:stretch>
            <a:fillRect/>
          </a:stretch>
        </p:blipFill>
        <p:spPr>
          <a:xfrm>
            <a:off x="762000" y="1295400"/>
            <a:ext cx="7696200" cy="3324014"/>
          </a:xfrm>
          <a:prstGeom prst="rect">
            <a:avLst/>
          </a:prstGeom>
        </p:spPr>
      </p:pic>
      <p:sp>
        <p:nvSpPr>
          <p:cNvPr id="4" name="Rectangle 3"/>
          <p:cNvSpPr/>
          <p:nvPr/>
        </p:nvSpPr>
        <p:spPr>
          <a:xfrm>
            <a:off x="375920" y="4833091"/>
            <a:ext cx="8300720" cy="707886"/>
          </a:xfrm>
          <a:prstGeom prst="rect">
            <a:avLst/>
          </a:prstGeom>
        </p:spPr>
        <p:txBody>
          <a:bodyPr wrap="square">
            <a:spAutoFit/>
          </a:bodyPr>
          <a:lstStyle/>
          <a:p>
            <a:pPr algn="ctr"/>
            <a:r>
              <a:rPr lang="en-US" sz="2000" dirty="0">
                <a:solidFill>
                  <a:srgbClr val="231F20"/>
                </a:solidFill>
                <a:latin typeface="Roboto Condensed Light" panose="020B0604020202020204" charset="0"/>
                <a:ea typeface="Roboto Condensed Light" panose="020B0604020202020204" charset="0"/>
              </a:rPr>
              <a:t>Fully cover torso from neck to knees, arms to end of wrists, and wrap around the back. Fasten it in the back of neck and waist</a:t>
            </a:r>
            <a:endParaRPr lang="en-US" sz="20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15171859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Steps of gown doffing (removal)</a:t>
            </a:r>
            <a:endParaRPr lang="en-US" b="1" dirty="0">
              <a:solidFill>
                <a:srgbClr val="7030A0"/>
              </a:solidFill>
            </a:endParaRPr>
          </a:p>
        </p:txBody>
      </p:sp>
      <p:sp>
        <p:nvSpPr>
          <p:cNvPr id="2" name="Content Placeholder 1"/>
          <p:cNvSpPr>
            <a:spLocks noGrp="1"/>
          </p:cNvSpPr>
          <p:nvPr>
            <p:ph sz="half" idx="1"/>
          </p:nvPr>
        </p:nvSpPr>
        <p:spPr/>
        <p:txBody>
          <a:bodyPr>
            <a:normAutofit fontScale="77500" lnSpcReduction="20000"/>
          </a:bodyPr>
          <a:lstStyle/>
          <a:p>
            <a:endParaRPr lang="en-US"/>
          </a:p>
        </p:txBody>
      </p:sp>
      <p:sp>
        <p:nvSpPr>
          <p:cNvPr id="5" name="Content Placeholder 4"/>
          <p:cNvSpPr>
            <a:spLocks noGrp="1"/>
          </p:cNvSpPr>
          <p:nvPr>
            <p:ph sz="half" idx="2"/>
          </p:nvPr>
        </p:nvSpPr>
        <p:spPr/>
        <p:txBody>
          <a:bodyPr>
            <a:normAutofit fontScale="77500" lnSpcReduction="20000"/>
          </a:bodyPr>
          <a:lstStyle/>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Do not touch front part of the gown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Unfasten gown ties, taking care that sleeves don’t touch the body when reaching for ties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Pull the gown away from neck and shoulders, touching inside of gown only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Turn gown inside out and roll into a bundle and discard. </a:t>
            </a:r>
            <a:endParaRPr lang="en-US" dirty="0">
              <a:latin typeface="Roboto Condensed Light" panose="020B0604020202020204" charset="0"/>
              <a:ea typeface="Roboto Condensed Light" panose="020B0604020202020204" charset="0"/>
            </a:endParaRPr>
          </a:p>
          <a:p>
            <a:pPr marL="285750" indent="-285750">
              <a:buFont typeface="Wingdings" panose="05000000000000000000" pitchFamily="2" charset="2"/>
              <a:buChar char="Ø"/>
            </a:pPr>
            <a:r>
              <a:rPr lang="en-US" dirty="0">
                <a:solidFill>
                  <a:srgbClr val="231F20"/>
                </a:solidFill>
                <a:latin typeface="Roboto Condensed Light" panose="020B0604020202020204" charset="0"/>
                <a:ea typeface="Roboto Condensed Light" panose="020B0604020202020204" charset="0"/>
              </a:rPr>
              <a:t>Perform hand hygiene after removal</a:t>
            </a:r>
            <a:endParaRPr lang="en-US" dirty="0">
              <a:latin typeface="Roboto Condensed Light" panose="020B0604020202020204" charset="0"/>
              <a:ea typeface="Roboto Condensed Light" panose="020B0604020202020204" charset="0"/>
            </a:endParaRP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36</a:t>
            </a:fld>
            <a:endParaRPr lang="en"/>
          </a:p>
        </p:txBody>
      </p:sp>
      <p:pic>
        <p:nvPicPr>
          <p:cNvPr id="4" name="Picture 3">
            <a:extLst>
              <a:ext uri="{FF2B5EF4-FFF2-40B4-BE49-F238E27FC236}">
                <a16:creationId xmlns:a16="http://schemas.microsoft.com/office/drawing/2014/main" xmlns="" id="{18895C9E-A59F-43A7-B9A8-AEEA2D3D2998}"/>
              </a:ext>
            </a:extLst>
          </p:cNvPr>
          <p:cNvPicPr>
            <a:picLocks noChangeAspect="1"/>
          </p:cNvPicPr>
          <p:nvPr/>
        </p:nvPicPr>
        <p:blipFill>
          <a:blip r:embed="rId3"/>
          <a:stretch>
            <a:fillRect/>
          </a:stretch>
        </p:blipFill>
        <p:spPr>
          <a:xfrm>
            <a:off x="380999" y="1550317"/>
            <a:ext cx="4158697" cy="4545683"/>
          </a:xfrm>
          <a:prstGeom prst="rect">
            <a:avLst/>
          </a:prstGeom>
        </p:spPr>
      </p:pic>
    </p:spTree>
    <p:extLst>
      <p:ext uri="{BB962C8B-B14F-4D97-AF65-F5344CB8AC3E}">
        <p14:creationId xmlns:p14="http://schemas.microsoft.com/office/powerpoint/2010/main" val="31222980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Protective Eye/Face Wear</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Goggles, or face-shields – used to protect the mucous membranes of the eyes, nose, and mouth.</a:t>
            </a:r>
          </a:p>
          <a:p>
            <a:r>
              <a:rPr lang="en-US" dirty="0" smtClean="0"/>
              <a:t>Eyewear - worn during procedures that are likely to generate droplets or aerosols of blood and/or high-risk body fluids.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spTree>
    <p:extLst>
      <p:ext uri="{BB962C8B-B14F-4D97-AF65-F5344CB8AC3E}">
        <p14:creationId xmlns:p14="http://schemas.microsoft.com/office/powerpoint/2010/main" val="26050058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Head Cover and Shoe Cover</a:t>
            </a:r>
            <a:endParaRPr lang="en-US" b="1" dirty="0">
              <a:solidFill>
                <a:srgbClr val="7030A0"/>
              </a:solidFill>
            </a:endParaRPr>
          </a:p>
        </p:txBody>
      </p:sp>
      <p:sp>
        <p:nvSpPr>
          <p:cNvPr id="193" name="Google Shape;193;p12"/>
          <p:cNvSpPr txBox="1">
            <a:spLocks noGrp="1"/>
          </p:cNvSpPr>
          <p:nvPr>
            <p:ph sz="half" idx="1"/>
          </p:nvPr>
        </p:nvSpPr>
        <p:spPr/>
        <p:txBody>
          <a:bodyPr/>
          <a:lstStyle/>
          <a:p>
            <a:r>
              <a:rPr lang="en-US" dirty="0" smtClean="0"/>
              <a:t>Used when spillage of blood is suspected.</a:t>
            </a:r>
          </a:p>
          <a:p>
            <a:r>
              <a:rPr lang="en-US" b="1" dirty="0" smtClean="0">
                <a:solidFill>
                  <a:srgbClr val="00B050"/>
                </a:solidFill>
              </a:rPr>
              <a:t>Shoe covers include: </a:t>
            </a:r>
          </a:p>
          <a:p>
            <a:pPr lvl="1"/>
            <a:r>
              <a:rPr lang="en-US" dirty="0" smtClean="0"/>
              <a:t>(1) Surgical shoes (slippers) and shoe covers </a:t>
            </a:r>
          </a:p>
          <a:p>
            <a:pPr lvl="1"/>
            <a:r>
              <a:rPr lang="en-US" dirty="0" smtClean="0"/>
              <a:t>(2) Gum boots – When anticipated risk of sharp injury </a:t>
            </a:r>
            <a:r>
              <a:rPr lang="en-US" dirty="0" err="1" smtClean="0"/>
              <a:t>exisits</a:t>
            </a:r>
            <a:endParaRPr lang="en-US" dirty="0"/>
          </a:p>
        </p:txBody>
      </p:sp>
      <p:sp>
        <p:nvSpPr>
          <p:cNvPr id="2" name="Content Placeholder 1"/>
          <p:cNvSpPr>
            <a:spLocks noGrp="1"/>
          </p:cNvSpPr>
          <p:nvPr>
            <p:ph sz="half" idx="2"/>
          </p:nvPr>
        </p:nvSpPr>
        <p:spPr/>
        <p:txBody>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pic>
        <p:nvPicPr>
          <p:cNvPr id="3" name="Picture 2">
            <a:extLst>
              <a:ext uri="{FF2B5EF4-FFF2-40B4-BE49-F238E27FC236}">
                <a16:creationId xmlns:a16="http://schemas.microsoft.com/office/drawing/2014/main" xmlns="" id="{C67F032B-8EE4-4D79-AABA-5EAF7F58A2C4}"/>
              </a:ext>
            </a:extLst>
          </p:cNvPr>
          <p:cNvPicPr>
            <a:picLocks noChangeAspect="1"/>
          </p:cNvPicPr>
          <p:nvPr/>
        </p:nvPicPr>
        <p:blipFill>
          <a:blip r:embed="rId3"/>
          <a:stretch>
            <a:fillRect/>
          </a:stretch>
        </p:blipFill>
        <p:spPr>
          <a:xfrm>
            <a:off x="4495800" y="1371600"/>
            <a:ext cx="4800600" cy="3166474"/>
          </a:xfrm>
          <a:prstGeom prst="rect">
            <a:avLst/>
          </a:prstGeom>
        </p:spPr>
      </p:pic>
    </p:spTree>
    <p:extLst>
      <p:ext uri="{BB962C8B-B14F-4D97-AF65-F5344CB8AC3E}">
        <p14:creationId xmlns:p14="http://schemas.microsoft.com/office/powerpoint/2010/main" val="25470583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Donning and Doffing</a:t>
            </a:r>
            <a:endParaRPr lang="en-US" b="1" dirty="0">
              <a:solidFill>
                <a:srgbClr val="7030A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00B050"/>
                </a:solidFill>
              </a:rPr>
              <a:t>Donning (wearing): </a:t>
            </a:r>
            <a:r>
              <a:rPr lang="en-US" dirty="0" smtClean="0"/>
              <a:t>Gown first → Mask or respirator → Goggles or face shield → Gloves </a:t>
            </a:r>
          </a:p>
          <a:p>
            <a:r>
              <a:rPr lang="en-US" b="1" dirty="0" smtClean="0">
                <a:solidFill>
                  <a:srgbClr val="00B050"/>
                </a:solidFill>
              </a:rPr>
              <a:t>Doffing (removing): </a:t>
            </a:r>
            <a:r>
              <a:rPr lang="en-US" dirty="0" smtClean="0"/>
              <a:t>Gloves first → Face shield or goggles → Gown → Mask or respirator</a:t>
            </a:r>
          </a:p>
          <a:p>
            <a:r>
              <a:rPr lang="en-US" dirty="0" smtClean="0"/>
              <a:t>* Discard PPE in appropriate BMW bins</a:t>
            </a:r>
          </a:p>
          <a:p>
            <a:r>
              <a:rPr lang="en-IN" dirty="0" smtClean="0"/>
              <a:t>**All PPE should be removed just before exiting the patient room except a respirator, which should be removed after leaving the patient room and closing the door</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spTree>
    <p:extLst>
      <p:ext uri="{BB962C8B-B14F-4D97-AF65-F5344CB8AC3E}">
        <p14:creationId xmlns:p14="http://schemas.microsoft.com/office/powerpoint/2010/main" val="38049619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148697834"/>
              </p:ext>
            </p:extLst>
          </p:nvPr>
        </p:nvGraphicFramePr>
        <p:xfrm>
          <a:off x="152400" y="228600"/>
          <a:ext cx="8910320" cy="6172200"/>
        </p:xfrm>
        <a:graphic>
          <a:graphicData uri="http://schemas.openxmlformats.org/drawingml/2006/table">
            <a:tbl>
              <a:tblPr firstRow="1" bandRow="1">
                <a:tableStyleId>{5940675A-B579-460E-94D1-54222C63F5DA}</a:tableStyleId>
              </a:tblPr>
              <a:tblGrid>
                <a:gridCol w="1630680">
                  <a:extLst>
                    <a:ext uri="{9D8B030D-6E8A-4147-A177-3AD203B41FA5}">
                      <a16:colId xmlns:a16="http://schemas.microsoft.com/office/drawing/2014/main" xmlns="" val="20000"/>
                    </a:ext>
                  </a:extLst>
                </a:gridCol>
                <a:gridCol w="2194560">
                  <a:extLst>
                    <a:ext uri="{9D8B030D-6E8A-4147-A177-3AD203B41FA5}">
                      <a16:colId xmlns:a16="http://schemas.microsoft.com/office/drawing/2014/main" xmlns="" val="20001"/>
                    </a:ext>
                  </a:extLst>
                </a:gridCol>
                <a:gridCol w="2306320">
                  <a:extLst>
                    <a:ext uri="{9D8B030D-6E8A-4147-A177-3AD203B41FA5}">
                      <a16:colId xmlns:a16="http://schemas.microsoft.com/office/drawing/2014/main" xmlns="" val="20002"/>
                    </a:ext>
                  </a:extLst>
                </a:gridCol>
                <a:gridCol w="2778760">
                  <a:extLst>
                    <a:ext uri="{9D8B030D-6E8A-4147-A177-3AD203B41FA5}">
                      <a16:colId xmlns:a16="http://schemas.microsoft.com/office/drawing/2014/main" xmlns="" val="20003"/>
                    </a:ext>
                  </a:extLst>
                </a:gridCol>
              </a:tblGrid>
              <a:tr h="802901">
                <a:tc>
                  <a:txBody>
                    <a:bodyPr/>
                    <a:lstStyle/>
                    <a:p>
                      <a:r>
                        <a:rPr lang="en-US" sz="1800" b="1" dirty="0">
                          <a:solidFill>
                            <a:srgbClr val="7030A0"/>
                          </a:solidFill>
                        </a:rPr>
                        <a:t>Category</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tabLst>
                          <a:tab pos="1647190" algn="r"/>
                        </a:tabLst>
                      </a:pPr>
                      <a:r>
                        <a:rPr lang="en-IN" sz="1800" b="1" dirty="0">
                          <a:solidFill>
                            <a:srgbClr val="7030A0"/>
                          </a:solidFill>
                          <a:effectLst/>
                        </a:rPr>
                        <a:t>Type of waste 	</a:t>
                      </a:r>
                      <a:endParaRPr lang="en-US" sz="18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800" b="1" dirty="0">
                          <a:solidFill>
                            <a:srgbClr val="7030A0"/>
                          </a:solidFill>
                          <a:effectLst/>
                        </a:rPr>
                        <a:t>Type of Bag/ container </a:t>
                      </a:r>
                      <a:endParaRPr lang="en-US" sz="18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800" b="1" dirty="0">
                          <a:solidFill>
                            <a:srgbClr val="7030A0"/>
                          </a:solidFill>
                          <a:effectLst/>
                        </a:rPr>
                        <a:t>Treatment/ Disposal options </a:t>
                      </a:r>
                      <a:endParaRPr lang="en-US" sz="1800" b="1" dirty="0">
                        <a:solidFill>
                          <a:srgbClr val="7030A0"/>
                        </a:solidFill>
                        <a:effectLst/>
                        <a:latin typeface="Roboto Condensed Light" panose="020B0604020202020204" charset="0"/>
                        <a:ea typeface="Roboto Condensed Light" panose="020B0604020202020204" charset="0"/>
                      </a:endParaRPr>
                    </a:p>
                  </a:txBody>
                  <a:tcPr marL="26254" marR="26254" marT="0" marB="0"/>
                </a:tc>
                <a:extLst>
                  <a:ext uri="{0D108BD9-81ED-4DB2-BD59-A6C34878D82A}">
                    <a16:rowId xmlns:a16="http://schemas.microsoft.com/office/drawing/2014/main" xmlns="" val="10000"/>
                  </a:ext>
                </a:extLst>
              </a:tr>
              <a:tr h="5369299">
                <a:tc>
                  <a:txBody>
                    <a:bodyPr/>
                    <a:lstStyle/>
                    <a:p>
                      <a:r>
                        <a:rPr lang="en-US" sz="1800" u="none" strike="noStrike" cap="none" dirty="0">
                          <a:effectLst/>
                          <a:sym typeface="Arial"/>
                        </a:rPr>
                        <a:t>White (Translucent)  </a:t>
                      </a:r>
                      <a:endParaRPr lang="en-US" sz="1800" dirty="0">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Waste sharps including metal sharps:</a:t>
                      </a:r>
                    </a:p>
                    <a:p>
                      <a:r>
                        <a:rPr lang="en-US" sz="1800" u="none" strike="noStrike" cap="none" dirty="0">
                          <a:effectLst/>
                          <a:sym typeface="Arial"/>
                        </a:rPr>
                        <a:t>Needles, syringes with fixed needles, needles from needle tip cutter or </a:t>
                      </a:r>
                    </a:p>
                    <a:p>
                      <a:r>
                        <a:rPr lang="en-US" sz="1800" u="none" strike="noStrike" cap="none" dirty="0">
                          <a:effectLst/>
                          <a:sym typeface="Arial"/>
                        </a:rPr>
                        <a:t>burner, scalpels, blades, or any other</a:t>
                      </a:r>
                      <a:r>
                        <a:rPr lang="en-US" sz="1800" u="none" strike="noStrike" cap="none" baseline="0" dirty="0">
                          <a:effectLst/>
                          <a:sym typeface="Arial"/>
                        </a:rPr>
                        <a:t> </a:t>
                      </a:r>
                      <a:r>
                        <a:rPr lang="en-US" sz="1800" u="none" strike="noStrike" cap="none" dirty="0">
                          <a:effectLst/>
                          <a:sym typeface="Arial"/>
                        </a:rPr>
                        <a:t>contaminated sharp (used or discarded)</a:t>
                      </a:r>
                      <a:endParaRPr lang="en-US" sz="1800" b="0" i="0" dirty="0">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Puncture-proof, leak-proof, </a:t>
                      </a:r>
                      <a:endParaRPr lang="en-US" sz="1800" dirty="0"/>
                    </a:p>
                    <a:p>
                      <a:r>
                        <a:rPr lang="en-US" sz="1800" u="none" strike="noStrike" cap="none" dirty="0">
                          <a:effectLst/>
                          <a:sym typeface="Arial"/>
                        </a:rPr>
                        <a:t>tamper-proof containers </a:t>
                      </a:r>
                      <a:endParaRPr lang="en-US" sz="1800" dirty="0">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Autoclaving/dry heat sterilization followed by: </a:t>
                      </a:r>
                      <a:endParaRPr lang="en-US" sz="1800" dirty="0"/>
                    </a:p>
                    <a:p>
                      <a:pPr marL="285750" indent="-285750">
                        <a:buFont typeface="Wingdings" panose="05000000000000000000" pitchFamily="2" charset="2"/>
                        <a:buChar char="Ø"/>
                      </a:pPr>
                      <a:r>
                        <a:rPr lang="en-US" sz="1800" u="none" strike="noStrike" cap="none" dirty="0">
                          <a:effectLst/>
                          <a:sym typeface="Arial"/>
                        </a:rPr>
                        <a:t>Shredding or mutilation or encapsulation in metal container or cement concrete or </a:t>
                      </a:r>
                      <a:endParaRPr lang="en-US" sz="1800" dirty="0"/>
                    </a:p>
                    <a:p>
                      <a:pPr marL="285750" indent="-285750">
                        <a:buFont typeface="Wingdings" panose="05000000000000000000" pitchFamily="2" charset="2"/>
                        <a:buChar char="Ø"/>
                      </a:pPr>
                      <a:r>
                        <a:rPr lang="en-US" sz="1800" u="none" strike="noStrike" cap="none" dirty="0">
                          <a:effectLst/>
                          <a:sym typeface="Arial"/>
                        </a:rPr>
                        <a:t>Sanitary landfill or </a:t>
                      </a:r>
                      <a:endParaRPr lang="en-US" sz="1800" dirty="0"/>
                    </a:p>
                    <a:p>
                      <a:pPr marL="285750" indent="-285750">
                        <a:buFont typeface="Wingdings" panose="05000000000000000000" pitchFamily="2" charset="2"/>
                        <a:buChar char="Ø"/>
                      </a:pPr>
                      <a:r>
                        <a:rPr lang="en-US" sz="1800" u="none" strike="noStrike" cap="none" dirty="0">
                          <a:effectLst/>
                          <a:sym typeface="Arial"/>
                        </a:rPr>
                        <a:t>Designated concrete waste sharp pit</a:t>
                      </a:r>
                      <a:endParaRPr lang="en-US" sz="1800" dirty="0">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pic>
        <p:nvPicPr>
          <p:cNvPr id="8" name="image4.png"/>
          <p:cNvPicPr>
            <a:picLocks noChangeAspect="1"/>
          </p:cNvPicPr>
          <p:nvPr/>
        </p:nvPicPr>
        <p:blipFill>
          <a:blip r:embed="rId3" cstate="print"/>
          <a:stretch>
            <a:fillRect/>
          </a:stretch>
        </p:blipFill>
        <p:spPr>
          <a:xfrm>
            <a:off x="21566" y="1981200"/>
            <a:ext cx="1724796" cy="2820421"/>
          </a:xfrm>
          <a:prstGeom prst="rect">
            <a:avLst/>
          </a:prstGeom>
        </p:spPr>
      </p:pic>
    </p:spTree>
    <p:extLst>
      <p:ext uri="{BB962C8B-B14F-4D97-AF65-F5344CB8AC3E}">
        <p14:creationId xmlns:p14="http://schemas.microsoft.com/office/powerpoint/2010/main" val="20287106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pPr algn="l"/>
            <a:r>
              <a:rPr lang="en-US" b="1" dirty="0" smtClean="0">
                <a:solidFill>
                  <a:srgbClr val="7030A0"/>
                </a:solidFill>
              </a:rPr>
              <a:t>Logos used for segregation of biomedical waste</a:t>
            </a:r>
            <a:endParaRPr lang="en-US" b="1" dirty="0">
              <a:solidFill>
                <a:srgbClr val="7030A0"/>
              </a:solidFill>
            </a:endParaRPr>
          </a:p>
        </p:txBody>
      </p:sp>
      <p:sp>
        <p:nvSpPr>
          <p:cNvPr id="7" name="Content Placeholder 6"/>
          <p:cNvSpPr>
            <a:spLocks noGrp="1"/>
          </p:cNvSpPr>
          <p:nvPr>
            <p:ph idx="1"/>
          </p:nvPr>
        </p:nvSpPr>
        <p:spPr/>
        <p:txBody>
          <a:bodyPr/>
          <a:lstStyle/>
          <a:p>
            <a:endParaRPr lang="en-US" dirty="0"/>
          </a:p>
        </p:txBody>
      </p:sp>
      <p:sp>
        <p:nvSpPr>
          <p:cNvPr id="2" name="Footer Placeholder 1"/>
          <p:cNvSpPr>
            <a:spLocks noGrp="1"/>
          </p:cNvSpPr>
          <p:nvPr>
            <p:ph type="ftr" sz="quarter" idx="11"/>
          </p:nvPr>
        </p:nvSpPr>
        <p:spPr/>
        <p:txBody>
          <a:bodyPr/>
          <a:lstStyle/>
          <a:p>
            <a:r>
              <a:rPr lang="en-US" smtClean="0"/>
              <a:t>Essentials of Medical Microbiology</a:t>
            </a:r>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pic>
        <p:nvPicPr>
          <p:cNvPr id="9" name="image1.png"/>
          <p:cNvPicPr>
            <a:picLocks noChangeAspect="1"/>
          </p:cNvPicPr>
          <p:nvPr/>
        </p:nvPicPr>
        <p:blipFill>
          <a:blip r:embed="rId3" cstate="print"/>
          <a:stretch>
            <a:fillRect/>
          </a:stretch>
        </p:blipFill>
        <p:spPr>
          <a:xfrm>
            <a:off x="457200" y="1548040"/>
            <a:ext cx="8229600" cy="4692518"/>
          </a:xfrm>
          <a:prstGeom prst="rect">
            <a:avLst/>
          </a:prstGeom>
        </p:spPr>
      </p:pic>
    </p:spTree>
    <p:extLst>
      <p:ext uri="{BB962C8B-B14F-4D97-AF65-F5344CB8AC3E}">
        <p14:creationId xmlns:p14="http://schemas.microsoft.com/office/powerpoint/2010/main" val="30127224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7030A0"/>
                </a:solidFill>
              </a:rPr>
              <a:t>TRANSMISSION-BASED PRECAUTIONS</a:t>
            </a:r>
            <a:endParaRPr lang="en-US" sz="3600" b="1" dirty="0">
              <a:solidFill>
                <a:srgbClr val="7030A0"/>
              </a:solidFill>
            </a:endParaRPr>
          </a:p>
        </p:txBody>
      </p:sp>
      <p:sp>
        <p:nvSpPr>
          <p:cNvPr id="193" name="Google Shape;193;p12"/>
          <p:cNvSpPr txBox="1">
            <a:spLocks noGrp="1"/>
          </p:cNvSpPr>
          <p:nvPr>
            <p:ph idx="1"/>
          </p:nvPr>
        </p:nvSpPr>
        <p:spPr/>
        <p:txBody>
          <a:bodyPr/>
          <a:lstStyle/>
          <a:p>
            <a:r>
              <a:rPr lang="en-US" dirty="0" smtClean="0"/>
              <a:t>Set of infection control practices which should be followed over and above standard precautions.</a:t>
            </a:r>
          </a:p>
          <a:p>
            <a:r>
              <a:rPr lang="en-US" dirty="0" smtClean="0"/>
              <a:t>Should be practiced – handling patients infected with infectious agents having specific mode of transmission</a:t>
            </a:r>
          </a:p>
          <a:p>
            <a:r>
              <a:rPr lang="en-US" dirty="0" smtClean="0"/>
              <a:t>TBPs include -  contact, droplet and airborne</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42</a:t>
            </a:fld>
            <a:endParaRPr lang="en"/>
          </a:p>
        </p:txBody>
      </p:sp>
    </p:spTree>
    <p:extLst>
      <p:ext uri="{BB962C8B-B14F-4D97-AF65-F5344CB8AC3E}">
        <p14:creationId xmlns:p14="http://schemas.microsoft.com/office/powerpoint/2010/main" val="22426957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Contact Precautions</a:t>
            </a:r>
            <a:endParaRPr lang="en-US" b="1" dirty="0">
              <a:solidFill>
                <a:srgbClr val="7030A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Followed when there is evidence of HAI transmission by direct or indirect contact during patient care. </a:t>
            </a:r>
          </a:p>
          <a:p>
            <a:r>
              <a:rPr lang="en-US" b="1" dirty="0" smtClean="0">
                <a:solidFill>
                  <a:srgbClr val="00B050"/>
                </a:solidFill>
              </a:rPr>
              <a:t>Direct transmission - </a:t>
            </a:r>
            <a:r>
              <a:rPr lang="en-US" dirty="0" smtClean="0"/>
              <a:t>from one person to another person without a contaminated intermediate object or person. </a:t>
            </a:r>
          </a:p>
          <a:p>
            <a:r>
              <a:rPr lang="en-US" dirty="0" smtClean="0"/>
              <a:t> </a:t>
            </a:r>
            <a:r>
              <a:rPr lang="en-US" b="1" dirty="0" smtClean="0">
                <a:solidFill>
                  <a:srgbClr val="00B050"/>
                </a:solidFill>
              </a:rPr>
              <a:t>Indirect transmission - </a:t>
            </a:r>
            <a:r>
              <a:rPr lang="en-US" dirty="0" smtClean="0"/>
              <a:t>through a contaminated intermediate object (clothes, patient-care devices, environmental surfaces, fomite) or person</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43</a:t>
            </a:fld>
            <a:endParaRPr lang="en"/>
          </a:p>
        </p:txBody>
      </p:sp>
    </p:spTree>
    <p:extLst>
      <p:ext uri="{BB962C8B-B14F-4D97-AF65-F5344CB8AC3E}">
        <p14:creationId xmlns:p14="http://schemas.microsoft.com/office/powerpoint/2010/main" val="29544014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Agents transmitted through contact</a:t>
            </a:r>
            <a:endParaRPr lang="en-US" b="1" dirty="0">
              <a:solidFill>
                <a:srgbClr val="7030A0"/>
              </a:solidFill>
            </a:endParaRPr>
          </a:p>
        </p:txBody>
      </p:sp>
      <p:sp>
        <p:nvSpPr>
          <p:cNvPr id="193" name="Google Shape;193;p12"/>
          <p:cNvSpPr txBox="1">
            <a:spLocks noGrp="1"/>
          </p:cNvSpPr>
          <p:nvPr>
            <p:ph idx="1"/>
          </p:nvPr>
        </p:nvSpPr>
        <p:spPr/>
        <p:txBody>
          <a:bodyPr>
            <a:normAutofit fontScale="85000" lnSpcReduction="10000"/>
          </a:bodyPr>
          <a:lstStyle/>
          <a:p>
            <a:endParaRPr lang="en-US" dirty="0" smtClean="0"/>
          </a:p>
          <a:p>
            <a:r>
              <a:rPr lang="en-US" b="1" dirty="0" smtClean="0">
                <a:solidFill>
                  <a:srgbClr val="00B050"/>
                </a:solidFill>
              </a:rPr>
              <a:t>MDROs –</a:t>
            </a:r>
            <a:r>
              <a:rPr lang="en-US" dirty="0" smtClean="0"/>
              <a:t> MRSA, CRE, VRE, MDR-NFGNB </a:t>
            </a:r>
          </a:p>
          <a:p>
            <a:r>
              <a:rPr lang="en-US" dirty="0" err="1" smtClean="0"/>
              <a:t>Enterically</a:t>
            </a:r>
            <a:r>
              <a:rPr lang="en-US" dirty="0" smtClean="0"/>
              <a:t> transmitted hepatitis viruses </a:t>
            </a:r>
            <a:r>
              <a:rPr lang="en-US" dirty="0" smtClean="0">
                <a:solidFill>
                  <a:srgbClr val="00B050"/>
                </a:solidFill>
              </a:rPr>
              <a:t>(HAV and HEV)</a:t>
            </a:r>
          </a:p>
          <a:p>
            <a:r>
              <a:rPr lang="en-US" b="1" dirty="0" smtClean="0">
                <a:solidFill>
                  <a:srgbClr val="00B050"/>
                </a:solidFill>
              </a:rPr>
              <a:t>Agents of conjunctivitis </a:t>
            </a:r>
            <a:r>
              <a:rPr lang="en-US" dirty="0" smtClean="0"/>
              <a:t>(e.g. adenovirus, gonococcus, Chlamydia)</a:t>
            </a:r>
          </a:p>
          <a:p>
            <a:r>
              <a:rPr lang="en-US" b="1" dirty="0" smtClean="0">
                <a:solidFill>
                  <a:srgbClr val="00B050"/>
                </a:solidFill>
              </a:rPr>
              <a:t>Contagious skin lesions </a:t>
            </a:r>
            <a:r>
              <a:rPr lang="en-US" dirty="0" smtClean="0"/>
              <a:t>(abscess, infected ulcers) - GAS, Staphylococcus, HSV</a:t>
            </a:r>
          </a:p>
          <a:p>
            <a:r>
              <a:rPr lang="en-US" b="1" dirty="0" smtClean="0">
                <a:solidFill>
                  <a:srgbClr val="00B050"/>
                </a:solidFill>
              </a:rPr>
              <a:t>Skin infestations </a:t>
            </a:r>
            <a:r>
              <a:rPr lang="en-US" dirty="0" smtClean="0"/>
              <a:t>(e.g. scabies) </a:t>
            </a:r>
          </a:p>
          <a:p>
            <a:r>
              <a:rPr lang="en-US" b="1" dirty="0" smtClean="0">
                <a:solidFill>
                  <a:srgbClr val="00B050"/>
                </a:solidFill>
              </a:rPr>
              <a:t>Agents of diarrhea </a:t>
            </a:r>
            <a:r>
              <a:rPr lang="en-US" dirty="0" smtClean="0"/>
              <a:t>such as rotavirus, cholera, Clostridium </a:t>
            </a:r>
            <a:r>
              <a:rPr lang="en-US" dirty="0" err="1" smtClean="0"/>
              <a:t>difficile</a:t>
            </a:r>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44</a:t>
            </a:fld>
            <a:endParaRPr lang="en"/>
          </a:p>
        </p:txBody>
      </p:sp>
    </p:spTree>
    <p:extLst>
      <p:ext uri="{BB962C8B-B14F-4D97-AF65-F5344CB8AC3E}">
        <p14:creationId xmlns:p14="http://schemas.microsoft.com/office/powerpoint/2010/main" val="14675950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7030A0"/>
                </a:solidFill>
              </a:rPr>
              <a:t>Infection control measures Contact </a:t>
            </a:r>
            <a:r>
              <a:rPr lang="en-US" sz="3200" b="1" dirty="0" smtClean="0">
                <a:solidFill>
                  <a:srgbClr val="7030A0"/>
                </a:solidFill>
              </a:rPr>
              <a:t>Precautions </a:t>
            </a:r>
            <a:endParaRPr lang="en-US" sz="3200" b="1" dirty="0">
              <a:solidFill>
                <a:srgbClr val="7030A0"/>
              </a:solidFill>
            </a:endParaRPr>
          </a:p>
        </p:txBody>
      </p:sp>
      <p:sp>
        <p:nvSpPr>
          <p:cNvPr id="193" name="Google Shape;193;p12"/>
          <p:cNvSpPr txBox="1">
            <a:spLocks noGrp="1"/>
          </p:cNvSpPr>
          <p:nvPr>
            <p:ph idx="1"/>
          </p:nvPr>
        </p:nvSpPr>
        <p:spPr/>
        <p:txBody>
          <a:bodyPr>
            <a:normAutofit/>
          </a:bodyPr>
          <a:lstStyle/>
          <a:p>
            <a:pPr marL="0" indent="0">
              <a:buNone/>
            </a:pPr>
            <a:r>
              <a:rPr lang="en-US" sz="2800" b="1" dirty="0" smtClean="0">
                <a:solidFill>
                  <a:srgbClr val="00B050"/>
                </a:solidFill>
              </a:rPr>
              <a:t>Hand </a:t>
            </a:r>
            <a:r>
              <a:rPr lang="en-US" sz="2800" b="1" dirty="0" smtClean="0">
                <a:solidFill>
                  <a:srgbClr val="00B050"/>
                </a:solidFill>
              </a:rPr>
              <a:t>hygiene</a:t>
            </a:r>
          </a:p>
          <a:p>
            <a:pPr marL="0" indent="0">
              <a:buNone/>
            </a:pPr>
            <a:r>
              <a:rPr lang="en-US" sz="2800" b="1" dirty="0" smtClean="0">
                <a:solidFill>
                  <a:srgbClr val="00B050"/>
                </a:solidFill>
              </a:rPr>
              <a:t>PPEs </a:t>
            </a:r>
            <a:r>
              <a:rPr lang="en-US" sz="2800" b="1" dirty="0" smtClean="0">
                <a:solidFill>
                  <a:srgbClr val="00B050"/>
                </a:solidFill>
              </a:rPr>
              <a:t>–</a:t>
            </a:r>
            <a:r>
              <a:rPr lang="en-US" sz="2800" dirty="0" smtClean="0"/>
              <a:t>gloves, gowns; ± surgical mask/protective eye wear</a:t>
            </a:r>
          </a:p>
          <a:p>
            <a:r>
              <a:rPr lang="en-US" sz="2800" dirty="0" smtClean="0"/>
              <a:t>Single use- patient dedicated equipment</a:t>
            </a:r>
          </a:p>
          <a:p>
            <a:r>
              <a:rPr lang="en-US" sz="2800" dirty="0" smtClean="0"/>
              <a:t>Patient placement – single isolation room/</a:t>
            </a:r>
            <a:r>
              <a:rPr lang="en-US" sz="2800" dirty="0" err="1" smtClean="0"/>
              <a:t>cohorting</a:t>
            </a:r>
            <a:endParaRPr lang="en-US" sz="2800" dirty="0" smtClean="0"/>
          </a:p>
          <a:p>
            <a:r>
              <a:rPr lang="en-US" sz="2800" dirty="0" smtClean="0"/>
              <a:t>Transfer of patients</a:t>
            </a:r>
          </a:p>
          <a:p>
            <a:r>
              <a:rPr lang="en-US" sz="2800" dirty="0" smtClean="0"/>
              <a:t>Disinfection of the </a:t>
            </a:r>
            <a:r>
              <a:rPr lang="en-US" sz="2800" dirty="0" smtClean="0"/>
              <a:t>rooms</a:t>
            </a:r>
            <a:endParaRPr lang="en-US" sz="2800" dirty="0" smtClean="0"/>
          </a:p>
          <a:p>
            <a:r>
              <a:rPr lang="en-US" sz="2800" b="1" dirty="0" smtClean="0">
                <a:solidFill>
                  <a:srgbClr val="00B0F0"/>
                </a:solidFill>
              </a:rPr>
              <a:t>*</a:t>
            </a:r>
            <a:r>
              <a:rPr lang="en-US" sz="2800" b="1" dirty="0" err="1" smtClean="0">
                <a:solidFill>
                  <a:srgbClr val="00B0F0"/>
                </a:solidFill>
              </a:rPr>
              <a:t>Cohorting</a:t>
            </a:r>
            <a:r>
              <a:rPr lang="en-US" sz="2800" b="1" dirty="0" smtClean="0">
                <a:solidFill>
                  <a:srgbClr val="00B0F0"/>
                </a:solidFill>
              </a:rPr>
              <a:t> – </a:t>
            </a:r>
            <a:r>
              <a:rPr lang="en-US" sz="2800" dirty="0" smtClean="0"/>
              <a:t>Patient with similar infections &amp; with min 3 feet spatial bed separation  </a:t>
            </a:r>
            <a:endParaRPr lang="en-US" sz="28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45</a:t>
            </a:fld>
            <a:endParaRPr lang="en"/>
          </a:p>
        </p:txBody>
      </p:sp>
    </p:spTree>
    <p:extLst>
      <p:ext uri="{BB962C8B-B14F-4D97-AF65-F5344CB8AC3E}">
        <p14:creationId xmlns:p14="http://schemas.microsoft.com/office/powerpoint/2010/main" val="8253544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Droplet Precautions</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Prevent the spread of infectious agents - transmitted through droplet. </a:t>
            </a:r>
          </a:p>
          <a:p>
            <a:r>
              <a:rPr lang="en-US" b="1" dirty="0" smtClean="0">
                <a:solidFill>
                  <a:srgbClr val="00B050"/>
                </a:solidFill>
              </a:rPr>
              <a:t>Respiratory droplets - </a:t>
            </a:r>
            <a:r>
              <a:rPr lang="en-US" dirty="0" smtClean="0"/>
              <a:t>large-particles </a:t>
            </a:r>
            <a:r>
              <a:rPr lang="en-US" b="1" dirty="0" smtClean="0">
                <a:solidFill>
                  <a:srgbClr val="7030A0"/>
                </a:solidFill>
              </a:rPr>
              <a:t>(&gt;5 µm in size) -</a:t>
            </a:r>
            <a:r>
              <a:rPr lang="en-US" dirty="0" smtClean="0"/>
              <a:t> generated by a patient who is coughing, sneezing or talking.</a:t>
            </a:r>
          </a:p>
          <a:p>
            <a:r>
              <a:rPr lang="en-US" b="1" dirty="0" smtClean="0">
                <a:solidFill>
                  <a:srgbClr val="00B050"/>
                </a:solidFill>
              </a:rPr>
              <a:t>Transmission via </a:t>
            </a:r>
            <a:r>
              <a:rPr lang="en-US" dirty="0" smtClean="0"/>
              <a:t>large droplets requires close contact </a:t>
            </a:r>
            <a:r>
              <a:rPr lang="en-US" b="1" dirty="0" smtClean="0">
                <a:solidFill>
                  <a:srgbClr val="7030A0"/>
                </a:solidFill>
              </a:rPr>
              <a:t>(&lt;3 feet) </a:t>
            </a:r>
            <a:r>
              <a:rPr lang="en-US" dirty="0" smtClean="0"/>
              <a:t>– do not remain suspended in the air - travel shorter distances.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46</a:t>
            </a:fld>
            <a:endParaRPr lang="en"/>
          </a:p>
        </p:txBody>
      </p:sp>
    </p:spTree>
    <p:extLst>
      <p:ext uri="{BB962C8B-B14F-4D97-AF65-F5344CB8AC3E}">
        <p14:creationId xmlns:p14="http://schemas.microsoft.com/office/powerpoint/2010/main" val="336777993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Agents transmitted through droplets</a:t>
            </a:r>
            <a:endParaRPr lang="en-US" b="1" dirty="0">
              <a:solidFill>
                <a:srgbClr val="7030A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00B050"/>
                </a:solidFill>
              </a:rPr>
              <a:t>Diphtheria,</a:t>
            </a:r>
            <a:r>
              <a:rPr lang="en-US" dirty="0" smtClean="0"/>
              <a:t> </a:t>
            </a:r>
            <a:r>
              <a:rPr lang="en-US" dirty="0" err="1" smtClean="0"/>
              <a:t>Hib</a:t>
            </a:r>
            <a:r>
              <a:rPr lang="en-US" dirty="0" smtClean="0"/>
              <a:t>, </a:t>
            </a:r>
            <a:r>
              <a:rPr lang="en-US" dirty="0" err="1" smtClean="0"/>
              <a:t>N.meningitidis</a:t>
            </a:r>
            <a:r>
              <a:rPr lang="en-US" dirty="0" smtClean="0"/>
              <a:t> (meningitis, sepsis, pneumonia), pertussis, pneumonic plague, Mycoplasma pneumonia </a:t>
            </a:r>
          </a:p>
          <a:p>
            <a:r>
              <a:rPr lang="en-US" dirty="0" smtClean="0"/>
              <a:t>Influenza viruses, seasonal</a:t>
            </a:r>
          </a:p>
          <a:p>
            <a:r>
              <a:rPr lang="en-US" b="1" dirty="0" smtClean="0">
                <a:solidFill>
                  <a:srgbClr val="00B050"/>
                </a:solidFill>
              </a:rPr>
              <a:t>SARS-CoV2 (COVID-19)</a:t>
            </a:r>
          </a:p>
          <a:p>
            <a:r>
              <a:rPr lang="en-US" b="1" dirty="0" smtClean="0">
                <a:solidFill>
                  <a:srgbClr val="00B050"/>
                </a:solidFill>
              </a:rPr>
              <a:t>Viral hemorrhagic fevers - </a:t>
            </a:r>
            <a:r>
              <a:rPr lang="en-US" dirty="0" smtClean="0"/>
              <a:t>Lassa, Ebola, Marburg viruses</a:t>
            </a:r>
          </a:p>
          <a:p>
            <a:r>
              <a:rPr lang="en-US" b="1" dirty="0" smtClean="0">
                <a:solidFill>
                  <a:srgbClr val="00B050"/>
                </a:solidFill>
              </a:rPr>
              <a:t>Other viruses: </a:t>
            </a:r>
            <a:r>
              <a:rPr lang="en-US" dirty="0" smtClean="0"/>
              <a:t>Mumps, Parvovirus B19, Rhinovirus, Rubella, Adenovirus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47</a:t>
            </a:fld>
            <a:endParaRPr lang="en"/>
          </a:p>
        </p:txBody>
      </p:sp>
    </p:spTree>
    <p:extLst>
      <p:ext uri="{BB962C8B-B14F-4D97-AF65-F5344CB8AC3E}">
        <p14:creationId xmlns:p14="http://schemas.microsoft.com/office/powerpoint/2010/main" val="33623751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7030A0"/>
                </a:solidFill>
              </a:rPr>
              <a:t>Infection control </a:t>
            </a:r>
            <a:r>
              <a:rPr lang="en-US" sz="3200" b="1" dirty="0" smtClean="0">
                <a:solidFill>
                  <a:srgbClr val="7030A0"/>
                </a:solidFill>
              </a:rPr>
              <a:t>Measures- Droplet Precautions</a:t>
            </a:r>
            <a:endParaRPr lang="en-US" sz="3200" b="1" dirty="0">
              <a:solidFill>
                <a:srgbClr val="7030A0"/>
              </a:solidFill>
            </a:endParaRPr>
          </a:p>
        </p:txBody>
      </p:sp>
      <p:sp>
        <p:nvSpPr>
          <p:cNvPr id="193" name="Google Shape;193;p12"/>
          <p:cNvSpPr txBox="1">
            <a:spLocks noGrp="1"/>
          </p:cNvSpPr>
          <p:nvPr>
            <p:ph sz="half" idx="1"/>
          </p:nvPr>
        </p:nvSpPr>
        <p:spPr/>
        <p:txBody>
          <a:bodyPr>
            <a:normAutofit fontScale="92500" lnSpcReduction="10000"/>
          </a:bodyPr>
          <a:lstStyle/>
          <a:p>
            <a:r>
              <a:rPr lang="en-US" dirty="0" smtClean="0"/>
              <a:t>Hand hygiene</a:t>
            </a:r>
          </a:p>
          <a:p>
            <a:r>
              <a:rPr lang="en-US" dirty="0" smtClean="0"/>
              <a:t>PPEs – Surgical mask or N95 when AGPs </a:t>
            </a:r>
            <a:br>
              <a:rPr lang="en-US" dirty="0" smtClean="0"/>
            </a:br>
            <a:r>
              <a:rPr lang="en-US" dirty="0" smtClean="0"/>
              <a:t>are performed </a:t>
            </a:r>
          </a:p>
          <a:p>
            <a:r>
              <a:rPr lang="en-US" dirty="0" smtClean="0"/>
              <a:t>Respiratory Hygiene/Cough Etiquette</a:t>
            </a:r>
          </a:p>
          <a:p>
            <a:r>
              <a:rPr lang="en-US" dirty="0" smtClean="0"/>
              <a:t>Patient placement – Single isolation room </a:t>
            </a:r>
            <a:br>
              <a:rPr lang="en-US" dirty="0" smtClean="0"/>
            </a:br>
            <a:r>
              <a:rPr lang="en-US" dirty="0" smtClean="0"/>
              <a:t>or </a:t>
            </a:r>
            <a:r>
              <a:rPr lang="en-US" dirty="0" err="1" smtClean="0"/>
              <a:t>cohorting</a:t>
            </a:r>
            <a:endParaRPr lang="en-US" dirty="0" smtClean="0"/>
          </a:p>
          <a:p>
            <a:r>
              <a:rPr lang="en-US" dirty="0" smtClean="0"/>
              <a:t>Transfer of patients</a:t>
            </a:r>
          </a:p>
          <a:p>
            <a:r>
              <a:rPr lang="en-US" dirty="0" smtClean="0"/>
              <a:t>Disinfection of the rooms</a:t>
            </a:r>
            <a:endParaRPr lang="en-US" dirty="0"/>
          </a:p>
        </p:txBody>
      </p:sp>
      <p:sp>
        <p:nvSpPr>
          <p:cNvPr id="2" name="Content Placeholder 1"/>
          <p:cNvSpPr>
            <a:spLocks noGrp="1"/>
          </p:cNvSpPr>
          <p:nvPr>
            <p:ph sz="half" idx="2"/>
          </p:nvPr>
        </p:nvSpPr>
        <p:spPr/>
        <p:txBody>
          <a:bodyPr>
            <a:normAutofit fontScale="92500" lnSpcReduction="10000"/>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48</a:t>
            </a:fld>
            <a:endParaRPr lang="en"/>
          </a:p>
        </p:txBody>
      </p:sp>
      <p:pic>
        <p:nvPicPr>
          <p:cNvPr id="3" name="Picture 2">
            <a:extLst>
              <a:ext uri="{FF2B5EF4-FFF2-40B4-BE49-F238E27FC236}">
                <a16:creationId xmlns:a16="http://schemas.microsoft.com/office/drawing/2014/main" xmlns="" id="{749227BC-AC7C-4374-A86B-C83683828B6E}"/>
              </a:ext>
            </a:extLst>
          </p:cNvPr>
          <p:cNvPicPr>
            <a:picLocks noChangeAspect="1"/>
          </p:cNvPicPr>
          <p:nvPr/>
        </p:nvPicPr>
        <p:blipFill>
          <a:blip r:embed="rId3"/>
          <a:stretch>
            <a:fillRect/>
          </a:stretch>
        </p:blipFill>
        <p:spPr>
          <a:xfrm>
            <a:off x="4648200" y="1600200"/>
            <a:ext cx="4064562" cy="4495800"/>
          </a:xfrm>
          <a:prstGeom prst="rect">
            <a:avLst/>
          </a:prstGeom>
        </p:spPr>
      </p:pic>
    </p:spTree>
    <p:extLst>
      <p:ext uri="{BB962C8B-B14F-4D97-AF65-F5344CB8AC3E}">
        <p14:creationId xmlns:p14="http://schemas.microsoft.com/office/powerpoint/2010/main" val="22042880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Airborne Precautions</a:t>
            </a:r>
            <a:endParaRPr lang="en-US" b="1" dirty="0">
              <a:solidFill>
                <a:srgbClr val="7030A0"/>
              </a:solidFill>
            </a:endParaRPr>
          </a:p>
        </p:txBody>
      </p:sp>
      <p:sp>
        <p:nvSpPr>
          <p:cNvPr id="193" name="Google Shape;193;p12"/>
          <p:cNvSpPr txBox="1">
            <a:spLocks noGrp="1"/>
          </p:cNvSpPr>
          <p:nvPr>
            <p:ph idx="1"/>
          </p:nvPr>
        </p:nvSpPr>
        <p:spPr/>
        <p:txBody>
          <a:bodyPr>
            <a:normAutofit lnSpcReduction="10000"/>
          </a:bodyPr>
          <a:lstStyle/>
          <a:p>
            <a:r>
              <a:rPr lang="en-US" dirty="0" smtClean="0"/>
              <a:t>Prevent the spread of infectious agents - transmitted through aerosols.</a:t>
            </a:r>
          </a:p>
          <a:p>
            <a:r>
              <a:rPr lang="en-US" b="1" dirty="0" smtClean="0">
                <a:solidFill>
                  <a:srgbClr val="00B0F0"/>
                </a:solidFill>
              </a:rPr>
              <a:t>Aerosols</a:t>
            </a:r>
            <a:r>
              <a:rPr lang="en-US" dirty="0" smtClean="0"/>
              <a:t> are </a:t>
            </a:r>
            <a:r>
              <a:rPr lang="en-US" b="1" dirty="0" smtClean="0">
                <a:solidFill>
                  <a:srgbClr val="00B0F0"/>
                </a:solidFill>
              </a:rPr>
              <a:t>small-particles (&lt;5µm) </a:t>
            </a:r>
            <a:r>
              <a:rPr lang="en-US" dirty="0" smtClean="0"/>
              <a:t>generated by an infectious person during certain aerosol generating procedures (e.g. intubation)</a:t>
            </a:r>
          </a:p>
          <a:p>
            <a:r>
              <a:rPr lang="en-US" dirty="0" smtClean="0"/>
              <a:t>These smaller droplets remain suspended in air for long periods of time and may disperse to a distant place along the air current.</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49</a:t>
            </a:fld>
            <a:endParaRPr lang="en"/>
          </a:p>
        </p:txBody>
      </p:sp>
    </p:spTree>
    <p:extLst>
      <p:ext uri="{BB962C8B-B14F-4D97-AF65-F5344CB8AC3E}">
        <p14:creationId xmlns:p14="http://schemas.microsoft.com/office/powerpoint/2010/main" val="10944187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Agents transmitted through aerosols</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Mycobacterium tuberculosis</a:t>
            </a:r>
          </a:p>
          <a:p>
            <a:r>
              <a:rPr lang="en-US" dirty="0" smtClean="0"/>
              <a:t>Measles virus </a:t>
            </a:r>
          </a:p>
          <a:p>
            <a:r>
              <a:rPr lang="en-US" dirty="0" smtClean="0"/>
              <a:t>Varicella (chickenpox and zoster disseminated or in an </a:t>
            </a:r>
            <a:r>
              <a:rPr lang="en-US" dirty="0" err="1" smtClean="0"/>
              <a:t>immunocompromised</a:t>
            </a:r>
            <a:r>
              <a:rPr lang="en-US" dirty="0" smtClean="0"/>
              <a:t> host)</a:t>
            </a:r>
          </a:p>
          <a:p>
            <a:r>
              <a:rPr lang="en-US" dirty="0" smtClean="0"/>
              <a:t>Smallpox (</a:t>
            </a:r>
            <a:r>
              <a:rPr lang="en-US" dirty="0" err="1" smtClean="0"/>
              <a:t>variola</a:t>
            </a:r>
            <a:r>
              <a:rPr lang="en-US" dirty="0" smtClean="0"/>
              <a:t>) and </a:t>
            </a:r>
            <a:r>
              <a:rPr lang="en-US" dirty="0" err="1" smtClean="0"/>
              <a:t>monkeypox</a:t>
            </a:r>
            <a:r>
              <a:rPr lang="en-US" dirty="0" smtClean="0"/>
              <a:t> virus</a:t>
            </a:r>
          </a:p>
          <a:p>
            <a:r>
              <a:rPr lang="en-US" dirty="0" err="1" smtClean="0"/>
              <a:t>Aerosolizable</a:t>
            </a:r>
            <a:r>
              <a:rPr lang="en-US" dirty="0" smtClean="0"/>
              <a:t> spore-containing powders - Bacillus </a:t>
            </a:r>
            <a:r>
              <a:rPr lang="en-US" dirty="0" err="1" smtClean="0"/>
              <a:t>anthracis</a:t>
            </a:r>
            <a:r>
              <a:rPr lang="en-US" dirty="0" smtClean="0"/>
              <a:t> </a:t>
            </a:r>
          </a:p>
          <a:p>
            <a:r>
              <a:rPr lang="en-US" dirty="0" err="1" smtClean="0"/>
              <a:t>Aspergillus</a:t>
            </a:r>
            <a:r>
              <a:rPr lang="en-US" dirty="0" smtClean="0"/>
              <a:t> (pulmonary </a:t>
            </a:r>
            <a:r>
              <a:rPr lang="en-US" dirty="0" err="1" smtClean="0"/>
              <a:t>aspergillosis</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50</a:t>
            </a:fld>
            <a:endParaRPr lang="en"/>
          </a:p>
        </p:txBody>
      </p:sp>
    </p:spTree>
    <p:extLst>
      <p:ext uri="{BB962C8B-B14F-4D97-AF65-F5344CB8AC3E}">
        <p14:creationId xmlns:p14="http://schemas.microsoft.com/office/powerpoint/2010/main" val="25177578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Aerosol-generating Procedures (AGPs)</a:t>
            </a:r>
            <a:endParaRPr lang="en-US" b="1" dirty="0">
              <a:solidFill>
                <a:srgbClr val="7030A0"/>
              </a:solidFill>
            </a:endParaRPr>
          </a:p>
        </p:txBody>
      </p:sp>
      <p:sp>
        <p:nvSpPr>
          <p:cNvPr id="193" name="Google Shape;193;p12"/>
          <p:cNvSpPr txBox="1">
            <a:spLocks noGrp="1"/>
          </p:cNvSpPr>
          <p:nvPr>
            <p:ph idx="1"/>
          </p:nvPr>
        </p:nvSpPr>
        <p:spPr/>
        <p:txBody>
          <a:bodyPr/>
          <a:lstStyle/>
          <a:p>
            <a:r>
              <a:rPr lang="en-US" b="1" dirty="0" smtClean="0">
                <a:solidFill>
                  <a:srgbClr val="00B0F0"/>
                </a:solidFill>
              </a:rPr>
              <a:t>AGPs -</a:t>
            </a:r>
            <a:r>
              <a:rPr lang="en-US" dirty="0" smtClean="0"/>
              <a:t> generate much higher concentrations of aerosols and are associated with higher risk of pathogen transmission.</a:t>
            </a:r>
          </a:p>
          <a:p>
            <a:r>
              <a:rPr lang="en-US" b="1" dirty="0" smtClean="0">
                <a:solidFill>
                  <a:srgbClr val="00B0F0"/>
                </a:solidFill>
              </a:rPr>
              <a:t>Examples:</a:t>
            </a:r>
            <a:r>
              <a:rPr lang="en-US" dirty="0" smtClean="0"/>
              <a:t> Endotracheal intubation, open respiratory and airway suctioning, tracheostomy care, cardiopulmonary resuscitation, sputum induction and bronchoscopy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51</a:t>
            </a:fld>
            <a:endParaRPr lang="en"/>
          </a:p>
        </p:txBody>
      </p:sp>
    </p:spTree>
    <p:extLst>
      <p:ext uri="{BB962C8B-B14F-4D97-AF65-F5344CB8AC3E}">
        <p14:creationId xmlns:p14="http://schemas.microsoft.com/office/powerpoint/2010/main" val="25266250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715962"/>
          </a:xfrm>
        </p:spPr>
        <p:txBody>
          <a:bodyPr>
            <a:normAutofit fontScale="90000"/>
          </a:bodyPr>
          <a:lstStyle/>
          <a:p>
            <a:r>
              <a:rPr lang="en-US" b="1" dirty="0" smtClean="0">
                <a:solidFill>
                  <a:srgbClr val="7030A0"/>
                </a:solidFill>
              </a:rPr>
              <a:t>IC Measures – Airborne precautions</a:t>
            </a:r>
            <a:endParaRPr lang="en-US" b="1" dirty="0">
              <a:solidFill>
                <a:srgbClr val="7030A0"/>
              </a:solidFill>
            </a:endParaRPr>
          </a:p>
        </p:txBody>
      </p:sp>
      <p:sp>
        <p:nvSpPr>
          <p:cNvPr id="193" name="Google Shape;193;p12"/>
          <p:cNvSpPr txBox="1">
            <a:spLocks noGrp="1"/>
          </p:cNvSpPr>
          <p:nvPr>
            <p:ph sz="half" idx="1"/>
          </p:nvPr>
        </p:nvSpPr>
        <p:spPr>
          <a:xfrm>
            <a:off x="457200" y="1143000"/>
            <a:ext cx="4038600" cy="5257800"/>
          </a:xfrm>
        </p:spPr>
        <p:txBody>
          <a:bodyPr>
            <a:normAutofit lnSpcReduction="10000"/>
          </a:bodyPr>
          <a:lstStyle/>
          <a:p>
            <a:r>
              <a:rPr lang="en-US" sz="2400" b="1" dirty="0" smtClean="0">
                <a:solidFill>
                  <a:srgbClr val="00B0F0"/>
                </a:solidFill>
              </a:rPr>
              <a:t>PPE – N95 respirator</a:t>
            </a:r>
          </a:p>
          <a:p>
            <a:r>
              <a:rPr lang="en-US" sz="2400" b="1" dirty="0" smtClean="0">
                <a:solidFill>
                  <a:srgbClr val="00B0F0"/>
                </a:solidFill>
              </a:rPr>
              <a:t>Patient Placement – Airborne isolation room (AIIR)</a:t>
            </a:r>
          </a:p>
          <a:p>
            <a:r>
              <a:rPr lang="en-US" sz="2400" b="1" dirty="0" smtClean="0">
                <a:solidFill>
                  <a:srgbClr val="00B0F0"/>
                </a:solidFill>
              </a:rPr>
              <a:t>Ventilation </a:t>
            </a:r>
          </a:p>
          <a:p>
            <a:pPr lvl="1"/>
            <a:r>
              <a:rPr lang="en-US" sz="2000" b="1" dirty="0" smtClean="0">
                <a:solidFill>
                  <a:srgbClr val="00B0F0"/>
                </a:solidFill>
              </a:rPr>
              <a:t> Natural Ventilation</a:t>
            </a:r>
          </a:p>
          <a:p>
            <a:pPr marL="285750" indent="-285750">
              <a:buFont typeface="Wingdings" panose="05000000000000000000" pitchFamily="2" charset="2"/>
              <a:buChar char="Ø"/>
            </a:pPr>
            <a:r>
              <a:rPr lang="en-US" sz="1800" b="1" dirty="0">
                <a:solidFill>
                  <a:srgbClr val="00B050"/>
                </a:solidFill>
                <a:latin typeface="Roboto Condensed Light" panose="020B0604020202020204" charset="0"/>
                <a:ea typeface="Roboto Condensed Light" panose="020B0604020202020204" charset="0"/>
              </a:rPr>
              <a:t>In room (A), </a:t>
            </a:r>
            <a:r>
              <a:rPr lang="en-US" sz="1800" dirty="0">
                <a:latin typeface="Roboto Condensed Light" panose="020B0604020202020204" charset="0"/>
                <a:ea typeface="Roboto Condensed Light" panose="020B0604020202020204" charset="0"/>
              </a:rPr>
              <a:t>the seating arrangement is </a:t>
            </a:r>
            <a:r>
              <a:rPr lang="en-US" sz="1800" b="1" dirty="0">
                <a:solidFill>
                  <a:srgbClr val="00B050"/>
                </a:solidFill>
                <a:latin typeface="Roboto Condensed Light" panose="020B0604020202020204" charset="0"/>
                <a:ea typeface="Roboto Condensed Light" panose="020B0604020202020204" charset="0"/>
              </a:rPr>
              <a:t>along with direct of natural ventilation</a:t>
            </a:r>
            <a:r>
              <a:rPr lang="en-US" sz="1800" dirty="0">
                <a:solidFill>
                  <a:srgbClr val="00B050"/>
                </a:solidFill>
                <a:latin typeface="Roboto Condensed Light" panose="020B0604020202020204" charset="0"/>
                <a:ea typeface="Roboto Condensed Light" panose="020B0604020202020204" charset="0"/>
              </a:rPr>
              <a:t> </a:t>
            </a:r>
            <a:r>
              <a:rPr lang="en-US" sz="1800" dirty="0">
                <a:latin typeface="Roboto Condensed Light" panose="020B0604020202020204" charset="0"/>
                <a:ea typeface="Roboto Condensed Light" panose="020B0604020202020204" charset="0"/>
              </a:rPr>
              <a:t>of air flow, so that the doctor has </a:t>
            </a:r>
            <a:r>
              <a:rPr lang="en-US" sz="1800" b="1" dirty="0">
                <a:solidFill>
                  <a:srgbClr val="00B050"/>
                </a:solidFill>
                <a:latin typeface="Roboto Condensed Light" panose="020B0604020202020204" charset="0"/>
                <a:ea typeface="Roboto Condensed Light" panose="020B0604020202020204" charset="0"/>
              </a:rPr>
              <a:t>higher risk </a:t>
            </a:r>
            <a:r>
              <a:rPr lang="en-US" sz="1800" dirty="0">
                <a:latin typeface="Roboto Condensed Light" panose="020B0604020202020204" charset="0"/>
                <a:ea typeface="Roboto Condensed Light" panose="020B0604020202020204" charset="0"/>
              </a:rPr>
              <a:t>of exposure to the potentially infected air.</a:t>
            </a:r>
          </a:p>
          <a:p>
            <a:pPr marL="285750" indent="-285750">
              <a:buFont typeface="Wingdings" panose="05000000000000000000" pitchFamily="2" charset="2"/>
              <a:buChar char="Ø"/>
            </a:pPr>
            <a:r>
              <a:rPr lang="en-US" sz="1800" b="1" dirty="0">
                <a:solidFill>
                  <a:srgbClr val="00B0F0"/>
                </a:solidFill>
                <a:latin typeface="Roboto Condensed Light" panose="020B0604020202020204" charset="0"/>
                <a:ea typeface="Roboto Condensed Light" panose="020B0604020202020204" charset="0"/>
              </a:rPr>
              <a:t>In room (B), </a:t>
            </a:r>
            <a:r>
              <a:rPr lang="en-US" sz="1800" dirty="0">
                <a:latin typeface="Roboto Condensed Light" panose="020B0604020202020204" charset="0"/>
                <a:ea typeface="Roboto Condensed Light" panose="020B0604020202020204" charset="0"/>
              </a:rPr>
              <a:t>doctor is sitting </a:t>
            </a:r>
            <a:r>
              <a:rPr lang="en-US" sz="1800" b="1" dirty="0">
                <a:solidFill>
                  <a:srgbClr val="00B0F0"/>
                </a:solidFill>
                <a:latin typeface="Roboto Condensed Light" panose="020B0604020202020204" charset="0"/>
                <a:ea typeface="Roboto Condensed Light" panose="020B0604020202020204" charset="0"/>
              </a:rPr>
              <a:t>away from the direction of natural airflow</a:t>
            </a:r>
            <a:r>
              <a:rPr lang="en-US" sz="1800" dirty="0">
                <a:latin typeface="Roboto Condensed Light" panose="020B0604020202020204" charset="0"/>
                <a:ea typeface="Roboto Condensed Light" panose="020B0604020202020204" charset="0"/>
              </a:rPr>
              <a:t>, thus has </a:t>
            </a:r>
            <a:r>
              <a:rPr lang="en-US" sz="1800" b="1" dirty="0">
                <a:solidFill>
                  <a:srgbClr val="00B0F0"/>
                </a:solidFill>
                <a:latin typeface="Roboto Condensed Light" panose="020B0604020202020204" charset="0"/>
                <a:ea typeface="Roboto Condensed Light" panose="020B0604020202020204" charset="0"/>
              </a:rPr>
              <a:t>lesser risk</a:t>
            </a:r>
            <a:r>
              <a:rPr lang="en-US" sz="1800" dirty="0">
                <a:solidFill>
                  <a:srgbClr val="00B0F0"/>
                </a:solidFill>
                <a:latin typeface="Roboto Condensed Light" panose="020B0604020202020204" charset="0"/>
                <a:ea typeface="Roboto Condensed Light" panose="020B0604020202020204" charset="0"/>
              </a:rPr>
              <a:t> </a:t>
            </a:r>
            <a:r>
              <a:rPr lang="en-US" sz="1800" dirty="0">
                <a:latin typeface="Roboto Condensed Light" panose="020B0604020202020204" charset="0"/>
                <a:ea typeface="Roboto Condensed Light" panose="020B0604020202020204" charset="0"/>
              </a:rPr>
              <a:t>of exposure.</a:t>
            </a:r>
          </a:p>
          <a:p>
            <a:endParaRPr lang="en-US" dirty="0"/>
          </a:p>
        </p:txBody>
      </p:sp>
      <p:sp>
        <p:nvSpPr>
          <p:cNvPr id="2" name="Content Placeholder 1"/>
          <p:cNvSpPr>
            <a:spLocks noGrp="1"/>
          </p:cNvSpPr>
          <p:nvPr>
            <p:ph sz="half" idx="2"/>
          </p:nvPr>
        </p:nvSpPr>
        <p:spPr/>
        <p:txBody>
          <a:bodyPr>
            <a:normAutofit lnSpcReduction="10000"/>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52</a:t>
            </a:fld>
            <a:endParaRPr lang="en"/>
          </a:p>
        </p:txBody>
      </p:sp>
      <p:pic>
        <p:nvPicPr>
          <p:cNvPr id="3" name="Picture 2">
            <a:extLst>
              <a:ext uri="{FF2B5EF4-FFF2-40B4-BE49-F238E27FC236}">
                <a16:creationId xmlns:a16="http://schemas.microsoft.com/office/drawing/2014/main" xmlns="" id="{E997F7D6-FB1E-463A-9A33-721BDE2BF1A8}"/>
              </a:ext>
            </a:extLst>
          </p:cNvPr>
          <p:cNvPicPr>
            <a:picLocks noChangeAspect="1"/>
          </p:cNvPicPr>
          <p:nvPr/>
        </p:nvPicPr>
        <p:blipFill>
          <a:blip r:embed="rId3"/>
          <a:stretch>
            <a:fillRect/>
          </a:stretch>
        </p:blipFill>
        <p:spPr>
          <a:xfrm>
            <a:off x="4666649" y="3581400"/>
            <a:ext cx="3992008" cy="2731447"/>
          </a:xfrm>
          <a:prstGeom prst="rect">
            <a:avLst/>
          </a:prstGeom>
        </p:spPr>
      </p:pic>
      <p:sp>
        <p:nvSpPr>
          <p:cNvPr id="8" name="TextBox 7">
            <a:extLst>
              <a:ext uri="{FF2B5EF4-FFF2-40B4-BE49-F238E27FC236}">
                <a16:creationId xmlns:a16="http://schemas.microsoft.com/office/drawing/2014/main" xmlns="" id="{49FC070A-1D7B-4DFF-9EF4-0B7AE5810F10}"/>
              </a:ext>
            </a:extLst>
          </p:cNvPr>
          <p:cNvSpPr txBox="1"/>
          <p:nvPr/>
        </p:nvSpPr>
        <p:spPr>
          <a:xfrm>
            <a:off x="3603512" y="3831242"/>
            <a:ext cx="4651600" cy="307777"/>
          </a:xfrm>
          <a:prstGeom prst="rect">
            <a:avLst/>
          </a:prstGeom>
          <a:noFill/>
        </p:spPr>
        <p:txBody>
          <a:bodyPr wrap="square">
            <a:spAutoFit/>
          </a:bodyPr>
          <a:lstStyle/>
          <a:p>
            <a:pPr marL="285750" indent="-285750">
              <a:buFont typeface="Wingdings" panose="05000000000000000000" pitchFamily="2" charset="2"/>
              <a:buChar char="Ø"/>
            </a:pPr>
            <a:r>
              <a:rPr lang="en-US" sz="1400" b="1" dirty="0">
                <a:latin typeface="Roboto Condensed Light" panose="020B0604020202020204" charset="0"/>
                <a:ea typeface="Roboto Condensed Light" panose="020B0604020202020204" charset="0"/>
              </a:rPr>
              <a:t> </a:t>
            </a:r>
            <a:endParaRPr lang="en-US" sz="1400" dirty="0">
              <a:latin typeface="Roboto Condensed Light" panose="020B0604020202020204" charset="0"/>
              <a:ea typeface="Roboto Condensed Light" panose="020B0604020202020204" charset="0"/>
            </a:endParaRPr>
          </a:p>
        </p:txBody>
      </p:sp>
      <p:pic>
        <p:nvPicPr>
          <p:cNvPr id="5" name="Picture 4">
            <a:extLst>
              <a:ext uri="{FF2B5EF4-FFF2-40B4-BE49-F238E27FC236}">
                <a16:creationId xmlns:a16="http://schemas.microsoft.com/office/drawing/2014/main" xmlns="" id="{AC257658-F25E-4D44-AB79-2A398627F8A9}"/>
              </a:ext>
            </a:extLst>
          </p:cNvPr>
          <p:cNvPicPr>
            <a:picLocks noChangeAspect="1"/>
          </p:cNvPicPr>
          <p:nvPr/>
        </p:nvPicPr>
        <p:blipFill>
          <a:blip r:embed="rId4"/>
          <a:stretch>
            <a:fillRect/>
          </a:stretch>
        </p:blipFill>
        <p:spPr>
          <a:xfrm>
            <a:off x="4666648" y="1219201"/>
            <a:ext cx="3992009" cy="2438399"/>
          </a:xfrm>
          <a:prstGeom prst="rect">
            <a:avLst/>
          </a:prstGeom>
        </p:spPr>
      </p:pic>
    </p:spTree>
    <p:extLst>
      <p:ext uri="{BB962C8B-B14F-4D97-AF65-F5344CB8AC3E}">
        <p14:creationId xmlns:p14="http://schemas.microsoft.com/office/powerpoint/2010/main" val="30859300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792162"/>
          </a:xfrm>
        </p:spPr>
        <p:txBody>
          <a:bodyPr>
            <a:normAutofit/>
          </a:bodyPr>
          <a:lstStyle/>
          <a:p>
            <a:r>
              <a:rPr lang="en-US" sz="3200" b="1" dirty="0" smtClean="0">
                <a:solidFill>
                  <a:srgbClr val="7030A0"/>
                </a:solidFill>
              </a:rPr>
              <a:t>IC Measures – Airborne precautions</a:t>
            </a:r>
            <a:endParaRPr lang="en-US" sz="3200" b="1" dirty="0">
              <a:solidFill>
                <a:srgbClr val="7030A0"/>
              </a:solidFill>
            </a:endParaRPr>
          </a:p>
        </p:txBody>
      </p:sp>
      <p:sp>
        <p:nvSpPr>
          <p:cNvPr id="193" name="Google Shape;193;p12"/>
          <p:cNvSpPr txBox="1">
            <a:spLocks noGrp="1"/>
          </p:cNvSpPr>
          <p:nvPr>
            <p:ph sz="half" idx="1"/>
          </p:nvPr>
        </p:nvSpPr>
        <p:spPr>
          <a:xfrm>
            <a:off x="457200" y="1295400"/>
            <a:ext cx="4038600" cy="4830763"/>
          </a:xfrm>
        </p:spPr>
        <p:txBody>
          <a:bodyPr>
            <a:normAutofit fontScale="85000" lnSpcReduction="10000"/>
          </a:bodyPr>
          <a:lstStyle/>
          <a:p>
            <a:pPr marL="457200" lvl="1" indent="0">
              <a:buNone/>
            </a:pPr>
            <a:r>
              <a:rPr lang="en-US" sz="2400" b="1" dirty="0" smtClean="0">
                <a:solidFill>
                  <a:srgbClr val="00B0F0"/>
                </a:solidFill>
              </a:rPr>
              <a:t>Mechanical  Ventilation(Negative pressure </a:t>
            </a:r>
            <a:r>
              <a:rPr lang="en-US" sz="2400" b="1" dirty="0" smtClean="0">
                <a:solidFill>
                  <a:srgbClr val="00B0F0"/>
                </a:solidFill>
              </a:rPr>
              <a:t>room)</a:t>
            </a:r>
          </a:p>
          <a:p>
            <a:pPr marL="457200" lvl="2" indent="-457200"/>
            <a:r>
              <a:rPr lang="en-US" dirty="0" smtClean="0"/>
              <a:t>Minimum 12 ACH per hour in high risk area and 6 in low risk area</a:t>
            </a:r>
          </a:p>
          <a:p>
            <a:pPr marL="457200" lvl="2" indent="-457200"/>
            <a:r>
              <a:rPr lang="en-US" dirty="0" smtClean="0"/>
              <a:t>Negative </a:t>
            </a:r>
            <a:r>
              <a:rPr lang="en-US" dirty="0" smtClean="0"/>
              <a:t>pressure differential  of &gt;2.5Pascal</a:t>
            </a:r>
          </a:p>
          <a:p>
            <a:pPr marL="457200" lvl="2" indent="-457200"/>
            <a:r>
              <a:rPr lang="en-US" dirty="0" smtClean="0"/>
              <a:t>Door should be kept closed always</a:t>
            </a:r>
          </a:p>
          <a:p>
            <a:pPr marL="457200" lvl="2" indent="-457200"/>
            <a:r>
              <a:rPr lang="en-US" dirty="0" smtClean="0"/>
              <a:t>Anteroom should be present</a:t>
            </a:r>
          </a:p>
          <a:p>
            <a:r>
              <a:rPr lang="en-US" sz="2400" b="1" dirty="0" smtClean="0">
                <a:solidFill>
                  <a:srgbClr val="00B0F0"/>
                </a:solidFill>
              </a:rPr>
              <a:t>Ultraviolet Germicidal Irradiation (UVGI) - </a:t>
            </a:r>
            <a:r>
              <a:rPr lang="en-US" sz="2400" dirty="0" smtClean="0"/>
              <a:t>&gt;8 feet from floor</a:t>
            </a:r>
          </a:p>
          <a:p>
            <a:r>
              <a:rPr lang="en-US" sz="2400" b="1" dirty="0" smtClean="0">
                <a:solidFill>
                  <a:srgbClr val="00B0F0"/>
                </a:solidFill>
              </a:rPr>
              <a:t>Filtration –</a:t>
            </a:r>
            <a:r>
              <a:rPr lang="en-US" sz="2400" dirty="0" smtClean="0"/>
              <a:t> Exhaust or </a:t>
            </a:r>
            <a:r>
              <a:rPr lang="en-US" sz="2400" dirty="0" smtClean="0"/>
              <a:t>HEPA</a:t>
            </a:r>
          </a:p>
          <a:p>
            <a:r>
              <a:rPr lang="en-US" sz="2400" b="1" dirty="0">
                <a:solidFill>
                  <a:srgbClr val="00B0F0"/>
                </a:solidFill>
                <a:latin typeface="Roboto Condensed Light" panose="020B0604020202020204" charset="0"/>
                <a:ea typeface="Roboto Condensed Light" panose="020B0604020202020204" charset="0"/>
              </a:rPr>
              <a:t>Exhaust fan: </a:t>
            </a:r>
          </a:p>
          <a:p>
            <a:r>
              <a:rPr lang="en-US" sz="2400" dirty="0">
                <a:latin typeface="Roboto Condensed Light" panose="020B0604020202020204" charset="0"/>
                <a:ea typeface="Roboto Condensed Light" panose="020B0604020202020204" charset="0"/>
              </a:rPr>
              <a:t>(A) Poorly-installed in an open window space; </a:t>
            </a:r>
          </a:p>
          <a:p>
            <a:r>
              <a:rPr lang="en-US" sz="2400" dirty="0">
                <a:latin typeface="Roboto Condensed Light" panose="020B0604020202020204" charset="0"/>
                <a:ea typeface="Roboto Condensed Light" panose="020B0604020202020204" charset="0"/>
              </a:rPr>
              <a:t>(B) well-installed, closely fitted.</a:t>
            </a:r>
          </a:p>
          <a:p>
            <a:endParaRPr lang="en-US" sz="28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53</a:t>
            </a:fld>
            <a:endParaRPr lang="en"/>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00600" y="4267200"/>
            <a:ext cx="40386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295400"/>
            <a:ext cx="4101210" cy="270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13863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7030A0"/>
                </a:solidFill>
              </a:rPr>
              <a:t>IC Measures – Airborne precautions</a:t>
            </a:r>
            <a:endParaRPr lang="en-US" b="1" dirty="0">
              <a:solidFill>
                <a:srgbClr val="7030A0"/>
              </a:solidFill>
            </a:endParaRPr>
          </a:p>
        </p:txBody>
      </p:sp>
      <p:sp>
        <p:nvSpPr>
          <p:cNvPr id="193" name="Google Shape;193;p12"/>
          <p:cNvSpPr txBox="1">
            <a:spLocks noGrp="1"/>
          </p:cNvSpPr>
          <p:nvPr>
            <p:ph idx="1"/>
          </p:nvPr>
        </p:nvSpPr>
        <p:spPr/>
        <p:txBody>
          <a:bodyPr/>
          <a:lstStyle/>
          <a:p>
            <a:r>
              <a:rPr lang="en-US" b="1" dirty="0" smtClean="0">
                <a:solidFill>
                  <a:srgbClr val="00B0F0"/>
                </a:solidFill>
              </a:rPr>
              <a:t>Transfer of Patients- </a:t>
            </a:r>
            <a:r>
              <a:rPr lang="en-US" dirty="0" smtClean="0"/>
              <a:t>patient should wear surgical mask </a:t>
            </a:r>
          </a:p>
          <a:p>
            <a:r>
              <a:rPr lang="en-US" dirty="0" smtClean="0">
                <a:solidFill>
                  <a:srgbClr val="00B0F0"/>
                </a:solidFill>
              </a:rPr>
              <a:t>Respiratory Hygiene and Cough Etiquette </a:t>
            </a:r>
          </a:p>
          <a:p>
            <a:r>
              <a:rPr lang="en-US" b="1" dirty="0" smtClean="0">
                <a:solidFill>
                  <a:srgbClr val="00B0F0"/>
                </a:solidFill>
              </a:rPr>
              <a:t>Visitors and Staff – </a:t>
            </a:r>
            <a:r>
              <a:rPr lang="en-US" dirty="0" smtClean="0"/>
              <a:t>restricted access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54</a:t>
            </a:fld>
            <a:endParaRPr lang="en"/>
          </a:p>
        </p:txBody>
      </p:sp>
    </p:spTree>
    <p:extLst>
      <p:ext uri="{BB962C8B-B14F-4D97-AF65-F5344CB8AC3E}">
        <p14:creationId xmlns:p14="http://schemas.microsoft.com/office/powerpoint/2010/main" val="13826705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 xmlns:a16="http://schemas.microsoft.com/office/drawing/2014/main" id="{682ABCFB-D2DF-43BF-96B2-CDDFF57971B8}"/>
              </a:ext>
            </a:extLst>
          </p:cNvPr>
          <p:cNvSpPr>
            <a:spLocks noGrp="1" noChangeArrowheads="1"/>
          </p:cNvSpPr>
          <p:nvPr>
            <p:ph type="title"/>
          </p:nvPr>
        </p:nvSpPr>
        <p:spPr/>
        <p:txBody>
          <a:bodyPr>
            <a:normAutofit/>
          </a:bodyPr>
          <a:lstStyle/>
          <a:p>
            <a:pPr eaLnBrk="1" hangingPunct="1"/>
            <a:r>
              <a:rPr lang="en-GB" altLang="en-US" sz="3600" b="1" dirty="0">
                <a:solidFill>
                  <a:srgbClr val="7030A0"/>
                </a:solidFill>
                <a:latin typeface="+mn-lt"/>
                <a:cs typeface="Arial" panose="020B0604020202020204" pitchFamily="34" charset="0"/>
              </a:rPr>
              <a:t>Decontamination</a:t>
            </a:r>
            <a:r>
              <a:rPr lang="en-GB" altLang="en-US" b="1" dirty="0">
                <a:solidFill>
                  <a:srgbClr val="7030A0"/>
                </a:solidFill>
              </a:rPr>
              <a:t> </a:t>
            </a:r>
          </a:p>
        </p:txBody>
      </p:sp>
      <p:sp>
        <p:nvSpPr>
          <p:cNvPr id="21507" name="Rectangle 3">
            <a:extLst>
              <a:ext uri="{FF2B5EF4-FFF2-40B4-BE49-F238E27FC236}">
                <a16:creationId xmlns="" xmlns:a16="http://schemas.microsoft.com/office/drawing/2014/main" id="{F418FEBA-A716-49E1-9A9D-846B706A6B93}"/>
              </a:ext>
            </a:extLst>
          </p:cNvPr>
          <p:cNvSpPr>
            <a:spLocks noGrp="1" noChangeArrowheads="1"/>
          </p:cNvSpPr>
          <p:nvPr>
            <p:ph idx="1"/>
          </p:nvPr>
        </p:nvSpPr>
        <p:spPr>
          <a:xfrm>
            <a:off x="457200" y="1219200"/>
            <a:ext cx="8229600" cy="4906963"/>
          </a:xfrm>
        </p:spPr>
        <p:txBody>
          <a:bodyPr>
            <a:noAutofit/>
          </a:bodyPr>
          <a:lstStyle/>
          <a:p>
            <a:pPr marL="0" indent="0" eaLnBrk="1" hangingPunct="1">
              <a:lnSpc>
                <a:spcPct val="80000"/>
              </a:lnSpc>
              <a:buNone/>
            </a:pPr>
            <a:endParaRPr lang="en-GB" altLang="en-US" sz="2800" dirty="0">
              <a:latin typeface="Arial" panose="020B0604020202020204" pitchFamily="34" charset="0"/>
              <a:cs typeface="Arial" panose="020B0604020202020204" pitchFamily="34" charset="0"/>
            </a:endParaRPr>
          </a:p>
          <a:p>
            <a:pPr>
              <a:lnSpc>
                <a:spcPct val="80000"/>
              </a:lnSpc>
            </a:pPr>
            <a:r>
              <a:rPr lang="en-GB" altLang="en-US" sz="2800" dirty="0">
                <a:cs typeface="Arial" panose="020B0604020202020204" pitchFamily="34" charset="0"/>
              </a:rPr>
              <a:t>Clean equipment regularly </a:t>
            </a:r>
            <a:r>
              <a:rPr lang="en-GB" altLang="en-US" sz="2800" dirty="0" smtClean="0">
                <a:cs typeface="Arial" panose="020B0604020202020204" pitchFamily="34" charset="0"/>
              </a:rPr>
              <a:t>with appropriate products i.e</a:t>
            </a:r>
            <a:r>
              <a:rPr lang="en-GB" altLang="en-US" sz="2800" dirty="0">
                <a:cs typeface="Arial" panose="020B0604020202020204" pitchFamily="34" charset="0"/>
              </a:rPr>
              <a:t>. beds, baths</a:t>
            </a:r>
            <a:r>
              <a:rPr lang="en-GB" altLang="en-US" sz="2800" dirty="0" smtClean="0">
                <a:cs typeface="Arial" panose="020B0604020202020204" pitchFamily="34" charset="0"/>
              </a:rPr>
              <a:t>, </a:t>
            </a:r>
            <a:r>
              <a:rPr lang="en-GB" altLang="en-US" sz="2800" dirty="0">
                <a:cs typeface="Arial" panose="020B0604020202020204" pitchFamily="34" charset="0"/>
              </a:rPr>
              <a:t>commodes, </a:t>
            </a:r>
            <a:r>
              <a:rPr lang="en-GB" altLang="en-US" sz="2800" dirty="0" smtClean="0">
                <a:cs typeface="Arial" panose="020B0604020202020204" pitchFamily="34" charset="0"/>
              </a:rPr>
              <a:t>hoist (lifting device), bins</a:t>
            </a:r>
            <a:r>
              <a:rPr lang="en-GB" altLang="en-US" sz="2800" dirty="0">
                <a:cs typeface="Arial" panose="020B0604020202020204" pitchFamily="34" charset="0"/>
              </a:rPr>
              <a:t>, </a:t>
            </a:r>
            <a:r>
              <a:rPr lang="en-GB" altLang="en-US" sz="2800" dirty="0" smtClean="0">
                <a:cs typeface="Arial" panose="020B0604020202020204" pitchFamily="34" charset="0"/>
              </a:rPr>
              <a:t> mattresses</a:t>
            </a:r>
            <a:r>
              <a:rPr lang="en-GB" altLang="en-US" sz="2800" dirty="0">
                <a:cs typeface="Arial" panose="020B0604020202020204" pitchFamily="34" charset="0"/>
              </a:rPr>
              <a:t>, computers, phones,</a:t>
            </a:r>
          </a:p>
          <a:p>
            <a:pPr marL="0" indent="0" eaLnBrk="1" hangingPunct="1">
              <a:lnSpc>
                <a:spcPct val="80000"/>
              </a:lnSpc>
              <a:buNone/>
            </a:pPr>
            <a:r>
              <a:rPr lang="en-GB" altLang="en-US" sz="2800" dirty="0">
                <a:cs typeface="Arial" panose="020B0604020202020204" pitchFamily="34" charset="0"/>
              </a:rPr>
              <a:t>   keyboards, reusable </a:t>
            </a:r>
            <a:r>
              <a:rPr lang="en-GB" altLang="en-US" sz="2800" dirty="0" smtClean="0">
                <a:cs typeface="Arial" panose="020B0604020202020204" pitchFamily="34" charset="0"/>
              </a:rPr>
              <a:t>patient equipment</a:t>
            </a:r>
            <a:endParaRPr lang="en-GB" altLang="en-US" sz="2800" dirty="0">
              <a:cs typeface="Arial" panose="020B0604020202020204" pitchFamily="34" charset="0"/>
            </a:endParaRPr>
          </a:p>
          <a:p>
            <a:pPr eaLnBrk="1" hangingPunct="1">
              <a:lnSpc>
                <a:spcPct val="80000"/>
              </a:lnSpc>
            </a:pPr>
            <a:r>
              <a:rPr lang="en-GB" altLang="en-US" sz="2800" dirty="0">
                <a:cs typeface="Arial" panose="020B0604020202020204" pitchFamily="34" charset="0"/>
              </a:rPr>
              <a:t>Nobody is too posh to wash! </a:t>
            </a:r>
          </a:p>
          <a:p>
            <a:pPr eaLnBrk="1" hangingPunct="1">
              <a:lnSpc>
                <a:spcPct val="80000"/>
              </a:lnSpc>
            </a:pPr>
            <a:r>
              <a:rPr lang="en-GB" altLang="en-US" sz="2800" dirty="0">
                <a:cs typeface="Arial" panose="020B0604020202020204" pitchFamily="34" charset="0"/>
              </a:rPr>
              <a:t>Clean after use – stethoscopes etc</a:t>
            </a:r>
          </a:p>
          <a:p>
            <a:pPr eaLnBrk="1" hangingPunct="1">
              <a:lnSpc>
                <a:spcPct val="80000"/>
              </a:lnSpc>
            </a:pPr>
            <a:endParaRPr lang="en-GB" altLang="en-US" sz="1200" dirty="0"/>
          </a:p>
          <a:p>
            <a:pPr eaLnBrk="1" hangingPunct="1">
              <a:lnSpc>
                <a:spcPct val="80000"/>
              </a:lnSpc>
              <a:buFontTx/>
              <a:buNone/>
            </a:pPr>
            <a:r>
              <a:rPr lang="en-GB" altLang="en-US" sz="1200" dirty="0"/>
              <a:t>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6730" y="152400"/>
            <a:ext cx="1371600" cy="129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15415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 xmlns:a16="http://schemas.microsoft.com/office/drawing/2014/main" id="{9D845B31-6181-4548-9996-9275BEF940E9}"/>
              </a:ext>
            </a:extLst>
          </p:cNvPr>
          <p:cNvSpPr>
            <a:spLocks noGrp="1" noChangeArrowheads="1"/>
          </p:cNvSpPr>
          <p:nvPr>
            <p:ph type="title"/>
          </p:nvPr>
        </p:nvSpPr>
        <p:spPr/>
        <p:txBody>
          <a:bodyPr>
            <a:normAutofit/>
          </a:bodyPr>
          <a:lstStyle/>
          <a:p>
            <a:pPr eaLnBrk="1" hangingPunct="1"/>
            <a:r>
              <a:rPr lang="en-GB" altLang="en-US" sz="3600" b="1" dirty="0">
                <a:solidFill>
                  <a:srgbClr val="7030A0"/>
                </a:solidFill>
                <a:latin typeface="+mn-lt"/>
                <a:cs typeface="Arial" panose="020B0604020202020204" pitchFamily="34" charset="0"/>
              </a:rPr>
              <a:t>Management of Sharps</a:t>
            </a:r>
          </a:p>
        </p:txBody>
      </p:sp>
      <p:sp>
        <p:nvSpPr>
          <p:cNvPr id="17411" name="Rectangle 3">
            <a:extLst>
              <a:ext uri="{FF2B5EF4-FFF2-40B4-BE49-F238E27FC236}">
                <a16:creationId xmlns="" xmlns:a16="http://schemas.microsoft.com/office/drawing/2014/main" id="{85E5FE12-12AF-42F7-968E-988A6F58BE69}"/>
              </a:ext>
            </a:extLst>
          </p:cNvPr>
          <p:cNvSpPr>
            <a:spLocks noGrp="1" noChangeArrowheads="1"/>
          </p:cNvSpPr>
          <p:nvPr>
            <p:ph sz="half" idx="1"/>
          </p:nvPr>
        </p:nvSpPr>
        <p:spPr/>
        <p:txBody>
          <a:bodyPr>
            <a:normAutofit/>
          </a:bodyPr>
          <a:lstStyle/>
          <a:p>
            <a:pPr eaLnBrk="1" hangingPunct="1"/>
            <a:endParaRPr lang="en-GB" altLang="en-US" dirty="0">
              <a:cs typeface="Calibri" panose="020F0502020204030204" pitchFamily="34" charset="0"/>
            </a:endParaRPr>
          </a:p>
          <a:p>
            <a:pPr eaLnBrk="1" hangingPunct="1"/>
            <a:endParaRPr lang="en-GB" altLang="en-US" sz="2000" dirty="0" smtClean="0">
              <a:cs typeface="Calibri" panose="020F0502020204030204" pitchFamily="34" charset="0"/>
            </a:endParaRPr>
          </a:p>
          <a:p>
            <a:pPr eaLnBrk="1" hangingPunct="1"/>
            <a:r>
              <a:rPr lang="en-GB" altLang="en-US" sz="2000" dirty="0" smtClean="0">
                <a:cs typeface="Calibri" panose="020F0502020204030204" pitchFamily="34" charset="0"/>
              </a:rPr>
              <a:t>Dispose </a:t>
            </a:r>
            <a:r>
              <a:rPr lang="en-GB" altLang="en-US" sz="2000" dirty="0">
                <a:cs typeface="Calibri" panose="020F0502020204030204" pitchFamily="34" charset="0"/>
              </a:rPr>
              <a:t>of sharps immediately in the correct receptacle </a:t>
            </a:r>
          </a:p>
          <a:p>
            <a:pPr eaLnBrk="1" hangingPunct="1"/>
            <a:r>
              <a:rPr lang="en-GB" altLang="en-US" sz="2000" dirty="0">
                <a:cs typeface="Calibri" panose="020F0502020204030204" pitchFamily="34" charset="0"/>
              </a:rPr>
              <a:t>Safe assembly and use</a:t>
            </a:r>
          </a:p>
          <a:p>
            <a:pPr eaLnBrk="1" hangingPunct="1"/>
            <a:r>
              <a:rPr lang="en-GB" altLang="en-US" sz="2000" dirty="0">
                <a:cs typeface="Calibri" panose="020F0502020204030204" pitchFamily="34" charset="0"/>
              </a:rPr>
              <a:t>Report needlestick injuries immediately</a:t>
            </a:r>
          </a:p>
          <a:p>
            <a:r>
              <a:rPr lang="en-GB" altLang="en-US" sz="2000" dirty="0">
                <a:cs typeface="Arial" panose="020B0604020202020204" pitchFamily="34" charset="0"/>
              </a:rPr>
              <a:t>First aid – irrigate, bleed, cover</a:t>
            </a:r>
          </a:p>
          <a:p>
            <a:r>
              <a:rPr lang="en-GB" altLang="en-US" sz="2000" dirty="0">
                <a:cs typeface="Arial" panose="020B0604020202020204" pitchFamily="34" charset="0"/>
              </a:rPr>
              <a:t>Risk assess situation – Inform Occupational Health </a:t>
            </a:r>
            <a:br>
              <a:rPr lang="en-GB" altLang="en-US" sz="2000" dirty="0">
                <a:cs typeface="Arial" panose="020B0604020202020204" pitchFamily="34" charset="0"/>
              </a:rPr>
            </a:br>
            <a:r>
              <a:rPr lang="en-GB" altLang="en-US" sz="2000" dirty="0" smtClean="0">
                <a:cs typeface="Arial" panose="020B0604020202020204" pitchFamily="34" charset="0"/>
              </a:rPr>
              <a:t>Complete </a:t>
            </a:r>
            <a:r>
              <a:rPr lang="en-GB" altLang="en-US" sz="2000" dirty="0">
                <a:cs typeface="Arial" panose="020B0604020202020204" pitchFamily="34" charset="0"/>
              </a:rPr>
              <a:t>an incident form</a:t>
            </a:r>
          </a:p>
          <a:p>
            <a:pPr marL="0" indent="0" eaLnBrk="1" hangingPunct="1">
              <a:buNone/>
            </a:pPr>
            <a:endParaRPr lang="en-GB" altLang="en-US" dirty="0">
              <a:cs typeface="Calibri" panose="020F0502020204030204" pitchFamily="34" charset="0"/>
            </a:endParaRPr>
          </a:p>
          <a:p>
            <a:pPr eaLnBrk="1" hangingPunct="1"/>
            <a:endParaRPr lang="en-GB" altLang="en-US" dirty="0">
              <a:cs typeface="Calibri" panose="020F0502020204030204" pitchFamily="34" charset="0"/>
            </a:endParaRPr>
          </a:p>
          <a:p>
            <a:pPr eaLnBrk="1" hangingPunct="1"/>
            <a:endParaRPr lang="en-GB" altLang="en-US" dirty="0"/>
          </a:p>
          <a:p>
            <a:pPr eaLnBrk="1" hangingPunct="1"/>
            <a:endParaRPr lang="en-GB" altLang="en-US" dirty="0"/>
          </a:p>
        </p:txBody>
      </p:sp>
      <p:sp>
        <p:nvSpPr>
          <p:cNvPr id="2" name="Content Placeholder 1"/>
          <p:cNvSpPr>
            <a:spLocks noGrp="1"/>
          </p:cNvSpPr>
          <p:nvPr>
            <p:ph sz="half" idx="2"/>
          </p:nvPr>
        </p:nvSpPr>
        <p:spPr/>
        <p:txBody>
          <a:bodyPr>
            <a:normAutofit/>
          </a:bodyPr>
          <a:lstStyle/>
          <a:p>
            <a:endParaRPr lang="en-US"/>
          </a:p>
        </p:txBody>
      </p:sp>
      <p:pic>
        <p:nvPicPr>
          <p:cNvPr id="8" name="Picture 1">
            <a:extLst>
              <a:ext uri="{FF2B5EF4-FFF2-40B4-BE49-F238E27FC236}">
                <a16:creationId xmlns="" xmlns:a16="http://schemas.microsoft.com/office/drawing/2014/main" id="{959D46C0-87D1-4E67-A425-1943CB9D6D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1590" y="1600200"/>
            <a:ext cx="407141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762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Biomedical Waste Management </a:t>
            </a:r>
            <a:endParaRPr lang="en-US" b="1" dirty="0">
              <a:solidFill>
                <a:srgbClr val="7030A0"/>
              </a:solidFill>
            </a:endParaRPr>
          </a:p>
        </p:txBody>
      </p:sp>
      <p:sp>
        <p:nvSpPr>
          <p:cNvPr id="3" name="Content Placeholder 2"/>
          <p:cNvSpPr>
            <a:spLocks noGrp="1"/>
          </p:cNvSpPr>
          <p:nvPr>
            <p:ph idx="1"/>
          </p:nvPr>
        </p:nvSpPr>
        <p:spPr/>
        <p:txBody>
          <a:bodyPr/>
          <a:lstStyle/>
          <a:p>
            <a:pPr marL="0" indent="0">
              <a:buNone/>
            </a:pPr>
            <a:r>
              <a:rPr lang="en-US" b="1" dirty="0" smtClean="0">
                <a:solidFill>
                  <a:srgbClr val="00B050"/>
                </a:solidFill>
              </a:rPr>
              <a:t>Definition :</a:t>
            </a:r>
          </a:p>
          <a:p>
            <a:pPr marL="0" indent="0">
              <a:buNone/>
            </a:pPr>
            <a:r>
              <a:rPr lang="en-US" dirty="0" smtClean="0"/>
              <a:t>Biomedical wastes (BMW) are defined as wastes that are generated during the laboratory diagnosis, treatment or immunization of human beings or animal, or in research activities pertaining thereto, or in the production of </a:t>
            </a:r>
            <a:r>
              <a:rPr lang="en-US" dirty="0" err="1" smtClean="0"/>
              <a:t>biologicals</a:t>
            </a:r>
            <a:r>
              <a:rPr lang="en-US" dirty="0" smtClean="0"/>
              <a:t>. </a:t>
            </a:r>
            <a:endParaRPr lang="en-US" dirty="0"/>
          </a:p>
        </p:txBody>
      </p:sp>
    </p:spTree>
    <p:extLst>
      <p:ext uri="{BB962C8B-B14F-4D97-AF65-F5344CB8AC3E}">
        <p14:creationId xmlns:p14="http://schemas.microsoft.com/office/powerpoint/2010/main" val="30240849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buNone/>
            </a:pPr>
            <a:r>
              <a:rPr lang="en-US" b="1" dirty="0" smtClean="0">
                <a:solidFill>
                  <a:srgbClr val="7030A0"/>
                </a:solidFill>
              </a:rPr>
              <a:t>Types of waste generated in the Hospitals:</a:t>
            </a:r>
          </a:p>
          <a:p>
            <a:pPr marL="514350" indent="-514350">
              <a:buAutoNum type="arabicPeriod"/>
            </a:pPr>
            <a:r>
              <a:rPr lang="en-US" b="1" dirty="0" smtClean="0">
                <a:solidFill>
                  <a:srgbClr val="00B050"/>
                </a:solidFill>
              </a:rPr>
              <a:t>General</a:t>
            </a:r>
            <a:r>
              <a:rPr lang="en-US" dirty="0" smtClean="0"/>
              <a:t> (non-</a:t>
            </a:r>
            <a:r>
              <a:rPr lang="en-US" dirty="0" err="1" smtClean="0"/>
              <a:t>harardous</a:t>
            </a:r>
            <a:r>
              <a:rPr lang="en-US" dirty="0" smtClean="0"/>
              <a:t> solid waste, 80%)</a:t>
            </a:r>
          </a:p>
          <a:p>
            <a:pPr marL="514350" indent="-514350">
              <a:buAutoNum type="arabicPeriod"/>
            </a:pPr>
            <a:r>
              <a:rPr lang="en-US" b="1" dirty="0" smtClean="0">
                <a:solidFill>
                  <a:srgbClr val="00B050"/>
                </a:solidFill>
              </a:rPr>
              <a:t>Biomedical waste: </a:t>
            </a:r>
            <a:r>
              <a:rPr lang="en-US" dirty="0" smtClean="0"/>
              <a:t>This includes infectious waste (10%) and chemical/radioactive waste(5%) </a:t>
            </a:r>
          </a:p>
          <a:p>
            <a:pPr marL="514350" indent="-514350">
              <a:buAutoNum type="arabicPeriod"/>
            </a:pPr>
            <a:r>
              <a:rPr lang="en-US" b="1" dirty="0" smtClean="0">
                <a:solidFill>
                  <a:srgbClr val="00B050"/>
                </a:solidFill>
              </a:rPr>
              <a:t>Waste management Hierarchy: </a:t>
            </a:r>
            <a:r>
              <a:rPr lang="en-US" dirty="0" smtClean="0"/>
              <a:t>The waste management hierarchy is largely based on the concept of the </a:t>
            </a:r>
            <a:r>
              <a:rPr lang="en-US" b="1" dirty="0" smtClean="0">
                <a:solidFill>
                  <a:srgbClr val="7030A0"/>
                </a:solidFill>
              </a:rPr>
              <a:t>“3Rs” </a:t>
            </a:r>
            <a:r>
              <a:rPr lang="en-US" dirty="0" smtClean="0"/>
              <a:t>namely reduce, recycle and recover. </a:t>
            </a:r>
            <a:endParaRPr lang="en-US" dirty="0"/>
          </a:p>
        </p:txBody>
      </p:sp>
    </p:spTree>
    <p:extLst>
      <p:ext uri="{BB962C8B-B14F-4D97-AF65-F5344CB8AC3E}">
        <p14:creationId xmlns:p14="http://schemas.microsoft.com/office/powerpoint/2010/main" val="29109263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lnSpcReduction="10000"/>
          </a:bodyPr>
          <a:lstStyle/>
          <a:p>
            <a:pPr marL="0" indent="0">
              <a:buNone/>
            </a:pPr>
            <a:r>
              <a:rPr lang="en-US" b="1" dirty="0" smtClean="0">
                <a:solidFill>
                  <a:srgbClr val="7030A0"/>
                </a:solidFill>
              </a:rPr>
              <a:t>Steps of BMW Management : </a:t>
            </a:r>
          </a:p>
          <a:p>
            <a:pPr marL="514350" indent="-514350">
              <a:buAutoNum type="arabicPeriod"/>
            </a:pPr>
            <a:r>
              <a:rPr lang="en-US" dirty="0" smtClean="0"/>
              <a:t>Waste segregation (at the point of generation) into color coded containers.</a:t>
            </a:r>
          </a:p>
          <a:p>
            <a:pPr marL="514350" indent="-514350">
              <a:buAutoNum type="arabicPeriod"/>
            </a:pPr>
            <a:r>
              <a:rPr lang="en-US" dirty="0" smtClean="0"/>
              <a:t>Pre-treatment for laboratory liquid waste </a:t>
            </a:r>
          </a:p>
          <a:p>
            <a:pPr marL="514350" indent="-514350">
              <a:buAutoNum type="arabicPeriod"/>
            </a:pPr>
            <a:r>
              <a:rPr lang="en-US" dirty="0" smtClean="0"/>
              <a:t>Transport of waste from generation site to central storage area of the hospital.</a:t>
            </a:r>
          </a:p>
          <a:p>
            <a:pPr marL="514350" indent="-514350">
              <a:buAutoNum type="arabicPeriod"/>
            </a:pPr>
            <a:r>
              <a:rPr lang="en-US" dirty="0" smtClean="0"/>
              <a:t>Transport of waste from central storage are to </a:t>
            </a:r>
            <a:r>
              <a:rPr lang="en-US" b="1" dirty="0" smtClean="0">
                <a:solidFill>
                  <a:srgbClr val="00B0F0"/>
                </a:solidFill>
              </a:rPr>
              <a:t>common bio-medical waste treatment facility (CBMWTF).</a:t>
            </a:r>
          </a:p>
          <a:p>
            <a:pPr marL="514350" indent="-514350">
              <a:buAutoNum type="arabicPeriod"/>
            </a:pPr>
            <a:r>
              <a:rPr lang="en-US" dirty="0" smtClean="0"/>
              <a:t>Treatment and/or disposal (within 48 hours of generation).</a:t>
            </a:r>
          </a:p>
          <a:p>
            <a:pPr marL="514350" indent="-514350">
              <a:buAutoNum type="arabicPeriod"/>
            </a:pPr>
            <a:endParaRPr lang="en-US" dirty="0"/>
          </a:p>
        </p:txBody>
      </p:sp>
    </p:spTree>
    <p:extLst>
      <p:ext uri="{BB962C8B-B14F-4D97-AF65-F5344CB8AC3E}">
        <p14:creationId xmlns:p14="http://schemas.microsoft.com/office/powerpoint/2010/main" val="35346364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715962"/>
          </a:xfrm>
        </p:spPr>
        <p:txBody>
          <a:bodyPr>
            <a:noAutofit/>
          </a:bodyPr>
          <a:lstStyle/>
          <a:p>
            <a:pPr algn="l"/>
            <a:r>
              <a:rPr lang="en-US" sz="2400" b="1" dirty="0" smtClean="0">
                <a:solidFill>
                  <a:srgbClr val="FF0000"/>
                </a:solidFill>
              </a:rPr>
              <a:t>Biomedical Waste Management Rule, India, 2016 (including the amendment added in 2018 and 2019)</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14332"/>
              </p:ext>
            </p:extLst>
          </p:nvPr>
        </p:nvGraphicFramePr>
        <p:xfrm>
          <a:off x="152400" y="1102528"/>
          <a:ext cx="8763000" cy="5145871"/>
        </p:xfrm>
        <a:graphic>
          <a:graphicData uri="http://schemas.openxmlformats.org/drawingml/2006/table">
            <a:tbl>
              <a:tblPr firstRow="1" bandRow="1">
                <a:tableStyleId>{5940675A-B579-460E-94D1-54222C63F5DA}</a:tableStyleId>
              </a:tblPr>
              <a:tblGrid>
                <a:gridCol w="1603719">
                  <a:extLst>
                    <a:ext uri="{9D8B030D-6E8A-4147-A177-3AD203B41FA5}">
                      <a16:colId xmlns:a16="http://schemas.microsoft.com/office/drawing/2014/main" xmlns="" val="20000"/>
                    </a:ext>
                  </a:extLst>
                </a:gridCol>
                <a:gridCol w="2158276">
                  <a:extLst>
                    <a:ext uri="{9D8B030D-6E8A-4147-A177-3AD203B41FA5}">
                      <a16:colId xmlns:a16="http://schemas.microsoft.com/office/drawing/2014/main" xmlns="" val="20001"/>
                    </a:ext>
                  </a:extLst>
                </a:gridCol>
                <a:gridCol w="2098324">
                  <a:extLst>
                    <a:ext uri="{9D8B030D-6E8A-4147-A177-3AD203B41FA5}">
                      <a16:colId xmlns:a16="http://schemas.microsoft.com/office/drawing/2014/main" xmlns="" val="20002"/>
                    </a:ext>
                  </a:extLst>
                </a:gridCol>
                <a:gridCol w="2902681">
                  <a:extLst>
                    <a:ext uri="{9D8B030D-6E8A-4147-A177-3AD203B41FA5}">
                      <a16:colId xmlns:a16="http://schemas.microsoft.com/office/drawing/2014/main" xmlns="" val="20003"/>
                    </a:ext>
                  </a:extLst>
                </a:gridCol>
              </a:tblGrid>
              <a:tr h="467070">
                <a:tc>
                  <a:txBody>
                    <a:bodyPr/>
                    <a:lstStyle/>
                    <a:p>
                      <a:r>
                        <a:rPr lang="en-US" sz="1600" b="1" dirty="0">
                          <a:solidFill>
                            <a:srgbClr val="7030A0"/>
                          </a:solidFill>
                        </a:rPr>
                        <a:t>Category</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tabLst>
                          <a:tab pos="1647190" algn="r"/>
                        </a:tabLst>
                      </a:pPr>
                      <a:r>
                        <a:rPr lang="en-IN" sz="1600" b="1" dirty="0">
                          <a:solidFill>
                            <a:srgbClr val="7030A0"/>
                          </a:solidFill>
                          <a:effectLst/>
                        </a:rPr>
                        <a:t>Type of waste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b="1" dirty="0">
                          <a:solidFill>
                            <a:srgbClr val="7030A0"/>
                          </a:solidFill>
                          <a:effectLst/>
                        </a:rPr>
                        <a:t>Type of Bag/ container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b="1" dirty="0">
                          <a:solidFill>
                            <a:srgbClr val="7030A0"/>
                          </a:solidFill>
                          <a:effectLst/>
                        </a:rPr>
                        <a:t>Treatment/ Disposal options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extLst>
                  <a:ext uri="{0D108BD9-81ED-4DB2-BD59-A6C34878D82A}">
                    <a16:rowId xmlns:a16="http://schemas.microsoft.com/office/drawing/2014/main" xmlns="" val="10000"/>
                  </a:ext>
                </a:extLst>
              </a:tr>
              <a:tr h="1051152">
                <a:tc rowSpan="4">
                  <a:txBody>
                    <a:bodyPr/>
                    <a:lstStyle/>
                    <a:p>
                      <a:r>
                        <a:rPr lang="en-US" sz="1600" dirty="0">
                          <a:solidFill>
                            <a:schemeClr val="tx1"/>
                          </a:solidFill>
                        </a:rPr>
                        <a:t>Yellow infectious </a:t>
                      </a:r>
                    </a:p>
                    <a:p>
                      <a:r>
                        <a:rPr lang="en-US" sz="1600" dirty="0">
                          <a:solidFill>
                            <a:schemeClr val="tx1"/>
                          </a:solidFill>
                        </a:rPr>
                        <a:t>non- plastic waste </a:t>
                      </a:r>
                      <a:endParaRPr lang="en-US" sz="1600" dirty="0">
                        <a:solidFill>
                          <a:schemeClr val="tx1"/>
                        </a:solidFill>
                        <a:latin typeface="Roboto Condensed Light" panose="020B0604020202020204" charset="0"/>
                        <a:ea typeface="Roboto Condensed Light" panose="020B0604020202020204" charset="0"/>
                      </a:endParaRPr>
                    </a:p>
                  </a:txBody>
                  <a:tcPr marT="60960" marB="6096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dirty="0">
                          <a:effectLst/>
                        </a:rPr>
                        <a:t>Human anatomical </a:t>
                      </a:r>
                      <a:r>
                        <a:rPr lang="en-IN" sz="1600" dirty="0" smtClean="0">
                          <a:effectLst/>
                        </a:rPr>
                        <a:t>waste including placenta</a:t>
                      </a:r>
                      <a:r>
                        <a:rPr lang="en-IN" sz="1600" baseline="0" dirty="0" smtClean="0">
                          <a:effectLst/>
                        </a:rPr>
                        <a:t> and dead foetus </a:t>
                      </a:r>
                      <a:r>
                        <a:rPr lang="en-IN" sz="1600" dirty="0" smtClean="0">
                          <a:effectLst/>
                        </a:rPr>
                        <a:t> </a:t>
                      </a:r>
                      <a:endParaRPr lang="en-US" sz="1600" dirty="0">
                        <a:effectLst/>
                        <a:latin typeface="Roboto Condensed Light" panose="020B0604020202020204" charset="0"/>
                        <a:ea typeface="Roboto Condensed Light" panose="020B0604020202020204" charset="0"/>
                      </a:endParaRPr>
                    </a:p>
                  </a:txBody>
                  <a:tcPr marL="26254" marR="26254" marT="0" marB="0"/>
                </a:tc>
                <a:tc rowSpan="2">
                  <a:txBody>
                    <a:bodyPr/>
                    <a:lstStyle/>
                    <a:p>
                      <a:r>
                        <a:rPr lang="en-IN" sz="1600" dirty="0">
                          <a:effectLst/>
                        </a:rPr>
                        <a:t>Yellow coloured non chlorinated plastic bags</a:t>
                      </a:r>
                      <a:endParaRPr lang="en-US" sz="1600" dirty="0">
                        <a:latin typeface="Roboto Condensed Light" panose="020B0604020202020204" charset="0"/>
                        <a:ea typeface="Roboto Condensed Light" panose="020B0604020202020204" charset="0"/>
                      </a:endParaRPr>
                    </a:p>
                  </a:txBody>
                  <a:tcPr marT="60960" marB="60960"/>
                </a:tc>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1600" dirty="0">
                          <a:effectLst/>
                        </a:rPr>
                        <a:t>Incineration/ Plasma pyrolysis/ deep burial </a:t>
                      </a:r>
                      <a:endParaRPr lang="en-US" sz="1600" dirty="0">
                        <a:effectLst/>
                      </a:endParaRPr>
                    </a:p>
                    <a:p>
                      <a:endParaRPr lang="en-US" sz="1600" dirty="0">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392965">
                <a:tc vMerge="1">
                  <a:txBody>
                    <a:bodyPr/>
                    <a:lstStyle/>
                    <a:p>
                      <a:endParaRPr lang="en-US" dirty="0"/>
                    </a:p>
                  </a:txBody>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dirty="0">
                          <a:effectLst/>
                        </a:rPr>
                        <a:t>Animal anatomical waste </a:t>
                      </a:r>
                      <a:endParaRPr lang="en-US" sz="1600" dirty="0">
                        <a:effectLst/>
                        <a:latin typeface="Roboto Condensed Light" panose="020B0604020202020204" charset="0"/>
                        <a:ea typeface="Roboto Condensed Light" panose="020B0604020202020204" charset="0"/>
                      </a:endParaRPr>
                    </a:p>
                  </a:txBody>
                  <a:tcPr marL="26254" marR="26254" marT="0" marB="0"/>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xmlns="" val="10002"/>
                  </a:ext>
                </a:extLst>
              </a:tr>
              <a:tr h="1401211">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1600" dirty="0">
                          <a:effectLst/>
                        </a:rPr>
                        <a:t>Soiled waste </a:t>
                      </a:r>
                      <a:endParaRPr lang="en-US" sz="1600" dirty="0">
                        <a:effectLst/>
                        <a:latin typeface="Roboto Condensed Light" panose="020B0604020202020204" charset="0"/>
                        <a:ea typeface="Roboto Condensed Light" panose="020B0604020202020204" charset="0"/>
                      </a:endParaRPr>
                    </a:p>
                  </a:txBody>
                  <a:tcPr marT="60960" marB="60960"/>
                </a:tc>
                <a:tc>
                  <a:txBody>
                    <a:bodyPr/>
                    <a:lstStyle/>
                    <a:p>
                      <a:endParaRPr lang="en-US" sz="1600" dirty="0">
                        <a:latin typeface="Roboto Condensed Light" panose="020B0604020202020204" charset="0"/>
                        <a:ea typeface="Roboto Condensed Light" panose="020B0604020202020204" charset="0"/>
                      </a:endParaRPr>
                    </a:p>
                  </a:txBody>
                  <a:tcPr marT="60960" marB="60960"/>
                </a:tc>
                <a:tc>
                  <a:txBody>
                    <a:bodyPr/>
                    <a:lstStyle/>
                    <a:p>
                      <a:r>
                        <a:rPr lang="en-US" sz="1600" u="none" strike="noStrike" cap="none" dirty="0">
                          <a:effectLst/>
                          <a:sym typeface="Arial"/>
                        </a:rPr>
                        <a:t>Incineration/plasma pyrolysis/ deep burial/autoclaving or </a:t>
                      </a:r>
                      <a:r>
                        <a:rPr lang="en-US" sz="1600" u="none" strike="noStrike" cap="none" dirty="0" err="1">
                          <a:effectLst/>
                          <a:sym typeface="Arial"/>
                        </a:rPr>
                        <a:t>hydroclaving</a:t>
                      </a:r>
                      <a:r>
                        <a:rPr lang="en-US" sz="1600" u="none" strike="noStrike" cap="none" dirty="0">
                          <a:effectLst/>
                          <a:sym typeface="Arial"/>
                        </a:rPr>
                        <a:t> + shredding/mutilation </a:t>
                      </a:r>
                      <a:endParaRPr lang="en-US" sz="1600" dirty="0">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1833473">
                <a:tc vMerge="1">
                  <a:txBody>
                    <a:bodyPr/>
                    <a:lstStyle/>
                    <a:p>
                      <a:endParaRPr lang="en-US" dirty="0"/>
                    </a:p>
                  </a:txBody>
                  <a:tcPr/>
                </a:tc>
                <a:tc>
                  <a:txBody>
                    <a:bodyPr/>
                    <a:lstStyle/>
                    <a:p>
                      <a:r>
                        <a:rPr lang="en-US" sz="1600" u="none" strike="noStrike" cap="none" dirty="0">
                          <a:effectLst/>
                          <a:sym typeface="Arial"/>
                        </a:rPr>
                        <a:t>Expired/discarded medicines — pharmaceutical waste, cytotoxic drugs</a:t>
                      </a:r>
                      <a:endParaRPr lang="en-US" sz="1600" dirty="0">
                        <a:latin typeface="Roboto Condensed Light" panose="020B0604020202020204" charset="0"/>
                        <a:ea typeface="Roboto Condensed Light" panose="020B0604020202020204" charset="0"/>
                      </a:endParaRPr>
                    </a:p>
                  </a:txBody>
                  <a:tcPr marT="60960" marB="60960"/>
                </a:tc>
                <a:tc>
                  <a:txBody>
                    <a:bodyPr/>
                    <a:lstStyle/>
                    <a:p>
                      <a:r>
                        <a:rPr lang="en-US" sz="1600" u="none" strike="noStrike" cap="none" dirty="0">
                          <a:effectLst/>
                          <a:sym typeface="Arial"/>
                        </a:rPr>
                        <a:t>Yellow colored containers/non-</a:t>
                      </a:r>
                      <a:endParaRPr lang="en-US" sz="1600" dirty="0"/>
                    </a:p>
                    <a:p>
                      <a:r>
                        <a:rPr lang="en-US" sz="1600" u="none" strike="noStrike" cap="none" dirty="0">
                          <a:effectLst/>
                          <a:sym typeface="Arial"/>
                        </a:rPr>
                        <a:t>chlorinated plastic bags with cytotoxic label </a:t>
                      </a:r>
                      <a:endParaRPr lang="en-US" sz="1600" dirty="0">
                        <a:latin typeface="Roboto Condensed Light" panose="020B0604020202020204" charset="0"/>
                        <a:ea typeface="Roboto Condensed Light" panose="020B0604020202020204" charset="0"/>
                      </a:endParaRPr>
                    </a:p>
                  </a:txBody>
                  <a:tcPr marT="60960" marB="60960"/>
                </a:tc>
                <a:tc>
                  <a:txBody>
                    <a:bodyPr/>
                    <a:lstStyle/>
                    <a:p>
                      <a:r>
                        <a:rPr lang="en-US" sz="1600" u="none" strike="noStrike" cap="none" dirty="0">
                          <a:effectLst/>
                          <a:sym typeface="Arial"/>
                        </a:rPr>
                        <a:t>Sent back to manufacturer/ </a:t>
                      </a:r>
                      <a:endParaRPr lang="en-US" sz="1600" dirty="0"/>
                    </a:p>
                    <a:p>
                      <a:r>
                        <a:rPr lang="en-US" sz="1600" u="none" strike="noStrike" cap="none" dirty="0">
                          <a:effectLst/>
                          <a:sym typeface="Arial"/>
                        </a:rPr>
                        <a:t>CBMWTF for incineration (cytotoxic drugs at temperature &gt;1200°C) </a:t>
                      </a:r>
                      <a:endParaRPr lang="en-US" sz="1600" dirty="0">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bl>
          </a:graphicData>
        </a:graphic>
      </p:graphicFrame>
      <p:pic>
        <p:nvPicPr>
          <p:cNvPr id="8" name="image2.png"/>
          <p:cNvPicPr>
            <a:picLocks noChangeAspect="1"/>
          </p:cNvPicPr>
          <p:nvPr/>
        </p:nvPicPr>
        <p:blipFill>
          <a:blip r:embed="rId3" cstate="print"/>
          <a:stretch>
            <a:fillRect/>
          </a:stretch>
        </p:blipFill>
        <p:spPr>
          <a:xfrm>
            <a:off x="191328" y="2667000"/>
            <a:ext cx="1485072" cy="2875352"/>
          </a:xfrm>
          <a:prstGeom prst="rect">
            <a:avLst/>
          </a:prstGeom>
        </p:spPr>
      </p:pic>
    </p:spTree>
    <p:extLst>
      <p:ext uri="{BB962C8B-B14F-4D97-AF65-F5344CB8AC3E}">
        <p14:creationId xmlns:p14="http://schemas.microsoft.com/office/powerpoint/2010/main" val="39427192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2035254"/>
              </p:ext>
            </p:extLst>
          </p:nvPr>
        </p:nvGraphicFramePr>
        <p:xfrm>
          <a:off x="76200" y="206987"/>
          <a:ext cx="8915400" cy="4365013"/>
        </p:xfrm>
        <a:graphic>
          <a:graphicData uri="http://schemas.openxmlformats.org/drawingml/2006/table">
            <a:tbl>
              <a:tblPr firstRow="1" bandRow="1">
                <a:tableStyleId>{5940675A-B579-460E-94D1-54222C63F5DA}</a:tableStyleId>
              </a:tblPr>
              <a:tblGrid>
                <a:gridCol w="1631610">
                  <a:extLst>
                    <a:ext uri="{9D8B030D-6E8A-4147-A177-3AD203B41FA5}">
                      <a16:colId xmlns:a16="http://schemas.microsoft.com/office/drawing/2014/main" xmlns="" val="20000"/>
                    </a:ext>
                  </a:extLst>
                </a:gridCol>
                <a:gridCol w="2195811">
                  <a:extLst>
                    <a:ext uri="{9D8B030D-6E8A-4147-A177-3AD203B41FA5}">
                      <a16:colId xmlns:a16="http://schemas.microsoft.com/office/drawing/2014/main" xmlns="" val="20001"/>
                    </a:ext>
                  </a:extLst>
                </a:gridCol>
                <a:gridCol w="2307635">
                  <a:extLst>
                    <a:ext uri="{9D8B030D-6E8A-4147-A177-3AD203B41FA5}">
                      <a16:colId xmlns:a16="http://schemas.microsoft.com/office/drawing/2014/main" xmlns="" val="20002"/>
                    </a:ext>
                  </a:extLst>
                </a:gridCol>
                <a:gridCol w="2780344">
                  <a:extLst>
                    <a:ext uri="{9D8B030D-6E8A-4147-A177-3AD203B41FA5}">
                      <a16:colId xmlns:a16="http://schemas.microsoft.com/office/drawing/2014/main" xmlns="" val="20003"/>
                    </a:ext>
                  </a:extLst>
                </a:gridCol>
              </a:tblGrid>
              <a:tr h="540995">
                <a:tc>
                  <a:txBody>
                    <a:bodyPr/>
                    <a:lstStyle/>
                    <a:p>
                      <a:r>
                        <a:rPr lang="en-US" sz="1600" b="1" dirty="0">
                          <a:solidFill>
                            <a:srgbClr val="7030A0"/>
                          </a:solidFill>
                        </a:rPr>
                        <a:t>Category</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tabLst>
                          <a:tab pos="1647190" algn="r"/>
                        </a:tabLst>
                      </a:pPr>
                      <a:r>
                        <a:rPr lang="en-IN" sz="1600" b="1" dirty="0">
                          <a:solidFill>
                            <a:srgbClr val="7030A0"/>
                          </a:solidFill>
                          <a:effectLst/>
                        </a:rPr>
                        <a:t>Type of waste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b="1" dirty="0">
                          <a:solidFill>
                            <a:srgbClr val="7030A0"/>
                          </a:solidFill>
                          <a:effectLst/>
                        </a:rPr>
                        <a:t>Type of Bag/ container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b="1" dirty="0">
                          <a:solidFill>
                            <a:srgbClr val="7030A0"/>
                          </a:solidFill>
                          <a:effectLst/>
                        </a:rPr>
                        <a:t>Treatment/ Disposal options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extLst>
                  <a:ext uri="{0D108BD9-81ED-4DB2-BD59-A6C34878D82A}">
                    <a16:rowId xmlns:a16="http://schemas.microsoft.com/office/drawing/2014/main" xmlns="" val="10000"/>
                  </a:ext>
                </a:extLst>
              </a:tr>
              <a:tr h="1200564">
                <a:tc rowSpan="2">
                  <a:txBody>
                    <a:bodyPr/>
                    <a:lstStyle/>
                    <a:p>
                      <a:r>
                        <a:rPr lang="en-US" sz="1600" dirty="0">
                          <a:solidFill>
                            <a:schemeClr val="tx1"/>
                          </a:solidFill>
                        </a:rPr>
                        <a:t>Yellow infectious </a:t>
                      </a:r>
                    </a:p>
                    <a:p>
                      <a:r>
                        <a:rPr lang="en-US" sz="1600" dirty="0">
                          <a:solidFill>
                            <a:schemeClr val="tx1"/>
                          </a:solidFill>
                        </a:rPr>
                        <a:t>non- plastic waste </a:t>
                      </a:r>
                      <a:endParaRPr lang="en-US" sz="16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u="none" strike="noStrike" cap="none" dirty="0">
                          <a:effectLst/>
                          <a:sym typeface="Arial"/>
                        </a:rPr>
                        <a:t>Chemical solid waste</a:t>
                      </a:r>
                      <a:endParaRPr lang="en-US" sz="1600" dirty="0">
                        <a:effectLst/>
                        <a:latin typeface="Roboto Condensed Light" panose="020B0604020202020204" charset="0"/>
                        <a:ea typeface="Roboto Condensed Light" panose="020B0604020202020204" charset="0"/>
                      </a:endParaRPr>
                    </a:p>
                  </a:txBody>
                  <a:tcPr marT="60960" marB="60960"/>
                </a:tc>
                <a:tc>
                  <a:txBody>
                    <a:bodyPr/>
                    <a:lstStyle/>
                    <a:p>
                      <a:r>
                        <a:rPr lang="en-US" sz="1600" dirty="0"/>
                        <a:t>Yellow colored </a:t>
                      </a:r>
                      <a:r>
                        <a:rPr lang="en-US" sz="1600" dirty="0" smtClean="0"/>
                        <a:t>containers/</a:t>
                      </a:r>
                    </a:p>
                    <a:p>
                      <a:r>
                        <a:rPr lang="en-US" sz="1600" b="1" dirty="0" err="1" smtClean="0"/>
                        <a:t>nonchlorinated</a:t>
                      </a:r>
                      <a:r>
                        <a:rPr lang="en-US" sz="1600" b="1" dirty="0" smtClean="0"/>
                        <a:t> </a:t>
                      </a:r>
                      <a:r>
                        <a:rPr lang="en-US" sz="1600" dirty="0" smtClean="0"/>
                        <a:t>plastic </a:t>
                      </a:r>
                      <a:r>
                        <a:rPr lang="en-US" sz="1600" dirty="0"/>
                        <a:t>bags</a:t>
                      </a:r>
                      <a:endParaRPr lang="en-US" sz="1600" dirty="0">
                        <a:latin typeface="Roboto Condensed Light" panose="020B0604020202020204" charset="0"/>
                        <a:ea typeface="Roboto Condensed Light" panose="020B0604020202020204" charset="0"/>
                      </a:endParaRPr>
                    </a:p>
                  </a:txBody>
                  <a:tcPr marT="60960" marB="60960"/>
                </a:tc>
                <a:tc>
                  <a:txBody>
                    <a:bodyPr/>
                    <a:lstStyle/>
                    <a:p>
                      <a:r>
                        <a:rPr lang="en-US" sz="1600" u="none" strike="noStrike" cap="none" dirty="0">
                          <a:effectLst/>
                          <a:sym typeface="Arial"/>
                        </a:rPr>
                        <a:t>Incineration or plasma pyrolysis or encapsulation </a:t>
                      </a:r>
                      <a:endParaRPr lang="en-US" sz="1600" dirty="0">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2623454">
                <a:tc vMerge="1">
                  <a:txBody>
                    <a:bodyPr/>
                    <a:lstStyle/>
                    <a:p>
                      <a:endParaRPr lang="en-US" dirty="0"/>
                    </a:p>
                  </a:txBody>
                  <a:tcPr/>
                </a:tc>
                <a:tc>
                  <a:txBody>
                    <a:bodyPr/>
                    <a:lstStyle/>
                    <a:p>
                      <a:r>
                        <a:rPr lang="en-US" sz="1600" u="none" strike="noStrike" cap="none" dirty="0">
                          <a:effectLst/>
                          <a:sym typeface="Arial"/>
                        </a:rPr>
                        <a:t>Chemical liquid waste such as discarded disinfectants, infected body fluids and</a:t>
                      </a:r>
                      <a:r>
                        <a:rPr lang="en-US" sz="1600" u="none" strike="noStrike" cap="none" baseline="0" dirty="0">
                          <a:effectLst/>
                          <a:sym typeface="Arial"/>
                        </a:rPr>
                        <a:t> </a:t>
                      </a:r>
                      <a:r>
                        <a:rPr lang="en-US" sz="1600" u="none" strike="noStrike" cap="none" dirty="0">
                          <a:effectLst/>
                          <a:sym typeface="Arial"/>
                        </a:rPr>
                        <a:t>secretions, liquid from house-keeping related activities</a:t>
                      </a:r>
                      <a:endParaRPr lang="en-US" sz="1600" dirty="0">
                        <a:latin typeface="Roboto Condensed Light" panose="020B0604020202020204" charset="0"/>
                        <a:ea typeface="Roboto Condensed Light" panose="020B0604020202020204" charset="0"/>
                      </a:endParaRPr>
                    </a:p>
                  </a:txBody>
                  <a:tcPr marT="60960" marB="60960"/>
                </a:tc>
                <a:tc>
                  <a:txBody>
                    <a:bodyPr/>
                    <a:lstStyle/>
                    <a:p>
                      <a:r>
                        <a:rPr lang="en-US" sz="1600" dirty="0"/>
                        <a:t>To be discharged into separate collection system, which leads to effluent treatment system </a:t>
                      </a:r>
                    </a:p>
                    <a:p>
                      <a:r>
                        <a:rPr lang="en-US" sz="1600" dirty="0"/>
                        <a:t>Not to be discarded into yellow bag</a:t>
                      </a:r>
                      <a:endParaRPr lang="en-US" sz="1600" dirty="0">
                        <a:latin typeface="Roboto Condensed Light" panose="020B0604020202020204" charset="0"/>
                        <a:ea typeface="Roboto Condensed Light" panose="020B0604020202020204" charset="0"/>
                      </a:endParaRPr>
                    </a:p>
                  </a:txBody>
                  <a:tcPr marT="60960" marB="60960"/>
                </a:tc>
                <a:tc>
                  <a:txBody>
                    <a:bodyPr/>
                    <a:lstStyle/>
                    <a:p>
                      <a:r>
                        <a:rPr lang="en-US" sz="1600" dirty="0"/>
                        <a:t>Pre-treated</a:t>
                      </a:r>
                      <a:r>
                        <a:rPr lang="en-US" sz="1600" baseline="0" dirty="0"/>
                        <a:t> </a:t>
                      </a:r>
                      <a:r>
                        <a:rPr lang="en-US" sz="1600" dirty="0"/>
                        <a:t>before mixing with </a:t>
                      </a:r>
                    </a:p>
                    <a:p>
                      <a:r>
                        <a:rPr lang="en-US" sz="1600" dirty="0"/>
                        <a:t>other wastewater</a:t>
                      </a:r>
                      <a:endParaRPr lang="en-US" sz="1600" dirty="0">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bl>
          </a:graphicData>
        </a:graphic>
      </p:graphicFrame>
      <p:pic>
        <p:nvPicPr>
          <p:cNvPr id="8" name="image2.png"/>
          <p:cNvPicPr>
            <a:picLocks noChangeAspect="1"/>
          </p:cNvPicPr>
          <p:nvPr/>
        </p:nvPicPr>
        <p:blipFill>
          <a:blip r:embed="rId3" cstate="print"/>
          <a:stretch>
            <a:fillRect/>
          </a:stretch>
        </p:blipFill>
        <p:spPr>
          <a:xfrm>
            <a:off x="304800" y="1826612"/>
            <a:ext cx="1219200" cy="2360578"/>
          </a:xfrm>
          <a:prstGeom prst="rect">
            <a:avLst/>
          </a:prstGeom>
        </p:spPr>
      </p:pic>
      <p:sp>
        <p:nvSpPr>
          <p:cNvPr id="3" name="TextBox 2"/>
          <p:cNvSpPr txBox="1"/>
          <p:nvPr/>
        </p:nvSpPr>
        <p:spPr>
          <a:xfrm>
            <a:off x="212434" y="4733026"/>
            <a:ext cx="8702966" cy="1015663"/>
          </a:xfrm>
          <a:prstGeom prst="rect">
            <a:avLst/>
          </a:prstGeom>
          <a:noFill/>
        </p:spPr>
        <p:txBody>
          <a:bodyPr wrap="square" rtlCol="0">
            <a:spAutoFit/>
          </a:bodyPr>
          <a:lstStyle/>
          <a:p>
            <a:pPr marL="285750" indent="-285750">
              <a:buFont typeface="Wingdings" pitchFamily="2" charset="2"/>
              <a:buChar char="v"/>
            </a:pPr>
            <a:r>
              <a:rPr lang="en-US" sz="2000" b="1" dirty="0" smtClean="0">
                <a:solidFill>
                  <a:srgbClr val="00B050"/>
                </a:solidFill>
              </a:rPr>
              <a:t>Non-chlorinated chemicals </a:t>
            </a:r>
            <a:r>
              <a:rPr lang="en-US" sz="2000" dirty="0" smtClean="0"/>
              <a:t>include 5% phenol, 5% cresol or 5% </a:t>
            </a:r>
            <a:r>
              <a:rPr lang="en-US" sz="2000" dirty="0" err="1" smtClean="0"/>
              <a:t>lysol</a:t>
            </a:r>
            <a:r>
              <a:rPr lang="en-US" sz="2000" dirty="0" smtClean="0"/>
              <a:t>. </a:t>
            </a:r>
          </a:p>
          <a:p>
            <a:pPr marL="285750" indent="-285750">
              <a:buFont typeface="Wingdings" pitchFamily="2" charset="2"/>
              <a:buChar char="v"/>
            </a:pPr>
            <a:r>
              <a:rPr lang="en-US" sz="2000" b="1" dirty="0" smtClean="0">
                <a:solidFill>
                  <a:srgbClr val="00B050"/>
                </a:solidFill>
              </a:rPr>
              <a:t>Chemical treatment: </a:t>
            </a:r>
            <a:r>
              <a:rPr lang="en-US" sz="2000" dirty="0" smtClean="0"/>
              <a:t>Hypochlorite should be used at 1-2% concentration </a:t>
            </a:r>
          </a:p>
          <a:p>
            <a:r>
              <a:rPr lang="en-US" sz="2000" dirty="0" smtClean="0"/>
              <a:t>having 30% residual chlorine with contact time of 20 minutes </a:t>
            </a:r>
            <a:endParaRPr lang="en-US" sz="2000" dirty="0"/>
          </a:p>
        </p:txBody>
      </p:sp>
    </p:spTree>
    <p:extLst>
      <p:ext uri="{BB962C8B-B14F-4D97-AF65-F5344CB8AC3E}">
        <p14:creationId xmlns:p14="http://schemas.microsoft.com/office/powerpoint/2010/main" val="11100283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143911969"/>
              </p:ext>
            </p:extLst>
          </p:nvPr>
        </p:nvGraphicFramePr>
        <p:xfrm>
          <a:off x="152400" y="304800"/>
          <a:ext cx="8910320" cy="5493173"/>
        </p:xfrm>
        <a:graphic>
          <a:graphicData uri="http://schemas.openxmlformats.org/drawingml/2006/table">
            <a:tbl>
              <a:tblPr firstRow="1" bandRow="1">
                <a:tableStyleId>{5940675A-B579-460E-94D1-54222C63F5DA}</a:tableStyleId>
              </a:tblPr>
              <a:tblGrid>
                <a:gridCol w="1630680">
                  <a:extLst>
                    <a:ext uri="{9D8B030D-6E8A-4147-A177-3AD203B41FA5}">
                      <a16:colId xmlns:a16="http://schemas.microsoft.com/office/drawing/2014/main" xmlns="" val="20000"/>
                    </a:ext>
                  </a:extLst>
                </a:gridCol>
                <a:gridCol w="2194560">
                  <a:extLst>
                    <a:ext uri="{9D8B030D-6E8A-4147-A177-3AD203B41FA5}">
                      <a16:colId xmlns:a16="http://schemas.microsoft.com/office/drawing/2014/main" xmlns="" val="20001"/>
                    </a:ext>
                  </a:extLst>
                </a:gridCol>
                <a:gridCol w="2306320">
                  <a:extLst>
                    <a:ext uri="{9D8B030D-6E8A-4147-A177-3AD203B41FA5}">
                      <a16:colId xmlns:a16="http://schemas.microsoft.com/office/drawing/2014/main" xmlns="" val="20002"/>
                    </a:ext>
                  </a:extLst>
                </a:gridCol>
                <a:gridCol w="2778760">
                  <a:extLst>
                    <a:ext uri="{9D8B030D-6E8A-4147-A177-3AD203B41FA5}">
                      <a16:colId xmlns:a16="http://schemas.microsoft.com/office/drawing/2014/main" xmlns="" val="20003"/>
                    </a:ext>
                  </a:extLst>
                </a:gridCol>
              </a:tblGrid>
              <a:tr h="494453">
                <a:tc>
                  <a:txBody>
                    <a:bodyPr/>
                    <a:lstStyle/>
                    <a:p>
                      <a:r>
                        <a:rPr lang="en-US" sz="1600" b="1" dirty="0">
                          <a:solidFill>
                            <a:srgbClr val="7030A0"/>
                          </a:solidFill>
                        </a:rPr>
                        <a:t>Category</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tabLst>
                          <a:tab pos="1647190" algn="r"/>
                        </a:tabLst>
                      </a:pPr>
                      <a:r>
                        <a:rPr lang="en-IN" sz="1600" b="1" dirty="0">
                          <a:solidFill>
                            <a:srgbClr val="7030A0"/>
                          </a:solidFill>
                          <a:effectLst/>
                        </a:rPr>
                        <a:t>Type of waste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b="1" dirty="0">
                          <a:solidFill>
                            <a:srgbClr val="7030A0"/>
                          </a:solidFill>
                          <a:effectLst/>
                        </a:rPr>
                        <a:t>Type of Bag/ container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600" b="1" dirty="0">
                          <a:solidFill>
                            <a:srgbClr val="7030A0"/>
                          </a:solidFill>
                          <a:effectLst/>
                        </a:rPr>
                        <a:t>Treatment/ Disposal options </a:t>
                      </a:r>
                      <a:endParaRPr lang="en-US" sz="1600" b="1" dirty="0">
                        <a:solidFill>
                          <a:srgbClr val="7030A0"/>
                        </a:solidFill>
                        <a:effectLst/>
                        <a:latin typeface="Roboto Condensed Light" panose="020B0604020202020204" charset="0"/>
                        <a:ea typeface="Roboto Condensed Light" panose="020B0604020202020204" charset="0"/>
                      </a:endParaRPr>
                    </a:p>
                  </a:txBody>
                  <a:tcPr marL="26254" marR="26254" marT="0" marB="0"/>
                </a:tc>
                <a:extLst>
                  <a:ext uri="{0D108BD9-81ED-4DB2-BD59-A6C34878D82A}">
                    <a16:rowId xmlns:a16="http://schemas.microsoft.com/office/drawing/2014/main" xmlns="" val="10000"/>
                  </a:ext>
                </a:extLst>
              </a:tr>
              <a:tr h="4998720">
                <a:tc>
                  <a:txBody>
                    <a:bodyPr/>
                    <a:lstStyle/>
                    <a:p>
                      <a:r>
                        <a:rPr lang="en-US" sz="1800" b="0" u="none" strike="noStrike" cap="none" dirty="0">
                          <a:solidFill>
                            <a:srgbClr val="FF0000"/>
                          </a:solidFill>
                          <a:effectLst/>
                          <a:sym typeface="Arial"/>
                        </a:rPr>
                        <a:t>Red </a:t>
                      </a:r>
                      <a:endParaRPr lang="en-US" sz="1800" b="0"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600" u="none" strike="noStrike" cap="none" dirty="0">
                          <a:effectLst/>
                          <a:sym typeface="Arial"/>
                        </a:rPr>
                        <a:t>Infectious plastic waste </a:t>
                      </a:r>
                      <a:endParaRPr lang="en-US" sz="1600" dirty="0"/>
                    </a:p>
                    <a:p>
                      <a:r>
                        <a:rPr lang="en-US" sz="1600" u="none" strike="noStrike" cap="none" dirty="0">
                          <a:effectLst/>
                          <a:sym typeface="Arial"/>
                        </a:rPr>
                        <a:t>Disposable items such as tubing, bottles, intravenous tubes and </a:t>
                      </a:r>
                      <a:endParaRPr lang="en-US" sz="1600" dirty="0"/>
                    </a:p>
                    <a:p>
                      <a:r>
                        <a:rPr lang="en-US" sz="1600" u="none" strike="noStrike" cap="none" dirty="0">
                          <a:effectLst/>
                          <a:sym typeface="Arial"/>
                        </a:rPr>
                        <a:t>sets, catheters, urine bags, syringes (without needles and fixed needle </a:t>
                      </a:r>
                      <a:endParaRPr lang="en-US" sz="1600" dirty="0"/>
                    </a:p>
                    <a:p>
                      <a:r>
                        <a:rPr lang="en-US" sz="1600" u="none" strike="noStrike" cap="none" dirty="0">
                          <a:effectLst/>
                          <a:sym typeface="Arial"/>
                        </a:rPr>
                        <a:t>syringes) and vacutainer with their needles cut), gloves, plastic apron and </a:t>
                      </a:r>
                      <a:endParaRPr lang="en-US" sz="1600" dirty="0"/>
                    </a:p>
                    <a:p>
                      <a:r>
                        <a:rPr lang="en-US" sz="1600" u="none" strike="noStrike" cap="none" dirty="0">
                          <a:effectLst/>
                          <a:sym typeface="Arial"/>
                        </a:rPr>
                        <a:t>goggles</a:t>
                      </a:r>
                      <a:endParaRPr lang="en-US" sz="1600" dirty="0">
                        <a:latin typeface="Roboto Condensed Light" panose="020B0604020202020204" charset="0"/>
                        <a:ea typeface="Roboto Condensed Light" panose="020B0604020202020204" charset="0"/>
                      </a:endParaRPr>
                    </a:p>
                  </a:txBody>
                  <a:tcPr marT="60960" marB="60960"/>
                </a:tc>
                <a:tc>
                  <a:txBody>
                    <a:bodyPr/>
                    <a:lstStyle/>
                    <a:p>
                      <a:r>
                        <a:rPr lang="en-US" sz="1600" u="none" strike="noStrike" cap="none" dirty="0">
                          <a:effectLst/>
                          <a:sym typeface="Arial"/>
                        </a:rPr>
                        <a:t>Red colored non-chlorinated plastic bags or containers</a:t>
                      </a:r>
                      <a:endParaRPr lang="en-US" sz="1600" dirty="0">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600" u="none" strike="noStrike" cap="none" dirty="0">
                          <a:effectLst/>
                          <a:sym typeface="Arial"/>
                        </a:rPr>
                        <a:t>Autoclaving/microwaving/ </a:t>
                      </a:r>
                      <a:endParaRPr lang="en-US" sz="1600" dirty="0"/>
                    </a:p>
                    <a:p>
                      <a:r>
                        <a:rPr lang="en-US" sz="1600" u="none" strike="noStrike" cap="none" dirty="0" err="1">
                          <a:effectLst/>
                          <a:sym typeface="Arial"/>
                        </a:rPr>
                        <a:t>hydroclaving</a:t>
                      </a:r>
                      <a:r>
                        <a:rPr lang="en-US" sz="1600" u="none" strike="noStrike" cap="none" dirty="0">
                          <a:effectLst/>
                          <a:sym typeface="Arial"/>
                        </a:rPr>
                        <a:t> + shredding</a:t>
                      </a:r>
                    </a:p>
                    <a:p>
                      <a:pPr marL="285750" indent="-285750">
                        <a:buFont typeface="Wingdings" panose="05000000000000000000" pitchFamily="2" charset="2"/>
                        <a:buChar char="Ø"/>
                      </a:pPr>
                      <a:r>
                        <a:rPr lang="en-US" sz="1600" u="none" strike="noStrike" cap="none" dirty="0">
                          <a:effectLst/>
                          <a:sym typeface="Arial"/>
                        </a:rPr>
                        <a:t>Mutilation/sterilization+ </a:t>
                      </a:r>
                      <a:endParaRPr lang="en-US" sz="1600" dirty="0"/>
                    </a:p>
                    <a:p>
                      <a:r>
                        <a:rPr lang="en-US" sz="1600" u="none" strike="noStrike" cap="none" dirty="0">
                          <a:effectLst/>
                          <a:sym typeface="Arial"/>
                        </a:rPr>
                        <a:t>shredding </a:t>
                      </a:r>
                    </a:p>
                    <a:p>
                      <a:pPr marL="285750" indent="-285750">
                        <a:buFont typeface="Wingdings" panose="05000000000000000000" pitchFamily="2" charset="2"/>
                        <a:buChar char="Ø"/>
                      </a:pPr>
                      <a:r>
                        <a:rPr lang="en-US" sz="1600" u="none" strike="noStrike" cap="none" dirty="0">
                          <a:effectLst/>
                          <a:sym typeface="Arial"/>
                        </a:rPr>
                        <a:t>Treated waste sent to authorized recyclers or for energy recovery</a:t>
                      </a:r>
                      <a:endParaRPr lang="en-US" sz="1600" dirty="0">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pic>
        <p:nvPicPr>
          <p:cNvPr id="7" name="image3.png"/>
          <p:cNvPicPr>
            <a:picLocks noChangeAspect="1"/>
          </p:cNvPicPr>
          <p:nvPr/>
        </p:nvPicPr>
        <p:blipFill>
          <a:blip r:embed="rId3" cstate="print"/>
          <a:stretch>
            <a:fillRect/>
          </a:stretch>
        </p:blipFill>
        <p:spPr>
          <a:xfrm>
            <a:off x="238442" y="1524000"/>
            <a:ext cx="1376564" cy="2556365"/>
          </a:xfrm>
          <a:prstGeom prst="rect">
            <a:avLst/>
          </a:prstGeom>
        </p:spPr>
      </p:pic>
    </p:spTree>
    <p:extLst>
      <p:ext uri="{BB962C8B-B14F-4D97-AF65-F5344CB8AC3E}">
        <p14:creationId xmlns:p14="http://schemas.microsoft.com/office/powerpoint/2010/main" val="34560311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rgbClr val="FF0000"/>
                </a:solidFill>
              </a:rPr>
              <a:t>Infection prevention and control </a:t>
            </a:r>
            <a:r>
              <a:rPr lang="en-US" b="1" dirty="0" err="1" smtClean="0">
                <a:solidFill>
                  <a:srgbClr val="FF0000"/>
                </a:solidFill>
              </a:rPr>
              <a:t>programme</a:t>
            </a:r>
            <a:endParaRPr lang="en-US" b="1" dirty="0">
              <a:solidFill>
                <a:srgbClr val="FF0000"/>
              </a:solidFill>
            </a:endParaRPr>
          </a:p>
        </p:txBody>
      </p:sp>
      <p:sp>
        <p:nvSpPr>
          <p:cNvPr id="3" name="Content Placeholder 2"/>
          <p:cNvSpPr>
            <a:spLocks noGrp="1"/>
          </p:cNvSpPr>
          <p:nvPr>
            <p:ph idx="1"/>
          </p:nvPr>
        </p:nvSpPr>
        <p:spPr/>
        <p:txBody>
          <a:bodyPr>
            <a:normAutofit fontScale="92500"/>
          </a:bodyPr>
          <a:lstStyle/>
          <a:p>
            <a:pPr marL="0" indent="0">
              <a:buNone/>
            </a:pPr>
            <a:r>
              <a:rPr lang="en-US" b="1" dirty="0" smtClean="0">
                <a:solidFill>
                  <a:srgbClr val="7030A0"/>
                </a:solidFill>
              </a:rPr>
              <a:t>Objectives of the IPC </a:t>
            </a:r>
            <a:r>
              <a:rPr lang="en-US" b="1" dirty="0" err="1" smtClean="0">
                <a:solidFill>
                  <a:srgbClr val="7030A0"/>
                </a:solidFill>
              </a:rPr>
              <a:t>programme</a:t>
            </a:r>
            <a:r>
              <a:rPr lang="en-US" b="1" dirty="0" smtClean="0">
                <a:solidFill>
                  <a:srgbClr val="7030A0"/>
                </a:solidFill>
              </a:rPr>
              <a:t> </a:t>
            </a:r>
          </a:p>
          <a:p>
            <a:r>
              <a:rPr lang="en-US" dirty="0" smtClean="0"/>
              <a:t>The objective is to minimize the risk of HAIs to patients, HCWs and visitors. This is achieved by: </a:t>
            </a:r>
          </a:p>
          <a:p>
            <a:r>
              <a:rPr lang="en-US" dirty="0" smtClean="0"/>
              <a:t> enabling and assisting all categories of HCWs to adhere to comprehensive IPC practices at all levels of care; and  </a:t>
            </a:r>
          </a:p>
          <a:p>
            <a:r>
              <a:rPr lang="en-US" dirty="0" smtClean="0"/>
              <a:t>providing safe and quality healthcare and improving outcomes by reducing morbidity and mortality.</a:t>
            </a:r>
            <a:endParaRPr lang="en-US" dirty="0"/>
          </a:p>
        </p:txBody>
      </p:sp>
    </p:spTree>
    <p:extLst>
      <p:ext uri="{BB962C8B-B14F-4D97-AF65-F5344CB8AC3E}">
        <p14:creationId xmlns:p14="http://schemas.microsoft.com/office/powerpoint/2010/main" val="81399004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94010935"/>
              </p:ext>
            </p:extLst>
          </p:nvPr>
        </p:nvGraphicFramePr>
        <p:xfrm>
          <a:off x="381000" y="533400"/>
          <a:ext cx="8305800" cy="5715000"/>
        </p:xfrm>
        <a:graphic>
          <a:graphicData uri="http://schemas.openxmlformats.org/drawingml/2006/table">
            <a:tbl>
              <a:tblPr firstRow="1" bandRow="1">
                <a:tableStyleId>{5940675A-B579-460E-94D1-54222C63F5DA}</a:tableStyleId>
              </a:tblPr>
              <a:tblGrid>
                <a:gridCol w="8305800"/>
              </a:tblGrid>
              <a:tr h="609044">
                <a:tc>
                  <a:txBody>
                    <a:bodyPr/>
                    <a:lstStyle/>
                    <a:p>
                      <a:r>
                        <a:rPr lang="en-US" sz="2800" b="1" dirty="0" smtClean="0">
                          <a:solidFill>
                            <a:srgbClr val="FF0066"/>
                          </a:solidFill>
                        </a:rPr>
                        <a:t>Spill management for blood and body fluids</a:t>
                      </a:r>
                      <a:endParaRPr lang="en-US" sz="2800" b="1" dirty="0">
                        <a:solidFill>
                          <a:srgbClr val="FF0066"/>
                        </a:solidFill>
                      </a:endParaRPr>
                    </a:p>
                  </a:txBody>
                  <a:tcPr/>
                </a:tc>
              </a:tr>
              <a:tr h="5105956">
                <a:tc>
                  <a:txBody>
                    <a:bodyPr/>
                    <a:lstStyle/>
                    <a:p>
                      <a:pPr>
                        <a:lnSpc>
                          <a:spcPct val="150000"/>
                        </a:lnSpc>
                      </a:pPr>
                      <a:r>
                        <a:rPr lang="en-US" dirty="0" smtClean="0"/>
                        <a:t>Spill management of blood and body fluids: Bring the spill kit to</a:t>
                      </a:r>
                      <a:r>
                        <a:rPr lang="en-US" baseline="0" dirty="0" smtClean="0"/>
                        <a:t> the site of spillage, war appropriate PPE (gloves and gown); put no entry’ sign board near the spill area.</a:t>
                      </a:r>
                    </a:p>
                    <a:p>
                      <a:pPr>
                        <a:lnSpc>
                          <a:spcPct val="150000"/>
                        </a:lnSpc>
                      </a:pPr>
                      <a:r>
                        <a:rPr lang="en-US" sz="2000" b="1" baseline="0" dirty="0" smtClean="0">
                          <a:solidFill>
                            <a:srgbClr val="7030A0"/>
                          </a:solidFill>
                        </a:rPr>
                        <a:t>If spillage is small (&lt;10mL);</a:t>
                      </a:r>
                    </a:p>
                    <a:p>
                      <a:pPr>
                        <a:lnSpc>
                          <a:spcPct val="150000"/>
                        </a:lnSpc>
                      </a:pPr>
                      <a:r>
                        <a:rPr lang="en-US" baseline="0" dirty="0" smtClean="0"/>
                        <a:t>Wipe up spill immediately with absorbent material and discard into appropriate bin.</a:t>
                      </a:r>
                    </a:p>
                    <a:p>
                      <a:pPr>
                        <a:lnSpc>
                          <a:spcPct val="150000"/>
                        </a:lnSpc>
                      </a:pPr>
                      <a:r>
                        <a:rPr lang="en-US" baseline="0" dirty="0" smtClean="0"/>
                        <a:t>Wipe the area with 10% sodium hypochlorite and allow to dry </a:t>
                      </a:r>
                    </a:p>
                    <a:p>
                      <a:pPr>
                        <a:lnSpc>
                          <a:spcPct val="150000"/>
                        </a:lnSpc>
                      </a:pPr>
                      <a:r>
                        <a:rPr lang="en-US" baseline="0" dirty="0" smtClean="0"/>
                        <a:t>Remove PPE and perform hand hygiene </a:t>
                      </a:r>
                    </a:p>
                    <a:p>
                      <a:pPr>
                        <a:lnSpc>
                          <a:spcPct val="150000"/>
                        </a:lnSpc>
                      </a:pPr>
                      <a:r>
                        <a:rPr lang="en-US" sz="2000" b="1" baseline="0" dirty="0" smtClean="0">
                          <a:solidFill>
                            <a:srgbClr val="7030A0"/>
                          </a:solidFill>
                        </a:rPr>
                        <a:t>If spillage is large (&gt;10mL);</a:t>
                      </a:r>
                    </a:p>
                    <a:p>
                      <a:pPr>
                        <a:lnSpc>
                          <a:spcPct val="150000"/>
                        </a:lnSpc>
                      </a:pPr>
                      <a:r>
                        <a:rPr lang="en-US" baseline="0" dirty="0" smtClean="0"/>
                        <a:t>Place disposable paper towels over spill to absurd the spillage and then purr 10% sodium hypochlorite on top of absorbent paper towels and leave for 15 minutes.</a:t>
                      </a:r>
                    </a:p>
                    <a:p>
                      <a:pPr>
                        <a:lnSpc>
                          <a:spcPct val="150000"/>
                        </a:lnSpc>
                      </a:pPr>
                      <a:r>
                        <a:rPr lang="en-US" baseline="0" dirty="0" smtClean="0"/>
                        <a:t>Remove the absorbent papers: put fresh disposable paper towels to clean the area and then discard these into appropriate waste bin.</a:t>
                      </a:r>
                      <a:endParaRPr lang="en-US" dirty="0"/>
                    </a:p>
                  </a:txBody>
                  <a:tcPr/>
                </a:tc>
              </a:tr>
            </a:tbl>
          </a:graphicData>
        </a:graphic>
      </p:graphicFrame>
    </p:spTree>
    <p:extLst>
      <p:ext uri="{BB962C8B-B14F-4D97-AF65-F5344CB8AC3E}">
        <p14:creationId xmlns:p14="http://schemas.microsoft.com/office/powerpoint/2010/main" val="278792891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0000" lnSpcReduction="20000"/>
          </a:bodyPr>
          <a:lstStyle/>
          <a:p>
            <a:pPr marL="0" indent="0">
              <a:buNone/>
            </a:pPr>
            <a:r>
              <a:rPr lang="en-US" b="1" dirty="0" smtClean="0">
                <a:solidFill>
                  <a:srgbClr val="FF0000"/>
                </a:solidFill>
              </a:rPr>
              <a:t>Prerequisites for an effective IPC </a:t>
            </a:r>
            <a:r>
              <a:rPr lang="en-US" b="1" dirty="0" err="1" smtClean="0">
                <a:solidFill>
                  <a:srgbClr val="FF0000"/>
                </a:solidFill>
              </a:rPr>
              <a:t>programme</a:t>
            </a:r>
            <a:endParaRPr lang="en-US" b="1" dirty="0">
              <a:solidFill>
                <a:srgbClr val="FF0000"/>
              </a:solidFill>
            </a:endParaRPr>
          </a:p>
          <a:p>
            <a:r>
              <a:rPr lang="en-US" dirty="0" smtClean="0"/>
              <a:t> Policies and guidelines including best practices and standard operating procedures (SOPs)</a:t>
            </a:r>
          </a:p>
          <a:p>
            <a:r>
              <a:rPr lang="en-US" dirty="0" smtClean="0"/>
              <a:t>Adequately trained and motivated human resources</a:t>
            </a:r>
          </a:p>
          <a:p>
            <a:r>
              <a:rPr lang="en-US" dirty="0" smtClean="0"/>
              <a:t>Continuous and adequate supply of personal protective equipment (PPE)</a:t>
            </a:r>
          </a:p>
          <a:p>
            <a:r>
              <a:rPr lang="en-US" dirty="0" smtClean="0"/>
              <a:t> Antimicrobial use policy and links with the antimicrobial stewardship </a:t>
            </a:r>
            <a:r>
              <a:rPr lang="en-US" dirty="0" err="1" smtClean="0"/>
              <a:t>programme</a:t>
            </a:r>
            <a:r>
              <a:rPr lang="en-US" dirty="0" smtClean="0"/>
              <a:t>(AMSP)</a:t>
            </a:r>
          </a:p>
          <a:p>
            <a:r>
              <a:rPr lang="en-US" dirty="0" smtClean="0"/>
              <a:t> Integration with activities of the quality and safety department</a:t>
            </a:r>
          </a:p>
          <a:p>
            <a:r>
              <a:rPr lang="en-US" dirty="0" smtClean="0"/>
              <a:t> HAI surveillance and outbreak investigation</a:t>
            </a:r>
          </a:p>
          <a:p>
            <a:r>
              <a:rPr lang="en-US" dirty="0" smtClean="0"/>
              <a:t>Microbiology laboratory support</a:t>
            </a:r>
          </a:p>
          <a:p>
            <a:r>
              <a:rPr lang="en-US" dirty="0" smtClean="0"/>
              <a:t> Environmental protection Links with other patient safety </a:t>
            </a:r>
            <a:r>
              <a:rPr lang="en-US" dirty="0" err="1" smtClean="0"/>
              <a:t>programmes</a:t>
            </a:r>
            <a:r>
              <a:rPr lang="en-US" dirty="0" smtClean="0"/>
              <a:t> in the healthcare facility (HCF)</a:t>
            </a:r>
          </a:p>
          <a:p>
            <a:r>
              <a:rPr lang="en-US" dirty="0" smtClean="0"/>
              <a:t>Evaluation of the </a:t>
            </a:r>
            <a:r>
              <a:rPr lang="en-US" dirty="0" err="1" smtClean="0"/>
              <a:t>programme</a:t>
            </a:r>
            <a:r>
              <a:rPr lang="en-US" dirty="0" smtClean="0"/>
              <a:t> activities: monitoring and feedback</a:t>
            </a:r>
          </a:p>
          <a:p>
            <a:r>
              <a:rPr lang="en-US" dirty="0" smtClean="0"/>
              <a:t>Budget allocation for all the above</a:t>
            </a:r>
          </a:p>
          <a:p>
            <a:r>
              <a:rPr lang="en-US" dirty="0" smtClean="0"/>
              <a:t>Implementation through a multimodal approach</a:t>
            </a:r>
            <a:endParaRPr lang="en-US" dirty="0"/>
          </a:p>
        </p:txBody>
      </p:sp>
    </p:spTree>
    <p:extLst>
      <p:ext uri="{BB962C8B-B14F-4D97-AF65-F5344CB8AC3E}">
        <p14:creationId xmlns:p14="http://schemas.microsoft.com/office/powerpoint/2010/main" val="15197397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Hospital infection control committee </a:t>
            </a:r>
            <a:endParaRPr lang="en-US" b="1" dirty="0">
              <a:solidFill>
                <a:srgbClr val="FF0000"/>
              </a:solidFill>
            </a:endParaRPr>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pPr marL="0" indent="0">
              <a:buNone/>
            </a:pPr>
            <a:r>
              <a:rPr lang="en-US" b="1" dirty="0" smtClean="0">
                <a:solidFill>
                  <a:srgbClr val="7030A0"/>
                </a:solidFill>
              </a:rPr>
              <a:t>Structure of IPC </a:t>
            </a:r>
            <a:r>
              <a:rPr lang="en-US" b="1" dirty="0" err="1" smtClean="0">
                <a:solidFill>
                  <a:srgbClr val="7030A0"/>
                </a:solidFill>
              </a:rPr>
              <a:t>Programme</a:t>
            </a:r>
            <a:r>
              <a:rPr lang="en-US" b="1" dirty="0" smtClean="0">
                <a:solidFill>
                  <a:srgbClr val="7030A0"/>
                </a:solidFill>
              </a:rPr>
              <a:t> </a:t>
            </a:r>
            <a:endParaRPr lang="en-US" b="1" dirty="0">
              <a:solidFill>
                <a:srgbClr val="7030A0"/>
              </a:solidFill>
            </a:endParaRPr>
          </a:p>
          <a:p>
            <a:r>
              <a:rPr lang="en-US" dirty="0" smtClean="0"/>
              <a:t>Chairperson: head of the institute </a:t>
            </a:r>
          </a:p>
          <a:p>
            <a:r>
              <a:rPr lang="en-US" dirty="0" smtClean="0"/>
              <a:t>Member-secretary/ infection control officer </a:t>
            </a:r>
          </a:p>
          <a:p>
            <a:r>
              <a:rPr lang="en-US" dirty="0" smtClean="0"/>
              <a:t>Members </a:t>
            </a:r>
          </a:p>
          <a:p>
            <a:pPr lvl="1">
              <a:buFont typeface="Courier New" pitchFamily="49" charset="0"/>
              <a:buChar char="o"/>
            </a:pPr>
            <a:r>
              <a:rPr lang="en-US" dirty="0" smtClean="0"/>
              <a:t>Representation from management/ administration: Dean/ Director of hospital; nursing services; medical services; operations </a:t>
            </a:r>
          </a:p>
          <a:p>
            <a:pPr lvl="1">
              <a:buFont typeface="Courier New" pitchFamily="49" charset="0"/>
              <a:buChar char="o"/>
            </a:pPr>
            <a:r>
              <a:rPr lang="en-US" dirty="0" smtClean="0"/>
              <a:t>Representation from relevant medical and surgical disciplines </a:t>
            </a:r>
          </a:p>
          <a:p>
            <a:pPr lvl="1">
              <a:buFont typeface="Courier New" pitchFamily="49" charset="0"/>
              <a:buChar char="o"/>
            </a:pPr>
            <a:r>
              <a:rPr lang="en-US" dirty="0" smtClean="0"/>
              <a:t>Representation from support services: operation theatre (OT), central sterile supply department (CSSD), housekeeping/ sanitation, laundry, engineering, pharmacology/ pharmacy, stores/ materials department R</a:t>
            </a:r>
          </a:p>
          <a:p>
            <a:pPr lvl="1">
              <a:buFont typeface="Courier New" pitchFamily="49" charset="0"/>
              <a:buChar char="o"/>
            </a:pPr>
            <a:r>
              <a:rPr lang="en-US" dirty="0" smtClean="0"/>
              <a:t>Infection control nurse (ICN)</a:t>
            </a:r>
            <a:endParaRPr lang="en-US" dirty="0"/>
          </a:p>
        </p:txBody>
      </p:sp>
    </p:spTree>
    <p:extLst>
      <p:ext uri="{BB962C8B-B14F-4D97-AF65-F5344CB8AC3E}">
        <p14:creationId xmlns:p14="http://schemas.microsoft.com/office/powerpoint/2010/main" val="520986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Autofit/>
          </a:bodyPr>
          <a:lstStyle/>
          <a:p>
            <a:pPr marL="0" indent="0">
              <a:buNone/>
            </a:pPr>
            <a:r>
              <a:rPr lang="en-US" sz="2300" b="1" dirty="0" smtClean="0">
                <a:solidFill>
                  <a:srgbClr val="7030A0"/>
                </a:solidFill>
              </a:rPr>
              <a:t>Responsibilities </a:t>
            </a:r>
          </a:p>
          <a:p>
            <a:pPr marL="0" indent="0">
              <a:buNone/>
            </a:pPr>
            <a:r>
              <a:rPr lang="en-US" sz="2300" b="1" dirty="0" smtClean="0">
                <a:solidFill>
                  <a:srgbClr val="00B0F0"/>
                </a:solidFill>
              </a:rPr>
              <a:t>1. Establish the IPC </a:t>
            </a:r>
            <a:r>
              <a:rPr lang="en-US" sz="2300" b="1" dirty="0" err="1" smtClean="0">
                <a:solidFill>
                  <a:srgbClr val="00B0F0"/>
                </a:solidFill>
              </a:rPr>
              <a:t>programme</a:t>
            </a:r>
            <a:r>
              <a:rPr lang="en-US" sz="2300" b="1" dirty="0" smtClean="0">
                <a:solidFill>
                  <a:srgbClr val="00B0F0"/>
                </a:solidFill>
              </a:rPr>
              <a:t> in the HCF and ensure the following. </a:t>
            </a:r>
          </a:p>
          <a:p>
            <a:r>
              <a:rPr lang="en-US" sz="2300" dirty="0" smtClean="0"/>
              <a:t>Develop an action plan for strengthening IPC measures for the facility and individual units within the facility with priorities based on the risk matrix for that unit and appropriate review. </a:t>
            </a:r>
          </a:p>
          <a:p>
            <a:r>
              <a:rPr lang="en-US" sz="2300" dirty="0" smtClean="0"/>
              <a:t>Constitute an infection control team.</a:t>
            </a:r>
          </a:p>
          <a:p>
            <a:r>
              <a:rPr lang="en-US" sz="2300" dirty="0" smtClean="0"/>
              <a:t>  Review and revise annually infection control guidelines with policies, recommendations and working protocols, including activities and practices under the </a:t>
            </a:r>
            <a:r>
              <a:rPr lang="en-US" sz="2300" dirty="0" err="1" smtClean="0"/>
              <a:t>programme</a:t>
            </a:r>
            <a:r>
              <a:rPr lang="en-US" sz="2300" dirty="0" smtClean="0"/>
              <a:t>, with standard precautions and hand hygiene as key components. </a:t>
            </a:r>
          </a:p>
          <a:p>
            <a:r>
              <a:rPr lang="en-US" sz="2300" dirty="0" smtClean="0"/>
              <a:t>Organize training </a:t>
            </a:r>
            <a:r>
              <a:rPr lang="en-US" sz="2300" dirty="0" err="1" smtClean="0"/>
              <a:t>programmes</a:t>
            </a:r>
            <a:r>
              <a:rPr lang="en-US" sz="2300" dirty="0" smtClean="0"/>
              <a:t> on recommendations of the guidelines and IPC practices for staff and other HCWs. </a:t>
            </a:r>
          </a:p>
          <a:p>
            <a:r>
              <a:rPr lang="en-US" sz="2300" dirty="0" smtClean="0"/>
              <a:t>Develop an antibiotic policy and antibiotic stewardship </a:t>
            </a:r>
            <a:r>
              <a:rPr lang="en-US" sz="2300" dirty="0" err="1" smtClean="0"/>
              <a:t>programme</a:t>
            </a:r>
            <a:r>
              <a:rPr lang="en-US" sz="2300" dirty="0" smtClean="0"/>
              <a:t>. </a:t>
            </a:r>
          </a:p>
          <a:p>
            <a:r>
              <a:rPr lang="en-US" sz="2300" dirty="0" smtClean="0"/>
              <a:t>Conduct surveillance of AMR and HAI.</a:t>
            </a:r>
            <a:endParaRPr lang="en-US" sz="2300" dirty="0"/>
          </a:p>
        </p:txBody>
      </p:sp>
    </p:spTree>
    <p:extLst>
      <p:ext uri="{BB962C8B-B14F-4D97-AF65-F5344CB8AC3E}">
        <p14:creationId xmlns:p14="http://schemas.microsoft.com/office/powerpoint/2010/main" val="2334702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7500" lnSpcReduction="20000"/>
          </a:bodyPr>
          <a:lstStyle/>
          <a:p>
            <a:pPr marL="0" indent="0">
              <a:buNone/>
            </a:pPr>
            <a:r>
              <a:rPr lang="en-US" b="1" dirty="0" smtClean="0">
                <a:solidFill>
                  <a:srgbClr val="00B0F0"/>
                </a:solidFill>
              </a:rPr>
              <a:t>2. </a:t>
            </a:r>
            <a:r>
              <a:rPr lang="en-US" b="1" dirty="0" err="1" smtClean="0">
                <a:solidFill>
                  <a:srgbClr val="00B0F0"/>
                </a:solidFill>
              </a:rPr>
              <a:t>Analyse</a:t>
            </a:r>
            <a:r>
              <a:rPr lang="en-US" b="1" dirty="0" smtClean="0">
                <a:solidFill>
                  <a:srgbClr val="00B0F0"/>
                </a:solidFill>
              </a:rPr>
              <a:t> the surveillance data for HAI (including identification of common sources and routes of entry of infectious microorganisms) on a monthly basis (or more frequently in case an outbreak is suspected) and identify at-risk patients. Take appropriate action and implement recommendations where necessary. </a:t>
            </a:r>
          </a:p>
          <a:p>
            <a:pPr marL="0" indent="0">
              <a:buNone/>
            </a:pPr>
            <a:endParaRPr lang="en-US" b="1" dirty="0" smtClean="0">
              <a:solidFill>
                <a:srgbClr val="00B0F0"/>
              </a:solidFill>
            </a:endParaRPr>
          </a:p>
          <a:p>
            <a:r>
              <a:rPr lang="en-US" dirty="0" smtClean="0"/>
              <a:t>Monitor the trends of HAI regularly and compare the rates of infections within the HCF and with other facilities wherever feasible. </a:t>
            </a:r>
          </a:p>
          <a:p>
            <a:r>
              <a:rPr lang="en-US" dirty="0" smtClean="0"/>
              <a:t>Monitor and assess, on a regular basis, compliance with recommended practices such as hand hygiene, cleaning and decontamination, disinfection and sterilization through audits and quality control of IPC activities. </a:t>
            </a:r>
          </a:p>
          <a:p>
            <a:r>
              <a:rPr lang="en-US" dirty="0" smtClean="0"/>
              <a:t>Investigate outbreaks of HAIs in collaboration with medical, nursing and other staff. </a:t>
            </a:r>
          </a:p>
          <a:p>
            <a:r>
              <a:rPr lang="en-US" dirty="0" smtClean="0"/>
              <a:t>Evaluate the effectiveness of interventions for IPC. </a:t>
            </a:r>
          </a:p>
          <a:p>
            <a:pPr marL="0" indent="0">
              <a:buNone/>
            </a:pPr>
            <a:endParaRPr lang="en-US" dirty="0" smtClean="0"/>
          </a:p>
        </p:txBody>
      </p:sp>
    </p:spTree>
    <p:extLst>
      <p:ext uri="{BB962C8B-B14F-4D97-AF65-F5344CB8AC3E}">
        <p14:creationId xmlns:p14="http://schemas.microsoft.com/office/powerpoint/2010/main" val="109651142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77500" lnSpcReduction="20000"/>
          </a:bodyPr>
          <a:lstStyle/>
          <a:p>
            <a:r>
              <a:rPr lang="en-US" dirty="0"/>
              <a:t>Participate in the selection of equipment and material and provide advice and focus on IPC measures. </a:t>
            </a:r>
            <a:endParaRPr lang="en-US" dirty="0" smtClean="0"/>
          </a:p>
          <a:p>
            <a:r>
              <a:rPr lang="en-US" dirty="0" smtClean="0"/>
              <a:t>Help </a:t>
            </a:r>
            <a:r>
              <a:rPr lang="en-US" dirty="0"/>
              <a:t>control environmental risks for infection by liaising with appropriate departments such as healthcare waste management, CSSD, provision of safe water (testing of water sources), pharmacy, housekeeping services, laundry and kitchen services. </a:t>
            </a:r>
          </a:p>
          <a:p>
            <a:r>
              <a:rPr lang="en-US" dirty="0"/>
              <a:t>Establish links with related health </a:t>
            </a:r>
            <a:r>
              <a:rPr lang="en-US" dirty="0" err="1"/>
              <a:t>programmes</a:t>
            </a:r>
            <a:r>
              <a:rPr lang="en-US" dirty="0"/>
              <a:t> in the HCF such as injection safety </a:t>
            </a:r>
            <a:r>
              <a:rPr lang="en-US" dirty="0" err="1"/>
              <a:t>programme</a:t>
            </a:r>
            <a:r>
              <a:rPr lang="en-US" dirty="0"/>
              <a:t>, TB control </a:t>
            </a:r>
            <a:r>
              <a:rPr lang="en-US" dirty="0" err="1"/>
              <a:t>programme</a:t>
            </a:r>
            <a:r>
              <a:rPr lang="en-US" dirty="0"/>
              <a:t> and control of HIV/ AIDS. </a:t>
            </a:r>
          </a:p>
          <a:p>
            <a:pPr lvl="1">
              <a:buFont typeface="Courier New" pitchFamily="49" charset="0"/>
              <a:buChar char="o"/>
            </a:pPr>
            <a:r>
              <a:rPr lang="en-US" dirty="0"/>
              <a:t>Ensure a multimodal approach for implementation of IPC, integrate 3–5 different activities for </a:t>
            </a:r>
            <a:r>
              <a:rPr lang="en-US" dirty="0" err="1"/>
              <a:t>behaviour</a:t>
            </a:r>
            <a:r>
              <a:rPr lang="en-US" dirty="0"/>
              <a:t> change. </a:t>
            </a:r>
          </a:p>
          <a:p>
            <a:pPr lvl="1">
              <a:buFont typeface="Courier New" pitchFamily="49" charset="0"/>
              <a:buChar char="o"/>
            </a:pPr>
            <a:r>
              <a:rPr lang="en-US" dirty="0"/>
              <a:t>Introduce system change (equipment/ infrastructure), education, monitoring, communication as well as culture change (through champions/ leaders). </a:t>
            </a:r>
          </a:p>
          <a:p>
            <a:pPr lvl="1">
              <a:buFont typeface="Courier New" pitchFamily="49" charset="0"/>
              <a:buChar char="o"/>
            </a:pPr>
            <a:r>
              <a:rPr lang="en-US" dirty="0"/>
              <a:t> Use tools such as care bundles or checklists</a:t>
            </a:r>
          </a:p>
          <a:p>
            <a:endParaRPr lang="en-US" dirty="0"/>
          </a:p>
        </p:txBody>
      </p:sp>
    </p:spTree>
    <p:extLst>
      <p:ext uri="{BB962C8B-B14F-4D97-AF65-F5344CB8AC3E}">
        <p14:creationId xmlns:p14="http://schemas.microsoft.com/office/powerpoint/2010/main" val="19573944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Roles and responsibilities</a:t>
            </a:r>
            <a:endParaRPr lang="en-US" b="1" dirty="0">
              <a:solidFill>
                <a:srgbClr val="FF0000"/>
              </a:solidFill>
            </a:endParaRPr>
          </a:p>
        </p:txBody>
      </p:sp>
      <p:sp>
        <p:nvSpPr>
          <p:cNvPr id="3" name="Content Placeholder 2"/>
          <p:cNvSpPr>
            <a:spLocks noGrp="1"/>
          </p:cNvSpPr>
          <p:nvPr>
            <p:ph idx="1"/>
          </p:nvPr>
        </p:nvSpPr>
        <p:spPr>
          <a:xfrm>
            <a:off x="457200" y="1600200"/>
            <a:ext cx="8229600" cy="4648199"/>
          </a:xfrm>
        </p:spPr>
        <p:txBody>
          <a:bodyPr>
            <a:normAutofit fontScale="77500" lnSpcReduction="20000"/>
          </a:bodyPr>
          <a:lstStyle/>
          <a:p>
            <a:r>
              <a:rPr lang="en-US" b="1" dirty="0" smtClean="0">
                <a:solidFill>
                  <a:srgbClr val="7030A0"/>
                </a:solidFill>
              </a:rPr>
              <a:t>Responsibilities of the infection control officer </a:t>
            </a:r>
          </a:p>
          <a:p>
            <a:r>
              <a:rPr lang="en-US" dirty="0" smtClean="0"/>
              <a:t>Develop policies, guidelines and standard operating procedures (SOPs) on Infection prevention and control </a:t>
            </a:r>
            <a:r>
              <a:rPr lang="en-US" dirty="0" err="1" smtClean="0"/>
              <a:t>programme</a:t>
            </a:r>
            <a:r>
              <a:rPr lang="en-US" dirty="0" smtClean="0"/>
              <a:t> in collaboration with other members of the HICC and the IPC team. Initiate and maintain activities for HAI surveillance and </a:t>
            </a:r>
            <a:r>
              <a:rPr lang="en-US" dirty="0" err="1" smtClean="0"/>
              <a:t>analyse</a:t>
            </a:r>
            <a:r>
              <a:rPr lang="en-US" dirty="0" smtClean="0"/>
              <a:t> surveillance data.</a:t>
            </a:r>
          </a:p>
          <a:p>
            <a:r>
              <a:rPr lang="en-US" dirty="0" smtClean="0"/>
              <a:t> Provide trends of HAI to different patient care units. </a:t>
            </a:r>
          </a:p>
          <a:p>
            <a:r>
              <a:rPr lang="en-US" dirty="0" smtClean="0"/>
              <a:t>Advise staff on all aspects of IPC and maintain a safe environment for patients and staff.</a:t>
            </a:r>
          </a:p>
          <a:p>
            <a:r>
              <a:rPr lang="en-US" dirty="0" smtClean="0"/>
              <a:t> Liaise with microbiology department for analysis of </a:t>
            </a:r>
            <a:r>
              <a:rPr lang="en-US" dirty="0" err="1" smtClean="0"/>
              <a:t>antibiograms</a:t>
            </a:r>
            <a:r>
              <a:rPr lang="en-US" dirty="0" smtClean="0"/>
              <a:t> (data regarding organisms isolated and their resistance pattern.</a:t>
            </a:r>
          </a:p>
          <a:p>
            <a:r>
              <a:rPr lang="en-US" dirty="0" smtClean="0"/>
              <a:t> </a:t>
            </a:r>
            <a:endParaRPr lang="en-US" dirty="0"/>
          </a:p>
        </p:txBody>
      </p:sp>
    </p:spTree>
    <p:extLst>
      <p:ext uri="{BB962C8B-B14F-4D97-AF65-F5344CB8AC3E}">
        <p14:creationId xmlns:p14="http://schemas.microsoft.com/office/powerpoint/2010/main" val="42686849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20000"/>
          </a:bodyPr>
          <a:lstStyle/>
          <a:p>
            <a:r>
              <a:rPr lang="en-US" dirty="0"/>
              <a:t>Monitor rational use of antimicrobials. </a:t>
            </a:r>
          </a:p>
          <a:p>
            <a:r>
              <a:rPr lang="en-US" dirty="0"/>
              <a:t>Oversee sterilization and disinfection. </a:t>
            </a:r>
          </a:p>
          <a:p>
            <a:r>
              <a:rPr lang="en-US" dirty="0"/>
              <a:t> Investigate an outbreak, and advise on control measures and isolation procedures. </a:t>
            </a:r>
          </a:p>
          <a:p>
            <a:r>
              <a:rPr lang="en-US" dirty="0"/>
              <a:t>Coordinate microbiological surveillance as decided by the HICC (testing of drinking water, dialysis water, biological monitoring of sterilization, and investigation of sources and modes of transmission in outbreak situations). </a:t>
            </a:r>
          </a:p>
          <a:p>
            <a:r>
              <a:rPr lang="en-US" dirty="0"/>
              <a:t>Organize and conduct regular IPC educational and training activities for HCWs. </a:t>
            </a:r>
          </a:p>
          <a:p>
            <a:r>
              <a:rPr lang="en-US" dirty="0"/>
              <a:t>Audit infection control procedures, worker safety and antimicrobial usage. </a:t>
            </a:r>
          </a:p>
          <a:p>
            <a:r>
              <a:rPr lang="en-US" dirty="0"/>
              <a:t> Organize regular HICC </a:t>
            </a:r>
            <a:r>
              <a:rPr lang="en-US" dirty="0" smtClean="0"/>
              <a:t>meetings</a:t>
            </a:r>
            <a:r>
              <a:rPr lang="en-US" dirty="0"/>
              <a:t> </a:t>
            </a:r>
            <a:r>
              <a:rPr lang="en-US" dirty="0" smtClean="0"/>
              <a:t>(Monthly/quarterly).</a:t>
            </a:r>
            <a:endParaRPr lang="en-US" dirty="0"/>
          </a:p>
          <a:p>
            <a:endParaRPr lang="en-US" dirty="0"/>
          </a:p>
        </p:txBody>
      </p:sp>
    </p:spTree>
    <p:extLst>
      <p:ext uri="{BB962C8B-B14F-4D97-AF65-F5344CB8AC3E}">
        <p14:creationId xmlns:p14="http://schemas.microsoft.com/office/powerpoint/2010/main" val="12358513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Infection control nurse</a:t>
            </a:r>
            <a:endParaRPr lang="en-US" b="1" dirty="0">
              <a:solidFill>
                <a:srgbClr val="FF0000"/>
              </a:solidFill>
            </a:endParaRPr>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marL="0" indent="0">
              <a:buNone/>
            </a:pPr>
            <a:r>
              <a:rPr lang="en-US" b="1" dirty="0" smtClean="0">
                <a:solidFill>
                  <a:srgbClr val="7030A0"/>
                </a:solidFill>
              </a:rPr>
              <a:t>Responsibilities </a:t>
            </a:r>
          </a:p>
          <a:p>
            <a:r>
              <a:rPr lang="en-US" dirty="0" smtClean="0"/>
              <a:t>Visit the microbiology laboratory and conduct infection control rounds daily and tracks all infected cases and maintain surveillance data. </a:t>
            </a:r>
          </a:p>
          <a:p>
            <a:r>
              <a:rPr lang="en-US" dirty="0" smtClean="0"/>
              <a:t>Monitor implementation of IPC practices and SOPs, including hand hygiene, preventive bundles, sterilization and disinfection and antimicrobial stewardship. </a:t>
            </a:r>
          </a:p>
          <a:p>
            <a:r>
              <a:rPr lang="en-US" dirty="0" smtClean="0"/>
              <a:t>Impart education and training to HCWs under the supervision of the infection control officer. </a:t>
            </a:r>
          </a:p>
        </p:txBody>
      </p:sp>
    </p:spTree>
    <p:extLst>
      <p:ext uri="{BB962C8B-B14F-4D97-AF65-F5344CB8AC3E}">
        <p14:creationId xmlns:p14="http://schemas.microsoft.com/office/powerpoint/2010/main" val="382856030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10000"/>
          </a:bodyPr>
          <a:lstStyle/>
          <a:p>
            <a:r>
              <a:rPr lang="en-US" dirty="0"/>
              <a:t>Ensure compliance with hospital’s biomedical waste (BMW) management policy. </a:t>
            </a:r>
          </a:p>
          <a:p>
            <a:r>
              <a:rPr lang="en-US" dirty="0"/>
              <a:t>Maintain data of sharps/ needle-stick injuries and post-exposure prophylaxis (PEP). </a:t>
            </a:r>
          </a:p>
          <a:p>
            <a:r>
              <a:rPr lang="en-US" dirty="0"/>
              <a:t>Initiate and facilitate immunization for hepatitis B virus (immunoglobulin use if needed after exposure, and hepatitis B vaccine), and vaccination for the staff, especially in high-risk areas. </a:t>
            </a:r>
          </a:p>
          <a:p>
            <a:r>
              <a:rPr lang="en-US" dirty="0"/>
              <a:t>Facilitate provision of first aid and appropriate consultation in case of suspected exposure of any hospital worker.</a:t>
            </a:r>
          </a:p>
          <a:p>
            <a:endParaRPr lang="en-US" dirty="0"/>
          </a:p>
        </p:txBody>
      </p:sp>
    </p:spTree>
    <p:extLst>
      <p:ext uri="{BB962C8B-B14F-4D97-AF65-F5344CB8AC3E}">
        <p14:creationId xmlns:p14="http://schemas.microsoft.com/office/powerpoint/2010/main" val="37830588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pPr algn="l"/>
            <a:r>
              <a:rPr lang="en-US" sz="3600" b="1" dirty="0" smtClean="0">
                <a:solidFill>
                  <a:srgbClr val="FF0000"/>
                </a:solidFill>
              </a:rPr>
              <a:t>Head of the healthcare facility/hospital administrator </a:t>
            </a:r>
            <a:endParaRPr lang="en-US" sz="3600" b="1" dirty="0">
              <a:solidFill>
                <a:srgbClr val="FF0000"/>
              </a:solidFill>
            </a:endParaRPr>
          </a:p>
        </p:txBody>
      </p:sp>
      <p:sp>
        <p:nvSpPr>
          <p:cNvPr id="3" name="Content Placeholder 2"/>
          <p:cNvSpPr>
            <a:spLocks noGrp="1"/>
          </p:cNvSpPr>
          <p:nvPr>
            <p:ph idx="1"/>
          </p:nvPr>
        </p:nvSpPr>
        <p:spPr>
          <a:xfrm>
            <a:off x="457200" y="1219200"/>
            <a:ext cx="8229600" cy="4906963"/>
          </a:xfrm>
        </p:spPr>
        <p:txBody>
          <a:bodyPr>
            <a:normAutofit lnSpcReduction="10000"/>
          </a:bodyPr>
          <a:lstStyle/>
          <a:p>
            <a:r>
              <a:rPr lang="en-US" dirty="0" smtClean="0"/>
              <a:t>Establish and support a multidisciplinary HICC and chair the committee. </a:t>
            </a:r>
          </a:p>
          <a:p>
            <a:r>
              <a:rPr lang="en-US" dirty="0" smtClean="0"/>
              <a:t>Identify appropriate resources for the IPC </a:t>
            </a:r>
            <a:r>
              <a:rPr lang="en-US" dirty="0" err="1" smtClean="0"/>
              <a:t>programme</a:t>
            </a:r>
            <a:r>
              <a:rPr lang="en-US" dirty="0" smtClean="0"/>
              <a:t>. </a:t>
            </a:r>
          </a:p>
          <a:p>
            <a:r>
              <a:rPr lang="en-US" dirty="0" smtClean="0"/>
              <a:t> Ensure availability of appropriate infrastructure, financial and human resources. </a:t>
            </a:r>
          </a:p>
          <a:p>
            <a:r>
              <a:rPr lang="en-US" dirty="0" smtClean="0"/>
              <a:t> Ensure implementation of the HAI surveillance system, and periodically review the status of HAI and effectiveness of interventions. </a:t>
            </a:r>
          </a:p>
        </p:txBody>
      </p:sp>
    </p:spTree>
    <p:extLst>
      <p:ext uri="{BB962C8B-B14F-4D97-AF65-F5344CB8AC3E}">
        <p14:creationId xmlns:p14="http://schemas.microsoft.com/office/powerpoint/2010/main" val="11557036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Autofit/>
          </a:bodyPr>
          <a:lstStyle/>
          <a:p>
            <a:r>
              <a:rPr lang="en-US" sz="2800" dirty="0"/>
              <a:t> Approve and review policies and guidelines for IPC. </a:t>
            </a:r>
          </a:p>
          <a:p>
            <a:r>
              <a:rPr lang="en-US" sz="2800" dirty="0"/>
              <a:t>Support educational and training activities for all categories of staff.</a:t>
            </a:r>
          </a:p>
          <a:p>
            <a:r>
              <a:rPr lang="en-US" sz="2800" dirty="0"/>
              <a:t>Establish an antibiotic stewardship </a:t>
            </a:r>
            <a:r>
              <a:rPr lang="en-US" sz="2800" dirty="0" err="1"/>
              <a:t>programme</a:t>
            </a:r>
            <a:r>
              <a:rPr lang="en-US" sz="2800" dirty="0"/>
              <a:t>. </a:t>
            </a:r>
          </a:p>
          <a:p>
            <a:r>
              <a:rPr lang="en-US" sz="2800" dirty="0"/>
              <a:t>Establish a safety </a:t>
            </a:r>
            <a:r>
              <a:rPr lang="en-US" sz="2800" dirty="0" err="1"/>
              <a:t>programme</a:t>
            </a:r>
            <a:r>
              <a:rPr lang="en-US" sz="2800" dirty="0"/>
              <a:t> for HCWs – immunization, PPE and PEP. </a:t>
            </a:r>
          </a:p>
          <a:p>
            <a:r>
              <a:rPr lang="en-US" sz="2800" dirty="0"/>
              <a:t>Ensure availability of safe food and drinking water, and sound waste management according to the BMW </a:t>
            </a:r>
            <a:r>
              <a:rPr lang="en-US" sz="2800" dirty="0" smtClean="0"/>
              <a:t>rules.</a:t>
            </a:r>
            <a:endParaRPr lang="en-US" sz="2800" dirty="0"/>
          </a:p>
        </p:txBody>
      </p:sp>
    </p:spTree>
    <p:extLst>
      <p:ext uri="{BB962C8B-B14F-4D97-AF65-F5344CB8AC3E}">
        <p14:creationId xmlns:p14="http://schemas.microsoft.com/office/powerpoint/2010/main" val="252840220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dirty="0" smtClean="0">
                <a:solidFill>
                  <a:srgbClr val="FF0000"/>
                </a:solidFill>
              </a:rPr>
              <a:t/>
            </a:r>
            <a:br>
              <a:rPr lang="en-US" sz="2800" b="1" dirty="0" smtClean="0">
                <a:solidFill>
                  <a:srgbClr val="FF0000"/>
                </a:solidFill>
              </a:rPr>
            </a:br>
            <a:r>
              <a:rPr lang="en-US" sz="2800" b="1" dirty="0" smtClean="0">
                <a:solidFill>
                  <a:srgbClr val="FF0000"/>
                </a:solidFill>
              </a:rPr>
              <a:t>Microbiologist and microbiology department     </a:t>
            </a:r>
            <a:br>
              <a:rPr lang="en-US" sz="2800" b="1" dirty="0" smtClean="0">
                <a:solidFill>
                  <a:srgbClr val="FF0000"/>
                </a:solidFill>
              </a:rPr>
            </a:br>
            <a:endParaRPr lang="en-US" sz="2800" b="1" dirty="0">
              <a:solidFill>
                <a:srgbClr val="FF0000"/>
              </a:solidFill>
            </a:endParaRPr>
          </a:p>
        </p:txBody>
      </p:sp>
      <p:sp>
        <p:nvSpPr>
          <p:cNvPr id="3" name="Content Placeholder 2"/>
          <p:cNvSpPr>
            <a:spLocks noGrp="1"/>
          </p:cNvSpPr>
          <p:nvPr>
            <p:ph idx="1"/>
          </p:nvPr>
        </p:nvSpPr>
        <p:spPr>
          <a:xfrm>
            <a:off x="457200" y="1066800"/>
            <a:ext cx="8229600" cy="5059363"/>
          </a:xfrm>
        </p:spPr>
        <p:txBody>
          <a:bodyPr>
            <a:normAutofit/>
          </a:bodyPr>
          <a:lstStyle/>
          <a:p>
            <a:pPr marL="0" indent="0">
              <a:buNone/>
            </a:pPr>
            <a:r>
              <a:rPr lang="en-US" sz="2400" b="1" dirty="0">
                <a:solidFill>
                  <a:srgbClr val="FF0000"/>
                </a:solidFill>
              </a:rPr>
              <a:t> (Responsibilities)</a:t>
            </a:r>
            <a:endParaRPr lang="en-US" sz="2400" dirty="0" smtClean="0"/>
          </a:p>
          <a:p>
            <a:pPr marL="0" indent="0">
              <a:buNone/>
            </a:pPr>
            <a:r>
              <a:rPr lang="en-US" sz="2400" dirty="0" smtClean="0"/>
              <a:t>The microbiology laboratory contributes to the IPC </a:t>
            </a:r>
            <a:r>
              <a:rPr lang="en-US" sz="2400" dirty="0" err="1" smtClean="0"/>
              <a:t>programme</a:t>
            </a:r>
            <a:r>
              <a:rPr lang="en-US" sz="2400" dirty="0" smtClean="0"/>
              <a:t> by fulfilling its technical responsibilities and performing quality microbiology investigations through :</a:t>
            </a:r>
          </a:p>
          <a:p>
            <a:r>
              <a:rPr lang="en-US" sz="2400" dirty="0" smtClean="0"/>
              <a:t> Handling clinical specimens to maximize the likelihood of a microbiological diagnosis; </a:t>
            </a:r>
          </a:p>
          <a:p>
            <a:r>
              <a:rPr lang="en-US" sz="2400" dirty="0" smtClean="0"/>
              <a:t> Developing guidelines for clinical departments for appropriate selection, collection, handling and transport of specimens;</a:t>
            </a:r>
          </a:p>
          <a:p>
            <a:r>
              <a:rPr lang="en-US" sz="2400" dirty="0"/>
              <a:t>Ensuring safe laboratory practices to prevent infections among laboratory staff; </a:t>
            </a:r>
          </a:p>
          <a:p>
            <a:endParaRPr lang="en-US" sz="2400" dirty="0"/>
          </a:p>
        </p:txBody>
      </p:sp>
    </p:spTree>
    <p:extLst>
      <p:ext uri="{BB962C8B-B14F-4D97-AF65-F5344CB8AC3E}">
        <p14:creationId xmlns:p14="http://schemas.microsoft.com/office/powerpoint/2010/main" val="174090265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85000" lnSpcReduction="10000"/>
          </a:bodyPr>
          <a:lstStyle/>
          <a:p>
            <a:r>
              <a:rPr lang="en-US" dirty="0" smtClean="0"/>
              <a:t>Ensuring rapid diagnosis of infections, </a:t>
            </a:r>
            <a:r>
              <a:rPr lang="en-US" dirty="0" err="1" smtClean="0"/>
              <a:t>identifi</a:t>
            </a:r>
            <a:r>
              <a:rPr lang="en-US" dirty="0" smtClean="0"/>
              <a:t> </a:t>
            </a:r>
            <a:r>
              <a:rPr lang="en-US" dirty="0" err="1" smtClean="0"/>
              <a:t>cation</a:t>
            </a:r>
            <a:r>
              <a:rPr lang="en-US" dirty="0" smtClean="0"/>
              <a:t> of pathogens and antimicrobial susceptibility testing of isolated pathogens by standardized procedures; </a:t>
            </a:r>
          </a:p>
          <a:p>
            <a:r>
              <a:rPr lang="en-US" dirty="0" smtClean="0"/>
              <a:t>Communicating promptly about suspected cases of HAI to the HICC; </a:t>
            </a:r>
          </a:p>
          <a:p>
            <a:r>
              <a:rPr lang="en-US" dirty="0" smtClean="0"/>
              <a:t> </a:t>
            </a:r>
            <a:r>
              <a:rPr lang="en-US" dirty="0" err="1" smtClean="0"/>
              <a:t>Analysing</a:t>
            </a:r>
            <a:r>
              <a:rPr lang="en-US" dirty="0" smtClean="0"/>
              <a:t> and reporting the </a:t>
            </a:r>
            <a:r>
              <a:rPr lang="en-US" dirty="0" err="1" smtClean="0"/>
              <a:t>antibiogram</a:t>
            </a:r>
            <a:r>
              <a:rPr lang="en-US" dirty="0" smtClean="0"/>
              <a:t> of relevant pathogens in different units and in different specimens; and </a:t>
            </a:r>
          </a:p>
          <a:p>
            <a:r>
              <a:rPr lang="en-US" dirty="0" smtClean="0"/>
              <a:t>In accordance with the microbiological surveillance policy of the HICC, microbiological testing of drinking water, dialysis water, biological testing of sterilizers, and epidemiologically investigating outbreaks including the typing of organisms to detect the source, reservoirs and transmission of infection. </a:t>
            </a:r>
            <a:endParaRPr lang="en-US" dirty="0"/>
          </a:p>
        </p:txBody>
      </p:sp>
    </p:spTree>
    <p:extLst>
      <p:ext uri="{BB962C8B-B14F-4D97-AF65-F5344CB8AC3E}">
        <p14:creationId xmlns:p14="http://schemas.microsoft.com/office/powerpoint/2010/main" val="32339846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solidFill>
                  <a:srgbClr val="00B0F0"/>
                </a:solidFill>
              </a:rPr>
              <a:t>Environmental </a:t>
            </a:r>
            <a:r>
              <a:rPr lang="en-US" b="1" dirty="0" smtClean="0">
                <a:solidFill>
                  <a:srgbClr val="00B0F0"/>
                </a:solidFill>
              </a:rPr>
              <a:t>cultures : </a:t>
            </a:r>
          </a:p>
          <a:p>
            <a:r>
              <a:rPr lang="en-US" dirty="0" smtClean="0"/>
              <a:t>Environmental cultures, including personnel cultures, should be done only when clear epidemiological evidence indicates an environmental source of the pathogen. </a:t>
            </a:r>
            <a:endParaRPr lang="en-US" dirty="0"/>
          </a:p>
        </p:txBody>
      </p:sp>
    </p:spTree>
    <p:extLst>
      <p:ext uri="{BB962C8B-B14F-4D97-AF65-F5344CB8AC3E}">
        <p14:creationId xmlns:p14="http://schemas.microsoft.com/office/powerpoint/2010/main" val="37562630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Responsibilities </a:t>
            </a:r>
            <a:r>
              <a:rPr lang="en-US" b="1" dirty="0" smtClean="0">
                <a:solidFill>
                  <a:srgbClr val="FF0000"/>
                </a:solidFill>
              </a:rPr>
              <a:t>of Doctors</a:t>
            </a:r>
            <a:endParaRPr lang="en-US" b="1"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US" dirty="0" smtClean="0"/>
              <a:t>Provide quality patient-care services to minimize infection in accordance with the recommended IPC practices as per HCF policy and guidelines (e.g. hand hygiene, standard precautions, aseptic procedures, isolation). </a:t>
            </a:r>
          </a:p>
          <a:p>
            <a:r>
              <a:rPr lang="en-US" dirty="0" smtClean="0"/>
              <a:t>Support the IPC team. </a:t>
            </a:r>
          </a:p>
          <a:p>
            <a:r>
              <a:rPr lang="en-US" dirty="0" smtClean="0"/>
              <a:t>Ensure collection of appropriate microbiological specimens when an infection is suspected. </a:t>
            </a:r>
          </a:p>
          <a:p>
            <a:r>
              <a:rPr lang="en-US" dirty="0" smtClean="0"/>
              <a:t>Notify infected/ HAI cases to the IPC team. </a:t>
            </a:r>
          </a:p>
          <a:p>
            <a:r>
              <a:rPr lang="en-US" dirty="0" smtClean="0"/>
              <a:t>Comply with the antibiotic policy and support the antibiotic stewardship </a:t>
            </a:r>
            <a:r>
              <a:rPr lang="en-US" dirty="0" err="1" smtClean="0"/>
              <a:t>programme</a:t>
            </a:r>
            <a:r>
              <a:rPr lang="en-US" dirty="0" smtClean="0"/>
              <a:t>. </a:t>
            </a:r>
          </a:p>
          <a:p>
            <a:r>
              <a:rPr lang="en-US" dirty="0" smtClean="0"/>
              <a:t>Advise patients, visitors and staff on measures to prevent the transmission of infection.</a:t>
            </a:r>
            <a:endParaRPr lang="en-US" dirty="0"/>
          </a:p>
        </p:txBody>
      </p:sp>
    </p:spTree>
    <p:extLst>
      <p:ext uri="{BB962C8B-B14F-4D97-AF65-F5344CB8AC3E}">
        <p14:creationId xmlns:p14="http://schemas.microsoft.com/office/powerpoint/2010/main" val="383789980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b="1" dirty="0">
                <a:solidFill>
                  <a:srgbClr val="FF0000"/>
                </a:solidFill>
              </a:rPr>
              <a:t>Responsibilities </a:t>
            </a:r>
            <a:r>
              <a:rPr lang="en-US" sz="3600" b="1" dirty="0" smtClean="0">
                <a:solidFill>
                  <a:srgbClr val="FF0000"/>
                </a:solidFill>
              </a:rPr>
              <a:t>of Pharmacist and pharmacology department</a:t>
            </a:r>
            <a:endParaRPr lang="en-US" sz="3600" b="1"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US" dirty="0" smtClean="0"/>
              <a:t> Dispense antiseptics and disinfectants and maintain relevant records (potency, incompatibility, conditions of storage and deterioration). </a:t>
            </a:r>
          </a:p>
          <a:p>
            <a:r>
              <a:rPr lang="en-US" dirty="0" smtClean="0"/>
              <a:t>Obtain and store vaccines or sera, and make them available as appropriate. </a:t>
            </a:r>
          </a:p>
          <a:p>
            <a:r>
              <a:rPr lang="en-US" dirty="0" smtClean="0"/>
              <a:t>Maintain records of antibiotics distributed to all departments, and the analysis of antibiotic consumption. </a:t>
            </a:r>
          </a:p>
          <a:p>
            <a:r>
              <a:rPr lang="en-US" dirty="0" smtClean="0"/>
              <a:t>Provide the HICC with summary reports and trends of antimicrobial use. </a:t>
            </a:r>
          </a:p>
          <a:p>
            <a:r>
              <a:rPr lang="en-US" dirty="0" smtClean="0"/>
              <a:t>Provide information on activity and side-effects of disinfectants and antiseptics.</a:t>
            </a:r>
            <a:endParaRPr lang="en-US" dirty="0"/>
          </a:p>
        </p:txBody>
      </p:sp>
    </p:spTree>
    <p:extLst>
      <p:ext uri="{BB962C8B-B14F-4D97-AF65-F5344CB8AC3E}">
        <p14:creationId xmlns:p14="http://schemas.microsoft.com/office/powerpoint/2010/main" val="268120463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5400" b="1" dirty="0" smtClean="0">
                <a:solidFill>
                  <a:srgbClr val="FF0000"/>
                </a:solidFill>
              </a:rPr>
              <a:t>Nursing staff</a:t>
            </a:r>
            <a:endParaRPr lang="en-US" sz="5400" b="1" dirty="0">
              <a:solidFill>
                <a:srgbClr val="FF0000"/>
              </a:solidFill>
            </a:endParaRPr>
          </a:p>
        </p:txBody>
      </p:sp>
      <p:sp>
        <p:nvSpPr>
          <p:cNvPr id="3" name="Content Placeholder 2"/>
          <p:cNvSpPr>
            <a:spLocks noGrp="1"/>
          </p:cNvSpPr>
          <p:nvPr>
            <p:ph idx="1"/>
          </p:nvPr>
        </p:nvSpPr>
        <p:spPr>
          <a:xfrm>
            <a:off x="457200" y="1219200"/>
            <a:ext cx="8229600" cy="5181600"/>
          </a:xfrm>
        </p:spPr>
        <p:txBody>
          <a:bodyPr>
            <a:normAutofit fontScale="47500" lnSpcReduction="20000"/>
          </a:bodyPr>
          <a:lstStyle/>
          <a:p>
            <a:pPr marL="0" indent="0">
              <a:buNone/>
            </a:pPr>
            <a:r>
              <a:rPr lang="en-US" sz="4400" b="1" dirty="0" smtClean="0">
                <a:solidFill>
                  <a:srgbClr val="7030A0"/>
                </a:solidFill>
              </a:rPr>
              <a:t>Responsibilities of the nursing administrator</a:t>
            </a:r>
          </a:p>
          <a:p>
            <a:pPr marL="0" indent="0">
              <a:buNone/>
            </a:pPr>
            <a:endParaRPr lang="en-US" sz="4400" b="1" dirty="0" smtClean="0">
              <a:solidFill>
                <a:srgbClr val="7030A0"/>
              </a:solidFill>
            </a:endParaRPr>
          </a:p>
          <a:p>
            <a:r>
              <a:rPr lang="en-US" sz="4400" dirty="0" smtClean="0"/>
              <a:t>Participate in the meetings of the HICC.</a:t>
            </a:r>
          </a:p>
          <a:p>
            <a:r>
              <a:rPr lang="en-US" sz="4400" dirty="0" smtClean="0"/>
              <a:t>Promote the development and improvement of nursing techniques, and ongoing review of aseptic nursing policies, approved by the HICC.</a:t>
            </a:r>
          </a:p>
          <a:p>
            <a:r>
              <a:rPr lang="en-US" sz="4400" dirty="0" smtClean="0"/>
              <a:t>Develop and mandate continuing medical education (CME) and training</a:t>
            </a:r>
          </a:p>
          <a:p>
            <a:r>
              <a:rPr lang="en-US" sz="4400" dirty="0" err="1" smtClean="0"/>
              <a:t>programmes</a:t>
            </a:r>
            <a:r>
              <a:rPr lang="en-US" sz="4400" dirty="0" smtClean="0"/>
              <a:t> for members of the nursing staff.</a:t>
            </a:r>
          </a:p>
          <a:p>
            <a:r>
              <a:rPr lang="en-US" sz="4400" dirty="0" smtClean="0"/>
              <a:t>Supervise the implementation of nursing compliance with ICP policies and practices.</a:t>
            </a:r>
          </a:p>
          <a:p>
            <a:r>
              <a:rPr lang="en-US" sz="4400" dirty="0" smtClean="0"/>
              <a:t>Document, report and maintain suspected HAI cases based on records and information collected in routine visits and discussions with the staff.</a:t>
            </a:r>
          </a:p>
          <a:p>
            <a:r>
              <a:rPr lang="en-US" sz="4400" dirty="0" smtClean="0"/>
              <a:t>Empower the nurse in-charge of ward/ unit/ OT for implementation, monitoring and adherence to HICC practices in the ward/ unit/ OT.</a:t>
            </a:r>
          </a:p>
          <a:p>
            <a:endParaRPr lang="en-US" dirty="0"/>
          </a:p>
        </p:txBody>
      </p:sp>
    </p:spTree>
    <p:extLst>
      <p:ext uri="{BB962C8B-B14F-4D97-AF65-F5344CB8AC3E}">
        <p14:creationId xmlns:p14="http://schemas.microsoft.com/office/powerpoint/2010/main" val="379024384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96000"/>
          </a:xfrm>
        </p:spPr>
        <p:txBody>
          <a:bodyPr>
            <a:normAutofit fontScale="85000" lnSpcReduction="20000"/>
          </a:bodyPr>
          <a:lstStyle/>
          <a:p>
            <a:r>
              <a:rPr lang="en-US" b="1" dirty="0">
                <a:solidFill>
                  <a:srgbClr val="7030A0"/>
                </a:solidFill>
              </a:rPr>
              <a:t>Responsibilities of the nurse in-charge of ward/unit</a:t>
            </a:r>
          </a:p>
          <a:p>
            <a:r>
              <a:rPr lang="en-US" dirty="0" smtClean="0"/>
              <a:t>Maintain hygiene, consistent with hospital policies and good nursing practices. </a:t>
            </a:r>
          </a:p>
          <a:p>
            <a:r>
              <a:rPr lang="en-US" dirty="0" smtClean="0"/>
              <a:t>Monitor aseptic techniques, including hand hygiene, standard precautions and other precautions. </a:t>
            </a:r>
          </a:p>
          <a:p>
            <a:r>
              <a:rPr lang="en-US" dirty="0" smtClean="0"/>
              <a:t>Report promptly any evidence of infection in patients to the attending physician. </a:t>
            </a:r>
          </a:p>
          <a:p>
            <a:r>
              <a:rPr lang="en-US" dirty="0" smtClean="0"/>
              <a:t>Initiate patient isolation and order culture specimens from any patient showing signs of a communicable disease, when the physician is not immediately available. </a:t>
            </a:r>
          </a:p>
          <a:p>
            <a:r>
              <a:rPr lang="en-US" dirty="0" smtClean="0"/>
              <a:t>Limit patient exposure to infections from visitors, hospital staff, other patients or devices/ equipment used for diagnosis or treatment. </a:t>
            </a:r>
          </a:p>
          <a:p>
            <a:r>
              <a:rPr lang="en-US" dirty="0" smtClean="0"/>
              <a:t>Maintain adequate supply of ward equipment, drugs and patient-care supplies. </a:t>
            </a:r>
          </a:p>
        </p:txBody>
      </p:sp>
    </p:spTree>
    <p:extLst>
      <p:ext uri="{BB962C8B-B14F-4D97-AF65-F5344CB8AC3E}">
        <p14:creationId xmlns:p14="http://schemas.microsoft.com/office/powerpoint/2010/main" val="283895818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85000" lnSpcReduction="20000"/>
          </a:bodyPr>
          <a:lstStyle/>
          <a:p>
            <a:r>
              <a:rPr lang="en-US" dirty="0"/>
              <a:t>Ensure safe storage of medicines and blood products in the ward. Such refrigerators should not be used for storing food and drinks.</a:t>
            </a:r>
          </a:p>
          <a:p>
            <a:r>
              <a:rPr lang="en-US" dirty="0"/>
              <a:t> Participate in the training of HCWs and patient education and awareness </a:t>
            </a:r>
            <a:r>
              <a:rPr lang="en-US" dirty="0" err="1"/>
              <a:t>programmes</a:t>
            </a:r>
            <a:r>
              <a:rPr lang="en-US" dirty="0"/>
              <a:t>.</a:t>
            </a:r>
          </a:p>
          <a:p>
            <a:r>
              <a:rPr lang="en-US" dirty="0"/>
              <a:t> Participate in investigation of outbreaks. </a:t>
            </a:r>
          </a:p>
          <a:p>
            <a:pPr marL="0" indent="0">
              <a:buNone/>
            </a:pPr>
            <a:r>
              <a:rPr lang="en-US" dirty="0">
                <a:solidFill>
                  <a:srgbClr val="7030A0"/>
                </a:solidFill>
              </a:rPr>
              <a:t>A nurse in every patient-care unit is designated as an infection control liaison or “link nurse</a:t>
            </a:r>
            <a:r>
              <a:rPr lang="en-US" dirty="0" smtClean="0">
                <a:solidFill>
                  <a:srgbClr val="7030A0"/>
                </a:solidFill>
              </a:rPr>
              <a:t>”.</a:t>
            </a:r>
            <a:r>
              <a:rPr lang="en-US" dirty="0" smtClean="0"/>
              <a:t> </a:t>
            </a:r>
          </a:p>
          <a:p>
            <a:pPr marL="0" indent="0">
              <a:buNone/>
            </a:pPr>
            <a:r>
              <a:rPr lang="en-US" dirty="0" smtClean="0"/>
              <a:t>She</a:t>
            </a:r>
            <a:r>
              <a:rPr lang="en-US" dirty="0"/>
              <a:t>/ he is a useful adjunct to the ICN to implement infection control practices in the ward and to assist in surveillance of HAI by informing the ICN about suspected cases. The link nurse does not replace an ICN as the link nurse’s primary responsibility and area of work are the patients under her care in the ward.</a:t>
            </a:r>
          </a:p>
          <a:p>
            <a:endParaRPr lang="en-US" dirty="0"/>
          </a:p>
        </p:txBody>
      </p:sp>
    </p:spTree>
    <p:extLst>
      <p:ext uri="{BB962C8B-B14F-4D97-AF65-F5344CB8AC3E}">
        <p14:creationId xmlns:p14="http://schemas.microsoft.com/office/powerpoint/2010/main" val="392257934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marL="0" indent="0">
              <a:buNone/>
            </a:pPr>
            <a:r>
              <a:rPr lang="en-US" b="1" dirty="0" smtClean="0">
                <a:solidFill>
                  <a:srgbClr val="7030A0"/>
                </a:solidFill>
              </a:rPr>
              <a:t>Responsibilities </a:t>
            </a:r>
            <a:r>
              <a:rPr lang="en-US" b="1" dirty="0">
                <a:solidFill>
                  <a:srgbClr val="7030A0"/>
                </a:solidFill>
              </a:rPr>
              <a:t>of the link </a:t>
            </a:r>
            <a:r>
              <a:rPr lang="en-US" b="1" dirty="0" smtClean="0">
                <a:solidFill>
                  <a:srgbClr val="7030A0"/>
                </a:solidFill>
              </a:rPr>
              <a:t>nurse</a:t>
            </a:r>
          </a:p>
          <a:p>
            <a:pPr marL="0" indent="0">
              <a:buNone/>
            </a:pPr>
            <a:r>
              <a:rPr lang="en-US" dirty="0" smtClean="0"/>
              <a:t>Implement IPC practices in the ward and assist HAI surveillance by informing</a:t>
            </a:r>
          </a:p>
          <a:p>
            <a:r>
              <a:rPr lang="en-US" dirty="0"/>
              <a:t>T</a:t>
            </a:r>
            <a:r>
              <a:rPr lang="en-US" dirty="0" smtClean="0"/>
              <a:t>he ICN about suspected cases.</a:t>
            </a:r>
          </a:p>
          <a:p>
            <a:r>
              <a:rPr lang="en-US" dirty="0" smtClean="0"/>
              <a:t>Increase awareness about infection control at the unit level.</a:t>
            </a:r>
          </a:p>
          <a:p>
            <a:r>
              <a:rPr lang="en-US" dirty="0" smtClean="0"/>
              <a:t> Implement IPC practice in the ward.</a:t>
            </a:r>
          </a:p>
          <a:p>
            <a:r>
              <a:rPr lang="en-US" dirty="0" smtClean="0"/>
              <a:t>Receive training in basic infection control and be in regular touch with the ICN.</a:t>
            </a:r>
          </a:p>
          <a:p>
            <a:r>
              <a:rPr lang="en-US" dirty="0" smtClean="0"/>
              <a:t>Maintain primary role as a ward nurse in the unit. </a:t>
            </a:r>
            <a:endParaRPr lang="en-US" dirty="0"/>
          </a:p>
        </p:txBody>
      </p:sp>
    </p:spTree>
    <p:extLst>
      <p:ext uri="{BB962C8B-B14F-4D97-AF65-F5344CB8AC3E}">
        <p14:creationId xmlns:p14="http://schemas.microsoft.com/office/powerpoint/2010/main" val="412248255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pPr algn="l"/>
            <a:r>
              <a:rPr lang="en-US" sz="2800" b="1" dirty="0" smtClean="0">
                <a:solidFill>
                  <a:srgbClr val="FF0000"/>
                </a:solidFill>
              </a:rPr>
              <a:t>Responsibilities of the CSSD (central sterile supply department )</a:t>
            </a:r>
            <a:endParaRPr lang="en-US" sz="2800" b="1" dirty="0">
              <a:solidFill>
                <a:srgbClr val="FF0000"/>
              </a:solidFill>
            </a:endParaRPr>
          </a:p>
        </p:txBody>
      </p:sp>
      <p:sp>
        <p:nvSpPr>
          <p:cNvPr id="3" name="Content Placeholder 2"/>
          <p:cNvSpPr>
            <a:spLocks noGrp="1"/>
          </p:cNvSpPr>
          <p:nvPr>
            <p:ph idx="1"/>
          </p:nvPr>
        </p:nvSpPr>
        <p:spPr>
          <a:xfrm>
            <a:off x="457200" y="1219200"/>
            <a:ext cx="8229600" cy="5181600"/>
          </a:xfrm>
        </p:spPr>
        <p:txBody>
          <a:bodyPr>
            <a:normAutofit fontScale="92500" lnSpcReduction="20000"/>
          </a:bodyPr>
          <a:lstStyle/>
          <a:p>
            <a:endParaRPr lang="en-US" dirty="0" smtClean="0"/>
          </a:p>
          <a:p>
            <a:r>
              <a:rPr lang="en-US" dirty="0" smtClean="0"/>
              <a:t> CSSD is an integrated place in hospitals that performs sterilization of medical devices, equipment and consumables; that are used in the operating theater (OT) of the hospital and also for other aseptic procedures.</a:t>
            </a:r>
          </a:p>
          <a:p>
            <a:r>
              <a:rPr lang="en-US" dirty="0" smtClean="0"/>
              <a:t>The processing area of CSSD consists of four unidirectional zones starting from an unsterile area to a sterile area separated by physical barrier. Part of CSSD are </a:t>
            </a:r>
          </a:p>
          <a:p>
            <a:r>
              <a:rPr lang="en-US" dirty="0" smtClean="0">
                <a:solidFill>
                  <a:srgbClr val="00B050"/>
                </a:solidFill>
              </a:rPr>
              <a:t>Decontamination area </a:t>
            </a:r>
            <a:r>
              <a:rPr lang="en-US" dirty="0" smtClean="0">
                <a:solidFill>
                  <a:srgbClr val="00B050"/>
                </a:solidFill>
                <a:sym typeface="Wingdings" pitchFamily="2" charset="2"/>
              </a:rPr>
              <a:t> Packaging </a:t>
            </a:r>
            <a:r>
              <a:rPr lang="en-US" dirty="0" err="1" smtClean="0">
                <a:solidFill>
                  <a:srgbClr val="00B050"/>
                </a:solidFill>
                <a:sym typeface="Wingdings" pitchFamily="2" charset="2"/>
              </a:rPr>
              <a:t>areaSterilization</a:t>
            </a:r>
            <a:r>
              <a:rPr lang="en-US" dirty="0" smtClean="0">
                <a:solidFill>
                  <a:srgbClr val="00B050"/>
                </a:solidFill>
                <a:sym typeface="Wingdings" pitchFamily="2" charset="2"/>
              </a:rPr>
              <a:t> area Sterile storage area </a:t>
            </a:r>
            <a:endParaRPr lang="en-US" dirty="0">
              <a:solidFill>
                <a:srgbClr val="00B050"/>
              </a:solidFill>
            </a:endParaRPr>
          </a:p>
        </p:txBody>
      </p:sp>
    </p:spTree>
    <p:extLst>
      <p:ext uri="{BB962C8B-B14F-4D97-AF65-F5344CB8AC3E}">
        <p14:creationId xmlns:p14="http://schemas.microsoft.com/office/powerpoint/2010/main" val="330420005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8687440" cy="6372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529860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fontScale="77500" lnSpcReduction="20000"/>
          </a:bodyPr>
          <a:lstStyle/>
          <a:p>
            <a:r>
              <a:rPr lang="en-US" dirty="0"/>
              <a:t>Receive clean, decontaminated packages, sterilize and distribute medical devices. </a:t>
            </a:r>
            <a:endParaRPr lang="en-US" dirty="0" smtClean="0"/>
          </a:p>
          <a:p>
            <a:r>
              <a:rPr lang="en-US" dirty="0" smtClean="0"/>
              <a:t>Work </a:t>
            </a:r>
            <a:r>
              <a:rPr lang="en-US" dirty="0"/>
              <a:t>in collaboration with the HICC and other relevant departments in the facility to develop and monitor policies on cleaning, decontamination and sterilization of reusable and contaminated devices for patient care including: </a:t>
            </a:r>
            <a:endParaRPr lang="en-US" dirty="0" smtClean="0"/>
          </a:p>
          <a:p>
            <a:r>
              <a:rPr lang="en-US" dirty="0" smtClean="0"/>
              <a:t> </a:t>
            </a:r>
            <a:r>
              <a:rPr lang="en-US" dirty="0"/>
              <a:t>wrapping procedures, according to the type of sterilization; </a:t>
            </a:r>
            <a:r>
              <a:rPr lang="en-US" dirty="0" smtClean="0"/>
              <a:t>and sterilization </a:t>
            </a:r>
            <a:r>
              <a:rPr lang="en-US" dirty="0"/>
              <a:t>methods, according to the type of device/equipment</a:t>
            </a:r>
            <a:r>
              <a:rPr lang="en-US" dirty="0" smtClean="0"/>
              <a:t>;</a:t>
            </a:r>
          </a:p>
          <a:p>
            <a:r>
              <a:rPr lang="en-US" dirty="0" smtClean="0"/>
              <a:t> sterilization </a:t>
            </a:r>
            <a:r>
              <a:rPr lang="en-US" dirty="0"/>
              <a:t>conditions (e.g. temperature, duration, pressure, humidity); and </a:t>
            </a:r>
            <a:endParaRPr lang="en-US" dirty="0" smtClean="0"/>
          </a:p>
          <a:p>
            <a:r>
              <a:rPr lang="en-US" dirty="0">
                <a:solidFill>
                  <a:srgbClr val="00B0F0"/>
                </a:solidFill>
              </a:rPr>
              <a:t>M</a:t>
            </a:r>
            <a:r>
              <a:rPr lang="en-US" dirty="0" smtClean="0">
                <a:solidFill>
                  <a:srgbClr val="00B0F0"/>
                </a:solidFill>
              </a:rPr>
              <a:t>onitoring </a:t>
            </a:r>
            <a:r>
              <a:rPr lang="en-US" dirty="0">
                <a:solidFill>
                  <a:srgbClr val="00B0F0"/>
                </a:solidFill>
              </a:rPr>
              <a:t>of sterilization procedures. </a:t>
            </a:r>
            <a:endParaRPr lang="en-US" dirty="0" smtClean="0">
              <a:solidFill>
                <a:srgbClr val="00B0F0"/>
              </a:solidFill>
            </a:endParaRPr>
          </a:p>
          <a:p>
            <a:r>
              <a:rPr lang="en-US" dirty="0" smtClean="0"/>
              <a:t>An </a:t>
            </a:r>
            <a:r>
              <a:rPr lang="en-US" dirty="0"/>
              <a:t>appropriately </a:t>
            </a:r>
            <a:r>
              <a:rPr lang="en-US" dirty="0" smtClean="0"/>
              <a:t>qualified </a:t>
            </a:r>
            <a:r>
              <a:rPr lang="en-US" dirty="0"/>
              <a:t>individual must be responsible for managing the CSSD. The responsibility for day-to-day management may be delegated to an individual with appropriate </a:t>
            </a:r>
            <a:r>
              <a:rPr lang="en-US" dirty="0" smtClean="0"/>
              <a:t>qualifications </a:t>
            </a:r>
            <a:r>
              <a:rPr lang="en-US" dirty="0"/>
              <a:t>or experience, and knowledge of medical device sterilization. </a:t>
            </a:r>
          </a:p>
          <a:p>
            <a:endParaRPr lang="en-US" dirty="0"/>
          </a:p>
        </p:txBody>
      </p:sp>
    </p:spTree>
    <p:extLst>
      <p:ext uri="{BB962C8B-B14F-4D97-AF65-F5344CB8AC3E}">
        <p14:creationId xmlns:p14="http://schemas.microsoft.com/office/powerpoint/2010/main" val="386953548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10000"/>
          </a:bodyPr>
          <a:lstStyle/>
          <a:p>
            <a:pPr marL="0" indent="0">
              <a:buNone/>
            </a:pPr>
            <a:r>
              <a:rPr lang="en-US" b="1" dirty="0">
                <a:solidFill>
                  <a:srgbClr val="7030A0"/>
                </a:solidFill>
              </a:rPr>
              <a:t>Responsibilities of the CSSD manager</a:t>
            </a:r>
          </a:p>
          <a:p>
            <a:r>
              <a:rPr lang="en-US" dirty="0" smtClean="0"/>
              <a:t>Develop </a:t>
            </a:r>
            <a:r>
              <a:rPr lang="en-US" dirty="0"/>
              <a:t>a procedure manual to document SOPs for all processes carried out </a:t>
            </a:r>
            <a:r>
              <a:rPr lang="en-US" dirty="0" smtClean="0"/>
              <a:t> in </a:t>
            </a:r>
            <a:r>
              <a:rPr lang="en-US" dirty="0"/>
              <a:t>the CSSD. The manual should be approved by the HICC and reviewed at </a:t>
            </a:r>
            <a:r>
              <a:rPr lang="en-US" dirty="0" smtClean="0"/>
              <a:t>regular </a:t>
            </a:r>
            <a:r>
              <a:rPr lang="en-US" dirty="0"/>
              <a:t>intervals.</a:t>
            </a:r>
          </a:p>
          <a:p>
            <a:r>
              <a:rPr lang="en-US" dirty="0" smtClean="0"/>
              <a:t> </a:t>
            </a:r>
            <a:r>
              <a:rPr lang="en-US" dirty="0"/>
              <a:t>Oversee the various processes carried out in the department, namely </a:t>
            </a:r>
            <a:r>
              <a:rPr lang="en-US" dirty="0" smtClean="0"/>
              <a:t>cleaning, decontamination</a:t>
            </a:r>
            <a:r>
              <a:rPr lang="en-US" dirty="0"/>
              <a:t>, disinfection, wrapping, sterilization, storage and distribution.</a:t>
            </a:r>
          </a:p>
          <a:p>
            <a:r>
              <a:rPr lang="en-US" dirty="0" smtClean="0"/>
              <a:t>Monitor </a:t>
            </a:r>
            <a:r>
              <a:rPr lang="en-US" dirty="0"/>
              <a:t>the processes by use of different methods such as physical, chemical </a:t>
            </a:r>
            <a:r>
              <a:rPr lang="en-US" dirty="0" smtClean="0"/>
              <a:t>and </a:t>
            </a:r>
            <a:r>
              <a:rPr lang="en-US" dirty="0"/>
              <a:t>bacteriological according to the policy of the </a:t>
            </a:r>
            <a:r>
              <a:rPr lang="en-US" dirty="0" smtClean="0"/>
              <a:t>HCF. Ensure </a:t>
            </a:r>
            <a:r>
              <a:rPr lang="en-US" dirty="0"/>
              <a:t>technical maintenance of the equipment according to national </a:t>
            </a:r>
            <a:r>
              <a:rPr lang="en-US" dirty="0" smtClean="0"/>
              <a:t>standards </a:t>
            </a:r>
            <a:r>
              <a:rPr lang="en-US" dirty="0"/>
              <a:t>and manufacturers’ recommendations</a:t>
            </a:r>
            <a:r>
              <a:rPr lang="en-US" dirty="0" smtClean="0"/>
              <a:t>.</a:t>
            </a:r>
            <a:endParaRPr lang="en-US" dirty="0"/>
          </a:p>
        </p:txBody>
      </p:sp>
    </p:spTree>
    <p:extLst>
      <p:ext uri="{BB962C8B-B14F-4D97-AF65-F5344CB8AC3E}">
        <p14:creationId xmlns:p14="http://schemas.microsoft.com/office/powerpoint/2010/main" val="213199815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Report any defect to the administration, maintenance, infection control and other appropriate personnel.</a:t>
            </a:r>
          </a:p>
          <a:p>
            <a:r>
              <a:rPr lang="en-US" dirty="0"/>
              <a:t>Ensure appropriate separation of “clean” and “dirty” areas.</a:t>
            </a:r>
          </a:p>
          <a:p>
            <a:r>
              <a:rPr lang="en-US" dirty="0"/>
              <a:t>Maintain complete records of each sterilizer run and preserve records as per standard recommendations.</a:t>
            </a:r>
          </a:p>
          <a:p>
            <a:r>
              <a:rPr lang="en-US" dirty="0" smtClean="0"/>
              <a:t>Communicate</a:t>
            </a:r>
            <a:r>
              <a:rPr lang="en-US" dirty="0"/>
              <a:t>, as needed, with the IPC team, the nursing service, the OT,</a:t>
            </a:r>
          </a:p>
          <a:p>
            <a:endParaRPr lang="en-US" dirty="0"/>
          </a:p>
        </p:txBody>
      </p:sp>
    </p:spTree>
    <p:extLst>
      <p:ext uri="{BB962C8B-B14F-4D97-AF65-F5344CB8AC3E}">
        <p14:creationId xmlns:p14="http://schemas.microsoft.com/office/powerpoint/2010/main" val="377569842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FF0000"/>
                </a:solidFill>
              </a:rPr>
              <a:t>Laundry service</a:t>
            </a:r>
            <a:endParaRPr lang="en-US" b="1" dirty="0">
              <a:solidFill>
                <a:srgbClr val="FF0000"/>
              </a:solidFill>
            </a:endParaRPr>
          </a:p>
        </p:txBody>
      </p:sp>
      <p:sp>
        <p:nvSpPr>
          <p:cNvPr id="3" name="Content Placeholder 2"/>
          <p:cNvSpPr>
            <a:spLocks noGrp="1"/>
          </p:cNvSpPr>
          <p:nvPr>
            <p:ph idx="1"/>
          </p:nvPr>
        </p:nvSpPr>
        <p:spPr>
          <a:xfrm>
            <a:off x="457200" y="990600"/>
            <a:ext cx="8229600" cy="5135563"/>
          </a:xfrm>
        </p:spPr>
        <p:txBody>
          <a:bodyPr>
            <a:normAutofit fontScale="92500" lnSpcReduction="20000"/>
          </a:bodyPr>
          <a:lstStyle/>
          <a:p>
            <a:r>
              <a:rPr lang="en-US" dirty="0" smtClean="0"/>
              <a:t>With the approval of the HICC and in accordance with policies of the HCF, the laundry is responsible for: </a:t>
            </a:r>
          </a:p>
          <a:p>
            <a:r>
              <a:rPr lang="en-US" dirty="0" smtClean="0"/>
              <a:t>Selection of fabrics for use in different hospital areas, working clothes for staff in different areas, and maintaining appropriate supplies; </a:t>
            </a:r>
          </a:p>
          <a:p>
            <a:r>
              <a:rPr lang="en-US" dirty="0" smtClean="0"/>
              <a:t>Distribution of working clothes and, if necessary, managing changing rooms </a:t>
            </a:r>
          </a:p>
          <a:p>
            <a:r>
              <a:rPr lang="en-US" dirty="0" smtClean="0"/>
              <a:t>Collection and transport of soiled/ dirty linen; </a:t>
            </a:r>
          </a:p>
          <a:p>
            <a:r>
              <a:rPr lang="en-US" dirty="0" smtClean="0"/>
              <a:t>Providing appropriate containers/ bags to the wards for segregation of used and dirty/ soiled linen; </a:t>
            </a:r>
          </a:p>
        </p:txBody>
      </p:sp>
    </p:spTree>
    <p:extLst>
      <p:ext uri="{BB962C8B-B14F-4D97-AF65-F5344CB8AC3E}">
        <p14:creationId xmlns:p14="http://schemas.microsoft.com/office/powerpoint/2010/main" val="118149776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Disinfection of soiled linen, either before it is taken to the laundry or in the laundry itself; </a:t>
            </a:r>
          </a:p>
          <a:p>
            <a:r>
              <a:rPr lang="en-US" dirty="0"/>
              <a:t>Protection of clean linen from contamination during transport from the laundry to the area of use; </a:t>
            </a:r>
          </a:p>
          <a:p>
            <a:r>
              <a:rPr lang="en-US" dirty="0"/>
              <a:t>Ensuring appropriate flow of linen, separation of “clean” and “dirty” areas; </a:t>
            </a:r>
          </a:p>
          <a:p>
            <a:r>
              <a:rPr lang="en-US" dirty="0"/>
              <a:t>Maintaining and monitoring the recommended washing conditions (e.g. temperature, duration); and </a:t>
            </a:r>
          </a:p>
          <a:p>
            <a:r>
              <a:rPr lang="en-US" dirty="0"/>
              <a:t>Ensuring safety of the laundry staff through prevention of exposure to sharps or laundry contaminated with potential pathogens.</a:t>
            </a:r>
          </a:p>
          <a:p>
            <a:endParaRPr lang="en-US" dirty="0"/>
          </a:p>
        </p:txBody>
      </p:sp>
    </p:spTree>
    <p:extLst>
      <p:ext uri="{BB962C8B-B14F-4D97-AF65-F5344CB8AC3E}">
        <p14:creationId xmlns:p14="http://schemas.microsoft.com/office/powerpoint/2010/main" val="271526097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28600" y="76200"/>
            <a:ext cx="8763000" cy="3429000"/>
          </a:xfrm>
        </p:spPr>
      </p:pic>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04800" y="3714750"/>
            <a:ext cx="8686800" cy="2838450"/>
          </a:xfrm>
        </p:spPr>
      </p:pic>
      <p:sp>
        <p:nvSpPr>
          <p:cNvPr id="9" name="TextBox 8"/>
          <p:cNvSpPr txBox="1"/>
          <p:nvPr/>
        </p:nvSpPr>
        <p:spPr>
          <a:xfrm>
            <a:off x="180436" y="3429000"/>
            <a:ext cx="8763000" cy="400110"/>
          </a:xfrm>
          <a:prstGeom prst="rect">
            <a:avLst/>
          </a:prstGeom>
          <a:noFill/>
        </p:spPr>
        <p:txBody>
          <a:bodyPr wrap="square" rtlCol="0">
            <a:spAutoFit/>
          </a:bodyPr>
          <a:lstStyle/>
          <a:p>
            <a:pPr algn="ctr"/>
            <a:r>
              <a:rPr lang="en-US" sz="2000" b="1" dirty="0" smtClean="0">
                <a:solidFill>
                  <a:srgbClr val="FF0000"/>
                </a:solidFill>
              </a:rPr>
              <a:t>Laundry Services in a trauma center </a:t>
            </a:r>
            <a:endParaRPr lang="en-US" sz="2000" b="1" dirty="0">
              <a:solidFill>
                <a:srgbClr val="FF0000"/>
              </a:solidFill>
            </a:endParaRPr>
          </a:p>
        </p:txBody>
      </p:sp>
    </p:spTree>
    <p:extLst>
      <p:ext uri="{BB962C8B-B14F-4D97-AF65-F5344CB8AC3E}">
        <p14:creationId xmlns:p14="http://schemas.microsoft.com/office/powerpoint/2010/main" val="112015825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FF0000"/>
                </a:solidFill>
              </a:rPr>
              <a:t>Housekeeping service</a:t>
            </a:r>
            <a:endParaRPr lang="en-US" b="1" dirty="0">
              <a:solidFill>
                <a:srgbClr val="FF0000"/>
              </a:solidFill>
            </a:endParaRPr>
          </a:p>
        </p:txBody>
      </p:sp>
      <p:sp>
        <p:nvSpPr>
          <p:cNvPr id="3" name="Content Placeholder 2"/>
          <p:cNvSpPr>
            <a:spLocks noGrp="1"/>
          </p:cNvSpPr>
          <p:nvPr>
            <p:ph idx="1"/>
          </p:nvPr>
        </p:nvSpPr>
        <p:spPr>
          <a:xfrm>
            <a:off x="457200" y="1219200"/>
            <a:ext cx="8229600" cy="4906963"/>
          </a:xfrm>
        </p:spPr>
        <p:txBody>
          <a:bodyPr/>
          <a:lstStyle/>
          <a:p>
            <a:r>
              <a:rPr lang="en-US" dirty="0" smtClean="0"/>
              <a:t>The housekeeping service is responsible for the regular and routine cleaning of all surfaces and maintaining a high level of hygiene in the facility in accordance with the policies defined by the HICC and HCF. The policies include the collection and transportation, treatment and disposal of waste generated in the facility.</a:t>
            </a:r>
            <a:endParaRPr lang="en-US" dirty="0"/>
          </a:p>
        </p:txBody>
      </p:sp>
    </p:spTree>
    <p:extLst>
      <p:ext uri="{BB962C8B-B14F-4D97-AF65-F5344CB8AC3E}">
        <p14:creationId xmlns:p14="http://schemas.microsoft.com/office/powerpoint/2010/main" val="353684588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77500" lnSpcReduction="20000"/>
          </a:bodyPr>
          <a:lstStyle/>
          <a:p>
            <a:r>
              <a:rPr lang="en-US" b="1" dirty="0" smtClean="0">
                <a:solidFill>
                  <a:srgbClr val="7030A0"/>
                </a:solidFill>
              </a:rPr>
              <a:t>General rules for housekeeping policy </a:t>
            </a:r>
            <a:r>
              <a:rPr lang="en-US" dirty="0" smtClean="0"/>
              <a:t>:</a:t>
            </a:r>
          </a:p>
          <a:p>
            <a:r>
              <a:rPr lang="en-US" dirty="0" smtClean="0"/>
              <a:t> Adequate base materials beckets, detergent, disinfectant should be available to maintain a proper housekeeping policy.</a:t>
            </a:r>
          </a:p>
          <a:p>
            <a:r>
              <a:rPr lang="en-US" dirty="0" smtClean="0"/>
              <a:t> </a:t>
            </a:r>
            <a:r>
              <a:rPr lang="en-US" dirty="0"/>
              <a:t>W</a:t>
            </a:r>
            <a:r>
              <a:rPr lang="en-US" dirty="0" smtClean="0"/>
              <a:t>ashing of mop should done in between cleaning .</a:t>
            </a:r>
          </a:p>
          <a:p>
            <a:r>
              <a:rPr lang="en-US" dirty="0" smtClean="0"/>
              <a:t> PEP : should be provided to the housekeeping workers.</a:t>
            </a:r>
          </a:p>
          <a:p>
            <a:r>
              <a:rPr lang="en-US" dirty="0" smtClean="0"/>
              <a:t>Use a single damp cloth per patient, if damp cloth is reusable, </a:t>
            </a:r>
          </a:p>
          <a:p>
            <a:r>
              <a:rPr lang="en-US" dirty="0"/>
              <a:t>S</a:t>
            </a:r>
            <a:r>
              <a:rPr lang="en-US" dirty="0" smtClean="0"/>
              <a:t>oak the damp cloth in detergent/disinfectant and dry before use </a:t>
            </a:r>
          </a:p>
          <a:p>
            <a:r>
              <a:rPr lang="en-US" dirty="0" smtClean="0"/>
              <a:t>Damp dusting the other than dry dusting/sweeping should be perform </a:t>
            </a:r>
          </a:p>
          <a:p>
            <a:r>
              <a:rPr lang="en-US" dirty="0" smtClean="0"/>
              <a:t>Man </a:t>
            </a:r>
            <a:r>
              <a:rPr lang="en-US" dirty="0"/>
              <a:t>power should be adequate for regular cleaning of walls, ceiling </a:t>
            </a:r>
            <a:r>
              <a:rPr lang="en-US" dirty="0" smtClean="0"/>
              <a:t>fans, </a:t>
            </a:r>
            <a:r>
              <a:rPr lang="en-US" dirty="0"/>
              <a:t>once in a month</a:t>
            </a:r>
            <a:r>
              <a:rPr lang="en-US" dirty="0" smtClean="0"/>
              <a:t>. </a:t>
            </a:r>
            <a:endParaRPr lang="en-US" dirty="0"/>
          </a:p>
        </p:txBody>
      </p:sp>
    </p:spTree>
    <p:extLst>
      <p:ext uri="{BB962C8B-B14F-4D97-AF65-F5344CB8AC3E}">
        <p14:creationId xmlns:p14="http://schemas.microsoft.com/office/powerpoint/2010/main" val="413080660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20000"/>
          </a:bodyPr>
          <a:lstStyle/>
          <a:p>
            <a:r>
              <a:rPr lang="en-US" dirty="0" smtClean="0"/>
              <a:t>Wet mopping should be done by double bucket mopping technique.</a:t>
            </a:r>
          </a:p>
          <a:p>
            <a:r>
              <a:rPr lang="en-US" dirty="0" smtClean="0"/>
              <a:t>Triple bucket mopping technique/method is advised during pandemics.</a:t>
            </a:r>
          </a:p>
          <a:p>
            <a:r>
              <a:rPr lang="en-US" b="1" dirty="0" smtClean="0">
                <a:solidFill>
                  <a:srgbClr val="7030A0"/>
                </a:solidFill>
              </a:rPr>
              <a:t>Classification of housekeeping areas </a:t>
            </a:r>
          </a:p>
          <a:p>
            <a:r>
              <a:rPr lang="en-US" b="1" dirty="0" smtClean="0">
                <a:solidFill>
                  <a:srgbClr val="00B0F0"/>
                </a:solidFill>
              </a:rPr>
              <a:t>Very high risk areas : </a:t>
            </a:r>
            <a:r>
              <a:rPr lang="en-US" dirty="0" smtClean="0"/>
              <a:t>Outbreak in high risk areas.</a:t>
            </a:r>
          </a:p>
          <a:p>
            <a:r>
              <a:rPr lang="en-US" b="1" dirty="0">
                <a:solidFill>
                  <a:srgbClr val="00B0F0"/>
                </a:solidFill>
              </a:rPr>
              <a:t>High risk areas: </a:t>
            </a:r>
            <a:r>
              <a:rPr lang="en-US" dirty="0" smtClean="0"/>
              <a:t>ICU, HDU, burn unit, transplant units, operating suits (OT), post op wards and laboratories </a:t>
            </a:r>
          </a:p>
          <a:p>
            <a:r>
              <a:rPr lang="en-US" b="1" dirty="0">
                <a:solidFill>
                  <a:srgbClr val="00B0F0"/>
                </a:solidFill>
              </a:rPr>
              <a:t>Moderate risk </a:t>
            </a:r>
            <a:r>
              <a:rPr lang="en-US" b="1" dirty="0" smtClean="0">
                <a:solidFill>
                  <a:srgbClr val="00B0F0"/>
                </a:solidFill>
              </a:rPr>
              <a:t>areas: </a:t>
            </a:r>
            <a:r>
              <a:rPr lang="en-US" dirty="0" smtClean="0"/>
              <a:t>General wards &amp; OPDs </a:t>
            </a:r>
          </a:p>
          <a:p>
            <a:r>
              <a:rPr lang="en-US" b="1" dirty="0">
                <a:solidFill>
                  <a:srgbClr val="00B0F0"/>
                </a:solidFill>
              </a:rPr>
              <a:t>Low risk areas : </a:t>
            </a:r>
            <a:r>
              <a:rPr lang="en-US" dirty="0" smtClean="0"/>
              <a:t>Rehabilitation center, long term care area, and office based area.</a:t>
            </a:r>
          </a:p>
          <a:p>
            <a:r>
              <a:rPr lang="en-US" b="1" dirty="0" smtClean="0">
                <a:solidFill>
                  <a:srgbClr val="7030A0"/>
                </a:solidFill>
              </a:rPr>
              <a:t>Detergent used for housekeeping : </a:t>
            </a:r>
            <a:r>
              <a:rPr lang="en-US" dirty="0" smtClean="0"/>
              <a:t>Soap chips/liquid soap.</a:t>
            </a:r>
          </a:p>
          <a:p>
            <a:r>
              <a:rPr lang="en-US" b="1" dirty="0">
                <a:solidFill>
                  <a:srgbClr val="7030A0"/>
                </a:solidFill>
              </a:rPr>
              <a:t>Disinfection of use : </a:t>
            </a:r>
            <a:r>
              <a:rPr lang="en-US" dirty="0" err="1"/>
              <a:t>Benzalkonium</a:t>
            </a:r>
            <a:r>
              <a:rPr lang="en-US" dirty="0"/>
              <a:t> chloride </a:t>
            </a:r>
            <a:r>
              <a:rPr lang="en-US" dirty="0" smtClean="0"/>
              <a:t>or </a:t>
            </a:r>
            <a:r>
              <a:rPr lang="en-US" dirty="0" err="1" smtClean="0"/>
              <a:t>lysol</a:t>
            </a:r>
            <a:r>
              <a:rPr lang="en-US" dirty="0" smtClean="0"/>
              <a:t> </a:t>
            </a:r>
            <a:endParaRPr lang="en-US" dirty="0"/>
          </a:p>
          <a:p>
            <a:endParaRPr lang="en-US" dirty="0"/>
          </a:p>
        </p:txBody>
      </p:sp>
    </p:spTree>
    <p:extLst>
      <p:ext uri="{BB962C8B-B14F-4D97-AF65-F5344CB8AC3E}">
        <p14:creationId xmlns:p14="http://schemas.microsoft.com/office/powerpoint/2010/main" val="167107644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solidFill>
                  <a:srgbClr val="FF0000"/>
                </a:solidFill>
              </a:rPr>
              <a:t>Housekeeping </a:t>
            </a:r>
            <a:endParaRPr lang="en-US" b="1"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922" y="1600200"/>
            <a:ext cx="8046156" cy="4525963"/>
          </a:xfrm>
        </p:spPr>
      </p:pic>
    </p:spTree>
    <p:extLst>
      <p:ext uri="{BB962C8B-B14F-4D97-AF65-F5344CB8AC3E}">
        <p14:creationId xmlns:p14="http://schemas.microsoft.com/office/powerpoint/2010/main" val="15210004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marL="0" indent="0">
              <a:buNone/>
            </a:pPr>
            <a:r>
              <a:rPr lang="en-US" b="1" dirty="0" smtClean="0">
                <a:solidFill>
                  <a:srgbClr val="7030A0"/>
                </a:solidFill>
              </a:rPr>
              <a:t>Responsibilities of the housekeeping services manager</a:t>
            </a:r>
          </a:p>
          <a:p>
            <a:r>
              <a:rPr lang="en-US" dirty="0" smtClean="0"/>
              <a:t>Identify the varying needs for cleaning in different hospital areas. </a:t>
            </a:r>
          </a:p>
          <a:p>
            <a:r>
              <a:rPr lang="en-US" dirty="0" smtClean="0"/>
              <a:t>Implement </a:t>
            </a:r>
            <a:r>
              <a:rPr lang="en-US" dirty="0"/>
              <a:t>the appropriate cleaning techniques as </a:t>
            </a:r>
            <a:r>
              <a:rPr lang="en-US" dirty="0" smtClean="0"/>
              <a:t>defined </a:t>
            </a:r>
            <a:r>
              <a:rPr lang="en-US" dirty="0"/>
              <a:t>in the policy.</a:t>
            </a:r>
          </a:p>
          <a:p>
            <a:r>
              <a:rPr lang="en-US" dirty="0" smtClean="0"/>
              <a:t>Organize </a:t>
            </a:r>
            <a:r>
              <a:rPr lang="en-US" dirty="0"/>
              <a:t>the collection, transport (treatment and disposal) of different types of </a:t>
            </a:r>
            <a:r>
              <a:rPr lang="en-US" dirty="0" smtClean="0"/>
              <a:t>waste </a:t>
            </a:r>
            <a:r>
              <a:rPr lang="en-US" dirty="0"/>
              <a:t>according to the waste management policy.</a:t>
            </a:r>
          </a:p>
          <a:p>
            <a:endParaRPr lang="en-US" dirty="0"/>
          </a:p>
        </p:txBody>
      </p:sp>
    </p:spTree>
    <p:extLst>
      <p:ext uri="{BB962C8B-B14F-4D97-AF65-F5344CB8AC3E}">
        <p14:creationId xmlns:p14="http://schemas.microsoft.com/office/powerpoint/2010/main" val="174970572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20000"/>
          </a:bodyPr>
          <a:lstStyle/>
          <a:p>
            <a:r>
              <a:rPr lang="en-US" dirty="0"/>
              <a:t>Ensure availability of soap and towel at all times.</a:t>
            </a:r>
          </a:p>
          <a:p>
            <a:r>
              <a:rPr lang="en-US" dirty="0" smtClean="0"/>
              <a:t> </a:t>
            </a:r>
            <a:r>
              <a:rPr lang="en-US" dirty="0"/>
              <a:t>Inform the maintenance service of any building problems requiring repair.</a:t>
            </a:r>
          </a:p>
          <a:p>
            <a:r>
              <a:rPr lang="en-US" dirty="0" smtClean="0"/>
              <a:t> </a:t>
            </a:r>
            <a:r>
              <a:rPr lang="en-US" dirty="0"/>
              <a:t>Organize </a:t>
            </a:r>
            <a:r>
              <a:rPr lang="en-US" b="1" dirty="0">
                <a:solidFill>
                  <a:srgbClr val="7030A0"/>
                </a:solidFill>
              </a:rPr>
              <a:t>pest control </a:t>
            </a:r>
            <a:r>
              <a:rPr lang="en-US" dirty="0"/>
              <a:t>in the facility.</a:t>
            </a:r>
          </a:p>
          <a:p>
            <a:r>
              <a:rPr lang="en-US" dirty="0" smtClean="0"/>
              <a:t>Provide </a:t>
            </a:r>
            <a:r>
              <a:rPr lang="en-US" dirty="0"/>
              <a:t>appropriate training for all new housekeeping staff and, periodically, </a:t>
            </a:r>
            <a:r>
              <a:rPr lang="en-US" dirty="0" smtClean="0"/>
              <a:t>for </a:t>
            </a:r>
            <a:r>
              <a:rPr lang="en-US" dirty="0"/>
              <a:t>other employees, and </a:t>
            </a:r>
            <a:r>
              <a:rPr lang="en-US" dirty="0" smtClean="0"/>
              <a:t>specific </a:t>
            </a:r>
            <a:r>
              <a:rPr lang="en-US" dirty="0"/>
              <a:t>training when a new technique is introduced. </a:t>
            </a:r>
          </a:p>
          <a:p>
            <a:r>
              <a:rPr lang="en-US" dirty="0"/>
              <a:t>Training should stress on personal hygiene and adherence to SOPs.</a:t>
            </a:r>
          </a:p>
          <a:p>
            <a:r>
              <a:rPr lang="en-US" dirty="0" smtClean="0"/>
              <a:t>Report </a:t>
            </a:r>
            <a:r>
              <a:rPr lang="en-US" dirty="0"/>
              <a:t>to the concerned authority if any cleaning staff has illness of respiratory </a:t>
            </a:r>
            <a:r>
              <a:rPr lang="en-US" dirty="0" smtClean="0"/>
              <a:t>tract</a:t>
            </a:r>
            <a:r>
              <a:rPr lang="en-US" dirty="0"/>
              <a:t>, digestive tract or skin infection including wounds and cuts.</a:t>
            </a:r>
          </a:p>
        </p:txBody>
      </p:sp>
    </p:spTree>
    <p:extLst>
      <p:ext uri="{BB962C8B-B14F-4D97-AF65-F5344CB8AC3E}">
        <p14:creationId xmlns:p14="http://schemas.microsoft.com/office/powerpoint/2010/main" val="145275210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algn="l"/>
            <a:r>
              <a:rPr lang="en-US" sz="2800" b="1" dirty="0" smtClean="0">
                <a:solidFill>
                  <a:srgbClr val="FF0000"/>
                </a:solidFill>
              </a:rPr>
              <a:t>Facility/ building maintenance committee/ agency</a:t>
            </a:r>
            <a:endParaRPr lang="en-US" sz="2800" b="1" dirty="0">
              <a:solidFill>
                <a:srgbClr val="FF0000"/>
              </a:solidFill>
            </a:endParaRPr>
          </a:p>
        </p:txBody>
      </p:sp>
      <p:sp>
        <p:nvSpPr>
          <p:cNvPr id="3" name="Content Placeholder 2"/>
          <p:cNvSpPr>
            <a:spLocks noGrp="1"/>
          </p:cNvSpPr>
          <p:nvPr>
            <p:ph idx="1"/>
          </p:nvPr>
        </p:nvSpPr>
        <p:spPr>
          <a:xfrm>
            <a:off x="457200" y="1295400"/>
            <a:ext cx="8229600" cy="4830763"/>
          </a:xfrm>
        </p:spPr>
        <p:txBody>
          <a:bodyPr>
            <a:normAutofit/>
          </a:bodyPr>
          <a:lstStyle/>
          <a:p>
            <a:r>
              <a:rPr lang="en-US" sz="2800" dirty="0" smtClean="0"/>
              <a:t>Ensure regular building maintenance including plumbing, heating, refrigeration equipment, electrical fittings, heating ventilation and air-conditioning systems (HVAC) and high-efficiency particulate air (HEPA) filters; and record-keeping of the same.</a:t>
            </a:r>
            <a:endParaRPr lang="en-US" sz="2800" dirty="0"/>
          </a:p>
        </p:txBody>
      </p:sp>
    </p:spTree>
    <p:extLst>
      <p:ext uri="{BB962C8B-B14F-4D97-AF65-F5344CB8AC3E}">
        <p14:creationId xmlns:p14="http://schemas.microsoft.com/office/powerpoint/2010/main" val="395560335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rPr>
              <a:t>Infection prevention and control manual</a:t>
            </a:r>
            <a:endParaRPr lang="en-US" sz="3600" b="1"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IPC practices </a:t>
            </a:r>
          </a:p>
          <a:p>
            <a:r>
              <a:rPr lang="en-US" dirty="0" smtClean="0"/>
              <a:t> Control of environment Surveillance of HAIs and management of outbreaks </a:t>
            </a:r>
          </a:p>
          <a:p>
            <a:r>
              <a:rPr lang="en-US" dirty="0" smtClean="0"/>
              <a:t> Guidelines for IPC in special areas/ situations (depending upon the services provided by the facility) </a:t>
            </a:r>
          </a:p>
          <a:p>
            <a:r>
              <a:rPr lang="en-US" dirty="0" smtClean="0"/>
              <a:t>Preventing infections among HCWs </a:t>
            </a:r>
          </a:p>
          <a:p>
            <a:r>
              <a:rPr lang="en-US" dirty="0" smtClean="0"/>
              <a:t>Monitoring and evaluation </a:t>
            </a:r>
            <a:endParaRPr lang="en-US" dirty="0"/>
          </a:p>
        </p:txBody>
      </p:sp>
    </p:spTree>
    <p:extLst>
      <p:ext uri="{BB962C8B-B14F-4D97-AF65-F5344CB8AC3E}">
        <p14:creationId xmlns:p14="http://schemas.microsoft.com/office/powerpoint/2010/main" val="10690987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rPr>
              <a:t>Antimicrobial use and management</a:t>
            </a:r>
            <a:endParaRPr lang="en-US" b="1" dirty="0">
              <a:solidFill>
                <a:srgbClr val="FF0000"/>
              </a:solidFill>
            </a:endParaRPr>
          </a:p>
        </p:txBody>
      </p:sp>
      <p:sp>
        <p:nvSpPr>
          <p:cNvPr id="3" name="Content Placeholder 2"/>
          <p:cNvSpPr>
            <a:spLocks noGrp="1"/>
          </p:cNvSpPr>
          <p:nvPr>
            <p:ph idx="1"/>
          </p:nvPr>
        </p:nvSpPr>
        <p:spPr>
          <a:xfrm>
            <a:off x="457200" y="1143000"/>
            <a:ext cx="8229600" cy="5257800"/>
          </a:xfrm>
        </p:spPr>
        <p:txBody>
          <a:bodyPr>
            <a:normAutofit fontScale="85000" lnSpcReduction="20000"/>
          </a:bodyPr>
          <a:lstStyle/>
          <a:p>
            <a:pPr marL="0" indent="0">
              <a:buNone/>
            </a:pPr>
            <a:r>
              <a:rPr lang="en-US" dirty="0" smtClean="0"/>
              <a:t>Appropriate antimicrobial use may be achieved through the following:</a:t>
            </a:r>
          </a:p>
          <a:p>
            <a:r>
              <a:rPr lang="en-US" dirty="0" smtClean="0"/>
              <a:t> Formulate standard treatment guidelines (STGs)or </a:t>
            </a:r>
            <a:r>
              <a:rPr lang="en-US" dirty="0" smtClean="0">
                <a:solidFill>
                  <a:srgbClr val="7030A0"/>
                </a:solidFill>
              </a:rPr>
              <a:t>hospital</a:t>
            </a:r>
            <a:r>
              <a:rPr lang="en-US" dirty="0" smtClean="0"/>
              <a:t> </a:t>
            </a:r>
            <a:r>
              <a:rPr lang="en-US" dirty="0" smtClean="0">
                <a:solidFill>
                  <a:srgbClr val="7030A0"/>
                </a:solidFill>
              </a:rPr>
              <a:t>antibiotic policy</a:t>
            </a:r>
          </a:p>
          <a:p>
            <a:r>
              <a:rPr lang="en-US" dirty="0" smtClean="0"/>
              <a:t>with a multidisciplinary approach using the local </a:t>
            </a:r>
            <a:r>
              <a:rPr lang="en-US" dirty="0" err="1" smtClean="0"/>
              <a:t>antibiogram</a:t>
            </a:r>
            <a:r>
              <a:rPr lang="en-US" dirty="0" smtClean="0"/>
              <a:t>.</a:t>
            </a:r>
          </a:p>
          <a:p>
            <a:r>
              <a:rPr lang="en-US" dirty="0" smtClean="0"/>
              <a:t>Provide ongoing education on rational use of antibiotics to clinicians and ensuring implementation of antibiotic policies.</a:t>
            </a:r>
          </a:p>
          <a:p>
            <a:r>
              <a:rPr lang="en-US" dirty="0" smtClean="0"/>
              <a:t>Restrict use of selected antibiotics.</a:t>
            </a:r>
          </a:p>
          <a:p>
            <a:r>
              <a:rPr lang="en-US" dirty="0" smtClean="0"/>
              <a:t>Before initiating antibiotic treatment, submit appropriate specimens for bacteriological examination to the laboratory and select an antibiotic based on</a:t>
            </a:r>
          </a:p>
        </p:txBody>
      </p:sp>
    </p:spTree>
    <p:extLst>
      <p:ext uri="{BB962C8B-B14F-4D97-AF65-F5344CB8AC3E}">
        <p14:creationId xmlns:p14="http://schemas.microsoft.com/office/powerpoint/2010/main" val="148736262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38800"/>
          </a:xfrm>
        </p:spPr>
        <p:txBody>
          <a:bodyPr>
            <a:normAutofit fontScale="85000" lnSpcReduction="20000"/>
          </a:bodyPr>
          <a:lstStyle/>
          <a:p>
            <a:pPr marL="0" indent="0">
              <a:buNone/>
            </a:pPr>
            <a:r>
              <a:rPr lang="en-US" dirty="0"/>
              <a:t>the clinical spectrum of disease, sensitivity pattern, patient tolerance and </a:t>
            </a:r>
            <a:r>
              <a:rPr lang="en-US" dirty="0" smtClean="0"/>
              <a:t>cost</a:t>
            </a:r>
            <a:r>
              <a:rPr lang="en-US" dirty="0"/>
              <a:t> </a:t>
            </a:r>
            <a:r>
              <a:rPr lang="en-US" dirty="0" smtClean="0"/>
              <a:t> </a:t>
            </a:r>
            <a:r>
              <a:rPr lang="en-US" b="1" dirty="0" smtClean="0">
                <a:solidFill>
                  <a:srgbClr val="7030A0"/>
                </a:solidFill>
              </a:rPr>
              <a:t>(Empirical therapy). </a:t>
            </a:r>
            <a:endParaRPr lang="en-US" b="1" dirty="0">
              <a:solidFill>
                <a:srgbClr val="7030A0"/>
              </a:solidFill>
            </a:endParaRPr>
          </a:p>
          <a:p>
            <a:r>
              <a:rPr lang="en-US" dirty="0"/>
              <a:t>Based on culture results, use an agent with as narrow a spectrum as </a:t>
            </a:r>
            <a:r>
              <a:rPr lang="en-US" dirty="0" smtClean="0"/>
              <a:t>possible with </a:t>
            </a:r>
            <a:r>
              <a:rPr lang="en-US" dirty="0"/>
              <a:t>appropriate dosage, frequency, administration time and duration </a:t>
            </a:r>
            <a:r>
              <a:rPr lang="en-US" dirty="0" smtClean="0"/>
              <a:t>of antimicrobial </a:t>
            </a:r>
            <a:r>
              <a:rPr lang="en-US" dirty="0"/>
              <a:t>therapy.</a:t>
            </a:r>
          </a:p>
          <a:p>
            <a:r>
              <a:rPr lang="en-US" dirty="0"/>
              <a:t>Discontinue antimicrobial therapy based on </a:t>
            </a:r>
            <a:r>
              <a:rPr lang="en-US" dirty="0" smtClean="0"/>
              <a:t>predefined </a:t>
            </a:r>
            <a:r>
              <a:rPr lang="en-US" dirty="0"/>
              <a:t>criteria.</a:t>
            </a:r>
          </a:p>
          <a:p>
            <a:r>
              <a:rPr lang="en-US" dirty="0">
                <a:solidFill>
                  <a:srgbClr val="7030A0"/>
                </a:solidFill>
              </a:rPr>
              <a:t>Monitor surveillance of AMR </a:t>
            </a:r>
            <a:r>
              <a:rPr lang="en-US" dirty="0"/>
              <a:t>and antimicrobial use.</a:t>
            </a:r>
          </a:p>
          <a:p>
            <a:r>
              <a:rPr lang="en-US" dirty="0"/>
              <a:t> Carry out periodic prescription audits.</a:t>
            </a:r>
          </a:p>
          <a:p>
            <a:r>
              <a:rPr lang="en-US" dirty="0"/>
              <a:t>Create hospital formulary through pharmacy and revise periodically.</a:t>
            </a:r>
          </a:p>
          <a:p>
            <a:r>
              <a:rPr lang="en-US" dirty="0"/>
              <a:t>Develop strategic interventions through a collaborative approach to improve infection control and rational antibiotic use.</a:t>
            </a:r>
          </a:p>
          <a:p>
            <a:endParaRPr lang="en-US" dirty="0"/>
          </a:p>
        </p:txBody>
      </p:sp>
    </p:spTree>
    <p:extLst>
      <p:ext uri="{BB962C8B-B14F-4D97-AF65-F5344CB8AC3E}">
        <p14:creationId xmlns:p14="http://schemas.microsoft.com/office/powerpoint/2010/main" val="387219243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Role of the microbiology laboratory</a:t>
            </a:r>
            <a:endParaRPr lang="en-US" b="1"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US" dirty="0" smtClean="0"/>
              <a:t>The microbiology laboratory has a </a:t>
            </a:r>
            <a:r>
              <a:rPr lang="en-US" b="1" dirty="0" smtClean="0">
                <a:solidFill>
                  <a:srgbClr val="7030A0"/>
                </a:solidFill>
              </a:rPr>
              <a:t>major role in the containment of AMR</a:t>
            </a:r>
            <a:r>
              <a:rPr lang="en-US" dirty="0" smtClean="0"/>
              <a:t>, which include:</a:t>
            </a:r>
          </a:p>
          <a:p>
            <a:r>
              <a:rPr lang="en-US" dirty="0" smtClean="0"/>
              <a:t>Performing antibiotic susceptibility testing of signify cant microbial isolates as per SOPs, including the antimicrobials to be tested and following cascade reporting</a:t>
            </a:r>
            <a:r>
              <a:rPr lang="en-US" dirty="0"/>
              <a:t>.</a:t>
            </a:r>
            <a:endParaRPr lang="en-US" dirty="0" smtClean="0"/>
          </a:p>
          <a:p>
            <a:r>
              <a:rPr lang="en-US" dirty="0" smtClean="0"/>
              <a:t>Supporting the AMSP committee/drugs and therapeutic committee.</a:t>
            </a:r>
          </a:p>
          <a:p>
            <a:r>
              <a:rPr lang="en-US" dirty="0" smtClean="0"/>
              <a:t>Monitoring and reporting trends in prevalence of bacterial resistance to antimicrobial agents in a hospital </a:t>
            </a:r>
            <a:r>
              <a:rPr lang="en-US" dirty="0" err="1" smtClean="0"/>
              <a:t>antibiogram</a:t>
            </a:r>
            <a:r>
              <a:rPr lang="en-US" dirty="0" smtClean="0"/>
              <a:t>; and Providing microbiological support for IPC including prompt notification to the IPC team of any unusual AMR patterns in organisms isolated from relevant clinical specimens.</a:t>
            </a:r>
            <a:endParaRPr lang="en-US" dirty="0"/>
          </a:p>
        </p:txBody>
      </p:sp>
    </p:spTree>
    <p:extLst>
      <p:ext uri="{BB962C8B-B14F-4D97-AF65-F5344CB8AC3E}">
        <p14:creationId xmlns:p14="http://schemas.microsoft.com/office/powerpoint/2010/main" val="315310683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solidFill>
                  <a:srgbClr val="FF0000"/>
                </a:solidFill>
              </a:rPr>
              <a:t>Role of biomarkers in infections</a:t>
            </a:r>
            <a:endParaRPr lang="en-US" sz="3600" b="1" dirty="0">
              <a:solidFill>
                <a:srgbClr val="FF0000"/>
              </a:solidFill>
            </a:endParaRPr>
          </a:p>
        </p:txBody>
      </p:sp>
      <p:sp>
        <p:nvSpPr>
          <p:cNvPr id="3" name="Content Placeholder 2"/>
          <p:cNvSpPr>
            <a:spLocks noGrp="1"/>
          </p:cNvSpPr>
          <p:nvPr>
            <p:ph idx="1"/>
          </p:nvPr>
        </p:nvSpPr>
        <p:spPr>
          <a:xfrm>
            <a:off x="457200" y="1143000"/>
            <a:ext cx="8229600" cy="5029200"/>
          </a:xfrm>
        </p:spPr>
        <p:txBody>
          <a:bodyPr>
            <a:noAutofit/>
          </a:bodyPr>
          <a:lstStyle/>
          <a:p>
            <a:r>
              <a:rPr lang="en-US" sz="2000" dirty="0" smtClean="0"/>
              <a:t> </a:t>
            </a:r>
            <a:r>
              <a:rPr lang="en-US" sz="2200" dirty="0" smtClean="0"/>
              <a:t>Biomarkers play a useful role in the managements of infections. </a:t>
            </a:r>
          </a:p>
          <a:p>
            <a:r>
              <a:rPr lang="en-US" sz="2200" dirty="0" smtClean="0">
                <a:solidFill>
                  <a:srgbClr val="7030A0"/>
                </a:solidFill>
              </a:rPr>
              <a:t>C-reactive protein (CRP) and </a:t>
            </a:r>
            <a:r>
              <a:rPr lang="en-US" sz="2200" dirty="0" err="1" smtClean="0">
                <a:solidFill>
                  <a:srgbClr val="7030A0"/>
                </a:solidFill>
              </a:rPr>
              <a:t>procalcitonin</a:t>
            </a:r>
            <a:r>
              <a:rPr lang="en-US" sz="2200" dirty="0" smtClean="0">
                <a:solidFill>
                  <a:srgbClr val="7030A0"/>
                </a:solidFill>
              </a:rPr>
              <a:t> (PCT) </a:t>
            </a:r>
            <a:r>
              <a:rPr lang="en-US" sz="2200" dirty="0" smtClean="0"/>
              <a:t>are useful biomarkers that</a:t>
            </a:r>
          </a:p>
          <a:p>
            <a:r>
              <a:rPr lang="en-US" sz="2200" dirty="0" smtClean="0"/>
              <a:t>are often used in the management of infections, especially in children under-5 years and critically ill patients.</a:t>
            </a:r>
          </a:p>
          <a:p>
            <a:r>
              <a:rPr lang="en-US" sz="2200" dirty="0" smtClean="0">
                <a:solidFill>
                  <a:srgbClr val="7030A0"/>
                </a:solidFill>
              </a:rPr>
              <a:t>Elevated serum lactate levels (&gt;2.0 </a:t>
            </a:r>
            <a:r>
              <a:rPr lang="en-US" sz="2200" dirty="0" err="1" smtClean="0">
                <a:solidFill>
                  <a:srgbClr val="7030A0"/>
                </a:solidFill>
              </a:rPr>
              <a:t>mmol</a:t>
            </a:r>
            <a:r>
              <a:rPr lang="en-US" sz="2200" dirty="0" smtClean="0">
                <a:solidFill>
                  <a:srgbClr val="7030A0"/>
                </a:solidFill>
              </a:rPr>
              <a:t>/L) </a:t>
            </a:r>
            <a:r>
              <a:rPr lang="en-US" sz="2200" dirty="0" smtClean="0"/>
              <a:t>are a good risk stratification for mortality. </a:t>
            </a:r>
            <a:endParaRPr lang="en-US" sz="2200" dirty="0"/>
          </a:p>
          <a:p>
            <a:r>
              <a:rPr lang="en-US" sz="2200" dirty="0" smtClean="0">
                <a:solidFill>
                  <a:srgbClr val="7030A0"/>
                </a:solidFill>
              </a:rPr>
              <a:t>Serial levels correlate with septic shock and </a:t>
            </a:r>
            <a:r>
              <a:rPr lang="en-US" sz="2200" dirty="0" err="1" smtClean="0">
                <a:solidFill>
                  <a:srgbClr val="7030A0"/>
                </a:solidFill>
              </a:rPr>
              <a:t>multiorgan</a:t>
            </a:r>
            <a:r>
              <a:rPr lang="en-US" sz="2200" dirty="0" smtClean="0">
                <a:solidFill>
                  <a:srgbClr val="7030A0"/>
                </a:solidFill>
              </a:rPr>
              <a:t> failure. </a:t>
            </a:r>
          </a:p>
          <a:p>
            <a:r>
              <a:rPr lang="en-US" sz="2200" dirty="0" smtClean="0">
                <a:solidFill>
                  <a:srgbClr val="7030A0"/>
                </a:solidFill>
              </a:rPr>
              <a:t>Routine arterial blood </a:t>
            </a:r>
            <a:r>
              <a:rPr lang="en-US" sz="2200" dirty="0" smtClean="0"/>
              <a:t>gas analysis is done in ICUs, as an important test.</a:t>
            </a:r>
          </a:p>
          <a:p>
            <a:r>
              <a:rPr lang="en-US" sz="2200" dirty="0" smtClean="0"/>
              <a:t> </a:t>
            </a:r>
            <a:r>
              <a:rPr lang="en-US" sz="2200" dirty="0" smtClean="0">
                <a:solidFill>
                  <a:srgbClr val="7030A0"/>
                </a:solidFill>
              </a:rPr>
              <a:t>Absolute polymorphous clear (PMN) count</a:t>
            </a:r>
            <a:r>
              <a:rPr lang="en-US" sz="2200" dirty="0" smtClean="0"/>
              <a:t>, immature </a:t>
            </a:r>
            <a:r>
              <a:rPr lang="en-US" sz="2200" dirty="0" err="1" smtClean="0"/>
              <a:t>vs</a:t>
            </a:r>
            <a:r>
              <a:rPr lang="en-US" sz="2200" dirty="0" smtClean="0"/>
              <a:t> mature PMN </a:t>
            </a:r>
            <a:r>
              <a:rPr lang="en-US" sz="2200" dirty="0" smtClean="0">
                <a:solidFill>
                  <a:srgbClr val="7030A0"/>
                </a:solidFill>
              </a:rPr>
              <a:t>(shift to the left) </a:t>
            </a:r>
            <a:r>
              <a:rPr lang="en-US" sz="2200" dirty="0" smtClean="0"/>
              <a:t>and </a:t>
            </a:r>
            <a:r>
              <a:rPr lang="en-US" sz="2200" dirty="0" smtClean="0">
                <a:solidFill>
                  <a:srgbClr val="7030A0"/>
                </a:solidFill>
              </a:rPr>
              <a:t>toxic</a:t>
            </a:r>
            <a:r>
              <a:rPr lang="en-US" sz="2200" dirty="0" smtClean="0"/>
              <a:t> </a:t>
            </a:r>
            <a:r>
              <a:rPr lang="en-US" sz="2200" dirty="0" smtClean="0">
                <a:solidFill>
                  <a:srgbClr val="7030A0"/>
                </a:solidFill>
              </a:rPr>
              <a:t>granules</a:t>
            </a:r>
            <a:r>
              <a:rPr lang="en-US" sz="2200" dirty="0" smtClean="0"/>
              <a:t> in neutrophils in peripheral smear are relatively low cost methods to detect sepsis, but need trained human resources</a:t>
            </a:r>
            <a:endParaRPr lang="en-US" sz="2200" dirty="0"/>
          </a:p>
        </p:txBody>
      </p:sp>
    </p:spTree>
    <p:extLst>
      <p:ext uri="{BB962C8B-B14F-4D97-AF65-F5344CB8AC3E}">
        <p14:creationId xmlns:p14="http://schemas.microsoft.com/office/powerpoint/2010/main" val="43977937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rPr>
              <a:t>Educational </a:t>
            </a:r>
            <a:r>
              <a:rPr lang="en-US" sz="3600" b="1" dirty="0" err="1" smtClean="0">
                <a:solidFill>
                  <a:srgbClr val="FF0000"/>
                </a:solidFill>
              </a:rPr>
              <a:t>programmes</a:t>
            </a:r>
            <a:r>
              <a:rPr lang="en-US" sz="3600" b="1" dirty="0" smtClean="0">
                <a:solidFill>
                  <a:srgbClr val="FF0000"/>
                </a:solidFill>
              </a:rPr>
              <a:t> and strategies</a:t>
            </a:r>
            <a:endParaRPr lang="en-US" sz="3600"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Appropriate educational material on IPC should be made available to all HCWs, patients and visitors.</a:t>
            </a:r>
          </a:p>
          <a:p>
            <a:r>
              <a:rPr lang="en-US" dirty="0" smtClean="0"/>
              <a:t>Continuing educational interactive </a:t>
            </a:r>
            <a:r>
              <a:rPr lang="en-US" dirty="0" err="1" smtClean="0"/>
              <a:t>programmes</a:t>
            </a:r>
            <a:r>
              <a:rPr lang="en-US" dirty="0" smtClean="0"/>
              <a:t> and awareness drives should be conducted periodically.</a:t>
            </a:r>
          </a:p>
          <a:p>
            <a:r>
              <a:rPr lang="en-US" dirty="0" smtClean="0"/>
              <a:t>Awareness </a:t>
            </a:r>
            <a:r>
              <a:rPr lang="en-US" dirty="0" err="1" smtClean="0"/>
              <a:t>programmes</a:t>
            </a:r>
            <a:r>
              <a:rPr lang="en-US" dirty="0" smtClean="0"/>
              <a:t> should be organized on the prevention and control of specific infectious diseases for different levels of staff of the HCF and for the community.</a:t>
            </a:r>
            <a:endParaRPr lang="en-US" dirty="0"/>
          </a:p>
        </p:txBody>
      </p:sp>
    </p:spTree>
    <p:extLst>
      <p:ext uri="{BB962C8B-B14F-4D97-AF65-F5344CB8AC3E}">
        <p14:creationId xmlns:p14="http://schemas.microsoft.com/office/powerpoint/2010/main" val="381749500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solidFill>
                  <a:srgbClr val="FF0000"/>
                </a:solidFill>
              </a:rPr>
              <a:t>Risk assessment and risk management </a:t>
            </a:r>
            <a:endParaRPr lang="en-US" sz="3600" b="1" dirty="0">
              <a:solidFill>
                <a:srgbClr val="FF0000"/>
              </a:solidFill>
            </a:endParaRPr>
          </a:p>
        </p:txBody>
      </p:sp>
      <p:sp>
        <p:nvSpPr>
          <p:cNvPr id="3" name="Content Placeholder 2"/>
          <p:cNvSpPr>
            <a:spLocks noGrp="1"/>
          </p:cNvSpPr>
          <p:nvPr>
            <p:ph idx="1"/>
          </p:nvPr>
        </p:nvSpPr>
        <p:spPr>
          <a:xfrm>
            <a:off x="533400" y="1295400"/>
            <a:ext cx="8229600" cy="4525963"/>
          </a:xfrm>
        </p:spPr>
        <p:txBody>
          <a:bodyPr>
            <a:normAutofit lnSpcReduction="10000"/>
          </a:bodyPr>
          <a:lstStyle/>
          <a:p>
            <a:r>
              <a:rPr lang="en-US" dirty="0" smtClean="0"/>
              <a:t>A risk-based approach should be used in formulating the annual action plan. Procedures and processes associated with a risk of infection to patients and staff should be evaluated to assess the risk in the HCF, shown in the following table. </a:t>
            </a:r>
          </a:p>
          <a:p>
            <a:r>
              <a:rPr lang="en-US" dirty="0" smtClean="0"/>
              <a:t>Semi-quantification of the magnitude of impact of a given event needs to be done, e.g. mild, moderate, severe or catastrophic </a:t>
            </a:r>
            <a:endParaRPr lang="en-US" dirty="0"/>
          </a:p>
        </p:txBody>
      </p:sp>
    </p:spTree>
    <p:extLst>
      <p:ext uri="{BB962C8B-B14F-4D97-AF65-F5344CB8AC3E}">
        <p14:creationId xmlns:p14="http://schemas.microsoft.com/office/powerpoint/2010/main" val="71207096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14033850"/>
              </p:ext>
            </p:extLst>
          </p:nvPr>
        </p:nvGraphicFramePr>
        <p:xfrm>
          <a:off x="304800" y="914403"/>
          <a:ext cx="8534399" cy="5799444"/>
        </p:xfrm>
        <a:graphic>
          <a:graphicData uri="http://schemas.openxmlformats.org/drawingml/2006/table">
            <a:tbl>
              <a:tblPr firstRow="1" bandRow="1">
                <a:tableStyleId>{17292A2E-F333-43FB-9621-5CBBE7FDCDCB}</a:tableStyleId>
              </a:tblPr>
              <a:tblGrid>
                <a:gridCol w="2229708"/>
                <a:gridCol w="999524"/>
                <a:gridCol w="1037968"/>
                <a:gridCol w="1345513"/>
                <a:gridCol w="2921686"/>
              </a:tblGrid>
              <a:tr h="562131">
                <a:tc>
                  <a:txBody>
                    <a:bodyPr/>
                    <a:lstStyle/>
                    <a:p>
                      <a:endParaRPr lang="en-US" sz="1200" b="1" dirty="0"/>
                    </a:p>
                  </a:txBody>
                  <a:tcPr/>
                </a:tc>
                <a:tc>
                  <a:txBody>
                    <a:bodyPr/>
                    <a:lstStyle/>
                    <a:p>
                      <a:r>
                        <a:rPr lang="en-US" sz="1200" dirty="0" smtClean="0"/>
                        <a:t>Frequency </a:t>
                      </a:r>
                      <a:endParaRPr lang="en-US" sz="1200" b="1" dirty="0"/>
                    </a:p>
                  </a:txBody>
                  <a:tcPr/>
                </a:tc>
                <a:tc>
                  <a:txBody>
                    <a:bodyPr/>
                    <a:lstStyle/>
                    <a:p>
                      <a:r>
                        <a:rPr lang="en-US" sz="1200" dirty="0" smtClean="0"/>
                        <a:t>Impact</a:t>
                      </a:r>
                      <a:endParaRPr lang="en-US" sz="1200" b="1" dirty="0"/>
                    </a:p>
                  </a:txBody>
                  <a:tcPr/>
                </a:tc>
                <a:tc>
                  <a:txBody>
                    <a:bodyPr/>
                    <a:lstStyle/>
                    <a:p>
                      <a:r>
                        <a:rPr lang="en-US" sz="1200" dirty="0" smtClean="0"/>
                        <a:t>Cumulative effect/score </a:t>
                      </a:r>
                      <a:endParaRPr lang="en-US" sz="1200" b="1" dirty="0"/>
                    </a:p>
                  </a:txBody>
                  <a:tcPr/>
                </a:tc>
                <a:tc>
                  <a:txBody>
                    <a:bodyPr/>
                    <a:lstStyle/>
                    <a:p>
                      <a:r>
                        <a:rPr lang="en-US" sz="1200" dirty="0" smtClean="0"/>
                        <a:t>Action Plan </a:t>
                      </a:r>
                      <a:endParaRPr lang="en-US" sz="1200" b="1" dirty="0"/>
                    </a:p>
                  </a:txBody>
                  <a:tcPr/>
                </a:tc>
              </a:tr>
              <a:tr h="562131">
                <a:tc>
                  <a:txBody>
                    <a:bodyPr/>
                    <a:lstStyle/>
                    <a:p>
                      <a:r>
                        <a:rPr lang="en-US" sz="1200" b="1" dirty="0" smtClean="0">
                          <a:solidFill>
                            <a:srgbClr val="FF0000"/>
                          </a:solidFill>
                        </a:rPr>
                        <a:t>IPC system not in place </a:t>
                      </a:r>
                      <a:endParaRPr lang="en-US" sz="1200" b="1" dirty="0">
                        <a:solidFill>
                          <a:srgbClr val="FF0000"/>
                        </a:solidFill>
                      </a:endParaRPr>
                    </a:p>
                  </a:txBody>
                  <a:tcPr/>
                </a:tc>
                <a:tc>
                  <a:txBody>
                    <a:bodyPr/>
                    <a:lstStyle/>
                    <a:p>
                      <a:r>
                        <a:rPr lang="en-US" sz="1200" b="1" dirty="0" smtClean="0"/>
                        <a:t>Imminent (present)</a:t>
                      </a:r>
                      <a:endParaRPr lang="en-US" sz="1200" b="1" dirty="0"/>
                    </a:p>
                  </a:txBody>
                  <a:tcPr/>
                </a:tc>
                <a:tc>
                  <a:txBody>
                    <a:bodyPr/>
                    <a:lstStyle/>
                    <a:p>
                      <a:r>
                        <a:rPr lang="en-US" sz="1200" b="1" dirty="0" smtClean="0">
                          <a:solidFill>
                            <a:srgbClr val="7030A0"/>
                          </a:solidFill>
                        </a:rPr>
                        <a:t>Severe</a:t>
                      </a:r>
                      <a:r>
                        <a:rPr lang="en-US" sz="1200" b="1" baseline="0" dirty="0" smtClean="0">
                          <a:solidFill>
                            <a:srgbClr val="7030A0"/>
                          </a:solidFill>
                        </a:rPr>
                        <a:t> </a:t>
                      </a:r>
                      <a:endParaRPr lang="en-US" sz="1200" b="1" dirty="0">
                        <a:solidFill>
                          <a:srgbClr val="7030A0"/>
                        </a:solidFill>
                      </a:endParaRPr>
                    </a:p>
                  </a:txBody>
                  <a:tcPr/>
                </a:tc>
                <a:tc>
                  <a:txBody>
                    <a:bodyPr/>
                    <a:lstStyle/>
                    <a:p>
                      <a:r>
                        <a:rPr lang="en-US" sz="1200" b="1" dirty="0" smtClean="0"/>
                        <a:t>Present/severe</a:t>
                      </a:r>
                      <a:endParaRPr lang="en-US" sz="1200" b="1" dirty="0"/>
                    </a:p>
                  </a:txBody>
                  <a:tcPr/>
                </a:tc>
                <a:tc>
                  <a:txBody>
                    <a:bodyPr/>
                    <a:lstStyle/>
                    <a:p>
                      <a:r>
                        <a:rPr lang="en-US" sz="1200" b="1" dirty="0" smtClean="0">
                          <a:solidFill>
                            <a:srgbClr val="FF0000"/>
                          </a:solidFill>
                        </a:rPr>
                        <a:t>Constitute</a:t>
                      </a:r>
                      <a:r>
                        <a:rPr lang="en-US" sz="1200" b="1" baseline="0" dirty="0" smtClean="0">
                          <a:solidFill>
                            <a:srgbClr val="FF0000"/>
                          </a:solidFill>
                        </a:rPr>
                        <a:t> HICC within 1 month; organize meeting within 2 months </a:t>
                      </a:r>
                      <a:endParaRPr lang="en-US" sz="1200" b="1" dirty="0">
                        <a:solidFill>
                          <a:srgbClr val="FF0000"/>
                        </a:solidFill>
                      </a:endParaRPr>
                    </a:p>
                  </a:txBody>
                  <a:tcPr/>
                </a:tc>
              </a:tr>
              <a:tr h="562131">
                <a:tc>
                  <a:txBody>
                    <a:bodyPr/>
                    <a:lstStyle/>
                    <a:p>
                      <a:r>
                        <a:rPr lang="en-US" sz="1200" b="1" dirty="0" smtClean="0">
                          <a:solidFill>
                            <a:srgbClr val="FF0000"/>
                          </a:solidFill>
                        </a:rPr>
                        <a:t>Fire </a:t>
                      </a:r>
                      <a:endParaRPr lang="en-US" sz="1200" b="1" dirty="0">
                        <a:solidFill>
                          <a:srgbClr val="FF0000"/>
                        </a:solidFill>
                      </a:endParaRPr>
                    </a:p>
                  </a:txBody>
                  <a:tcPr/>
                </a:tc>
                <a:tc>
                  <a:txBody>
                    <a:bodyPr/>
                    <a:lstStyle/>
                    <a:p>
                      <a:r>
                        <a:rPr lang="en-US" sz="1200" b="1" dirty="0" smtClean="0"/>
                        <a:t>Rare</a:t>
                      </a:r>
                      <a:r>
                        <a:rPr lang="en-US" sz="1200" b="1" baseline="0" dirty="0" smtClean="0"/>
                        <a:t> </a:t>
                      </a:r>
                      <a:endParaRPr lang="en-US" sz="1200" b="1" dirty="0"/>
                    </a:p>
                  </a:txBody>
                  <a:tcPr/>
                </a:tc>
                <a:tc>
                  <a:txBody>
                    <a:bodyPr/>
                    <a:lstStyle/>
                    <a:p>
                      <a:r>
                        <a:rPr lang="en-US" sz="1200" b="1" dirty="0" smtClean="0">
                          <a:solidFill>
                            <a:srgbClr val="7030A0"/>
                          </a:solidFill>
                        </a:rPr>
                        <a:t>Catastrophic </a:t>
                      </a:r>
                      <a:endParaRPr lang="en-US" sz="1200" b="1" dirty="0">
                        <a:solidFill>
                          <a:srgbClr val="7030A0"/>
                        </a:solidFill>
                      </a:endParaRPr>
                    </a:p>
                  </a:txBody>
                  <a:tcPr/>
                </a:tc>
                <a:tc>
                  <a:txBody>
                    <a:bodyPr/>
                    <a:lstStyle/>
                    <a:p>
                      <a:r>
                        <a:rPr lang="en-US" sz="1200" b="1" dirty="0" smtClean="0"/>
                        <a:t>Rare/catastrophic</a:t>
                      </a:r>
                      <a:r>
                        <a:rPr lang="en-US" sz="1200" b="1" baseline="0" dirty="0" smtClean="0"/>
                        <a:t> </a:t>
                      </a:r>
                      <a:endParaRPr lang="en-US" sz="1200" b="1" dirty="0"/>
                    </a:p>
                  </a:txBody>
                  <a:tcPr/>
                </a:tc>
                <a:tc>
                  <a:txBody>
                    <a:bodyPr/>
                    <a:lstStyle/>
                    <a:p>
                      <a:r>
                        <a:rPr lang="en-US" sz="1200" b="1" dirty="0" smtClean="0">
                          <a:solidFill>
                            <a:srgbClr val="FF0000"/>
                          </a:solidFill>
                        </a:rPr>
                        <a:t>Mandatory fire safety audit and fire safety training </a:t>
                      </a:r>
                      <a:endParaRPr lang="en-US" sz="1200" b="1" dirty="0">
                        <a:solidFill>
                          <a:srgbClr val="FF0000"/>
                        </a:solidFill>
                      </a:endParaRPr>
                    </a:p>
                  </a:txBody>
                  <a:tcPr/>
                </a:tc>
              </a:tr>
              <a:tr h="562131">
                <a:tc>
                  <a:txBody>
                    <a:bodyPr/>
                    <a:lstStyle/>
                    <a:p>
                      <a:r>
                        <a:rPr lang="en-US" sz="1200" b="1" dirty="0" smtClean="0">
                          <a:solidFill>
                            <a:srgbClr val="FF0000"/>
                          </a:solidFill>
                        </a:rPr>
                        <a:t>Flood</a:t>
                      </a:r>
                      <a:endParaRPr lang="en-US" sz="1200" b="1" dirty="0">
                        <a:solidFill>
                          <a:srgbClr val="FF0000"/>
                        </a:solidFill>
                      </a:endParaRPr>
                    </a:p>
                  </a:txBody>
                  <a:tcPr/>
                </a:tc>
                <a:tc>
                  <a:txBody>
                    <a:bodyPr/>
                    <a:lstStyle/>
                    <a:p>
                      <a:r>
                        <a:rPr lang="en-US" sz="1200" b="1" dirty="0" smtClean="0"/>
                        <a:t>Rare</a:t>
                      </a:r>
                      <a:r>
                        <a:rPr lang="en-US" sz="1200" b="1" baseline="0" dirty="0" smtClean="0"/>
                        <a:t> </a:t>
                      </a:r>
                      <a:endParaRPr lang="en-US" sz="1200" b="1" dirty="0"/>
                    </a:p>
                  </a:txBody>
                  <a:tcPr/>
                </a:tc>
                <a:tc>
                  <a:txBody>
                    <a:bodyPr/>
                    <a:lstStyle/>
                    <a:p>
                      <a:r>
                        <a:rPr lang="en-US" sz="1200" b="1" dirty="0" smtClean="0">
                          <a:solidFill>
                            <a:srgbClr val="7030A0"/>
                          </a:solidFill>
                        </a:rPr>
                        <a:t>Catastrophic </a:t>
                      </a:r>
                      <a:endParaRPr lang="en-US" sz="1200" b="1" dirty="0">
                        <a:solidFill>
                          <a:srgbClr val="7030A0"/>
                        </a:solidFill>
                      </a:endParaRPr>
                    </a:p>
                  </a:txBody>
                  <a:tcPr/>
                </a:tc>
                <a:tc>
                  <a:txBody>
                    <a:bodyPr/>
                    <a:lstStyle/>
                    <a:p>
                      <a:r>
                        <a:rPr lang="en-US" sz="1200" b="1" dirty="0" smtClean="0"/>
                        <a:t>Rare/catastrophic</a:t>
                      </a:r>
                      <a:r>
                        <a:rPr lang="en-US" sz="1200" b="1" baseline="0" dirty="0" smtClean="0"/>
                        <a:t> </a:t>
                      </a:r>
                      <a:endParaRPr lang="en-US" sz="1200" b="1" dirty="0"/>
                    </a:p>
                  </a:txBody>
                  <a:tcPr/>
                </a:tc>
                <a:tc>
                  <a:txBody>
                    <a:bodyPr/>
                    <a:lstStyle/>
                    <a:p>
                      <a:r>
                        <a:rPr lang="en-US" sz="1200" b="1" dirty="0" smtClean="0">
                          <a:solidFill>
                            <a:srgbClr val="FF0000"/>
                          </a:solidFill>
                        </a:rPr>
                        <a:t>Strategic plan for</a:t>
                      </a:r>
                      <a:r>
                        <a:rPr lang="en-US" sz="1200" b="1" baseline="0" dirty="0" smtClean="0">
                          <a:solidFill>
                            <a:srgbClr val="FF0000"/>
                          </a:solidFill>
                        </a:rPr>
                        <a:t> evacuation of staff, patient, visitors; mock drill </a:t>
                      </a:r>
                      <a:endParaRPr lang="en-US" sz="1200" b="1" dirty="0">
                        <a:solidFill>
                          <a:srgbClr val="FF0000"/>
                        </a:solidFill>
                      </a:endParaRPr>
                    </a:p>
                  </a:txBody>
                  <a:tcPr/>
                </a:tc>
              </a:tr>
              <a:tr h="780738">
                <a:tc>
                  <a:txBody>
                    <a:bodyPr/>
                    <a:lstStyle/>
                    <a:p>
                      <a:r>
                        <a:rPr lang="en-US" sz="1200" b="1" dirty="0" smtClean="0">
                          <a:solidFill>
                            <a:srgbClr val="FF0000"/>
                          </a:solidFill>
                        </a:rPr>
                        <a:t>Inadequate microbiology laboratory support</a:t>
                      </a:r>
                      <a:endParaRPr lang="en-US" sz="1200" b="1" dirty="0">
                        <a:solidFill>
                          <a:srgbClr val="FF0000"/>
                        </a:solidFill>
                      </a:endParaRPr>
                    </a:p>
                  </a:txBody>
                  <a:tcPr/>
                </a:tc>
                <a:tc>
                  <a:txBody>
                    <a:bodyPr/>
                    <a:lstStyle/>
                    <a:p>
                      <a:r>
                        <a:rPr lang="en-US" sz="1200" b="1" dirty="0" smtClean="0"/>
                        <a:t>Frequent</a:t>
                      </a:r>
                      <a:endParaRPr lang="en-US" sz="1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rPr>
                        <a:t>Severe </a:t>
                      </a:r>
                    </a:p>
                    <a:p>
                      <a:endParaRPr lang="en-US" sz="1200" b="1" dirty="0">
                        <a:solidFill>
                          <a:srgbClr val="7030A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Frequent/severe </a:t>
                      </a:r>
                    </a:p>
                    <a:p>
                      <a:endParaRPr lang="en-US" sz="1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0000"/>
                          </a:solidFill>
                        </a:rPr>
                        <a:t>Better funding application; better inventory management; use of low-cost</a:t>
                      </a:r>
                      <a:r>
                        <a:rPr lang="en-US" sz="1200" b="1" baseline="0" dirty="0" smtClean="0">
                          <a:solidFill>
                            <a:srgbClr val="FF0000"/>
                          </a:solidFill>
                        </a:rPr>
                        <a:t> tests</a:t>
                      </a:r>
                      <a:endParaRPr lang="en-US" sz="1200" b="1" dirty="0" smtClean="0">
                        <a:solidFill>
                          <a:srgbClr val="FF0000"/>
                        </a:solidFill>
                      </a:endParaRPr>
                    </a:p>
                    <a:p>
                      <a:endParaRPr lang="en-US" sz="1200" b="1" dirty="0">
                        <a:solidFill>
                          <a:srgbClr val="FF0000"/>
                        </a:solidFill>
                      </a:endParaRPr>
                    </a:p>
                  </a:txBody>
                  <a:tcPr/>
                </a:tc>
              </a:tr>
              <a:tr h="562131">
                <a:tc>
                  <a:txBody>
                    <a:bodyPr/>
                    <a:lstStyle/>
                    <a:p>
                      <a:r>
                        <a:rPr lang="en-US" sz="1200" b="1" dirty="0" smtClean="0">
                          <a:solidFill>
                            <a:srgbClr val="FF0000"/>
                          </a:solidFill>
                        </a:rPr>
                        <a:t>Inadequate number of human resources for IPC</a:t>
                      </a:r>
                      <a:endParaRPr lang="en-US" sz="1200" b="1" dirty="0">
                        <a:solidFill>
                          <a:srgbClr val="FF0000"/>
                        </a:solidFill>
                      </a:endParaRPr>
                    </a:p>
                  </a:txBody>
                  <a:tcPr/>
                </a:tc>
                <a:tc>
                  <a:txBody>
                    <a:bodyPr/>
                    <a:lstStyle/>
                    <a:p>
                      <a:r>
                        <a:rPr lang="en-US" sz="1200" b="1" dirty="0" smtClean="0"/>
                        <a:t>Frequent</a:t>
                      </a:r>
                      <a:endParaRPr lang="en-US" sz="1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rPr>
                        <a:t>Severe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Frequent/severe </a:t>
                      </a:r>
                    </a:p>
                  </a:txBody>
                  <a:tcPr/>
                </a:tc>
                <a:tc>
                  <a:txBody>
                    <a:bodyPr/>
                    <a:lstStyle/>
                    <a:p>
                      <a:r>
                        <a:rPr lang="en-US" sz="1200" b="1" dirty="0" smtClean="0">
                          <a:solidFill>
                            <a:srgbClr val="FF0000"/>
                          </a:solidFill>
                        </a:rPr>
                        <a:t>Multi-tasking; application for HR planning/recruitment</a:t>
                      </a:r>
                      <a:r>
                        <a:rPr lang="en-US" sz="1200" b="1" baseline="0" dirty="0" smtClean="0">
                          <a:solidFill>
                            <a:srgbClr val="FF0000"/>
                          </a:solidFill>
                        </a:rPr>
                        <a:t> </a:t>
                      </a:r>
                      <a:endParaRPr lang="en-US" sz="1200" b="1" dirty="0">
                        <a:solidFill>
                          <a:srgbClr val="FF0000"/>
                        </a:solidFill>
                      </a:endParaRPr>
                    </a:p>
                  </a:txBody>
                  <a:tcPr/>
                </a:tc>
              </a:tr>
              <a:tr h="780738">
                <a:tc>
                  <a:txBody>
                    <a:bodyPr/>
                    <a:lstStyle/>
                    <a:p>
                      <a:r>
                        <a:rPr lang="en-US" sz="1200" b="1" dirty="0" smtClean="0">
                          <a:solidFill>
                            <a:srgbClr val="FF0000"/>
                          </a:solidFill>
                        </a:rPr>
                        <a:t>Inadequate supply of PPE</a:t>
                      </a:r>
                      <a:endParaRPr lang="en-US" sz="1200" b="1" dirty="0">
                        <a:solidFill>
                          <a:srgbClr val="FF0000"/>
                        </a:solidFill>
                      </a:endParaRPr>
                    </a:p>
                  </a:txBody>
                  <a:tcPr/>
                </a:tc>
                <a:tc>
                  <a:txBody>
                    <a:bodyPr/>
                    <a:lstStyle/>
                    <a:p>
                      <a:r>
                        <a:rPr lang="en-US" sz="1200" b="1" dirty="0" smtClean="0"/>
                        <a:t>Frequent</a:t>
                      </a:r>
                      <a:endParaRPr lang="en-US" sz="1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rPr>
                        <a:t>Severe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Frequent/severe </a:t>
                      </a:r>
                    </a:p>
                  </a:txBody>
                  <a:tcPr/>
                </a:tc>
                <a:tc>
                  <a:txBody>
                    <a:bodyPr/>
                    <a:lstStyle/>
                    <a:p>
                      <a:r>
                        <a:rPr lang="en-US" sz="1200" b="1" dirty="0" smtClean="0">
                          <a:solidFill>
                            <a:srgbClr val="FF0000"/>
                          </a:solidFill>
                        </a:rPr>
                        <a:t>Better inventory management;</a:t>
                      </a:r>
                      <a:r>
                        <a:rPr lang="en-US" sz="1200" b="1" baseline="0" dirty="0" smtClean="0">
                          <a:solidFill>
                            <a:srgbClr val="FF0000"/>
                          </a:solidFill>
                        </a:rPr>
                        <a:t> staff education about appropriate use of PPE; PPE wastage audit; application for funding.</a:t>
                      </a:r>
                      <a:endParaRPr lang="en-US" sz="1200" b="1" dirty="0">
                        <a:solidFill>
                          <a:srgbClr val="FF0000"/>
                        </a:solidFill>
                      </a:endParaRPr>
                    </a:p>
                  </a:txBody>
                  <a:tcPr/>
                </a:tc>
              </a:tr>
              <a:tr h="562131">
                <a:tc>
                  <a:txBody>
                    <a:bodyPr/>
                    <a:lstStyle/>
                    <a:p>
                      <a:r>
                        <a:rPr lang="en-US" sz="1200" b="1" dirty="0" smtClean="0">
                          <a:solidFill>
                            <a:srgbClr val="FF0000"/>
                          </a:solidFill>
                        </a:rPr>
                        <a:t>Inadequate supply of essential medicines (e.g. antibiotics)</a:t>
                      </a:r>
                      <a:endParaRPr lang="en-US" sz="1200" b="1" dirty="0">
                        <a:solidFill>
                          <a:srgbClr val="FF0000"/>
                        </a:solidFill>
                      </a:endParaRPr>
                    </a:p>
                  </a:txBody>
                  <a:tcPr/>
                </a:tc>
                <a:tc>
                  <a:txBody>
                    <a:bodyPr/>
                    <a:lstStyle/>
                    <a:p>
                      <a:r>
                        <a:rPr lang="en-US" sz="1200" b="1" dirty="0" smtClean="0"/>
                        <a:t>Frequent</a:t>
                      </a:r>
                      <a:endParaRPr lang="en-US" sz="1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rPr>
                        <a:t>Severe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Frequent/severe </a:t>
                      </a:r>
                    </a:p>
                  </a:txBody>
                  <a:tcPr/>
                </a:tc>
                <a:tc>
                  <a:txBody>
                    <a:bodyPr/>
                    <a:lstStyle/>
                    <a:p>
                      <a:r>
                        <a:rPr lang="en-US" sz="1200" b="1" dirty="0" smtClean="0">
                          <a:solidFill>
                            <a:srgbClr val="FF0000"/>
                          </a:solidFill>
                        </a:rPr>
                        <a:t>Hospital formulary development; AMSP; emphasis on IPC; staff training </a:t>
                      </a:r>
                      <a:endParaRPr lang="en-US" sz="1200" b="1" dirty="0">
                        <a:solidFill>
                          <a:srgbClr val="FF0000"/>
                        </a:solidFill>
                      </a:endParaRPr>
                    </a:p>
                  </a:txBody>
                  <a:tcPr/>
                </a:tc>
              </a:tr>
              <a:tr h="780738">
                <a:tc>
                  <a:txBody>
                    <a:bodyPr/>
                    <a:lstStyle/>
                    <a:p>
                      <a:r>
                        <a:rPr lang="en-US" sz="1200" b="1" dirty="0" smtClean="0">
                          <a:solidFill>
                            <a:srgbClr val="FF0000"/>
                          </a:solidFill>
                        </a:rPr>
                        <a:t>Inadequate training for IPC</a:t>
                      </a:r>
                      <a:endParaRPr lang="en-US" sz="1200" b="1" dirty="0">
                        <a:solidFill>
                          <a:srgbClr val="FF0000"/>
                        </a:solidFill>
                      </a:endParaRPr>
                    </a:p>
                  </a:txBody>
                  <a:tcPr/>
                </a:tc>
                <a:tc>
                  <a:txBody>
                    <a:bodyPr/>
                    <a:lstStyle/>
                    <a:p>
                      <a:r>
                        <a:rPr lang="en-US" sz="1200" b="1" dirty="0" smtClean="0"/>
                        <a:t>Frequent</a:t>
                      </a:r>
                      <a:endParaRPr lang="en-US" sz="1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rPr>
                        <a:t>Severe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Frequent/severe </a:t>
                      </a:r>
                    </a:p>
                  </a:txBody>
                  <a:tcPr/>
                </a:tc>
                <a:tc>
                  <a:txBody>
                    <a:bodyPr/>
                    <a:lstStyle/>
                    <a:p>
                      <a:r>
                        <a:rPr lang="en-US" sz="1200" b="1" dirty="0" smtClean="0">
                          <a:solidFill>
                            <a:srgbClr val="FF0000"/>
                          </a:solidFill>
                        </a:rPr>
                        <a:t>Training of trainers </a:t>
                      </a:r>
                      <a:r>
                        <a:rPr lang="en-US" sz="1200" b="1" dirty="0" err="1" smtClean="0">
                          <a:solidFill>
                            <a:srgbClr val="FF0000"/>
                          </a:solidFill>
                        </a:rPr>
                        <a:t>programme</a:t>
                      </a:r>
                      <a:r>
                        <a:rPr lang="en-US" sz="1200" b="1" dirty="0" smtClean="0">
                          <a:solidFill>
                            <a:srgbClr val="FF0000"/>
                          </a:solidFill>
                        </a:rPr>
                        <a:t>; mandatory training in IPC; staff promotion/incentives</a:t>
                      </a:r>
                      <a:r>
                        <a:rPr lang="en-US" sz="1200" b="1" baseline="0" dirty="0" smtClean="0">
                          <a:solidFill>
                            <a:srgbClr val="FF0000"/>
                          </a:solidFill>
                        </a:rPr>
                        <a:t> based on IPC compliance </a:t>
                      </a:r>
                      <a:endParaRPr lang="en-US" sz="1200" b="1" dirty="0">
                        <a:solidFill>
                          <a:srgbClr val="FF0000"/>
                        </a:solidFill>
                      </a:endParaRPr>
                    </a:p>
                  </a:txBody>
                  <a:tcPr/>
                </a:tc>
              </a:tr>
            </a:tbl>
          </a:graphicData>
        </a:graphic>
      </p:graphicFrame>
      <p:sp>
        <p:nvSpPr>
          <p:cNvPr id="2" name="TextBox 1"/>
          <p:cNvSpPr txBox="1"/>
          <p:nvPr/>
        </p:nvSpPr>
        <p:spPr>
          <a:xfrm>
            <a:off x="381000" y="381000"/>
            <a:ext cx="8382000" cy="461665"/>
          </a:xfrm>
          <a:prstGeom prst="rect">
            <a:avLst/>
          </a:prstGeom>
          <a:noFill/>
        </p:spPr>
        <p:txBody>
          <a:bodyPr wrap="square" rtlCol="0">
            <a:spAutoFit/>
          </a:bodyPr>
          <a:lstStyle/>
          <a:p>
            <a:pPr algn="ctr"/>
            <a:r>
              <a:rPr lang="en-US" sz="2400" b="1" dirty="0" smtClean="0">
                <a:solidFill>
                  <a:srgbClr val="FF0000"/>
                </a:solidFill>
              </a:rPr>
              <a:t>RA-RM for IPC in a healthcare facility in a medical college </a:t>
            </a:r>
            <a:endParaRPr lang="en-US" sz="2400" b="1" dirty="0">
              <a:solidFill>
                <a:srgbClr val="FF0000"/>
              </a:solidFill>
            </a:endParaRPr>
          </a:p>
        </p:txBody>
      </p:sp>
    </p:spTree>
    <p:extLst>
      <p:ext uri="{BB962C8B-B14F-4D97-AF65-F5344CB8AC3E}">
        <p14:creationId xmlns:p14="http://schemas.microsoft.com/office/powerpoint/2010/main" val="289838945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FF0000"/>
                </a:solidFill>
              </a:rPr>
              <a:t>Evaluation and feedback of the </a:t>
            </a:r>
            <a:r>
              <a:rPr lang="en-US" sz="3600" b="1" dirty="0" err="1" smtClean="0">
                <a:solidFill>
                  <a:srgbClr val="FF0000"/>
                </a:solidFill>
              </a:rPr>
              <a:t>programme</a:t>
            </a:r>
            <a:endParaRPr lang="en-US" sz="3600" b="1" dirty="0">
              <a:solidFill>
                <a:srgbClr val="FF0000"/>
              </a:solidFill>
            </a:endParaRPr>
          </a:p>
        </p:txBody>
      </p:sp>
      <p:sp>
        <p:nvSpPr>
          <p:cNvPr id="3" name="Content Placeholder 2"/>
          <p:cNvSpPr>
            <a:spLocks noGrp="1"/>
          </p:cNvSpPr>
          <p:nvPr>
            <p:ph idx="1"/>
          </p:nvPr>
        </p:nvSpPr>
        <p:spPr>
          <a:xfrm>
            <a:off x="457200" y="1295400"/>
            <a:ext cx="8229600" cy="4830763"/>
          </a:xfrm>
        </p:spPr>
        <p:txBody>
          <a:bodyPr>
            <a:normAutofit/>
          </a:bodyPr>
          <a:lstStyle/>
          <a:p>
            <a:r>
              <a:rPr lang="en-US" dirty="0" smtClean="0"/>
              <a:t>Evaluate the IPC </a:t>
            </a:r>
            <a:r>
              <a:rPr lang="en-US" dirty="0" err="1" smtClean="0"/>
              <a:t>programme</a:t>
            </a:r>
            <a:r>
              <a:rPr lang="en-US" dirty="0" smtClean="0"/>
              <a:t> periodically to assess the extent to which the objectives have been met.</a:t>
            </a:r>
          </a:p>
          <a:p>
            <a:r>
              <a:rPr lang="en-US" dirty="0" smtClean="0"/>
              <a:t>Ascertain whether the activities are being performed in accordance with the requirements.</a:t>
            </a:r>
          </a:p>
          <a:p>
            <a:r>
              <a:rPr lang="en-US" dirty="0" smtClean="0"/>
              <a:t>Identify aspects that need improvement.</a:t>
            </a:r>
          </a:p>
          <a:p>
            <a:endParaRPr lang="en-US" dirty="0" smtClean="0"/>
          </a:p>
          <a:p>
            <a:endParaRPr lang="en-US" dirty="0"/>
          </a:p>
        </p:txBody>
      </p:sp>
    </p:spTree>
    <p:extLst>
      <p:ext uri="{BB962C8B-B14F-4D97-AF65-F5344CB8AC3E}">
        <p14:creationId xmlns:p14="http://schemas.microsoft.com/office/powerpoint/2010/main" val="183403372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457200" lvl="1" indent="0">
              <a:buNone/>
            </a:pPr>
            <a:r>
              <a:rPr lang="en-US" sz="2400" dirty="0"/>
              <a:t>Evaluation can be done using indicators, e.g.</a:t>
            </a:r>
            <a:endParaRPr lang="en-US" sz="2400" b="1" dirty="0" smtClean="0">
              <a:solidFill>
                <a:srgbClr val="7030A0"/>
              </a:solidFill>
            </a:endParaRPr>
          </a:p>
          <a:p>
            <a:pPr lvl="1"/>
            <a:r>
              <a:rPr lang="en-US" sz="2400" b="1" dirty="0" smtClean="0">
                <a:solidFill>
                  <a:srgbClr val="7030A0"/>
                </a:solidFill>
              </a:rPr>
              <a:t>Process </a:t>
            </a:r>
            <a:r>
              <a:rPr lang="en-US" sz="2400" b="1" dirty="0">
                <a:solidFill>
                  <a:srgbClr val="7030A0"/>
                </a:solidFill>
              </a:rPr>
              <a:t>indicators: </a:t>
            </a:r>
            <a:r>
              <a:rPr lang="en-US" sz="2400" dirty="0"/>
              <a:t>compliance with </a:t>
            </a:r>
            <a:r>
              <a:rPr lang="en-US" sz="2400" dirty="0">
                <a:solidFill>
                  <a:srgbClr val="FF0000"/>
                </a:solidFill>
              </a:rPr>
              <a:t>hand hygiene</a:t>
            </a:r>
            <a:r>
              <a:rPr lang="en-US" sz="2400" dirty="0"/>
              <a:t>, </a:t>
            </a:r>
            <a:r>
              <a:rPr lang="en-US" sz="2400" b="1" dirty="0">
                <a:solidFill>
                  <a:srgbClr val="FF0000"/>
                </a:solidFill>
              </a:rPr>
              <a:t>care </a:t>
            </a:r>
            <a:r>
              <a:rPr lang="en-US" sz="2400" b="1" dirty="0" smtClean="0">
                <a:solidFill>
                  <a:srgbClr val="FF0000"/>
                </a:solidFill>
              </a:rPr>
              <a:t>bundles</a:t>
            </a:r>
            <a:r>
              <a:rPr lang="en-US" sz="2400" b="1" dirty="0">
                <a:solidFill>
                  <a:srgbClr val="FF0000"/>
                </a:solidFill>
              </a:rPr>
              <a:t>.</a:t>
            </a:r>
            <a:endParaRPr lang="en-US" sz="2400" b="1" dirty="0" smtClean="0">
              <a:solidFill>
                <a:srgbClr val="FF0000"/>
              </a:solidFill>
            </a:endParaRPr>
          </a:p>
          <a:p>
            <a:pPr lvl="1"/>
            <a:r>
              <a:rPr lang="en-US" sz="2400" b="1" dirty="0" smtClean="0">
                <a:solidFill>
                  <a:srgbClr val="7030A0"/>
                </a:solidFill>
              </a:rPr>
              <a:t>Outcome </a:t>
            </a:r>
            <a:r>
              <a:rPr lang="en-US" sz="2400" b="1" dirty="0">
                <a:solidFill>
                  <a:srgbClr val="7030A0"/>
                </a:solidFill>
              </a:rPr>
              <a:t>indicators: </a:t>
            </a:r>
            <a:r>
              <a:rPr lang="en-US" sz="2400" dirty="0">
                <a:solidFill>
                  <a:srgbClr val="FF0000"/>
                </a:solidFill>
              </a:rPr>
              <a:t>HAI rates, mortality and morbidity. </a:t>
            </a:r>
          </a:p>
          <a:p>
            <a:pPr marL="457200" lvl="1" indent="0">
              <a:buNone/>
            </a:pPr>
            <a:r>
              <a:rPr lang="en-US" sz="2400" dirty="0"/>
              <a:t>The results of the evaluation should be shared with the HICC. </a:t>
            </a:r>
          </a:p>
          <a:p>
            <a:pPr marL="0" lvl="1" indent="0">
              <a:buNone/>
            </a:pPr>
            <a:r>
              <a:rPr lang="en-US" sz="2400" b="1" dirty="0">
                <a:solidFill>
                  <a:srgbClr val="FF0000"/>
                </a:solidFill>
              </a:rPr>
              <a:t>Care Bundle Approach : </a:t>
            </a:r>
            <a:endParaRPr lang="en-US" sz="2400" b="1" dirty="0" smtClean="0">
              <a:solidFill>
                <a:srgbClr val="FF0000"/>
              </a:solidFill>
            </a:endParaRPr>
          </a:p>
          <a:p>
            <a:pPr marL="342900" lvl="1" indent="-342900">
              <a:buFont typeface="Arial" pitchFamily="34" charset="0"/>
              <a:buChar char="•"/>
            </a:pPr>
            <a:r>
              <a:rPr lang="en-US" sz="2400" b="1" dirty="0" smtClean="0">
                <a:solidFill>
                  <a:srgbClr val="7030A0"/>
                </a:solidFill>
              </a:rPr>
              <a:t>Care bundle Comprises </a:t>
            </a:r>
            <a:r>
              <a:rPr lang="en-US" sz="2400" b="1" dirty="0">
                <a:solidFill>
                  <a:srgbClr val="7030A0"/>
                </a:solidFill>
              </a:rPr>
              <a:t>of </a:t>
            </a:r>
            <a:r>
              <a:rPr lang="en-US" sz="2400" dirty="0"/>
              <a:t>3 to 6 evidence-based elements with strong clinical agreement; each of the component must be followed during the insertion or maintenance of device </a:t>
            </a:r>
          </a:p>
          <a:p>
            <a:endParaRPr lang="en-US" dirty="0"/>
          </a:p>
        </p:txBody>
      </p:sp>
    </p:spTree>
    <p:extLst>
      <p:ext uri="{BB962C8B-B14F-4D97-AF65-F5344CB8AC3E}">
        <p14:creationId xmlns:p14="http://schemas.microsoft.com/office/powerpoint/2010/main" val="77786410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411162"/>
          </a:xfrm>
        </p:spPr>
        <p:txBody>
          <a:bodyPr>
            <a:normAutofit fontScale="90000"/>
          </a:bodyPr>
          <a:lstStyle/>
          <a:p>
            <a:r>
              <a:rPr lang="en-US" b="1" dirty="0" smtClean="0">
                <a:solidFill>
                  <a:srgbClr val="7030A0"/>
                </a:solidFill>
              </a:rPr>
              <a:t>Care bundle for urinary catheter</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725632297"/>
              </p:ext>
            </p:extLst>
          </p:nvPr>
        </p:nvGraphicFramePr>
        <p:xfrm>
          <a:off x="76200" y="914400"/>
          <a:ext cx="8991600" cy="5486400"/>
        </p:xfrm>
        <a:graphic>
          <a:graphicData uri="http://schemas.openxmlformats.org/drawingml/2006/table">
            <a:tbl>
              <a:tblPr firstRow="1" bandRow="1">
                <a:tableStyleId>{5A111915-BE36-4E01-A7E5-04B1672EAD32}</a:tableStyleId>
              </a:tblPr>
              <a:tblGrid>
                <a:gridCol w="4034954">
                  <a:extLst>
                    <a:ext uri="{9D8B030D-6E8A-4147-A177-3AD203B41FA5}">
                      <a16:colId xmlns:a16="http://schemas.microsoft.com/office/drawing/2014/main" xmlns="" val="20000"/>
                    </a:ext>
                  </a:extLst>
                </a:gridCol>
                <a:gridCol w="4956646">
                  <a:extLst>
                    <a:ext uri="{9D8B030D-6E8A-4147-A177-3AD203B41FA5}">
                      <a16:colId xmlns:a16="http://schemas.microsoft.com/office/drawing/2014/main" xmlns="" val="20001"/>
                    </a:ext>
                  </a:extLst>
                </a:gridCol>
              </a:tblGrid>
              <a:tr h="546954">
                <a:tc>
                  <a:txBody>
                    <a:bodyPr/>
                    <a:lstStyle/>
                    <a:p>
                      <a:r>
                        <a:rPr lang="en-US" sz="1900" u="none" strike="noStrike" cap="none" dirty="0">
                          <a:effectLst/>
                          <a:sym typeface="Arial"/>
                        </a:rPr>
                        <a:t>Insertion bundle </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Maintenance bundle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939446">
                <a:tc>
                  <a:txBody>
                    <a:bodyPr/>
                    <a:lstStyle/>
                    <a:p>
                      <a:r>
                        <a:rPr lang="en-US" sz="1900" u="none" strike="noStrike" cap="none" dirty="0">
                          <a:effectLst/>
                          <a:sym typeface="Arial"/>
                        </a:rPr>
                        <a:t>1. Catheter should be inserted only when appropriate </a:t>
                      </a:r>
                      <a:endParaRPr lang="en-US" sz="2400" dirty="0"/>
                    </a:p>
                    <a:p>
                      <a:r>
                        <a:rPr lang="en-US" sz="1900" u="none" strike="noStrike" cap="none" dirty="0">
                          <a:effectLst/>
                          <a:sym typeface="Arial"/>
                        </a:rPr>
                        <a:t>indication is present (e.g. acute urinary retention) </a:t>
                      </a:r>
                      <a:endParaRPr lang="en-US" sz="2400" dirty="0"/>
                    </a:p>
                    <a:p>
                      <a:r>
                        <a:rPr lang="en-US" sz="1900" u="none" strike="noStrike" cap="none" dirty="0">
                          <a:effectLst/>
                          <a:sym typeface="Arial"/>
                        </a:rPr>
                        <a:t>2. Only the sterile items are used for insertion of</a:t>
                      </a:r>
                      <a:r>
                        <a:rPr lang="en-US" sz="1900" u="none" strike="noStrike" cap="none" baseline="0" dirty="0">
                          <a:effectLst/>
                          <a:sym typeface="Arial"/>
                        </a:rPr>
                        <a:t> </a:t>
                      </a:r>
                      <a:r>
                        <a:rPr lang="en-US" sz="1900" u="none" strike="noStrike" cap="none" dirty="0">
                          <a:effectLst/>
                          <a:sym typeface="Arial"/>
                        </a:rPr>
                        <a:t>catheter </a:t>
                      </a:r>
                      <a:endParaRPr lang="en-US" sz="2400" dirty="0"/>
                    </a:p>
                    <a:p>
                      <a:r>
                        <a:rPr lang="en-US" sz="1900" u="none" strike="noStrike" cap="none" dirty="0">
                          <a:effectLst/>
                          <a:sym typeface="Arial"/>
                        </a:rPr>
                        <a:t>3. Catheter is inserted by non-touch technique with strict asepsis </a:t>
                      </a:r>
                      <a:endParaRPr lang="en-US" sz="2400" dirty="0"/>
                    </a:p>
                    <a:p>
                      <a:r>
                        <a:rPr lang="en-US" sz="1900" u="none" strike="noStrike" cap="none" dirty="0">
                          <a:effectLst/>
                          <a:sym typeface="Arial"/>
                        </a:rPr>
                        <a:t>4. Closed drainage system must be used </a:t>
                      </a:r>
                      <a:endParaRPr lang="en-US" sz="2400" dirty="0"/>
                    </a:p>
                    <a:p>
                      <a:r>
                        <a:rPr lang="en-US" sz="1900" u="none" strike="noStrike" cap="none" dirty="0">
                          <a:effectLst/>
                          <a:sym typeface="Arial"/>
                        </a:rPr>
                        <a:t>5. Catheter of appropriate size must be used </a:t>
                      </a:r>
                      <a:endParaRPr lang="en-US" sz="2400" dirty="0"/>
                    </a:p>
                    <a:p>
                      <a:r>
                        <a:rPr lang="en-US" sz="1900" u="none" strike="noStrike" cap="none" dirty="0">
                          <a:effectLst/>
                          <a:sym typeface="Arial"/>
                        </a:rPr>
                        <a:t>6. Catheter must be properly secured after placement </a:t>
                      </a:r>
                      <a:endParaRPr lang="en-US" sz="2400" dirty="0"/>
                    </a:p>
                    <a:p>
                      <a:r>
                        <a:rPr lang="en-US" sz="1900" u="none" strike="noStrike" cap="none" dirty="0">
                          <a:effectLst/>
                          <a:sym typeface="Arial"/>
                        </a:rPr>
                        <a:t>(by plaster-tube-plaster technique)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1. Daily catheter care (vaginal or meatal care) must be given regularly and by strict aseptic measures such as hand hygiene and single use gloves </a:t>
                      </a:r>
                      <a:endParaRPr lang="en-US" sz="2400" dirty="0"/>
                    </a:p>
                    <a:p>
                      <a:r>
                        <a:rPr lang="en-US" sz="1900" u="none" strike="noStrike" cap="none" dirty="0">
                          <a:effectLst/>
                          <a:sym typeface="Arial"/>
                        </a:rPr>
                        <a:t>2. Catheter is properly secured all the time </a:t>
                      </a:r>
                      <a:endParaRPr lang="en-US" sz="2400" dirty="0"/>
                    </a:p>
                    <a:p>
                      <a:r>
                        <a:rPr lang="en-US" sz="1900" u="none" strike="noStrike" cap="none" dirty="0">
                          <a:effectLst/>
                          <a:sym typeface="Arial"/>
                        </a:rPr>
                        <a:t>3. Drainage bag must be always above the floor and below the bladder level </a:t>
                      </a:r>
                      <a:endParaRPr lang="en-US" sz="2400" dirty="0"/>
                    </a:p>
                    <a:p>
                      <a:r>
                        <a:rPr lang="en-US" sz="1900" u="none" strike="noStrike" cap="none" dirty="0">
                          <a:effectLst/>
                          <a:sym typeface="Arial"/>
                        </a:rPr>
                        <a:t>4. Closed drainage system is used all the time </a:t>
                      </a:r>
                      <a:endParaRPr lang="en-US" sz="2400" dirty="0"/>
                    </a:p>
                    <a:p>
                      <a:r>
                        <a:rPr lang="en-US" sz="1900" u="none" strike="noStrike" cap="none" dirty="0">
                          <a:effectLst/>
                          <a:sym typeface="Arial"/>
                        </a:rPr>
                        <a:t>5. While collection of urine from bag, the following steps must be followed — Hand hygiene, change of gloves between patients; use of separate jug for each bag, use of alcohol swabs for disinfection of outlet </a:t>
                      </a:r>
                      <a:endParaRPr lang="en-US" sz="2400" dirty="0"/>
                    </a:p>
                    <a:p>
                      <a:r>
                        <a:rPr lang="en-US" sz="1900" u="none" strike="noStrike" cap="none" dirty="0">
                          <a:effectLst/>
                          <a:sym typeface="Arial"/>
                        </a:rPr>
                        <a:t>6. Daily assessment of readiness for removal of catheter must be documented</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28561936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487362"/>
          </a:xfrm>
        </p:spPr>
        <p:txBody>
          <a:bodyPr>
            <a:normAutofit fontScale="90000"/>
          </a:bodyPr>
          <a:lstStyle/>
          <a:p>
            <a:r>
              <a:rPr lang="en-US" b="1" dirty="0" smtClean="0">
                <a:solidFill>
                  <a:srgbClr val="7030A0"/>
                </a:solidFill>
              </a:rPr>
              <a:t>Care bundle for central line</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347924042"/>
              </p:ext>
            </p:extLst>
          </p:nvPr>
        </p:nvGraphicFramePr>
        <p:xfrm>
          <a:off x="152399" y="914400"/>
          <a:ext cx="8839201" cy="5371253"/>
        </p:xfrm>
        <a:graphic>
          <a:graphicData uri="http://schemas.openxmlformats.org/drawingml/2006/table">
            <a:tbl>
              <a:tblPr firstRow="1" bandRow="1">
                <a:tableStyleId>{5A111915-BE36-4E01-A7E5-04B1672EAD32}</a:tableStyleId>
              </a:tblPr>
              <a:tblGrid>
                <a:gridCol w="3966566">
                  <a:extLst>
                    <a:ext uri="{9D8B030D-6E8A-4147-A177-3AD203B41FA5}">
                      <a16:colId xmlns:a16="http://schemas.microsoft.com/office/drawing/2014/main" xmlns="" val="20000"/>
                    </a:ext>
                  </a:extLst>
                </a:gridCol>
                <a:gridCol w="4872635">
                  <a:extLst>
                    <a:ext uri="{9D8B030D-6E8A-4147-A177-3AD203B41FA5}">
                      <a16:colId xmlns:a16="http://schemas.microsoft.com/office/drawing/2014/main" xmlns="" val="20001"/>
                    </a:ext>
                  </a:extLst>
                </a:gridCol>
              </a:tblGrid>
              <a:tr h="494453">
                <a:tc>
                  <a:txBody>
                    <a:bodyPr/>
                    <a:lstStyle/>
                    <a:p>
                      <a:r>
                        <a:rPr lang="en-US" sz="1900" u="none" strike="noStrike" cap="none" dirty="0">
                          <a:effectLst/>
                          <a:sym typeface="Arial"/>
                        </a:rPr>
                        <a:t>Insertion bundle </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Maintenance bundle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876800">
                <a:tc>
                  <a:txBody>
                    <a:bodyPr/>
                    <a:lstStyle/>
                    <a:p>
                      <a:r>
                        <a:rPr lang="en-US" sz="2000" dirty="0"/>
                        <a:t>1. Hand hygiene before and after insertion of central line</a:t>
                      </a:r>
                    </a:p>
                    <a:p>
                      <a:r>
                        <a:rPr lang="en-US" sz="2000" dirty="0"/>
                        <a:t>2. Use maximum sterile PPE: gloves, gown, drapes, cap and mask</a:t>
                      </a:r>
                    </a:p>
                    <a:p>
                      <a:r>
                        <a:rPr lang="en-US" sz="2000" dirty="0"/>
                        <a:t>3. Site of insertion—Subclavian preferred, avoid</a:t>
                      </a:r>
                      <a:r>
                        <a:rPr lang="en-US" sz="2000" baseline="0" dirty="0"/>
                        <a:t> </a:t>
                      </a:r>
                      <a:r>
                        <a:rPr lang="en-US" sz="2000" dirty="0"/>
                        <a:t>femoral</a:t>
                      </a:r>
                    </a:p>
                    <a:p>
                      <a:r>
                        <a:rPr lang="en-US" sz="2000" dirty="0"/>
                        <a:t>4. Skin preparation—by antiseptics such as chlorhexidine</a:t>
                      </a:r>
                    </a:p>
                    <a:p>
                      <a:r>
                        <a:rPr lang="en-US" sz="2000" dirty="0"/>
                        <a:t>5. Skin must be completely dry after use of antiseptics </a:t>
                      </a:r>
                    </a:p>
                    <a:p>
                      <a:r>
                        <a:rPr lang="en-US" sz="2000" dirty="0"/>
                        <a:t>6. Use semi-permeable dressing</a:t>
                      </a:r>
                    </a:p>
                    <a:p>
                      <a:r>
                        <a:rPr lang="en-US" sz="2000" dirty="0"/>
                        <a:t>7. Document data and time of insertion</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1. Daily aseptic central line care during handling:</a:t>
                      </a:r>
                    </a:p>
                    <a:p>
                      <a:pPr marL="285750" indent="-285750">
                        <a:buFont typeface="Wingdings" panose="05000000000000000000" pitchFamily="2" charset="2"/>
                        <a:buChar char="Ø"/>
                      </a:pPr>
                      <a:r>
                        <a:rPr lang="en-US" sz="2000" dirty="0"/>
                        <a:t>Hand hygiene must be performed</a:t>
                      </a:r>
                    </a:p>
                    <a:p>
                      <a:pPr marL="285750" indent="-285750">
                        <a:buFont typeface="Wingdings" panose="05000000000000000000" pitchFamily="2" charset="2"/>
                        <a:buChar char="Ø"/>
                      </a:pPr>
                      <a:r>
                        <a:rPr lang="en-US" sz="2000" dirty="0"/>
                        <a:t>Hub decontamination by alcohol</a:t>
                      </a:r>
                    </a:p>
                    <a:p>
                      <a:r>
                        <a:rPr lang="en-US" sz="2000" dirty="0"/>
                        <a:t>2. Daily documentation of local signs of infection</a:t>
                      </a:r>
                    </a:p>
                    <a:p>
                      <a:r>
                        <a:rPr lang="en-US" sz="2000" dirty="0"/>
                        <a:t>3. Change of dressing with 2% chlorhexidine </a:t>
                      </a:r>
                    </a:p>
                    <a:p>
                      <a:r>
                        <a:rPr lang="en-US" sz="2000" dirty="0"/>
                        <a:t>4. Daily assessment of readiness for removal of central line must be </a:t>
                      </a:r>
                    </a:p>
                    <a:p>
                      <a:r>
                        <a:rPr lang="en-US" sz="2000" dirty="0"/>
                        <a:t>documented</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90345789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112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72651213"/>
              </p:ext>
            </p:extLst>
          </p:nvPr>
        </p:nvGraphicFramePr>
        <p:xfrm>
          <a:off x="152400" y="533400"/>
          <a:ext cx="8826757" cy="5715000"/>
        </p:xfrm>
        <a:graphic>
          <a:graphicData uri="http://schemas.openxmlformats.org/drawingml/2006/table">
            <a:tbl>
              <a:tblPr firstRow="1" bandRow="1">
                <a:tableStyleId>{5A111915-BE36-4E01-A7E5-04B1672EAD32}</a:tableStyleId>
              </a:tblPr>
              <a:tblGrid>
                <a:gridCol w="8826757">
                  <a:extLst>
                    <a:ext uri="{9D8B030D-6E8A-4147-A177-3AD203B41FA5}">
                      <a16:colId xmlns:a16="http://schemas.microsoft.com/office/drawing/2014/main" xmlns="" val="20000"/>
                    </a:ext>
                  </a:extLst>
                </a:gridCol>
              </a:tblGrid>
              <a:tr h="808125">
                <a:tc>
                  <a:txBody>
                    <a:bodyPr/>
                    <a:lstStyle/>
                    <a:p>
                      <a:r>
                        <a:rPr lang="en-US" sz="2100" dirty="0"/>
                        <a:t>Maintenance care bundle for mechanical ventilator</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906875">
                <a:tc>
                  <a:txBody>
                    <a:bodyPr/>
                    <a:lstStyle/>
                    <a:p>
                      <a:r>
                        <a:rPr lang="en-US" sz="2100" dirty="0"/>
                        <a:t>1. </a:t>
                      </a:r>
                      <a:r>
                        <a:rPr lang="en-US" sz="2800" dirty="0"/>
                        <a:t>Adherence to hand hygiene</a:t>
                      </a:r>
                    </a:p>
                    <a:p>
                      <a:r>
                        <a:rPr lang="en-US" sz="2800" dirty="0"/>
                        <a:t>2. Elevation of the head of the bed to 30–45°—this is to prevent oropharyngeal aspiration to respiratory tract</a:t>
                      </a:r>
                    </a:p>
                    <a:p>
                      <a:r>
                        <a:rPr lang="en-US" sz="2800" dirty="0"/>
                        <a:t>3. Daily oral care with chlorhexidine 2% solution </a:t>
                      </a:r>
                    </a:p>
                    <a:p>
                      <a:r>
                        <a:rPr lang="en-US" sz="2800" dirty="0"/>
                        <a:t>4. Need of PUD (peptic ulcer disease) prophylaxis should be assessed daily; if needed only sucralfate should be used</a:t>
                      </a:r>
                    </a:p>
                    <a:p>
                      <a:r>
                        <a:rPr lang="en-US" sz="2800" dirty="0"/>
                        <a:t>5. DVT (deep vein thrombosis) prophylaxis should be provided if needed</a:t>
                      </a:r>
                    </a:p>
                    <a:p>
                      <a:r>
                        <a:rPr lang="en-US" sz="2800" dirty="0"/>
                        <a:t>6. Daily assessment of readiness to remove mechanical ventilator must be documented</a:t>
                      </a:r>
                      <a:endParaRPr lang="en-US" sz="28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25787766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dirty="0" smtClean="0">
                <a:solidFill>
                  <a:srgbClr val="FF0000"/>
                </a:solidFill>
              </a:rPr>
              <a:t>Take home message </a:t>
            </a:r>
            <a:endParaRPr lang="en-US" b="1" dirty="0">
              <a:solidFill>
                <a:srgbClr val="FF0000"/>
              </a:solidFill>
            </a:endParaRPr>
          </a:p>
        </p:txBody>
      </p:sp>
      <p:sp>
        <p:nvSpPr>
          <p:cNvPr id="3" name="Content Placeholder 2"/>
          <p:cNvSpPr>
            <a:spLocks noGrp="1"/>
          </p:cNvSpPr>
          <p:nvPr>
            <p:ph idx="1"/>
          </p:nvPr>
        </p:nvSpPr>
        <p:spPr>
          <a:xfrm>
            <a:off x="457200" y="1066800"/>
            <a:ext cx="8229600" cy="4876800"/>
          </a:xfrm>
        </p:spPr>
        <p:txBody>
          <a:bodyPr>
            <a:normAutofit fontScale="92500" lnSpcReduction="20000"/>
          </a:bodyPr>
          <a:lstStyle/>
          <a:p>
            <a:pPr marL="0" indent="0">
              <a:buNone/>
            </a:pPr>
            <a:r>
              <a:rPr lang="en-US" b="1" dirty="0">
                <a:solidFill>
                  <a:srgbClr val="FF0000"/>
                </a:solidFill>
              </a:rPr>
              <a:t>Key </a:t>
            </a:r>
            <a:r>
              <a:rPr lang="en-US" b="1" dirty="0" smtClean="0">
                <a:solidFill>
                  <a:srgbClr val="FF0000"/>
                </a:solidFill>
              </a:rPr>
              <a:t>points</a:t>
            </a:r>
          </a:p>
          <a:p>
            <a:pPr marL="514350" indent="-514350">
              <a:buFont typeface="+mj-lt"/>
              <a:buAutoNum type="arabicPeriod"/>
            </a:pPr>
            <a:r>
              <a:rPr lang="en-US" b="1" dirty="0">
                <a:solidFill>
                  <a:srgbClr val="7030A0"/>
                </a:solidFill>
              </a:rPr>
              <a:t>Hand Hygiene: </a:t>
            </a:r>
            <a:r>
              <a:rPr lang="en-US" dirty="0"/>
              <a:t>Recommendations for proper </a:t>
            </a:r>
            <a:r>
              <a:rPr lang="en-US" dirty="0" err="1"/>
              <a:t>handwashing</a:t>
            </a:r>
            <a:r>
              <a:rPr lang="en-US" dirty="0"/>
              <a:t> and hand sanitization techniques to prevent the transmission of pathogens.</a:t>
            </a:r>
          </a:p>
          <a:p>
            <a:pPr marL="514350" indent="-514350">
              <a:buFont typeface="+mj-lt"/>
              <a:buAutoNum type="arabicPeriod"/>
            </a:pPr>
            <a:r>
              <a:rPr lang="en-US" b="1" dirty="0">
                <a:solidFill>
                  <a:srgbClr val="7030A0"/>
                </a:solidFill>
              </a:rPr>
              <a:t>Personal Protective Equipment (PPE):</a:t>
            </a:r>
            <a:r>
              <a:rPr lang="en-US" b="1" dirty="0"/>
              <a:t> </a:t>
            </a:r>
            <a:r>
              <a:rPr lang="en-US" dirty="0"/>
              <a:t>Guidance on the appropriate use of gloves, masks, gowns, and other PPE to protect both healthcare workers and patients.</a:t>
            </a:r>
          </a:p>
          <a:p>
            <a:pPr marL="514350" indent="-514350">
              <a:buFont typeface="+mj-lt"/>
              <a:buAutoNum type="arabicPeriod"/>
            </a:pPr>
            <a:r>
              <a:rPr lang="en-US" b="1" dirty="0">
                <a:solidFill>
                  <a:srgbClr val="7030A0"/>
                </a:solidFill>
              </a:rPr>
              <a:t>Isolation Precautions: </a:t>
            </a:r>
            <a:r>
              <a:rPr lang="en-US" dirty="0"/>
              <a:t>Recommendations for isolating patients with infectious diseases to prevent the spread of infections to other patients and healthcare workers</a:t>
            </a:r>
            <a:r>
              <a:rPr lang="en-US" dirty="0" smtClean="0"/>
              <a:t>.</a:t>
            </a:r>
            <a:endParaRPr lang="en-US" dirty="0"/>
          </a:p>
        </p:txBody>
      </p:sp>
    </p:spTree>
    <p:extLst>
      <p:ext uri="{BB962C8B-B14F-4D97-AF65-F5344CB8AC3E}">
        <p14:creationId xmlns:p14="http://schemas.microsoft.com/office/powerpoint/2010/main" val="265117063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85000" lnSpcReduction="20000"/>
          </a:bodyPr>
          <a:lstStyle/>
          <a:p>
            <a:pPr marL="0" indent="0">
              <a:buNone/>
            </a:pPr>
            <a:r>
              <a:rPr lang="en-US" sz="2800" b="1" dirty="0" smtClean="0">
                <a:solidFill>
                  <a:srgbClr val="7030A0"/>
                </a:solidFill>
              </a:rPr>
              <a:t>4. Environmental </a:t>
            </a:r>
            <a:r>
              <a:rPr lang="en-US" sz="2800" b="1" dirty="0">
                <a:solidFill>
                  <a:srgbClr val="7030A0"/>
                </a:solidFill>
              </a:rPr>
              <a:t>Cleaning and </a:t>
            </a:r>
            <a:r>
              <a:rPr lang="en-US" sz="2800" b="1" dirty="0" smtClean="0">
                <a:solidFill>
                  <a:srgbClr val="7030A0"/>
                </a:solidFill>
              </a:rPr>
              <a:t>Disinfection</a:t>
            </a:r>
          </a:p>
          <a:p>
            <a:pPr marL="0" indent="0">
              <a:buNone/>
            </a:pPr>
            <a:r>
              <a:rPr lang="en-US" sz="2800" b="1" dirty="0" smtClean="0">
                <a:solidFill>
                  <a:srgbClr val="7030A0"/>
                </a:solidFill>
              </a:rPr>
              <a:t>5. Safe Injection Practices : </a:t>
            </a:r>
            <a:r>
              <a:rPr lang="en-US" sz="2800" dirty="0" smtClean="0"/>
              <a:t>Clean work place, hand hygiene use sterile safety engineered syringe, sterile vial for medication and diluent, skin cleaning and antiseptics use, appropriate collection of sharps and appropriate waste management of sharps  </a:t>
            </a:r>
            <a:endParaRPr lang="en-US" sz="2800" b="1" dirty="0" smtClean="0">
              <a:solidFill>
                <a:srgbClr val="7030A0"/>
              </a:solidFill>
            </a:endParaRPr>
          </a:p>
          <a:p>
            <a:pPr marL="0" indent="0">
              <a:buNone/>
            </a:pPr>
            <a:r>
              <a:rPr lang="en-US" sz="2800" b="1" dirty="0" smtClean="0">
                <a:solidFill>
                  <a:srgbClr val="7030A0"/>
                </a:solidFill>
              </a:rPr>
              <a:t>6. Standard and Transmission-Based Precautions. </a:t>
            </a:r>
            <a:r>
              <a:rPr lang="en-US" sz="2800" dirty="0" smtClean="0"/>
              <a:t>(Contact, Droplet and airborne precautions. (Aerosol-generating procedures)</a:t>
            </a:r>
          </a:p>
          <a:p>
            <a:pPr marL="0" indent="0">
              <a:buNone/>
            </a:pPr>
            <a:r>
              <a:rPr lang="en-US" sz="2800" b="1" dirty="0" smtClean="0">
                <a:solidFill>
                  <a:srgbClr val="7030A0"/>
                </a:solidFill>
              </a:rPr>
              <a:t>7. Respiratory </a:t>
            </a:r>
            <a:r>
              <a:rPr lang="en-US" sz="2800" b="1" dirty="0">
                <a:solidFill>
                  <a:srgbClr val="7030A0"/>
                </a:solidFill>
              </a:rPr>
              <a:t>Hygiene and Cough </a:t>
            </a:r>
            <a:r>
              <a:rPr lang="en-US" sz="2800" b="1" dirty="0" smtClean="0">
                <a:solidFill>
                  <a:srgbClr val="7030A0"/>
                </a:solidFill>
              </a:rPr>
              <a:t>Etiquette</a:t>
            </a:r>
            <a:endParaRPr lang="en-US" sz="2800" b="1" dirty="0">
              <a:solidFill>
                <a:srgbClr val="7030A0"/>
              </a:solidFill>
            </a:endParaRPr>
          </a:p>
          <a:p>
            <a:pPr marL="0" indent="0">
              <a:buNone/>
            </a:pPr>
            <a:r>
              <a:rPr lang="en-US" sz="2800" b="1" dirty="0" smtClean="0">
                <a:solidFill>
                  <a:srgbClr val="7030A0"/>
                </a:solidFill>
              </a:rPr>
              <a:t>8. Visitor Policies : </a:t>
            </a:r>
            <a:r>
              <a:rPr lang="en-US" sz="2800" dirty="0" smtClean="0"/>
              <a:t>Recommendations for visitor      screening, restrictions, and education to prevent 	the introduction and spread of infections.  </a:t>
            </a:r>
          </a:p>
          <a:p>
            <a:pPr marL="0" indent="0">
              <a:buNone/>
            </a:pPr>
            <a:r>
              <a:rPr lang="en-US" sz="2800" b="1" dirty="0" smtClean="0">
                <a:solidFill>
                  <a:srgbClr val="7030A0"/>
                </a:solidFill>
              </a:rPr>
              <a:t>9. Antimicrobial stewardship : </a:t>
            </a:r>
            <a:r>
              <a:rPr lang="en-US" sz="2800" dirty="0" smtClean="0"/>
              <a:t>Is </a:t>
            </a:r>
            <a:r>
              <a:rPr lang="en-US" sz="2800" dirty="0" smtClean="0">
                <a:solidFill>
                  <a:srgbClr val="7030A0"/>
                </a:solidFill>
              </a:rPr>
              <a:t>defined</a:t>
            </a:r>
            <a:r>
              <a:rPr lang="en-US" sz="2800" dirty="0" smtClean="0"/>
              <a:t> as use of the right antimicrobial agent, for the right patient, at the right time, with the right dose, route and frequency, causing the least harm to the patient and future patients. (CDC)</a:t>
            </a:r>
            <a:endParaRPr lang="en-US" sz="2800" dirty="0"/>
          </a:p>
          <a:p>
            <a:endParaRPr lang="en-US" dirty="0" smtClean="0"/>
          </a:p>
          <a:p>
            <a:endParaRPr lang="en-US" dirty="0"/>
          </a:p>
        </p:txBody>
      </p:sp>
    </p:spTree>
    <p:extLst>
      <p:ext uri="{BB962C8B-B14F-4D97-AF65-F5344CB8AC3E}">
        <p14:creationId xmlns:p14="http://schemas.microsoft.com/office/powerpoint/2010/main" val="185204770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r>
              <a:rPr lang="en-US" sz="2800" dirty="0" smtClean="0"/>
              <a:t>It is Implemented by two strategies </a:t>
            </a:r>
          </a:p>
          <a:p>
            <a:r>
              <a:rPr lang="en-US" sz="2800" dirty="0" smtClean="0"/>
              <a:t>Front end strategies (formulary restriction) </a:t>
            </a:r>
          </a:p>
          <a:p>
            <a:r>
              <a:rPr lang="en-US" sz="2800" dirty="0" smtClean="0"/>
              <a:t>Back end strategies (prospective audit and feedback) </a:t>
            </a:r>
          </a:p>
          <a:p>
            <a:pPr marL="0" indent="0">
              <a:buNone/>
            </a:pPr>
            <a:r>
              <a:rPr lang="en-US" sz="2800" b="1" dirty="0" smtClean="0">
                <a:solidFill>
                  <a:srgbClr val="7030A0"/>
                </a:solidFill>
              </a:rPr>
              <a:t>10. Management </a:t>
            </a:r>
            <a:r>
              <a:rPr lang="en-US" sz="2800" b="1" dirty="0">
                <a:solidFill>
                  <a:srgbClr val="7030A0"/>
                </a:solidFill>
              </a:rPr>
              <a:t>of Sharps: </a:t>
            </a:r>
            <a:r>
              <a:rPr lang="en-US" sz="2800" dirty="0"/>
              <a:t>Proper handling and disposal of sharp objects, such as needles and scalpels, to prevent accidental injuries and exposure to </a:t>
            </a:r>
            <a:r>
              <a:rPr lang="en-US" sz="2800" dirty="0" err="1"/>
              <a:t>bloodborne</a:t>
            </a:r>
            <a:r>
              <a:rPr lang="en-US" sz="2800" dirty="0"/>
              <a:t> </a:t>
            </a:r>
            <a:r>
              <a:rPr lang="en-US" sz="2800" dirty="0" smtClean="0"/>
              <a:t>pathogens.</a:t>
            </a:r>
          </a:p>
          <a:p>
            <a:pPr marL="0" indent="0">
              <a:buNone/>
            </a:pPr>
            <a:r>
              <a:rPr lang="en-US" sz="2800" b="1" dirty="0" smtClean="0">
                <a:solidFill>
                  <a:srgbClr val="7030A0"/>
                </a:solidFill>
              </a:rPr>
              <a:t>11. Surveillance </a:t>
            </a:r>
            <a:r>
              <a:rPr lang="en-US" sz="2800" b="1" dirty="0">
                <a:solidFill>
                  <a:srgbClr val="7030A0"/>
                </a:solidFill>
              </a:rPr>
              <a:t>and Reporting: </a:t>
            </a:r>
            <a:r>
              <a:rPr lang="en-US" sz="2800" dirty="0"/>
              <a:t>Procedures for monitoring and reporting healthcare-associated infections to track trends and implement appropriate interventions</a:t>
            </a:r>
            <a:r>
              <a:rPr lang="en-US" sz="2800" dirty="0" smtClean="0"/>
              <a:t>. </a:t>
            </a:r>
            <a:r>
              <a:rPr lang="en-US" sz="2800" b="1" dirty="0" smtClean="0">
                <a:solidFill>
                  <a:srgbClr val="00B050"/>
                </a:solidFill>
              </a:rPr>
              <a:t>The HAI surveillance cycle consists of : </a:t>
            </a:r>
            <a:r>
              <a:rPr lang="en-US" sz="2800" b="1" dirty="0" smtClean="0">
                <a:solidFill>
                  <a:srgbClr val="00B0F0"/>
                </a:solidFill>
              </a:rPr>
              <a:t>data collection </a:t>
            </a:r>
            <a:r>
              <a:rPr lang="en-US" sz="2800" b="1" dirty="0" smtClean="0">
                <a:solidFill>
                  <a:srgbClr val="00B0F0"/>
                </a:solidFill>
                <a:sym typeface="Wingdings" pitchFamily="2" charset="2"/>
              </a:rPr>
              <a:t></a:t>
            </a:r>
            <a:r>
              <a:rPr lang="en-US" sz="2800" b="1" dirty="0" smtClean="0">
                <a:solidFill>
                  <a:srgbClr val="00B0F0"/>
                </a:solidFill>
              </a:rPr>
              <a:t>data analysis </a:t>
            </a:r>
            <a:r>
              <a:rPr lang="en-US" sz="2800" b="1" dirty="0" smtClean="0">
                <a:solidFill>
                  <a:srgbClr val="00B0F0"/>
                </a:solidFill>
                <a:sym typeface="Wingdings" pitchFamily="2" charset="2"/>
              </a:rPr>
              <a:t> data interpretation data dissemination. </a:t>
            </a:r>
            <a:endParaRPr lang="en-US" sz="2800" b="1" dirty="0">
              <a:solidFill>
                <a:srgbClr val="00B0F0"/>
              </a:solidFill>
            </a:endParaRPr>
          </a:p>
          <a:p>
            <a:endParaRPr lang="en-US" dirty="0"/>
          </a:p>
        </p:txBody>
      </p:sp>
    </p:spTree>
    <p:extLst>
      <p:ext uri="{BB962C8B-B14F-4D97-AF65-F5344CB8AC3E}">
        <p14:creationId xmlns:p14="http://schemas.microsoft.com/office/powerpoint/2010/main" val="77711570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Autofit/>
          </a:bodyPr>
          <a:lstStyle/>
          <a:p>
            <a:pPr marL="0" indent="0">
              <a:buNone/>
            </a:pPr>
            <a:r>
              <a:rPr lang="en-US" sz="4000" b="1" dirty="0" smtClean="0">
                <a:solidFill>
                  <a:srgbClr val="7030A0"/>
                </a:solidFill>
              </a:rPr>
              <a:t>12. Patient </a:t>
            </a:r>
            <a:r>
              <a:rPr lang="en-US" sz="4000" b="1" dirty="0">
                <a:solidFill>
                  <a:srgbClr val="7030A0"/>
                </a:solidFill>
              </a:rPr>
              <a:t>Placement: </a:t>
            </a:r>
            <a:r>
              <a:rPr lang="en-US" sz="4000" dirty="0"/>
              <a:t>Recommendations for placing patients with infectious diseases in appropriate settings to prevent transmission.</a:t>
            </a:r>
          </a:p>
          <a:p>
            <a:pPr marL="0" indent="0">
              <a:buNone/>
            </a:pPr>
            <a:r>
              <a:rPr lang="en-US" sz="4000" b="1" dirty="0" smtClean="0">
                <a:solidFill>
                  <a:srgbClr val="7030A0"/>
                </a:solidFill>
              </a:rPr>
              <a:t>13. Vaccination</a:t>
            </a:r>
            <a:r>
              <a:rPr lang="en-US" sz="4000" b="1" dirty="0">
                <a:solidFill>
                  <a:srgbClr val="7030A0"/>
                </a:solidFill>
              </a:rPr>
              <a:t>: </a:t>
            </a:r>
            <a:r>
              <a:rPr lang="en-US" sz="4000" dirty="0"/>
              <a:t>Guidance on healthcare worker immunizations to reduce the risk of vaccine-preventable </a:t>
            </a:r>
            <a:r>
              <a:rPr lang="en-US" sz="4000" dirty="0" smtClean="0"/>
              <a:t>infections.</a:t>
            </a:r>
          </a:p>
        </p:txBody>
      </p:sp>
    </p:spTree>
    <p:extLst>
      <p:ext uri="{BB962C8B-B14F-4D97-AF65-F5344CB8AC3E}">
        <p14:creationId xmlns:p14="http://schemas.microsoft.com/office/powerpoint/2010/main" val="195816956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0" indent="0">
              <a:buNone/>
            </a:pPr>
            <a:r>
              <a:rPr lang="en-US" b="1" dirty="0" smtClean="0">
                <a:solidFill>
                  <a:srgbClr val="7030A0"/>
                </a:solidFill>
              </a:rPr>
              <a:t>14. Training </a:t>
            </a:r>
            <a:r>
              <a:rPr lang="en-US" b="1" dirty="0">
                <a:solidFill>
                  <a:srgbClr val="7030A0"/>
                </a:solidFill>
              </a:rPr>
              <a:t>and Education: </a:t>
            </a:r>
            <a:r>
              <a:rPr lang="en-US" dirty="0"/>
              <a:t>Training programs for healthcare workers to ensure they are knowledgeable about infection prevention and control practices.</a:t>
            </a:r>
          </a:p>
          <a:p>
            <a:pPr marL="0" indent="0">
              <a:buNone/>
            </a:pPr>
            <a:r>
              <a:rPr lang="en-US" b="1" dirty="0" smtClean="0">
                <a:solidFill>
                  <a:srgbClr val="7030A0"/>
                </a:solidFill>
              </a:rPr>
              <a:t>15. Risk </a:t>
            </a:r>
            <a:r>
              <a:rPr lang="en-US" b="1" dirty="0">
                <a:solidFill>
                  <a:srgbClr val="7030A0"/>
                </a:solidFill>
              </a:rPr>
              <a:t>Assessment : </a:t>
            </a:r>
            <a:r>
              <a:rPr lang="en-US" dirty="0" smtClean="0"/>
              <a:t>assessing </a:t>
            </a:r>
            <a:r>
              <a:rPr lang="en-US" dirty="0"/>
              <a:t>the risk </a:t>
            </a:r>
            <a:r>
              <a:rPr lang="en-US" dirty="0" smtClean="0"/>
              <a:t>  associated </a:t>
            </a:r>
            <a:r>
              <a:rPr lang="en-US" dirty="0"/>
              <a:t>with specific patient populations, </a:t>
            </a:r>
            <a:r>
              <a:rPr lang="en-US" dirty="0" smtClean="0"/>
              <a:t>  procedures</a:t>
            </a:r>
            <a:r>
              <a:rPr lang="en-US" dirty="0"/>
              <a:t>, and environments to tailor infection prevention strategies </a:t>
            </a:r>
            <a:r>
              <a:rPr lang="en-US" dirty="0" smtClean="0"/>
              <a:t>according to National healthcare safety network (NHSN) Diagnostic criteria (CDC)</a:t>
            </a:r>
            <a:endParaRPr lang="en-US" dirty="0"/>
          </a:p>
          <a:p>
            <a:endParaRPr lang="en-US" sz="2800" dirty="0"/>
          </a:p>
        </p:txBody>
      </p:sp>
    </p:spTree>
    <p:extLst>
      <p:ext uri="{BB962C8B-B14F-4D97-AF65-F5344CB8AC3E}">
        <p14:creationId xmlns:p14="http://schemas.microsoft.com/office/powerpoint/2010/main" val="63346577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828" y="76200"/>
            <a:ext cx="8918972" cy="6705600"/>
          </a:xfrm>
        </p:spPr>
      </p:pic>
    </p:spTree>
    <p:extLst>
      <p:ext uri="{BB962C8B-B14F-4D97-AF65-F5344CB8AC3E}">
        <p14:creationId xmlns:p14="http://schemas.microsoft.com/office/powerpoint/2010/main" val="2244468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TotalTime>
  <Words>7841</Words>
  <Application>Microsoft Office PowerPoint</Application>
  <PresentationFormat>On-screen Show (4:3)</PresentationFormat>
  <Paragraphs>784</Paragraphs>
  <Slides>118</Slides>
  <Notes>58</Notes>
  <HiddenSlides>0</HiddenSlides>
  <MMClips>0</MMClips>
  <ScaleCrop>false</ScaleCrop>
  <HeadingPairs>
    <vt:vector size="4" baseType="variant">
      <vt:variant>
        <vt:lpstr>Theme</vt:lpstr>
      </vt:variant>
      <vt:variant>
        <vt:i4>3</vt:i4>
      </vt:variant>
      <vt:variant>
        <vt:lpstr>Slide Titles</vt:lpstr>
      </vt:variant>
      <vt:variant>
        <vt:i4>118</vt:i4>
      </vt:variant>
    </vt:vector>
  </HeadingPairs>
  <TitlesOfParts>
    <vt:vector size="121" baseType="lpstr">
      <vt:lpstr>Office Theme</vt:lpstr>
      <vt:lpstr>2_Custom Design</vt:lpstr>
      <vt:lpstr>Custom Design</vt:lpstr>
      <vt:lpstr>Infection prevention and control programme </vt:lpstr>
      <vt:lpstr>Introduction</vt:lpstr>
      <vt:lpstr>HAI DEFINITION</vt:lpstr>
      <vt:lpstr>Microorganisms Implicated in HAIs</vt:lpstr>
      <vt:lpstr>MAJOR HAI TYPES- 4 common types</vt:lpstr>
      <vt:lpstr>The Chain of Infection</vt:lpstr>
      <vt:lpstr>Components of standard precautions</vt:lpstr>
      <vt:lpstr>Hand Hygiene</vt:lpstr>
      <vt:lpstr>Types of Hand Hygiene Methods</vt:lpstr>
      <vt:lpstr>PowerPoint Presentation</vt:lpstr>
      <vt:lpstr>PowerPoint Presentation</vt:lpstr>
      <vt:lpstr>Indications (Five Moments for Hand Hygiene)</vt:lpstr>
      <vt:lpstr>Steps of Hand Rubbing and Hand Washing</vt:lpstr>
      <vt:lpstr>Personal Protective Equipment (PPE)</vt:lpstr>
      <vt:lpstr>PowerPoint Presentation</vt:lpstr>
      <vt:lpstr>PowerPoint Presentation</vt:lpstr>
      <vt:lpstr>Gloves</vt:lpstr>
      <vt:lpstr>PowerPoint Presentation</vt:lpstr>
      <vt:lpstr>Hand Hygiene and Glove Use</vt:lpstr>
      <vt:lpstr>Steps of gloves donning (wearing)</vt:lpstr>
      <vt:lpstr>Steps of gloves removal (doffing)</vt:lpstr>
      <vt:lpstr>Surgical (3-ply) Mask and Respirators</vt:lpstr>
      <vt:lpstr>Surgical Mask (3-ply or medical mask)</vt:lpstr>
      <vt:lpstr>PowerPoint Presentation</vt:lpstr>
      <vt:lpstr>PowerPoint Presentation</vt:lpstr>
      <vt:lpstr>PowerPoint Presentation</vt:lpstr>
      <vt:lpstr>Steps of mask donning (wearing) </vt:lpstr>
      <vt:lpstr> Steps of mask doffing (removal)</vt:lpstr>
      <vt:lpstr>Respirator (N95 Mask)</vt:lpstr>
      <vt:lpstr>PowerPoint Presentation</vt:lpstr>
      <vt:lpstr>PowerPoint Presentation</vt:lpstr>
      <vt:lpstr>PowerPoint Presentation</vt:lpstr>
      <vt:lpstr>PowerPoint Presentation</vt:lpstr>
      <vt:lpstr>Protective Body Clothing</vt:lpstr>
      <vt:lpstr>Steps of gown donning (wearing)</vt:lpstr>
      <vt:lpstr>Steps of gown doffing (removal)</vt:lpstr>
      <vt:lpstr>Protective Eye/Face Wear</vt:lpstr>
      <vt:lpstr>Head Cover and Shoe Cover</vt:lpstr>
      <vt:lpstr>Donning and Doffing</vt:lpstr>
      <vt:lpstr>PowerPoint Presentation</vt:lpstr>
      <vt:lpstr>Logos used for segregation of biomedical waste</vt:lpstr>
      <vt:lpstr>TRANSMISSION-BASED PRECAUTIONS</vt:lpstr>
      <vt:lpstr>Contact Precautions</vt:lpstr>
      <vt:lpstr>Agents transmitted through contact</vt:lpstr>
      <vt:lpstr>Infection control measures Contact Precautions </vt:lpstr>
      <vt:lpstr>Droplet Precautions</vt:lpstr>
      <vt:lpstr>Agents transmitted through droplets</vt:lpstr>
      <vt:lpstr>Infection control Measures- Droplet Precautions</vt:lpstr>
      <vt:lpstr>Airborne Precautions</vt:lpstr>
      <vt:lpstr>Agents transmitted through aerosols</vt:lpstr>
      <vt:lpstr>Aerosol-generating Procedures (AGPs)</vt:lpstr>
      <vt:lpstr>IC Measures – Airborne precautions</vt:lpstr>
      <vt:lpstr>IC Measures – Airborne precautions</vt:lpstr>
      <vt:lpstr>IC Measures – Airborne precautions</vt:lpstr>
      <vt:lpstr>Decontamination </vt:lpstr>
      <vt:lpstr>Management of Sharps</vt:lpstr>
      <vt:lpstr>Biomedical Waste Management </vt:lpstr>
      <vt:lpstr>PowerPoint Presentation</vt:lpstr>
      <vt:lpstr>PowerPoint Presentation</vt:lpstr>
      <vt:lpstr>Biomedical Waste Management Rule, India, 2016 (including the amendment added in 2018 and 2019)</vt:lpstr>
      <vt:lpstr>PowerPoint Presentation</vt:lpstr>
      <vt:lpstr>PowerPoint Presentation</vt:lpstr>
      <vt:lpstr>Infection prevention and control programme</vt:lpstr>
      <vt:lpstr>PowerPoint Presentation</vt:lpstr>
      <vt:lpstr>PowerPoint Presentation</vt:lpstr>
      <vt:lpstr>Hospital infection control committee </vt:lpstr>
      <vt:lpstr>PowerPoint Presentation</vt:lpstr>
      <vt:lpstr>PowerPoint Presentation</vt:lpstr>
      <vt:lpstr>PowerPoint Presentation</vt:lpstr>
      <vt:lpstr>Roles and responsibilities</vt:lpstr>
      <vt:lpstr>PowerPoint Presentation</vt:lpstr>
      <vt:lpstr>Infection control nurse</vt:lpstr>
      <vt:lpstr>PowerPoint Presentation</vt:lpstr>
      <vt:lpstr>Head of the healthcare facility/hospital administrator </vt:lpstr>
      <vt:lpstr>PowerPoint Presentation</vt:lpstr>
      <vt:lpstr> Microbiologist and microbiology department      </vt:lpstr>
      <vt:lpstr>PowerPoint Presentation</vt:lpstr>
      <vt:lpstr>PowerPoint Presentation</vt:lpstr>
      <vt:lpstr>Responsibilities of Doctors</vt:lpstr>
      <vt:lpstr>Responsibilities of Pharmacist and pharmacology department</vt:lpstr>
      <vt:lpstr>Nursing staff</vt:lpstr>
      <vt:lpstr>PowerPoint Presentation</vt:lpstr>
      <vt:lpstr>PowerPoint Presentation</vt:lpstr>
      <vt:lpstr>PowerPoint Presentation</vt:lpstr>
      <vt:lpstr>Responsibilities of the CSSD (central sterile supply department )</vt:lpstr>
      <vt:lpstr>PowerPoint Presentation</vt:lpstr>
      <vt:lpstr>PowerPoint Presentation</vt:lpstr>
      <vt:lpstr>PowerPoint Presentation</vt:lpstr>
      <vt:lpstr>PowerPoint Presentation</vt:lpstr>
      <vt:lpstr>Laundry service</vt:lpstr>
      <vt:lpstr>PowerPoint Presentation</vt:lpstr>
      <vt:lpstr>PowerPoint Presentation</vt:lpstr>
      <vt:lpstr>Housekeeping service</vt:lpstr>
      <vt:lpstr>PowerPoint Presentation</vt:lpstr>
      <vt:lpstr>PowerPoint Presentation</vt:lpstr>
      <vt:lpstr>Housekeeping </vt:lpstr>
      <vt:lpstr>PowerPoint Presentation</vt:lpstr>
      <vt:lpstr>PowerPoint Presentation</vt:lpstr>
      <vt:lpstr>Facility/ building maintenance committee/ agency</vt:lpstr>
      <vt:lpstr>Infection prevention and control manual</vt:lpstr>
      <vt:lpstr>Antimicrobial use and management</vt:lpstr>
      <vt:lpstr>PowerPoint Presentation</vt:lpstr>
      <vt:lpstr>Role of the microbiology laboratory</vt:lpstr>
      <vt:lpstr>Role of biomarkers in infections</vt:lpstr>
      <vt:lpstr>Educational programmes and strategies</vt:lpstr>
      <vt:lpstr>Risk assessment and risk management </vt:lpstr>
      <vt:lpstr>PowerPoint Presentation</vt:lpstr>
      <vt:lpstr>Evaluation and feedback of the programme</vt:lpstr>
      <vt:lpstr>PowerPoint Presentation</vt:lpstr>
      <vt:lpstr>Care bundle for urinary catheter</vt:lpstr>
      <vt:lpstr>Care bundle for central line</vt:lpstr>
      <vt:lpstr>PowerPoint Presentation</vt:lpstr>
      <vt:lpstr>Take home message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Infection prevention and control programme </dc:title>
  <dc:creator>micro pc</dc:creator>
  <cp:lastModifiedBy>micro pc</cp:lastModifiedBy>
  <cp:revision>245</cp:revision>
  <dcterms:created xsi:type="dcterms:W3CDTF">2023-08-14T09:58:12Z</dcterms:created>
  <dcterms:modified xsi:type="dcterms:W3CDTF">2023-08-19T03:48:23Z</dcterms:modified>
</cp:coreProperties>
</file>