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0"/>
  </p:notes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14" r:id="rId58"/>
    <p:sldId id="315" r:id="rId59"/>
    <p:sldId id="316" r:id="rId60"/>
    <p:sldId id="317" r:id="rId61"/>
    <p:sldId id="318" r:id="rId62"/>
    <p:sldId id="319" r:id="rId63"/>
    <p:sldId id="320" r:id="rId64"/>
    <p:sldId id="321" r:id="rId65"/>
    <p:sldId id="322" r:id="rId66"/>
    <p:sldId id="323" r:id="rId67"/>
    <p:sldId id="324" r:id="rId68"/>
    <p:sldId id="325" r:id="rId69"/>
    <p:sldId id="326" r:id="rId70"/>
    <p:sldId id="327" r:id="rId71"/>
    <p:sldId id="328" r:id="rId72"/>
    <p:sldId id="329" r:id="rId73"/>
    <p:sldId id="330" r:id="rId74"/>
    <p:sldId id="331" r:id="rId75"/>
    <p:sldId id="332" r:id="rId76"/>
    <p:sldId id="333" r:id="rId77"/>
    <p:sldId id="334" r:id="rId78"/>
    <p:sldId id="335" r:id="rId79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1" d="100"/>
          <a:sy n="141" d="100"/>
        </p:scale>
        <p:origin x="-690" y="-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6970AC-2999-420F-88B9-8D922ED9F04D}" type="datetimeFigureOut">
              <a:rPr lang="en-US" smtClean="0"/>
              <a:t>6/15/2024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4E2D31-E3C5-4FB8-86D8-BAA0EF2489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471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18" tIns="91418" rIns="91418" bIns="91418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400633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18" tIns="91418" rIns="91418" bIns="91418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885115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18" tIns="91418" rIns="91418" bIns="91418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021022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18" tIns="91418" rIns="91418" bIns="91418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959493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18" tIns="91418" rIns="91418" bIns="91418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989707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18" tIns="91418" rIns="91418" bIns="91418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610346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18" tIns="91418" rIns="91418" bIns="91418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377534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18" tIns="91418" rIns="91418" bIns="91418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269145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18" tIns="91418" rIns="91418" bIns="91418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626614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18" tIns="91418" rIns="91418" bIns="91418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598298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18" tIns="91418" rIns="91418" bIns="91418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170834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18" tIns="91418" rIns="91418" bIns="91418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411389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18" tIns="91418" rIns="91418" bIns="91418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567654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18" tIns="91418" rIns="91418" bIns="91418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113731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18" tIns="91418" rIns="91418" bIns="91418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139848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18" tIns="91418" rIns="91418" bIns="91418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325750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18" tIns="91418" rIns="91418" bIns="91418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294550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18" tIns="91418" rIns="91418" bIns="91418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442025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18" tIns="91418" rIns="91418" bIns="91418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2747390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18" tIns="91418" rIns="91418" bIns="91418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7220405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18" tIns="91418" rIns="91418" bIns="91418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2578515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18" tIns="91418" rIns="91418" bIns="91418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3057687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18" tIns="91418" rIns="91418" bIns="91418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3374387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18" tIns="91418" rIns="91418" bIns="91418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5906924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18" tIns="91418" rIns="91418" bIns="91418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5557693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18" tIns="91418" rIns="91418" bIns="91418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2057193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18" tIns="91418" rIns="91418" bIns="91418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1390450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18" tIns="91418" rIns="91418" bIns="91418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8013531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18" tIns="91418" rIns="91418" bIns="91418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6084722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18" tIns="91418" rIns="91418" bIns="91418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2769264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18" tIns="91418" rIns="91418" bIns="91418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6302805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18" tIns="91418" rIns="91418" bIns="91418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9923804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18" tIns="91418" rIns="91418" bIns="91418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4427138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18" tIns="91418" rIns="91418" bIns="91418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9514230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18" tIns="91418" rIns="91418" bIns="91418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6442705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18" tIns="91418" rIns="91418" bIns="91418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0660378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18" tIns="91418" rIns="91418" bIns="91418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81916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18" tIns="91418" rIns="91418" bIns="91418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05600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18" tIns="91418" rIns="91418" bIns="91418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5573125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18" tIns="91418" rIns="91418" bIns="91418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101760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18" tIns="91418" rIns="91418" bIns="91418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1815608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18" tIns="91418" rIns="91418" bIns="91418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8992110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18" tIns="91418" rIns="91418" bIns="91418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8516239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18" tIns="91418" rIns="91418" bIns="91418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5199362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18" tIns="91418" rIns="91418" bIns="91418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6865159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18" tIns="91418" rIns="91418" bIns="91418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225401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18" tIns="91418" rIns="91418" bIns="91418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2361989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18" tIns="91418" rIns="91418" bIns="91418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3605170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18" tIns="91418" rIns="91418" bIns="91418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6571107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18" tIns="91418" rIns="91418" bIns="91418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2922916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18" tIns="91418" rIns="91418" bIns="91418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990820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18" tIns="91418" rIns="91418" bIns="91418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1566313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18" tIns="91418" rIns="91418" bIns="91418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92190547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18" tIns="91418" rIns="91418" bIns="91418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31284437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18" tIns="91418" rIns="91418" bIns="91418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18644493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18" tIns="91418" rIns="91418" bIns="91418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61516886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18" tIns="91418" rIns="91418" bIns="91418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43782360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18" tIns="91418" rIns="91418" bIns="91418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70158987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18" tIns="91418" rIns="91418" bIns="91418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77978389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18" tIns="91418" rIns="91418" bIns="91418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19667273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18" tIns="91418" rIns="91418" bIns="91418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24815032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18" tIns="91418" rIns="91418" bIns="91418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03351835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18" tIns="91418" rIns="91418" bIns="91418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15461977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18" tIns="91418" rIns="91418" bIns="91418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3796098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18" tIns="91418" rIns="91418" bIns="91418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36700375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18" tIns="91418" rIns="91418" bIns="91418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98854796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18" tIns="91418" rIns="91418" bIns="91418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9157328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18" tIns="91418" rIns="91418" bIns="91418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16584369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18" tIns="91418" rIns="91418" bIns="91418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50215335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18" tIns="91418" rIns="91418" bIns="91418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11224556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18" tIns="91418" rIns="91418" bIns="91418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70504081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18" tIns="91418" rIns="91418" bIns="91418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13943938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18" tIns="91418" rIns="91418" bIns="91418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66630384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18" tIns="91418" rIns="91418" bIns="91418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3714923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18" tIns="91418" rIns="91418" bIns="91418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77174446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18" tIns="91418" rIns="91418" bIns="91418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77768170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18" tIns="91418" rIns="91418" bIns="91418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5572069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18" tIns="91418" rIns="91418" bIns="91418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175024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591CB-E626-458E-8967-FA5C103477B2}" type="datetimeFigureOut">
              <a:rPr lang="en-US" smtClean="0"/>
              <a:t>6/15/2024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C7C01-CFB1-4F6A-8910-C02D84533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1715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591CB-E626-458E-8967-FA5C103477B2}" type="datetimeFigureOut">
              <a:rPr lang="en-US" smtClean="0"/>
              <a:t>6/15/2024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C7C01-CFB1-4F6A-8910-C02D84533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059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591CB-E626-458E-8967-FA5C103477B2}" type="datetimeFigureOut">
              <a:rPr lang="en-US" smtClean="0"/>
              <a:t>6/15/2024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C7C01-CFB1-4F6A-8910-C02D84533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97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591CB-E626-458E-8967-FA5C103477B2}" type="datetimeFigureOut">
              <a:rPr lang="en-US" smtClean="0"/>
              <a:t>6/15/2024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C7C01-CFB1-4F6A-8910-C02D84533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6486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591CB-E626-458E-8967-FA5C103477B2}" type="datetimeFigureOut">
              <a:rPr lang="en-US" smtClean="0"/>
              <a:t>6/15/2024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C7C01-CFB1-4F6A-8910-C02D84533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767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591CB-E626-458E-8967-FA5C103477B2}" type="datetimeFigureOut">
              <a:rPr lang="en-US" smtClean="0"/>
              <a:t>6/15/2024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C7C01-CFB1-4F6A-8910-C02D84533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65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591CB-E626-458E-8967-FA5C103477B2}" type="datetimeFigureOut">
              <a:rPr lang="en-US" smtClean="0"/>
              <a:t>6/15/2024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C7C01-CFB1-4F6A-8910-C02D84533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126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591CB-E626-458E-8967-FA5C103477B2}" type="datetimeFigureOut">
              <a:rPr lang="en-US" smtClean="0"/>
              <a:t>6/15/2024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C7C01-CFB1-4F6A-8910-C02D84533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638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591CB-E626-458E-8967-FA5C103477B2}" type="datetimeFigureOut">
              <a:rPr lang="en-US" smtClean="0"/>
              <a:t>6/15/2024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C7C01-CFB1-4F6A-8910-C02D84533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8256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591CB-E626-458E-8967-FA5C103477B2}" type="datetimeFigureOut">
              <a:rPr lang="en-US" smtClean="0"/>
              <a:t>6/15/2024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C7C01-CFB1-4F6A-8910-C02D84533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3403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591CB-E626-458E-8967-FA5C103477B2}" type="datetimeFigureOut">
              <a:rPr lang="en-US" smtClean="0"/>
              <a:t>6/15/2024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C7C01-CFB1-4F6A-8910-C02D84533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3469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7544483" y="657775"/>
            <a:ext cx="1299300" cy="432900"/>
          </a:xfrm>
          <a:prstGeom prst="triangle">
            <a:avLst>
              <a:gd name="adj" fmla="val 32425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vo"/>
              <a:ea typeface="Arvo"/>
              <a:cs typeface="Arvo"/>
              <a:sym typeface="Arvo"/>
            </a:endParaRPr>
          </a:p>
        </p:txBody>
      </p:sp>
      <p:grpSp>
        <p:nvGrpSpPr>
          <p:cNvPr id="11" name="Google Shape;11;p2"/>
          <p:cNvGrpSpPr/>
          <p:nvPr/>
        </p:nvGrpSpPr>
        <p:grpSpPr>
          <a:xfrm>
            <a:off x="0" y="-7088"/>
            <a:ext cx="8661398" cy="5150588"/>
            <a:chOff x="0" y="-7088"/>
            <a:chExt cx="8661398" cy="5150588"/>
          </a:xfrm>
        </p:grpSpPr>
        <p:sp>
          <p:nvSpPr>
            <p:cNvPr id="12" name="Google Shape;12;p2"/>
            <p:cNvSpPr/>
            <p:nvPr/>
          </p:nvSpPr>
          <p:spPr>
            <a:xfrm>
              <a:off x="0" y="0"/>
              <a:ext cx="3525000" cy="51435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10800000" flipH="1">
              <a:off x="3517898" y="-7088"/>
              <a:ext cx="5143500" cy="5143500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</p:grpSp>
      <p:grpSp>
        <p:nvGrpSpPr>
          <p:cNvPr id="14" name="Google Shape;14;p2"/>
          <p:cNvGrpSpPr/>
          <p:nvPr/>
        </p:nvGrpSpPr>
        <p:grpSpPr>
          <a:xfrm rot="10800000" flipH="1">
            <a:off x="1" y="1090763"/>
            <a:ext cx="8847502" cy="2961975"/>
            <a:chOff x="-8178042" y="-4493254"/>
            <a:chExt cx="19483598" cy="6522736"/>
          </a:xfrm>
        </p:grpSpPr>
        <p:sp>
          <p:nvSpPr>
            <p:cNvPr id="15" name="Google Shape;15;p2"/>
            <p:cNvSpPr/>
            <p:nvPr/>
          </p:nvSpPr>
          <p:spPr>
            <a:xfrm>
              <a:off x="-8178042" y="-4493118"/>
              <a:ext cx="12968400" cy="6522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4782955" y="-4493254"/>
              <a:ext cx="6522600" cy="65226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</p:grpSp>
      <p:grpSp>
        <p:nvGrpSpPr>
          <p:cNvPr id="17" name="Google Shape;17;p2"/>
          <p:cNvGrpSpPr/>
          <p:nvPr/>
        </p:nvGrpSpPr>
        <p:grpSpPr>
          <a:xfrm>
            <a:off x="3677236" y="4278349"/>
            <a:ext cx="5480829" cy="432996"/>
            <a:chOff x="5582265" y="4646738"/>
            <a:chExt cx="5480829" cy="432996"/>
          </a:xfrm>
        </p:grpSpPr>
        <p:sp>
          <p:nvSpPr>
            <p:cNvPr id="18" name="Google Shape;18;p2"/>
            <p:cNvSpPr/>
            <p:nvPr/>
          </p:nvSpPr>
          <p:spPr>
            <a:xfrm rot="10800000">
              <a:off x="5582265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9" name="Google Shape;19;p2"/>
            <p:cNvGrpSpPr/>
            <p:nvPr/>
          </p:nvGrpSpPr>
          <p:grpSpPr>
            <a:xfrm flipH="1">
              <a:off x="5585232" y="4646738"/>
              <a:ext cx="5477861" cy="304551"/>
              <a:chOff x="-24158748" y="330075"/>
              <a:chExt cx="30568423" cy="1699506"/>
            </a:xfrm>
          </p:grpSpPr>
          <p:sp>
            <p:nvSpPr>
              <p:cNvPr id="20" name="Google Shape;20;p2"/>
              <p:cNvSpPr/>
              <p:nvPr/>
            </p:nvSpPr>
            <p:spPr>
              <a:xfrm>
                <a:off x="-24158748" y="330081"/>
                <a:ext cx="28908000" cy="16995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4710175" y="330075"/>
                <a:ext cx="1699500" cy="1699500"/>
              </a:xfrm>
              <a:prstGeom prst="rtTriangl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2" name="Google Shape;22;p2"/>
          <p:cNvSpPr txBox="1">
            <a:spLocks noGrp="1"/>
          </p:cNvSpPr>
          <p:nvPr>
            <p:ph type="ctrTitle"/>
          </p:nvPr>
        </p:nvSpPr>
        <p:spPr>
          <a:xfrm>
            <a:off x="685800" y="1090750"/>
            <a:ext cx="5367900" cy="296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xmlns="" id="{A2673312-CB23-421E-ADE9-4194F7B1BC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82759" y="3354883"/>
            <a:ext cx="1063409" cy="693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2297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 + 2 columns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Google Shape;82;p6"/>
          <p:cNvGrpSpPr/>
          <p:nvPr/>
        </p:nvGrpSpPr>
        <p:grpSpPr>
          <a:xfrm>
            <a:off x="-4" y="40"/>
            <a:ext cx="7072430" cy="1327315"/>
            <a:chOff x="-4" y="40"/>
            <a:chExt cx="7072430" cy="1327315"/>
          </a:xfrm>
        </p:grpSpPr>
        <p:sp>
          <p:nvSpPr>
            <p:cNvPr id="83" name="Google Shape;83;p6"/>
            <p:cNvSpPr/>
            <p:nvPr/>
          </p:nvSpPr>
          <p:spPr>
            <a:xfrm>
              <a:off x="6292649" y="126425"/>
              <a:ext cx="779700" cy="259800"/>
            </a:xfrm>
            <a:prstGeom prst="triangle">
              <a:avLst>
                <a:gd name="adj" fmla="val 32425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  <p:grpSp>
          <p:nvGrpSpPr>
            <p:cNvPr id="84" name="Google Shape;84;p6"/>
            <p:cNvGrpSpPr/>
            <p:nvPr/>
          </p:nvGrpSpPr>
          <p:grpSpPr>
            <a:xfrm rot="10800000" flipH="1">
              <a:off x="3" y="40"/>
              <a:ext cx="6756168" cy="1327315"/>
              <a:chOff x="-2168138" y="330075"/>
              <a:chExt cx="8650663" cy="1699506"/>
            </a:xfrm>
          </p:grpSpPr>
          <p:sp>
            <p:nvSpPr>
              <p:cNvPr id="85" name="Google Shape;85;p6"/>
              <p:cNvSpPr/>
              <p:nvPr/>
            </p:nvSpPr>
            <p:spPr>
              <a:xfrm>
                <a:off x="-2168138" y="330081"/>
                <a:ext cx="6958200" cy="16995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rvo"/>
                  <a:ea typeface="Arvo"/>
                  <a:cs typeface="Arvo"/>
                  <a:sym typeface="Arvo"/>
                </a:endParaRPr>
              </a:p>
            </p:txBody>
          </p:sp>
          <p:sp>
            <p:nvSpPr>
              <p:cNvPr id="86" name="Google Shape;86;p6"/>
              <p:cNvSpPr/>
              <p:nvPr/>
            </p:nvSpPr>
            <p:spPr>
              <a:xfrm>
                <a:off x="4783025" y="330075"/>
                <a:ext cx="1699500" cy="1699500"/>
              </a:xfrm>
              <a:prstGeom prst="rtTriangl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rvo"/>
                  <a:ea typeface="Arvo"/>
                  <a:cs typeface="Arvo"/>
                  <a:sym typeface="Arvo"/>
                </a:endParaRPr>
              </a:p>
            </p:txBody>
          </p:sp>
        </p:grpSp>
        <p:grpSp>
          <p:nvGrpSpPr>
            <p:cNvPr id="87" name="Google Shape;87;p6"/>
            <p:cNvGrpSpPr/>
            <p:nvPr/>
          </p:nvGrpSpPr>
          <p:grpSpPr>
            <a:xfrm rot="10800000" flipH="1">
              <a:off x="-4" y="381007"/>
              <a:ext cx="7072430" cy="771744"/>
              <a:chOff x="-9092084" y="330075"/>
              <a:chExt cx="15574609" cy="1699501"/>
            </a:xfrm>
          </p:grpSpPr>
          <p:sp>
            <p:nvSpPr>
              <p:cNvPr id="88" name="Google Shape;88;p6"/>
              <p:cNvSpPr/>
              <p:nvPr/>
            </p:nvSpPr>
            <p:spPr>
              <a:xfrm>
                <a:off x="-9092084" y="330076"/>
                <a:ext cx="13882200" cy="16995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rvo"/>
                  <a:ea typeface="Arvo"/>
                  <a:cs typeface="Arvo"/>
                  <a:sym typeface="Arvo"/>
                </a:endParaRPr>
              </a:p>
            </p:txBody>
          </p:sp>
          <p:sp>
            <p:nvSpPr>
              <p:cNvPr id="89" name="Google Shape;89;p6"/>
              <p:cNvSpPr/>
              <p:nvPr/>
            </p:nvSpPr>
            <p:spPr>
              <a:xfrm>
                <a:off x="4783025" y="330075"/>
                <a:ext cx="1699500" cy="1699500"/>
              </a:xfrm>
              <a:prstGeom prst="rtTriangl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rvo"/>
                  <a:ea typeface="Arvo"/>
                  <a:cs typeface="Arvo"/>
                  <a:sym typeface="Arvo"/>
                </a:endParaRPr>
              </a:p>
            </p:txBody>
          </p:sp>
        </p:grpSp>
      </p:grpSp>
      <p:grpSp>
        <p:nvGrpSpPr>
          <p:cNvPr id="90" name="Google Shape;90;p6"/>
          <p:cNvGrpSpPr/>
          <p:nvPr/>
        </p:nvGrpSpPr>
        <p:grpSpPr>
          <a:xfrm>
            <a:off x="6946842" y="4472723"/>
            <a:ext cx="2202830" cy="670795"/>
            <a:chOff x="5575242" y="4472723"/>
            <a:chExt cx="2202830" cy="670795"/>
          </a:xfrm>
        </p:grpSpPr>
        <p:sp>
          <p:nvSpPr>
            <p:cNvPr id="91" name="Google Shape;91;p6"/>
            <p:cNvSpPr/>
            <p:nvPr/>
          </p:nvSpPr>
          <p:spPr>
            <a:xfrm rot="10800000">
              <a:off x="5575242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2" name="Google Shape;92;p6"/>
            <p:cNvGrpSpPr/>
            <p:nvPr/>
          </p:nvGrpSpPr>
          <p:grpSpPr>
            <a:xfrm flipH="1">
              <a:off x="5734850" y="4472723"/>
              <a:ext cx="2040837" cy="670795"/>
              <a:chOff x="1297954" y="330075"/>
              <a:chExt cx="5169293" cy="1699506"/>
            </a:xfrm>
          </p:grpSpPr>
          <p:sp>
            <p:nvSpPr>
              <p:cNvPr id="93" name="Google Shape;93;p6"/>
              <p:cNvSpPr/>
              <p:nvPr/>
            </p:nvSpPr>
            <p:spPr>
              <a:xfrm>
                <a:off x="1297954" y="330081"/>
                <a:ext cx="3476700" cy="16995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94;p6"/>
              <p:cNvSpPr/>
              <p:nvPr/>
            </p:nvSpPr>
            <p:spPr>
              <a:xfrm>
                <a:off x="4767747" y="330075"/>
                <a:ext cx="1699500" cy="1699500"/>
              </a:xfrm>
              <a:prstGeom prst="rtTriangl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5" name="Google Shape;95;p6"/>
            <p:cNvGrpSpPr/>
            <p:nvPr/>
          </p:nvGrpSpPr>
          <p:grpSpPr>
            <a:xfrm flipH="1">
              <a:off x="5578209" y="4646738"/>
              <a:ext cx="2199863" cy="304563"/>
              <a:chOff x="-5827153" y="330075"/>
              <a:chExt cx="12276019" cy="1699569"/>
            </a:xfrm>
          </p:grpSpPr>
          <p:sp>
            <p:nvSpPr>
              <p:cNvPr id="96" name="Google Shape;96;p6"/>
              <p:cNvSpPr/>
              <p:nvPr/>
            </p:nvSpPr>
            <p:spPr>
              <a:xfrm>
                <a:off x="-5827153" y="330144"/>
                <a:ext cx="10612200" cy="16995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97;p6"/>
              <p:cNvSpPr/>
              <p:nvPr/>
            </p:nvSpPr>
            <p:spPr>
              <a:xfrm>
                <a:off x="4749366" y="330075"/>
                <a:ext cx="1699500" cy="1699500"/>
              </a:xfrm>
              <a:prstGeom prst="rtTriangl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98" name="Google Shape;98;p6"/>
          <p:cNvSpPr txBox="1">
            <a:spLocks noGrp="1"/>
          </p:cNvSpPr>
          <p:nvPr>
            <p:ph type="title"/>
          </p:nvPr>
        </p:nvSpPr>
        <p:spPr>
          <a:xfrm>
            <a:off x="814275" y="392575"/>
            <a:ext cx="5258400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6"/>
          <p:cNvSpPr txBox="1">
            <a:spLocks noGrp="1"/>
          </p:cNvSpPr>
          <p:nvPr>
            <p:ph type="body" idx="1"/>
          </p:nvPr>
        </p:nvSpPr>
        <p:spPr>
          <a:xfrm>
            <a:off x="814275" y="1537988"/>
            <a:ext cx="3378300" cy="272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▰"/>
              <a:defRPr sz="2000"/>
            </a:lvl1pPr>
            <a:lvl2pPr marL="914400" lvl="1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2pPr>
            <a:lvl3pPr marL="1371600" lvl="2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3pPr>
            <a:lvl4pPr marL="1828800" lvl="3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4pPr>
            <a:lvl5pPr marL="2286000" lvl="4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5pPr>
            <a:lvl6pPr marL="2743200" lvl="5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6pPr>
            <a:lvl7pPr marL="3200400" lvl="6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7pPr>
            <a:lvl8pPr marL="3657600" lvl="7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8pPr>
            <a:lvl9pPr marL="4114800" lvl="8" indent="-355600">
              <a:spcBef>
                <a:spcPts val="1000"/>
              </a:spcBef>
              <a:spcAft>
                <a:spcPts val="1000"/>
              </a:spcAft>
              <a:buSzPts val="2000"/>
              <a:buChar char="▻"/>
              <a:defRPr sz="2000"/>
            </a:lvl9pPr>
          </a:lstStyle>
          <a:p>
            <a:endParaRPr/>
          </a:p>
        </p:txBody>
      </p:sp>
      <p:sp>
        <p:nvSpPr>
          <p:cNvPr id="100" name="Google Shape;100;p6"/>
          <p:cNvSpPr txBox="1">
            <a:spLocks noGrp="1"/>
          </p:cNvSpPr>
          <p:nvPr>
            <p:ph type="body" idx="2"/>
          </p:nvPr>
        </p:nvSpPr>
        <p:spPr>
          <a:xfrm>
            <a:off x="4396123" y="1537988"/>
            <a:ext cx="3378300" cy="272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▰"/>
              <a:defRPr sz="2000"/>
            </a:lvl1pPr>
            <a:lvl2pPr marL="914400" lvl="1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2pPr>
            <a:lvl3pPr marL="1371600" lvl="2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3pPr>
            <a:lvl4pPr marL="1828800" lvl="3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4pPr>
            <a:lvl5pPr marL="2286000" lvl="4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5pPr>
            <a:lvl6pPr marL="2743200" lvl="5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6pPr>
            <a:lvl7pPr marL="3200400" lvl="6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7pPr>
            <a:lvl8pPr marL="3657600" lvl="7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8pPr>
            <a:lvl9pPr marL="4114800" lvl="8" indent="-355600">
              <a:spcBef>
                <a:spcPts val="1000"/>
              </a:spcBef>
              <a:spcAft>
                <a:spcPts val="1000"/>
              </a:spcAft>
              <a:buSzPts val="2000"/>
              <a:buChar char="▻"/>
              <a:defRPr sz="2000"/>
            </a:lvl9pPr>
          </a:lstStyle>
          <a:p>
            <a:endParaRPr/>
          </a:p>
        </p:txBody>
      </p:sp>
      <p:sp>
        <p:nvSpPr>
          <p:cNvPr id="101" name="Google Shape;101;p6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xmlns="" id="{100D3416-F99C-40D6-8233-E2D7687C1E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61433" y="139461"/>
            <a:ext cx="884735" cy="576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2620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ubtitle">
  <p:cSld name="Subtitle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"/>
          <p:cNvSpPr/>
          <p:nvPr/>
        </p:nvSpPr>
        <p:spPr>
          <a:xfrm>
            <a:off x="5697214" y="2635519"/>
            <a:ext cx="889200" cy="296400"/>
          </a:xfrm>
          <a:prstGeom prst="triangle">
            <a:avLst>
              <a:gd name="adj" fmla="val 32425"/>
            </a:avLst>
          </a:prstGeom>
          <a:solidFill>
            <a:srgbClr val="26324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vo" panose="02000000000000000000"/>
              <a:ea typeface="Arvo" panose="02000000000000000000"/>
              <a:cs typeface="Arvo" panose="02000000000000000000"/>
              <a:sym typeface="Arvo" panose="02000000000000000000"/>
            </a:endParaRPr>
          </a:p>
        </p:txBody>
      </p:sp>
      <p:grpSp>
        <p:nvGrpSpPr>
          <p:cNvPr id="25" name="Google Shape;25;p3"/>
          <p:cNvGrpSpPr/>
          <p:nvPr/>
        </p:nvGrpSpPr>
        <p:grpSpPr>
          <a:xfrm>
            <a:off x="0" y="-7088"/>
            <a:ext cx="8661398" cy="5150588"/>
            <a:chOff x="0" y="-7088"/>
            <a:chExt cx="8661398" cy="5150588"/>
          </a:xfrm>
        </p:grpSpPr>
        <p:sp>
          <p:nvSpPr>
            <p:cNvPr id="26" name="Google Shape;26;p3"/>
            <p:cNvSpPr/>
            <p:nvPr/>
          </p:nvSpPr>
          <p:spPr>
            <a:xfrm>
              <a:off x="0" y="0"/>
              <a:ext cx="3525000" cy="51435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3"/>
            <p:cNvSpPr/>
            <p:nvPr/>
          </p:nvSpPr>
          <p:spPr>
            <a:xfrm rot="10800000" flipH="1">
              <a:off x="3517898" y="-7088"/>
              <a:ext cx="5143500" cy="5143500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 panose="02000000000000000000"/>
                <a:ea typeface="Arvo" panose="02000000000000000000"/>
                <a:cs typeface="Arvo" panose="02000000000000000000"/>
                <a:sym typeface="Arvo" panose="02000000000000000000"/>
              </a:endParaRPr>
            </a:p>
          </p:txBody>
        </p:sp>
      </p:grpSp>
      <p:grpSp>
        <p:nvGrpSpPr>
          <p:cNvPr id="28" name="Google Shape;28;p3"/>
          <p:cNvGrpSpPr/>
          <p:nvPr/>
        </p:nvGrpSpPr>
        <p:grpSpPr>
          <a:xfrm rot="10800000" flipH="1">
            <a:off x="-2" y="2924826"/>
            <a:ext cx="6589087" cy="2027268"/>
            <a:chOff x="-9894852" y="-4493254"/>
            <a:chExt cx="21200407" cy="6522740"/>
          </a:xfrm>
        </p:grpSpPr>
        <p:sp>
          <p:nvSpPr>
            <p:cNvPr id="29" name="Google Shape;29;p3"/>
            <p:cNvSpPr/>
            <p:nvPr/>
          </p:nvSpPr>
          <p:spPr>
            <a:xfrm>
              <a:off x="-9894852" y="-4493114"/>
              <a:ext cx="14685300" cy="6522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 panose="02000000000000000000"/>
                <a:ea typeface="Arvo" panose="02000000000000000000"/>
                <a:cs typeface="Arvo" panose="02000000000000000000"/>
                <a:sym typeface="Arvo" panose="02000000000000000000"/>
              </a:endParaRPr>
            </a:p>
          </p:txBody>
        </p:sp>
        <p:sp>
          <p:nvSpPr>
            <p:cNvPr id="30" name="Google Shape;30;p3"/>
            <p:cNvSpPr/>
            <p:nvPr/>
          </p:nvSpPr>
          <p:spPr>
            <a:xfrm>
              <a:off x="4782955" y="-4493254"/>
              <a:ext cx="6522600" cy="65226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 panose="02000000000000000000"/>
                <a:ea typeface="Arvo" panose="02000000000000000000"/>
                <a:cs typeface="Arvo" panose="02000000000000000000"/>
                <a:sym typeface="Arvo" panose="02000000000000000000"/>
              </a:endParaRPr>
            </a:p>
          </p:txBody>
        </p:sp>
      </p:grpSp>
      <p:grpSp>
        <p:nvGrpSpPr>
          <p:cNvPr id="31" name="Google Shape;31;p3"/>
          <p:cNvGrpSpPr/>
          <p:nvPr/>
        </p:nvGrpSpPr>
        <p:grpSpPr>
          <a:xfrm>
            <a:off x="6946842" y="4472723"/>
            <a:ext cx="2202830" cy="670795"/>
            <a:chOff x="5575242" y="4472723"/>
            <a:chExt cx="2202830" cy="670795"/>
          </a:xfrm>
        </p:grpSpPr>
        <p:sp>
          <p:nvSpPr>
            <p:cNvPr id="32" name="Google Shape;32;p3"/>
            <p:cNvSpPr/>
            <p:nvPr/>
          </p:nvSpPr>
          <p:spPr>
            <a:xfrm rot="10800000">
              <a:off x="5575242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3" name="Google Shape;33;p3"/>
            <p:cNvGrpSpPr/>
            <p:nvPr/>
          </p:nvGrpSpPr>
          <p:grpSpPr>
            <a:xfrm flipH="1">
              <a:off x="5734850" y="4472723"/>
              <a:ext cx="2040837" cy="670795"/>
              <a:chOff x="1297954" y="330075"/>
              <a:chExt cx="5169293" cy="1699506"/>
            </a:xfrm>
          </p:grpSpPr>
          <p:sp>
            <p:nvSpPr>
              <p:cNvPr id="34" name="Google Shape;34;p3"/>
              <p:cNvSpPr/>
              <p:nvPr/>
            </p:nvSpPr>
            <p:spPr>
              <a:xfrm>
                <a:off x="1297954" y="330081"/>
                <a:ext cx="3476700" cy="16995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35;p3"/>
              <p:cNvSpPr/>
              <p:nvPr/>
            </p:nvSpPr>
            <p:spPr>
              <a:xfrm>
                <a:off x="4767747" y="330075"/>
                <a:ext cx="1699500" cy="1699500"/>
              </a:xfrm>
              <a:prstGeom prst="rtTriangl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6" name="Google Shape;36;p3"/>
            <p:cNvGrpSpPr/>
            <p:nvPr/>
          </p:nvGrpSpPr>
          <p:grpSpPr>
            <a:xfrm flipH="1">
              <a:off x="5578209" y="4646738"/>
              <a:ext cx="2199863" cy="304563"/>
              <a:chOff x="-5827153" y="330075"/>
              <a:chExt cx="12276019" cy="1699569"/>
            </a:xfrm>
          </p:grpSpPr>
          <p:sp>
            <p:nvSpPr>
              <p:cNvPr id="37" name="Google Shape;37;p3"/>
              <p:cNvSpPr/>
              <p:nvPr/>
            </p:nvSpPr>
            <p:spPr>
              <a:xfrm>
                <a:off x="-5827153" y="330144"/>
                <a:ext cx="10612200" cy="16995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38;p3"/>
              <p:cNvSpPr/>
              <p:nvPr/>
            </p:nvSpPr>
            <p:spPr>
              <a:xfrm>
                <a:off x="4749366" y="330075"/>
                <a:ext cx="1699500" cy="1699500"/>
              </a:xfrm>
              <a:prstGeom prst="rtTriangl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9" name="Google Shape;39;p3"/>
          <p:cNvSpPr txBox="1">
            <a:spLocks noGrp="1"/>
          </p:cNvSpPr>
          <p:nvPr>
            <p:ph type="ctrTitle"/>
          </p:nvPr>
        </p:nvSpPr>
        <p:spPr>
          <a:xfrm>
            <a:off x="463525" y="2871148"/>
            <a:ext cx="40944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40" name="Google Shape;40;p3"/>
          <p:cNvSpPr txBox="1">
            <a:spLocks noGrp="1"/>
          </p:cNvSpPr>
          <p:nvPr>
            <p:ph type="subTitle" idx="1"/>
          </p:nvPr>
        </p:nvSpPr>
        <p:spPr>
          <a:xfrm>
            <a:off x="463525" y="3975449"/>
            <a:ext cx="4094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3pPr>
            <a:lvl4pPr lvl="3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4pPr>
            <a:lvl5pPr lvl="4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5pPr>
            <a:lvl6pPr lvl="5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6pPr>
            <a:lvl7pPr lvl="6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7pPr>
            <a:lvl8pPr lvl="7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8pPr>
            <a:lvl9pPr lvl="8" rtl="0">
              <a:spcBef>
                <a:spcPts val="1000"/>
              </a:spcBef>
              <a:spcAft>
                <a:spcPts val="100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41" name="Google Shape;41;p3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xmlns="" id="{F366B5BE-9DD6-4A2B-874C-AF7C08F094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61433" y="139461"/>
            <a:ext cx="884735" cy="576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427623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7591CB-E626-458E-8967-FA5C103477B2}" type="datetimeFigureOut">
              <a:rPr lang="en-US" smtClean="0"/>
              <a:t>6/15/2024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FC7C01-CFB1-4F6A-8910-C02D84533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520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emf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1"/>
          <p:cNvSpPr txBox="1"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Healthcare-associated Infections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Dr. </a:t>
            </a:r>
            <a:r>
              <a:rPr lang="en-US" b="1" dirty="0" err="1" smtClean="0">
                <a:solidFill>
                  <a:srgbClr val="00B050"/>
                </a:solidFill>
              </a:rPr>
              <a:t>Ved</a:t>
            </a:r>
            <a:r>
              <a:rPr lang="en-US" b="1" dirty="0" smtClean="0">
                <a:solidFill>
                  <a:srgbClr val="00B050"/>
                </a:solidFill>
              </a:rPr>
              <a:t> </a:t>
            </a:r>
            <a:r>
              <a:rPr lang="en-US" b="1" dirty="0" err="1" smtClean="0">
                <a:solidFill>
                  <a:srgbClr val="00B050"/>
                </a:solidFill>
              </a:rPr>
              <a:t>Prakash</a:t>
            </a:r>
            <a:r>
              <a:rPr lang="en-US" b="1" dirty="0" smtClean="0">
                <a:solidFill>
                  <a:srgbClr val="00B050"/>
                </a:solidFill>
              </a:rPr>
              <a:t> </a:t>
            </a:r>
          </a:p>
          <a:p>
            <a:r>
              <a:rPr lang="en-US" b="1" dirty="0" smtClean="0">
                <a:solidFill>
                  <a:srgbClr val="00B050"/>
                </a:solidFill>
              </a:rPr>
              <a:t>Professor &amp; Head </a:t>
            </a:r>
          </a:p>
          <a:p>
            <a:r>
              <a:rPr lang="en-US" b="1" dirty="0" smtClean="0">
                <a:solidFill>
                  <a:srgbClr val="00B050"/>
                </a:solidFill>
              </a:rPr>
              <a:t>PG Department of Microbiology</a:t>
            </a:r>
            <a:endParaRPr lang="en-US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9736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Learning objectives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At the end of the session, the students will be able to understand:</a:t>
            </a:r>
          </a:p>
          <a:p>
            <a:r>
              <a:rPr lang="en-US" dirty="0" smtClean="0"/>
              <a:t>Healthcare-associated Infections</a:t>
            </a:r>
          </a:p>
          <a:p>
            <a:r>
              <a:rPr lang="en-US" dirty="0" smtClean="0"/>
              <a:t>Major HAI Types</a:t>
            </a:r>
          </a:p>
          <a:p>
            <a:r>
              <a:rPr lang="en-US" dirty="0" smtClean="0"/>
              <a:t>Prevention of HAIs</a:t>
            </a:r>
          </a:p>
          <a:p>
            <a:r>
              <a:rPr lang="en-US" dirty="0" smtClean="0"/>
              <a:t>Hospital Infection Control Committee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858899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HAI DEFINITION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Infections acquired in hospital by a patient - admitted for a reason other than the infection. </a:t>
            </a:r>
          </a:p>
          <a:p>
            <a:r>
              <a:rPr lang="en-US" dirty="0" smtClean="0"/>
              <a:t>Infection - not be present or incubating at the time of admission</a:t>
            </a:r>
          </a:p>
          <a:p>
            <a:r>
              <a:rPr lang="en-US" dirty="0" smtClean="0"/>
              <a:t>Symptoms should appear at least after 48 hours of admission. </a:t>
            </a:r>
          </a:p>
          <a:p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70057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590550"/>
            <a:ext cx="8229600" cy="4004073"/>
          </a:xfrm>
        </p:spPr>
        <p:txBody>
          <a:bodyPr/>
          <a:lstStyle/>
          <a:p>
            <a:r>
              <a:rPr lang="en-US" b="1" dirty="0" smtClean="0">
                <a:solidFill>
                  <a:srgbClr val="7030A0"/>
                </a:solidFill>
              </a:rPr>
              <a:t>Also include:</a:t>
            </a:r>
          </a:p>
          <a:p>
            <a:r>
              <a:rPr lang="en-US" dirty="0" smtClean="0"/>
              <a:t>Infections acquired in the hospital but symptoms appearing after discharge</a:t>
            </a:r>
          </a:p>
          <a:p>
            <a:r>
              <a:rPr lang="en-US" dirty="0" smtClean="0"/>
              <a:t>Occupational infections among staff of the HCF (e.g. needle stick injury transmitted infections)</a:t>
            </a:r>
          </a:p>
          <a:p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949730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Burden of HAI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According to WHO, on average at any given time </a:t>
            </a:r>
          </a:p>
          <a:p>
            <a:pPr lvl="1"/>
            <a:r>
              <a:rPr lang="en-US" dirty="0" smtClean="0">
                <a:solidFill>
                  <a:srgbClr val="7030A0"/>
                </a:solidFill>
              </a:rPr>
              <a:t>7% of patients in developed countries and </a:t>
            </a:r>
          </a:p>
          <a:p>
            <a:pPr lvl="1"/>
            <a:r>
              <a:rPr lang="en-US" dirty="0" smtClean="0">
                <a:solidFill>
                  <a:srgbClr val="7030A0"/>
                </a:solidFill>
              </a:rPr>
              <a:t>10% in developing countries - acquire at least one HAI. </a:t>
            </a:r>
          </a:p>
          <a:p>
            <a:r>
              <a:rPr lang="en-US" dirty="0" smtClean="0"/>
              <a:t>Mortality- 10% of affected patients. 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5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329694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Factors Affecting HAIs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Immune status</a:t>
            </a:r>
          </a:p>
          <a:p>
            <a:r>
              <a:rPr lang="en-US" dirty="0" smtClean="0"/>
              <a:t>Hospital environment</a:t>
            </a:r>
          </a:p>
          <a:p>
            <a:r>
              <a:rPr lang="en-US" dirty="0" smtClean="0"/>
              <a:t>Hospital organisms</a:t>
            </a:r>
          </a:p>
          <a:p>
            <a:r>
              <a:rPr lang="en-US" dirty="0" smtClean="0"/>
              <a:t>Diagnostic or therapeutic interventions</a:t>
            </a:r>
          </a:p>
          <a:p>
            <a:r>
              <a:rPr lang="en-US" dirty="0" smtClean="0"/>
              <a:t>Transfusion </a:t>
            </a:r>
          </a:p>
          <a:p>
            <a:r>
              <a:rPr lang="en-US" dirty="0" smtClean="0"/>
              <a:t>Poor hospital administration 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236831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Sources of Infection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Endogenous source- involves patient’s own flora </a:t>
            </a:r>
          </a:p>
          <a:p>
            <a:r>
              <a:rPr lang="en-US" dirty="0" smtClean="0"/>
              <a:t>Exogenous source</a:t>
            </a:r>
          </a:p>
          <a:p>
            <a:pPr lvl="1"/>
            <a:r>
              <a:rPr lang="en-US" dirty="0" smtClean="0">
                <a:solidFill>
                  <a:srgbClr val="7030A0"/>
                </a:solidFill>
              </a:rPr>
              <a:t>Environmental sources- Inanimate objects, air, water or food</a:t>
            </a:r>
          </a:p>
          <a:p>
            <a:pPr lvl="1"/>
            <a:r>
              <a:rPr lang="en-US" dirty="0" smtClean="0">
                <a:solidFill>
                  <a:srgbClr val="7030A0"/>
                </a:solidFill>
              </a:rPr>
              <a:t>Health care workers- e.g. Hands of HCWs harboring MRSA</a:t>
            </a:r>
          </a:p>
          <a:p>
            <a:pPr lvl="1"/>
            <a:r>
              <a:rPr lang="en-US" dirty="0" smtClean="0">
                <a:solidFill>
                  <a:srgbClr val="7030A0"/>
                </a:solidFill>
              </a:rPr>
              <a:t>Other patients 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827314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Microorganisms Implicated in HAIs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The ESKAPE pathogens-</a:t>
            </a:r>
          </a:p>
          <a:p>
            <a:pPr lvl="1"/>
            <a:r>
              <a:rPr lang="en-US" dirty="0" smtClean="0">
                <a:solidFill>
                  <a:srgbClr val="7030A0"/>
                </a:solidFill>
              </a:rPr>
              <a:t>Enterococcus </a:t>
            </a:r>
            <a:r>
              <a:rPr lang="en-US" dirty="0" err="1" smtClean="0">
                <a:solidFill>
                  <a:srgbClr val="7030A0"/>
                </a:solidFill>
              </a:rPr>
              <a:t>faecium</a:t>
            </a:r>
            <a:r>
              <a:rPr lang="en-US" dirty="0" smtClean="0">
                <a:solidFill>
                  <a:srgbClr val="7030A0"/>
                </a:solidFill>
              </a:rPr>
              <a:t> </a:t>
            </a:r>
          </a:p>
          <a:p>
            <a:pPr lvl="1"/>
            <a:r>
              <a:rPr lang="en-US" dirty="0" smtClean="0">
                <a:solidFill>
                  <a:srgbClr val="7030A0"/>
                </a:solidFill>
              </a:rPr>
              <a:t>Staphylococcus </a:t>
            </a:r>
            <a:r>
              <a:rPr lang="en-US" dirty="0" err="1" smtClean="0">
                <a:solidFill>
                  <a:srgbClr val="7030A0"/>
                </a:solidFill>
              </a:rPr>
              <a:t>aureus</a:t>
            </a:r>
            <a:r>
              <a:rPr lang="en-US" dirty="0" smtClean="0">
                <a:solidFill>
                  <a:srgbClr val="7030A0"/>
                </a:solidFill>
              </a:rPr>
              <a:t> </a:t>
            </a:r>
          </a:p>
          <a:p>
            <a:pPr lvl="1"/>
            <a:r>
              <a:rPr lang="en-US" dirty="0" err="1" smtClean="0">
                <a:solidFill>
                  <a:srgbClr val="7030A0"/>
                </a:solidFill>
              </a:rPr>
              <a:t>Klebsiella</a:t>
            </a:r>
            <a:r>
              <a:rPr lang="en-US" dirty="0" smtClean="0">
                <a:solidFill>
                  <a:srgbClr val="7030A0"/>
                </a:solidFill>
              </a:rPr>
              <a:t> </a:t>
            </a:r>
            <a:r>
              <a:rPr lang="en-US" dirty="0" err="1" smtClean="0">
                <a:solidFill>
                  <a:srgbClr val="7030A0"/>
                </a:solidFill>
              </a:rPr>
              <a:t>pneumoniae</a:t>
            </a:r>
            <a:endParaRPr lang="en-US" dirty="0" smtClean="0">
              <a:solidFill>
                <a:srgbClr val="7030A0"/>
              </a:solidFill>
            </a:endParaRPr>
          </a:p>
          <a:p>
            <a:pPr lvl="1"/>
            <a:r>
              <a:rPr lang="en-US" dirty="0" err="1" smtClean="0">
                <a:solidFill>
                  <a:srgbClr val="7030A0"/>
                </a:solidFill>
              </a:rPr>
              <a:t>Acinetobacter</a:t>
            </a:r>
            <a:r>
              <a:rPr lang="en-US" dirty="0" smtClean="0">
                <a:solidFill>
                  <a:srgbClr val="7030A0"/>
                </a:solidFill>
              </a:rPr>
              <a:t> </a:t>
            </a:r>
            <a:r>
              <a:rPr lang="en-US" dirty="0" err="1" smtClean="0">
                <a:solidFill>
                  <a:srgbClr val="7030A0"/>
                </a:solidFill>
              </a:rPr>
              <a:t>baumannii</a:t>
            </a:r>
            <a:r>
              <a:rPr lang="en-US" dirty="0" smtClean="0">
                <a:solidFill>
                  <a:srgbClr val="7030A0"/>
                </a:solidFill>
              </a:rPr>
              <a:t> </a:t>
            </a:r>
          </a:p>
          <a:p>
            <a:pPr lvl="1"/>
            <a:r>
              <a:rPr lang="en-US" dirty="0" smtClean="0">
                <a:solidFill>
                  <a:srgbClr val="7030A0"/>
                </a:solidFill>
              </a:rPr>
              <a:t>Pseudomonas </a:t>
            </a:r>
            <a:r>
              <a:rPr lang="en-US" dirty="0" err="1" smtClean="0">
                <a:solidFill>
                  <a:srgbClr val="7030A0"/>
                </a:solidFill>
              </a:rPr>
              <a:t>aeruginosa</a:t>
            </a:r>
            <a:endParaRPr lang="en-US" dirty="0" smtClean="0">
              <a:solidFill>
                <a:srgbClr val="7030A0"/>
              </a:solidFill>
            </a:endParaRPr>
          </a:p>
          <a:p>
            <a:pPr lvl="1"/>
            <a:r>
              <a:rPr lang="en-US" dirty="0" err="1" smtClean="0">
                <a:solidFill>
                  <a:srgbClr val="7030A0"/>
                </a:solidFill>
              </a:rPr>
              <a:t>Enterobacter</a:t>
            </a:r>
            <a:r>
              <a:rPr lang="en-US" dirty="0" smtClean="0">
                <a:solidFill>
                  <a:srgbClr val="7030A0"/>
                </a:solidFill>
              </a:rPr>
              <a:t> species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8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902975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438150"/>
            <a:ext cx="8229600" cy="4156473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Other infections that can spread in hospitals include:</a:t>
            </a:r>
          </a:p>
          <a:p>
            <a:pPr lvl="1"/>
            <a:r>
              <a:rPr lang="en-US" dirty="0" smtClean="0"/>
              <a:t>Escherichia coli</a:t>
            </a:r>
          </a:p>
          <a:p>
            <a:pPr lvl="1"/>
            <a:r>
              <a:rPr lang="en-US" dirty="0" smtClean="0"/>
              <a:t>SARS-CoV-2 (COVID-19)</a:t>
            </a:r>
          </a:p>
          <a:p>
            <a:pPr lvl="1"/>
            <a:r>
              <a:rPr lang="en-US" dirty="0" err="1" smtClean="0"/>
              <a:t>Nosocomially</a:t>
            </a:r>
            <a:r>
              <a:rPr lang="en-US" dirty="0" smtClean="0"/>
              <a:t>-acquired Mycobacterium tuberculosis</a:t>
            </a:r>
          </a:p>
          <a:p>
            <a:pPr lvl="1"/>
            <a:r>
              <a:rPr lang="en-US" dirty="0" smtClean="0"/>
              <a:t>Legionella </a:t>
            </a:r>
            <a:r>
              <a:rPr lang="en-US" dirty="0" err="1" smtClean="0"/>
              <a:t>pneumophila</a:t>
            </a:r>
            <a:r>
              <a:rPr lang="en-US" dirty="0" smtClean="0"/>
              <a:t>, Candida </a:t>
            </a:r>
            <a:r>
              <a:rPr lang="en-US" dirty="0" err="1" smtClean="0"/>
              <a:t>albicans</a:t>
            </a:r>
            <a:r>
              <a:rPr lang="en-US" dirty="0" smtClean="0"/>
              <a:t>, Clostridium </a:t>
            </a:r>
            <a:r>
              <a:rPr lang="en-US" dirty="0" err="1" smtClean="0"/>
              <a:t>difficile</a:t>
            </a:r>
            <a:r>
              <a:rPr lang="en-US" dirty="0" smtClean="0"/>
              <a:t> diarrhea.</a:t>
            </a:r>
          </a:p>
          <a:p>
            <a:pPr lvl="1"/>
            <a:r>
              <a:rPr lang="en-US" dirty="0" smtClean="0"/>
              <a:t>Blood-borne infections - HIV, hepatitis B and C viral infections.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9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49188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Modes of Transmission (discussed later)</a:t>
            </a:r>
            <a:endParaRPr lang="en-US" dirty="0"/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Contact transmission</a:t>
            </a:r>
          </a:p>
          <a:p>
            <a:r>
              <a:rPr lang="en-US" smtClean="0"/>
              <a:t>Droplet transmission </a:t>
            </a:r>
          </a:p>
          <a:p>
            <a:r>
              <a:rPr lang="en-US" smtClean="0"/>
              <a:t>Airborne transmission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10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606186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4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MAJOR HAI TYPES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23" name="Google Shape;223;p14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-GB" smtClean="0"/>
              <a:pPr lvl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93306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MAJOR HAI TYPES- 4 common types</a:t>
            </a:r>
            <a:endParaRPr lang="en-US" dirty="0"/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Catheter-associated urinary tract infection (CAUTI, 33%) </a:t>
            </a:r>
          </a:p>
          <a:p>
            <a:r>
              <a:rPr lang="en-US" smtClean="0"/>
              <a:t>Central line-associated blood stream infection (CLABSI, 13%) </a:t>
            </a:r>
          </a:p>
          <a:p>
            <a:r>
              <a:rPr lang="en-US" smtClean="0"/>
              <a:t>Ventilator-associated pneumonia (VAP, 15%) </a:t>
            </a:r>
          </a:p>
          <a:p>
            <a:r>
              <a:rPr lang="en-US" smtClean="0"/>
              <a:t>Surgical site infection (SSI, 31%).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12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674898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4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PREVENTION OF HAIs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23" name="Google Shape;223;p14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-GB" smtClean="0"/>
              <a:pPr lvl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5704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PREVENTION OF HAIs</a:t>
            </a:r>
            <a:endParaRPr lang="en-US" dirty="0"/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The preventive measures for HAIs can be broadly categorized into:</a:t>
            </a:r>
          </a:p>
          <a:p>
            <a:pPr lvl="1"/>
            <a:r>
              <a:rPr lang="en-US" smtClean="0"/>
              <a:t>Standard precautions </a:t>
            </a:r>
          </a:p>
          <a:p>
            <a:pPr lvl="1"/>
            <a:r>
              <a:rPr lang="en-US" smtClean="0"/>
              <a:t>Transmission-based or specific precautions.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14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544068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STANDARD PRECAUTIONS</a:t>
            </a:r>
            <a:endParaRPr lang="en-US" dirty="0"/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mtClean="0"/>
              <a:t>IPC practices - to prevent transmission of diseases </a:t>
            </a:r>
          </a:p>
          <a:p>
            <a:r>
              <a:rPr lang="en-US" smtClean="0"/>
              <a:t>These measures should be followed when providing care to:</a:t>
            </a:r>
          </a:p>
          <a:p>
            <a:pPr lvl="1"/>
            <a:r>
              <a:rPr lang="en-US" smtClean="0"/>
              <a:t>All individuals</a:t>
            </a:r>
          </a:p>
          <a:p>
            <a:pPr lvl="1"/>
            <a:r>
              <a:rPr lang="en-US" smtClean="0"/>
              <a:t>All specimens (blood or body fluids)                </a:t>
            </a:r>
          </a:p>
          <a:p>
            <a:pPr lvl="1"/>
            <a:r>
              <a:rPr lang="en-US" smtClean="0"/>
              <a:t>All needles and sharps </a:t>
            </a:r>
          </a:p>
          <a:p>
            <a:pPr lvl="1"/>
            <a:endParaRPr lang="en-US" smtClean="0"/>
          </a:p>
          <a:p>
            <a:pPr lvl="1"/>
            <a:r>
              <a:rPr lang="en-US" smtClean="0"/>
              <a:t>* Universal Precautions – Term no longer used 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15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897707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Components of standard precautions</a:t>
            </a:r>
            <a:endParaRPr lang="en-US" dirty="0"/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mtClean="0"/>
              <a:t>Hand hygiene</a:t>
            </a:r>
          </a:p>
          <a:p>
            <a:r>
              <a:rPr lang="en-US" smtClean="0"/>
              <a:t> Personal protective equipment</a:t>
            </a:r>
          </a:p>
          <a:p>
            <a:r>
              <a:rPr lang="en-US" smtClean="0"/>
              <a:t> Biomedical waste management </a:t>
            </a:r>
          </a:p>
          <a:p>
            <a:r>
              <a:rPr lang="en-US" smtClean="0"/>
              <a:t> Spillage cleaning</a:t>
            </a:r>
          </a:p>
          <a:p>
            <a:r>
              <a:rPr lang="en-US" smtClean="0"/>
              <a:t> Disinfection of patient care items</a:t>
            </a:r>
          </a:p>
          <a:p>
            <a:r>
              <a:rPr lang="en-US" smtClean="0"/>
              <a:t>Environmental cleaning</a:t>
            </a:r>
          </a:p>
          <a:p>
            <a:r>
              <a:rPr lang="en-US" smtClean="0"/>
              <a:t> Respiratory hygiene and cough etiquette</a:t>
            </a:r>
          </a:p>
          <a:p>
            <a:r>
              <a:rPr lang="en-US" smtClean="0"/>
              <a:t> Safe use and disposal of sharp</a:t>
            </a:r>
          </a:p>
          <a:p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16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845881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Hand Hygiene</a:t>
            </a:r>
            <a:endParaRPr lang="en-US" dirty="0"/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Hands of the HCWs - main source of transmission of infections in healthcare facilities. </a:t>
            </a:r>
          </a:p>
          <a:p>
            <a:r>
              <a:rPr lang="en-US" smtClean="0"/>
              <a:t>Hand hygiene - most important measure to prevent healthcare-associated infections.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17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30141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Types of Hand Hygiene Methods</a:t>
            </a:r>
            <a:endParaRPr lang="en-US" dirty="0"/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mtClean="0"/>
              <a:t>Hand Rub:</a:t>
            </a:r>
          </a:p>
          <a:p>
            <a:r>
              <a:rPr lang="en-US" smtClean="0"/>
              <a:t>Alcohol based (70–80% ethyl alcohol) or chlorhexidine (0.5–4%) based</a:t>
            </a:r>
          </a:p>
          <a:p>
            <a:r>
              <a:rPr lang="en-US" smtClean="0"/>
              <a:t>Duration - 20–30 seconds</a:t>
            </a:r>
          </a:p>
          <a:p>
            <a:r>
              <a:rPr lang="en-US" smtClean="0"/>
              <a:t>Advantage: After contact, it gets evaporated on its own </a:t>
            </a:r>
          </a:p>
          <a:p>
            <a:r>
              <a:rPr lang="en-US" smtClean="0"/>
              <a:t>Indications: During routine patient care activities or taking rounds </a:t>
            </a:r>
          </a:p>
          <a:p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18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817890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Types of Hand Hygiene Methods (Cont..)</a:t>
            </a:r>
            <a:endParaRPr lang="en-US" dirty="0"/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mtClean="0"/>
              <a:t>Hand Wash- Antimicrobial soaps (liquid, gel or bars) or ordinary soap and water </a:t>
            </a:r>
          </a:p>
          <a:p>
            <a:r>
              <a:rPr lang="en-US" smtClean="0"/>
              <a:t>Duration -  40–60 seconds.</a:t>
            </a:r>
          </a:p>
          <a:p>
            <a:r>
              <a:rPr lang="en-US" smtClean="0"/>
              <a:t> Indications: </a:t>
            </a:r>
          </a:p>
          <a:p>
            <a:pPr lvl="1"/>
            <a:r>
              <a:rPr lang="en-US" smtClean="0"/>
              <a:t>When hands are visibly soiled with blood, excreta, pus, etc.</a:t>
            </a:r>
          </a:p>
          <a:p>
            <a:pPr lvl="1"/>
            <a:r>
              <a:rPr lang="en-US" smtClean="0"/>
              <a:t>Before &amp; after eating, after going to toilet and before &amp; after duty </a:t>
            </a:r>
          </a:p>
          <a:p>
            <a:pPr lvl="1"/>
            <a:r>
              <a:rPr lang="en-US" smtClean="0"/>
              <a:t>When caring for diarrhea patient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19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003985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Types of Hand Hygiene Methods (Cont..)</a:t>
            </a:r>
            <a:endParaRPr lang="en-US" dirty="0"/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Surgical Hand Scrub </a:t>
            </a:r>
          </a:p>
          <a:p>
            <a:r>
              <a:rPr lang="en-US" smtClean="0"/>
              <a:t>4% chlorhexidine </a:t>
            </a:r>
          </a:p>
          <a:p>
            <a:r>
              <a:rPr lang="en-US" smtClean="0"/>
              <a:t>Duration – 3-5 mins</a:t>
            </a:r>
          </a:p>
          <a:p>
            <a:r>
              <a:rPr lang="en-US" smtClean="0"/>
              <a:t>Prior to any surgical procedure and in-between cases</a:t>
            </a:r>
          </a:p>
          <a:p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20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106265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Indications (Five Moments for Hand Hygiene)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21</a:t>
            </a:fld>
            <a:endParaRPr lang="en"/>
          </a:p>
        </p:txBody>
      </p:sp>
      <p:pic>
        <p:nvPicPr>
          <p:cNvPr id="6" name="Content Placeholder 4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5549" y="1543064"/>
            <a:ext cx="4733855" cy="310703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641052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Steps of Hand Rubbing and Hand Washing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22</a:t>
            </a:fld>
            <a:endParaRPr lang="en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4396" y="1355809"/>
            <a:ext cx="4854356" cy="3322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929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Personal Protective Equipment (PPE)</a:t>
            </a:r>
            <a:endParaRPr lang="en-US" dirty="0"/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Used to protect the skin and mucous membranes of HCWs from exposure to blood and/or body fluids</a:t>
            </a:r>
          </a:p>
          <a:p>
            <a:r>
              <a:rPr lang="en-US" smtClean="0"/>
              <a:t>From the HCW to the patient during sterile and invasive procedures. 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23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919331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Personal Protective Equipment (PPE) </a:t>
            </a:r>
            <a:br>
              <a:rPr lang="en-US" smtClean="0"/>
            </a:br>
            <a:r>
              <a:rPr lang="en-US" smtClean="0"/>
              <a:t>(Cont..)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24</a:t>
            </a:fld>
            <a:endParaRPr lang="en"/>
          </a:p>
        </p:txBody>
      </p:sp>
      <p:pic>
        <p:nvPicPr>
          <p:cNvPr id="1026" name="Picture 2" descr="C:\Users\Mahe\AppData\Local\Temp\ksohtml14296\wps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528" y="1385802"/>
            <a:ext cx="2785895" cy="336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258282" y="1990746"/>
            <a:ext cx="54864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800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Personal protective equipment (PPE): </a:t>
            </a:r>
          </a:p>
          <a:p>
            <a:pPr algn="just"/>
            <a:r>
              <a:rPr lang="en-US" sz="1800" b="1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A.</a:t>
            </a:r>
            <a:r>
              <a:rPr lang="en-US" sz="1800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 Gloves; </a:t>
            </a:r>
            <a:r>
              <a:rPr lang="en-US" sz="1800" b="1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B. </a:t>
            </a:r>
            <a:r>
              <a:rPr lang="en-US" sz="1800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heavy duty gloves; </a:t>
            </a:r>
            <a:r>
              <a:rPr lang="en-US" sz="1800" b="1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C.</a:t>
            </a:r>
            <a:r>
              <a:rPr lang="en-US" sz="1800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 Surgical mask; </a:t>
            </a:r>
            <a:r>
              <a:rPr lang="en-US" sz="1800" b="1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D.</a:t>
            </a:r>
            <a:r>
              <a:rPr lang="en-US" sz="1800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 N95 respirator; </a:t>
            </a:r>
            <a:r>
              <a:rPr lang="en-US" sz="1800" b="1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E.</a:t>
            </a:r>
            <a:r>
              <a:rPr lang="en-US" sz="1800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 Plastic apron; </a:t>
            </a:r>
            <a:r>
              <a:rPr lang="en-US" sz="1800" b="1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F.</a:t>
            </a:r>
            <a:r>
              <a:rPr lang="en-US" sz="1800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 Linen gown; </a:t>
            </a:r>
            <a:r>
              <a:rPr lang="en-US" sz="1800" b="1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G.</a:t>
            </a:r>
            <a:r>
              <a:rPr lang="en-US" sz="1800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 Disposable gown; </a:t>
            </a:r>
            <a:r>
              <a:rPr lang="en-US" sz="1800" b="1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H.</a:t>
            </a:r>
            <a:r>
              <a:rPr lang="en-US" sz="1800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 Coverall; </a:t>
            </a:r>
            <a:r>
              <a:rPr lang="en-US" sz="1800" b="1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I.</a:t>
            </a:r>
            <a:r>
              <a:rPr lang="en-US" sz="1800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 Goggles; </a:t>
            </a:r>
            <a:r>
              <a:rPr lang="en-US" sz="1800" b="1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J.</a:t>
            </a:r>
            <a:r>
              <a:rPr lang="en-US" sz="1800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 Face shield; </a:t>
            </a:r>
            <a:r>
              <a:rPr lang="en-US" sz="1800" b="1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K.</a:t>
            </a:r>
            <a:r>
              <a:rPr lang="en-US" sz="1800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 Cap; </a:t>
            </a:r>
            <a:r>
              <a:rPr lang="en-US" sz="1800" b="1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L.</a:t>
            </a:r>
            <a:r>
              <a:rPr lang="en-US" sz="1800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 Shoes; </a:t>
            </a:r>
            <a:r>
              <a:rPr lang="en-US" sz="1800" b="1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M.</a:t>
            </a:r>
            <a:r>
              <a:rPr lang="en-US" sz="1800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 Gum boot; </a:t>
            </a:r>
            <a:r>
              <a:rPr lang="en-US" sz="1800" b="1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N.</a:t>
            </a:r>
            <a:r>
              <a:rPr lang="en-US" sz="1800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 Shoe cover</a:t>
            </a:r>
            <a:endParaRPr lang="en-US" sz="1800" dirty="0">
              <a:latin typeface="Roboto Condensed Light" panose="020B0604020202020204" charset="0"/>
              <a:ea typeface="Roboto Condensed Light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5569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Personal Protective Equipment (PPE) </a:t>
            </a:r>
            <a:br>
              <a:rPr lang="en-US" smtClean="0"/>
            </a:br>
            <a:r>
              <a:rPr lang="en-US" smtClean="0"/>
              <a:t>(Cont..)</a:t>
            </a:r>
            <a:endParaRPr lang="en-US" dirty="0"/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mtClean="0"/>
              <a:t>Selection of appropriate PPE is based on:</a:t>
            </a:r>
          </a:p>
          <a:p>
            <a:r>
              <a:rPr lang="en-US" smtClean="0"/>
              <a:t>Level of risk associated with contamination of skin, mucous membranes, and clothing by blood and body fluids </a:t>
            </a:r>
          </a:p>
          <a:p>
            <a:r>
              <a:rPr lang="en-US" smtClean="0"/>
              <a:t>Route of transmission of suspected organisms</a:t>
            </a:r>
          </a:p>
          <a:p>
            <a:endParaRPr lang="en-US" smtClean="0"/>
          </a:p>
          <a:p>
            <a:r>
              <a:rPr lang="en-US" smtClean="0"/>
              <a:t>** PPE must be removed immediately after the indication of its use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25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99319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Gloves</a:t>
            </a:r>
            <a:endParaRPr lang="en-US" dirty="0"/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Protect both patients and HCWs from exposure to microorganisms that have colonized on their hands. </a:t>
            </a:r>
          </a:p>
          <a:p>
            <a:r>
              <a:rPr lang="en-US" smtClean="0"/>
              <a:t>Used as part of standard, contact and droplet precautions. 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26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394588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Gloves (Cont..)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27</a:t>
            </a:fld>
            <a:endParaRPr lang="en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9840086"/>
              </p:ext>
            </p:extLst>
          </p:nvPr>
        </p:nvGraphicFramePr>
        <p:xfrm>
          <a:off x="670560" y="1360279"/>
          <a:ext cx="8046720" cy="4480325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804672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401382">
                <a:tc>
                  <a:txBody>
                    <a:bodyPr/>
                    <a:lstStyle/>
                    <a:p>
                      <a:r>
                        <a:rPr lang="en-US" sz="14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Indications for glove use</a:t>
                      </a:r>
                      <a:endParaRPr lang="en-US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484563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b="1" dirty="0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As a part of standard precautions</a:t>
                      </a:r>
                    </a:p>
                    <a:p>
                      <a:pPr marL="342900" indent="-342900">
                        <a:buFont typeface="+mj-lt"/>
                        <a:buAutoNum type="arabicParenR"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Before a sterile procedure</a:t>
                      </a:r>
                    </a:p>
                    <a:p>
                      <a:pPr marL="342900" indent="-342900">
                        <a:buFont typeface="+mj-lt"/>
                        <a:buAutoNum type="arabicParenR"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Anticipation of a contact with blood or 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bo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 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dy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 fluid, regardless of the existence of sterile     conditions and including contact with non-intact skin and mucous membrane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b="1" dirty="0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As a part of contact precautions: 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Contact with a patient (and his/her immediate surroundings)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Heavy duty gloves: To protect from sharp injuries, mainly used by biomedical waste handlers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29903">
                <a:tc>
                  <a:txBody>
                    <a:bodyPr/>
                    <a:lstStyle/>
                    <a:p>
                      <a:r>
                        <a:rPr lang="en-US" sz="14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Indications for glove removal</a:t>
                      </a:r>
                      <a:endParaRPr lang="en-US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91767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As soon as gloves are damaged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Gloves are meant for single-use, must be changed in-between patients or patient care activities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When there is an indication for hand hygiene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4231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Gloves (Cont..)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28</a:t>
            </a:fld>
            <a:endParaRPr lang="en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9985326"/>
              </p:ext>
            </p:extLst>
          </p:nvPr>
        </p:nvGraphicFramePr>
        <p:xfrm>
          <a:off x="690880" y="1512344"/>
          <a:ext cx="8046720" cy="2639825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804672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407562">
                <a:tc>
                  <a:txBody>
                    <a:bodyPr/>
                    <a:lstStyle/>
                    <a:p>
                      <a:r>
                        <a:rPr lang="en-US" sz="16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Clinical situations where use of gloves is not recommended</a:t>
                      </a:r>
                      <a:endParaRPr lang="en-US" sz="16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232263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For routine patient care activities 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if there is no anticipated risk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 to blood/body fluid or no indication for contact precaution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Examples: </a:t>
                      </a:r>
                    </a:p>
                    <a:p>
                      <a:pPr marL="342900" indent="-342900">
                        <a:buFont typeface="+mj-lt"/>
                        <a:buAutoNum type="arabicParenR"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Measuring blood pressure, temperature, and pulse, </a:t>
                      </a:r>
                    </a:p>
                    <a:p>
                      <a:pPr marL="342900" indent="-342900">
                        <a:buFont typeface="+mj-lt"/>
                        <a:buAutoNum type="arabicParenR"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While administering medications (oral or injections), </a:t>
                      </a:r>
                    </a:p>
                    <a:p>
                      <a:pPr marL="342900" indent="-342900">
                        <a:buFont typeface="+mj-lt"/>
                        <a:buAutoNum type="arabicParenR"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During maintenance of IV cannula, </a:t>
                      </a:r>
                    </a:p>
                    <a:p>
                      <a:pPr marL="342900" indent="-342900">
                        <a:buFont typeface="+mj-lt"/>
                        <a:buAutoNum type="arabicParenR"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During dressing and transporting patient, </a:t>
                      </a:r>
                    </a:p>
                    <a:p>
                      <a:pPr marL="342900" indent="-342900">
                        <a:buFont typeface="+mj-lt"/>
                        <a:buAutoNum type="arabicParenR"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Writing in the patient’s case sheet, etc.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1884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Hand Hygiene and Glove Use</a:t>
            </a:r>
            <a:endParaRPr lang="en-US" dirty="0"/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mtClean="0"/>
              <a:t>Glove is not a substitute for hand hygiene. </a:t>
            </a:r>
          </a:p>
          <a:p>
            <a:r>
              <a:rPr lang="en-US" smtClean="0"/>
              <a:t>The following measures should be adapted during gloves use: </a:t>
            </a:r>
          </a:p>
          <a:p>
            <a:pPr lvl="1"/>
            <a:r>
              <a:rPr lang="en-US" smtClean="0"/>
              <a:t>Hand hygiene before gloves use</a:t>
            </a:r>
          </a:p>
          <a:p>
            <a:pPr lvl="1"/>
            <a:r>
              <a:rPr lang="en-US" smtClean="0"/>
              <a:t>Hand wash after glove use</a:t>
            </a:r>
          </a:p>
          <a:p>
            <a:pPr lvl="1"/>
            <a:r>
              <a:rPr lang="en-US" smtClean="0"/>
              <a:t>Change: Gloves should be worn for a single patient care activity. Gloves must be changed between patient contacts. </a:t>
            </a:r>
          </a:p>
          <a:p>
            <a:pPr lvl="1"/>
            <a:r>
              <a:rPr lang="en-US" smtClean="0"/>
              <a:t>No hand hygiene over the gloved hand 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29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817656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Steps of gloves donning (wearing)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30</a:t>
            </a:fld>
            <a:endParaRPr lang="en"/>
          </a:p>
        </p:txBody>
      </p:sp>
      <p:pic>
        <p:nvPicPr>
          <p:cNvPr id="2050" name="Picture 2" descr="C:\Users\Mahe\AppData\Local\Temp\ksohtml14296\wps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2160" y="1256982"/>
            <a:ext cx="4511040" cy="2096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54000" y="3540615"/>
            <a:ext cx="842264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1. </a:t>
            </a:r>
            <a:r>
              <a:rPr lang="en-US" sz="2000" b="1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Donning of the first glove </a:t>
            </a:r>
            <a:r>
              <a:rPr lang="en-US" sz="2000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: Wear by touching and pulling only the edge of the cuff </a:t>
            </a:r>
            <a:endParaRPr lang="en-US" sz="2000" dirty="0">
              <a:latin typeface="Roboto Condensed Light" panose="020B0604020202020204" charset="0"/>
              <a:ea typeface="Roboto Condensed Light" panose="020B0604020202020204" charset="0"/>
            </a:endParaRPr>
          </a:p>
          <a:p>
            <a:r>
              <a:rPr lang="en-US" sz="2000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2. </a:t>
            </a:r>
            <a:r>
              <a:rPr lang="en-US" sz="2000" b="1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Donning of the second glove</a:t>
            </a:r>
            <a:r>
              <a:rPr lang="en-US" sz="2000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:  Avoid touching the forearm skin by pulling external surface of second glove by the finger of gloved hand </a:t>
            </a:r>
            <a:endParaRPr lang="en-US" sz="2000" dirty="0">
              <a:latin typeface="Roboto Condensed Light" panose="020B0604020202020204" charset="0"/>
              <a:ea typeface="Roboto Condensed Light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2500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Steps of gloves removal (doffing)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31</a:t>
            </a:fld>
            <a:endParaRPr lang="en"/>
          </a:p>
        </p:txBody>
      </p:sp>
      <p:pic>
        <p:nvPicPr>
          <p:cNvPr id="7" name="image22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7268" y="1685286"/>
            <a:ext cx="3580972" cy="214746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033520" y="1678094"/>
            <a:ext cx="49276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Do not touch the outside of the gloves (contaminated): </a:t>
            </a:r>
            <a:endParaRPr lang="en-US" sz="1600" dirty="0">
              <a:latin typeface="Roboto Condensed Light" panose="020B0604020202020204" charset="0"/>
              <a:ea typeface="Roboto Condensed Light" panose="020B060402020202020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Using a gloved hand, grasp the palm area of the other gloved hand peel off first glove. </a:t>
            </a:r>
            <a:endParaRPr lang="en-US" sz="1600" dirty="0">
              <a:latin typeface="Roboto Condensed Light" panose="020B0604020202020204" charset="0"/>
              <a:ea typeface="Roboto Condensed Light" panose="020B060402020202020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Hold removed glove in gloved hand slide fingers of ungloved hand under the other glove at wrist and peel off second glove over first glove </a:t>
            </a:r>
            <a:endParaRPr lang="en-US" sz="1600" dirty="0">
              <a:latin typeface="Roboto Condensed Light" panose="020B0604020202020204" charset="0"/>
              <a:ea typeface="Roboto Condensed Light" panose="020B060402020202020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First glove will remain inside the pouch of the second glove </a:t>
            </a:r>
            <a:endParaRPr lang="en-US" sz="1600" dirty="0">
              <a:latin typeface="Roboto Condensed Light" panose="020B0604020202020204" charset="0"/>
              <a:ea typeface="Roboto Condensed Light" panose="020B060402020202020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Perform hand hygiene after removal</a:t>
            </a:r>
            <a:endParaRPr lang="en-US" sz="1600" dirty="0">
              <a:latin typeface="Roboto Condensed Light" panose="020B0604020202020204" charset="0"/>
              <a:ea typeface="Roboto Condensed Light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2550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Surgical (3-ply) Mask and Respirators</a:t>
            </a:r>
            <a:endParaRPr lang="en-US" dirty="0"/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mtClean="0"/>
              <a:t>Respiratory protection is essential when there is a risk of transmission of droplets and aerosols. </a:t>
            </a:r>
          </a:p>
          <a:p>
            <a:r>
              <a:rPr lang="en-US" smtClean="0"/>
              <a:t>There are two type of PPEs available for respiratory protection: </a:t>
            </a:r>
          </a:p>
          <a:p>
            <a:pPr lvl="1"/>
            <a:r>
              <a:rPr lang="en-US" smtClean="0"/>
              <a:t>Surgical mask </a:t>
            </a:r>
          </a:p>
          <a:p>
            <a:pPr lvl="1"/>
            <a:r>
              <a:rPr lang="en-US" smtClean="0"/>
              <a:t>Respirators. 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32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33103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Surgical Mask (3-ply or medical mask)</a:t>
            </a:r>
            <a:endParaRPr lang="en-US" dirty="0"/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mtClean="0"/>
              <a:t>Loose fitting, single-use item that cover the nose and mouth. </a:t>
            </a:r>
          </a:p>
          <a:p>
            <a:r>
              <a:rPr lang="en-US" smtClean="0"/>
              <a:t>Used as part of standard precautions to prevent splashes or sprays from reaching the mouth and nose of the person wearing them. </a:t>
            </a:r>
          </a:p>
          <a:p>
            <a:r>
              <a:rPr lang="en-US" smtClean="0"/>
              <a:t>Provide some protection from respiratory secretions and are worn when caring for patients on droplet precautions.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33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308104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Surgical Mask (3-ply Mask) (Cont..)</a:t>
            </a:r>
            <a:endParaRPr lang="en-US" dirty="0"/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Composition:</a:t>
            </a:r>
          </a:p>
          <a:p>
            <a:r>
              <a:rPr lang="en-US" smtClean="0"/>
              <a:t>Filter pore size of surgical mask is not standardized. It has three layers: </a:t>
            </a:r>
          </a:p>
          <a:p>
            <a:pPr lvl="1"/>
            <a:r>
              <a:rPr lang="en-US" smtClean="0"/>
              <a:t>1. Outer fluid repellent layer</a:t>
            </a:r>
          </a:p>
          <a:p>
            <a:pPr lvl="1"/>
            <a:r>
              <a:rPr lang="en-US" smtClean="0"/>
              <a:t>2. Middle filter layer</a:t>
            </a:r>
          </a:p>
          <a:p>
            <a:pPr lvl="1"/>
            <a:r>
              <a:rPr lang="en-US" smtClean="0"/>
              <a:t>3. Inner hydrophilic layer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34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6151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Surgical Mask (3-ply Mask) (Cont..)</a:t>
            </a:r>
            <a:endParaRPr lang="en-US" dirty="0"/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Instructions:</a:t>
            </a:r>
          </a:p>
          <a:p>
            <a:r>
              <a:rPr lang="en-US" smtClean="0"/>
              <a:t>Shelf-life: Disposable after 4-6 hours of use or earlier if become soiled or wet </a:t>
            </a:r>
          </a:p>
          <a:p>
            <a:r>
              <a:rPr lang="en-US" smtClean="0"/>
              <a:t>Donning: Place the mask carefully - ensure it covers the mouth and nose, adjust to the nose bridge, and tie it securely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35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213104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Surgical Mask (3-ply Mask) (Cont..)</a:t>
            </a:r>
            <a:endParaRPr lang="en-US" dirty="0"/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mtClean="0"/>
              <a:t>Instructions (Cont..):</a:t>
            </a:r>
          </a:p>
          <a:p>
            <a:r>
              <a:rPr lang="en-US" smtClean="0"/>
              <a:t>Hanging mask syndrome - Strongly discouraged</a:t>
            </a:r>
          </a:p>
          <a:p>
            <a:r>
              <a:rPr lang="en-US" smtClean="0"/>
              <a:t>Touching the front of the mask while wearing should be avoided </a:t>
            </a:r>
          </a:p>
          <a:p>
            <a:r>
              <a:rPr lang="en-US" smtClean="0"/>
              <a:t>Mask should not be worn with beard and unshaven face </a:t>
            </a:r>
          </a:p>
          <a:p>
            <a:r>
              <a:rPr lang="en-US" smtClean="0"/>
              <a:t>Hand hygiene - performed before donning the mask, upon touching or discarding a used mask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36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851659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Steps of mask donning (wearing) 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37</a:t>
            </a:fld>
            <a:endParaRPr lang="en"/>
          </a:p>
        </p:txBody>
      </p:sp>
      <p:sp>
        <p:nvSpPr>
          <p:cNvPr id="4" name="Rectangle 3"/>
          <p:cNvSpPr/>
          <p:nvPr/>
        </p:nvSpPr>
        <p:spPr>
          <a:xfrm>
            <a:off x="711200" y="3802586"/>
            <a:ext cx="82194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Pull the straps tight and pull the mask to below chin and then apply knots </a:t>
            </a:r>
            <a:endParaRPr lang="en-US" sz="1800" dirty="0">
              <a:latin typeface="Roboto Condensed Light" panose="020B0604020202020204" charset="0"/>
              <a:ea typeface="Roboto Condensed Light" panose="020B060402020202020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Press on the nasal bridge part of the mask to seal tightly and for N95 respirator, perform fit check</a:t>
            </a:r>
            <a:endParaRPr lang="en-US" sz="1800" dirty="0">
              <a:latin typeface="Roboto Condensed Light" panose="020B0604020202020204" charset="0"/>
              <a:ea typeface="Roboto Condensed Light" panose="020B060402020202020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7EAAB48D-BDCB-4194-A049-3F16C02F3D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7139" y="1638035"/>
            <a:ext cx="4569722" cy="2092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429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 Steps of mask doffing (removal)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38</a:t>
            </a:fld>
            <a:endParaRPr lang="en"/>
          </a:p>
        </p:txBody>
      </p:sp>
      <p:sp>
        <p:nvSpPr>
          <p:cNvPr id="3" name="Rectangle 2"/>
          <p:cNvSpPr/>
          <p:nvPr/>
        </p:nvSpPr>
        <p:spPr>
          <a:xfrm>
            <a:off x="436880" y="3491647"/>
            <a:ext cx="8382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Do not touch front part of the mask </a:t>
            </a:r>
            <a:endParaRPr lang="en-US" sz="1800" dirty="0">
              <a:latin typeface="Roboto Condensed Light" panose="020B0604020202020204" charset="0"/>
              <a:ea typeface="Roboto Condensed Light" panose="020B060402020202020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Untie the lower knot first, then the upper knot and remove the mask by holding its straps, without touching the front, hand wash after removal</a:t>
            </a:r>
            <a:endParaRPr lang="en-US" sz="1800" dirty="0">
              <a:latin typeface="Roboto Condensed Light" panose="020B0604020202020204" charset="0"/>
              <a:ea typeface="Roboto Condensed Light" panose="020B060402020202020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A752E032-3F8B-4314-9357-FF0CC153E2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6808" y="1427187"/>
            <a:ext cx="4090384" cy="1807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56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Respirator (N95 Mask)</a:t>
            </a:r>
            <a:endParaRPr lang="en-US" dirty="0"/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Device designed to protect the wearer from airborne microorganisms (e.g. M. tuberculosis). </a:t>
            </a:r>
          </a:p>
          <a:p>
            <a:r>
              <a:rPr lang="en-US" smtClean="0"/>
              <a:t>N 95 respirator-  most commonly used</a:t>
            </a:r>
          </a:p>
          <a:p>
            <a:r>
              <a:rPr lang="en-US" smtClean="0"/>
              <a:t>N95 - ‘not resistance to oil and ability to filter of 95% of airborne particle’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39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4757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Respirator (N95 Mask) (Cont..)</a:t>
            </a:r>
            <a:endParaRPr lang="en-US" dirty="0"/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Composition: The N95 respirator is </a:t>
            </a:r>
          </a:p>
          <a:p>
            <a:r>
              <a:rPr lang="en-US" smtClean="0"/>
              <a:t>Comprised of four layers of material:  </a:t>
            </a:r>
          </a:p>
          <a:p>
            <a:pPr lvl="1"/>
            <a:r>
              <a:rPr lang="en-US" smtClean="0"/>
              <a:t>Outer and inner layers of spun bond polypropylene  </a:t>
            </a:r>
          </a:p>
          <a:p>
            <a:pPr lvl="1"/>
            <a:r>
              <a:rPr lang="en-US" smtClean="0"/>
              <a:t>Middle two layers of cellulose/ polyester, melt-blown polypropylene filter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40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433685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Respirator (N95 Mask) (Cont..)</a:t>
            </a:r>
            <a:endParaRPr lang="en-US" dirty="0"/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mtClean="0"/>
              <a:t>Negative-pressure- pressure inside the facepiece is negative during inhalation</a:t>
            </a:r>
          </a:p>
          <a:p>
            <a:r>
              <a:rPr lang="en-US" smtClean="0"/>
              <a:t>Single-use- should not be reused as it cannot be cleaned or disinfected. </a:t>
            </a:r>
          </a:p>
          <a:p>
            <a:r>
              <a:rPr lang="en-US" smtClean="0"/>
              <a:t>Removal:  </a:t>
            </a:r>
          </a:p>
          <a:p>
            <a:r>
              <a:rPr lang="en-US" smtClean="0"/>
              <a:t>Should be removed or changed -  in 8 hours or earlier if it gets clogged, wet or dirty on the inside, or deformed, or torn. 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41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043316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Respirator (N95 Mask) (Cont..)</a:t>
            </a:r>
            <a:endParaRPr lang="en-US" dirty="0"/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Fit checking - To ensure if it is properly fitted. Includes the following steps. </a:t>
            </a:r>
          </a:p>
          <a:p>
            <a:pPr lvl="1"/>
            <a:r>
              <a:rPr lang="en-US" smtClean="0"/>
              <a:t>Sealing- across face, cheeks and nasal bridge</a:t>
            </a:r>
          </a:p>
          <a:p>
            <a:pPr lvl="1"/>
            <a:r>
              <a:rPr lang="en-US" smtClean="0"/>
              <a:t>Positive pressure seal- done by gently exhaling</a:t>
            </a:r>
          </a:p>
          <a:p>
            <a:pPr lvl="1"/>
            <a:r>
              <a:rPr lang="en-US" smtClean="0"/>
              <a:t>Negative pressure seal- done by gently inhaling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42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69412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Respirator (N95 Mask) (Cont..)</a:t>
            </a:r>
            <a:endParaRPr lang="en-US" dirty="0"/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Fit testing:  </a:t>
            </a:r>
          </a:p>
          <a:p>
            <a:r>
              <a:rPr lang="en-US" smtClean="0"/>
              <a:t>Done to identify size and style </a:t>
            </a:r>
          </a:p>
          <a:p>
            <a:r>
              <a:rPr lang="en-US" smtClean="0"/>
              <a:t>To train the HCW on how to don and doff</a:t>
            </a:r>
          </a:p>
          <a:p>
            <a:r>
              <a:rPr lang="en-US" smtClean="0"/>
              <a:t>Should be done at the time of joining and thereafter annually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43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76750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Protective Body Clothing</a:t>
            </a:r>
            <a:endParaRPr lang="en-US" dirty="0"/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Worn when there is a risk that clothing may become exposed to blood or body fluids. </a:t>
            </a:r>
          </a:p>
          <a:p>
            <a:pPr lvl="1"/>
            <a:r>
              <a:rPr lang="en-US" smtClean="0"/>
              <a:t>Laboratory coats </a:t>
            </a:r>
          </a:p>
          <a:p>
            <a:pPr lvl="1"/>
            <a:r>
              <a:rPr lang="en-US" smtClean="0"/>
              <a:t>Plastic aprons</a:t>
            </a:r>
          </a:p>
          <a:p>
            <a:pPr lvl="1"/>
            <a:r>
              <a:rPr lang="en-US" smtClean="0"/>
              <a:t>Disposable gowns </a:t>
            </a:r>
          </a:p>
          <a:p>
            <a:pPr lvl="1"/>
            <a:r>
              <a:rPr lang="en-US" smtClean="0"/>
              <a:t>Coverall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44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899801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Steps of gown donning (wearing)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45</a:t>
            </a:fld>
            <a:endParaRPr lang="en"/>
          </a:p>
        </p:txBody>
      </p:sp>
      <p:pic>
        <p:nvPicPr>
          <p:cNvPr id="6" name="image28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73172" y="1469707"/>
            <a:ext cx="3741878" cy="199485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75920" y="3624818"/>
            <a:ext cx="83007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Fully cover torso from neck to knees, arms to end of wrists, and wrap around the back. Fasten it in the back of neck and waist</a:t>
            </a:r>
            <a:endParaRPr lang="en-US" sz="2000" dirty="0">
              <a:latin typeface="Roboto Condensed Light" panose="020B0604020202020204" charset="0"/>
              <a:ea typeface="Roboto Condensed Light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9884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Steps of gown doffing (removal)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46</a:t>
            </a:fld>
            <a:endParaRPr lang="en"/>
          </a:p>
        </p:txBody>
      </p:sp>
      <p:sp>
        <p:nvSpPr>
          <p:cNvPr id="3" name="Rectangle 2"/>
          <p:cNvSpPr/>
          <p:nvPr/>
        </p:nvSpPr>
        <p:spPr>
          <a:xfrm>
            <a:off x="4533400" y="1480415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Do not touch front part of the gown </a:t>
            </a:r>
            <a:endParaRPr lang="en-US" sz="2000" dirty="0">
              <a:latin typeface="Roboto Condensed Light" panose="020B0604020202020204" charset="0"/>
              <a:ea typeface="Roboto Condensed Light" panose="020B060402020202020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Unfasten gown ties, taking care that sleeves don’t touch the body when reaching for ties </a:t>
            </a:r>
            <a:endParaRPr lang="en-US" sz="2000" dirty="0">
              <a:latin typeface="Roboto Condensed Light" panose="020B0604020202020204" charset="0"/>
              <a:ea typeface="Roboto Condensed Light" panose="020B060402020202020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Pull the gown away from neck and shoulders, touching inside of gown only </a:t>
            </a:r>
            <a:endParaRPr lang="en-US" sz="2000" dirty="0">
              <a:latin typeface="Roboto Condensed Light" panose="020B0604020202020204" charset="0"/>
              <a:ea typeface="Roboto Condensed Light" panose="020B060402020202020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Turn gown inside out and roll into a bundle and discard. </a:t>
            </a:r>
            <a:endParaRPr lang="en-US" sz="2000" dirty="0">
              <a:latin typeface="Roboto Condensed Light" panose="020B0604020202020204" charset="0"/>
              <a:ea typeface="Roboto Condensed Light" panose="020B060402020202020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Perform hand hygiene after removal</a:t>
            </a:r>
            <a:endParaRPr lang="en-US" sz="2000" dirty="0">
              <a:latin typeface="Roboto Condensed Light" panose="020B0604020202020204" charset="0"/>
              <a:ea typeface="Roboto Condensed Light" panose="020B060402020202020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18895C9E-A59F-43A7-B9A8-AEEA2D3D29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954" y="1647485"/>
            <a:ext cx="3287730" cy="2695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197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Protective Eye/Face Wear</a:t>
            </a:r>
            <a:endParaRPr lang="en-US" dirty="0"/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Goggles, or face-shields – used to protect the mucous membranes of the eyes, nose, and mouth.</a:t>
            </a:r>
          </a:p>
          <a:p>
            <a:r>
              <a:rPr lang="en-US" smtClean="0"/>
              <a:t>Eyewear - worn during procedures that are likely to generate droplets or aerosols of blood and/or high-risk body fluids. 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47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826349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Head Cover and Shoe Cover</a:t>
            </a:r>
            <a:endParaRPr lang="en-US" dirty="0"/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Used when spillage of blood is suspected.</a:t>
            </a:r>
          </a:p>
          <a:p>
            <a:r>
              <a:rPr lang="en-US" smtClean="0"/>
              <a:t>Shoe covers include: </a:t>
            </a:r>
          </a:p>
          <a:p>
            <a:pPr lvl="1"/>
            <a:r>
              <a:rPr lang="en-US" smtClean="0"/>
              <a:t>(1) Surgical shoes (slippers) and shoe covers </a:t>
            </a:r>
          </a:p>
          <a:p>
            <a:pPr lvl="1"/>
            <a:r>
              <a:rPr lang="en-US" smtClean="0"/>
              <a:t>(2) Gum boots – When anticipated risk of sharp injury exisits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48</a:t>
            </a:fld>
            <a:endParaRPr lang="e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C67F032B-8EE4-4D79-AABA-5EAF7F58A2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050" y="1438294"/>
            <a:ext cx="2695575" cy="133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494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Donning and Doffing</a:t>
            </a:r>
            <a:endParaRPr lang="en-US" dirty="0"/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mtClean="0"/>
              <a:t>Donning (wearing): Gown first → Mask or respirator → Goggles or face shield → Gloves </a:t>
            </a:r>
          </a:p>
          <a:p>
            <a:r>
              <a:rPr lang="en-US" smtClean="0"/>
              <a:t>Doffing (removing): Gloves first → Face shield or goggles → Gown → Mask or respirator</a:t>
            </a:r>
          </a:p>
          <a:p>
            <a:r>
              <a:rPr lang="en-US" smtClean="0"/>
              <a:t>* Discard PPE in appropriate BMW bins</a:t>
            </a:r>
          </a:p>
          <a:p>
            <a:r>
              <a:rPr lang="en-IN" smtClean="0"/>
              <a:t>**All PPE should be removed just before exiting the patient room except a respirator, which should be removed after leaving the patient room and closing the door</a:t>
            </a:r>
          </a:p>
          <a:p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49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175947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Blood Spill Management</a:t>
            </a:r>
            <a:endParaRPr lang="en-US" dirty="0"/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Spillage of blood and body fluid - substantial risk for the transmission of BBV</a:t>
            </a:r>
          </a:p>
          <a:p>
            <a:r>
              <a:rPr lang="en-US" smtClean="0"/>
              <a:t>Any spillage (small, few drops to large, few mL) should be considered infectious - need to be cleaned at the earliest. </a:t>
            </a:r>
          </a:p>
          <a:p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50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956246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Steps of Spill Management (CDC)</a:t>
            </a:r>
            <a:endParaRPr lang="en-US" dirty="0"/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mtClean="0"/>
              <a:t>Any spillage, should be attended immediately </a:t>
            </a:r>
          </a:p>
          <a:p>
            <a:r>
              <a:rPr lang="en-US" smtClean="0"/>
              <a:t>Mark the spill area, place the wet floor signage </a:t>
            </a:r>
          </a:p>
          <a:p>
            <a:r>
              <a:rPr lang="en-US" smtClean="0"/>
              <a:t>Wear appropriate PPE (gloves and gown) as mentioned in the spill kit </a:t>
            </a:r>
          </a:p>
          <a:p>
            <a:r>
              <a:rPr lang="en-US" smtClean="0"/>
              <a:t>Confine the spill and wipe immediately with an absorbent towel or cloth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51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174234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Steps of Spill Management (CDC) (Cont..)</a:t>
            </a:r>
            <a:endParaRPr lang="en-US" dirty="0"/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mtClean="0"/>
              <a:t>Clean with hypochlorite (freshly prepared) </a:t>
            </a:r>
          </a:p>
          <a:p>
            <a:r>
              <a:rPr lang="en-US" smtClean="0"/>
              <a:t>For large spills (≥10 cm size): 0.5% </a:t>
            </a:r>
          </a:p>
          <a:p>
            <a:r>
              <a:rPr lang="en-US" smtClean="0"/>
              <a:t>For small spill (&lt;10 cm size): 0.05% </a:t>
            </a:r>
          </a:p>
          <a:p>
            <a:r>
              <a:rPr lang="en-US" smtClean="0"/>
              <a:t>Allow the disinfectant at least for a contact time of 10 min </a:t>
            </a:r>
          </a:p>
          <a:p>
            <a:r>
              <a:rPr lang="en-US" smtClean="0"/>
              <a:t>Rinse the area with clean water to remove the disinfectant residue.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52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217989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4"/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TRANSMISSION-BASED PRECAUTIONS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23" name="Google Shape;223;p14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-GB" smtClean="0"/>
              <a:pPr lvl="0"/>
              <a:t>53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53379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TRANSMISSION-BASED PRECAUTIONS</a:t>
            </a:r>
            <a:endParaRPr lang="en-US" dirty="0"/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mtClean="0"/>
              <a:t>Set of infection control practices which should be followed over and above standard precautions.</a:t>
            </a:r>
          </a:p>
          <a:p>
            <a:r>
              <a:rPr lang="en-US" smtClean="0"/>
              <a:t>Should be practiced – handling patients infected with infectious agents having specific mode of transmission</a:t>
            </a:r>
          </a:p>
          <a:p>
            <a:r>
              <a:rPr lang="en-US" smtClean="0"/>
              <a:t>TBPs include -  contact, droplet and airborne</a:t>
            </a:r>
          </a:p>
          <a:p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54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50998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Contact Precautions</a:t>
            </a:r>
            <a:endParaRPr lang="en-US" dirty="0"/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mtClean="0"/>
              <a:t>Followed when there is evidence of HAI transmission by direct or indirect contact during patient care. </a:t>
            </a:r>
          </a:p>
          <a:p>
            <a:r>
              <a:rPr lang="en-US" smtClean="0"/>
              <a:t>Direct transmission - from one person to another person without a contaminated intermediate object or person. </a:t>
            </a:r>
          </a:p>
          <a:p>
            <a:r>
              <a:rPr lang="en-US" smtClean="0"/>
              <a:t> Indirect transmission - through a contaminated intermediate object (clothes, patient-care devices, environmental surfaces, fomite) or person</a:t>
            </a:r>
          </a:p>
          <a:p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55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071100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Agents transmitted through contact</a:t>
            </a:r>
            <a:endParaRPr lang="en-US" dirty="0"/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endParaRPr lang="en-US" smtClean="0"/>
          </a:p>
          <a:p>
            <a:r>
              <a:rPr lang="en-US" smtClean="0"/>
              <a:t>MDROs – MRSA, CRE, VRE, MDR-NFGNB </a:t>
            </a:r>
          </a:p>
          <a:p>
            <a:r>
              <a:rPr lang="en-US" smtClean="0"/>
              <a:t>Enterically transmitted hepatitis viruses (HAV and HEV)</a:t>
            </a:r>
          </a:p>
          <a:p>
            <a:r>
              <a:rPr lang="en-US" smtClean="0"/>
              <a:t>Agents of conjunctivitis (e.g. adenovirus, gonococcus, Chlamydia)</a:t>
            </a:r>
          </a:p>
          <a:p>
            <a:r>
              <a:rPr lang="en-US" smtClean="0"/>
              <a:t>Contagious skin lesions (abscess, infected ulcers) - GAS, Staphylococcus, HSV</a:t>
            </a:r>
          </a:p>
          <a:p>
            <a:r>
              <a:rPr lang="en-US" smtClean="0"/>
              <a:t>Skin infestations (e.g. scabies) </a:t>
            </a:r>
          </a:p>
          <a:p>
            <a:r>
              <a:rPr lang="en-US" smtClean="0"/>
              <a:t>Agents of diarrhea such as rotavirus, cholera, Clostridium difficile</a:t>
            </a:r>
          </a:p>
          <a:p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56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263053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IC Measures – Contact Precautions </a:t>
            </a:r>
            <a:endParaRPr lang="en-US" dirty="0"/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mtClean="0"/>
              <a:t>Hand hygiene</a:t>
            </a:r>
          </a:p>
          <a:p>
            <a:r>
              <a:rPr lang="en-US" smtClean="0"/>
              <a:t>PPEs –gloves, gowns; ± surgical mask/protective eye wear</a:t>
            </a:r>
          </a:p>
          <a:p>
            <a:r>
              <a:rPr lang="en-US" smtClean="0"/>
              <a:t>Single use- patient dedicated equipment</a:t>
            </a:r>
          </a:p>
          <a:p>
            <a:r>
              <a:rPr lang="en-US" smtClean="0"/>
              <a:t>Patient placement – single isolation room/cohorting</a:t>
            </a:r>
          </a:p>
          <a:p>
            <a:r>
              <a:rPr lang="en-US" smtClean="0"/>
              <a:t>Transfer of patients</a:t>
            </a:r>
          </a:p>
          <a:p>
            <a:r>
              <a:rPr lang="en-US" smtClean="0"/>
              <a:t>Disinfection of the rooms</a:t>
            </a:r>
          </a:p>
          <a:p>
            <a:endParaRPr lang="en-US" smtClean="0"/>
          </a:p>
          <a:p>
            <a:r>
              <a:rPr lang="en-US" smtClean="0"/>
              <a:t>*Cohorting – Patient with similar infections &amp; with min 3 feet spatial bed separation  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57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403481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Droplet Precautions</a:t>
            </a:r>
            <a:endParaRPr lang="en-US" dirty="0"/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mtClean="0"/>
              <a:t>Prevent the spread of infectious agents - transmitted through droplet. </a:t>
            </a:r>
          </a:p>
          <a:p>
            <a:r>
              <a:rPr lang="en-US" smtClean="0"/>
              <a:t>Respiratory droplets - large-particles (&gt;5 µm in size) - generated by a patient who is coughing, sneezing or talking.</a:t>
            </a:r>
          </a:p>
          <a:p>
            <a:r>
              <a:rPr lang="en-US" smtClean="0"/>
              <a:t>Transmission via large droplets requires close contact (&lt;3 feet) – do not remain suspended in the air - travel shorter distances.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58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013113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Agents transmitted through droplets</a:t>
            </a:r>
            <a:endParaRPr lang="en-US" dirty="0"/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mtClean="0"/>
              <a:t>Diphtheria, Hib, N.meningitidis (meningitis, sepsis, pneumonia), pertussis, pneumonic plague, Mycoplasma pneumonia </a:t>
            </a:r>
          </a:p>
          <a:p>
            <a:r>
              <a:rPr lang="en-US" smtClean="0"/>
              <a:t>Influenza viruses, seasonal</a:t>
            </a:r>
          </a:p>
          <a:p>
            <a:r>
              <a:rPr lang="en-US" smtClean="0"/>
              <a:t>SARS-CoV2 (COVID-19)</a:t>
            </a:r>
          </a:p>
          <a:p>
            <a:r>
              <a:rPr lang="en-US" smtClean="0"/>
              <a:t>Viral hemorrhagic fevers - Lassa, Ebola, Marburg viruses</a:t>
            </a:r>
          </a:p>
          <a:p>
            <a:r>
              <a:rPr lang="en-US" smtClean="0"/>
              <a:t>Other viruses: Mumps, Parvovirus B19, Rhinovirus, Rubella, Adenovirus</a:t>
            </a:r>
          </a:p>
          <a:p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59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289866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IC Measures- Droplet Precautions</a:t>
            </a:r>
            <a:endParaRPr lang="en-US" dirty="0"/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mtClean="0"/>
              <a:t>Hand hygiene</a:t>
            </a:r>
          </a:p>
          <a:p>
            <a:r>
              <a:rPr lang="en-US" smtClean="0"/>
              <a:t>PPEs – Surgical mask or N95 when AGPs </a:t>
            </a:r>
            <a:br>
              <a:rPr lang="en-US" smtClean="0"/>
            </a:br>
            <a:r>
              <a:rPr lang="en-US" smtClean="0"/>
              <a:t>are performed </a:t>
            </a:r>
          </a:p>
          <a:p>
            <a:r>
              <a:rPr lang="en-US" smtClean="0"/>
              <a:t>Respiratory Hygiene/Cough Etiquette</a:t>
            </a:r>
          </a:p>
          <a:p>
            <a:r>
              <a:rPr lang="en-US" smtClean="0"/>
              <a:t>Patient placement – Single isolation room </a:t>
            </a:r>
            <a:br>
              <a:rPr lang="en-US" smtClean="0"/>
            </a:br>
            <a:r>
              <a:rPr lang="en-US" smtClean="0"/>
              <a:t>or cohorting</a:t>
            </a:r>
          </a:p>
          <a:p>
            <a:r>
              <a:rPr lang="en-US" smtClean="0"/>
              <a:t>Transfer of patients</a:t>
            </a:r>
          </a:p>
          <a:p>
            <a:r>
              <a:rPr lang="en-US" smtClean="0"/>
              <a:t>Disinfection of the rooms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60</a:t>
            </a:fld>
            <a:endParaRPr lang="e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749227BC-AC7C-4374-A86B-C83683828B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3574" y="1545639"/>
            <a:ext cx="3542539" cy="2839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694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Airborne Precautions</a:t>
            </a:r>
            <a:endParaRPr lang="en-US" dirty="0"/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mtClean="0"/>
              <a:t>Prevent the spread of infectious agents - transmitted through aerosols.</a:t>
            </a:r>
          </a:p>
          <a:p>
            <a:r>
              <a:rPr lang="en-US" smtClean="0"/>
              <a:t>Aerosols are small-particles (&lt;5µm) generated by an infectious person during certain aerosol generating procedures (e.g. intubation)</a:t>
            </a:r>
          </a:p>
          <a:p>
            <a:r>
              <a:rPr lang="en-US" smtClean="0"/>
              <a:t>These smaller droplets remain suspended in air for long periods of time and may disperse to a distant place along the air current.</a:t>
            </a:r>
          </a:p>
          <a:p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61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03996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Agents transmitted through aerosols</a:t>
            </a:r>
            <a:endParaRPr lang="en-US" dirty="0"/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mtClean="0"/>
              <a:t>Mycobacterium tuberculosis</a:t>
            </a:r>
          </a:p>
          <a:p>
            <a:r>
              <a:rPr lang="en-US" smtClean="0"/>
              <a:t>Measles virus </a:t>
            </a:r>
          </a:p>
          <a:p>
            <a:r>
              <a:rPr lang="en-US" smtClean="0"/>
              <a:t>Varicella (chickenpox and zoster disseminated or in an immunocompromised host)</a:t>
            </a:r>
          </a:p>
          <a:p>
            <a:r>
              <a:rPr lang="en-US" smtClean="0"/>
              <a:t>Smallpox (variola) and monkeypox virus</a:t>
            </a:r>
          </a:p>
          <a:p>
            <a:r>
              <a:rPr lang="en-US" smtClean="0"/>
              <a:t>Aerosolizable spore-containing powders - Bacillus anthracis </a:t>
            </a:r>
          </a:p>
          <a:p>
            <a:r>
              <a:rPr lang="en-US" smtClean="0"/>
              <a:t>Aspergillus (pulmonary aspergillosis)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62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984243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Aerosol-generating Procedures (AGPs)</a:t>
            </a:r>
            <a:endParaRPr lang="en-US" dirty="0"/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mtClean="0"/>
              <a:t>AGPs - generate much higher concentrations of aerosols and are associated with higher risk of pathogen transmission.</a:t>
            </a:r>
          </a:p>
          <a:p>
            <a:r>
              <a:rPr lang="en-US" smtClean="0"/>
              <a:t>Examples: Endotracheal intubation, open respiratory and airway suctioning, tracheostomy care, cardiopulmonary resuscitation, sputum induction and bronchoscopy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63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810590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IC Measures – Airborne precautions</a:t>
            </a:r>
            <a:endParaRPr lang="en-US" dirty="0"/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PPE – N95 respirator</a:t>
            </a:r>
          </a:p>
          <a:p>
            <a:r>
              <a:rPr lang="en-US" smtClean="0"/>
              <a:t>Patient Placement – Airborne isolation room (AIIR)</a:t>
            </a:r>
          </a:p>
          <a:p>
            <a:r>
              <a:rPr lang="en-US" smtClean="0"/>
              <a:t>Ventilation </a:t>
            </a:r>
          </a:p>
          <a:p>
            <a:pPr lvl="1"/>
            <a:r>
              <a:rPr lang="en-US" smtClean="0"/>
              <a:t> Natural Ventilation</a:t>
            </a:r>
          </a:p>
          <a:p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64</a:t>
            </a:fld>
            <a:endParaRPr lang="e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E997F7D6-FB1E-463A-9A33-721BDE2BF1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727" y="3018689"/>
            <a:ext cx="2763610" cy="204858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49FC070A-1D7B-4DFF-9EF4-0B7AE5810F10}"/>
              </a:ext>
            </a:extLst>
          </p:cNvPr>
          <p:cNvSpPr txBox="1"/>
          <p:nvPr/>
        </p:nvSpPr>
        <p:spPr>
          <a:xfrm>
            <a:off x="3603512" y="2873431"/>
            <a:ext cx="4651600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b="1" dirty="0">
                <a:latin typeface="Roboto Condensed Light" panose="020B0604020202020204" charset="0"/>
                <a:ea typeface="Roboto Condensed Light" panose="020B0604020202020204" charset="0"/>
              </a:rPr>
              <a:t> In room (A), </a:t>
            </a:r>
            <a:r>
              <a:rPr lang="en-US" sz="1400" dirty="0">
                <a:latin typeface="Roboto Condensed Light" panose="020B0604020202020204" charset="0"/>
                <a:ea typeface="Roboto Condensed Light" panose="020B0604020202020204" charset="0"/>
              </a:rPr>
              <a:t>the seating arrangement is </a:t>
            </a:r>
            <a:r>
              <a:rPr lang="en-US" sz="1400" b="1" dirty="0">
                <a:latin typeface="Roboto Condensed Light" panose="020B0604020202020204" charset="0"/>
                <a:ea typeface="Roboto Condensed Light" panose="020B0604020202020204" charset="0"/>
              </a:rPr>
              <a:t>along with direct of natural ventilation</a:t>
            </a:r>
            <a:r>
              <a:rPr lang="en-US" sz="1400" dirty="0">
                <a:latin typeface="Roboto Condensed Light" panose="020B0604020202020204" charset="0"/>
                <a:ea typeface="Roboto Condensed Light" panose="020B0604020202020204" charset="0"/>
              </a:rPr>
              <a:t> of air flow, so that the doctor has </a:t>
            </a:r>
            <a:r>
              <a:rPr lang="en-US" sz="1400" b="1" dirty="0">
                <a:latin typeface="Roboto Condensed Light" panose="020B0604020202020204" charset="0"/>
                <a:ea typeface="Roboto Condensed Light" panose="020B0604020202020204" charset="0"/>
              </a:rPr>
              <a:t>higher risk </a:t>
            </a:r>
            <a:r>
              <a:rPr lang="en-US" sz="1400" dirty="0">
                <a:latin typeface="Roboto Condensed Light" panose="020B0604020202020204" charset="0"/>
                <a:ea typeface="Roboto Condensed Light" panose="020B0604020202020204" charset="0"/>
              </a:rPr>
              <a:t>of exposure to the potentially infected air.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b="1" dirty="0">
                <a:latin typeface="Roboto Condensed Light" panose="020B0604020202020204" charset="0"/>
                <a:ea typeface="Roboto Condensed Light" panose="020B0604020202020204" charset="0"/>
              </a:rPr>
              <a:t>In room (B), </a:t>
            </a:r>
            <a:r>
              <a:rPr lang="en-US" sz="1400" dirty="0">
                <a:latin typeface="Roboto Condensed Light" panose="020B0604020202020204" charset="0"/>
                <a:ea typeface="Roboto Condensed Light" panose="020B0604020202020204" charset="0"/>
              </a:rPr>
              <a:t>doctor is sitting </a:t>
            </a:r>
            <a:r>
              <a:rPr lang="en-US" sz="1400" b="1" dirty="0">
                <a:latin typeface="Roboto Condensed Light" panose="020B0604020202020204" charset="0"/>
                <a:ea typeface="Roboto Condensed Light" panose="020B0604020202020204" charset="0"/>
              </a:rPr>
              <a:t>away from the direction of natural airflow</a:t>
            </a:r>
            <a:r>
              <a:rPr lang="en-US" sz="1400" dirty="0">
                <a:latin typeface="Roboto Condensed Light" panose="020B0604020202020204" charset="0"/>
                <a:ea typeface="Roboto Condensed Light" panose="020B0604020202020204" charset="0"/>
              </a:rPr>
              <a:t>, thus has </a:t>
            </a:r>
            <a:r>
              <a:rPr lang="en-US" sz="1400" b="1" dirty="0">
                <a:latin typeface="Roboto Condensed Light" panose="020B0604020202020204" charset="0"/>
                <a:ea typeface="Roboto Condensed Light" panose="020B0604020202020204" charset="0"/>
              </a:rPr>
              <a:t>lesser risk</a:t>
            </a:r>
            <a:r>
              <a:rPr lang="en-US" sz="1400" dirty="0">
                <a:latin typeface="Roboto Condensed Light" panose="020B0604020202020204" charset="0"/>
                <a:ea typeface="Roboto Condensed Light" panose="020B0604020202020204" charset="0"/>
              </a:rPr>
              <a:t> of exposure.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AC257658-F25E-4D44-AB79-2A398627F8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727" y="3018689"/>
            <a:ext cx="4548134" cy="2083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790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IC Measures – Airborne precautions</a:t>
            </a:r>
            <a:endParaRPr lang="en-US" dirty="0"/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1"/>
            <a:r>
              <a:rPr lang="en-US" smtClean="0"/>
              <a:t>Mechanical  Ventilation(Negative pressure room)</a:t>
            </a:r>
          </a:p>
          <a:p>
            <a:pPr lvl="2"/>
            <a:r>
              <a:rPr lang="en-US" smtClean="0"/>
              <a:t>Minimum 12 ACH per hour in high risk area and 6 in low risk area</a:t>
            </a:r>
          </a:p>
          <a:p>
            <a:pPr lvl="2"/>
            <a:r>
              <a:rPr lang="en-US" smtClean="0"/>
              <a:t>Negative pressure differential  of &gt;2.5Pascal</a:t>
            </a:r>
          </a:p>
          <a:p>
            <a:pPr lvl="2"/>
            <a:r>
              <a:rPr lang="en-US" smtClean="0"/>
              <a:t>Door should be kept closed always</a:t>
            </a:r>
          </a:p>
          <a:p>
            <a:pPr lvl="2"/>
            <a:r>
              <a:rPr lang="en-US" smtClean="0"/>
              <a:t>Anteroom should be present</a:t>
            </a:r>
          </a:p>
          <a:p>
            <a:r>
              <a:rPr lang="en-US" smtClean="0"/>
              <a:t>Ultraviolet Germicidal Irradiation (UVGI) - &gt;8 feet from floor</a:t>
            </a:r>
          </a:p>
          <a:p>
            <a:r>
              <a:rPr lang="en-US" smtClean="0"/>
              <a:t>Filtration – Exhaust or HEPA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65</a:t>
            </a:fld>
            <a:endParaRPr lang="e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CE9F32E1-2199-44CF-89EA-DD5A493822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9364" y="1846712"/>
            <a:ext cx="3493213" cy="14500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BA059054-8CFA-4FAC-B170-0044019C6A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165" y="1538530"/>
            <a:ext cx="7256185" cy="234455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8327D007-7317-4CEA-97BC-0E7A2D2ED56A}"/>
              </a:ext>
            </a:extLst>
          </p:cNvPr>
          <p:cNvSpPr/>
          <p:nvPr/>
        </p:nvSpPr>
        <p:spPr>
          <a:xfrm>
            <a:off x="7346367" y="1779533"/>
            <a:ext cx="187519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latin typeface="Roboto Condensed Light" panose="020B0604020202020204" charset="0"/>
                <a:ea typeface="Roboto Condensed Light" panose="020B0604020202020204" charset="0"/>
              </a:rPr>
              <a:t>Exhaust fan: </a:t>
            </a:r>
          </a:p>
          <a:p>
            <a:r>
              <a:rPr lang="en-US" sz="1800" dirty="0">
                <a:latin typeface="Roboto Condensed Light" panose="020B0604020202020204" charset="0"/>
                <a:ea typeface="Roboto Condensed Light" panose="020B0604020202020204" charset="0"/>
              </a:rPr>
              <a:t>(A) Poorly-installed in an open window space; </a:t>
            </a:r>
          </a:p>
          <a:p>
            <a:r>
              <a:rPr lang="en-US" sz="1800" dirty="0">
                <a:latin typeface="Roboto Condensed Light" panose="020B0604020202020204" charset="0"/>
                <a:ea typeface="Roboto Condensed Light" panose="020B0604020202020204" charset="0"/>
              </a:rPr>
              <a:t>(B) well-installed, closely fitted.</a:t>
            </a:r>
          </a:p>
        </p:txBody>
      </p:sp>
    </p:spTree>
    <p:extLst>
      <p:ext uri="{BB962C8B-B14F-4D97-AF65-F5344CB8AC3E}">
        <p14:creationId xmlns:p14="http://schemas.microsoft.com/office/powerpoint/2010/main" val="2104617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IC Measures – Airborne precautions</a:t>
            </a:r>
            <a:endParaRPr lang="en-US" dirty="0"/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Transfer of Patients- patient should wear surgical mask </a:t>
            </a:r>
          </a:p>
          <a:p>
            <a:r>
              <a:rPr lang="en-US" smtClean="0"/>
              <a:t>Respiratory Hygiene and Cough Etiquette </a:t>
            </a:r>
          </a:p>
          <a:p>
            <a:r>
              <a:rPr lang="en-US" smtClean="0"/>
              <a:t>Visitors and Staff – restricted access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66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919999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Summary of Measures - Standard and TBP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67</a:t>
            </a:fld>
            <a:endParaRPr lang="en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2243383"/>
              </p:ext>
            </p:extLst>
          </p:nvPr>
        </p:nvGraphicFramePr>
        <p:xfrm>
          <a:off x="85338" y="1352550"/>
          <a:ext cx="8973324" cy="283464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99703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9703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1619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9568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6520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94488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96520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119888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1093222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43815" marR="0" algn="l"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en-US" sz="1400" b="1" spc="-45" dirty="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Calibri" panose="020F0502020204030204" pitchFamily="34" charset="0"/>
                        </a:rPr>
                        <a:t>T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Calibri" panose="020F0502020204030204" pitchFamily="34" charset="0"/>
                        </a:rPr>
                        <a:t>ype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815" marR="635" algn="l">
                        <a:spcBef>
                          <a:spcPts val="16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Calibri" panose="020F0502020204030204" pitchFamily="34" charset="0"/>
                        </a:rPr>
                        <a:t>Isolation room or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Calibri" panose="020F0502020204030204" pitchFamily="34" charset="0"/>
                        </a:rPr>
                        <a:t>cohorting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815" marR="21590" algn="l">
                        <a:spcBef>
                          <a:spcPts val="16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Calibri" panose="020F0502020204030204" pitchFamily="34" charset="0"/>
                        </a:rPr>
                        <a:t>Hand hygiene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815" marR="0" algn="l"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Calibri" panose="020F0502020204030204" pitchFamily="34" charset="0"/>
                        </a:rPr>
                        <a:t>Gloves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815" marR="0" algn="l">
                        <a:spcBef>
                          <a:spcPts val="16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Calibri" panose="020F0502020204030204" pitchFamily="34" charset="0"/>
                        </a:rPr>
                        <a:t>Apron or gown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815" marR="0" algn="l"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Calibri" panose="020F0502020204030204" pitchFamily="34" charset="0"/>
                        </a:rPr>
                        <a:t>Mask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180" marR="0" algn="l">
                        <a:spcBef>
                          <a:spcPts val="16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Calibri" panose="020F0502020204030204" pitchFamily="34" charset="0"/>
                        </a:rPr>
                        <a:t>Eye protection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2545" marR="0" algn="l">
                        <a:spcBef>
                          <a:spcPts val="16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Calibri" panose="020F0502020204030204" pitchFamily="34" charset="0"/>
                        </a:rPr>
                        <a:t>Handling of equipment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1910" marR="0" algn="l"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Calibri" panose="020F0502020204030204" pitchFamily="34" charset="0"/>
                        </a:rPr>
                        <a:t>Visitors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3815" marR="0" algn="l"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Standard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815" marR="0" algn="l"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Not required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815" marR="0" algn="l"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815" marR="0" algn="l"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As required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815" marR="0" algn="l"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If soiling likely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815" marR="0" algn="l"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As required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1590" marR="50800" algn="ctr"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As required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2545" marR="0" algn="l">
                        <a:spcBef>
                          <a:spcPts val="205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Single use or reprocessed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1910" marR="0" algn="l">
                        <a:spcBef>
                          <a:spcPts val="205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No additional precautions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3815" marR="0" algn="l"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Contact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815" marR="0" algn="l"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Essential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815" marR="0" algn="l"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815" marR="0" algn="l"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Essential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815" marR="0" algn="l"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Essential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815" marR="0" algn="l"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As required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1590" marR="50800" algn="ctr"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As required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2545" marR="313055" algn="l">
                        <a:spcBef>
                          <a:spcPts val="205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Same as standard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1910" marR="0" algn="l">
                        <a:spcBef>
                          <a:spcPts val="205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Same precautions as for HCWs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9465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Summary of Measures - Standard and TBP</a:t>
            </a:r>
            <a:br>
              <a:rPr lang="en-US" smtClean="0"/>
            </a:br>
            <a:r>
              <a:rPr lang="en-US" smtClean="0"/>
              <a:t>(Cont..)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68</a:t>
            </a:fld>
            <a:endParaRPr lang="en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0811350"/>
              </p:ext>
            </p:extLst>
          </p:nvPr>
        </p:nvGraphicFramePr>
        <p:xfrm>
          <a:off x="85338" y="1352550"/>
          <a:ext cx="8973324" cy="326136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99703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9703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2635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5504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99568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93472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116840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1032262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43815" marR="0" algn="l"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en-US" sz="1400" b="1" spc="-45" dirty="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Calibri" panose="020F0502020204030204" pitchFamily="34" charset="0"/>
                        </a:rPr>
                        <a:t>T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Calibri" panose="020F0502020204030204" pitchFamily="34" charset="0"/>
                        </a:rPr>
                        <a:t>ype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815" marR="635" algn="l">
                        <a:spcBef>
                          <a:spcPts val="16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Calibri" panose="020F0502020204030204" pitchFamily="34" charset="0"/>
                        </a:rPr>
                        <a:t>Isolation room or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Calibri" panose="020F0502020204030204" pitchFamily="34" charset="0"/>
                        </a:rPr>
                        <a:t>cohorting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815" marR="21590" algn="l">
                        <a:spcBef>
                          <a:spcPts val="16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Calibri" panose="020F0502020204030204" pitchFamily="34" charset="0"/>
                        </a:rPr>
                        <a:t>Hand hygiene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815" marR="0" algn="l"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Calibri" panose="020F0502020204030204" pitchFamily="34" charset="0"/>
                        </a:rPr>
                        <a:t>Gloves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815" marR="0" algn="l">
                        <a:spcBef>
                          <a:spcPts val="16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Calibri" panose="020F0502020204030204" pitchFamily="34" charset="0"/>
                        </a:rPr>
                        <a:t>Apron or gown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815" marR="0" algn="l"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Calibri" panose="020F0502020204030204" pitchFamily="34" charset="0"/>
                        </a:rPr>
                        <a:t>Mask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180" marR="0" algn="l">
                        <a:spcBef>
                          <a:spcPts val="16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Calibri" panose="020F0502020204030204" pitchFamily="34" charset="0"/>
                        </a:rPr>
                        <a:t>Eye protection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2545" marR="0" algn="l">
                        <a:spcBef>
                          <a:spcPts val="16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Calibri" panose="020F0502020204030204" pitchFamily="34" charset="0"/>
                        </a:rPr>
                        <a:t>Handling of equipment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1910" marR="0" algn="l"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Calibri" panose="020F0502020204030204" pitchFamily="34" charset="0"/>
                        </a:rPr>
                        <a:t>Visitors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3815" marR="0" algn="l"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Droplet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815" marR="0" algn="l"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Essential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815" marR="0" algn="l"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815" marR="0" algn="l"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As required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815" marR="0" algn="l"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If soiling likely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815" marR="0" algn="l">
                        <a:spcBef>
                          <a:spcPts val="205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Surgical mask is essential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1590" marR="50800" algn="ctr"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As required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2545" marR="313055" algn="l">
                        <a:spcBef>
                          <a:spcPts val="205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Same as standard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1910" marR="0" algn="l">
                        <a:spcBef>
                          <a:spcPts val="205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Restricted. Precautions same as for HCWs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3815" marR="0" algn="l"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Airborne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815" marR="635" algn="l">
                        <a:spcBef>
                          <a:spcPts val="205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Essential (negative pressure)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815" marR="0" algn="l"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815" marR="0" algn="l"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As required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3815" marR="0" algn="l"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If soiling likely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N95 respirator </a:t>
                      </a:r>
                      <a:endParaRPr lang="en-US" sz="1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  <a:p>
                      <a:r>
                        <a:rPr lang="en-US" sz="1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Is essential</a:t>
                      </a:r>
                      <a:endParaRPr lang="en-US" sz="1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</a:rPr>
                        <a:t>As required</a:t>
                      </a:r>
                      <a:endParaRPr lang="en-US" sz="1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Same as </a:t>
                      </a:r>
                      <a:endParaRPr lang="en-US" sz="1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  <a:p>
                      <a:r>
                        <a:rPr lang="en-US" sz="1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contact</a:t>
                      </a:r>
                      <a:endParaRPr lang="en-US" sz="1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Same as for </a:t>
                      </a:r>
                      <a:endParaRPr lang="en-US" sz="1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  <a:p>
                      <a:r>
                        <a:rPr lang="en-US" sz="1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Roboto Condensed Light" panose="020B0604020202020204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droplet</a:t>
                      </a:r>
                      <a:endParaRPr lang="en-US" sz="1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8988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4"/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HOSPITAL INFECTION CONTROL COMMITTEE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23" name="Google Shape;223;p14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-GB" smtClean="0"/>
              <a:pPr lvl="0"/>
              <a:t>69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1155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HOSPITAL INFECTION CONTROL COMMITTEE</a:t>
            </a:r>
            <a:endParaRPr lang="en-US" dirty="0"/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Provides a forum for multidisciplinary input and cooperation, and information sharing, required for hospital infection control and prevention. </a:t>
            </a:r>
          </a:p>
          <a:p>
            <a:r>
              <a:rPr lang="en-US" smtClean="0"/>
              <a:t>HICC is advisory to the MS and makes its recommendations to the MS.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70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72641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HICC Constitution</a:t>
            </a:r>
            <a:endParaRPr lang="en-US" dirty="0"/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mtClean="0"/>
              <a:t>Chairperson, MS</a:t>
            </a:r>
          </a:p>
          <a:p>
            <a:r>
              <a:rPr lang="en-US" smtClean="0"/>
              <a:t>Secretary, HOD, Microbiology </a:t>
            </a:r>
          </a:p>
          <a:p>
            <a:r>
              <a:rPr lang="en-US" smtClean="0"/>
              <a:t>HICO, representative from the Dept of Microbiology </a:t>
            </a:r>
          </a:p>
          <a:p>
            <a:r>
              <a:rPr lang="en-US" smtClean="0"/>
              <a:t>HICN - Hospital Infection Control Nurses </a:t>
            </a:r>
          </a:p>
          <a:p>
            <a:r>
              <a:rPr lang="en-US" smtClean="0"/>
              <a:t>Head of all the clinical (all medical and all surgical) departments </a:t>
            </a:r>
          </a:p>
          <a:p>
            <a:r>
              <a:rPr lang="en-US" smtClean="0"/>
              <a:t>Nursing Superintendent </a:t>
            </a:r>
          </a:p>
          <a:p>
            <a:r>
              <a:rPr lang="en-US" smtClean="0"/>
              <a:t>Head of the staff clinic 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71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993821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HICC Constitution (Cont..)</a:t>
            </a:r>
            <a:endParaRPr lang="en-US" dirty="0"/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mtClean="0"/>
              <a:t>Operation Room Supervisor </a:t>
            </a:r>
          </a:p>
          <a:p>
            <a:r>
              <a:rPr lang="en-US" smtClean="0"/>
              <a:t>In-charge of Central Sterile Supplies Department (CSSD) </a:t>
            </a:r>
          </a:p>
          <a:p>
            <a:r>
              <a:rPr lang="en-US" smtClean="0"/>
              <a:t>In-charge of pharmacy </a:t>
            </a:r>
          </a:p>
          <a:p>
            <a:r>
              <a:rPr lang="en-US" smtClean="0"/>
              <a:t>In-charge of hospital linen and laundry</a:t>
            </a:r>
          </a:p>
          <a:p>
            <a:r>
              <a:rPr lang="en-US" smtClean="0"/>
              <a:t>In-charge of hospital kitchen </a:t>
            </a:r>
          </a:p>
          <a:p>
            <a:r>
              <a:rPr lang="en-US" smtClean="0"/>
              <a:t>Epidemiologist 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72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909575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Functions of HICC</a:t>
            </a:r>
            <a:endParaRPr lang="en-US" dirty="0"/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mtClean="0"/>
              <a:t>HAI surveillance</a:t>
            </a:r>
          </a:p>
          <a:p>
            <a:r>
              <a:rPr lang="en-US" smtClean="0"/>
              <a:t>Develops a system for identifying, reporting, analyzing, investigating and controlling hospital-acquired infections. </a:t>
            </a:r>
          </a:p>
          <a:p>
            <a:r>
              <a:rPr lang="en-US" smtClean="0"/>
              <a:t>Antimicrobial stewardship program (AMSP)</a:t>
            </a:r>
          </a:p>
          <a:p>
            <a:r>
              <a:rPr lang="en-US" smtClean="0"/>
              <a:t>Policies: Reviews and updates the hospital infection control policies and guidelines from time to time.</a:t>
            </a:r>
          </a:p>
          <a:p>
            <a:r>
              <a:rPr lang="en-US" smtClean="0"/>
              <a:t>Education </a:t>
            </a:r>
          </a:p>
          <a:p>
            <a:r>
              <a:rPr lang="en-US" smtClean="0"/>
              <a:t>Staff health</a:t>
            </a:r>
          </a:p>
          <a:p>
            <a:r>
              <a:rPr lang="en-US" smtClean="0"/>
              <a:t>Outbreak management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73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355989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Functions of HICC (Cont..)</a:t>
            </a:r>
            <a:endParaRPr lang="en-US" dirty="0"/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mtClean="0"/>
              <a:t>Other departments: Communicates and cooperates with other departments of the hospital (e.g. pharmacy, CSSD)</a:t>
            </a:r>
          </a:p>
          <a:p>
            <a:r>
              <a:rPr lang="en-US" smtClean="0"/>
              <a:t>Reviews risks associated with new technologies, and monitor infectious risks of new devices and products, prior to their approval for use.</a:t>
            </a:r>
          </a:p>
          <a:p>
            <a:r>
              <a:rPr lang="en-US" smtClean="0"/>
              <a:t>HICC Meetings: HICC shall meet regularly - not less than once a month and as often as required. 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74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600221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Questions:</a:t>
            </a:r>
            <a:endParaRPr lang="en-US" dirty="0"/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mtClean="0"/>
              <a:t>Q1. 	Hand rub should not be used in which scenario:</a:t>
            </a:r>
          </a:p>
          <a:p>
            <a:r>
              <a:rPr lang="en-US" smtClean="0"/>
              <a:t>Before touching patient</a:t>
            </a:r>
          </a:p>
          <a:p>
            <a:r>
              <a:rPr lang="en-US" smtClean="0"/>
              <a:t>After touching patient</a:t>
            </a:r>
          </a:p>
          <a:p>
            <a:r>
              <a:rPr lang="en-US" smtClean="0"/>
              <a:t>After touching patient’s surrounding</a:t>
            </a:r>
          </a:p>
          <a:p>
            <a:r>
              <a:rPr lang="en-US" smtClean="0"/>
              <a:t>Hands are visibly soiled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75</a:t>
            </a:fld>
            <a:endParaRPr lang="en"/>
          </a:p>
        </p:txBody>
      </p:sp>
      <p:sp>
        <p:nvSpPr>
          <p:cNvPr id="3" name="Rounded Rectangle 2"/>
          <p:cNvSpPr/>
          <p:nvPr/>
        </p:nvSpPr>
        <p:spPr>
          <a:xfrm>
            <a:off x="0" y="3657627"/>
            <a:ext cx="7618000" cy="527469"/>
          </a:xfrm>
          <a:prstGeom prst="round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496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Questions:</a:t>
            </a:r>
            <a:endParaRPr lang="en-US" dirty="0"/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mtClean="0"/>
              <a:t>Q2. How many moments of hand hygiene have been laid down by WHO:</a:t>
            </a:r>
          </a:p>
          <a:p>
            <a:r>
              <a:rPr lang="en-US" smtClean="0"/>
              <a:t>5</a:t>
            </a:r>
          </a:p>
          <a:p>
            <a:r>
              <a:rPr lang="en-US" smtClean="0"/>
              <a:t>6</a:t>
            </a:r>
          </a:p>
          <a:p>
            <a:r>
              <a:rPr lang="en-US" smtClean="0"/>
              <a:t>7</a:t>
            </a:r>
          </a:p>
          <a:p>
            <a:r>
              <a:rPr lang="en-US" smtClean="0"/>
              <a:t>8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76</a:t>
            </a:fld>
            <a:endParaRPr lang="en"/>
          </a:p>
        </p:txBody>
      </p:sp>
      <p:sp>
        <p:nvSpPr>
          <p:cNvPr id="3" name="Rounded Rectangle 2"/>
          <p:cNvSpPr/>
          <p:nvPr/>
        </p:nvSpPr>
        <p:spPr>
          <a:xfrm>
            <a:off x="0" y="1981227"/>
            <a:ext cx="7618000" cy="527469"/>
          </a:xfrm>
          <a:prstGeom prst="round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622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Questions:</a:t>
            </a:r>
            <a:endParaRPr lang="en-US" dirty="0"/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mtClean="0"/>
              <a:t>Q3. Hand wash should be performed for a minimum duration of :</a:t>
            </a:r>
          </a:p>
          <a:p>
            <a:r>
              <a:rPr lang="en-US" smtClean="0"/>
              <a:t>20 seconds</a:t>
            </a:r>
          </a:p>
          <a:p>
            <a:r>
              <a:rPr lang="en-US" smtClean="0"/>
              <a:t>40 seconds</a:t>
            </a:r>
          </a:p>
          <a:p>
            <a:r>
              <a:rPr lang="en-US" smtClean="0"/>
              <a:t>50 seconds</a:t>
            </a:r>
          </a:p>
          <a:p>
            <a:r>
              <a:rPr lang="en-US" smtClean="0"/>
              <a:t>2 minutes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77</a:t>
            </a:fld>
            <a:endParaRPr lang="en"/>
          </a:p>
        </p:txBody>
      </p:sp>
      <p:sp>
        <p:nvSpPr>
          <p:cNvPr id="3" name="Rounded Rectangle 2"/>
          <p:cNvSpPr/>
          <p:nvPr/>
        </p:nvSpPr>
        <p:spPr>
          <a:xfrm>
            <a:off x="0" y="2600022"/>
            <a:ext cx="7618000" cy="527469"/>
          </a:xfrm>
          <a:prstGeom prst="round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273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Questions:</a:t>
            </a:r>
            <a:endParaRPr lang="en-US" dirty="0"/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Q3. 	Which is not an ESKAPE pathogen:</a:t>
            </a:r>
          </a:p>
          <a:p>
            <a:r>
              <a:rPr lang="en-US" smtClean="0"/>
              <a:t>Enterococcus faecium</a:t>
            </a:r>
          </a:p>
          <a:p>
            <a:r>
              <a:rPr lang="en-US" smtClean="0"/>
              <a:t>Staphylococcus aureus</a:t>
            </a:r>
          </a:p>
          <a:p>
            <a:r>
              <a:rPr lang="en-US" smtClean="0"/>
              <a:t>Klebsiella pneumoniae</a:t>
            </a:r>
          </a:p>
          <a:p>
            <a:r>
              <a:rPr lang="en-US" smtClean="0"/>
              <a:t>Proteus mirabilis</a:t>
            </a:r>
            <a:endParaRPr lang="en-US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78</a:t>
            </a:fld>
            <a:endParaRPr lang="en"/>
          </a:p>
        </p:txBody>
      </p:sp>
      <p:sp>
        <p:nvSpPr>
          <p:cNvPr id="3" name="Rounded Rectangle 2"/>
          <p:cNvSpPr/>
          <p:nvPr/>
        </p:nvSpPr>
        <p:spPr>
          <a:xfrm>
            <a:off x="0" y="3687142"/>
            <a:ext cx="7618000" cy="527469"/>
          </a:xfrm>
          <a:prstGeom prst="round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766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3340</Words>
  <Application>Microsoft Office PowerPoint</Application>
  <PresentationFormat>On-screen Show (16:9)</PresentationFormat>
  <Paragraphs>523</Paragraphs>
  <Slides>78</Slides>
  <Notes>78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78</vt:i4>
      </vt:variant>
    </vt:vector>
  </HeadingPairs>
  <TitlesOfParts>
    <vt:vector size="79" baseType="lpstr">
      <vt:lpstr>Office Theme</vt:lpstr>
      <vt:lpstr>Healthcare-associated Infections</vt:lpstr>
      <vt:lpstr>Learning objectives</vt:lpstr>
      <vt:lpstr>HAI DEFINITION</vt:lpstr>
      <vt:lpstr>PowerPoint Presentation</vt:lpstr>
      <vt:lpstr>Burden of HAI</vt:lpstr>
      <vt:lpstr>Factors Affecting HAIs</vt:lpstr>
      <vt:lpstr>Sources of Infection</vt:lpstr>
      <vt:lpstr>Microorganisms Implicated in HAIs</vt:lpstr>
      <vt:lpstr>PowerPoint Presentation</vt:lpstr>
      <vt:lpstr>Modes of Transmission (discussed later)</vt:lpstr>
      <vt:lpstr>MAJOR HAI TYPES</vt:lpstr>
      <vt:lpstr>MAJOR HAI TYPES- 4 common types</vt:lpstr>
      <vt:lpstr>PREVENTION OF HAIs</vt:lpstr>
      <vt:lpstr>PREVENTION OF HAIs</vt:lpstr>
      <vt:lpstr>STANDARD PRECAUTIONS</vt:lpstr>
      <vt:lpstr>Components of standard precautions</vt:lpstr>
      <vt:lpstr>Hand Hygiene</vt:lpstr>
      <vt:lpstr>Types of Hand Hygiene Methods</vt:lpstr>
      <vt:lpstr>Types of Hand Hygiene Methods (Cont..)</vt:lpstr>
      <vt:lpstr>Types of Hand Hygiene Methods (Cont..)</vt:lpstr>
      <vt:lpstr>Indications (Five Moments for Hand Hygiene)</vt:lpstr>
      <vt:lpstr>Steps of Hand Rubbing and Hand Washing</vt:lpstr>
      <vt:lpstr>Personal Protective Equipment (PPE)</vt:lpstr>
      <vt:lpstr>Personal Protective Equipment (PPE)  (Cont..)</vt:lpstr>
      <vt:lpstr>Personal Protective Equipment (PPE)  (Cont..)</vt:lpstr>
      <vt:lpstr>Gloves</vt:lpstr>
      <vt:lpstr>Gloves (Cont..)</vt:lpstr>
      <vt:lpstr>Gloves (Cont..)</vt:lpstr>
      <vt:lpstr>Hand Hygiene and Glove Use</vt:lpstr>
      <vt:lpstr>Steps of gloves donning (wearing)</vt:lpstr>
      <vt:lpstr>Steps of gloves removal (doffing)</vt:lpstr>
      <vt:lpstr>Surgical (3-ply) Mask and Respirators</vt:lpstr>
      <vt:lpstr>Surgical Mask (3-ply or medical mask)</vt:lpstr>
      <vt:lpstr>Surgical Mask (3-ply Mask) (Cont..)</vt:lpstr>
      <vt:lpstr>Surgical Mask (3-ply Mask) (Cont..)</vt:lpstr>
      <vt:lpstr>Surgical Mask (3-ply Mask) (Cont..)</vt:lpstr>
      <vt:lpstr>Steps of mask donning (wearing) </vt:lpstr>
      <vt:lpstr> Steps of mask doffing (removal)</vt:lpstr>
      <vt:lpstr>Respirator (N95 Mask)</vt:lpstr>
      <vt:lpstr>Respirator (N95 Mask) (Cont..)</vt:lpstr>
      <vt:lpstr>Respirator (N95 Mask) (Cont..)</vt:lpstr>
      <vt:lpstr>Respirator (N95 Mask) (Cont..)</vt:lpstr>
      <vt:lpstr>Respirator (N95 Mask) (Cont..)</vt:lpstr>
      <vt:lpstr>Protective Body Clothing</vt:lpstr>
      <vt:lpstr>Steps of gown donning (wearing)</vt:lpstr>
      <vt:lpstr>Steps of gown doffing (removal)</vt:lpstr>
      <vt:lpstr>Protective Eye/Face Wear</vt:lpstr>
      <vt:lpstr>Head Cover and Shoe Cover</vt:lpstr>
      <vt:lpstr>Donning and Doffing</vt:lpstr>
      <vt:lpstr>Blood Spill Management</vt:lpstr>
      <vt:lpstr>Steps of Spill Management (CDC)</vt:lpstr>
      <vt:lpstr>Steps of Spill Management (CDC) (Cont..)</vt:lpstr>
      <vt:lpstr>TRANSMISSION-BASED PRECAUTIONS</vt:lpstr>
      <vt:lpstr>TRANSMISSION-BASED PRECAUTIONS</vt:lpstr>
      <vt:lpstr>Contact Precautions</vt:lpstr>
      <vt:lpstr>Agents transmitted through contact</vt:lpstr>
      <vt:lpstr>IC Measures – Contact Precautions </vt:lpstr>
      <vt:lpstr>Droplet Precautions</vt:lpstr>
      <vt:lpstr>Agents transmitted through droplets</vt:lpstr>
      <vt:lpstr>IC Measures- Droplet Precautions</vt:lpstr>
      <vt:lpstr>Airborne Precautions</vt:lpstr>
      <vt:lpstr>Agents transmitted through aerosols</vt:lpstr>
      <vt:lpstr>Aerosol-generating Procedures (AGPs)</vt:lpstr>
      <vt:lpstr>IC Measures – Airborne precautions</vt:lpstr>
      <vt:lpstr>IC Measures – Airborne precautions</vt:lpstr>
      <vt:lpstr>IC Measures – Airborne precautions</vt:lpstr>
      <vt:lpstr>Summary of Measures - Standard and TBP</vt:lpstr>
      <vt:lpstr>Summary of Measures - Standard and TBP (Cont..)</vt:lpstr>
      <vt:lpstr>HOSPITAL INFECTION CONTROL COMMITTEE</vt:lpstr>
      <vt:lpstr>HOSPITAL INFECTION CONTROL COMMITTEE</vt:lpstr>
      <vt:lpstr>HICC Constitution</vt:lpstr>
      <vt:lpstr>HICC Constitution (Cont..)</vt:lpstr>
      <vt:lpstr>Functions of HICC</vt:lpstr>
      <vt:lpstr>Functions of HICC (Cont..)</vt:lpstr>
      <vt:lpstr>Questions:</vt:lpstr>
      <vt:lpstr>Questions:</vt:lpstr>
      <vt:lpstr>Questions:</vt:lpstr>
      <vt:lpstr>Questions: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Healthcare-associated Infections</dc:title>
  <dc:creator>micro pc</dc:creator>
  <cp:lastModifiedBy>micro pc</cp:lastModifiedBy>
  <cp:revision>3</cp:revision>
  <dcterms:created xsi:type="dcterms:W3CDTF">2024-06-15T09:01:38Z</dcterms:created>
  <dcterms:modified xsi:type="dcterms:W3CDTF">2024-06-15T09:15:30Z</dcterms:modified>
</cp:coreProperties>
</file>