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78" r:id="rId5"/>
    <p:sldId id="259" r:id="rId6"/>
    <p:sldId id="284" r:id="rId7"/>
    <p:sldId id="260" r:id="rId8"/>
    <p:sldId id="279" r:id="rId9"/>
    <p:sldId id="261" r:id="rId10"/>
    <p:sldId id="262" r:id="rId11"/>
    <p:sldId id="280" r:id="rId12"/>
    <p:sldId id="283" r:id="rId13"/>
    <p:sldId id="263" r:id="rId14"/>
    <p:sldId id="264" r:id="rId15"/>
    <p:sldId id="281" r:id="rId16"/>
    <p:sldId id="265" r:id="rId17"/>
    <p:sldId id="266" r:id="rId18"/>
    <p:sldId id="267" r:id="rId19"/>
    <p:sldId id="268" r:id="rId20"/>
    <p:sldId id="269" r:id="rId21"/>
    <p:sldId id="282" r:id="rId22"/>
    <p:sldId id="270" r:id="rId23"/>
    <p:sldId id="271" r:id="rId24"/>
    <p:sldId id="272" r:id="rId25"/>
    <p:sldId id="273" r:id="rId26"/>
    <p:sldId id="274" r:id="rId27"/>
    <p:sldId id="275" r:id="rId28"/>
    <p:sldId id="276"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27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28CA0D-0D4A-4820-A29F-1AE356470527}" type="datetimeFigureOut">
              <a:rPr lang="en-US" smtClean="0"/>
              <a:t>7/24/2024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39A706-8E15-4010-9F1C-4BC49D765C8E}" type="slidenum">
              <a:rPr lang="en-US" smtClean="0"/>
              <a:t>‹#›</a:t>
            </a:fld>
            <a:endParaRPr lang="en-US"/>
          </a:p>
        </p:txBody>
      </p:sp>
    </p:spTree>
    <p:extLst>
      <p:ext uri="{BB962C8B-B14F-4D97-AF65-F5344CB8AC3E}">
        <p14:creationId xmlns:p14="http://schemas.microsoft.com/office/powerpoint/2010/main" val="1210584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9875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8432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14DE78-D8B1-435C-BECB-CCE53481567C}" type="slidenum">
              <a:rPr lang="en-US" smtClean="0"/>
              <a:pPr eaLnBrk="1" hangingPunct="1"/>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8356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306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1513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4541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2FF9AEB-4863-4C96-9F55-48DDCE25DEFB}" type="slidenum">
              <a:rPr lang="en-US" smtClean="0"/>
              <a:pPr eaLnBrk="1" hangingPunct="1"/>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2530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8824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779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2127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4309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017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7049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5661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9153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9506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1376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0368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6241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6683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2628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492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64798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0719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4508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6469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327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0652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5557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6448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5428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10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01B723-7582-4699-A527-412D7B50FB41}"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4125591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01B723-7582-4699-A527-412D7B50FB41}"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42107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01B723-7582-4699-A527-412D7B50FB41}"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3731503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01B723-7582-4699-A527-412D7B50FB41}"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3939374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01B723-7582-4699-A527-412D7B50FB41}" type="datetimeFigureOut">
              <a:rPr lang="en-US" smtClean="0"/>
              <a:t>7/24/2024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296011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01B723-7582-4699-A527-412D7B50FB41}" type="datetimeFigureOut">
              <a:rPr lang="en-US" smtClean="0"/>
              <a:t>7/24/2024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337131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01B723-7582-4699-A527-412D7B50FB41}" type="datetimeFigureOut">
              <a:rPr lang="en-US" smtClean="0"/>
              <a:t>7/24/2024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2915699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01B723-7582-4699-A527-412D7B50FB41}"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1630867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01B723-7582-4699-A527-412D7B50FB41}"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1286206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01B723-7582-4699-A527-412D7B50FB41}"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1778525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01B723-7582-4699-A527-412D7B50FB41}"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C4AA7-6ACF-49E0-9B47-5917C80AF51A}" type="slidenum">
              <a:rPr lang="en-US" smtClean="0"/>
              <a:t>‹#›</a:t>
            </a:fld>
            <a:endParaRPr lang="en-US"/>
          </a:p>
        </p:txBody>
      </p:sp>
    </p:spTree>
    <p:extLst>
      <p:ext uri="{BB962C8B-B14F-4D97-AF65-F5344CB8AC3E}">
        <p14:creationId xmlns:p14="http://schemas.microsoft.com/office/powerpoint/2010/main" val="3284997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54"/>
            <a:ext cx="7072430" cy="1769753"/>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5963632"/>
            <a:ext cx="2202830" cy="894393"/>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523433"/>
            <a:ext cx="52584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2050651"/>
            <a:ext cx="3378300" cy="36324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6182000"/>
            <a:ext cx="14874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7006650D-E64C-4770-86A7-BBCB92543A3E}"/>
              </a:ext>
            </a:extLst>
          </p:cNvPr>
          <p:cNvPicPr>
            <a:picLocks noChangeAspect="1"/>
          </p:cNvPicPr>
          <p:nvPr userDrawn="1"/>
        </p:nvPicPr>
        <p:blipFill>
          <a:blip r:embed="rId2"/>
          <a:stretch>
            <a:fillRect/>
          </a:stretch>
        </p:blipFill>
        <p:spPr>
          <a:xfrm>
            <a:off x="8061434" y="185949"/>
            <a:ext cx="884735" cy="769220"/>
          </a:xfrm>
          <a:prstGeom prst="rect">
            <a:avLst/>
          </a:prstGeom>
        </p:spPr>
      </p:pic>
    </p:spTree>
    <p:extLst>
      <p:ext uri="{BB962C8B-B14F-4D97-AF65-F5344CB8AC3E}">
        <p14:creationId xmlns:p14="http://schemas.microsoft.com/office/powerpoint/2010/main" val="2266898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01B723-7582-4699-A527-412D7B50FB41}" type="datetimeFigureOut">
              <a:rPr lang="en-US" smtClean="0"/>
              <a:t>7/24/2024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BC4AA7-6ACF-49E0-9B47-5917C80AF51A}" type="slidenum">
              <a:rPr lang="en-US" smtClean="0"/>
              <a:t>‹#›</a:t>
            </a:fld>
            <a:endParaRPr lang="en-US"/>
          </a:p>
        </p:txBody>
      </p:sp>
    </p:spTree>
    <p:extLst>
      <p:ext uri="{BB962C8B-B14F-4D97-AF65-F5344CB8AC3E}">
        <p14:creationId xmlns:p14="http://schemas.microsoft.com/office/powerpoint/2010/main" val="1593445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bodyPr>
          <a:lstStyle/>
          <a:p>
            <a:r>
              <a:rPr lang="en-US" sz="6000" b="1" dirty="0" err="1" smtClean="0">
                <a:solidFill>
                  <a:srgbClr val="FF0000"/>
                </a:solidFill>
                <a:latin typeface="+mn-lt"/>
                <a:ea typeface="Roboto Condensed Light" panose="020B0604020202020204" charset="0"/>
              </a:rPr>
              <a:t>Diarrheogenic</a:t>
            </a:r>
            <a:r>
              <a:rPr lang="en-US" sz="6000" b="1" dirty="0" smtClean="0">
                <a:solidFill>
                  <a:srgbClr val="FF0000"/>
                </a:solidFill>
                <a:latin typeface="+mn-lt"/>
                <a:ea typeface="Roboto Condensed Light" panose="020B0604020202020204" charset="0"/>
              </a:rPr>
              <a:t> </a:t>
            </a:r>
            <a:r>
              <a:rPr lang="en-US" sz="6000" b="1" i="1" dirty="0" smtClean="0">
                <a:solidFill>
                  <a:srgbClr val="FF0000"/>
                </a:solidFill>
                <a:latin typeface="+mn-lt"/>
                <a:ea typeface="Roboto Condensed Light" panose="020B0604020202020204" charset="0"/>
              </a:rPr>
              <a:t>E. coli</a:t>
            </a:r>
            <a:endParaRPr lang="en-US" sz="6000" b="1" dirty="0">
              <a:solidFill>
                <a:srgbClr val="FF0000"/>
              </a:solidFill>
              <a:latin typeface="+mn-lt"/>
            </a:endParaRPr>
          </a:p>
        </p:txBody>
      </p:sp>
      <p:sp>
        <p:nvSpPr>
          <p:cNvPr id="9" name="Subtitle 8"/>
          <p:cNvSpPr>
            <a:spLocks noGrp="1"/>
          </p:cNvSpPr>
          <p:nvPr>
            <p:ph type="subTitle" idx="1"/>
          </p:nvPr>
        </p:nvSpPr>
        <p:spPr/>
        <p:txBody>
          <a:bodyPr/>
          <a:lstStyle/>
          <a:p>
            <a:r>
              <a:rPr lang="en-US" b="1" dirty="0" smtClean="0">
                <a:solidFill>
                  <a:srgbClr val="7030A0"/>
                </a:solidFill>
              </a:rPr>
              <a:t>Dr. </a:t>
            </a:r>
            <a:r>
              <a:rPr lang="en-US" b="1" dirty="0" err="1" smtClean="0">
                <a:solidFill>
                  <a:srgbClr val="7030A0"/>
                </a:solidFill>
              </a:rPr>
              <a:t>Ved</a:t>
            </a:r>
            <a:r>
              <a:rPr lang="en-US" b="1" dirty="0" smtClean="0">
                <a:solidFill>
                  <a:srgbClr val="7030A0"/>
                </a:solidFill>
              </a:rPr>
              <a:t> </a:t>
            </a:r>
            <a:r>
              <a:rPr lang="en-US" b="1" dirty="0" err="1" smtClean="0">
                <a:solidFill>
                  <a:srgbClr val="7030A0"/>
                </a:solidFill>
              </a:rPr>
              <a:t>Prakash</a:t>
            </a:r>
            <a:r>
              <a:rPr lang="en-US" b="1" dirty="0" smtClean="0">
                <a:solidFill>
                  <a:srgbClr val="7030A0"/>
                </a:solidFill>
              </a:rPr>
              <a:t> </a:t>
            </a:r>
          </a:p>
          <a:p>
            <a:r>
              <a:rPr lang="en-US" b="1" dirty="0" smtClean="0">
                <a:solidFill>
                  <a:srgbClr val="7030A0"/>
                </a:solidFill>
              </a:rPr>
              <a:t>Professor &amp; Head </a:t>
            </a:r>
          </a:p>
          <a:p>
            <a:r>
              <a:rPr lang="en-US" b="1" dirty="0" smtClean="0">
                <a:solidFill>
                  <a:srgbClr val="7030A0"/>
                </a:solidFill>
              </a:rPr>
              <a:t>PG Department of Microbiology</a:t>
            </a:r>
          </a:p>
        </p:txBody>
      </p:sp>
    </p:spTree>
    <p:extLst>
      <p:ext uri="{BB962C8B-B14F-4D97-AF65-F5344CB8AC3E}">
        <p14:creationId xmlns:p14="http://schemas.microsoft.com/office/powerpoint/2010/main" val="3605374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0070C0"/>
                </a:solidFill>
              </a:rPr>
              <a:t>Diarrhea (</a:t>
            </a:r>
            <a:r>
              <a:rPr lang="en-US" b="1" dirty="0" err="1" smtClean="0">
                <a:solidFill>
                  <a:srgbClr val="0070C0"/>
                </a:solidFill>
              </a:rPr>
              <a:t>Diarrheagenic</a:t>
            </a:r>
            <a:r>
              <a:rPr lang="en-US" b="1" dirty="0" smtClean="0">
                <a:solidFill>
                  <a:srgbClr val="0070C0"/>
                </a:solidFill>
              </a:rPr>
              <a:t> E. coli)</a:t>
            </a:r>
            <a:endParaRPr lang="en-US" b="1" dirty="0">
              <a:solidFill>
                <a:srgbClr val="0070C0"/>
              </a:solidFill>
            </a:endParaRPr>
          </a:p>
        </p:txBody>
      </p:sp>
      <p:sp>
        <p:nvSpPr>
          <p:cNvPr id="193" name="Google Shape;193;p12"/>
          <p:cNvSpPr txBox="1">
            <a:spLocks noGrp="1"/>
          </p:cNvSpPr>
          <p:nvPr>
            <p:ph idx="1"/>
          </p:nvPr>
        </p:nvSpPr>
        <p:spPr/>
        <p:txBody>
          <a:bodyPr>
            <a:normAutofit fontScale="92500"/>
          </a:bodyPr>
          <a:lstStyle/>
          <a:p>
            <a:r>
              <a:rPr lang="en-US" dirty="0" err="1" smtClean="0"/>
              <a:t>Antigenically</a:t>
            </a:r>
            <a:r>
              <a:rPr lang="en-US" dirty="0" smtClean="0"/>
              <a:t> distinct from the commensal E. coli which colonize the intestine. </a:t>
            </a:r>
          </a:p>
          <a:p>
            <a:r>
              <a:rPr lang="en-US" dirty="0" smtClean="0"/>
              <a:t>Only few serotypes of E. coli which express the enterotoxin or other virulence mechanisms can cause diarrhea.</a:t>
            </a:r>
          </a:p>
          <a:p>
            <a:r>
              <a:rPr lang="en-US" b="1" dirty="0" smtClean="0">
                <a:solidFill>
                  <a:srgbClr val="7030A0"/>
                </a:solidFill>
              </a:rPr>
              <a:t>WHO</a:t>
            </a:r>
            <a:r>
              <a:rPr lang="en-US" dirty="0" smtClean="0"/>
              <a:t> estimated that </a:t>
            </a:r>
            <a:r>
              <a:rPr lang="en-US" b="1" dirty="0" smtClean="0">
                <a:solidFill>
                  <a:srgbClr val="7030A0"/>
                </a:solidFill>
              </a:rPr>
              <a:t>&gt;300 million illnesses and nearly 200,000 deaths</a:t>
            </a:r>
            <a:r>
              <a:rPr lang="en-US" dirty="0" smtClean="0">
                <a:solidFill>
                  <a:srgbClr val="7030A0"/>
                </a:solidFill>
              </a:rPr>
              <a:t> are caused by </a:t>
            </a:r>
            <a:r>
              <a:rPr lang="en-US" dirty="0" err="1" smtClean="0">
                <a:solidFill>
                  <a:srgbClr val="7030A0"/>
                </a:solidFill>
              </a:rPr>
              <a:t>diarrheagenic</a:t>
            </a:r>
            <a:r>
              <a:rPr lang="en-US" dirty="0" smtClean="0">
                <a:solidFill>
                  <a:srgbClr val="7030A0"/>
                </a:solidFill>
              </a:rPr>
              <a:t> E. coli globally each year</a:t>
            </a:r>
          </a:p>
          <a:p>
            <a:r>
              <a:rPr lang="en-US" dirty="0" smtClean="0"/>
              <a:t>There are </a:t>
            </a:r>
            <a:r>
              <a:rPr lang="en-US" b="1" dirty="0" smtClean="0">
                <a:solidFill>
                  <a:srgbClr val="00B050"/>
                </a:solidFill>
              </a:rPr>
              <a:t>six </a:t>
            </a:r>
            <a:r>
              <a:rPr lang="en-US" b="1" dirty="0" err="1" smtClean="0">
                <a:solidFill>
                  <a:srgbClr val="00B050"/>
                </a:solidFill>
              </a:rPr>
              <a:t>pathotypes</a:t>
            </a:r>
            <a:r>
              <a:rPr lang="en-US" b="1" dirty="0" smtClean="0">
                <a:solidFill>
                  <a:srgbClr val="00B050"/>
                </a:solidFill>
              </a:rPr>
              <a:t> of </a:t>
            </a:r>
            <a:r>
              <a:rPr lang="en-US" b="1" dirty="0" err="1" smtClean="0">
                <a:solidFill>
                  <a:srgbClr val="00B050"/>
                </a:solidFill>
              </a:rPr>
              <a:t>diarrheagenic</a:t>
            </a:r>
            <a:r>
              <a:rPr lang="en-US" b="1" dirty="0" smtClean="0">
                <a:solidFill>
                  <a:srgbClr val="00B050"/>
                </a:solidFill>
              </a:rPr>
              <a:t> E. coli.</a:t>
            </a:r>
            <a:endParaRPr lang="en-US" b="1" dirty="0">
              <a:solidFill>
                <a:srgbClr val="00B05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2976877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0070C0"/>
                </a:solidFill>
              </a:rPr>
              <a:t>Enteropathogenic</a:t>
            </a:r>
            <a:r>
              <a:rPr lang="en-US" b="1" dirty="0" smtClean="0">
                <a:solidFill>
                  <a:srgbClr val="0070C0"/>
                </a:solidFill>
              </a:rPr>
              <a:t> E. coli (EPEC)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EPEC frequently causes </a:t>
            </a:r>
            <a:r>
              <a:rPr lang="en-US" b="1" dirty="0" smtClean="0">
                <a:solidFill>
                  <a:srgbClr val="7030A0"/>
                </a:solidFill>
              </a:rPr>
              <a:t>infantile diarrhea </a:t>
            </a:r>
            <a:r>
              <a:rPr lang="en-US" dirty="0" smtClean="0"/>
              <a:t>(outbreaks) and occasionally cause sporadic diarrhea in adults.</a:t>
            </a:r>
          </a:p>
          <a:p>
            <a:r>
              <a:rPr lang="en-US" dirty="0" smtClean="0"/>
              <a:t>Person-to-person spread is seen</a:t>
            </a:r>
          </a:p>
          <a:p>
            <a:r>
              <a:rPr lang="en-US" dirty="0" err="1" smtClean="0"/>
              <a:t>Nontoxigenic</a:t>
            </a:r>
            <a:r>
              <a:rPr lang="en-US" dirty="0" smtClean="0"/>
              <a:t> and noninvasive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3660656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p:txBody>
          <a:bodyPr/>
          <a:lstStyle/>
          <a:p>
            <a:pPr>
              <a:defRPr/>
            </a:pPr>
            <a:fld id="{C368FD24-2FAF-44BF-994A-F2EC16D792BF}" type="slidenum">
              <a:rPr lang="en-US"/>
              <a:pPr>
                <a:defRPr/>
              </a:pPr>
              <a:t>4</a:t>
            </a:fld>
            <a:endParaRPr lang="en-US"/>
          </a:p>
        </p:txBody>
      </p:sp>
      <p:sp>
        <p:nvSpPr>
          <p:cNvPr id="14338" name="Text Box 2"/>
          <p:cNvSpPr txBox="1">
            <a:spLocks noChangeArrowheads="1"/>
          </p:cNvSpPr>
          <p:nvPr/>
        </p:nvSpPr>
        <p:spPr bwMode="auto">
          <a:xfrm>
            <a:off x="73025" y="77788"/>
            <a:ext cx="5659438" cy="701675"/>
          </a:xfrm>
          <a:prstGeom prst="rect">
            <a:avLst/>
          </a:prstGeom>
          <a:noFill/>
          <a:ln w="9525">
            <a:noFill/>
            <a:miter lim="800000"/>
            <a:headEnd/>
            <a:tailEnd/>
          </a:ln>
          <a:effectLst/>
        </p:spPr>
        <p:txBody>
          <a:bodyPr wrap="none">
            <a:spAutoFit/>
          </a:bodyPr>
          <a:lstStyle/>
          <a:p>
            <a:pPr marL="457200" indent="-457200">
              <a:defRPr/>
            </a:pPr>
            <a:r>
              <a:rPr lang="en-US" sz="4000">
                <a:solidFill>
                  <a:schemeClr val="accent2"/>
                </a:solidFill>
                <a:effectLst>
                  <a:outerShdw blurRad="38100" dist="38100" dir="2700000" algn="tl">
                    <a:srgbClr val="C0C0C0"/>
                  </a:outerShdw>
                </a:effectLst>
              </a:rPr>
              <a:t>Enteropathogenic </a:t>
            </a:r>
            <a:r>
              <a:rPr lang="en-US" sz="4000" i="1">
                <a:solidFill>
                  <a:schemeClr val="accent2"/>
                </a:solidFill>
                <a:effectLst>
                  <a:outerShdw blurRad="38100" dist="38100" dir="2700000" algn="tl">
                    <a:srgbClr val="C0C0C0"/>
                  </a:outerShdw>
                </a:effectLst>
              </a:rPr>
              <a:t>E. coli</a:t>
            </a:r>
            <a:r>
              <a:rPr lang="en-US" sz="4000">
                <a:solidFill>
                  <a:schemeClr val="accent2"/>
                </a:solidFill>
                <a:effectLst>
                  <a:outerShdw blurRad="38100" dist="38100" dir="2700000" algn="tl">
                    <a:srgbClr val="C0C0C0"/>
                  </a:outerShdw>
                </a:effectLst>
              </a:rPr>
              <a:t> </a:t>
            </a:r>
            <a:endParaRPr lang="en-US" sz="3000">
              <a:solidFill>
                <a:srgbClr val="0000FF"/>
              </a:solidFill>
            </a:endParaRPr>
          </a:p>
        </p:txBody>
      </p:sp>
      <p:sp>
        <p:nvSpPr>
          <p:cNvPr id="26628" name="Text Box 5"/>
          <p:cNvSpPr txBox="1">
            <a:spLocks noChangeArrowheads="1"/>
          </p:cNvSpPr>
          <p:nvPr/>
        </p:nvSpPr>
        <p:spPr bwMode="auto">
          <a:xfrm>
            <a:off x="1163638" y="898525"/>
            <a:ext cx="55753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endParaRPr lang="en-US" sz="3000">
              <a:solidFill>
                <a:srgbClr val="003399"/>
              </a:solidFill>
            </a:endParaRPr>
          </a:p>
          <a:p>
            <a:pPr eaLnBrk="1" hangingPunct="1"/>
            <a:r>
              <a:rPr lang="en-US" sz="3000">
                <a:solidFill>
                  <a:srgbClr val="FF3300"/>
                </a:solidFill>
              </a:rPr>
              <a:t> destruction of surface microvilli</a:t>
            </a:r>
            <a:r>
              <a:rPr lang="en-US" sz="3000">
                <a:solidFill>
                  <a:srgbClr val="003399"/>
                </a:solidFill>
              </a:rPr>
              <a:t> </a:t>
            </a:r>
            <a:endParaRPr lang="en-US"/>
          </a:p>
        </p:txBody>
      </p:sp>
      <p:sp>
        <p:nvSpPr>
          <p:cNvPr id="26629" name="Text Box 6"/>
          <p:cNvSpPr txBox="1">
            <a:spLocks noChangeArrowheads="1"/>
          </p:cNvSpPr>
          <p:nvPr/>
        </p:nvSpPr>
        <p:spPr bwMode="auto">
          <a:xfrm>
            <a:off x="103188" y="2590800"/>
            <a:ext cx="872807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en-US" sz="3000">
                <a:solidFill>
                  <a:srgbClr val="0000FF"/>
                </a:solidFill>
              </a:rPr>
              <a:t> fever</a:t>
            </a:r>
          </a:p>
          <a:p>
            <a:pPr eaLnBrk="1" hangingPunct="1">
              <a:buFontTx/>
              <a:buChar char="•"/>
            </a:pPr>
            <a:r>
              <a:rPr lang="en-US" sz="3000">
                <a:solidFill>
                  <a:srgbClr val="0000FF"/>
                </a:solidFill>
              </a:rPr>
              <a:t> diarrhea</a:t>
            </a:r>
          </a:p>
          <a:p>
            <a:pPr eaLnBrk="1" hangingPunct="1">
              <a:buFontTx/>
              <a:buChar char="•"/>
            </a:pPr>
            <a:r>
              <a:rPr lang="en-US" sz="3000">
                <a:solidFill>
                  <a:srgbClr val="0000FF"/>
                </a:solidFill>
              </a:rPr>
              <a:t> vomiting </a:t>
            </a:r>
          </a:p>
          <a:p>
            <a:pPr eaLnBrk="1" hangingPunct="1">
              <a:buFontTx/>
              <a:buChar char="•"/>
            </a:pPr>
            <a:r>
              <a:rPr lang="en-US" sz="3000">
                <a:solidFill>
                  <a:srgbClr val="0000FF"/>
                </a:solidFill>
              </a:rPr>
              <a:t> nausea </a:t>
            </a:r>
          </a:p>
          <a:p>
            <a:pPr eaLnBrk="1" hangingPunct="1">
              <a:buFontTx/>
              <a:buChar char="•"/>
            </a:pPr>
            <a:r>
              <a:rPr lang="en-US" sz="3000">
                <a:solidFill>
                  <a:srgbClr val="0000FF"/>
                </a:solidFill>
              </a:rPr>
              <a:t> non-bloody stools (not generally seen as dysentery)</a:t>
            </a:r>
            <a:endParaRPr lang="en-US"/>
          </a:p>
        </p:txBody>
      </p:sp>
      <p:grpSp>
        <p:nvGrpSpPr>
          <p:cNvPr id="26630" name="Group 8"/>
          <p:cNvGrpSpPr>
            <a:grpSpLocks/>
          </p:cNvGrpSpPr>
          <p:nvPr/>
        </p:nvGrpSpPr>
        <p:grpSpPr bwMode="auto">
          <a:xfrm>
            <a:off x="3133725" y="1955800"/>
            <a:ext cx="4638675" cy="939800"/>
            <a:chOff x="1392" y="2624"/>
            <a:chExt cx="1962" cy="208"/>
          </a:xfrm>
        </p:grpSpPr>
        <p:sp>
          <p:nvSpPr>
            <p:cNvPr id="26633" name="Rectangle 9"/>
            <p:cNvSpPr>
              <a:spLocks noChangeArrowheads="1"/>
            </p:cNvSpPr>
            <p:nvPr/>
          </p:nvSpPr>
          <p:spPr bwMode="auto">
            <a:xfrm>
              <a:off x="1392"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4" name="Rectangle 10"/>
            <p:cNvSpPr>
              <a:spLocks noChangeArrowheads="1"/>
            </p:cNvSpPr>
            <p:nvPr/>
          </p:nvSpPr>
          <p:spPr bwMode="auto">
            <a:xfrm>
              <a:off x="3027"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5" name="Rectangle 11"/>
            <p:cNvSpPr>
              <a:spLocks noChangeArrowheads="1"/>
            </p:cNvSpPr>
            <p:nvPr/>
          </p:nvSpPr>
          <p:spPr bwMode="auto">
            <a:xfrm>
              <a:off x="1719"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6" name="Rectangle 12"/>
            <p:cNvSpPr>
              <a:spLocks noChangeArrowheads="1"/>
            </p:cNvSpPr>
            <p:nvPr/>
          </p:nvSpPr>
          <p:spPr bwMode="auto">
            <a:xfrm>
              <a:off x="2700"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7" name="Rectangle 13"/>
            <p:cNvSpPr>
              <a:spLocks noChangeArrowheads="1"/>
            </p:cNvSpPr>
            <p:nvPr/>
          </p:nvSpPr>
          <p:spPr bwMode="auto">
            <a:xfrm>
              <a:off x="2373"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8" name="Rectangle 14"/>
            <p:cNvSpPr>
              <a:spLocks noChangeArrowheads="1"/>
            </p:cNvSpPr>
            <p:nvPr/>
          </p:nvSpPr>
          <p:spPr bwMode="auto">
            <a:xfrm>
              <a:off x="2046"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26639" name="Oval 15"/>
            <p:cNvSpPr>
              <a:spLocks noChangeArrowheads="1"/>
            </p:cNvSpPr>
            <p:nvPr/>
          </p:nvSpPr>
          <p:spPr bwMode="auto">
            <a:xfrm>
              <a:off x="1504"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26640" name="Oval 16"/>
            <p:cNvSpPr>
              <a:spLocks noChangeArrowheads="1"/>
            </p:cNvSpPr>
            <p:nvPr/>
          </p:nvSpPr>
          <p:spPr bwMode="auto">
            <a:xfrm>
              <a:off x="1831"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26641" name="Oval 17"/>
            <p:cNvSpPr>
              <a:spLocks noChangeArrowheads="1"/>
            </p:cNvSpPr>
            <p:nvPr/>
          </p:nvSpPr>
          <p:spPr bwMode="auto">
            <a:xfrm>
              <a:off x="2165"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26642" name="Oval 18"/>
            <p:cNvSpPr>
              <a:spLocks noChangeArrowheads="1"/>
            </p:cNvSpPr>
            <p:nvPr/>
          </p:nvSpPr>
          <p:spPr bwMode="auto">
            <a:xfrm>
              <a:off x="2485"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26643" name="Oval 19"/>
            <p:cNvSpPr>
              <a:spLocks noChangeArrowheads="1"/>
            </p:cNvSpPr>
            <p:nvPr/>
          </p:nvSpPr>
          <p:spPr bwMode="auto">
            <a:xfrm>
              <a:off x="2782"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26644" name="Oval 20"/>
            <p:cNvSpPr>
              <a:spLocks noChangeArrowheads="1"/>
            </p:cNvSpPr>
            <p:nvPr/>
          </p:nvSpPr>
          <p:spPr bwMode="auto">
            <a:xfrm>
              <a:off x="3168" y="2713"/>
              <a:ext cx="38" cy="37"/>
            </a:xfrm>
            <a:prstGeom prst="ellipse">
              <a:avLst/>
            </a:prstGeom>
            <a:solidFill>
              <a:srgbClr val="FFCC66"/>
            </a:solidFill>
            <a:ln w="11113">
              <a:solidFill>
                <a:srgbClr val="FFFF66"/>
              </a:solidFill>
              <a:round/>
              <a:headEnd/>
              <a:tailEnd/>
            </a:ln>
          </p:spPr>
          <p:txBody>
            <a:bodyPr/>
            <a:lstStyle/>
            <a:p>
              <a:endParaRPr lang="en-US"/>
            </a:p>
          </p:txBody>
        </p:sp>
      </p:grpSp>
      <p:sp>
        <p:nvSpPr>
          <p:cNvPr id="26631" name="Oval 21"/>
          <p:cNvSpPr>
            <a:spLocks noChangeArrowheads="1"/>
          </p:cNvSpPr>
          <p:nvPr/>
        </p:nvSpPr>
        <p:spPr bwMode="auto">
          <a:xfrm rot="5331947">
            <a:off x="4181476" y="3114675"/>
            <a:ext cx="658812" cy="274637"/>
          </a:xfrm>
          <a:prstGeom prst="ellipse">
            <a:avLst/>
          </a:prstGeom>
          <a:solidFill>
            <a:srgbClr val="FF66CC"/>
          </a:solidFill>
          <a:ln w="9525">
            <a:solidFill>
              <a:schemeClr val="tx1"/>
            </a:solidFill>
            <a:round/>
            <a:headEnd/>
            <a:tailEnd/>
          </a:ln>
        </p:spPr>
        <p:txBody>
          <a:bodyPr wrap="none" anchor="ctr"/>
          <a:lstStyle/>
          <a:p>
            <a:endParaRPr lang="en-US"/>
          </a:p>
        </p:txBody>
      </p:sp>
      <p:sp>
        <p:nvSpPr>
          <p:cNvPr id="26632" name="Text Box 23"/>
          <p:cNvSpPr txBox="1">
            <a:spLocks noChangeArrowheads="1"/>
          </p:cNvSpPr>
          <p:nvPr/>
        </p:nvSpPr>
        <p:spPr bwMode="auto">
          <a:xfrm>
            <a:off x="5657850" y="3048000"/>
            <a:ext cx="1581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Gut lumen</a:t>
            </a:r>
          </a:p>
          <a:p>
            <a:pPr eaLnBrk="1" hangingPunct="1"/>
            <a:endParaRPr lang="en-US"/>
          </a:p>
        </p:txBody>
      </p:sp>
    </p:spTree>
    <p:extLst>
      <p:ext uri="{BB962C8B-B14F-4D97-AF65-F5344CB8AC3E}">
        <p14:creationId xmlns:p14="http://schemas.microsoft.com/office/powerpoint/2010/main" val="769257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1"/>
            <a:ext cx="8229600" cy="5440364"/>
          </a:xfrm>
        </p:spPr>
        <p:txBody>
          <a:bodyPr>
            <a:normAutofit/>
          </a:bodyPr>
          <a:lstStyle/>
          <a:p>
            <a:r>
              <a:rPr lang="en-US" b="1" dirty="0" smtClean="0">
                <a:solidFill>
                  <a:srgbClr val="7030A0"/>
                </a:solidFill>
              </a:rPr>
              <a:t>Mechanism of diarrhea includes:</a:t>
            </a:r>
          </a:p>
          <a:p>
            <a:r>
              <a:rPr lang="en-US" dirty="0" smtClean="0"/>
              <a:t>Adhesion to intestinal mucosa, mediated by plasmid coded bundle-forming </a:t>
            </a:r>
            <a:r>
              <a:rPr lang="en-US" dirty="0" err="1" smtClean="0"/>
              <a:t>pili</a:t>
            </a:r>
            <a:r>
              <a:rPr lang="en-US" dirty="0" smtClean="0"/>
              <a:t>, which form cup-like projections called </a:t>
            </a:r>
            <a:r>
              <a:rPr lang="en-US" b="1" dirty="0" smtClean="0">
                <a:solidFill>
                  <a:srgbClr val="7030A0"/>
                </a:solidFill>
              </a:rPr>
              <a:t>pedestals</a:t>
            </a:r>
            <a:r>
              <a:rPr lang="en-US" dirty="0" smtClean="0"/>
              <a:t>.</a:t>
            </a:r>
          </a:p>
          <a:p>
            <a:r>
              <a:rPr lang="en-US" b="1" dirty="0" smtClean="0">
                <a:solidFill>
                  <a:srgbClr val="7030A0"/>
                </a:solidFill>
              </a:rPr>
              <a:t>A/E lesions </a:t>
            </a:r>
            <a:r>
              <a:rPr lang="en-US" dirty="0" smtClean="0"/>
              <a:t>(attaching and effacing lesions): Typical lesions produced on the intestinal epithelium - leads to disruption of brush border epithelium causing increased secretion and watery diarrhea.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3175200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499541"/>
            <a:ext cx="8153400" cy="5785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741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0070C0"/>
                </a:solidFill>
              </a:rPr>
              <a:t>Enterotoxigenic</a:t>
            </a:r>
            <a:r>
              <a:rPr lang="en-US" b="1" dirty="0" smtClean="0">
                <a:solidFill>
                  <a:srgbClr val="0070C0"/>
                </a:solidFill>
              </a:rPr>
              <a:t> E. coli (ETEC)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ETEC is the most common cause of traveler’s diarrhea causing 25–75% of cases.</a:t>
            </a:r>
          </a:p>
          <a:p>
            <a:r>
              <a:rPr lang="en-US" dirty="0" smtClean="0"/>
              <a:t>It causes acute watery diarrhea in infants and adults</a:t>
            </a:r>
          </a:p>
          <a:p>
            <a:r>
              <a:rPr lang="en-US" dirty="0" smtClean="0"/>
              <a:t>It is toxigenic, but not invasive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1581784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74638"/>
            <a:ext cx="8229600" cy="1706562"/>
          </a:xfrm>
        </p:spPr>
        <p:txBody>
          <a:bodyPr/>
          <a:lstStyle/>
          <a:p>
            <a:pPr eaLnBrk="1" hangingPunct="1"/>
            <a:r>
              <a:rPr lang="en-US" sz="2800" dirty="0" smtClean="0"/>
              <a:t>ETEC adhere to small bowel enterocytes and induce watery </a:t>
            </a:r>
            <a:r>
              <a:rPr lang="en-US" sz="2800" dirty="0" err="1" smtClean="0"/>
              <a:t>diarrhoea</a:t>
            </a:r>
            <a:r>
              <a:rPr lang="en-US" sz="2800" dirty="0" smtClean="0"/>
              <a:t> by the secretion of heat-labile </a:t>
            </a:r>
            <a:r>
              <a:rPr lang="en-US" sz="2800" b="1" dirty="0" smtClean="0">
                <a:solidFill>
                  <a:srgbClr val="7030A0"/>
                </a:solidFill>
              </a:rPr>
              <a:t>(LT) </a:t>
            </a:r>
            <a:r>
              <a:rPr lang="en-US" sz="2800" dirty="0" smtClean="0"/>
              <a:t>and/or heat-stable </a:t>
            </a:r>
            <a:r>
              <a:rPr lang="en-US" sz="2800" b="1" dirty="0">
                <a:solidFill>
                  <a:srgbClr val="7030A0"/>
                </a:solidFill>
              </a:rPr>
              <a:t>(ST) </a:t>
            </a:r>
            <a:r>
              <a:rPr lang="en-US" sz="2800" dirty="0" smtClean="0"/>
              <a:t>enterotoxins.</a:t>
            </a:r>
          </a:p>
        </p:txBody>
      </p:sp>
      <p:pic>
        <p:nvPicPr>
          <p:cNvPr id="3072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0" y="2406650"/>
            <a:ext cx="4876800" cy="3994150"/>
          </a:xfrm>
          <a:noFill/>
        </p:spPr>
      </p:pic>
      <p:sp>
        <p:nvSpPr>
          <p:cNvPr id="4" name="Slide Number Placeholder 3"/>
          <p:cNvSpPr>
            <a:spLocks noGrp="1"/>
          </p:cNvSpPr>
          <p:nvPr>
            <p:ph type="sldNum" sz="quarter" idx="12"/>
          </p:nvPr>
        </p:nvSpPr>
        <p:spPr/>
        <p:txBody>
          <a:bodyPr/>
          <a:lstStyle/>
          <a:p>
            <a:pPr>
              <a:defRPr/>
            </a:pPr>
            <a:fld id="{1E69E094-C697-4F4C-81BD-72BDD4B66CDA}" type="slidenum">
              <a:rPr lang="en-US"/>
              <a:pPr>
                <a:defRPr/>
              </a:pPr>
              <a:t>8</a:t>
            </a:fld>
            <a:endParaRPr lang="en-US"/>
          </a:p>
        </p:txBody>
      </p:sp>
    </p:spTree>
    <p:extLst>
      <p:ext uri="{BB962C8B-B14F-4D97-AF65-F5344CB8AC3E}">
        <p14:creationId xmlns:p14="http://schemas.microsoft.com/office/powerpoint/2010/main" val="1348474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1"/>
            <a:ext cx="8229600" cy="5440364"/>
          </a:xfrm>
        </p:spPr>
        <p:txBody>
          <a:bodyPr>
            <a:normAutofit/>
          </a:bodyPr>
          <a:lstStyle/>
          <a:p>
            <a:r>
              <a:rPr lang="en-US" b="1" dirty="0" smtClean="0">
                <a:solidFill>
                  <a:srgbClr val="7030A0"/>
                </a:solidFill>
              </a:rPr>
              <a:t>Pathogenesis of ETEC is by:</a:t>
            </a:r>
          </a:p>
          <a:p>
            <a:r>
              <a:rPr lang="en-US" dirty="0" smtClean="0"/>
              <a:t>Attachment to intestinal mucosa is mediated by </a:t>
            </a:r>
            <a:r>
              <a:rPr lang="en-US" dirty="0" err="1" smtClean="0"/>
              <a:t>fimbrial</a:t>
            </a:r>
            <a:r>
              <a:rPr lang="en-US" dirty="0" smtClean="0"/>
              <a:t> protein called </a:t>
            </a:r>
            <a:r>
              <a:rPr lang="en-US" b="1" dirty="0" smtClean="0">
                <a:solidFill>
                  <a:srgbClr val="7030A0"/>
                </a:solidFill>
              </a:rPr>
              <a:t>CFA (colonization factor antigen)</a:t>
            </a:r>
          </a:p>
          <a:p>
            <a:r>
              <a:rPr lang="en-US" dirty="0" smtClean="0"/>
              <a:t>Toxin production—(1) heat-labile toxin (acts by ↑</a:t>
            </a:r>
            <a:r>
              <a:rPr lang="en-US" dirty="0" err="1" smtClean="0"/>
              <a:t>cAMP</a:t>
            </a:r>
            <a:r>
              <a:rPr lang="en-US" dirty="0" smtClean="0"/>
              <a:t>), (2) heat-stable toxin (acts by ↑</a:t>
            </a:r>
            <a:r>
              <a:rPr lang="en-US" dirty="0" err="1" smtClean="0"/>
              <a:t>cGMP</a:t>
            </a:r>
            <a:r>
              <a:rPr lang="en-US" dirty="0" smtClean="0"/>
              <a:t>).</a:t>
            </a:r>
          </a:p>
          <a:p>
            <a:r>
              <a:rPr lang="en-US" b="1" dirty="0" smtClean="0">
                <a:solidFill>
                  <a:srgbClr val="7030A0"/>
                </a:solidFill>
              </a:rPr>
              <a:t>Diagnosis:</a:t>
            </a:r>
            <a:r>
              <a:rPr lang="en-US" dirty="0" smtClean="0"/>
              <a:t> Detection of toxins is the mainstay of diagnosis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a:t>
            </a:fld>
            <a:endParaRPr lang="en"/>
          </a:p>
        </p:txBody>
      </p:sp>
    </p:spTree>
    <p:extLst>
      <p:ext uri="{BB962C8B-B14F-4D97-AF65-F5344CB8AC3E}">
        <p14:creationId xmlns:p14="http://schemas.microsoft.com/office/powerpoint/2010/main" val="3129981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0070C0"/>
                </a:solidFill>
              </a:rPr>
              <a:t>Enteroinvasive</a:t>
            </a:r>
            <a:r>
              <a:rPr lang="en-US" b="1" dirty="0" smtClean="0">
                <a:solidFill>
                  <a:srgbClr val="0070C0"/>
                </a:solidFill>
              </a:rPr>
              <a:t> E. coli (EIEC)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EIEC is biochemically, genetically and pathogenically closely related to </a:t>
            </a:r>
            <a:r>
              <a:rPr lang="en-US" dirty="0" err="1" smtClean="0"/>
              <a:t>Shigella</a:t>
            </a:r>
            <a:r>
              <a:rPr lang="en-US" dirty="0" smtClean="0"/>
              <a:t>.</a:t>
            </a:r>
          </a:p>
          <a:p>
            <a:r>
              <a:rPr lang="en-US" b="1" dirty="0" smtClean="0">
                <a:solidFill>
                  <a:srgbClr val="7030A0"/>
                </a:solidFill>
              </a:rPr>
              <a:t>Pathogenesis:</a:t>
            </a:r>
            <a:r>
              <a:rPr lang="en-US" dirty="0" smtClean="0"/>
              <a:t> EIEC is not toxigenic, but invasive. </a:t>
            </a:r>
          </a:p>
          <a:p>
            <a:r>
              <a:rPr lang="en-US" dirty="0" smtClean="0"/>
              <a:t>The epithelial cell invasion is mediated by a plasmid-coded antigen called </a:t>
            </a:r>
            <a:r>
              <a:rPr lang="en-US" dirty="0" smtClean="0">
                <a:solidFill>
                  <a:srgbClr val="7030A0"/>
                </a:solidFill>
              </a:rPr>
              <a:t>virulence marker antigen</a:t>
            </a:r>
            <a:r>
              <a:rPr lang="en-US" dirty="0" smtClean="0"/>
              <a:t> </a:t>
            </a:r>
            <a:r>
              <a:rPr lang="en-US" b="1" dirty="0" smtClean="0">
                <a:solidFill>
                  <a:srgbClr val="7030A0"/>
                </a:solidFill>
              </a:rPr>
              <a:t>(VMA)</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spTree>
    <p:extLst>
      <p:ext uri="{BB962C8B-B14F-4D97-AF65-F5344CB8AC3E}">
        <p14:creationId xmlns:p14="http://schemas.microsoft.com/office/powerpoint/2010/main" val="224364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p:cNvSpPr>
            <a:spLocks noGrp="1"/>
          </p:cNvSpPr>
          <p:nvPr>
            <p:ph type="sldNum" sz="quarter" idx="12"/>
          </p:nvPr>
        </p:nvSpPr>
        <p:spPr/>
        <p:txBody>
          <a:bodyPr/>
          <a:lstStyle/>
          <a:p>
            <a:pPr>
              <a:defRPr/>
            </a:pPr>
            <a:fld id="{6A49973B-3D3E-4B37-9F8F-F8ACE84E2BE2}" type="slidenum">
              <a:rPr lang="en-US"/>
              <a:pPr>
                <a:defRPr/>
              </a:pPr>
              <a:t>11</a:t>
            </a:fld>
            <a:endParaRPr lang="en-US"/>
          </a:p>
        </p:txBody>
      </p:sp>
      <p:sp>
        <p:nvSpPr>
          <p:cNvPr id="33795" name="Text Box 4"/>
          <p:cNvSpPr txBox="1">
            <a:spLocks noChangeArrowheads="1"/>
          </p:cNvSpPr>
          <p:nvPr/>
        </p:nvSpPr>
        <p:spPr bwMode="auto">
          <a:xfrm>
            <a:off x="1073150" y="1876425"/>
            <a:ext cx="700405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en-US" sz="4400">
                <a:solidFill>
                  <a:srgbClr val="6699FF"/>
                </a:solidFill>
              </a:rPr>
              <a:t> Dysentery</a:t>
            </a:r>
          </a:p>
          <a:p>
            <a:pPr lvl="1" eaLnBrk="1" hangingPunct="1"/>
            <a:r>
              <a:rPr lang="en-US" sz="4400">
                <a:solidFill>
                  <a:srgbClr val="6699FF"/>
                </a:solidFill>
              </a:rPr>
              <a:t>- resembles shigellosis</a:t>
            </a:r>
          </a:p>
          <a:p>
            <a:pPr eaLnBrk="1" hangingPunct="1">
              <a:buFontTx/>
              <a:buChar char="•"/>
            </a:pPr>
            <a:endParaRPr lang="en-US" sz="4400">
              <a:solidFill>
                <a:srgbClr val="6699FF"/>
              </a:solidFill>
            </a:endParaRPr>
          </a:p>
          <a:p>
            <a:pPr lvl="1" eaLnBrk="1" hangingPunct="1">
              <a:buFontTx/>
              <a:buChar char="–"/>
            </a:pPr>
            <a:endParaRPr lang="en-US" sz="4400">
              <a:solidFill>
                <a:srgbClr val="003399"/>
              </a:solidFill>
            </a:endParaRPr>
          </a:p>
        </p:txBody>
      </p:sp>
      <p:sp>
        <p:nvSpPr>
          <p:cNvPr id="18435" name="Text Box 3"/>
          <p:cNvSpPr txBox="1">
            <a:spLocks noChangeArrowheads="1"/>
          </p:cNvSpPr>
          <p:nvPr/>
        </p:nvSpPr>
        <p:spPr bwMode="auto">
          <a:xfrm>
            <a:off x="441325" y="838200"/>
            <a:ext cx="7402513" cy="762000"/>
          </a:xfrm>
          <a:prstGeom prst="rect">
            <a:avLst/>
          </a:prstGeom>
          <a:noFill/>
          <a:ln w="9525">
            <a:noFill/>
            <a:miter lim="800000"/>
            <a:headEnd/>
            <a:tailEnd/>
          </a:ln>
          <a:effectLst/>
        </p:spPr>
        <p:txBody>
          <a:bodyPr wrap="none">
            <a:spAutoFit/>
          </a:bodyPr>
          <a:lstStyle/>
          <a:p>
            <a:pPr>
              <a:defRPr/>
            </a:pPr>
            <a:r>
              <a:rPr lang="en-US" sz="4400">
                <a:solidFill>
                  <a:schemeClr val="accent2"/>
                </a:solidFill>
                <a:effectLst>
                  <a:outerShdw blurRad="38100" dist="38100" dir="2700000" algn="tl">
                    <a:srgbClr val="C0C0C0"/>
                  </a:outerShdw>
                </a:effectLst>
              </a:rPr>
              <a:t>Enteroinvasive </a:t>
            </a:r>
            <a:r>
              <a:rPr lang="en-US" sz="4400" i="1">
                <a:solidFill>
                  <a:schemeClr val="accent2"/>
                </a:solidFill>
                <a:effectLst>
                  <a:outerShdw blurRad="38100" dist="38100" dir="2700000" algn="tl">
                    <a:srgbClr val="C0C0C0"/>
                  </a:outerShdw>
                </a:effectLst>
              </a:rPr>
              <a:t>E. coli</a:t>
            </a:r>
            <a:r>
              <a:rPr lang="en-US" sz="4400">
                <a:solidFill>
                  <a:schemeClr val="accent2"/>
                </a:solidFill>
                <a:effectLst>
                  <a:outerShdw blurRad="38100" dist="38100" dir="2700000" algn="tl">
                    <a:srgbClr val="C0C0C0"/>
                  </a:outerShdw>
                </a:effectLst>
              </a:rPr>
              <a:t> (EIEC )</a:t>
            </a:r>
          </a:p>
        </p:txBody>
      </p:sp>
      <p:grpSp>
        <p:nvGrpSpPr>
          <p:cNvPr id="33797" name="Group 5"/>
          <p:cNvGrpSpPr>
            <a:grpSpLocks/>
          </p:cNvGrpSpPr>
          <p:nvPr/>
        </p:nvGrpSpPr>
        <p:grpSpPr bwMode="auto">
          <a:xfrm>
            <a:off x="1304925" y="4318000"/>
            <a:ext cx="4638675" cy="939800"/>
            <a:chOff x="1392" y="2624"/>
            <a:chExt cx="1962" cy="208"/>
          </a:xfrm>
        </p:grpSpPr>
        <p:sp>
          <p:nvSpPr>
            <p:cNvPr id="33800" name="Rectangle 6"/>
            <p:cNvSpPr>
              <a:spLocks noChangeArrowheads="1"/>
            </p:cNvSpPr>
            <p:nvPr/>
          </p:nvSpPr>
          <p:spPr bwMode="auto">
            <a:xfrm>
              <a:off x="1392"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1" name="Rectangle 7"/>
            <p:cNvSpPr>
              <a:spLocks noChangeArrowheads="1"/>
            </p:cNvSpPr>
            <p:nvPr/>
          </p:nvSpPr>
          <p:spPr bwMode="auto">
            <a:xfrm>
              <a:off x="3027"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2" name="Rectangle 8"/>
            <p:cNvSpPr>
              <a:spLocks noChangeArrowheads="1"/>
            </p:cNvSpPr>
            <p:nvPr/>
          </p:nvSpPr>
          <p:spPr bwMode="auto">
            <a:xfrm>
              <a:off x="1719"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3" name="Rectangle 9"/>
            <p:cNvSpPr>
              <a:spLocks noChangeArrowheads="1"/>
            </p:cNvSpPr>
            <p:nvPr/>
          </p:nvSpPr>
          <p:spPr bwMode="auto">
            <a:xfrm>
              <a:off x="2700"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4" name="Rectangle 10"/>
            <p:cNvSpPr>
              <a:spLocks noChangeArrowheads="1"/>
            </p:cNvSpPr>
            <p:nvPr/>
          </p:nvSpPr>
          <p:spPr bwMode="auto">
            <a:xfrm>
              <a:off x="2373"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5" name="Rectangle 11"/>
            <p:cNvSpPr>
              <a:spLocks noChangeArrowheads="1"/>
            </p:cNvSpPr>
            <p:nvPr/>
          </p:nvSpPr>
          <p:spPr bwMode="auto">
            <a:xfrm>
              <a:off x="2046" y="2624"/>
              <a:ext cx="327" cy="208"/>
            </a:xfrm>
            <a:prstGeom prst="rect">
              <a:avLst/>
            </a:prstGeom>
            <a:solidFill>
              <a:srgbClr val="FFCC66"/>
            </a:solidFill>
            <a:ln w="23813">
              <a:solidFill>
                <a:srgbClr val="FFFF66"/>
              </a:solidFill>
              <a:miter lim="800000"/>
              <a:headEnd/>
              <a:tailEnd/>
            </a:ln>
          </p:spPr>
          <p:txBody>
            <a:bodyPr/>
            <a:lstStyle/>
            <a:p>
              <a:endParaRPr lang="en-US"/>
            </a:p>
          </p:txBody>
        </p:sp>
        <p:sp>
          <p:nvSpPr>
            <p:cNvPr id="33806" name="Oval 12"/>
            <p:cNvSpPr>
              <a:spLocks noChangeArrowheads="1"/>
            </p:cNvSpPr>
            <p:nvPr/>
          </p:nvSpPr>
          <p:spPr bwMode="auto">
            <a:xfrm>
              <a:off x="1504"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33807" name="Oval 13"/>
            <p:cNvSpPr>
              <a:spLocks noChangeArrowheads="1"/>
            </p:cNvSpPr>
            <p:nvPr/>
          </p:nvSpPr>
          <p:spPr bwMode="auto">
            <a:xfrm>
              <a:off x="1831"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33808" name="Oval 14"/>
            <p:cNvSpPr>
              <a:spLocks noChangeArrowheads="1"/>
            </p:cNvSpPr>
            <p:nvPr/>
          </p:nvSpPr>
          <p:spPr bwMode="auto">
            <a:xfrm>
              <a:off x="2165"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33809" name="Oval 15"/>
            <p:cNvSpPr>
              <a:spLocks noChangeArrowheads="1"/>
            </p:cNvSpPr>
            <p:nvPr/>
          </p:nvSpPr>
          <p:spPr bwMode="auto">
            <a:xfrm>
              <a:off x="2485"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33810" name="Oval 16"/>
            <p:cNvSpPr>
              <a:spLocks noChangeArrowheads="1"/>
            </p:cNvSpPr>
            <p:nvPr/>
          </p:nvSpPr>
          <p:spPr bwMode="auto">
            <a:xfrm>
              <a:off x="2782" y="2713"/>
              <a:ext cx="37" cy="37"/>
            </a:xfrm>
            <a:prstGeom prst="ellipse">
              <a:avLst/>
            </a:prstGeom>
            <a:solidFill>
              <a:srgbClr val="FFCC66"/>
            </a:solidFill>
            <a:ln w="11113">
              <a:solidFill>
                <a:srgbClr val="FFFF66"/>
              </a:solidFill>
              <a:round/>
              <a:headEnd/>
              <a:tailEnd/>
            </a:ln>
          </p:spPr>
          <p:txBody>
            <a:bodyPr/>
            <a:lstStyle/>
            <a:p>
              <a:endParaRPr lang="en-US"/>
            </a:p>
          </p:txBody>
        </p:sp>
        <p:sp>
          <p:nvSpPr>
            <p:cNvPr id="33811" name="Oval 17"/>
            <p:cNvSpPr>
              <a:spLocks noChangeArrowheads="1"/>
            </p:cNvSpPr>
            <p:nvPr/>
          </p:nvSpPr>
          <p:spPr bwMode="auto">
            <a:xfrm>
              <a:off x="3168" y="2713"/>
              <a:ext cx="38" cy="37"/>
            </a:xfrm>
            <a:prstGeom prst="ellipse">
              <a:avLst/>
            </a:prstGeom>
            <a:solidFill>
              <a:srgbClr val="FFCC66"/>
            </a:solidFill>
            <a:ln w="11113">
              <a:solidFill>
                <a:srgbClr val="FFFF66"/>
              </a:solidFill>
              <a:round/>
              <a:headEnd/>
              <a:tailEnd/>
            </a:ln>
          </p:spPr>
          <p:txBody>
            <a:bodyPr/>
            <a:lstStyle/>
            <a:p>
              <a:endParaRPr lang="en-US"/>
            </a:p>
          </p:txBody>
        </p:sp>
      </p:grpSp>
      <p:sp>
        <p:nvSpPr>
          <p:cNvPr id="33798" name="Oval 18"/>
          <p:cNvSpPr>
            <a:spLocks noChangeArrowheads="1"/>
          </p:cNvSpPr>
          <p:nvPr/>
        </p:nvSpPr>
        <p:spPr bwMode="auto">
          <a:xfrm rot="5331947">
            <a:off x="3084513" y="4714875"/>
            <a:ext cx="658812" cy="274638"/>
          </a:xfrm>
          <a:prstGeom prst="ellipse">
            <a:avLst/>
          </a:prstGeom>
          <a:solidFill>
            <a:srgbClr val="FF66CC"/>
          </a:solidFill>
          <a:ln w="9525">
            <a:solidFill>
              <a:schemeClr val="tx1"/>
            </a:solidFill>
            <a:round/>
            <a:headEnd/>
            <a:tailEnd/>
          </a:ln>
        </p:spPr>
        <p:txBody>
          <a:bodyPr wrap="none" anchor="ctr"/>
          <a:lstStyle/>
          <a:p>
            <a:endParaRPr lang="en-US"/>
          </a:p>
        </p:txBody>
      </p:sp>
      <p:sp>
        <p:nvSpPr>
          <p:cNvPr id="33799" name="Text Box 21"/>
          <p:cNvSpPr txBox="1">
            <a:spLocks noChangeArrowheads="1"/>
          </p:cNvSpPr>
          <p:nvPr/>
        </p:nvSpPr>
        <p:spPr bwMode="auto">
          <a:xfrm>
            <a:off x="3200400" y="5375275"/>
            <a:ext cx="158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Gut lumen</a:t>
            </a:r>
          </a:p>
        </p:txBody>
      </p:sp>
    </p:spTree>
    <p:extLst>
      <p:ext uri="{BB962C8B-B14F-4D97-AF65-F5344CB8AC3E}">
        <p14:creationId xmlns:p14="http://schemas.microsoft.com/office/powerpoint/2010/main" val="537922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274638"/>
            <a:ext cx="8229600" cy="1935162"/>
          </a:xfrm>
        </p:spPr>
        <p:txBody>
          <a:bodyPr anchor="t"/>
          <a:lstStyle/>
          <a:p>
            <a:pPr eaLnBrk="1" hangingPunct="1"/>
            <a:r>
              <a:rPr lang="en-US" sz="2400" smtClean="0"/>
              <a:t>EIEC invades the colonic epithelial cell, lyses the phagosome and moves through the cell by nucleating actin microfilaments. The bacteria might move laterally through the epithelium by direct cell-to-cell spread or might exit and re-enter the baso-lateral plasma membrane.</a:t>
            </a:r>
          </a:p>
        </p:txBody>
      </p:sp>
      <p:pic>
        <p:nvPicPr>
          <p:cNvPr id="3481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2590800"/>
            <a:ext cx="6781800" cy="4038600"/>
          </a:xfrm>
          <a:noFill/>
        </p:spPr>
      </p:pic>
      <p:sp>
        <p:nvSpPr>
          <p:cNvPr id="4" name="Slide Number Placeholder 3"/>
          <p:cNvSpPr>
            <a:spLocks noGrp="1"/>
          </p:cNvSpPr>
          <p:nvPr>
            <p:ph type="sldNum" sz="quarter" idx="12"/>
          </p:nvPr>
        </p:nvSpPr>
        <p:spPr/>
        <p:txBody>
          <a:bodyPr/>
          <a:lstStyle/>
          <a:p>
            <a:pPr>
              <a:defRPr/>
            </a:pPr>
            <a:fld id="{1BFA1C0B-0003-411C-B262-46D2D9B4D140}" type="slidenum">
              <a:rPr lang="en-US"/>
              <a:pPr>
                <a:defRPr/>
              </a:pPr>
              <a:t>12</a:t>
            </a:fld>
            <a:endParaRPr lang="en-US"/>
          </a:p>
        </p:txBody>
      </p:sp>
    </p:spTree>
    <p:extLst>
      <p:ext uri="{BB962C8B-B14F-4D97-AF65-F5344CB8AC3E}">
        <p14:creationId xmlns:p14="http://schemas.microsoft.com/office/powerpoint/2010/main" val="1327375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1"/>
            <a:ext cx="8229600" cy="5440364"/>
          </a:xfrm>
        </p:spPr>
        <p:txBody>
          <a:bodyPr>
            <a:normAutofit/>
          </a:bodyPr>
          <a:lstStyle/>
          <a:p>
            <a:r>
              <a:rPr lang="en-US" b="1" dirty="0" smtClean="0">
                <a:solidFill>
                  <a:srgbClr val="7030A0"/>
                </a:solidFill>
              </a:rPr>
              <a:t>Manifestations: </a:t>
            </a:r>
            <a:r>
              <a:rPr lang="en-US" dirty="0" smtClean="0"/>
              <a:t>Ulceration of bowel, dysentery (diarrhea with mucus and blood, called bacillary dysentery resembling shigellosis)</a:t>
            </a:r>
          </a:p>
          <a:p>
            <a:r>
              <a:rPr lang="en-US" b="1" dirty="0">
                <a:solidFill>
                  <a:srgbClr val="7030A0"/>
                </a:solidFill>
              </a:rPr>
              <a:t>Diagnosis:</a:t>
            </a:r>
          </a:p>
          <a:p>
            <a:pPr lvl="1"/>
            <a:r>
              <a:rPr lang="en-US" dirty="0" smtClean="0"/>
              <a:t>Detection of VMA by ELISA</a:t>
            </a:r>
          </a:p>
          <a:p>
            <a:pPr lvl="1"/>
            <a:r>
              <a:rPr lang="en-US" dirty="0" err="1" smtClean="0"/>
              <a:t>HeLa</a:t>
            </a:r>
            <a:r>
              <a:rPr lang="en-US" dirty="0" smtClean="0"/>
              <a:t> cell invasion assay</a:t>
            </a:r>
          </a:p>
          <a:p>
            <a:pPr lvl="1"/>
            <a:r>
              <a:rPr lang="en-US" dirty="0" smtClean="0"/>
              <a:t>Biochemically atypical being </a:t>
            </a:r>
            <a:r>
              <a:rPr lang="en-US" dirty="0" err="1" smtClean="0"/>
              <a:t>nonmotile</a:t>
            </a:r>
            <a:r>
              <a:rPr lang="en-US" dirty="0" smtClean="0"/>
              <a:t>, and lactose </a:t>
            </a:r>
            <a:r>
              <a:rPr lang="en-US" dirty="0" err="1" smtClean="0"/>
              <a:t>nonfermenters</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a:t>
            </a:fld>
            <a:endParaRPr lang="en"/>
          </a:p>
        </p:txBody>
      </p:sp>
    </p:spTree>
    <p:extLst>
      <p:ext uri="{BB962C8B-B14F-4D97-AF65-F5344CB8AC3E}">
        <p14:creationId xmlns:p14="http://schemas.microsoft.com/office/powerpoint/2010/main" val="764985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0070C0"/>
                </a:solidFill>
              </a:rPr>
              <a:t>Enterohemorrhagic</a:t>
            </a:r>
            <a:r>
              <a:rPr lang="en-US" b="1" dirty="0" smtClean="0">
                <a:solidFill>
                  <a:srgbClr val="0070C0"/>
                </a:solidFill>
              </a:rPr>
              <a:t> E. coli (EHEC)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EHEC is </a:t>
            </a:r>
            <a:r>
              <a:rPr lang="en-US" dirty="0" smtClean="0">
                <a:solidFill>
                  <a:srgbClr val="7030A0"/>
                </a:solidFill>
              </a:rPr>
              <a:t>prevalent mainly in industrialized countries.</a:t>
            </a:r>
          </a:p>
          <a:p>
            <a:r>
              <a:rPr lang="en-US" dirty="0" smtClean="0"/>
              <a:t>Serotypes associated with </a:t>
            </a:r>
            <a:r>
              <a:rPr lang="en-US" b="1" dirty="0" smtClean="0">
                <a:solidFill>
                  <a:srgbClr val="7030A0"/>
                </a:solidFill>
              </a:rPr>
              <a:t>EHEC: O157:H7 </a:t>
            </a:r>
            <a:r>
              <a:rPr lang="en-US" dirty="0" smtClean="0"/>
              <a:t>is the most common serotype. </a:t>
            </a:r>
          </a:p>
          <a:p>
            <a:r>
              <a:rPr lang="en-US" dirty="0" smtClean="0"/>
              <a:t>However other strains may account for up to 50% of EHEC infections; among which O104:H4 strain of EAEC is important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32653448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228600" y="274638"/>
            <a:ext cx="8686800" cy="2011362"/>
          </a:xfrm>
        </p:spPr>
        <p:txBody>
          <a:bodyPr anchor="t"/>
          <a:lstStyle/>
          <a:p>
            <a:pPr eaLnBrk="1" hangingPunct="1"/>
            <a:r>
              <a:rPr lang="en-US" sz="2800" dirty="0" smtClean="0"/>
              <a:t>EHEC also induce the attaching and effacing lesion, but in the colon. The distinguishing feature of </a:t>
            </a:r>
            <a:r>
              <a:rPr lang="en-US" sz="2800" b="1" dirty="0" smtClean="0">
                <a:solidFill>
                  <a:srgbClr val="7030A0"/>
                </a:solidFill>
              </a:rPr>
              <a:t>EHEC</a:t>
            </a:r>
            <a:r>
              <a:rPr lang="en-US" sz="2800" dirty="0" smtClean="0"/>
              <a:t> is the elaboration of </a:t>
            </a:r>
            <a:r>
              <a:rPr lang="en-US" sz="2800" dirty="0" smtClean="0">
                <a:solidFill>
                  <a:srgbClr val="7030A0"/>
                </a:solidFill>
              </a:rPr>
              <a:t>Shiga toxin (</a:t>
            </a:r>
            <a:r>
              <a:rPr lang="en-US" sz="2800" dirty="0" err="1" smtClean="0">
                <a:solidFill>
                  <a:srgbClr val="7030A0"/>
                </a:solidFill>
              </a:rPr>
              <a:t>Stx</a:t>
            </a:r>
            <a:r>
              <a:rPr lang="en-US" sz="2800" dirty="0" smtClean="0">
                <a:solidFill>
                  <a:srgbClr val="7030A0"/>
                </a:solidFill>
              </a:rPr>
              <a:t>), </a:t>
            </a:r>
            <a:r>
              <a:rPr lang="en-US" sz="2800" dirty="0" smtClean="0"/>
              <a:t>systemic absorption of which leads to potentially life-threatening complications.</a:t>
            </a:r>
          </a:p>
        </p:txBody>
      </p:sp>
      <p:pic>
        <p:nvPicPr>
          <p:cNvPr id="3686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2438400"/>
            <a:ext cx="7086600" cy="4191000"/>
          </a:xfrm>
          <a:noFill/>
        </p:spPr>
      </p:pic>
      <p:sp>
        <p:nvSpPr>
          <p:cNvPr id="4" name="Slide Number Placeholder 3"/>
          <p:cNvSpPr>
            <a:spLocks noGrp="1"/>
          </p:cNvSpPr>
          <p:nvPr>
            <p:ph type="sldNum" sz="quarter" idx="12"/>
          </p:nvPr>
        </p:nvSpPr>
        <p:spPr/>
        <p:txBody>
          <a:bodyPr/>
          <a:lstStyle/>
          <a:p>
            <a:pPr>
              <a:defRPr/>
            </a:pPr>
            <a:fld id="{8975E7D4-43AF-4F43-A1A7-42DD4D2387AE}" type="slidenum">
              <a:rPr lang="en-US"/>
              <a:pPr>
                <a:defRPr/>
              </a:pPr>
              <a:t>15</a:t>
            </a:fld>
            <a:endParaRPr lang="en-US"/>
          </a:p>
        </p:txBody>
      </p:sp>
    </p:spTree>
    <p:extLst>
      <p:ext uri="{BB962C8B-B14F-4D97-AF65-F5344CB8AC3E}">
        <p14:creationId xmlns:p14="http://schemas.microsoft.com/office/powerpoint/2010/main" val="3475554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09601"/>
            <a:ext cx="8229600" cy="5516564"/>
          </a:xfrm>
        </p:spPr>
        <p:txBody>
          <a:bodyPr>
            <a:normAutofit/>
          </a:bodyPr>
          <a:lstStyle/>
          <a:p>
            <a:r>
              <a:rPr lang="en-US" dirty="0" smtClean="0">
                <a:solidFill>
                  <a:srgbClr val="7030A0"/>
                </a:solidFill>
              </a:rPr>
              <a:t>Transmitted by contaminated food</a:t>
            </a:r>
            <a:r>
              <a:rPr lang="en-US" dirty="0" smtClean="0"/>
              <a:t>, i.e. consumption of lettuce, spinach, sprouts and undercooked ground beef. </a:t>
            </a:r>
          </a:p>
          <a:p>
            <a:r>
              <a:rPr lang="en-US" dirty="0" smtClean="0"/>
              <a:t>The recent outbreak of EHEC (in 2020), was reported in United States, was due to consumption of clover sprouts contaminated with E. coli O103</a:t>
            </a:r>
          </a:p>
          <a:p>
            <a:r>
              <a:rPr lang="en-US" dirty="0" smtClean="0"/>
              <a:t>Low infective dose: Only few organisms (&lt;10</a:t>
            </a:r>
            <a:r>
              <a:rPr lang="en-US" baseline="30000" dirty="0" smtClean="0"/>
              <a:t>2 </a:t>
            </a:r>
            <a:r>
              <a:rPr lang="en-US" dirty="0" smtClean="0"/>
              <a:t>bacilli) are required to initiate the infection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spTree>
    <p:extLst>
      <p:ext uri="{BB962C8B-B14F-4D97-AF65-F5344CB8AC3E}">
        <p14:creationId xmlns:p14="http://schemas.microsoft.com/office/powerpoint/2010/main" val="2782910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381001"/>
            <a:ext cx="8229600" cy="5745164"/>
          </a:xfrm>
        </p:spPr>
        <p:txBody>
          <a:bodyPr/>
          <a:lstStyle/>
          <a:p>
            <a:r>
              <a:rPr lang="en-US" b="1" dirty="0" smtClean="0">
                <a:solidFill>
                  <a:srgbClr val="7030A0"/>
                </a:solidFill>
              </a:rPr>
              <a:t>Pathogenesis: </a:t>
            </a:r>
            <a:r>
              <a:rPr lang="en-US" dirty="0" smtClean="0"/>
              <a:t>EHEC secretes a toxin called </a:t>
            </a:r>
            <a:r>
              <a:rPr lang="en-US" dirty="0" err="1" smtClean="0">
                <a:solidFill>
                  <a:srgbClr val="7030A0"/>
                </a:solidFill>
              </a:rPr>
              <a:t>verocytotoxin</a:t>
            </a:r>
            <a:r>
              <a:rPr lang="en-US" dirty="0" smtClean="0">
                <a:solidFill>
                  <a:srgbClr val="7030A0"/>
                </a:solidFill>
              </a:rPr>
              <a:t> </a:t>
            </a:r>
            <a:r>
              <a:rPr lang="en-US" dirty="0" smtClean="0"/>
              <a:t>or </a:t>
            </a:r>
            <a:r>
              <a:rPr lang="en-US" b="1" dirty="0" smtClean="0">
                <a:solidFill>
                  <a:srgbClr val="7030A0"/>
                </a:solidFill>
              </a:rPr>
              <a:t>Shiga toxin</a:t>
            </a:r>
            <a:r>
              <a:rPr lang="en-US" dirty="0" smtClean="0"/>
              <a:t>; </a:t>
            </a:r>
            <a:r>
              <a:rPr lang="en-US" dirty="0" smtClean="0">
                <a:solidFill>
                  <a:srgbClr val="7030A0"/>
                </a:solidFill>
              </a:rPr>
              <a:t>therefore - called Shiga toxin producing E. coli (STEC)</a:t>
            </a:r>
          </a:p>
          <a:p>
            <a:r>
              <a:rPr lang="en-US" dirty="0" smtClean="0"/>
              <a:t>Resembles with Shiga toxin produced by </a:t>
            </a:r>
            <a:r>
              <a:rPr lang="en-US" dirty="0" err="1" smtClean="0"/>
              <a:t>Shigella</a:t>
            </a:r>
            <a:r>
              <a:rPr lang="en-US" dirty="0" smtClean="0"/>
              <a:t> </a:t>
            </a:r>
            <a:r>
              <a:rPr lang="en-US" dirty="0" err="1" smtClean="0"/>
              <a:t>dysenteriae</a:t>
            </a:r>
            <a:r>
              <a:rPr lang="en-US" dirty="0" smtClean="0"/>
              <a:t> type 1</a:t>
            </a:r>
          </a:p>
          <a:p>
            <a:r>
              <a:rPr lang="en-US" dirty="0" smtClean="0"/>
              <a:t>Acts by inhibiting the protein synthesis by inhibiting 60S ribosome.</a:t>
            </a:r>
          </a:p>
          <a:p>
            <a:r>
              <a:rPr lang="en-US" dirty="0" smtClean="0">
                <a:solidFill>
                  <a:srgbClr val="7030A0"/>
                </a:solidFill>
              </a:rPr>
              <a:t>It is of two types—Stx1 and Stx2.</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spTree>
    <p:extLst>
      <p:ext uri="{BB962C8B-B14F-4D97-AF65-F5344CB8AC3E}">
        <p14:creationId xmlns:p14="http://schemas.microsoft.com/office/powerpoint/2010/main" val="1795270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Manifestations:</a:t>
            </a:r>
            <a:r>
              <a:rPr lang="en-US" dirty="0" smtClean="0"/>
              <a:t> Shiga toxin has a predilection for endothelial cells causing capillary </a:t>
            </a:r>
            <a:r>
              <a:rPr lang="en-US" dirty="0" err="1" smtClean="0"/>
              <a:t>microangiopathy</a:t>
            </a:r>
            <a:r>
              <a:rPr lang="en-US" dirty="0" smtClean="0"/>
              <a:t> which leads to:</a:t>
            </a:r>
          </a:p>
          <a:p>
            <a:pPr lvl="1"/>
            <a:r>
              <a:rPr lang="en-US" b="1" dirty="0" smtClean="0">
                <a:solidFill>
                  <a:srgbClr val="7030A0"/>
                </a:solidFill>
              </a:rPr>
              <a:t>HC </a:t>
            </a:r>
            <a:r>
              <a:rPr lang="en-US" dirty="0" smtClean="0"/>
              <a:t>(hemorrhagic colitis)</a:t>
            </a:r>
          </a:p>
          <a:p>
            <a:pPr lvl="1"/>
            <a:r>
              <a:rPr lang="en-US" dirty="0" smtClean="0"/>
              <a:t>Hemorrhagic uremic syndrome </a:t>
            </a:r>
            <a:r>
              <a:rPr lang="en-US" b="1" dirty="0" smtClean="0">
                <a:solidFill>
                  <a:srgbClr val="7030A0"/>
                </a:solidFill>
              </a:rPr>
              <a:t>(HUS)</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
        <p:nvSpPr>
          <p:cNvPr id="5" name="Title 4"/>
          <p:cNvSpPr>
            <a:spLocks noGrp="1"/>
          </p:cNvSpPr>
          <p:nvPr>
            <p:ph type="title"/>
          </p:nvPr>
        </p:nvSpPr>
        <p:spPr/>
        <p:txBody>
          <a:bodyPr/>
          <a:lstStyle/>
          <a:p>
            <a:endParaRPr lang="en-US" dirty="0"/>
          </a:p>
        </p:txBody>
      </p:sp>
    </p:spTree>
    <p:extLst>
      <p:ext uri="{BB962C8B-B14F-4D97-AF65-F5344CB8AC3E}">
        <p14:creationId xmlns:p14="http://schemas.microsoft.com/office/powerpoint/2010/main" val="2204419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Diagnosis:</a:t>
            </a:r>
          </a:p>
          <a:p>
            <a:r>
              <a:rPr lang="en-US" dirty="0" smtClean="0">
                <a:solidFill>
                  <a:srgbClr val="00B050"/>
                </a:solidFill>
              </a:rPr>
              <a:t>Special culture media - Sorbitol </a:t>
            </a:r>
            <a:r>
              <a:rPr lang="en-US" dirty="0" err="1" smtClean="0">
                <a:solidFill>
                  <a:srgbClr val="00B050"/>
                </a:solidFill>
              </a:rPr>
              <a:t>MacConkey</a:t>
            </a:r>
            <a:r>
              <a:rPr lang="en-US" dirty="0" smtClean="0">
                <a:solidFill>
                  <a:srgbClr val="00B050"/>
                </a:solidFill>
              </a:rPr>
              <a:t> agar</a:t>
            </a:r>
            <a:r>
              <a:rPr lang="en-US" dirty="0" smtClean="0"/>
              <a:t> (does not ferment sorbitol) and Rainbow agar are used for EHEC</a:t>
            </a:r>
          </a:p>
          <a:p>
            <a:r>
              <a:rPr lang="en-US" b="1" dirty="0" smtClean="0">
                <a:solidFill>
                  <a:srgbClr val="7030A0"/>
                </a:solidFill>
              </a:rPr>
              <a:t>Toxin detection:</a:t>
            </a:r>
          </a:p>
          <a:p>
            <a:pPr lvl="1"/>
            <a:r>
              <a:rPr lang="en-US" dirty="0" smtClean="0">
                <a:solidFill>
                  <a:srgbClr val="7030A0"/>
                </a:solidFill>
              </a:rPr>
              <a:t>Demonstration of cytotoxicity in Vero cell lines (gold standard method)</a:t>
            </a:r>
          </a:p>
          <a:p>
            <a:pPr lvl="1"/>
            <a:r>
              <a:rPr lang="en-US" dirty="0" smtClean="0"/>
              <a:t>Fecal toxin detection by </a:t>
            </a:r>
            <a:r>
              <a:rPr lang="en-US" b="1" dirty="0" smtClean="0">
                <a:solidFill>
                  <a:srgbClr val="7030A0"/>
                </a:solidFill>
              </a:rPr>
              <a:t>ELISA or rapid tests.</a:t>
            </a:r>
            <a:endParaRPr lang="en-US" b="1"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611659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0070C0"/>
                </a:solidFill>
              </a:rPr>
              <a:t>Enteroaggregative</a:t>
            </a:r>
            <a:r>
              <a:rPr lang="en-US" b="1" dirty="0" smtClean="0">
                <a:solidFill>
                  <a:srgbClr val="0070C0"/>
                </a:solidFill>
              </a:rPr>
              <a:t> E. coli (EAEC)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So named because it adheres to HEp-2 cells in a distinct pattern, layering of the bacteria aggregated in a </a:t>
            </a:r>
            <a:r>
              <a:rPr lang="en-US" b="1" dirty="0" err="1" smtClean="0">
                <a:solidFill>
                  <a:srgbClr val="7030A0"/>
                </a:solidFill>
              </a:rPr>
              <a:t>stackedbrick</a:t>
            </a:r>
            <a:r>
              <a:rPr lang="en-US" b="1" dirty="0" smtClean="0">
                <a:solidFill>
                  <a:srgbClr val="7030A0"/>
                </a:solidFill>
              </a:rPr>
              <a:t> fashion. </a:t>
            </a:r>
          </a:p>
          <a:p>
            <a:r>
              <a:rPr lang="en-US" dirty="0" smtClean="0"/>
              <a:t>Most strains are “O” </a:t>
            </a:r>
            <a:r>
              <a:rPr lang="en-US" dirty="0" err="1" smtClean="0"/>
              <a:t>untypeable</a:t>
            </a:r>
            <a:r>
              <a:rPr lang="en-US" dirty="0" smtClean="0"/>
              <a:t> but “H” </a:t>
            </a:r>
            <a:r>
              <a:rPr lang="en-US" dirty="0" err="1" smtClean="0"/>
              <a:t>typeable</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Tree>
    <p:extLst>
      <p:ext uri="{BB962C8B-B14F-4D97-AF65-F5344CB8AC3E}">
        <p14:creationId xmlns:p14="http://schemas.microsoft.com/office/powerpoint/2010/main" val="3984274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28600" y="274638"/>
            <a:ext cx="8686800" cy="1935162"/>
          </a:xfrm>
        </p:spPr>
        <p:txBody>
          <a:bodyPr rtlCol="0" anchor="t">
            <a:normAutofit fontScale="90000"/>
          </a:bodyPr>
          <a:lstStyle/>
          <a:p>
            <a:pPr marL="571500" indent="-571500" eaLnBrk="1" fontAlgn="auto" hangingPunct="1">
              <a:spcAft>
                <a:spcPts val="0"/>
              </a:spcAft>
              <a:buFont typeface="Calibri" pitchFamily="34" charset="0"/>
              <a:buAutoNum type="romanLcPeriod"/>
              <a:defRPr/>
            </a:pPr>
            <a:r>
              <a:rPr lang="en-US" sz="2800" smtClean="0"/>
              <a:t>EAEC adheres to small and large bowel epithelia in a thick biofilm and elaborates secretory enterotoxins and cytotoxins.</a:t>
            </a:r>
            <a:br>
              <a:rPr lang="en-US" sz="2800" smtClean="0"/>
            </a:br>
            <a:r>
              <a:rPr lang="en-US" sz="2800" smtClean="0"/>
              <a:t>Shortening of microvilli, mononuclear infiltration and Haemmorhage.</a:t>
            </a:r>
          </a:p>
        </p:txBody>
      </p:sp>
      <p:pic>
        <p:nvPicPr>
          <p:cNvPr id="3891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28950" y="2605088"/>
            <a:ext cx="3086100" cy="3048000"/>
          </a:xfrm>
          <a:noFill/>
        </p:spPr>
      </p:pic>
      <p:sp>
        <p:nvSpPr>
          <p:cNvPr id="4" name="Slide Number Placeholder 3"/>
          <p:cNvSpPr>
            <a:spLocks noGrp="1"/>
          </p:cNvSpPr>
          <p:nvPr>
            <p:ph type="sldNum" sz="quarter" idx="12"/>
          </p:nvPr>
        </p:nvSpPr>
        <p:spPr/>
        <p:txBody>
          <a:bodyPr/>
          <a:lstStyle/>
          <a:p>
            <a:pPr>
              <a:defRPr/>
            </a:pPr>
            <a:fld id="{0B36376A-251D-46E1-B215-2698ED41AE4F}" type="slidenum">
              <a:rPr lang="en-US"/>
              <a:pPr>
                <a:defRPr/>
              </a:pPr>
              <a:t>21</a:t>
            </a:fld>
            <a:endParaRPr lang="en-US"/>
          </a:p>
        </p:txBody>
      </p:sp>
    </p:spTree>
    <p:extLst>
      <p:ext uri="{BB962C8B-B14F-4D97-AF65-F5344CB8AC3E}">
        <p14:creationId xmlns:p14="http://schemas.microsoft.com/office/powerpoint/2010/main" val="13017181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Pathogenesis:</a:t>
            </a:r>
          </a:p>
          <a:p>
            <a:pPr lvl="1"/>
            <a:r>
              <a:rPr lang="en-US" dirty="0" smtClean="0"/>
              <a:t>Intestinal colonization is mediated by aggregative adhesion fimbriae I </a:t>
            </a:r>
            <a:r>
              <a:rPr lang="en-US" dirty="0" smtClean="0">
                <a:solidFill>
                  <a:srgbClr val="7030A0"/>
                </a:solidFill>
              </a:rPr>
              <a:t>(regulated by </a:t>
            </a:r>
            <a:r>
              <a:rPr lang="en-US" dirty="0" err="1" smtClean="0">
                <a:solidFill>
                  <a:srgbClr val="7030A0"/>
                </a:solidFill>
              </a:rPr>
              <a:t>aggR</a:t>
            </a:r>
            <a:r>
              <a:rPr lang="en-US" dirty="0" smtClean="0">
                <a:solidFill>
                  <a:srgbClr val="7030A0"/>
                </a:solidFill>
              </a:rPr>
              <a:t> gene)</a:t>
            </a:r>
          </a:p>
          <a:p>
            <a:pPr lvl="1"/>
            <a:r>
              <a:rPr lang="en-US" dirty="0" smtClean="0"/>
              <a:t>It also produces </a:t>
            </a:r>
            <a:r>
              <a:rPr lang="en-US" b="1" dirty="0" smtClean="0">
                <a:solidFill>
                  <a:srgbClr val="7030A0"/>
                </a:solidFill>
              </a:rPr>
              <a:t>EAST 1 toxin </a:t>
            </a:r>
            <a:r>
              <a:rPr lang="en-US" dirty="0" smtClean="0">
                <a:solidFill>
                  <a:srgbClr val="7030A0"/>
                </a:solidFill>
              </a:rPr>
              <a:t>(</a:t>
            </a:r>
            <a:r>
              <a:rPr lang="en-US" dirty="0" err="1" smtClean="0">
                <a:solidFill>
                  <a:srgbClr val="7030A0"/>
                </a:solidFill>
              </a:rPr>
              <a:t>enteroaggregative</a:t>
            </a:r>
            <a:r>
              <a:rPr lang="en-US" dirty="0" smtClean="0">
                <a:solidFill>
                  <a:srgbClr val="7030A0"/>
                </a:solidFill>
              </a:rPr>
              <a:t> heat stable enterotoxin 1).</a:t>
            </a:r>
            <a:endParaRPr lang="en-US" dirty="0">
              <a:solidFill>
                <a:srgbClr val="7030A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9129454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Manifestations: </a:t>
            </a:r>
            <a:r>
              <a:rPr lang="en-US" dirty="0" smtClean="0"/>
              <a:t>Persistent and acute diarrhea are commonly seen; especially in developing countries - can also cause traveler’s diarrhea and persistent diarrhea in infants</a:t>
            </a:r>
          </a:p>
          <a:p>
            <a:r>
              <a:rPr lang="en-US" b="1" dirty="0" smtClean="0">
                <a:solidFill>
                  <a:srgbClr val="7030A0"/>
                </a:solidFill>
              </a:rPr>
              <a:t>Diagnosis</a:t>
            </a:r>
            <a:r>
              <a:rPr lang="en-US" dirty="0" smtClean="0"/>
              <a:t> is made by - (i) detection of </a:t>
            </a:r>
            <a:r>
              <a:rPr lang="en-US" dirty="0" err="1" smtClean="0"/>
              <a:t>aggR</a:t>
            </a:r>
            <a:r>
              <a:rPr lang="en-US" dirty="0" smtClean="0"/>
              <a:t> and </a:t>
            </a:r>
            <a:r>
              <a:rPr lang="en-US" dirty="0" err="1" smtClean="0"/>
              <a:t>aatA</a:t>
            </a:r>
            <a:r>
              <a:rPr lang="en-US" dirty="0" smtClean="0"/>
              <a:t> gene by PCR, and (ii) HEp-2 adherence test (gold standard).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404935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0070C0"/>
                </a:solidFill>
              </a:rPr>
              <a:t>E. coli O104: H4</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t>It is an </a:t>
            </a:r>
            <a:r>
              <a:rPr lang="en-US" dirty="0" err="1" smtClean="0"/>
              <a:t>enteroaggregative</a:t>
            </a:r>
            <a:r>
              <a:rPr lang="en-US" dirty="0" smtClean="0"/>
              <a:t> strain that has caused major outbreaks in </a:t>
            </a:r>
            <a:r>
              <a:rPr lang="en-US" b="1" dirty="0" smtClean="0">
                <a:solidFill>
                  <a:srgbClr val="7030A0"/>
                </a:solidFill>
              </a:rPr>
              <a:t>Germany in 2011</a:t>
            </a:r>
            <a:r>
              <a:rPr lang="en-US" dirty="0" smtClean="0"/>
              <a:t>. </a:t>
            </a:r>
          </a:p>
          <a:p>
            <a:r>
              <a:rPr lang="en-US" dirty="0" smtClean="0"/>
              <a:t>One peculiar feature of this strain is, it produces Shiga toxin and can cause HUS.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spTree>
    <p:extLst>
      <p:ext uri="{BB962C8B-B14F-4D97-AF65-F5344CB8AC3E}">
        <p14:creationId xmlns:p14="http://schemas.microsoft.com/office/powerpoint/2010/main" val="3229795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0070C0"/>
                </a:solidFill>
              </a:rPr>
              <a:t>Diffusely-adherent E. coli (DAEC)</a:t>
            </a:r>
            <a:endParaRPr lang="en-US" b="1" dirty="0">
              <a:solidFill>
                <a:srgbClr val="0070C0"/>
              </a:solidFill>
            </a:endParaRPr>
          </a:p>
        </p:txBody>
      </p:sp>
      <p:sp>
        <p:nvSpPr>
          <p:cNvPr id="193" name="Google Shape;193;p12"/>
          <p:cNvSpPr txBox="1">
            <a:spLocks noGrp="1"/>
          </p:cNvSpPr>
          <p:nvPr>
            <p:ph idx="1"/>
          </p:nvPr>
        </p:nvSpPr>
        <p:spPr/>
        <p:txBody>
          <a:bodyPr/>
          <a:lstStyle/>
          <a:p>
            <a:r>
              <a:rPr lang="en-US" dirty="0" smtClean="0">
                <a:solidFill>
                  <a:srgbClr val="7030A0"/>
                </a:solidFill>
              </a:rPr>
              <a:t>Ability to adhere to HEp-2 cells in a diffuse pattern</a:t>
            </a:r>
          </a:p>
          <a:p>
            <a:r>
              <a:rPr lang="en-US" dirty="0" smtClean="0">
                <a:solidFill>
                  <a:srgbClr val="7030A0"/>
                </a:solidFill>
              </a:rPr>
              <a:t>Expresses diffuse adherence fimbriae which contribute to the pathogenesis</a:t>
            </a:r>
          </a:p>
          <a:p>
            <a:r>
              <a:rPr lang="en-US" dirty="0" smtClean="0"/>
              <a:t>DAEC is capable of causing diarrheal disease, primarily in </a:t>
            </a:r>
            <a:r>
              <a:rPr lang="en-US" b="1" dirty="0" smtClean="0">
                <a:solidFill>
                  <a:srgbClr val="7030A0"/>
                </a:solidFill>
              </a:rPr>
              <a:t>children aged 2–6 years</a:t>
            </a:r>
            <a:r>
              <a:rPr lang="en-US" dirty="0" smtClean="0"/>
              <a: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spTree>
    <p:extLst>
      <p:ext uri="{BB962C8B-B14F-4D97-AF65-F5344CB8AC3E}">
        <p14:creationId xmlns:p14="http://schemas.microsoft.com/office/powerpoint/2010/main" val="430197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0070C0"/>
                </a:solidFill>
              </a:rPr>
              <a:t>Treatment of </a:t>
            </a:r>
            <a:r>
              <a:rPr lang="en-US" b="1" dirty="0" err="1" smtClean="0">
                <a:solidFill>
                  <a:srgbClr val="0070C0"/>
                </a:solidFill>
              </a:rPr>
              <a:t>Diarrheagenic</a:t>
            </a:r>
            <a:r>
              <a:rPr lang="en-US" b="1" dirty="0" smtClean="0">
                <a:solidFill>
                  <a:srgbClr val="0070C0"/>
                </a:solidFill>
              </a:rPr>
              <a:t> E. coli</a:t>
            </a:r>
            <a:endParaRPr lang="en-US" b="1" dirty="0">
              <a:solidFill>
                <a:srgbClr val="0070C0"/>
              </a:solidFill>
            </a:endParaRPr>
          </a:p>
        </p:txBody>
      </p:sp>
      <p:sp>
        <p:nvSpPr>
          <p:cNvPr id="193" name="Google Shape;193;p12"/>
          <p:cNvSpPr txBox="1">
            <a:spLocks noGrp="1"/>
          </p:cNvSpPr>
          <p:nvPr>
            <p:ph idx="1"/>
          </p:nvPr>
        </p:nvSpPr>
        <p:spPr/>
        <p:txBody>
          <a:bodyPr>
            <a:normAutofit lnSpcReduction="10000"/>
          </a:bodyPr>
          <a:lstStyle/>
          <a:p>
            <a:r>
              <a:rPr lang="en-US" dirty="0" smtClean="0"/>
              <a:t>The mainstay of treatment is fluid replacement - use of antimicrobials should generally be avoided. </a:t>
            </a:r>
          </a:p>
          <a:p>
            <a:r>
              <a:rPr lang="en-US" dirty="0" smtClean="0">
                <a:solidFill>
                  <a:srgbClr val="00B050"/>
                </a:solidFill>
              </a:rPr>
              <a:t>The following are the situations where antibiotics may be considered.</a:t>
            </a:r>
          </a:p>
          <a:p>
            <a:pPr lvl="1"/>
            <a:r>
              <a:rPr lang="en-US" dirty="0" smtClean="0"/>
              <a:t>Traveler’s diarrhea (ETEC or EAEC)</a:t>
            </a:r>
          </a:p>
          <a:p>
            <a:pPr lvl="1"/>
            <a:r>
              <a:rPr lang="en-US" dirty="0" smtClean="0"/>
              <a:t>EIEC</a:t>
            </a:r>
          </a:p>
          <a:p>
            <a:pPr lvl="1"/>
            <a:r>
              <a:rPr lang="pt-BR" dirty="0" smtClean="0"/>
              <a:t>EHEC and E. coli O104: H4</a:t>
            </a:r>
          </a:p>
          <a:p>
            <a:pPr lvl="1"/>
            <a:r>
              <a:rPr lang="en-US" dirty="0" smtClean="0"/>
              <a:t>EAEC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26308197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838199"/>
            <a:ext cx="8229600" cy="5287965"/>
          </a:xfrm>
        </p:spPr>
        <p:txBody>
          <a:bodyPr/>
          <a:lstStyle/>
          <a:p>
            <a:r>
              <a:rPr lang="en-US" b="1" dirty="0" smtClean="0">
                <a:solidFill>
                  <a:srgbClr val="7030A0"/>
                </a:solidFill>
              </a:rPr>
              <a:t>Traveler’s diarrhea </a:t>
            </a:r>
            <a:r>
              <a:rPr lang="en-US" dirty="0" smtClean="0"/>
              <a:t>(ETEC or EAEC): Only for severe traveler’s diarrhea, azithromycin is indicated. </a:t>
            </a:r>
            <a:r>
              <a:rPr lang="en-US" dirty="0" err="1" smtClean="0"/>
              <a:t>Rifaximin</a:t>
            </a:r>
            <a:r>
              <a:rPr lang="en-US" dirty="0" smtClean="0"/>
              <a:t>, an oral </a:t>
            </a:r>
            <a:r>
              <a:rPr lang="en-US" dirty="0" err="1" smtClean="0"/>
              <a:t>nonabsorbable</a:t>
            </a:r>
            <a:r>
              <a:rPr lang="en-US" dirty="0" smtClean="0"/>
              <a:t> antibiotic can also be given</a:t>
            </a:r>
          </a:p>
          <a:p>
            <a:r>
              <a:rPr lang="en-US" b="1" dirty="0" smtClean="0">
                <a:solidFill>
                  <a:srgbClr val="7030A0"/>
                </a:solidFill>
              </a:rPr>
              <a:t>EIEC:</a:t>
            </a:r>
            <a:r>
              <a:rPr lang="en-US" dirty="0" smtClean="0"/>
              <a:t> Although the infection is self-limited, antibiotics such as azithromycin is indicated as it fastens the recovery, particularly in severe cases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3104631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p:txBody>
          <a:bodyPr/>
          <a:lstStyle/>
          <a:p>
            <a:r>
              <a:rPr lang="en-US" b="1" dirty="0" smtClean="0">
                <a:solidFill>
                  <a:srgbClr val="7030A0"/>
                </a:solidFill>
              </a:rPr>
              <a:t>EHEC and E. coli O104: H4: </a:t>
            </a:r>
            <a:r>
              <a:rPr lang="en-US" dirty="0" err="1" smtClean="0"/>
              <a:t>Cotrimoxazole</a:t>
            </a:r>
            <a:r>
              <a:rPr lang="en-US" dirty="0" smtClean="0"/>
              <a:t>, beta-lactams, metronidazole should be avoided as they precipitate HUS. If treatment has to be started (e.g. if positive blood culture), azithromycin is the preferable option</a:t>
            </a:r>
          </a:p>
          <a:p>
            <a:r>
              <a:rPr lang="en-US" b="1" dirty="0" smtClean="0">
                <a:solidFill>
                  <a:srgbClr val="7030A0"/>
                </a:solidFill>
              </a:rPr>
              <a:t>EAEC: </a:t>
            </a:r>
            <a:r>
              <a:rPr lang="en-US" dirty="0" smtClean="0"/>
              <a:t>Only in </a:t>
            </a:r>
            <a:r>
              <a:rPr lang="en-US" dirty="0" err="1" smtClean="0"/>
              <a:t>immunocompromised</a:t>
            </a:r>
            <a:r>
              <a:rPr lang="en-US" dirty="0" smtClean="0"/>
              <a:t> patients, ciprofloxacin for 3-7 days is recommended.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
        <p:nvSpPr>
          <p:cNvPr id="8" name="Title 7"/>
          <p:cNvSpPr>
            <a:spLocks noGrp="1"/>
          </p:cNvSpPr>
          <p:nvPr>
            <p:ph type="title"/>
          </p:nvPr>
        </p:nvSpPr>
        <p:spPr/>
        <p:txBody>
          <a:bodyPr/>
          <a:lstStyle/>
          <a:p>
            <a:endParaRPr lang="en-US"/>
          </a:p>
        </p:txBody>
      </p:sp>
    </p:spTree>
    <p:extLst>
      <p:ext uri="{BB962C8B-B14F-4D97-AF65-F5344CB8AC3E}">
        <p14:creationId xmlns:p14="http://schemas.microsoft.com/office/powerpoint/2010/main" val="1865394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85339172"/>
              </p:ext>
            </p:extLst>
          </p:nvPr>
        </p:nvGraphicFramePr>
        <p:xfrm>
          <a:off x="381000" y="304800"/>
          <a:ext cx="8229600" cy="5928360"/>
        </p:xfrm>
        <a:graphic>
          <a:graphicData uri="http://schemas.openxmlformats.org/drawingml/2006/table">
            <a:tbl>
              <a:tblPr firstRow="1" bandRow="1">
                <a:tableStyleId>{5A111915-BE36-4E01-A7E5-04B1672EAD32}</a:tableStyleId>
              </a:tblPr>
              <a:tblGrid>
                <a:gridCol w="4114800"/>
                <a:gridCol w="4114800"/>
              </a:tblGrid>
              <a:tr h="370840">
                <a:tc>
                  <a:txBody>
                    <a:bodyPr/>
                    <a:lstStyle/>
                    <a:p>
                      <a:r>
                        <a:rPr lang="en-US" sz="1800" dirty="0" smtClean="0"/>
                        <a:t>Causative</a:t>
                      </a:r>
                      <a:r>
                        <a:rPr lang="en-US" sz="1800" baseline="0" dirty="0" smtClean="0"/>
                        <a:t> agents of infective diarrhea</a:t>
                      </a:r>
                      <a:endParaRPr lang="en-US" sz="1800" dirty="0"/>
                    </a:p>
                  </a:txBody>
                  <a:tcPr/>
                </a:tc>
                <a:tc>
                  <a:txBody>
                    <a:bodyPr/>
                    <a:lstStyle/>
                    <a:p>
                      <a:endParaRPr lang="en-US" sz="1800" dirty="0"/>
                    </a:p>
                  </a:txBody>
                  <a:tcPr/>
                </a:tc>
              </a:tr>
              <a:tr h="350520">
                <a:tc>
                  <a:txBody>
                    <a:bodyPr/>
                    <a:lstStyle/>
                    <a:p>
                      <a:r>
                        <a:rPr lang="en-US" sz="1800" b="1" dirty="0" smtClean="0">
                          <a:solidFill>
                            <a:srgbClr val="00B050"/>
                          </a:solidFill>
                        </a:rPr>
                        <a:t>A. Bacteria </a:t>
                      </a:r>
                      <a:endParaRPr lang="en-US" sz="1800" b="1" dirty="0">
                        <a:solidFill>
                          <a:srgbClr val="00B050"/>
                        </a:solidFill>
                      </a:endParaRPr>
                    </a:p>
                  </a:txBody>
                  <a:tcPr/>
                </a:tc>
                <a:tc>
                  <a:txBody>
                    <a:bodyPr/>
                    <a:lstStyle/>
                    <a:p>
                      <a:r>
                        <a:rPr lang="en-US" sz="1800" b="1" dirty="0" smtClean="0">
                          <a:solidFill>
                            <a:srgbClr val="00B050"/>
                          </a:solidFill>
                        </a:rPr>
                        <a:t>C. Protozoa</a:t>
                      </a:r>
                      <a:endParaRPr lang="en-US" sz="1800" b="1" dirty="0">
                        <a:solidFill>
                          <a:srgbClr val="00B050"/>
                        </a:solidFill>
                      </a:endParaRPr>
                    </a:p>
                  </a:txBody>
                  <a:tcPr/>
                </a:tc>
              </a:tr>
              <a:tr h="370840">
                <a:tc>
                  <a:txBody>
                    <a:bodyPr/>
                    <a:lstStyle/>
                    <a:p>
                      <a:r>
                        <a:rPr lang="en-US" sz="1800" b="1" dirty="0" smtClean="0">
                          <a:solidFill>
                            <a:srgbClr val="00B050"/>
                          </a:solidFill>
                        </a:rPr>
                        <a:t>Vibrio</a:t>
                      </a:r>
                      <a:r>
                        <a:rPr lang="en-US" sz="1800" b="1" baseline="0" dirty="0" smtClean="0">
                          <a:solidFill>
                            <a:srgbClr val="00B050"/>
                          </a:solidFill>
                        </a:rPr>
                        <a:t> </a:t>
                      </a:r>
                      <a:r>
                        <a:rPr lang="en-US" sz="1800" b="1" baseline="0" dirty="0" err="1" smtClean="0">
                          <a:solidFill>
                            <a:srgbClr val="00B050"/>
                          </a:solidFill>
                        </a:rPr>
                        <a:t>cholerae</a:t>
                      </a:r>
                      <a:r>
                        <a:rPr lang="en-US" sz="1800" b="1" baseline="0" dirty="0" smtClean="0">
                          <a:solidFill>
                            <a:srgbClr val="00B050"/>
                          </a:solidFill>
                        </a:rPr>
                        <a:t> </a:t>
                      </a:r>
                      <a:endParaRPr lang="en-US" sz="1800" b="1" dirty="0">
                        <a:solidFill>
                          <a:srgbClr val="00B050"/>
                        </a:solidFill>
                      </a:endParaRPr>
                    </a:p>
                  </a:txBody>
                  <a:tcPr/>
                </a:tc>
                <a:tc>
                  <a:txBody>
                    <a:bodyPr/>
                    <a:lstStyle/>
                    <a:p>
                      <a:r>
                        <a:rPr lang="en-US" sz="1800" b="1" dirty="0" err="1" smtClean="0">
                          <a:solidFill>
                            <a:srgbClr val="00B050"/>
                          </a:solidFill>
                        </a:rPr>
                        <a:t>Entamoeba</a:t>
                      </a:r>
                      <a:r>
                        <a:rPr lang="en-US" sz="1800" b="1" dirty="0" smtClean="0">
                          <a:solidFill>
                            <a:srgbClr val="00B050"/>
                          </a:solidFill>
                        </a:rPr>
                        <a:t> </a:t>
                      </a:r>
                      <a:r>
                        <a:rPr lang="en-US" sz="1800" b="1" dirty="0" err="1" smtClean="0">
                          <a:solidFill>
                            <a:srgbClr val="00B050"/>
                          </a:solidFill>
                        </a:rPr>
                        <a:t>histolytica</a:t>
                      </a:r>
                      <a:endParaRPr lang="en-US" sz="1800" b="1" dirty="0">
                        <a:solidFill>
                          <a:srgbClr val="00B050"/>
                        </a:solidFill>
                      </a:endParaRPr>
                    </a:p>
                  </a:txBody>
                  <a:tcPr/>
                </a:tc>
              </a:tr>
              <a:tr h="370840">
                <a:tc>
                  <a:txBody>
                    <a:bodyPr/>
                    <a:lstStyle/>
                    <a:p>
                      <a:r>
                        <a:rPr lang="en-US" sz="1800" b="1" dirty="0" err="1" smtClean="0">
                          <a:solidFill>
                            <a:srgbClr val="00B050"/>
                          </a:solidFill>
                        </a:rPr>
                        <a:t>V.Parhaemolyticus</a:t>
                      </a:r>
                      <a:endParaRPr lang="en-US" sz="1800" b="1" dirty="0">
                        <a:solidFill>
                          <a:srgbClr val="00B050"/>
                        </a:solidFill>
                      </a:endParaRPr>
                    </a:p>
                  </a:txBody>
                  <a:tcPr/>
                </a:tc>
                <a:tc>
                  <a:txBody>
                    <a:bodyPr/>
                    <a:lstStyle/>
                    <a:p>
                      <a:r>
                        <a:rPr lang="en-US" sz="1800" b="1" dirty="0" smtClean="0">
                          <a:solidFill>
                            <a:srgbClr val="00B050"/>
                          </a:solidFill>
                        </a:rPr>
                        <a:t>Giardia </a:t>
                      </a:r>
                      <a:r>
                        <a:rPr lang="en-US" sz="1800" b="1" dirty="0" err="1" smtClean="0">
                          <a:solidFill>
                            <a:srgbClr val="00B050"/>
                          </a:solidFill>
                        </a:rPr>
                        <a:t>lamblia</a:t>
                      </a:r>
                      <a:endParaRPr lang="en-US" sz="1800" b="1" dirty="0">
                        <a:solidFill>
                          <a:srgbClr val="00B050"/>
                        </a:solidFill>
                      </a:endParaRPr>
                    </a:p>
                  </a:txBody>
                  <a:tcPr/>
                </a:tc>
              </a:tr>
              <a:tr h="370840">
                <a:tc>
                  <a:txBody>
                    <a:bodyPr/>
                    <a:lstStyle/>
                    <a:p>
                      <a:r>
                        <a:rPr lang="en-US" sz="1800" b="1" dirty="0" smtClean="0">
                          <a:solidFill>
                            <a:srgbClr val="00B050"/>
                          </a:solidFill>
                        </a:rPr>
                        <a:t>Escherichia coli (ETEC, EPEC)</a:t>
                      </a:r>
                      <a:endParaRPr lang="en-US" sz="1800" b="1" dirty="0">
                        <a:solidFill>
                          <a:srgbClr val="00B050"/>
                        </a:solidFill>
                      </a:endParaRPr>
                    </a:p>
                  </a:txBody>
                  <a:tcPr/>
                </a:tc>
                <a:tc>
                  <a:txBody>
                    <a:bodyPr/>
                    <a:lstStyle/>
                    <a:p>
                      <a:r>
                        <a:rPr lang="en-US" sz="1800" b="1" dirty="0" smtClean="0">
                          <a:solidFill>
                            <a:srgbClr val="00B050"/>
                          </a:solidFill>
                        </a:rPr>
                        <a:t>Cryptosporidium </a:t>
                      </a:r>
                      <a:r>
                        <a:rPr lang="en-US" sz="1800" b="1" dirty="0" err="1" smtClean="0">
                          <a:solidFill>
                            <a:srgbClr val="00B050"/>
                          </a:solidFill>
                        </a:rPr>
                        <a:t>parvum</a:t>
                      </a:r>
                      <a:endParaRPr lang="en-US" sz="1800" b="1" dirty="0">
                        <a:solidFill>
                          <a:srgbClr val="00B050"/>
                        </a:solidFill>
                      </a:endParaRPr>
                    </a:p>
                  </a:txBody>
                  <a:tcPr/>
                </a:tc>
              </a:tr>
              <a:tr h="370840">
                <a:tc>
                  <a:txBody>
                    <a:bodyPr/>
                    <a:lstStyle/>
                    <a:p>
                      <a:r>
                        <a:rPr lang="en-US" sz="1800" b="1" dirty="0" smtClean="0">
                          <a:solidFill>
                            <a:srgbClr val="00B050"/>
                          </a:solidFill>
                        </a:rPr>
                        <a:t>Salmonella </a:t>
                      </a:r>
                      <a:r>
                        <a:rPr lang="en-US" sz="1800" b="1" dirty="0" err="1" smtClean="0">
                          <a:solidFill>
                            <a:srgbClr val="00B050"/>
                          </a:solidFill>
                        </a:rPr>
                        <a:t>Enteritidis</a:t>
                      </a:r>
                      <a:endParaRPr lang="en-US" sz="1800" b="1" dirty="0">
                        <a:solidFill>
                          <a:srgbClr val="00B050"/>
                        </a:solidFill>
                      </a:endParaRPr>
                    </a:p>
                  </a:txBody>
                  <a:tcPr/>
                </a:tc>
                <a:tc>
                  <a:txBody>
                    <a:bodyPr/>
                    <a:lstStyle/>
                    <a:p>
                      <a:r>
                        <a:rPr lang="en-US" sz="1800" b="1" dirty="0" err="1" smtClean="0">
                          <a:solidFill>
                            <a:srgbClr val="00B050"/>
                          </a:solidFill>
                        </a:rPr>
                        <a:t>Isospora</a:t>
                      </a:r>
                      <a:r>
                        <a:rPr lang="en-US" sz="1800" b="1" dirty="0" smtClean="0">
                          <a:solidFill>
                            <a:srgbClr val="00B050"/>
                          </a:solidFill>
                        </a:rPr>
                        <a:t> belli</a:t>
                      </a:r>
                      <a:endParaRPr lang="en-US" sz="1800" b="1" dirty="0">
                        <a:solidFill>
                          <a:srgbClr val="00B050"/>
                        </a:solidFill>
                      </a:endParaRPr>
                    </a:p>
                  </a:txBody>
                  <a:tcPr/>
                </a:tc>
              </a:tr>
              <a:tr h="370840">
                <a:tc>
                  <a:txBody>
                    <a:bodyPr/>
                    <a:lstStyle/>
                    <a:p>
                      <a:r>
                        <a:rPr lang="en-US" sz="1800" b="1" dirty="0" err="1" smtClean="0">
                          <a:solidFill>
                            <a:srgbClr val="00B050"/>
                          </a:solidFill>
                        </a:rPr>
                        <a:t>S.Typhimurium</a:t>
                      </a:r>
                      <a:endParaRPr lang="en-US" sz="1800" b="1" dirty="0">
                        <a:solidFill>
                          <a:srgbClr val="00B050"/>
                        </a:solidFill>
                      </a:endParaRPr>
                    </a:p>
                  </a:txBody>
                  <a:tcPr/>
                </a:tc>
                <a:tc>
                  <a:txBody>
                    <a:bodyPr/>
                    <a:lstStyle/>
                    <a:p>
                      <a:r>
                        <a:rPr lang="en-US" sz="1800" b="1" dirty="0" smtClean="0">
                          <a:solidFill>
                            <a:srgbClr val="00B050"/>
                          </a:solidFill>
                        </a:rPr>
                        <a:t>D. </a:t>
                      </a:r>
                      <a:r>
                        <a:rPr lang="en-US" sz="1800" b="1" dirty="0" err="1" smtClean="0">
                          <a:solidFill>
                            <a:srgbClr val="00B050"/>
                          </a:solidFill>
                        </a:rPr>
                        <a:t>Cestodes</a:t>
                      </a:r>
                      <a:endParaRPr lang="en-US" sz="1800" b="1" dirty="0">
                        <a:solidFill>
                          <a:srgbClr val="00B050"/>
                        </a:solidFill>
                      </a:endParaRPr>
                    </a:p>
                  </a:txBody>
                  <a:tcPr/>
                </a:tc>
              </a:tr>
              <a:tr h="370840">
                <a:tc>
                  <a:txBody>
                    <a:bodyPr/>
                    <a:lstStyle/>
                    <a:p>
                      <a:r>
                        <a:rPr lang="en-US" sz="1800" b="1" dirty="0" smtClean="0">
                          <a:solidFill>
                            <a:srgbClr val="00B050"/>
                          </a:solidFill>
                        </a:rPr>
                        <a:t>Other Salmonella sp.</a:t>
                      </a:r>
                      <a:endParaRPr lang="en-US" sz="1800" b="1" dirty="0">
                        <a:solidFill>
                          <a:srgbClr val="00B050"/>
                        </a:solidFill>
                      </a:endParaRPr>
                    </a:p>
                  </a:txBody>
                  <a:tcPr/>
                </a:tc>
                <a:tc>
                  <a:txBody>
                    <a:bodyPr/>
                    <a:lstStyle/>
                    <a:p>
                      <a:r>
                        <a:rPr lang="en-US" sz="1800" b="1" dirty="0" err="1" smtClean="0">
                          <a:solidFill>
                            <a:srgbClr val="00B050"/>
                          </a:solidFill>
                        </a:rPr>
                        <a:t>Hymenolepis</a:t>
                      </a:r>
                      <a:r>
                        <a:rPr lang="en-US" sz="1800" b="1" dirty="0" smtClean="0">
                          <a:solidFill>
                            <a:srgbClr val="00B050"/>
                          </a:solidFill>
                        </a:rPr>
                        <a:t> nana</a:t>
                      </a:r>
                      <a:endParaRPr lang="en-US" sz="1800" b="1" dirty="0">
                        <a:solidFill>
                          <a:srgbClr val="00B050"/>
                        </a:solidFill>
                      </a:endParaRPr>
                    </a:p>
                  </a:txBody>
                  <a:tcPr/>
                </a:tc>
              </a:tr>
              <a:tr h="370840">
                <a:tc>
                  <a:txBody>
                    <a:bodyPr/>
                    <a:lstStyle/>
                    <a:p>
                      <a:r>
                        <a:rPr lang="en-US" sz="1800" b="1" dirty="0" smtClean="0">
                          <a:solidFill>
                            <a:srgbClr val="00B050"/>
                          </a:solidFill>
                        </a:rPr>
                        <a:t>Campylobacter sp.</a:t>
                      </a:r>
                      <a:endParaRPr lang="en-US" sz="1800" b="1" dirty="0">
                        <a:solidFill>
                          <a:srgbClr val="00B050"/>
                        </a:solidFill>
                      </a:endParaRPr>
                    </a:p>
                  </a:txBody>
                  <a:tcPr/>
                </a:tc>
                <a:tc>
                  <a:txBody>
                    <a:bodyPr/>
                    <a:lstStyle/>
                    <a:p>
                      <a:r>
                        <a:rPr lang="en-US" sz="1800" b="1" dirty="0" err="1" smtClean="0">
                          <a:solidFill>
                            <a:srgbClr val="00B050"/>
                          </a:solidFill>
                        </a:rPr>
                        <a:t>E.Nematodes</a:t>
                      </a:r>
                      <a:endParaRPr lang="en-US" sz="1800" b="1" dirty="0">
                        <a:solidFill>
                          <a:srgbClr val="00B050"/>
                        </a:solidFill>
                      </a:endParaRPr>
                    </a:p>
                  </a:txBody>
                  <a:tcPr/>
                </a:tc>
              </a:tr>
              <a:tr h="370840">
                <a:tc>
                  <a:txBody>
                    <a:bodyPr/>
                    <a:lstStyle/>
                    <a:p>
                      <a:r>
                        <a:rPr lang="en-US" sz="1800" b="1" dirty="0" smtClean="0">
                          <a:solidFill>
                            <a:srgbClr val="00B050"/>
                          </a:solidFill>
                        </a:rPr>
                        <a:t>Yersinia </a:t>
                      </a:r>
                      <a:r>
                        <a:rPr lang="en-US" sz="1800" b="1" dirty="0" err="1" smtClean="0">
                          <a:solidFill>
                            <a:srgbClr val="00B050"/>
                          </a:solidFill>
                        </a:rPr>
                        <a:t>enterocolitica</a:t>
                      </a:r>
                      <a:endParaRPr lang="en-US" sz="1800" b="1" dirty="0">
                        <a:solidFill>
                          <a:srgbClr val="00B050"/>
                        </a:solidFill>
                      </a:endParaRPr>
                    </a:p>
                  </a:txBody>
                  <a:tcPr/>
                </a:tc>
                <a:tc>
                  <a:txBody>
                    <a:bodyPr/>
                    <a:lstStyle/>
                    <a:p>
                      <a:r>
                        <a:rPr lang="en-US" sz="1800" b="1" dirty="0" err="1" smtClean="0">
                          <a:solidFill>
                            <a:srgbClr val="00B050"/>
                          </a:solidFill>
                        </a:rPr>
                        <a:t>Trichuris</a:t>
                      </a:r>
                      <a:r>
                        <a:rPr lang="en-US" sz="1800" b="1" dirty="0" smtClean="0">
                          <a:solidFill>
                            <a:srgbClr val="00B050"/>
                          </a:solidFill>
                        </a:rPr>
                        <a:t> </a:t>
                      </a:r>
                      <a:r>
                        <a:rPr lang="en-US" sz="1800" b="1" dirty="0" err="1" smtClean="0">
                          <a:solidFill>
                            <a:srgbClr val="00B050"/>
                          </a:solidFill>
                        </a:rPr>
                        <a:t>trichiura</a:t>
                      </a:r>
                      <a:endParaRPr lang="en-US" sz="1800" b="1" dirty="0">
                        <a:solidFill>
                          <a:srgbClr val="00B050"/>
                        </a:solidFill>
                      </a:endParaRPr>
                    </a:p>
                  </a:txBody>
                  <a:tcPr/>
                </a:tc>
              </a:tr>
              <a:tr h="370840">
                <a:tc>
                  <a:txBody>
                    <a:bodyPr/>
                    <a:lstStyle/>
                    <a:p>
                      <a:r>
                        <a:rPr lang="en-US" sz="1800" b="1" dirty="0" err="1" smtClean="0">
                          <a:solidFill>
                            <a:srgbClr val="00B050"/>
                          </a:solidFill>
                        </a:rPr>
                        <a:t>Shigella</a:t>
                      </a:r>
                      <a:r>
                        <a:rPr lang="en-US" sz="1800" b="1" dirty="0" smtClean="0">
                          <a:solidFill>
                            <a:srgbClr val="00B050"/>
                          </a:solidFill>
                        </a:rPr>
                        <a:t> sp.</a:t>
                      </a:r>
                      <a:endParaRPr lang="en-US" sz="1800" b="1" dirty="0">
                        <a:solidFill>
                          <a:srgbClr val="00B050"/>
                        </a:solidFill>
                      </a:endParaRPr>
                    </a:p>
                  </a:txBody>
                  <a:tcPr/>
                </a:tc>
                <a:tc>
                  <a:txBody>
                    <a:bodyPr/>
                    <a:lstStyle/>
                    <a:p>
                      <a:r>
                        <a:rPr lang="en-US" sz="1800" b="1" dirty="0" err="1" smtClean="0">
                          <a:solidFill>
                            <a:srgbClr val="00B050"/>
                          </a:solidFill>
                        </a:rPr>
                        <a:t>Strongyloides</a:t>
                      </a:r>
                      <a:r>
                        <a:rPr lang="en-US" sz="1800" b="1" dirty="0" smtClean="0">
                          <a:solidFill>
                            <a:srgbClr val="00B050"/>
                          </a:solidFill>
                        </a:rPr>
                        <a:t> </a:t>
                      </a:r>
                      <a:r>
                        <a:rPr lang="en-US" sz="1800" b="1" dirty="0" err="1" smtClean="0">
                          <a:solidFill>
                            <a:srgbClr val="00B050"/>
                          </a:solidFill>
                        </a:rPr>
                        <a:t>stercoralis</a:t>
                      </a:r>
                      <a:endParaRPr lang="en-US" sz="1800" b="1" dirty="0">
                        <a:solidFill>
                          <a:srgbClr val="00B050"/>
                        </a:solidFill>
                      </a:endParaRPr>
                    </a:p>
                  </a:txBody>
                  <a:tcPr/>
                </a:tc>
              </a:tr>
              <a:tr h="370840">
                <a:tc>
                  <a:txBody>
                    <a:bodyPr/>
                    <a:lstStyle/>
                    <a:p>
                      <a:r>
                        <a:rPr lang="en-US" sz="1800" b="1" dirty="0" smtClean="0">
                          <a:solidFill>
                            <a:srgbClr val="00B050"/>
                          </a:solidFill>
                        </a:rPr>
                        <a:t>Clostridium </a:t>
                      </a:r>
                      <a:r>
                        <a:rPr lang="en-US" sz="1800" b="1" dirty="0" err="1" smtClean="0">
                          <a:solidFill>
                            <a:srgbClr val="00B050"/>
                          </a:solidFill>
                        </a:rPr>
                        <a:t>perfringens</a:t>
                      </a:r>
                      <a:endParaRPr lang="en-US" sz="1800" b="1" dirty="0">
                        <a:solidFill>
                          <a:srgbClr val="00B050"/>
                        </a:solidFill>
                      </a:endParaRPr>
                    </a:p>
                  </a:txBody>
                  <a:tcPr/>
                </a:tc>
                <a:tc>
                  <a:txBody>
                    <a:bodyPr/>
                    <a:lstStyle/>
                    <a:p>
                      <a:r>
                        <a:rPr lang="en-US" sz="1800" b="1" dirty="0" err="1" smtClean="0">
                          <a:solidFill>
                            <a:srgbClr val="00B050"/>
                          </a:solidFill>
                        </a:rPr>
                        <a:t>Ascaris</a:t>
                      </a:r>
                      <a:r>
                        <a:rPr lang="en-US" sz="1800" b="1" dirty="0" smtClean="0">
                          <a:solidFill>
                            <a:srgbClr val="00B050"/>
                          </a:solidFill>
                        </a:rPr>
                        <a:t> </a:t>
                      </a:r>
                      <a:r>
                        <a:rPr lang="en-US" sz="1800" b="1" dirty="0" err="1" smtClean="0">
                          <a:solidFill>
                            <a:srgbClr val="00B050"/>
                          </a:solidFill>
                        </a:rPr>
                        <a:t>lumbricoides</a:t>
                      </a:r>
                      <a:r>
                        <a:rPr lang="en-US" sz="1800" b="1" dirty="0" smtClean="0">
                          <a:solidFill>
                            <a:srgbClr val="00B050"/>
                          </a:solidFill>
                        </a:rPr>
                        <a:t> </a:t>
                      </a:r>
                      <a:endParaRPr lang="en-US" sz="1800" b="1" dirty="0">
                        <a:solidFill>
                          <a:srgbClr val="00B050"/>
                        </a:solidFill>
                      </a:endParaRPr>
                    </a:p>
                  </a:txBody>
                  <a:tcPr/>
                </a:tc>
              </a:tr>
              <a:tr h="370840">
                <a:tc>
                  <a:txBody>
                    <a:bodyPr/>
                    <a:lstStyle/>
                    <a:p>
                      <a:r>
                        <a:rPr lang="en-US" sz="1800" b="1" dirty="0" err="1" smtClean="0">
                          <a:solidFill>
                            <a:srgbClr val="00B050"/>
                          </a:solidFill>
                        </a:rPr>
                        <a:t>C.Difficile</a:t>
                      </a:r>
                      <a:endParaRPr lang="en-US" sz="1800" b="1" dirty="0">
                        <a:solidFill>
                          <a:srgbClr val="00B050"/>
                        </a:solidFill>
                      </a:endParaRPr>
                    </a:p>
                  </a:txBody>
                  <a:tcPr/>
                </a:tc>
                <a:tc>
                  <a:txBody>
                    <a:bodyPr/>
                    <a:lstStyle/>
                    <a:p>
                      <a:r>
                        <a:rPr lang="en-US" sz="1800" b="1" dirty="0" smtClean="0">
                          <a:solidFill>
                            <a:srgbClr val="00B050"/>
                          </a:solidFill>
                        </a:rPr>
                        <a:t>Hookworms</a:t>
                      </a:r>
                      <a:endParaRPr lang="en-US" sz="1800" b="1" dirty="0">
                        <a:solidFill>
                          <a:srgbClr val="00B050"/>
                        </a:solidFill>
                      </a:endParaRPr>
                    </a:p>
                  </a:txBody>
                  <a:tcPr/>
                </a:tc>
              </a:tr>
              <a:tr h="370840">
                <a:tc>
                  <a:txBody>
                    <a:bodyPr/>
                    <a:lstStyle/>
                    <a:p>
                      <a:r>
                        <a:rPr lang="en-US" sz="1800" b="1" dirty="0" smtClean="0">
                          <a:solidFill>
                            <a:srgbClr val="00B050"/>
                          </a:solidFill>
                        </a:rPr>
                        <a:t>Staphylococcus </a:t>
                      </a:r>
                      <a:r>
                        <a:rPr lang="en-US" sz="1800" b="1" dirty="0" err="1" smtClean="0">
                          <a:solidFill>
                            <a:srgbClr val="00B050"/>
                          </a:solidFill>
                        </a:rPr>
                        <a:t>aureus</a:t>
                      </a:r>
                      <a:endParaRPr lang="en-US" sz="1800" b="1" dirty="0">
                        <a:solidFill>
                          <a:srgbClr val="00B050"/>
                        </a:solidFill>
                      </a:endParaRPr>
                    </a:p>
                  </a:txBody>
                  <a:tcPr/>
                </a:tc>
                <a:tc>
                  <a:txBody>
                    <a:bodyPr/>
                    <a:lstStyle/>
                    <a:p>
                      <a:r>
                        <a:rPr lang="en-US" sz="1800" b="1" dirty="0" smtClean="0">
                          <a:solidFill>
                            <a:srgbClr val="00B050"/>
                          </a:solidFill>
                        </a:rPr>
                        <a:t>F. </a:t>
                      </a:r>
                      <a:r>
                        <a:rPr lang="en-US" sz="1800" b="1" dirty="0" err="1" smtClean="0">
                          <a:solidFill>
                            <a:srgbClr val="00B050"/>
                          </a:solidFill>
                        </a:rPr>
                        <a:t>Trematodes</a:t>
                      </a:r>
                      <a:r>
                        <a:rPr lang="en-US" sz="1800" b="1" dirty="0" smtClean="0">
                          <a:solidFill>
                            <a:srgbClr val="00B050"/>
                          </a:solidFill>
                        </a:rPr>
                        <a:t> </a:t>
                      </a:r>
                      <a:endParaRPr lang="en-US" sz="1800" b="1" dirty="0">
                        <a:solidFill>
                          <a:srgbClr val="00B050"/>
                        </a:solidFill>
                      </a:endParaRPr>
                    </a:p>
                  </a:txBody>
                  <a:tcPr/>
                </a:tc>
              </a:tr>
              <a:tr h="370840">
                <a:tc>
                  <a:txBody>
                    <a:bodyPr/>
                    <a:lstStyle/>
                    <a:p>
                      <a:r>
                        <a:rPr lang="en-US" sz="1800" b="1" dirty="0" smtClean="0">
                          <a:solidFill>
                            <a:srgbClr val="00B050"/>
                          </a:solidFill>
                        </a:rPr>
                        <a:t>Bacillus cereus</a:t>
                      </a:r>
                      <a:endParaRPr lang="en-US" sz="1800" b="1" dirty="0">
                        <a:solidFill>
                          <a:srgbClr val="00B050"/>
                        </a:solidFill>
                      </a:endParaRPr>
                    </a:p>
                  </a:txBody>
                  <a:tcPr/>
                </a:tc>
                <a:tc>
                  <a:txBody>
                    <a:bodyPr/>
                    <a:lstStyle/>
                    <a:p>
                      <a:r>
                        <a:rPr lang="en-US" sz="1800" b="1" dirty="0" err="1" smtClean="0">
                          <a:solidFill>
                            <a:srgbClr val="00B050"/>
                          </a:solidFill>
                        </a:rPr>
                        <a:t>Schistosoma</a:t>
                      </a:r>
                      <a:r>
                        <a:rPr lang="en-US" sz="1800" b="1" dirty="0" smtClean="0">
                          <a:solidFill>
                            <a:srgbClr val="00B050"/>
                          </a:solidFill>
                        </a:rPr>
                        <a:t> </a:t>
                      </a:r>
                      <a:r>
                        <a:rPr lang="en-US" sz="1800" b="1" dirty="0" err="1" smtClean="0">
                          <a:solidFill>
                            <a:srgbClr val="00B050"/>
                          </a:solidFill>
                        </a:rPr>
                        <a:t>mansoni</a:t>
                      </a:r>
                      <a:endParaRPr lang="en-US" sz="1800" b="1" dirty="0">
                        <a:solidFill>
                          <a:srgbClr val="00B050"/>
                        </a:solidFill>
                      </a:endParaRPr>
                    </a:p>
                  </a:txBody>
                  <a:tcPr/>
                </a:tc>
              </a:tr>
              <a:tr h="370840">
                <a:tc>
                  <a:txBody>
                    <a:bodyPr/>
                    <a:lstStyle/>
                    <a:p>
                      <a:r>
                        <a:rPr lang="en-US" sz="1800" b="1" dirty="0" err="1" smtClean="0">
                          <a:solidFill>
                            <a:srgbClr val="00B050"/>
                          </a:solidFill>
                        </a:rPr>
                        <a:t>Aeromonas</a:t>
                      </a:r>
                      <a:r>
                        <a:rPr lang="en-US" sz="1800" b="1" dirty="0" smtClean="0">
                          <a:solidFill>
                            <a:srgbClr val="00B050"/>
                          </a:solidFill>
                        </a:rPr>
                        <a:t> </a:t>
                      </a:r>
                      <a:r>
                        <a:rPr lang="en-US" sz="1800" b="1" dirty="0" err="1" smtClean="0">
                          <a:solidFill>
                            <a:srgbClr val="00B050"/>
                          </a:solidFill>
                        </a:rPr>
                        <a:t>hydrophilia</a:t>
                      </a:r>
                      <a:endParaRPr lang="en-US" sz="1800" b="1" dirty="0">
                        <a:solidFill>
                          <a:srgbClr val="00B050"/>
                        </a:solidFill>
                      </a:endParaRPr>
                    </a:p>
                  </a:txBody>
                  <a:tcPr/>
                </a:tc>
                <a:tc>
                  <a:txBody>
                    <a:bodyPr/>
                    <a:lstStyle/>
                    <a:p>
                      <a:endParaRPr lang="en-US" sz="1800" dirty="0"/>
                    </a:p>
                  </a:txBody>
                  <a:tcPr/>
                </a:tc>
              </a:tr>
            </a:tbl>
          </a:graphicData>
        </a:graphic>
      </p:graphicFrame>
    </p:spTree>
    <p:extLst>
      <p:ext uri="{BB962C8B-B14F-4D97-AF65-F5344CB8AC3E}">
        <p14:creationId xmlns:p14="http://schemas.microsoft.com/office/powerpoint/2010/main" val="6712708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44703796"/>
              </p:ext>
            </p:extLst>
          </p:nvPr>
        </p:nvGraphicFramePr>
        <p:xfrm>
          <a:off x="381000" y="685800"/>
          <a:ext cx="8305800" cy="4571998"/>
        </p:xfrm>
        <a:graphic>
          <a:graphicData uri="http://schemas.openxmlformats.org/drawingml/2006/table">
            <a:tbl>
              <a:tblPr firstRow="1" bandRow="1">
                <a:tableStyleId>{5A111915-BE36-4E01-A7E5-04B1672EAD32}</a:tableStyleId>
              </a:tblPr>
              <a:tblGrid>
                <a:gridCol w="3999089"/>
                <a:gridCol w="4306711"/>
              </a:tblGrid>
              <a:tr h="572480">
                <a:tc>
                  <a:txBody>
                    <a:bodyPr/>
                    <a:lstStyle/>
                    <a:p>
                      <a:endParaRPr lang="en-US" dirty="0"/>
                    </a:p>
                  </a:txBody>
                  <a:tcPr/>
                </a:tc>
                <a:tc>
                  <a:txBody>
                    <a:bodyPr/>
                    <a:lstStyle/>
                    <a:p>
                      <a:endParaRPr lang="en-US" dirty="0"/>
                    </a:p>
                  </a:txBody>
                  <a:tcPr/>
                </a:tc>
              </a:tr>
              <a:tr h="564638">
                <a:tc>
                  <a:txBody>
                    <a:bodyPr/>
                    <a:lstStyle/>
                    <a:p>
                      <a:r>
                        <a:rPr lang="en-US" b="1" dirty="0" err="1" smtClean="0">
                          <a:solidFill>
                            <a:srgbClr val="00B050"/>
                          </a:solidFill>
                        </a:rPr>
                        <a:t>Plesiomonas</a:t>
                      </a:r>
                      <a:r>
                        <a:rPr lang="en-US" b="1" dirty="0" smtClean="0">
                          <a:solidFill>
                            <a:srgbClr val="00B050"/>
                          </a:solidFill>
                        </a:rPr>
                        <a:t> </a:t>
                      </a:r>
                      <a:r>
                        <a:rPr lang="en-US" b="1" dirty="0" err="1" smtClean="0">
                          <a:solidFill>
                            <a:srgbClr val="00B050"/>
                          </a:solidFill>
                        </a:rPr>
                        <a:t>shigelloides</a:t>
                      </a:r>
                      <a:endParaRPr lang="en-US" b="1" dirty="0">
                        <a:solidFill>
                          <a:srgbClr val="00B050"/>
                        </a:solidFill>
                      </a:endParaRPr>
                    </a:p>
                  </a:txBody>
                  <a:tcPr anchor="ctr"/>
                </a:tc>
                <a:tc>
                  <a:txBody>
                    <a:bodyPr/>
                    <a:lstStyle/>
                    <a:p>
                      <a:endParaRPr lang="en-US" dirty="0"/>
                    </a:p>
                  </a:txBody>
                  <a:tcPr/>
                </a:tc>
              </a:tr>
              <a:tr h="572480">
                <a:tc>
                  <a:txBody>
                    <a:bodyPr/>
                    <a:lstStyle/>
                    <a:p>
                      <a:r>
                        <a:rPr lang="en-US" b="1" dirty="0" smtClean="0">
                          <a:solidFill>
                            <a:srgbClr val="00B050"/>
                          </a:solidFill>
                        </a:rPr>
                        <a:t>B. Viruses </a:t>
                      </a:r>
                      <a:endParaRPr lang="en-US" b="1" dirty="0">
                        <a:solidFill>
                          <a:srgbClr val="00B050"/>
                        </a:solidFill>
                      </a:endParaRPr>
                    </a:p>
                  </a:txBody>
                  <a:tcPr anchor="ctr"/>
                </a:tc>
                <a:tc>
                  <a:txBody>
                    <a:bodyPr/>
                    <a:lstStyle/>
                    <a:p>
                      <a:endParaRPr lang="en-US" dirty="0"/>
                    </a:p>
                  </a:txBody>
                  <a:tcPr/>
                </a:tc>
              </a:tr>
              <a:tr h="572480">
                <a:tc>
                  <a:txBody>
                    <a:bodyPr/>
                    <a:lstStyle/>
                    <a:p>
                      <a:r>
                        <a:rPr lang="en-US" b="1" dirty="0" smtClean="0">
                          <a:solidFill>
                            <a:srgbClr val="00B050"/>
                          </a:solidFill>
                        </a:rPr>
                        <a:t>Rotavirus </a:t>
                      </a:r>
                      <a:endParaRPr lang="en-US" b="1" dirty="0">
                        <a:solidFill>
                          <a:srgbClr val="00B050"/>
                        </a:solidFill>
                      </a:endParaRPr>
                    </a:p>
                  </a:txBody>
                  <a:tcPr anchor="ctr"/>
                </a:tc>
                <a:tc>
                  <a:txBody>
                    <a:bodyPr/>
                    <a:lstStyle/>
                    <a:p>
                      <a:endParaRPr lang="en-US" dirty="0"/>
                    </a:p>
                  </a:txBody>
                  <a:tcPr/>
                </a:tc>
              </a:tr>
              <a:tr h="572480">
                <a:tc>
                  <a:txBody>
                    <a:bodyPr/>
                    <a:lstStyle/>
                    <a:p>
                      <a:r>
                        <a:rPr lang="en-US" b="1" dirty="0" err="1" smtClean="0">
                          <a:solidFill>
                            <a:srgbClr val="00B050"/>
                          </a:solidFill>
                        </a:rPr>
                        <a:t>Astrovirus</a:t>
                      </a:r>
                      <a:r>
                        <a:rPr lang="en-US" b="1" dirty="0" smtClean="0">
                          <a:solidFill>
                            <a:srgbClr val="00B050"/>
                          </a:solidFill>
                        </a:rPr>
                        <a:t> </a:t>
                      </a:r>
                      <a:endParaRPr lang="en-US" b="1" dirty="0">
                        <a:solidFill>
                          <a:srgbClr val="00B050"/>
                        </a:solidFill>
                      </a:endParaRPr>
                    </a:p>
                  </a:txBody>
                  <a:tcPr anchor="ctr"/>
                </a:tc>
                <a:tc>
                  <a:txBody>
                    <a:bodyPr/>
                    <a:lstStyle/>
                    <a:p>
                      <a:endParaRPr lang="en-US" dirty="0"/>
                    </a:p>
                  </a:txBody>
                  <a:tcPr/>
                </a:tc>
              </a:tr>
              <a:tr h="572480">
                <a:tc>
                  <a:txBody>
                    <a:bodyPr/>
                    <a:lstStyle/>
                    <a:p>
                      <a:r>
                        <a:rPr lang="en-US" b="1" dirty="0" err="1" smtClean="0">
                          <a:solidFill>
                            <a:srgbClr val="00B050"/>
                          </a:solidFill>
                        </a:rPr>
                        <a:t>Calicivirus</a:t>
                      </a:r>
                      <a:r>
                        <a:rPr lang="en-US" b="1" dirty="0" smtClean="0">
                          <a:solidFill>
                            <a:srgbClr val="00B050"/>
                          </a:solidFill>
                        </a:rPr>
                        <a:t> </a:t>
                      </a:r>
                      <a:endParaRPr lang="en-US" b="1" dirty="0">
                        <a:solidFill>
                          <a:srgbClr val="00B050"/>
                        </a:solidFill>
                      </a:endParaRPr>
                    </a:p>
                  </a:txBody>
                  <a:tcPr anchor="ctr"/>
                </a:tc>
                <a:tc>
                  <a:txBody>
                    <a:bodyPr/>
                    <a:lstStyle/>
                    <a:p>
                      <a:endParaRPr lang="en-US" dirty="0"/>
                    </a:p>
                  </a:txBody>
                  <a:tcPr/>
                </a:tc>
              </a:tr>
              <a:tr h="572480">
                <a:tc>
                  <a:txBody>
                    <a:bodyPr/>
                    <a:lstStyle/>
                    <a:p>
                      <a:r>
                        <a:rPr lang="en-US" b="1" dirty="0" smtClean="0">
                          <a:solidFill>
                            <a:srgbClr val="00B050"/>
                          </a:solidFill>
                        </a:rPr>
                        <a:t>Norwalk virus </a:t>
                      </a:r>
                      <a:endParaRPr lang="en-US" b="1" dirty="0">
                        <a:solidFill>
                          <a:srgbClr val="00B050"/>
                        </a:solidFill>
                      </a:endParaRPr>
                    </a:p>
                  </a:txBody>
                  <a:tcPr anchor="ctr"/>
                </a:tc>
                <a:tc>
                  <a:txBody>
                    <a:bodyPr/>
                    <a:lstStyle/>
                    <a:p>
                      <a:endParaRPr lang="en-US" dirty="0"/>
                    </a:p>
                  </a:txBody>
                  <a:tcPr/>
                </a:tc>
              </a:tr>
              <a:tr h="572480">
                <a:tc>
                  <a:txBody>
                    <a:bodyPr/>
                    <a:lstStyle/>
                    <a:p>
                      <a:r>
                        <a:rPr lang="en-US" b="1" dirty="0" smtClean="0">
                          <a:solidFill>
                            <a:srgbClr val="00B050"/>
                          </a:solidFill>
                        </a:rPr>
                        <a:t>Adenovirus </a:t>
                      </a:r>
                      <a:endParaRPr lang="en-US" b="1" dirty="0">
                        <a:solidFill>
                          <a:srgbClr val="00B050"/>
                        </a:solidFill>
                      </a:endParaRPr>
                    </a:p>
                  </a:txBody>
                  <a:tcPr anchor="ctr"/>
                </a:tc>
                <a:tc>
                  <a:txBody>
                    <a:bodyPr/>
                    <a:lstStyle/>
                    <a:p>
                      <a:endParaRPr lang="en-US" dirty="0"/>
                    </a:p>
                  </a:txBody>
                  <a:tcPr/>
                </a:tc>
              </a:tr>
            </a:tbl>
          </a:graphicData>
        </a:graphic>
      </p:graphicFrame>
    </p:spTree>
    <p:extLst>
      <p:ext uri="{BB962C8B-B14F-4D97-AF65-F5344CB8AC3E}">
        <p14:creationId xmlns:p14="http://schemas.microsoft.com/office/powerpoint/2010/main" val="2697496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48586515"/>
              </p:ext>
            </p:extLst>
          </p:nvPr>
        </p:nvGraphicFramePr>
        <p:xfrm>
          <a:off x="381000" y="76200"/>
          <a:ext cx="8229600" cy="6675120"/>
        </p:xfrm>
        <a:graphic>
          <a:graphicData uri="http://schemas.openxmlformats.org/drawingml/2006/table">
            <a:tbl>
              <a:tblPr firstRow="1" bandRow="1">
                <a:tableStyleId>{5A111915-BE36-4E01-A7E5-04B1672EAD32}</a:tableStyleId>
              </a:tblPr>
              <a:tblGrid>
                <a:gridCol w="8229600"/>
              </a:tblGrid>
              <a:tr h="370840">
                <a:tc>
                  <a:txBody>
                    <a:bodyPr/>
                    <a:lstStyle/>
                    <a:p>
                      <a:r>
                        <a:rPr lang="en-US" dirty="0" smtClean="0"/>
                        <a:t>Types of bacterial </a:t>
                      </a:r>
                      <a:r>
                        <a:rPr lang="en-US" dirty="0" err="1" smtClean="0"/>
                        <a:t>diarhea</a:t>
                      </a:r>
                      <a:r>
                        <a:rPr lang="en-US" dirty="0" smtClean="0"/>
                        <a:t> </a:t>
                      </a:r>
                      <a:endParaRPr lang="en-US" dirty="0"/>
                    </a:p>
                  </a:txBody>
                  <a:tcPr/>
                </a:tc>
              </a:tr>
              <a:tr h="370840">
                <a:tc>
                  <a:txBody>
                    <a:bodyPr/>
                    <a:lstStyle/>
                    <a:p>
                      <a:r>
                        <a:rPr lang="en-US" dirty="0" smtClean="0">
                          <a:solidFill>
                            <a:srgbClr val="00B050"/>
                          </a:solidFill>
                        </a:rPr>
                        <a:t>i.</a:t>
                      </a:r>
                      <a:r>
                        <a:rPr lang="en-US" baseline="0" dirty="0" smtClean="0">
                          <a:solidFill>
                            <a:srgbClr val="00B050"/>
                          </a:solidFill>
                        </a:rPr>
                        <a:t> Invasive bacterial pathogens Salmonella  species</a:t>
                      </a:r>
                      <a:endParaRPr lang="en-US" dirty="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solidFill>
                            <a:srgbClr val="00B050"/>
                          </a:solidFill>
                        </a:rPr>
                        <a:t>Shigella</a:t>
                      </a:r>
                      <a:r>
                        <a:rPr lang="en-US" baseline="0" dirty="0" smtClean="0">
                          <a:solidFill>
                            <a:srgbClr val="00B050"/>
                          </a:solidFill>
                        </a:rPr>
                        <a:t> species </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Enteroinvasive</a:t>
                      </a:r>
                      <a:r>
                        <a:rPr lang="en-US" dirty="0" smtClean="0">
                          <a:solidFill>
                            <a:srgbClr val="00B050"/>
                          </a:solidFill>
                        </a:rPr>
                        <a:t> </a:t>
                      </a:r>
                      <a:r>
                        <a:rPr lang="en-US" dirty="0" err="1" smtClean="0">
                          <a:solidFill>
                            <a:srgbClr val="00B050"/>
                          </a:solidFill>
                        </a:rPr>
                        <a:t>Esch</a:t>
                      </a:r>
                      <a:r>
                        <a:rPr lang="en-US" dirty="0" smtClean="0">
                          <a:solidFill>
                            <a:srgbClr val="00B050"/>
                          </a:solidFill>
                        </a:rPr>
                        <a:t>. Coli (EIEC)</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Enterohemorrhagic</a:t>
                      </a:r>
                      <a:r>
                        <a:rPr lang="en-US" baseline="0" dirty="0" smtClean="0">
                          <a:solidFill>
                            <a:srgbClr val="00B050"/>
                          </a:solidFill>
                        </a:rPr>
                        <a:t> </a:t>
                      </a:r>
                      <a:r>
                        <a:rPr lang="en-US" baseline="0" dirty="0" err="1" smtClean="0">
                          <a:solidFill>
                            <a:srgbClr val="00B050"/>
                          </a:solidFill>
                        </a:rPr>
                        <a:t>Esch</a:t>
                      </a:r>
                      <a:r>
                        <a:rPr lang="en-US" baseline="0" dirty="0" smtClean="0">
                          <a:solidFill>
                            <a:srgbClr val="00B050"/>
                          </a:solidFill>
                        </a:rPr>
                        <a:t>. Coli (EHEC)</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Vibrio</a:t>
                      </a:r>
                      <a:r>
                        <a:rPr lang="en-US" baseline="0" dirty="0" smtClean="0">
                          <a:solidFill>
                            <a:srgbClr val="00B050"/>
                          </a:solidFill>
                        </a:rPr>
                        <a:t> </a:t>
                      </a:r>
                      <a:r>
                        <a:rPr lang="en-US" baseline="0" dirty="0" err="1" smtClean="0">
                          <a:solidFill>
                            <a:srgbClr val="00B050"/>
                          </a:solidFill>
                        </a:rPr>
                        <a:t>Parhaemolyticus</a:t>
                      </a:r>
                      <a:r>
                        <a:rPr lang="en-US" baseline="0" dirty="0" smtClean="0">
                          <a:solidFill>
                            <a:srgbClr val="00B050"/>
                          </a:solidFill>
                        </a:rPr>
                        <a:t> </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Campylobacter </a:t>
                      </a:r>
                      <a:r>
                        <a:rPr lang="en-US" dirty="0" err="1" smtClean="0">
                          <a:solidFill>
                            <a:srgbClr val="00B050"/>
                          </a:solidFill>
                        </a:rPr>
                        <a:t>jejuni</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Yersinia </a:t>
                      </a:r>
                      <a:r>
                        <a:rPr lang="en-US" dirty="0" err="1" smtClean="0">
                          <a:solidFill>
                            <a:srgbClr val="00B050"/>
                          </a:solidFill>
                        </a:rPr>
                        <a:t>enterocolitica</a:t>
                      </a:r>
                      <a:r>
                        <a:rPr lang="en-US" dirty="0" smtClean="0">
                          <a:solidFill>
                            <a:srgbClr val="00B050"/>
                          </a:solidFill>
                        </a:rPr>
                        <a:t>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ii.</a:t>
                      </a:r>
                      <a:r>
                        <a:rPr lang="en-US" baseline="0" dirty="0" smtClean="0">
                          <a:solidFill>
                            <a:srgbClr val="00B050"/>
                          </a:solidFill>
                        </a:rPr>
                        <a:t> </a:t>
                      </a:r>
                      <a:r>
                        <a:rPr lang="en-US" baseline="0" dirty="0" err="1" smtClean="0">
                          <a:solidFill>
                            <a:srgbClr val="00B050"/>
                          </a:solidFill>
                        </a:rPr>
                        <a:t>Noniasive</a:t>
                      </a:r>
                      <a:r>
                        <a:rPr lang="en-US" baseline="0" dirty="0" smtClean="0">
                          <a:solidFill>
                            <a:srgbClr val="00B050"/>
                          </a:solidFill>
                        </a:rPr>
                        <a:t> </a:t>
                      </a:r>
                      <a:r>
                        <a:rPr lang="en-US" baseline="0" dirty="0" err="1" smtClean="0">
                          <a:solidFill>
                            <a:srgbClr val="00B050"/>
                          </a:solidFill>
                        </a:rPr>
                        <a:t>bactrial</a:t>
                      </a:r>
                      <a:r>
                        <a:rPr lang="en-US" baseline="0" dirty="0" smtClean="0">
                          <a:solidFill>
                            <a:srgbClr val="00B050"/>
                          </a:solidFill>
                        </a:rPr>
                        <a:t> pathogens</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These organisms cause gastroenteritis or food poisoning by production of toxin.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Enterotoxigenic</a:t>
                      </a:r>
                      <a:r>
                        <a:rPr lang="en-US" dirty="0" smtClean="0">
                          <a:solidFill>
                            <a:srgbClr val="00B050"/>
                          </a:solidFill>
                        </a:rPr>
                        <a:t> </a:t>
                      </a:r>
                      <a:r>
                        <a:rPr lang="en-US" dirty="0" err="1" smtClean="0">
                          <a:solidFill>
                            <a:srgbClr val="00B050"/>
                          </a:solidFill>
                        </a:rPr>
                        <a:t>Esch</a:t>
                      </a:r>
                      <a:r>
                        <a:rPr lang="en-US" dirty="0" smtClean="0">
                          <a:solidFill>
                            <a:srgbClr val="00B050"/>
                          </a:solidFill>
                        </a:rPr>
                        <a:t>. Coli (ETEC)</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Enteropathogenic</a:t>
                      </a:r>
                      <a:r>
                        <a:rPr lang="en-US" dirty="0" smtClean="0">
                          <a:solidFill>
                            <a:srgbClr val="00B050"/>
                          </a:solidFill>
                        </a:rPr>
                        <a:t> </a:t>
                      </a:r>
                      <a:r>
                        <a:rPr lang="en-US" dirty="0" err="1" smtClean="0">
                          <a:solidFill>
                            <a:srgbClr val="00B050"/>
                          </a:solidFill>
                        </a:rPr>
                        <a:t>Esch</a:t>
                      </a:r>
                      <a:r>
                        <a:rPr lang="en-US" dirty="0" smtClean="0">
                          <a:solidFill>
                            <a:srgbClr val="00B050"/>
                          </a:solidFill>
                        </a:rPr>
                        <a:t>. Coli (EPEC)</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Vibrio </a:t>
                      </a:r>
                      <a:r>
                        <a:rPr lang="en-US" dirty="0" err="1" smtClean="0">
                          <a:solidFill>
                            <a:srgbClr val="00B050"/>
                          </a:solidFill>
                        </a:rPr>
                        <a:t>cholerae</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Shigella</a:t>
                      </a:r>
                      <a:r>
                        <a:rPr lang="en-US" dirty="0" smtClean="0">
                          <a:solidFill>
                            <a:srgbClr val="00B050"/>
                          </a:solidFill>
                        </a:rPr>
                        <a:t> </a:t>
                      </a:r>
                      <a:r>
                        <a:rPr lang="en-US" dirty="0" err="1" smtClean="0">
                          <a:solidFill>
                            <a:srgbClr val="00B050"/>
                          </a:solidFill>
                        </a:rPr>
                        <a:t>dysentriae</a:t>
                      </a:r>
                      <a:r>
                        <a:rPr lang="en-US" dirty="0" smtClean="0">
                          <a:solidFill>
                            <a:srgbClr val="00B050"/>
                          </a:solidFill>
                        </a:rPr>
                        <a:t> tpe1</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Staphylococus</a:t>
                      </a:r>
                      <a:r>
                        <a:rPr lang="en-US" dirty="0" smtClean="0">
                          <a:solidFill>
                            <a:srgbClr val="00B050"/>
                          </a:solidFill>
                        </a:rPr>
                        <a:t> </a:t>
                      </a:r>
                      <a:r>
                        <a:rPr lang="en-US" dirty="0" err="1" smtClean="0">
                          <a:solidFill>
                            <a:srgbClr val="00B050"/>
                          </a:solidFill>
                        </a:rPr>
                        <a:t>aereu</a:t>
                      </a:r>
                      <a:r>
                        <a:rPr lang="en-US" baseline="0" dirty="0" smtClean="0">
                          <a:solidFill>
                            <a:srgbClr val="00B050"/>
                          </a:solidFill>
                        </a:rPr>
                        <a:t> </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Bacillus cereus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Clostridiu</a:t>
                      </a:r>
                      <a:r>
                        <a:rPr lang="en-US" baseline="0" dirty="0" smtClean="0">
                          <a:solidFill>
                            <a:srgbClr val="00B050"/>
                          </a:solidFill>
                        </a:rPr>
                        <a:t> </a:t>
                      </a:r>
                      <a:r>
                        <a:rPr lang="en-US" baseline="0" dirty="0" err="1" smtClean="0">
                          <a:solidFill>
                            <a:srgbClr val="00B050"/>
                          </a:solidFill>
                        </a:rPr>
                        <a:t>perfringens</a:t>
                      </a:r>
                      <a:endParaRPr lang="en-US" dirty="0" smtClean="0">
                        <a:solidFill>
                          <a:srgbClr val="00B050"/>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rgbClr val="00B050"/>
                          </a:solidFill>
                        </a:rPr>
                        <a:t>Clostridum</a:t>
                      </a:r>
                      <a:r>
                        <a:rPr lang="en-US" dirty="0" smtClean="0">
                          <a:solidFill>
                            <a:srgbClr val="00B050"/>
                          </a:solidFill>
                        </a:rPr>
                        <a:t> </a:t>
                      </a:r>
                      <a:r>
                        <a:rPr lang="en-US" dirty="0" err="1" smtClean="0">
                          <a:solidFill>
                            <a:srgbClr val="00B050"/>
                          </a:solidFill>
                        </a:rPr>
                        <a:t>difficile</a:t>
                      </a:r>
                      <a:r>
                        <a:rPr lang="en-US" dirty="0" smtClean="0">
                          <a:solidFill>
                            <a:srgbClr val="00B050"/>
                          </a:solidFill>
                        </a:rPr>
                        <a:t> </a:t>
                      </a:r>
                    </a:p>
                  </a:txBody>
                  <a:tcPr/>
                </a:tc>
              </a:tr>
            </a:tbl>
          </a:graphicData>
        </a:graphic>
      </p:graphicFrame>
    </p:spTree>
    <p:extLst>
      <p:ext uri="{BB962C8B-B14F-4D97-AF65-F5344CB8AC3E}">
        <p14:creationId xmlns:p14="http://schemas.microsoft.com/office/powerpoint/2010/main" val="4254673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Microbial agents of food poisoning</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224644743"/>
              </p:ext>
            </p:extLst>
          </p:nvPr>
        </p:nvGraphicFramePr>
        <p:xfrm>
          <a:off x="44824" y="1371600"/>
          <a:ext cx="8991600" cy="4953001"/>
        </p:xfrm>
        <a:graphic>
          <a:graphicData uri="http://schemas.openxmlformats.org/drawingml/2006/table">
            <a:tbl>
              <a:tblPr firstRow="1" bandRow="1">
                <a:tableStyleId>{912C8C85-51F0-491E-9774-3900AFEF0FD7}</a:tableStyleId>
              </a:tblPr>
              <a:tblGrid>
                <a:gridCol w="2997200">
                  <a:extLst>
                    <a:ext uri="{9D8B030D-6E8A-4147-A177-3AD203B41FA5}">
                      <a16:colId xmlns:a16="http://schemas.microsoft.com/office/drawing/2014/main" xmlns="" val="20000"/>
                    </a:ext>
                  </a:extLst>
                </a:gridCol>
                <a:gridCol w="2997200">
                  <a:extLst>
                    <a:ext uri="{9D8B030D-6E8A-4147-A177-3AD203B41FA5}">
                      <a16:colId xmlns:a16="http://schemas.microsoft.com/office/drawing/2014/main" xmlns="" val="20001"/>
                    </a:ext>
                  </a:extLst>
                </a:gridCol>
                <a:gridCol w="2997200">
                  <a:extLst>
                    <a:ext uri="{9D8B030D-6E8A-4147-A177-3AD203B41FA5}">
                      <a16:colId xmlns:a16="http://schemas.microsoft.com/office/drawing/2014/main" xmlns="" val="20002"/>
                    </a:ext>
                  </a:extLst>
                </a:gridCol>
              </a:tblGrid>
              <a:tr h="598872">
                <a:tc>
                  <a:txBody>
                    <a:bodyPr/>
                    <a:lstStyle/>
                    <a:p>
                      <a:pPr marL="43815" marR="0">
                        <a:lnSpc>
                          <a:spcPct val="100000"/>
                        </a:lnSpc>
                        <a:spcBef>
                          <a:spcPts val="100"/>
                        </a:spcBef>
                        <a:spcAft>
                          <a:spcPts val="0"/>
                        </a:spcAft>
                      </a:pPr>
                      <a:r>
                        <a:rPr lang="en-US" sz="1900" dirty="0">
                          <a:effectLst/>
                        </a:rPr>
                        <a:t>Organisms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0"/>
                        </a:spcBef>
                        <a:spcAft>
                          <a:spcPts val="0"/>
                        </a:spcAft>
                      </a:pPr>
                      <a:r>
                        <a:rPr lang="en-US" sz="1900">
                          <a:effectLst/>
                        </a:rPr>
                        <a:t>Symptoms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0"/>
                        </a:spcBef>
                        <a:spcAft>
                          <a:spcPts val="0"/>
                        </a:spcAft>
                      </a:pPr>
                      <a:r>
                        <a:rPr lang="en-US" sz="1900" dirty="0">
                          <a:effectLst/>
                        </a:rPr>
                        <a:t>Common food sources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598872">
                <a:tc gridSpan="3">
                  <a:txBody>
                    <a:bodyPr/>
                    <a:lstStyle/>
                    <a:p>
                      <a:pPr>
                        <a:lnSpc>
                          <a:spcPct val="100000"/>
                        </a:lnSpc>
                      </a:pPr>
                      <a:r>
                        <a:rPr lang="en-US" sz="1900" u="none" strike="noStrike" cap="none" dirty="0">
                          <a:effectLst/>
                          <a:sym typeface="Arial"/>
                        </a:rPr>
                        <a:t>1–6 h incubation period</a:t>
                      </a:r>
                      <a:endParaRPr lang="en-US" sz="1900" dirty="0">
                        <a:solidFill>
                          <a:schemeClr val="tx1"/>
                        </a:solidFill>
                        <a:latin typeface="Roboto Condensed Light" panose="020B0604020202020204" charset="0"/>
                        <a:ea typeface="Roboto Condensed Light" panose="020B0604020202020204" charset="0"/>
                      </a:endParaRPr>
                    </a:p>
                  </a:txBody>
                  <a:tcPr marT="60960" marB="60960"/>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1"/>
                  </a:ext>
                </a:extLst>
              </a:tr>
              <a:tr h="1052128">
                <a:tc>
                  <a:txBody>
                    <a:bodyPr/>
                    <a:lstStyle/>
                    <a:p>
                      <a:pPr marL="44450" marR="0">
                        <a:lnSpc>
                          <a:spcPct val="100000"/>
                        </a:lnSpc>
                        <a:spcBef>
                          <a:spcPts val="90"/>
                        </a:spcBef>
                        <a:spcAft>
                          <a:spcPts val="0"/>
                        </a:spcAft>
                      </a:pPr>
                      <a:r>
                        <a:rPr lang="en-US" sz="1900" dirty="0">
                          <a:effectLst/>
                        </a:rPr>
                        <a:t>Staphylococcus aureus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a:effectLst/>
                        </a:rPr>
                        <a:t>Vomiting, diarrhea, abdominal cramps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a:effectLst/>
                        </a:rPr>
                        <a:t>Ham, poultry, salad, mayonnaise, pastries, dairy products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701419">
                <a:tc>
                  <a:txBody>
                    <a:bodyPr/>
                    <a:lstStyle/>
                    <a:p>
                      <a:pPr marL="44450" marR="0">
                        <a:lnSpc>
                          <a:spcPct val="100000"/>
                        </a:lnSpc>
                        <a:spcBef>
                          <a:spcPts val="90"/>
                        </a:spcBef>
                        <a:spcAft>
                          <a:spcPts val="0"/>
                        </a:spcAft>
                      </a:pPr>
                      <a:r>
                        <a:rPr lang="en-US" sz="1900">
                          <a:effectLst/>
                        </a:rPr>
                        <a:t>Bacillus cereus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a:effectLst/>
                        </a:rPr>
                        <a:t>Vomiting, diarrhea, abdominal cramps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a:effectLst/>
                        </a:rPr>
                        <a:t>Fried rice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598872">
                <a:tc gridSpan="3">
                  <a:txBody>
                    <a:bodyPr/>
                    <a:lstStyle/>
                    <a:p>
                      <a:pPr marL="44450" marR="0">
                        <a:lnSpc>
                          <a:spcPct val="100000"/>
                        </a:lnSpc>
                        <a:spcBef>
                          <a:spcPts val="100"/>
                        </a:spcBef>
                        <a:spcAft>
                          <a:spcPts val="0"/>
                        </a:spcAft>
                      </a:pPr>
                      <a:r>
                        <a:rPr lang="en-US" sz="1900" dirty="0">
                          <a:effectLst/>
                        </a:rPr>
                        <a:t>8–16 h incubation period</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4"/>
                  </a:ext>
                </a:extLst>
              </a:tr>
              <a:tr h="701419">
                <a:tc>
                  <a:txBody>
                    <a:bodyPr/>
                    <a:lstStyle/>
                    <a:p>
                      <a:pPr marL="44450" marR="0">
                        <a:lnSpc>
                          <a:spcPct val="100000"/>
                        </a:lnSpc>
                        <a:spcBef>
                          <a:spcPts val="90"/>
                        </a:spcBef>
                        <a:spcAft>
                          <a:spcPts val="0"/>
                        </a:spcAft>
                      </a:pPr>
                      <a:r>
                        <a:rPr lang="en-US" sz="1900" dirty="0">
                          <a:effectLst/>
                        </a:rPr>
                        <a:t>Clostridium perfringens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90"/>
                        </a:spcBef>
                        <a:spcAft>
                          <a:spcPts val="0"/>
                        </a:spcAft>
                      </a:pPr>
                      <a:r>
                        <a:rPr lang="en-US" sz="1900" dirty="0">
                          <a:effectLst/>
                        </a:rPr>
                        <a:t>Abdominal cramps, diarrhea</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a:effectLst/>
                        </a:rPr>
                        <a:t>Beef, poultry, legumes, gravies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701419">
                <a:tc>
                  <a:txBody>
                    <a:bodyPr/>
                    <a:lstStyle/>
                    <a:p>
                      <a:pPr marL="44450" marR="0">
                        <a:lnSpc>
                          <a:spcPct val="100000"/>
                        </a:lnSpc>
                        <a:spcBef>
                          <a:spcPts val="90"/>
                        </a:spcBef>
                        <a:spcAft>
                          <a:spcPts val="0"/>
                        </a:spcAft>
                      </a:pPr>
                      <a:r>
                        <a:rPr lang="en-US" sz="1900">
                          <a:effectLst/>
                        </a:rPr>
                        <a:t>B. cereus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90"/>
                        </a:spcBef>
                        <a:spcAft>
                          <a:spcPts val="0"/>
                        </a:spcAft>
                      </a:pPr>
                      <a:r>
                        <a:rPr lang="en-US" sz="1900">
                          <a:effectLst/>
                        </a:rPr>
                        <a:t>Abdominal cramps, diarrhea</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900" dirty="0">
                          <a:effectLst/>
                        </a:rPr>
                        <a:t>Meats, vegetables, dried beans, cereals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8995444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363365472"/>
              </p:ext>
            </p:extLst>
          </p:nvPr>
        </p:nvGraphicFramePr>
        <p:xfrm>
          <a:off x="457200" y="609600"/>
          <a:ext cx="8457344" cy="5486402"/>
        </p:xfrm>
        <a:graphic>
          <a:graphicData uri="http://schemas.openxmlformats.org/drawingml/2006/table">
            <a:tbl>
              <a:tblPr firstRow="1" bandRow="1">
                <a:tableStyleId>{912C8C85-51F0-491E-9774-3900AFEF0FD7}</a:tableStyleId>
              </a:tblPr>
              <a:tblGrid>
                <a:gridCol w="2354494">
                  <a:extLst>
                    <a:ext uri="{9D8B030D-6E8A-4147-A177-3AD203B41FA5}">
                      <a16:colId xmlns:a16="http://schemas.microsoft.com/office/drawing/2014/main" xmlns="" val="20000"/>
                    </a:ext>
                  </a:extLst>
                </a:gridCol>
                <a:gridCol w="591906">
                  <a:extLst>
                    <a:ext uri="{9D8B030D-6E8A-4147-A177-3AD203B41FA5}">
                      <a16:colId xmlns:a16="http://schemas.microsoft.com/office/drawing/2014/main" xmlns="" val="20001"/>
                    </a:ext>
                  </a:extLst>
                </a:gridCol>
                <a:gridCol w="1534845">
                  <a:extLst>
                    <a:ext uri="{9D8B030D-6E8A-4147-A177-3AD203B41FA5}">
                      <a16:colId xmlns:a16="http://schemas.microsoft.com/office/drawing/2014/main" xmlns="" val="20002"/>
                    </a:ext>
                  </a:extLst>
                </a:gridCol>
                <a:gridCol w="1411555">
                  <a:extLst>
                    <a:ext uri="{9D8B030D-6E8A-4147-A177-3AD203B41FA5}">
                      <a16:colId xmlns:a16="http://schemas.microsoft.com/office/drawing/2014/main" xmlns="" val="20003"/>
                    </a:ext>
                  </a:extLst>
                </a:gridCol>
                <a:gridCol w="2564544">
                  <a:extLst>
                    <a:ext uri="{9D8B030D-6E8A-4147-A177-3AD203B41FA5}">
                      <a16:colId xmlns:a16="http://schemas.microsoft.com/office/drawing/2014/main" xmlns="" val="20004"/>
                    </a:ext>
                  </a:extLst>
                </a:gridCol>
              </a:tblGrid>
              <a:tr h="711817">
                <a:tc gridSpan="2">
                  <a:txBody>
                    <a:bodyPr/>
                    <a:lstStyle/>
                    <a:p>
                      <a:pPr marL="43815" marR="0">
                        <a:lnSpc>
                          <a:spcPct val="100000"/>
                        </a:lnSpc>
                        <a:spcBef>
                          <a:spcPts val="100"/>
                        </a:spcBef>
                        <a:spcAft>
                          <a:spcPts val="0"/>
                        </a:spcAft>
                      </a:pPr>
                      <a:r>
                        <a:rPr lang="en-US" sz="1900" dirty="0">
                          <a:effectLst/>
                        </a:rPr>
                        <a:t>Organisms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IN"/>
                    </a:p>
                  </a:txBody>
                  <a:tcPr/>
                </a:tc>
                <a:tc gridSpan="2">
                  <a:txBody>
                    <a:bodyPr/>
                    <a:lstStyle/>
                    <a:p>
                      <a:pPr marL="43815" marR="0">
                        <a:lnSpc>
                          <a:spcPct val="100000"/>
                        </a:lnSpc>
                        <a:spcBef>
                          <a:spcPts val="100"/>
                        </a:spcBef>
                        <a:spcAft>
                          <a:spcPts val="0"/>
                        </a:spcAft>
                      </a:pPr>
                      <a:r>
                        <a:rPr lang="en-US" sz="1900" dirty="0">
                          <a:effectLst/>
                        </a:rPr>
                        <a:t>Symptoms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IN"/>
                    </a:p>
                  </a:txBody>
                  <a:tcPr/>
                </a:tc>
                <a:tc>
                  <a:txBody>
                    <a:bodyPr/>
                    <a:lstStyle/>
                    <a:p>
                      <a:pPr marL="43815" marR="0">
                        <a:lnSpc>
                          <a:spcPct val="100000"/>
                        </a:lnSpc>
                        <a:spcBef>
                          <a:spcPts val="100"/>
                        </a:spcBef>
                        <a:spcAft>
                          <a:spcPts val="0"/>
                        </a:spcAft>
                      </a:pPr>
                      <a:r>
                        <a:rPr lang="en-US" sz="1900" dirty="0">
                          <a:effectLst/>
                        </a:rPr>
                        <a:t>Common food sources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607750">
                <a:tc gridSpan="5">
                  <a:txBody>
                    <a:bodyPr/>
                    <a:lstStyle/>
                    <a:p>
                      <a:pPr marL="44450" marR="0">
                        <a:lnSpc>
                          <a:spcPct val="100000"/>
                        </a:lnSpc>
                        <a:spcBef>
                          <a:spcPts val="90"/>
                        </a:spcBef>
                        <a:spcAft>
                          <a:spcPts val="0"/>
                        </a:spcAft>
                      </a:pPr>
                      <a:r>
                        <a:rPr lang="en-US" sz="1900" dirty="0">
                          <a:effectLst/>
                        </a:rPr>
                        <a:t>&gt;16 h incubation period</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IN"/>
                    </a:p>
                  </a:txBody>
                  <a:tcPr/>
                </a:tc>
                <a:tc hMerge="1">
                  <a:txBody>
                    <a:bodyPr/>
                    <a:lstStyle/>
                    <a:p>
                      <a:endParaRPr lang="en-US"/>
                    </a:p>
                  </a:txBody>
                  <a:tcPr/>
                </a:tc>
                <a:tc hMerge="1">
                  <a:txBody>
                    <a:bodyPr/>
                    <a:lstStyle/>
                    <a:p>
                      <a:endParaRPr lang="en-IN"/>
                    </a:p>
                  </a:txBody>
                  <a:tcPr/>
                </a:tc>
                <a:tc hMerge="1">
                  <a:txBody>
                    <a:bodyPr/>
                    <a:lstStyle/>
                    <a:p>
                      <a:endParaRPr lang="en-US"/>
                    </a:p>
                  </a:txBody>
                  <a:tcPr/>
                </a:tc>
                <a:extLst>
                  <a:ext uri="{0D108BD9-81ED-4DB2-BD59-A6C34878D82A}">
                    <a16:rowId xmlns:a16="http://schemas.microsoft.com/office/drawing/2014/main" xmlns="" val="10001"/>
                  </a:ext>
                </a:extLst>
              </a:tr>
              <a:tr h="607750">
                <a:tc>
                  <a:txBody>
                    <a:bodyPr/>
                    <a:lstStyle/>
                    <a:p>
                      <a:pPr marL="44450" marR="0">
                        <a:lnSpc>
                          <a:spcPct val="100000"/>
                        </a:lnSpc>
                        <a:spcBef>
                          <a:spcPts val="90"/>
                        </a:spcBef>
                        <a:spcAft>
                          <a:spcPts val="0"/>
                        </a:spcAft>
                      </a:pPr>
                      <a:r>
                        <a:rPr lang="en-US" sz="1900">
                          <a:effectLst/>
                        </a:rPr>
                        <a:t>Vibrio cholerae</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Watery diarrhea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3815" marR="0">
                        <a:lnSpc>
                          <a:spcPct val="100000"/>
                        </a:lnSpc>
                        <a:spcBef>
                          <a:spcPts val="90"/>
                        </a:spcBef>
                        <a:spcAft>
                          <a:spcPts val="0"/>
                        </a:spcAft>
                      </a:pPr>
                      <a:r>
                        <a:rPr lang="en-US" sz="1900">
                          <a:effectLst/>
                        </a:rPr>
                        <a:t>Shellfish, water</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3815"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711817">
                <a:tc>
                  <a:txBody>
                    <a:bodyPr/>
                    <a:lstStyle/>
                    <a:p>
                      <a:pPr marL="44450" marR="0">
                        <a:lnSpc>
                          <a:spcPct val="100000"/>
                        </a:lnSpc>
                        <a:spcBef>
                          <a:spcPts val="90"/>
                        </a:spcBef>
                        <a:spcAft>
                          <a:spcPts val="0"/>
                        </a:spcAft>
                      </a:pPr>
                      <a:r>
                        <a:rPr lang="en-US" sz="1900">
                          <a:effectLst/>
                        </a:rPr>
                        <a:t>Enterotoxigenic E. coli</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Watery diarrhea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Salads, cheese, meat, water</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711817">
                <a:tc>
                  <a:txBody>
                    <a:bodyPr/>
                    <a:lstStyle/>
                    <a:p>
                      <a:pPr marL="45085" marR="0">
                        <a:lnSpc>
                          <a:spcPct val="100000"/>
                        </a:lnSpc>
                        <a:spcBef>
                          <a:spcPts val="90"/>
                        </a:spcBef>
                        <a:spcAft>
                          <a:spcPts val="0"/>
                        </a:spcAft>
                      </a:pPr>
                      <a:r>
                        <a:rPr lang="en-US" sz="1900">
                          <a:effectLst/>
                        </a:rPr>
                        <a:t>Enterohemorrhagic E. coli</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Bloody diarrhea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Ground beef, salami, milk, raw vegetables, apple juice</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711817">
                <a:tc>
                  <a:txBody>
                    <a:bodyPr/>
                    <a:lstStyle/>
                    <a:p>
                      <a:pPr marL="45085" marR="0">
                        <a:lnSpc>
                          <a:spcPct val="100000"/>
                        </a:lnSpc>
                        <a:spcBef>
                          <a:spcPts val="90"/>
                        </a:spcBef>
                        <a:spcAft>
                          <a:spcPts val="0"/>
                        </a:spcAft>
                      </a:pPr>
                      <a:r>
                        <a:rPr lang="en-US" sz="1900">
                          <a:effectLst/>
                        </a:rPr>
                        <a:t>Non-typhoidal salmonellae</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Inflammatory diarrhea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Meat, eggs, milk, juice, raw fruits and vegetables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711817">
                <a:tc>
                  <a:txBody>
                    <a:bodyPr/>
                    <a:lstStyle/>
                    <a:p>
                      <a:pPr marL="45085" marR="0">
                        <a:lnSpc>
                          <a:spcPct val="100000"/>
                        </a:lnSpc>
                        <a:spcBef>
                          <a:spcPts val="90"/>
                        </a:spcBef>
                        <a:spcAft>
                          <a:spcPts val="0"/>
                        </a:spcAft>
                      </a:pPr>
                      <a:r>
                        <a:rPr lang="en-US" sz="1900">
                          <a:effectLst/>
                        </a:rPr>
                        <a:t>Shigella species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5085" marR="0">
                        <a:lnSpc>
                          <a:spcPct val="100000"/>
                        </a:lnSpc>
                        <a:spcBef>
                          <a:spcPts val="90"/>
                        </a:spcBef>
                        <a:spcAft>
                          <a:spcPts val="0"/>
                        </a:spcAft>
                      </a:pPr>
                      <a:r>
                        <a:rPr lang="en-US" sz="1900">
                          <a:effectLst/>
                        </a:rPr>
                        <a:t>Dysentery</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5085"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a:effectLst/>
                        </a:rPr>
                        <a:t>Potato, egg salad, lettuce, raw vegetables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r h="711817">
                <a:tc>
                  <a:txBody>
                    <a:bodyPr/>
                    <a:lstStyle/>
                    <a:p>
                      <a:pPr marL="45085" marR="0">
                        <a:lnSpc>
                          <a:spcPct val="100000"/>
                        </a:lnSpc>
                        <a:spcBef>
                          <a:spcPts val="90"/>
                        </a:spcBef>
                        <a:spcAft>
                          <a:spcPts val="0"/>
                        </a:spcAft>
                      </a:pPr>
                      <a:r>
                        <a:rPr lang="en-US" sz="1900">
                          <a:effectLst/>
                        </a:rPr>
                        <a:t>Vibrio parahaemolyticus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5085" marR="0">
                        <a:lnSpc>
                          <a:spcPct val="100000"/>
                        </a:lnSpc>
                        <a:spcBef>
                          <a:spcPts val="90"/>
                        </a:spcBef>
                        <a:spcAft>
                          <a:spcPts val="0"/>
                        </a:spcAft>
                      </a:pPr>
                      <a:r>
                        <a:rPr lang="en-US" sz="1900">
                          <a:effectLst/>
                        </a:rPr>
                        <a:t>Dysentery</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5085" marR="0">
                        <a:lnSpc>
                          <a:spcPct val="100000"/>
                        </a:lnSpc>
                        <a:spcBef>
                          <a:spcPts val="9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44450" marR="0">
                        <a:lnSpc>
                          <a:spcPct val="100000"/>
                        </a:lnSpc>
                        <a:spcBef>
                          <a:spcPts val="90"/>
                        </a:spcBef>
                        <a:spcAft>
                          <a:spcPts val="0"/>
                        </a:spcAft>
                      </a:pPr>
                      <a:r>
                        <a:rPr lang="en-US" sz="1900" dirty="0">
                          <a:effectLst/>
                        </a:rPr>
                        <a:t>Raw or undercooked shellfish, particularly oysters</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44450" marR="0">
                        <a:lnSpc>
                          <a:spcPct val="100000"/>
                        </a:lnSpc>
                        <a:spcBef>
                          <a:spcPts val="90"/>
                        </a:spcBef>
                        <a:spcAft>
                          <a:spcPts val="0"/>
                        </a:spcAft>
                      </a:pP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02081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918484152"/>
              </p:ext>
            </p:extLst>
          </p:nvPr>
        </p:nvGraphicFramePr>
        <p:xfrm>
          <a:off x="152400" y="457200"/>
          <a:ext cx="8839200" cy="5715001"/>
        </p:xfrm>
        <a:graphic>
          <a:graphicData uri="http://schemas.openxmlformats.org/drawingml/2006/table">
            <a:tbl>
              <a:tblPr firstRow="1" bandRow="1">
                <a:tableStyleId>{912C8C85-51F0-491E-9774-3900AFEF0FD7}</a:tableStyleId>
              </a:tblPr>
              <a:tblGrid>
                <a:gridCol w="2946400">
                  <a:extLst>
                    <a:ext uri="{9D8B030D-6E8A-4147-A177-3AD203B41FA5}">
                      <a16:colId xmlns:a16="http://schemas.microsoft.com/office/drawing/2014/main" xmlns="" val="20000"/>
                    </a:ext>
                  </a:extLst>
                </a:gridCol>
                <a:gridCol w="2946400">
                  <a:extLst>
                    <a:ext uri="{9D8B030D-6E8A-4147-A177-3AD203B41FA5}">
                      <a16:colId xmlns:a16="http://schemas.microsoft.com/office/drawing/2014/main" xmlns="" val="20001"/>
                    </a:ext>
                  </a:extLst>
                </a:gridCol>
                <a:gridCol w="2946400">
                  <a:extLst>
                    <a:ext uri="{9D8B030D-6E8A-4147-A177-3AD203B41FA5}">
                      <a16:colId xmlns:a16="http://schemas.microsoft.com/office/drawing/2014/main" xmlns="" val="20002"/>
                    </a:ext>
                  </a:extLst>
                </a:gridCol>
              </a:tblGrid>
              <a:tr h="538490">
                <a:tc>
                  <a:txBody>
                    <a:bodyPr/>
                    <a:lstStyle/>
                    <a:p>
                      <a:pPr marL="43815" marR="0">
                        <a:lnSpc>
                          <a:spcPct val="100000"/>
                        </a:lnSpc>
                        <a:spcBef>
                          <a:spcPts val="100"/>
                        </a:spcBef>
                        <a:spcAft>
                          <a:spcPts val="0"/>
                        </a:spcAft>
                      </a:pPr>
                      <a:r>
                        <a:rPr lang="en-US" sz="1900" dirty="0">
                          <a:effectLst/>
                        </a:rPr>
                        <a:t>Organisms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0"/>
                        </a:spcBef>
                        <a:spcAft>
                          <a:spcPts val="0"/>
                        </a:spcAft>
                      </a:pPr>
                      <a:r>
                        <a:rPr lang="en-US" sz="1900">
                          <a:effectLst/>
                        </a:rPr>
                        <a:t>Symptoms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00"/>
                        </a:spcBef>
                        <a:spcAft>
                          <a:spcPts val="0"/>
                        </a:spcAft>
                      </a:pPr>
                      <a:r>
                        <a:rPr lang="en-US" sz="1900" dirty="0">
                          <a:effectLst/>
                        </a:rPr>
                        <a:t>Common food sources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538490">
                <a:tc gridSpan="3">
                  <a:txBody>
                    <a:bodyPr/>
                    <a:lstStyle/>
                    <a:p>
                      <a:pPr marL="44450" marR="0">
                        <a:lnSpc>
                          <a:spcPct val="100000"/>
                        </a:lnSpc>
                        <a:spcBef>
                          <a:spcPts val="90"/>
                        </a:spcBef>
                        <a:spcAft>
                          <a:spcPts val="0"/>
                        </a:spcAft>
                      </a:pPr>
                      <a:r>
                        <a:rPr lang="en-US" sz="1900" dirty="0">
                          <a:effectLst/>
                        </a:rPr>
                        <a:t>&gt;16 h incubation period</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538490">
                <a:tc>
                  <a:txBody>
                    <a:bodyPr/>
                    <a:lstStyle/>
                    <a:p>
                      <a:pPr marL="45085" marR="0">
                        <a:lnSpc>
                          <a:spcPct val="100000"/>
                        </a:lnSpc>
                        <a:spcBef>
                          <a:spcPts val="90"/>
                        </a:spcBef>
                        <a:spcAft>
                          <a:spcPts val="0"/>
                        </a:spcAft>
                      </a:pPr>
                      <a:r>
                        <a:rPr lang="en-US" sz="1900" dirty="0">
                          <a:effectLst/>
                        </a:rPr>
                        <a:t>Campylobacter </a:t>
                      </a:r>
                      <a:r>
                        <a:rPr lang="en-US" sz="1900" dirty="0" err="1">
                          <a:effectLst/>
                        </a:rPr>
                        <a:t>jejuni</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Inflammatory diarrhea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00000"/>
                        </a:lnSpc>
                        <a:spcBef>
                          <a:spcPts val="90"/>
                        </a:spcBef>
                        <a:spcAft>
                          <a:spcPts val="0"/>
                        </a:spcAft>
                      </a:pPr>
                      <a:r>
                        <a:rPr lang="en-US" sz="1900">
                          <a:effectLst/>
                        </a:rPr>
                        <a:t>Poultry, raw milk or water</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946046">
                <a:tc>
                  <a:txBody>
                    <a:bodyPr/>
                    <a:lstStyle/>
                    <a:p>
                      <a:pPr marL="45720" marR="0">
                        <a:lnSpc>
                          <a:spcPct val="100000"/>
                        </a:lnSpc>
                        <a:spcBef>
                          <a:spcPts val="90"/>
                        </a:spcBef>
                        <a:spcAft>
                          <a:spcPts val="0"/>
                        </a:spcAft>
                      </a:pPr>
                      <a:r>
                        <a:rPr lang="en-US" sz="1900" dirty="0">
                          <a:effectLst/>
                        </a:rPr>
                        <a:t>Clostridium botulinum</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dirty="0">
                          <a:effectLst/>
                        </a:rPr>
                        <a:t>Flaccid paralysis, diplopia, dysphagia</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Homemade</a:t>
                      </a:r>
                      <a:r>
                        <a:rPr lang="en-US" sz="1900" spc="-75">
                          <a:effectLst/>
                        </a:rPr>
                        <a:t> </a:t>
                      </a:r>
                      <a:r>
                        <a:rPr lang="en-US" sz="1900">
                          <a:effectLst/>
                        </a:rPr>
                        <a:t>improperly</a:t>
                      </a:r>
                      <a:r>
                        <a:rPr lang="en-US" sz="1900" spc="-70">
                          <a:effectLst/>
                        </a:rPr>
                        <a:t> </a:t>
                      </a:r>
                      <a:r>
                        <a:rPr lang="en-US" sz="1900">
                          <a:effectLst/>
                        </a:rPr>
                        <a:t>canned</a:t>
                      </a:r>
                      <a:r>
                        <a:rPr lang="en-US" sz="1900" spc="-70">
                          <a:effectLst/>
                        </a:rPr>
                        <a:t> </a:t>
                      </a:r>
                      <a:r>
                        <a:rPr lang="en-US" sz="1900">
                          <a:effectLst/>
                        </a:rPr>
                        <a:t>food,</a:t>
                      </a:r>
                      <a:r>
                        <a:rPr lang="en-US" sz="1900" spc="-70">
                          <a:effectLst/>
                        </a:rPr>
                        <a:t> </a:t>
                      </a:r>
                      <a:r>
                        <a:rPr lang="en-US" sz="1900">
                          <a:effectLst/>
                        </a:rPr>
                        <a:t>and</a:t>
                      </a:r>
                      <a:r>
                        <a:rPr lang="en-US" sz="1900" spc="-70">
                          <a:effectLst/>
                        </a:rPr>
                        <a:t> </a:t>
                      </a:r>
                      <a:r>
                        <a:rPr lang="en-US" sz="1900">
                          <a:effectLst/>
                        </a:rPr>
                        <a:t>honey</a:t>
                      </a:r>
                      <a:r>
                        <a:rPr lang="en-US" sz="1900" spc="-70">
                          <a:effectLst/>
                        </a:rPr>
                        <a:t> </a:t>
                      </a:r>
                      <a:r>
                        <a:rPr lang="en-US" sz="1900">
                          <a:effectLst/>
                        </a:rPr>
                        <a:t>(infants)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630697">
                <a:tc>
                  <a:txBody>
                    <a:bodyPr/>
                    <a:lstStyle/>
                    <a:p>
                      <a:pPr marL="45720" marR="0">
                        <a:lnSpc>
                          <a:spcPct val="100000"/>
                        </a:lnSpc>
                        <a:spcBef>
                          <a:spcPts val="90"/>
                        </a:spcBef>
                        <a:spcAft>
                          <a:spcPts val="0"/>
                        </a:spcAft>
                      </a:pPr>
                      <a:r>
                        <a:rPr lang="en-US" sz="1900">
                          <a:effectLst/>
                        </a:rPr>
                        <a:t>Listeria monocytogenes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Fever and myalgia (pregnant women)</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Soft cheeses, raw sprouts, meats, seafood, and milk</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630697">
                <a:tc>
                  <a:txBody>
                    <a:bodyPr/>
                    <a:lstStyle/>
                    <a:p>
                      <a:pPr marL="45720" marR="0">
                        <a:lnSpc>
                          <a:spcPct val="100000"/>
                        </a:lnSpc>
                        <a:spcBef>
                          <a:spcPts val="90"/>
                        </a:spcBef>
                        <a:spcAft>
                          <a:spcPts val="0"/>
                        </a:spcAft>
                      </a:pPr>
                      <a:r>
                        <a:rPr lang="en-US" sz="1900">
                          <a:effectLst/>
                        </a:rPr>
                        <a:t>Norovirus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dirty="0">
                          <a:effectLst/>
                        </a:rPr>
                        <a:t>Watery diarrhea, vomiting, abdominal cramps</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Salads, fresh fruits, shellfish (such as oysters), or water</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630697">
                <a:tc>
                  <a:txBody>
                    <a:bodyPr/>
                    <a:lstStyle/>
                    <a:p>
                      <a:pPr marL="45720" marR="0">
                        <a:lnSpc>
                          <a:spcPct val="100000"/>
                        </a:lnSpc>
                        <a:spcBef>
                          <a:spcPts val="90"/>
                        </a:spcBef>
                        <a:spcAft>
                          <a:spcPts val="0"/>
                        </a:spcAft>
                      </a:pPr>
                      <a:r>
                        <a:rPr lang="en-US" sz="1900">
                          <a:effectLst/>
                        </a:rPr>
                        <a:t>Cyclospora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720" marR="0">
                        <a:lnSpc>
                          <a:spcPct val="100000"/>
                        </a:lnSpc>
                        <a:spcBef>
                          <a:spcPts val="90"/>
                        </a:spcBef>
                        <a:spcAft>
                          <a:spcPts val="0"/>
                        </a:spcAft>
                      </a:pPr>
                      <a:r>
                        <a:rPr lang="en-US" sz="1900">
                          <a:effectLst/>
                        </a:rPr>
                        <a:t>Watery diarrhea, abdominal cramps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a:effectLst/>
                        </a:rPr>
                        <a:t>Raw fruits or vegetables and herbs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r h="1261394">
                <a:tc>
                  <a:txBody>
                    <a:bodyPr/>
                    <a:lstStyle/>
                    <a:p>
                      <a:pPr marL="45720" marR="0">
                        <a:lnSpc>
                          <a:spcPct val="100000"/>
                        </a:lnSpc>
                        <a:spcBef>
                          <a:spcPts val="90"/>
                        </a:spcBef>
                        <a:spcAft>
                          <a:spcPts val="0"/>
                        </a:spcAft>
                      </a:pPr>
                      <a:r>
                        <a:rPr lang="en-US" sz="1900">
                          <a:effectLst/>
                        </a:rPr>
                        <a:t>Mycotoxicoses (6-24h)</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720" marR="0">
                        <a:lnSpc>
                          <a:spcPct val="100000"/>
                        </a:lnSpc>
                        <a:spcBef>
                          <a:spcPts val="90"/>
                        </a:spcBef>
                        <a:spcAft>
                          <a:spcPts val="0"/>
                        </a:spcAft>
                      </a:pPr>
                      <a:r>
                        <a:rPr lang="en-US" sz="1900">
                          <a:effectLst/>
                        </a:rPr>
                        <a:t>Depends on type of fungal toxins,</a:t>
                      </a:r>
                    </a:p>
                    <a:p>
                      <a:pPr marL="45720" marR="0">
                        <a:lnSpc>
                          <a:spcPct val="100000"/>
                        </a:lnSpc>
                        <a:spcBef>
                          <a:spcPts val="0"/>
                        </a:spcBef>
                        <a:spcAft>
                          <a:spcPts val="0"/>
                        </a:spcAft>
                      </a:pPr>
                      <a:r>
                        <a:rPr lang="en-US" sz="1900">
                          <a:effectLst/>
                        </a:rPr>
                        <a:t>e.g. aflatoxin- causes hepatoma</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5085" marR="0">
                        <a:lnSpc>
                          <a:spcPct val="100000"/>
                        </a:lnSpc>
                        <a:spcBef>
                          <a:spcPts val="90"/>
                        </a:spcBef>
                        <a:spcAft>
                          <a:spcPts val="0"/>
                        </a:spcAft>
                      </a:pPr>
                      <a:r>
                        <a:rPr lang="en-US" sz="1900" dirty="0">
                          <a:effectLst/>
                        </a:rPr>
                        <a:t>Nuts, maize, wheat, cereals, etc.</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642281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Treatment of Food poisoning</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smtClean="0"/>
              <a:t>The mainstay of treatment is adequate rehydration and electrolyte supplementation - either an oral rehydration solution (ORS) or intravenous solutions (e.g. isotonic sodium chloride solution, Ringer lactate solution).</a:t>
            </a:r>
          </a:p>
          <a:p>
            <a:r>
              <a:rPr lang="en-US" dirty="0" smtClean="0"/>
              <a:t>Other symptomatic treatment - absorbents (e.g. aluminum hydroxide) and </a:t>
            </a:r>
            <a:r>
              <a:rPr lang="en-US" dirty="0" err="1" smtClean="0"/>
              <a:t>antisecretory</a:t>
            </a:r>
            <a:r>
              <a:rPr lang="en-US" dirty="0" smtClean="0"/>
              <a:t> agents (e.g. bismuth subsalicylate)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spTree>
    <p:extLst>
      <p:ext uri="{BB962C8B-B14F-4D97-AF65-F5344CB8AC3E}">
        <p14:creationId xmlns:p14="http://schemas.microsoft.com/office/powerpoint/2010/main" val="1497250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685801"/>
            <a:ext cx="8229600" cy="5440364"/>
          </a:xfrm>
        </p:spPr>
        <p:txBody>
          <a:bodyPr>
            <a:normAutofit lnSpcReduction="10000"/>
          </a:bodyPr>
          <a:lstStyle/>
          <a:p>
            <a:r>
              <a:rPr lang="en-US" b="1" dirty="0" smtClean="0">
                <a:solidFill>
                  <a:srgbClr val="7030A0"/>
                </a:solidFill>
              </a:rPr>
              <a:t>Antitoxin </a:t>
            </a:r>
            <a:r>
              <a:rPr lang="en-US" dirty="0" smtClean="0"/>
              <a:t>such as heptavalent botulism equine serum antitoxin can be given if food botulism is suspected</a:t>
            </a:r>
          </a:p>
          <a:p>
            <a:r>
              <a:rPr lang="en-US" b="1" dirty="0" smtClean="0">
                <a:solidFill>
                  <a:srgbClr val="7030A0"/>
                </a:solidFill>
              </a:rPr>
              <a:t>Antibiotics - </a:t>
            </a:r>
            <a:r>
              <a:rPr lang="en-US" dirty="0" smtClean="0"/>
              <a:t>penicillin or metronidazole may be attempted for botulism</a:t>
            </a:r>
          </a:p>
          <a:p>
            <a:r>
              <a:rPr lang="en-US" b="1" dirty="0">
                <a:solidFill>
                  <a:srgbClr val="7030A0"/>
                </a:solidFill>
              </a:rPr>
              <a:t>Diet: </a:t>
            </a:r>
            <a:r>
              <a:rPr lang="en-US" dirty="0" smtClean="0"/>
              <a:t>During episodes of acute diarrhea, patients often develop an acquired </a:t>
            </a:r>
            <a:r>
              <a:rPr lang="en-US" dirty="0" err="1" smtClean="0"/>
              <a:t>disaccharidase</a:t>
            </a:r>
            <a:r>
              <a:rPr lang="en-US" dirty="0" smtClean="0"/>
              <a:t> deficiency due to washout of the brush-border enzymes - avoiding milk, dairy products, and other lactose-containing foods are advisable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spTree>
    <p:extLst>
      <p:ext uri="{BB962C8B-B14F-4D97-AF65-F5344CB8AC3E}">
        <p14:creationId xmlns:p14="http://schemas.microsoft.com/office/powerpoint/2010/main" val="15626756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3" name="Google Shape;193;p12"/>
          <p:cNvSpPr txBox="1">
            <a:spLocks noGrp="1"/>
          </p:cNvSpPr>
          <p:nvPr>
            <p:ph idx="1"/>
          </p:nvPr>
        </p:nvSpPr>
        <p:spPr>
          <a:xfrm>
            <a:off x="457200" y="533401"/>
            <a:ext cx="8229600" cy="5592764"/>
          </a:xfrm>
        </p:spPr>
        <p:txBody>
          <a:bodyPr/>
          <a:lstStyle/>
          <a:p>
            <a:pPr>
              <a:lnSpc>
                <a:spcPct val="150000"/>
              </a:lnSpc>
            </a:pPr>
            <a:r>
              <a:rPr lang="en-US" b="1" dirty="0" smtClean="0">
                <a:solidFill>
                  <a:srgbClr val="7030A0"/>
                </a:solidFill>
              </a:rPr>
              <a:t>Antibiotics: </a:t>
            </a:r>
            <a:r>
              <a:rPr lang="en-US" dirty="0" smtClean="0"/>
              <a:t>Usually antibiotics do not play much role. </a:t>
            </a:r>
          </a:p>
          <a:p>
            <a:pPr>
              <a:lnSpc>
                <a:spcPct val="150000"/>
              </a:lnSpc>
            </a:pPr>
            <a:r>
              <a:rPr lang="en-US" dirty="0" smtClean="0"/>
              <a:t>It is mainly indicated for shigellosis, where </a:t>
            </a:r>
            <a:r>
              <a:rPr lang="en-US" dirty="0" err="1" smtClean="0"/>
              <a:t>fluoroquinolone</a:t>
            </a:r>
            <a:r>
              <a:rPr lang="en-US" dirty="0" smtClean="0"/>
              <a:t> (e.g. ciprofloxacin) is the first-line agent. </a:t>
            </a:r>
          </a:p>
          <a:p>
            <a:pPr>
              <a:lnSpc>
                <a:spcPct val="150000"/>
              </a:lnSpc>
            </a:pPr>
            <a:r>
              <a:rPr lang="en-US" dirty="0" smtClean="0"/>
              <a:t>In suspected cholera, azithromycin is the drug of choice.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spTree>
    <p:extLst>
      <p:ext uri="{BB962C8B-B14F-4D97-AF65-F5344CB8AC3E}">
        <p14:creationId xmlns:p14="http://schemas.microsoft.com/office/powerpoint/2010/main" val="2058707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a:bodyPr>
          <a:lstStyle/>
          <a:p>
            <a:r>
              <a:rPr lang="en-US" sz="3600" b="1" dirty="0" smtClean="0">
                <a:solidFill>
                  <a:srgbClr val="FF0000"/>
                </a:solidFill>
              </a:rPr>
              <a:t>CHEMICAL CAUSES OF FOOD POISONING</a:t>
            </a:r>
            <a:endParaRPr lang="en-US" sz="3600" b="1" dirty="0">
              <a:solidFill>
                <a:srgbClr val="FF0000"/>
              </a:solidFill>
            </a:endParaRPr>
          </a:p>
        </p:txBody>
      </p:sp>
      <p:sp>
        <p:nvSpPr>
          <p:cNvPr id="193" name="Google Shape;193;p12"/>
          <p:cNvSpPr txBox="1">
            <a:spLocks noGrp="1"/>
          </p:cNvSpPr>
          <p:nvPr>
            <p:ph idx="1"/>
          </p:nvPr>
        </p:nvSpPr>
        <p:spPr/>
        <p:txBody>
          <a:bodyPr/>
          <a:lstStyle/>
          <a:p>
            <a:pPr>
              <a:lnSpc>
                <a:spcPct val="150000"/>
              </a:lnSpc>
            </a:pPr>
            <a:r>
              <a:rPr lang="en-US" dirty="0" smtClean="0"/>
              <a:t>There are several non-microbial agents that can cause food poisoning such as capsaicin (found in hot peppers), variety of toxins found in fish and shellfish, ciguatera, </a:t>
            </a:r>
            <a:r>
              <a:rPr lang="en-US" dirty="0" err="1" smtClean="0"/>
              <a:t>histaminefish</a:t>
            </a:r>
            <a:r>
              <a:rPr lang="en-US" dirty="0" smtClean="0"/>
              <a:t> poisoning (</a:t>
            </a:r>
            <a:r>
              <a:rPr lang="en-US" dirty="0" err="1" smtClean="0"/>
              <a:t>scombroid</a:t>
            </a:r>
            <a:r>
              <a:rPr lang="en-US" dirty="0" smtClean="0"/>
              <a:t>), and some chemical poisons (e.g. heavy metals).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spTree>
    <p:extLst>
      <p:ext uri="{BB962C8B-B14F-4D97-AF65-F5344CB8AC3E}">
        <p14:creationId xmlns:p14="http://schemas.microsoft.com/office/powerpoint/2010/main" val="436765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err="1" smtClean="0">
                <a:solidFill>
                  <a:srgbClr val="FF0000"/>
                </a:solidFill>
              </a:rPr>
              <a:t>Scombroid</a:t>
            </a:r>
            <a:r>
              <a:rPr lang="en-US" b="1" dirty="0" smtClean="0">
                <a:solidFill>
                  <a:srgbClr val="FF0000"/>
                </a:solidFill>
              </a:rPr>
              <a:t> Food Poisoning</a:t>
            </a:r>
            <a:endParaRPr lang="en-US" b="1" dirty="0">
              <a:solidFill>
                <a:srgbClr val="FF0000"/>
              </a:solidFill>
            </a:endParaRPr>
          </a:p>
        </p:txBody>
      </p:sp>
      <p:sp>
        <p:nvSpPr>
          <p:cNvPr id="193" name="Google Shape;193;p12"/>
          <p:cNvSpPr txBox="1">
            <a:spLocks noGrp="1"/>
          </p:cNvSpPr>
          <p:nvPr>
            <p:ph idx="1"/>
          </p:nvPr>
        </p:nvSpPr>
        <p:spPr/>
        <p:txBody>
          <a:bodyPr/>
          <a:lstStyle/>
          <a:p>
            <a:r>
              <a:rPr lang="en-US" dirty="0" err="1" smtClean="0"/>
              <a:t>Morganella</a:t>
            </a:r>
            <a:r>
              <a:rPr lang="en-US" dirty="0" smtClean="0"/>
              <a:t> </a:t>
            </a:r>
            <a:r>
              <a:rPr lang="en-US" dirty="0" err="1" smtClean="0"/>
              <a:t>morganii</a:t>
            </a:r>
            <a:r>
              <a:rPr lang="en-US" dirty="0" smtClean="0"/>
              <a:t>, a commensal in sea fish can breakdown </a:t>
            </a:r>
            <a:r>
              <a:rPr lang="en-US" dirty="0" err="1" smtClean="0"/>
              <a:t>histidine</a:t>
            </a:r>
            <a:r>
              <a:rPr lang="en-US" dirty="0" smtClean="0"/>
              <a:t> present in sea fish into histamine, which can cause food poisoning following seafood intake. </a:t>
            </a:r>
          </a:p>
          <a:p>
            <a:r>
              <a:rPr lang="en-US" dirty="0" smtClean="0"/>
              <a:t>Proper storage of fish in freezer (&lt;16°C) can prevent this condition. </a:t>
            </a:r>
          </a:p>
          <a:p>
            <a:r>
              <a:rPr lang="en-US" dirty="0" smtClean="0"/>
              <a:t>It is a gram-negative bacillus, belongs to </a:t>
            </a:r>
            <a:r>
              <a:rPr lang="en-US" dirty="0" err="1" smtClean="0"/>
              <a:t>Enterobacteriaceae</a:t>
            </a:r>
            <a:r>
              <a:rPr lang="en-US" dirty="0" smtClean="0"/>
              <a:t> family.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33187419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MYCOTOXICOSES</a:t>
            </a:r>
            <a:endParaRPr lang="en-US" dirty="0"/>
          </a:p>
        </p:txBody>
      </p:sp>
      <p:sp>
        <p:nvSpPr>
          <p:cNvPr id="193" name="Google Shape;193;p12"/>
          <p:cNvSpPr txBox="1">
            <a:spLocks noGrp="1"/>
          </p:cNvSpPr>
          <p:nvPr>
            <p:ph idx="1"/>
          </p:nvPr>
        </p:nvSpPr>
        <p:spPr/>
        <p:txBody>
          <a:bodyPr>
            <a:normAutofit lnSpcReduction="10000"/>
          </a:bodyPr>
          <a:lstStyle/>
          <a:p>
            <a:r>
              <a:rPr lang="en-US" smtClean="0"/>
              <a:t>Mycotic poisoning is a rare cause of food poisoning, caused by fungi. </a:t>
            </a:r>
          </a:p>
          <a:p>
            <a:r>
              <a:rPr lang="en-US" smtClean="0"/>
              <a:t>The disease can be classified into two varieties:</a:t>
            </a:r>
          </a:p>
          <a:p>
            <a:pPr lvl="1"/>
            <a:r>
              <a:rPr lang="en-US" smtClean="0"/>
              <a:t>1. Mycotoxicosis: Disease produced by consumption of food contaminated with toxins liberated by certain fungi </a:t>
            </a:r>
          </a:p>
          <a:p>
            <a:pPr lvl="1"/>
            <a:r>
              <a:rPr lang="en-US" smtClean="0"/>
              <a:t>2. Mycetism: Toxic effects produced by eating poisonous fleshy fungi; usually different types of mushrooms.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spTree>
    <p:extLst>
      <p:ext uri="{BB962C8B-B14F-4D97-AF65-F5344CB8AC3E}">
        <p14:creationId xmlns:p14="http://schemas.microsoft.com/office/powerpoint/2010/main" val="42361666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57200" y="274639"/>
            <a:ext cx="8229600" cy="715961"/>
          </a:xfrm>
        </p:spPr>
        <p:txBody>
          <a:bodyPr>
            <a:normAutofit fontScale="90000"/>
          </a:bodyPr>
          <a:lstStyle/>
          <a:p>
            <a:r>
              <a:rPr lang="en-US" b="1" dirty="0" smtClean="0">
                <a:solidFill>
                  <a:srgbClr val="FF0000"/>
                </a:solidFill>
              </a:rPr>
              <a:t>Features of common </a:t>
            </a:r>
            <a:r>
              <a:rPr lang="en-US" b="1" dirty="0" err="1" smtClean="0">
                <a:solidFill>
                  <a:srgbClr val="FF0000"/>
                </a:solidFill>
              </a:rPr>
              <a:t>mycotoxicosis</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733091568"/>
              </p:ext>
            </p:extLst>
          </p:nvPr>
        </p:nvGraphicFramePr>
        <p:xfrm>
          <a:off x="304800" y="1066800"/>
          <a:ext cx="8717280" cy="5300133"/>
        </p:xfrm>
        <a:graphic>
          <a:graphicData uri="http://schemas.openxmlformats.org/drawingml/2006/table">
            <a:tbl>
              <a:tblPr firstRow="1" bandRow="1">
                <a:tableStyleId>{F2DE63D5-997A-4646-A377-4702673A728D}</a:tableStyleId>
              </a:tblPr>
              <a:tblGrid>
                <a:gridCol w="15748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gridCol w="1219200">
                  <a:extLst>
                    <a:ext uri="{9D8B030D-6E8A-4147-A177-3AD203B41FA5}">
                      <a16:colId xmlns:a16="http://schemas.microsoft.com/office/drawing/2014/main" xmlns="" val="20002"/>
                    </a:ext>
                  </a:extLst>
                </a:gridCol>
                <a:gridCol w="3307080">
                  <a:extLst>
                    <a:ext uri="{9D8B030D-6E8A-4147-A177-3AD203B41FA5}">
                      <a16:colId xmlns:a16="http://schemas.microsoft.com/office/drawing/2014/main" xmlns="" val="20003"/>
                    </a:ext>
                  </a:extLst>
                </a:gridCol>
              </a:tblGrid>
              <a:tr h="494453">
                <a:tc>
                  <a:txBody>
                    <a:bodyPr/>
                    <a:lstStyle/>
                    <a:p>
                      <a:pPr marL="43815" marR="0">
                        <a:lnSpc>
                          <a:spcPct val="100000"/>
                        </a:lnSpc>
                        <a:spcBef>
                          <a:spcPts val="200"/>
                        </a:spcBef>
                        <a:spcAft>
                          <a:spcPts val="0"/>
                        </a:spcAft>
                      </a:pPr>
                      <a:r>
                        <a:rPr lang="en-US" sz="1900" dirty="0">
                          <a:effectLst/>
                        </a:rPr>
                        <a:t>Mycotoxin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200"/>
                        </a:spcBef>
                        <a:spcAft>
                          <a:spcPts val="0"/>
                        </a:spcAft>
                      </a:pPr>
                      <a:r>
                        <a:rPr lang="en-US" sz="1900" dirty="0">
                          <a:effectLst/>
                        </a:rPr>
                        <a:t>Produced by fungal species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200"/>
                        </a:spcBef>
                        <a:spcAft>
                          <a:spcPts val="0"/>
                        </a:spcAft>
                      </a:pPr>
                      <a:r>
                        <a:rPr lang="en-US" sz="1900">
                          <a:effectLst/>
                        </a:rPr>
                        <a:t>Source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nSpc>
                          <a:spcPct val="100000"/>
                        </a:lnSpc>
                        <a:spcBef>
                          <a:spcPts val="200"/>
                        </a:spcBef>
                        <a:spcAft>
                          <a:spcPts val="0"/>
                        </a:spcAft>
                      </a:pPr>
                      <a:r>
                        <a:rPr lang="en-US" sz="1900" dirty="0">
                          <a:effectLst/>
                        </a:rPr>
                        <a:t>Clinical condition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1490133">
                <a:tc>
                  <a:txBody>
                    <a:bodyPr/>
                    <a:lstStyle/>
                    <a:p>
                      <a:pPr marL="43815" marR="0">
                        <a:lnSpc>
                          <a:spcPct val="100000"/>
                        </a:lnSpc>
                        <a:spcBef>
                          <a:spcPts val="190"/>
                        </a:spcBef>
                        <a:spcAft>
                          <a:spcPts val="0"/>
                        </a:spcAft>
                      </a:pPr>
                      <a:r>
                        <a:rPr lang="en-US" sz="1900">
                          <a:effectLst/>
                        </a:rPr>
                        <a:t>Aflatoxin</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90"/>
                        </a:spcBef>
                        <a:spcAft>
                          <a:spcPts val="0"/>
                        </a:spcAft>
                      </a:pPr>
                      <a:r>
                        <a:rPr lang="en-US" sz="1900" dirty="0">
                          <a:effectLst/>
                        </a:rPr>
                        <a:t>Aspergillus </a:t>
                      </a:r>
                      <a:r>
                        <a:rPr lang="en-US" sz="1900" dirty="0" err="1">
                          <a:effectLst/>
                        </a:rPr>
                        <a:t>flavus</a:t>
                      </a:r>
                      <a:endParaRPr lang="en-US" sz="1900" dirty="0">
                        <a:effectLst/>
                      </a:endParaRPr>
                    </a:p>
                    <a:p>
                      <a:pPr marL="43815" marR="381635">
                        <a:lnSpc>
                          <a:spcPct val="100000"/>
                        </a:lnSpc>
                        <a:spcBef>
                          <a:spcPts val="5"/>
                        </a:spcBef>
                        <a:spcAft>
                          <a:spcPts val="0"/>
                        </a:spcAft>
                      </a:pPr>
                      <a:r>
                        <a:rPr lang="en-US" sz="1900" dirty="0">
                          <a:effectLst/>
                        </a:rPr>
                        <a:t>Aspergillus </a:t>
                      </a:r>
                      <a:r>
                        <a:rPr lang="en-US" sz="1900" dirty="0" err="1">
                          <a:effectLst/>
                        </a:rPr>
                        <a:t>parasiticus</a:t>
                      </a:r>
                      <a:r>
                        <a:rPr lang="en-US" sz="1900" dirty="0">
                          <a:effectLst/>
                        </a:rPr>
                        <a:t>, A. </a:t>
                      </a:r>
                      <a:r>
                        <a:rPr lang="en-US" sz="1900" dirty="0" err="1">
                          <a:effectLst/>
                        </a:rPr>
                        <a:t>nomius</a:t>
                      </a:r>
                      <a:r>
                        <a:rPr lang="en-US" sz="1900" dirty="0">
                          <a:effectLst/>
                        </a:rPr>
                        <a:t> </a:t>
                      </a:r>
                      <a:r>
                        <a:rPr lang="en-US" sz="1900" dirty="0" err="1">
                          <a:effectLst/>
                        </a:rPr>
                        <a:t>Penicillium</a:t>
                      </a:r>
                      <a:r>
                        <a:rPr lang="en-US" sz="1900" dirty="0">
                          <a:effectLst/>
                        </a:rPr>
                        <a:t> </a:t>
                      </a:r>
                      <a:r>
                        <a:rPr lang="en-US" sz="1900" dirty="0" err="1">
                          <a:effectLst/>
                        </a:rPr>
                        <a:t>puberulum</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90"/>
                        </a:spcBef>
                        <a:spcAft>
                          <a:spcPts val="0"/>
                        </a:spcAft>
                      </a:pPr>
                      <a:r>
                        <a:rPr lang="en-US" sz="1900">
                          <a:effectLst/>
                        </a:rPr>
                        <a:t>Nuts, maize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28295" marR="910590" indent="-285750">
                        <a:lnSpc>
                          <a:spcPct val="100000"/>
                        </a:lnSpc>
                        <a:spcBef>
                          <a:spcPts val="205"/>
                        </a:spcBef>
                        <a:spcAft>
                          <a:spcPts val="0"/>
                        </a:spcAft>
                        <a:buFont typeface="Wingdings" panose="05000000000000000000" pitchFamily="2" charset="2"/>
                        <a:buChar char="Ø"/>
                      </a:pPr>
                      <a:r>
                        <a:rPr lang="en-US" sz="1900" dirty="0" err="1">
                          <a:effectLst/>
                        </a:rPr>
                        <a:t>Hepatoma,hepatitis</a:t>
                      </a:r>
                      <a:endParaRPr lang="en-US" sz="1900" dirty="0">
                        <a:effectLst/>
                      </a:endParaRPr>
                    </a:p>
                    <a:p>
                      <a:pPr marL="328295" marR="910590" indent="-285750">
                        <a:lnSpc>
                          <a:spcPct val="100000"/>
                        </a:lnSpc>
                        <a:spcBef>
                          <a:spcPts val="205"/>
                        </a:spcBef>
                        <a:spcAft>
                          <a:spcPts val="0"/>
                        </a:spcAft>
                        <a:buFont typeface="Wingdings" panose="05000000000000000000" pitchFamily="2" charset="2"/>
                        <a:buChar char="Ø"/>
                      </a:pPr>
                      <a:r>
                        <a:rPr lang="en-US" sz="1900" dirty="0">
                          <a:effectLst/>
                        </a:rPr>
                        <a:t>Indian childhood</a:t>
                      </a:r>
                      <a:r>
                        <a:rPr lang="en-US" sz="1900" baseline="0" dirty="0">
                          <a:effectLst/>
                        </a:rPr>
                        <a:t> </a:t>
                      </a:r>
                      <a:r>
                        <a:rPr lang="en-US" sz="1900" dirty="0">
                          <a:effectLst/>
                        </a:rPr>
                        <a:t>cirrhosis </a:t>
                      </a:r>
                    </a:p>
                    <a:p>
                      <a:pPr marL="328295" marR="910590" indent="-285750">
                        <a:lnSpc>
                          <a:spcPct val="100000"/>
                        </a:lnSpc>
                        <a:spcBef>
                          <a:spcPts val="205"/>
                        </a:spcBef>
                        <a:spcAft>
                          <a:spcPts val="0"/>
                        </a:spcAft>
                        <a:buFont typeface="Wingdings" panose="05000000000000000000" pitchFamily="2" charset="2"/>
                        <a:buChar char="Ø"/>
                      </a:pPr>
                      <a:r>
                        <a:rPr lang="en-US" sz="1900" dirty="0">
                          <a:effectLst/>
                        </a:rPr>
                        <a:t>Reye’s syndrome</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2059093">
                <a:tc>
                  <a:txBody>
                    <a:bodyPr/>
                    <a:lstStyle/>
                    <a:p>
                      <a:pPr marL="43815" marR="0">
                        <a:lnSpc>
                          <a:spcPct val="100000"/>
                        </a:lnSpc>
                        <a:spcBef>
                          <a:spcPts val="190"/>
                        </a:spcBef>
                        <a:spcAft>
                          <a:spcPts val="0"/>
                        </a:spcAft>
                      </a:pPr>
                      <a:r>
                        <a:rPr lang="en-US" sz="1900">
                          <a:effectLst/>
                        </a:rPr>
                        <a:t>Fumonisins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90"/>
                        </a:spcBef>
                        <a:spcAft>
                          <a:spcPts val="0"/>
                        </a:spcAft>
                      </a:pPr>
                      <a:r>
                        <a:rPr lang="en-US" sz="1900">
                          <a:effectLst/>
                        </a:rPr>
                        <a:t>Fusarium moniliforme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90"/>
                        </a:spcBef>
                        <a:spcAft>
                          <a:spcPts val="0"/>
                        </a:spcAft>
                      </a:pPr>
                      <a:r>
                        <a:rPr lang="en-US" sz="1900">
                          <a:effectLst/>
                        </a:rPr>
                        <a:t>Maize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28295" marR="615315" indent="-285750">
                        <a:lnSpc>
                          <a:spcPct val="100000"/>
                        </a:lnSpc>
                        <a:spcBef>
                          <a:spcPts val="205"/>
                        </a:spcBef>
                        <a:spcAft>
                          <a:spcPts val="0"/>
                        </a:spcAft>
                        <a:buFont typeface="Wingdings" panose="05000000000000000000" pitchFamily="2" charset="2"/>
                        <a:buChar char="Ø"/>
                      </a:pPr>
                      <a:r>
                        <a:rPr lang="en-US" sz="1900" dirty="0">
                          <a:effectLst/>
                        </a:rPr>
                        <a:t>Equine </a:t>
                      </a:r>
                      <a:r>
                        <a:rPr lang="en-US" sz="1900" dirty="0" err="1">
                          <a:effectLst/>
                        </a:rPr>
                        <a:t>leukoencephalomalacia</a:t>
                      </a:r>
                      <a:endParaRPr lang="en-US" sz="1900" dirty="0">
                        <a:effectLst/>
                      </a:endParaRPr>
                    </a:p>
                    <a:p>
                      <a:pPr marL="328295" marR="615315" indent="-285750">
                        <a:lnSpc>
                          <a:spcPct val="100000"/>
                        </a:lnSpc>
                        <a:spcBef>
                          <a:spcPts val="205"/>
                        </a:spcBef>
                        <a:spcAft>
                          <a:spcPts val="0"/>
                        </a:spcAft>
                        <a:buFont typeface="Wingdings" panose="05000000000000000000" pitchFamily="2" charset="2"/>
                        <a:buChar char="Ø"/>
                      </a:pPr>
                      <a:r>
                        <a:rPr lang="en-US" sz="1900" dirty="0">
                          <a:effectLst/>
                        </a:rPr>
                        <a:t>Porcine pulmonary edema </a:t>
                      </a:r>
                    </a:p>
                    <a:p>
                      <a:pPr marL="328295" marR="615315" indent="-285750">
                        <a:lnSpc>
                          <a:spcPct val="100000"/>
                        </a:lnSpc>
                        <a:spcBef>
                          <a:spcPts val="205"/>
                        </a:spcBef>
                        <a:spcAft>
                          <a:spcPts val="0"/>
                        </a:spcAft>
                        <a:buFont typeface="Wingdings" panose="05000000000000000000" pitchFamily="2" charset="2"/>
                        <a:buChar char="Ø"/>
                      </a:pPr>
                      <a:r>
                        <a:rPr lang="en-US" sz="1900" dirty="0">
                          <a:effectLst/>
                        </a:rPr>
                        <a:t>Carcinoma esophagus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1171787">
                <a:tc>
                  <a:txBody>
                    <a:bodyPr/>
                    <a:lstStyle/>
                    <a:p>
                      <a:pPr marL="43815" marR="0">
                        <a:lnSpc>
                          <a:spcPct val="100000"/>
                        </a:lnSpc>
                        <a:spcBef>
                          <a:spcPts val="190"/>
                        </a:spcBef>
                        <a:spcAft>
                          <a:spcPts val="0"/>
                        </a:spcAft>
                      </a:pPr>
                      <a:r>
                        <a:rPr lang="en-US" sz="1900">
                          <a:effectLst/>
                        </a:rPr>
                        <a:t>Trichothecenes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190"/>
                        </a:spcBef>
                        <a:spcAft>
                          <a:spcPts val="0"/>
                        </a:spcAft>
                      </a:pPr>
                      <a:r>
                        <a:rPr lang="en-US" sz="1900">
                          <a:effectLst/>
                        </a:rPr>
                        <a:t>Fusarium graminearum</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00000"/>
                        </a:lnSpc>
                        <a:spcBef>
                          <a:spcPts val="190"/>
                        </a:spcBef>
                        <a:spcAft>
                          <a:spcPts val="0"/>
                        </a:spcAft>
                      </a:pPr>
                      <a:r>
                        <a:rPr lang="en-US" sz="1900">
                          <a:effectLst/>
                        </a:rPr>
                        <a:t>Maize, wheat, sorghum</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28295" marR="615315" indent="-285750">
                        <a:lnSpc>
                          <a:spcPct val="100000"/>
                        </a:lnSpc>
                        <a:spcBef>
                          <a:spcPts val="205"/>
                        </a:spcBef>
                        <a:spcAft>
                          <a:spcPts val="0"/>
                        </a:spcAft>
                        <a:buFont typeface="Wingdings" panose="05000000000000000000" pitchFamily="2" charset="2"/>
                        <a:buChar char="Ø"/>
                      </a:pPr>
                      <a:r>
                        <a:rPr lang="en-US" sz="1900" dirty="0">
                          <a:effectLst/>
                        </a:rPr>
                        <a:t>Alimentary toxic </a:t>
                      </a:r>
                      <a:r>
                        <a:rPr lang="en-US" sz="1900" dirty="0" err="1">
                          <a:effectLst/>
                        </a:rPr>
                        <a:t>aleukia</a:t>
                      </a:r>
                      <a:endParaRPr lang="en-US" sz="1900" dirty="0">
                        <a:effectLst/>
                      </a:endParaRPr>
                    </a:p>
                    <a:p>
                      <a:pPr marL="328295" marR="615315" indent="-285750">
                        <a:lnSpc>
                          <a:spcPct val="100000"/>
                        </a:lnSpc>
                        <a:spcBef>
                          <a:spcPts val="205"/>
                        </a:spcBef>
                        <a:spcAft>
                          <a:spcPts val="0"/>
                        </a:spcAft>
                        <a:buFont typeface="Wingdings" panose="05000000000000000000" pitchFamily="2" charset="2"/>
                        <a:buChar char="Ø"/>
                      </a:pPr>
                      <a:r>
                        <a:rPr lang="en-US" sz="1900" dirty="0">
                          <a:effectLst/>
                        </a:rPr>
                        <a:t>Biological warfare (yellow rain)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1543103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2"/>
          <p:cNvSpPr txBox="1">
            <a:spLocks noGrp="1"/>
          </p:cNvSpPr>
          <p:nvPr>
            <p:ph type="sldNum" sz="quarter" idx="12"/>
          </p:nvPr>
        </p:nvSpPr>
        <p:spPr/>
        <p:txBody>
          <a:bodyPr/>
          <a:lstStyle/>
          <a:p>
            <a:pPr lvl="0"/>
            <a:fld id="{00000000-1234-1234-1234-123412341234}" type="slidenum">
              <a:rPr lang="en" smtClean="0"/>
              <a:pPr lvl="0"/>
              <a:t>42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17464395"/>
              </p:ext>
            </p:extLst>
          </p:nvPr>
        </p:nvGraphicFramePr>
        <p:xfrm>
          <a:off x="152400" y="838200"/>
          <a:ext cx="8717280" cy="5542176"/>
        </p:xfrm>
        <a:graphic>
          <a:graphicData uri="http://schemas.openxmlformats.org/drawingml/2006/table">
            <a:tbl>
              <a:tblPr firstRow="1" bandRow="1">
                <a:tableStyleId>{F2DE63D5-997A-4646-A377-4702673A728D}</a:tableStyleId>
              </a:tblPr>
              <a:tblGrid>
                <a:gridCol w="1574800">
                  <a:extLst>
                    <a:ext uri="{9D8B030D-6E8A-4147-A177-3AD203B41FA5}">
                      <a16:colId xmlns:a16="http://schemas.microsoft.com/office/drawing/2014/main" xmlns="" val="20000"/>
                    </a:ext>
                  </a:extLst>
                </a:gridCol>
                <a:gridCol w="2783840">
                  <a:extLst>
                    <a:ext uri="{9D8B030D-6E8A-4147-A177-3AD203B41FA5}">
                      <a16:colId xmlns:a16="http://schemas.microsoft.com/office/drawing/2014/main" xmlns="" val="20001"/>
                    </a:ext>
                  </a:extLst>
                </a:gridCol>
                <a:gridCol w="2179320">
                  <a:extLst>
                    <a:ext uri="{9D8B030D-6E8A-4147-A177-3AD203B41FA5}">
                      <a16:colId xmlns:a16="http://schemas.microsoft.com/office/drawing/2014/main" xmlns="" val="20002"/>
                    </a:ext>
                  </a:extLst>
                </a:gridCol>
                <a:gridCol w="2179320">
                  <a:extLst>
                    <a:ext uri="{9D8B030D-6E8A-4147-A177-3AD203B41FA5}">
                      <a16:colId xmlns:a16="http://schemas.microsoft.com/office/drawing/2014/main" xmlns="" val="20003"/>
                    </a:ext>
                  </a:extLst>
                </a:gridCol>
              </a:tblGrid>
              <a:tr h="976063">
                <a:tc>
                  <a:txBody>
                    <a:bodyPr/>
                    <a:lstStyle/>
                    <a:p>
                      <a:pPr marL="43815" marR="0">
                        <a:lnSpc>
                          <a:spcPct val="150000"/>
                        </a:lnSpc>
                        <a:spcBef>
                          <a:spcPts val="200"/>
                        </a:spcBef>
                        <a:spcAft>
                          <a:spcPts val="0"/>
                        </a:spcAft>
                      </a:pPr>
                      <a:r>
                        <a:rPr lang="en-US" sz="1900" dirty="0">
                          <a:effectLst/>
                        </a:rPr>
                        <a:t>Mycotoxin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200"/>
                        </a:spcBef>
                        <a:spcAft>
                          <a:spcPts val="0"/>
                        </a:spcAft>
                      </a:pPr>
                      <a:r>
                        <a:rPr lang="en-US" sz="1900" dirty="0">
                          <a:effectLst/>
                        </a:rPr>
                        <a:t>Produced by fungal species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200"/>
                        </a:spcBef>
                        <a:spcAft>
                          <a:spcPts val="0"/>
                        </a:spcAft>
                      </a:pPr>
                      <a:r>
                        <a:rPr lang="en-US" sz="1900">
                          <a:effectLst/>
                        </a:rPr>
                        <a:t>Source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nSpc>
                          <a:spcPct val="150000"/>
                        </a:lnSpc>
                        <a:spcBef>
                          <a:spcPts val="200"/>
                        </a:spcBef>
                        <a:spcAft>
                          <a:spcPts val="0"/>
                        </a:spcAft>
                      </a:pPr>
                      <a:r>
                        <a:rPr lang="en-US" sz="1900" dirty="0">
                          <a:effectLst/>
                        </a:rPr>
                        <a:t>Clinical condition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2016385">
                <a:tc>
                  <a:txBody>
                    <a:bodyPr/>
                    <a:lstStyle/>
                    <a:p>
                      <a:pPr marL="43815" marR="0">
                        <a:lnSpc>
                          <a:spcPct val="150000"/>
                        </a:lnSpc>
                        <a:spcBef>
                          <a:spcPts val="190"/>
                        </a:spcBef>
                        <a:spcAft>
                          <a:spcPts val="0"/>
                        </a:spcAft>
                      </a:pPr>
                      <a:r>
                        <a:rPr lang="en-US" sz="1900" dirty="0" err="1">
                          <a:effectLst/>
                        </a:rPr>
                        <a:t>Ochratoxin</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506730">
                        <a:lnSpc>
                          <a:spcPct val="150000"/>
                        </a:lnSpc>
                        <a:spcBef>
                          <a:spcPts val="205"/>
                        </a:spcBef>
                        <a:spcAft>
                          <a:spcPts val="0"/>
                        </a:spcAft>
                      </a:pPr>
                      <a:r>
                        <a:rPr lang="en-US" sz="1900" dirty="0">
                          <a:effectLst/>
                        </a:rPr>
                        <a:t>Aspergillus </a:t>
                      </a:r>
                      <a:r>
                        <a:rPr lang="en-US" sz="1900" dirty="0" err="1">
                          <a:effectLst/>
                        </a:rPr>
                        <a:t>ochraceus</a:t>
                      </a:r>
                      <a:r>
                        <a:rPr lang="en-US" sz="1900" dirty="0">
                          <a:effectLst/>
                        </a:rPr>
                        <a:t>, A. </a:t>
                      </a:r>
                      <a:r>
                        <a:rPr lang="en-US" sz="1900" dirty="0" err="1">
                          <a:effectLst/>
                        </a:rPr>
                        <a:t>niger</a:t>
                      </a:r>
                      <a:r>
                        <a:rPr lang="en-US" sz="1900" dirty="0">
                          <a:effectLst/>
                        </a:rPr>
                        <a:t> </a:t>
                      </a:r>
                      <a:r>
                        <a:rPr lang="en-US" sz="1900" dirty="0" err="1">
                          <a:effectLst/>
                        </a:rPr>
                        <a:t>Penicillium</a:t>
                      </a:r>
                      <a:r>
                        <a:rPr lang="en-US" sz="1900" dirty="0">
                          <a:effectLst/>
                        </a:rPr>
                        <a:t> </a:t>
                      </a:r>
                      <a:r>
                        <a:rPr lang="en-US" sz="1900" dirty="0" err="1">
                          <a:effectLst/>
                        </a:rPr>
                        <a:t>verrucosum</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90"/>
                        </a:spcBef>
                        <a:spcAft>
                          <a:spcPts val="0"/>
                        </a:spcAft>
                      </a:pPr>
                      <a:r>
                        <a:rPr lang="en-US" sz="1900">
                          <a:effectLst/>
                        </a:rPr>
                        <a:t>Cereals, bread</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nSpc>
                          <a:spcPct val="150000"/>
                        </a:lnSpc>
                        <a:spcBef>
                          <a:spcPts val="190"/>
                        </a:spcBef>
                        <a:spcAft>
                          <a:spcPts val="0"/>
                        </a:spcAft>
                      </a:pPr>
                      <a:r>
                        <a:rPr lang="en-US" sz="1900">
                          <a:effectLst/>
                        </a:rPr>
                        <a:t>Nephropathies</a:t>
                      </a:r>
                    </a:p>
                    <a:p>
                      <a:pPr marL="42545" marR="0">
                        <a:lnSpc>
                          <a:spcPct val="150000"/>
                        </a:lnSpc>
                        <a:spcBef>
                          <a:spcPts val="0"/>
                        </a:spcBef>
                        <a:spcAft>
                          <a:spcPts val="0"/>
                        </a:spcAft>
                      </a:pPr>
                      <a:r>
                        <a:rPr lang="en-US" sz="1900">
                          <a:effectLst/>
                        </a:rPr>
                        <a:t>(Balkan endemic nephropathy)</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1573665">
                <a:tc>
                  <a:txBody>
                    <a:bodyPr/>
                    <a:lstStyle/>
                    <a:p>
                      <a:pPr marL="43815" marR="0">
                        <a:lnSpc>
                          <a:spcPct val="150000"/>
                        </a:lnSpc>
                        <a:spcBef>
                          <a:spcPts val="190"/>
                        </a:spcBef>
                        <a:spcAft>
                          <a:spcPts val="0"/>
                        </a:spcAft>
                      </a:pPr>
                      <a:r>
                        <a:rPr lang="en-US" sz="1900">
                          <a:effectLst/>
                        </a:rPr>
                        <a:t>Cyclopiazonic acid</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105410">
                        <a:lnSpc>
                          <a:spcPct val="150000"/>
                        </a:lnSpc>
                        <a:spcBef>
                          <a:spcPts val="205"/>
                        </a:spcBef>
                        <a:spcAft>
                          <a:spcPts val="0"/>
                        </a:spcAft>
                      </a:pPr>
                      <a:r>
                        <a:rPr lang="en-US" sz="1900" dirty="0">
                          <a:effectLst/>
                        </a:rPr>
                        <a:t>Aspergillus</a:t>
                      </a:r>
                      <a:r>
                        <a:rPr lang="en-US" sz="1900" spc="-110" dirty="0">
                          <a:effectLst/>
                        </a:rPr>
                        <a:t> </a:t>
                      </a:r>
                      <a:r>
                        <a:rPr lang="en-US" sz="1900" dirty="0" err="1">
                          <a:effectLst/>
                        </a:rPr>
                        <a:t>flavus</a:t>
                      </a:r>
                      <a:r>
                        <a:rPr lang="en-US" sz="1900" dirty="0">
                          <a:effectLst/>
                        </a:rPr>
                        <a:t>,</a:t>
                      </a:r>
                      <a:r>
                        <a:rPr lang="en-US" sz="1900" spc="-105" dirty="0">
                          <a:effectLst/>
                        </a:rPr>
                        <a:t> </a:t>
                      </a:r>
                      <a:r>
                        <a:rPr lang="en-US" sz="1900" dirty="0">
                          <a:effectLst/>
                        </a:rPr>
                        <a:t>A.</a:t>
                      </a:r>
                      <a:r>
                        <a:rPr lang="en-US" sz="1900" spc="-105" dirty="0">
                          <a:effectLst/>
                        </a:rPr>
                        <a:t> </a:t>
                      </a:r>
                      <a:r>
                        <a:rPr lang="en-US" sz="1900" dirty="0">
                          <a:effectLst/>
                        </a:rPr>
                        <a:t>versicolor,</a:t>
                      </a:r>
                      <a:r>
                        <a:rPr lang="en-US" sz="1900" spc="-105" dirty="0">
                          <a:effectLst/>
                        </a:rPr>
                        <a:t> </a:t>
                      </a:r>
                      <a:r>
                        <a:rPr lang="en-US" sz="1900" dirty="0">
                          <a:effectLst/>
                        </a:rPr>
                        <a:t>A.</a:t>
                      </a:r>
                      <a:r>
                        <a:rPr lang="en-US" sz="1900" spc="-105" dirty="0">
                          <a:effectLst/>
                        </a:rPr>
                        <a:t> </a:t>
                      </a:r>
                      <a:r>
                        <a:rPr lang="en-US" sz="1900" dirty="0" err="1">
                          <a:effectLst/>
                        </a:rPr>
                        <a:t>oryzae</a:t>
                      </a:r>
                      <a:r>
                        <a:rPr lang="en-US" sz="1900" dirty="0">
                          <a:effectLst/>
                        </a:rPr>
                        <a:t> </a:t>
                      </a:r>
                      <a:r>
                        <a:rPr lang="en-US" sz="1900" dirty="0" err="1">
                          <a:effectLst/>
                        </a:rPr>
                        <a:t>Penicillium</a:t>
                      </a:r>
                      <a:r>
                        <a:rPr lang="en-US" sz="1900" spc="-40" dirty="0">
                          <a:effectLst/>
                        </a:rPr>
                        <a:t> </a:t>
                      </a:r>
                      <a:r>
                        <a:rPr lang="en-US" sz="1900" dirty="0" err="1">
                          <a:effectLst/>
                        </a:rPr>
                        <a:t>cyclopium</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90"/>
                        </a:spcBef>
                        <a:spcAft>
                          <a:spcPts val="0"/>
                        </a:spcAft>
                      </a:pPr>
                      <a:r>
                        <a:rPr lang="en-US" sz="1900">
                          <a:effectLst/>
                        </a:rPr>
                        <a:t>Groundnut, corn</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28295" marR="0" indent="-285750">
                        <a:lnSpc>
                          <a:spcPct val="150000"/>
                        </a:lnSpc>
                        <a:spcBef>
                          <a:spcPts val="190"/>
                        </a:spcBef>
                        <a:spcAft>
                          <a:spcPts val="0"/>
                        </a:spcAft>
                        <a:buFont typeface="Wingdings" panose="05000000000000000000" pitchFamily="2" charset="2"/>
                        <a:buChar char="Ø"/>
                      </a:pPr>
                      <a:r>
                        <a:rPr lang="en-US" sz="1900" dirty="0" err="1">
                          <a:effectLst/>
                        </a:rPr>
                        <a:t>Kodua</a:t>
                      </a:r>
                      <a:r>
                        <a:rPr lang="en-US" sz="1900" dirty="0">
                          <a:effectLst/>
                        </a:rPr>
                        <a:t> poisoning</a:t>
                      </a:r>
                    </a:p>
                    <a:p>
                      <a:pPr marL="328295" marR="0" indent="-285750">
                        <a:lnSpc>
                          <a:spcPct val="150000"/>
                        </a:lnSpc>
                        <a:spcBef>
                          <a:spcPts val="190"/>
                        </a:spcBef>
                        <a:spcAft>
                          <a:spcPts val="0"/>
                        </a:spcAft>
                        <a:buFont typeface="Wingdings" panose="05000000000000000000" pitchFamily="2" charset="2"/>
                        <a:buChar char="Ø"/>
                      </a:pPr>
                      <a:r>
                        <a:rPr lang="en-US" sz="1900" dirty="0">
                          <a:effectLst/>
                        </a:rPr>
                        <a:t>Co-contaminant with aflatoxin</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976063">
                <a:tc>
                  <a:txBody>
                    <a:bodyPr/>
                    <a:lstStyle/>
                    <a:p>
                      <a:pPr marL="43815" marR="0">
                        <a:lnSpc>
                          <a:spcPct val="150000"/>
                        </a:lnSpc>
                        <a:spcBef>
                          <a:spcPts val="190"/>
                        </a:spcBef>
                        <a:spcAft>
                          <a:spcPts val="0"/>
                        </a:spcAft>
                      </a:pPr>
                      <a:r>
                        <a:rPr lang="en-US" sz="1900">
                          <a:effectLst/>
                        </a:rPr>
                        <a:t>Zearalenones</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90"/>
                        </a:spcBef>
                        <a:spcAft>
                          <a:spcPts val="0"/>
                        </a:spcAft>
                      </a:pPr>
                      <a:r>
                        <a:rPr lang="en-US" sz="1900">
                          <a:effectLst/>
                        </a:rPr>
                        <a:t>Fusarium graminearum</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90"/>
                        </a:spcBef>
                        <a:spcAft>
                          <a:spcPts val="0"/>
                        </a:spcAft>
                      </a:pPr>
                      <a:r>
                        <a:rPr lang="en-US" sz="1900">
                          <a:effectLst/>
                        </a:rPr>
                        <a:t>Wheat, maize</a:t>
                      </a:r>
                      <a:endParaRPr lang="en-US" sz="19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nSpc>
                          <a:spcPct val="150000"/>
                        </a:lnSpc>
                        <a:spcBef>
                          <a:spcPts val="190"/>
                        </a:spcBef>
                        <a:spcAft>
                          <a:spcPts val="0"/>
                        </a:spcAft>
                      </a:pPr>
                      <a:r>
                        <a:rPr lang="en-US" sz="1900" dirty="0">
                          <a:effectLst/>
                        </a:rPr>
                        <a:t>Genital disorder in pigs</a:t>
                      </a:r>
                      <a:endParaRPr lang="en-US" sz="19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4261656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b="1" dirty="0" smtClean="0">
                <a:solidFill>
                  <a:srgbClr val="FF0000"/>
                </a:solidFill>
              </a:rPr>
              <a:t>Features of common </a:t>
            </a:r>
            <a:r>
              <a:rPr lang="en-US" b="1" dirty="0" err="1" smtClean="0">
                <a:solidFill>
                  <a:srgbClr val="FF0000"/>
                </a:solidFill>
              </a:rPr>
              <a:t>mycetism</a:t>
            </a:r>
            <a:endParaRPr lang="en-US" b="1" dirty="0">
              <a:solidFill>
                <a:srgbClr val="FF0000"/>
              </a:solidFill>
            </a:endParaRPr>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graphicFrame>
        <p:nvGraphicFramePr>
          <p:cNvPr id="3" name="Table 2"/>
          <p:cNvGraphicFramePr>
            <a:graphicFrameLocks noGrp="1"/>
          </p:cNvGraphicFramePr>
          <p:nvPr>
            <p:extLst>
              <p:ext uri="{D42A27DB-BD31-4B8C-83A1-F6EECF244321}">
                <p14:modId xmlns:p14="http://schemas.microsoft.com/office/powerpoint/2010/main" val="1723346059"/>
              </p:ext>
            </p:extLst>
          </p:nvPr>
        </p:nvGraphicFramePr>
        <p:xfrm>
          <a:off x="152400" y="1371600"/>
          <a:ext cx="8656320" cy="4698661"/>
        </p:xfrm>
        <a:graphic>
          <a:graphicData uri="http://schemas.openxmlformats.org/drawingml/2006/table">
            <a:tbl>
              <a:tblPr firstRow="1" bandRow="1">
                <a:tableStyleId>{F2DE63D5-997A-4646-A377-4702673A728D}</a:tableStyleId>
              </a:tblPr>
              <a:tblGrid>
                <a:gridCol w="2164080">
                  <a:extLst>
                    <a:ext uri="{9D8B030D-6E8A-4147-A177-3AD203B41FA5}">
                      <a16:colId xmlns:a16="http://schemas.microsoft.com/office/drawing/2014/main" xmlns="" val="20000"/>
                    </a:ext>
                  </a:extLst>
                </a:gridCol>
                <a:gridCol w="2164080">
                  <a:extLst>
                    <a:ext uri="{9D8B030D-6E8A-4147-A177-3AD203B41FA5}">
                      <a16:colId xmlns:a16="http://schemas.microsoft.com/office/drawing/2014/main" xmlns="" val="20001"/>
                    </a:ext>
                  </a:extLst>
                </a:gridCol>
                <a:gridCol w="1727200">
                  <a:extLst>
                    <a:ext uri="{9D8B030D-6E8A-4147-A177-3AD203B41FA5}">
                      <a16:colId xmlns:a16="http://schemas.microsoft.com/office/drawing/2014/main" xmlns="" val="20002"/>
                    </a:ext>
                  </a:extLst>
                </a:gridCol>
                <a:gridCol w="2600960">
                  <a:extLst>
                    <a:ext uri="{9D8B030D-6E8A-4147-A177-3AD203B41FA5}">
                      <a16:colId xmlns:a16="http://schemas.microsoft.com/office/drawing/2014/main" xmlns="" val="20003"/>
                    </a:ext>
                  </a:extLst>
                </a:gridCol>
              </a:tblGrid>
              <a:tr h="853440">
                <a:tc>
                  <a:txBody>
                    <a:bodyPr/>
                    <a:lstStyle/>
                    <a:p>
                      <a:pPr marL="43815" marR="0">
                        <a:lnSpc>
                          <a:spcPct val="150000"/>
                        </a:lnSpc>
                        <a:spcBef>
                          <a:spcPts val="135"/>
                        </a:spcBef>
                        <a:spcAft>
                          <a:spcPts val="0"/>
                        </a:spcAft>
                      </a:pPr>
                      <a:r>
                        <a:rPr lang="en-US" sz="1900" dirty="0">
                          <a:effectLst/>
                        </a:rPr>
                        <a:t>Mushroom poisoning</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35"/>
                        </a:spcBef>
                        <a:spcAft>
                          <a:spcPts val="0"/>
                        </a:spcAft>
                      </a:pPr>
                      <a:r>
                        <a:rPr lang="en-US" sz="1900" dirty="0">
                          <a:effectLst/>
                        </a:rPr>
                        <a:t>Produced by fungal species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0"/>
                        </a:spcBef>
                        <a:spcAft>
                          <a:spcPts val="0"/>
                        </a:spcAft>
                      </a:pPr>
                      <a:r>
                        <a:rPr lang="en-US" sz="1900">
                          <a:effectLst/>
                        </a:rPr>
                        <a:t>Source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15240" marR="37465" algn="ctr">
                        <a:lnSpc>
                          <a:spcPct val="150000"/>
                        </a:lnSpc>
                        <a:spcBef>
                          <a:spcPts val="150"/>
                        </a:spcBef>
                        <a:spcAft>
                          <a:spcPts val="0"/>
                        </a:spcAft>
                      </a:pPr>
                      <a:r>
                        <a:rPr lang="en-US" sz="1900" dirty="0">
                          <a:effectLst/>
                        </a:rPr>
                        <a:t>Clinical condition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494453">
                <a:tc>
                  <a:txBody>
                    <a:bodyPr/>
                    <a:lstStyle/>
                    <a:p>
                      <a:pPr marL="43815" marR="0">
                        <a:lnSpc>
                          <a:spcPct val="150000"/>
                        </a:lnSpc>
                        <a:spcBef>
                          <a:spcPts val="140"/>
                        </a:spcBef>
                        <a:spcAft>
                          <a:spcPts val="0"/>
                        </a:spcAft>
                      </a:pPr>
                      <a:r>
                        <a:rPr lang="en-US" sz="1900">
                          <a:effectLst/>
                        </a:rPr>
                        <a:t>Ergot alkaloid</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359410">
                        <a:lnSpc>
                          <a:spcPct val="150000"/>
                        </a:lnSpc>
                        <a:spcBef>
                          <a:spcPts val="135"/>
                        </a:spcBef>
                        <a:spcAft>
                          <a:spcPts val="0"/>
                        </a:spcAft>
                      </a:pPr>
                      <a:r>
                        <a:rPr lang="en-US" sz="1900" dirty="0" err="1">
                          <a:effectLst/>
                        </a:rPr>
                        <a:t>Claviceps</a:t>
                      </a:r>
                      <a:r>
                        <a:rPr lang="en-US" sz="1900" dirty="0">
                          <a:effectLst/>
                        </a:rPr>
                        <a:t> </a:t>
                      </a:r>
                      <a:r>
                        <a:rPr lang="en-US" sz="1900" dirty="0" err="1">
                          <a:effectLst/>
                        </a:rPr>
                        <a:t>purpurea</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40"/>
                        </a:spcBef>
                        <a:spcAft>
                          <a:spcPts val="0"/>
                        </a:spcAft>
                      </a:pPr>
                      <a:r>
                        <a:rPr lang="en-US" sz="1900" dirty="0">
                          <a:effectLst/>
                        </a:rPr>
                        <a:t>Rye flour</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1905" marR="108585" algn="ctr">
                        <a:lnSpc>
                          <a:spcPct val="150000"/>
                        </a:lnSpc>
                        <a:spcBef>
                          <a:spcPts val="140"/>
                        </a:spcBef>
                        <a:spcAft>
                          <a:spcPts val="0"/>
                        </a:spcAft>
                      </a:pPr>
                      <a:r>
                        <a:rPr lang="en-US" sz="1900" dirty="0">
                          <a:effectLst/>
                        </a:rPr>
                        <a:t>St. Anthony’s fire</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1"/>
                  </a:ext>
                </a:extLst>
              </a:tr>
              <a:tr h="494453">
                <a:tc>
                  <a:txBody>
                    <a:bodyPr/>
                    <a:lstStyle/>
                    <a:p>
                      <a:pPr marL="43815" marR="213995">
                        <a:lnSpc>
                          <a:spcPct val="150000"/>
                        </a:lnSpc>
                        <a:spcBef>
                          <a:spcPts val="135"/>
                        </a:spcBef>
                        <a:spcAft>
                          <a:spcPts val="0"/>
                        </a:spcAft>
                      </a:pPr>
                      <a:r>
                        <a:rPr lang="en-US" sz="1900">
                          <a:effectLst/>
                        </a:rPr>
                        <a:t>Coprine poisoning</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35"/>
                        </a:spcBef>
                        <a:spcAft>
                          <a:spcPts val="0"/>
                        </a:spcAft>
                      </a:pPr>
                      <a:r>
                        <a:rPr lang="en-US" sz="1900" dirty="0" err="1">
                          <a:effectLst/>
                        </a:rPr>
                        <a:t>Coprine</a:t>
                      </a:r>
                      <a:r>
                        <a:rPr lang="en-US" sz="1900" dirty="0">
                          <a:effectLst/>
                        </a:rPr>
                        <a:t> </a:t>
                      </a:r>
                      <a:r>
                        <a:rPr lang="en-US" sz="1900" dirty="0" err="1">
                          <a:effectLst/>
                        </a:rPr>
                        <a:t>atramentarius</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40"/>
                        </a:spcBef>
                        <a:spcAft>
                          <a:spcPts val="0"/>
                        </a:spcAft>
                      </a:pPr>
                      <a:r>
                        <a:rPr lang="en-US" sz="1900">
                          <a:effectLst/>
                        </a:rPr>
                        <a:t>Butter</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gn="ctr">
                        <a:lnSpc>
                          <a:spcPct val="150000"/>
                        </a:lnSpc>
                        <a:spcBef>
                          <a:spcPts val="135"/>
                        </a:spcBef>
                        <a:spcAft>
                          <a:spcPts val="0"/>
                        </a:spcAft>
                      </a:pPr>
                      <a:r>
                        <a:rPr lang="en-US" sz="1900" dirty="0">
                          <a:effectLst/>
                        </a:rPr>
                        <a:t>Antabuse like reaction</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494453">
                <a:tc>
                  <a:txBody>
                    <a:bodyPr/>
                    <a:lstStyle/>
                    <a:p>
                      <a:pPr marL="43815" marR="0">
                        <a:lnSpc>
                          <a:spcPct val="150000"/>
                        </a:lnSpc>
                        <a:spcBef>
                          <a:spcPts val="140"/>
                        </a:spcBef>
                        <a:spcAft>
                          <a:spcPts val="0"/>
                        </a:spcAft>
                      </a:pPr>
                      <a:r>
                        <a:rPr lang="en-US" sz="1900">
                          <a:effectLst/>
                        </a:rPr>
                        <a:t>Muscarine</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359410">
                        <a:lnSpc>
                          <a:spcPct val="150000"/>
                        </a:lnSpc>
                        <a:spcBef>
                          <a:spcPts val="135"/>
                        </a:spcBef>
                        <a:spcAft>
                          <a:spcPts val="0"/>
                        </a:spcAft>
                      </a:pPr>
                      <a:r>
                        <a:rPr lang="en-US" sz="1900">
                          <a:effectLst/>
                        </a:rPr>
                        <a:t>Inocybe fastigiata</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40"/>
                        </a:spcBef>
                        <a:spcAft>
                          <a:spcPts val="0"/>
                        </a:spcAft>
                      </a:pPr>
                      <a:r>
                        <a:rPr lang="en-US" sz="1900">
                          <a:effectLst/>
                        </a:rPr>
                        <a:t>Food</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15240" marR="81280" algn="ctr">
                        <a:lnSpc>
                          <a:spcPct val="150000"/>
                        </a:lnSpc>
                        <a:spcBef>
                          <a:spcPts val="140"/>
                        </a:spcBef>
                        <a:spcAft>
                          <a:spcPts val="0"/>
                        </a:spcAft>
                      </a:pPr>
                      <a:r>
                        <a:rPr lang="en-US" sz="1900" dirty="0">
                          <a:effectLst/>
                        </a:rPr>
                        <a:t>Cholinergic effect</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853440">
                <a:tc>
                  <a:txBody>
                    <a:bodyPr/>
                    <a:lstStyle/>
                    <a:p>
                      <a:pPr marL="43815" marR="0">
                        <a:lnSpc>
                          <a:spcPct val="150000"/>
                        </a:lnSpc>
                        <a:spcBef>
                          <a:spcPts val="135"/>
                        </a:spcBef>
                        <a:spcAft>
                          <a:spcPts val="0"/>
                        </a:spcAft>
                      </a:pPr>
                      <a:r>
                        <a:rPr lang="en-US" sz="1900">
                          <a:effectLst/>
                        </a:rPr>
                        <a:t>Ibotenic acid, muscimol</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280670">
                        <a:lnSpc>
                          <a:spcPct val="150000"/>
                        </a:lnSpc>
                        <a:spcBef>
                          <a:spcPts val="135"/>
                        </a:spcBef>
                        <a:spcAft>
                          <a:spcPts val="0"/>
                        </a:spcAft>
                      </a:pPr>
                      <a:r>
                        <a:rPr lang="en-US" sz="1900">
                          <a:effectLst/>
                        </a:rPr>
                        <a:t>Amanita pantherina</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35"/>
                        </a:spcBef>
                        <a:spcAft>
                          <a:spcPts val="0"/>
                        </a:spcAft>
                      </a:pPr>
                      <a:r>
                        <a:rPr lang="en-US" sz="1900">
                          <a:effectLst/>
                        </a:rPr>
                        <a:t>Edible mushroom</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0" algn="ctr">
                        <a:lnSpc>
                          <a:spcPct val="150000"/>
                        </a:lnSpc>
                        <a:spcBef>
                          <a:spcPts val="135"/>
                        </a:spcBef>
                        <a:spcAft>
                          <a:spcPts val="0"/>
                        </a:spcAft>
                      </a:pPr>
                      <a:r>
                        <a:rPr lang="en-US" sz="1900" dirty="0">
                          <a:effectLst/>
                        </a:rPr>
                        <a:t>Abdominal pain, vomiting, diarrhea</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r h="853440">
                <a:tc>
                  <a:txBody>
                    <a:bodyPr/>
                    <a:lstStyle/>
                    <a:p>
                      <a:pPr marL="43815" marR="0">
                        <a:lnSpc>
                          <a:spcPct val="150000"/>
                        </a:lnSpc>
                        <a:spcBef>
                          <a:spcPts val="140"/>
                        </a:spcBef>
                        <a:spcAft>
                          <a:spcPts val="0"/>
                        </a:spcAft>
                      </a:pPr>
                      <a:r>
                        <a:rPr lang="en-US" sz="1900" dirty="0" err="1">
                          <a:effectLst/>
                        </a:rPr>
                        <a:t>Cyclopeptide</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317500">
                        <a:lnSpc>
                          <a:spcPct val="150000"/>
                        </a:lnSpc>
                        <a:spcBef>
                          <a:spcPts val="155"/>
                        </a:spcBef>
                        <a:spcAft>
                          <a:spcPts val="0"/>
                        </a:spcAft>
                      </a:pPr>
                      <a:r>
                        <a:rPr lang="en-US" sz="1900">
                          <a:effectLst/>
                        </a:rPr>
                        <a:t>Amanita phalloides</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180" marR="0">
                        <a:lnSpc>
                          <a:spcPct val="150000"/>
                        </a:lnSpc>
                        <a:spcBef>
                          <a:spcPts val="155"/>
                        </a:spcBef>
                        <a:spcAft>
                          <a:spcPts val="0"/>
                        </a:spcAft>
                      </a:pPr>
                      <a:r>
                        <a:rPr lang="en-US" sz="1900">
                          <a:effectLst/>
                        </a:rPr>
                        <a:t>Edible mushroom</a:t>
                      </a:r>
                      <a:endParaRPr lang="en-US" sz="19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2545" marR="74930" algn="ctr">
                        <a:lnSpc>
                          <a:spcPct val="150000"/>
                        </a:lnSpc>
                        <a:spcBef>
                          <a:spcPts val="135"/>
                        </a:spcBef>
                        <a:spcAft>
                          <a:spcPts val="0"/>
                        </a:spcAft>
                      </a:pPr>
                      <a:r>
                        <a:rPr lang="en-US" sz="1900" dirty="0">
                          <a:effectLst/>
                        </a:rPr>
                        <a:t>Hepatocellular failure, green death cap</a:t>
                      </a:r>
                      <a:endParaRPr lang="en-US" sz="19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3055310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16600" b="1" dirty="0" smtClean="0"/>
              <a:t> </a:t>
            </a:r>
            <a:endParaRPr lang="en-US" sz="16600" b="1" dirty="0"/>
          </a:p>
        </p:txBody>
      </p:sp>
      <p:sp>
        <p:nvSpPr>
          <p:cNvPr id="4" name="Rectangle 3"/>
          <p:cNvSpPr/>
          <p:nvPr/>
        </p:nvSpPr>
        <p:spPr>
          <a:xfrm>
            <a:off x="1278504" y="2362200"/>
            <a:ext cx="6586996" cy="264687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Thanks</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33816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2102</Words>
  <Application>Microsoft Office PowerPoint</Application>
  <PresentationFormat>On-screen Show (4:3)</PresentationFormat>
  <Paragraphs>341</Paragraphs>
  <Slides>44</Slides>
  <Notes>34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Diarrheogenic E. coli</vt:lpstr>
      <vt:lpstr>Diarrhea (Diarrheagenic E. coli)</vt:lpstr>
      <vt:lpstr>Enteropathogenic E. coli (EPEC)</vt:lpstr>
      <vt:lpstr>PowerPoint Presentation</vt:lpstr>
      <vt:lpstr>PowerPoint Presentation</vt:lpstr>
      <vt:lpstr>PowerPoint Presentation</vt:lpstr>
      <vt:lpstr>Enterotoxigenic E. coli (ETEC)</vt:lpstr>
      <vt:lpstr>ETEC adhere to small bowel enterocytes and induce watery diarrhoea by the secretion of heat-labile (LT) and/or heat-stable (ST) enterotoxins.</vt:lpstr>
      <vt:lpstr>PowerPoint Presentation</vt:lpstr>
      <vt:lpstr>Enteroinvasive E. coli (EIEC)</vt:lpstr>
      <vt:lpstr>PowerPoint Presentation</vt:lpstr>
      <vt:lpstr>EIEC invades the colonic epithelial cell, lyses the phagosome and moves through the cell by nucleating actin microfilaments. The bacteria might move laterally through the epithelium by direct cell-to-cell spread or might exit and re-enter the baso-lateral plasma membrane.</vt:lpstr>
      <vt:lpstr>PowerPoint Presentation</vt:lpstr>
      <vt:lpstr>Enterohemorrhagic E. coli (EHEC)</vt:lpstr>
      <vt:lpstr>EHEC also induce the attaching and effacing lesion, but in the colon. The distinguishing feature of EHEC is the elaboration of Shiga toxin (Stx), systemic absorption of which leads to potentially life-threatening complications.</vt:lpstr>
      <vt:lpstr>PowerPoint Presentation</vt:lpstr>
      <vt:lpstr>PowerPoint Presentation</vt:lpstr>
      <vt:lpstr>PowerPoint Presentation</vt:lpstr>
      <vt:lpstr>PowerPoint Presentation</vt:lpstr>
      <vt:lpstr>Enteroaggregative E. coli (EAEC)</vt:lpstr>
      <vt:lpstr>EAEC adheres to small and large bowel epithelia in a thick biofilm and elaborates secretory enterotoxins and cytotoxins. Shortening of microvilli, mononuclear infiltration and Haemmorhage.</vt:lpstr>
      <vt:lpstr>PowerPoint Presentation</vt:lpstr>
      <vt:lpstr>PowerPoint Presentation</vt:lpstr>
      <vt:lpstr>E. coli O104: H4</vt:lpstr>
      <vt:lpstr>Diffusely-adherent E. coli (DAEC)</vt:lpstr>
      <vt:lpstr>Treatment of Diarrheagenic E. coli</vt:lpstr>
      <vt:lpstr>PowerPoint Presentation</vt:lpstr>
      <vt:lpstr>PowerPoint Presentation</vt:lpstr>
      <vt:lpstr>PowerPoint Presentation</vt:lpstr>
      <vt:lpstr>PowerPoint Presentation</vt:lpstr>
      <vt:lpstr>PowerPoint Presentation</vt:lpstr>
      <vt:lpstr>Microbial agents of food poisoning</vt:lpstr>
      <vt:lpstr>PowerPoint Presentation</vt:lpstr>
      <vt:lpstr>PowerPoint Presentation</vt:lpstr>
      <vt:lpstr>Treatment of Food poisoning</vt:lpstr>
      <vt:lpstr>PowerPoint Presentation</vt:lpstr>
      <vt:lpstr>PowerPoint Presentation</vt:lpstr>
      <vt:lpstr>CHEMICAL CAUSES OF FOOD POISONING</vt:lpstr>
      <vt:lpstr>Scombroid Food Poisoning</vt:lpstr>
      <vt:lpstr>MYCOTOXICOSES</vt:lpstr>
      <vt:lpstr>Features of common mycotoxicosis</vt:lpstr>
      <vt:lpstr>PowerPoint Presentation</vt:lpstr>
      <vt:lpstr>Features of common mycetism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Diarrheogenic E. coli</dc:title>
  <dc:creator>micro pc</dc:creator>
  <cp:lastModifiedBy>micro pc</cp:lastModifiedBy>
  <cp:revision>38</cp:revision>
  <dcterms:created xsi:type="dcterms:W3CDTF">2023-08-26T03:36:49Z</dcterms:created>
  <dcterms:modified xsi:type="dcterms:W3CDTF">2024-07-24T05:09:49Z</dcterms:modified>
</cp:coreProperties>
</file>