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9" r:id="rId41"/>
    <p:sldId id="300" r:id="rId42"/>
    <p:sldId id="301" r:id="rId43"/>
    <p:sldId id="302" r:id="rId44"/>
    <p:sldId id="303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8" r:id="rId58"/>
    <p:sldId id="319" r:id="rId59"/>
    <p:sldId id="320" r:id="rId60"/>
    <p:sldId id="321" r:id="rId61"/>
    <p:sldId id="322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7D253B-1414-42D3-ACD8-5F7A68EE8645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E885A-4231-482A-B1DD-BEB457FA6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824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8511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2102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7112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7083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61410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8520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84249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2745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90040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08196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70844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51292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43608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84877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48019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01868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70413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76115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60914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6912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28461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27924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08328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26243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26796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11543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5814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27891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69990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16916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374493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820183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140317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56171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567898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439903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779232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360153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85394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477626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7560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330583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253676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594209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782797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730197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831940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292856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985167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517181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346759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434342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364501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169554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550637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029947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9428063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855560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084057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5060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04619-1C33-4DB4-8626-FBFAB61B32E8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1569-EC2C-4CAE-A2F2-568192F56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335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04619-1C33-4DB4-8626-FBFAB61B32E8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1569-EC2C-4CAE-A2F2-568192F56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73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04619-1C33-4DB4-8626-FBFAB61B32E8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1569-EC2C-4CAE-A2F2-568192F56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11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04619-1C33-4DB4-8626-FBFAB61B32E8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1569-EC2C-4CAE-A2F2-568192F56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080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04619-1C33-4DB4-8626-FBFAB61B32E8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1569-EC2C-4CAE-A2F2-568192F56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637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04619-1C33-4DB4-8626-FBFAB61B32E8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1569-EC2C-4CAE-A2F2-568192F56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455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04619-1C33-4DB4-8626-FBFAB61B32E8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1569-EC2C-4CAE-A2F2-568192F56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52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04619-1C33-4DB4-8626-FBFAB61B32E8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1569-EC2C-4CAE-A2F2-568192F56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746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04619-1C33-4DB4-8626-FBFAB61B32E8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1569-EC2C-4CAE-A2F2-568192F56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610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04619-1C33-4DB4-8626-FBFAB61B32E8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1569-EC2C-4CAE-A2F2-568192F56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970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04619-1C33-4DB4-8626-FBFAB61B32E8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1569-EC2C-4CAE-A2F2-568192F56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2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7544483" y="877033"/>
            <a:ext cx="1299300" cy="577200"/>
          </a:xfrm>
          <a:prstGeom prst="triangle">
            <a:avLst>
              <a:gd name="adj" fmla="val 3242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-9451"/>
            <a:ext cx="8661398" cy="6867451"/>
            <a:chOff x="0" y="-7088"/>
            <a:chExt cx="8661398" cy="5150588"/>
          </a:xfrm>
        </p:grpSpPr>
        <p:sp>
          <p:nvSpPr>
            <p:cNvPr id="12" name="Google Shape;12;p2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4" name="Google Shape;14;p2"/>
          <p:cNvGrpSpPr/>
          <p:nvPr/>
        </p:nvGrpSpPr>
        <p:grpSpPr>
          <a:xfrm rot="10800000" flipH="1">
            <a:off x="1" y="1454351"/>
            <a:ext cx="8847502" cy="3949300"/>
            <a:chOff x="-8178042" y="-4493254"/>
            <a:chExt cx="19483598" cy="6522736"/>
          </a:xfrm>
        </p:grpSpPr>
        <p:sp>
          <p:nvSpPr>
            <p:cNvPr id="15" name="Google Shape;15;p2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3677237" y="5704465"/>
            <a:ext cx="5480829" cy="577328"/>
            <a:chOff x="5582265" y="4646738"/>
            <a:chExt cx="5480829" cy="432996"/>
          </a:xfrm>
        </p:grpSpPr>
        <p:sp>
          <p:nvSpPr>
            <p:cNvPr id="18" name="Google Shape;18;p2"/>
            <p:cNvSpPr/>
            <p:nvPr/>
          </p:nvSpPr>
          <p:spPr>
            <a:xfrm rot="10800000">
              <a:off x="558226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" name="Google Shape;19;p2"/>
            <p:cNvGrpSpPr/>
            <p:nvPr/>
          </p:nvGrpSpPr>
          <p:grpSpPr>
            <a:xfrm flipH="1">
              <a:off x="5585232" y="4646738"/>
              <a:ext cx="5477861" cy="304551"/>
              <a:chOff x="-24158748" y="330075"/>
              <a:chExt cx="30568423" cy="1699506"/>
            </a:xfrm>
          </p:grpSpPr>
          <p:sp>
            <p:nvSpPr>
              <p:cNvPr id="20" name="Google Shape;20;p2"/>
              <p:cNvSpPr/>
              <p:nvPr/>
            </p:nvSpPr>
            <p:spPr>
              <a:xfrm>
                <a:off x="-24158748" y="330081"/>
                <a:ext cx="289080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4710175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685800" y="1454333"/>
            <a:ext cx="5367900" cy="394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="" xmlns:a16="http://schemas.microsoft.com/office/drawing/2014/main" id="{23FF360D-E726-4437-9B14-F729DC0A8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82760" y="4473178"/>
            <a:ext cx="1063409" cy="92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511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6"/>
          <p:cNvGrpSpPr/>
          <p:nvPr/>
        </p:nvGrpSpPr>
        <p:grpSpPr>
          <a:xfrm>
            <a:off x="-4" y="54"/>
            <a:ext cx="7072430" cy="1769753"/>
            <a:chOff x="-4" y="40"/>
            <a:chExt cx="7072430" cy="1327315"/>
          </a:xfrm>
        </p:grpSpPr>
        <p:sp>
          <p:nvSpPr>
            <p:cNvPr id="83" name="Google Shape;83;p6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84" name="Google Shape;84;p6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85" name="Google Shape;85;p6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6" name="Google Shape;86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87" name="Google Shape;87;p6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88" name="Google Shape;88;p6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9" name="Google Shape;89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90" name="Google Shape;90;p6"/>
          <p:cNvGrpSpPr/>
          <p:nvPr/>
        </p:nvGrpSpPr>
        <p:grpSpPr>
          <a:xfrm>
            <a:off x="6946842" y="5963632"/>
            <a:ext cx="2202830" cy="894393"/>
            <a:chOff x="5575242" y="4472723"/>
            <a:chExt cx="2202830" cy="670795"/>
          </a:xfrm>
        </p:grpSpPr>
        <p:sp>
          <p:nvSpPr>
            <p:cNvPr id="91" name="Google Shape;91;p6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2" name="Google Shape;92;p6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93" name="Google Shape;93;p6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6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5" name="Google Shape;95;p6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96" name="Google Shape;96;p6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6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8" name="Google Shape;98;p6"/>
          <p:cNvSpPr txBox="1">
            <a:spLocks noGrp="1"/>
          </p:cNvSpPr>
          <p:nvPr>
            <p:ph type="title"/>
          </p:nvPr>
        </p:nvSpPr>
        <p:spPr>
          <a:xfrm>
            <a:off x="814275" y="523433"/>
            <a:ext cx="5258400" cy="10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6"/>
          <p:cNvSpPr txBox="1">
            <a:spLocks noGrp="1"/>
          </p:cNvSpPr>
          <p:nvPr>
            <p:ph type="body" idx="1"/>
          </p:nvPr>
        </p:nvSpPr>
        <p:spPr>
          <a:xfrm>
            <a:off x="814275" y="2050651"/>
            <a:ext cx="3378300" cy="3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100" name="Google Shape;100;p6"/>
          <p:cNvSpPr txBox="1">
            <a:spLocks noGrp="1"/>
          </p:cNvSpPr>
          <p:nvPr>
            <p:ph type="body" idx="2"/>
          </p:nvPr>
        </p:nvSpPr>
        <p:spPr>
          <a:xfrm>
            <a:off x="4396123" y="2050651"/>
            <a:ext cx="3378300" cy="3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101" name="Google Shape;101;p6"/>
          <p:cNvSpPr txBox="1">
            <a:spLocks noGrp="1"/>
          </p:cNvSpPr>
          <p:nvPr>
            <p:ph type="sldNum" idx="12"/>
          </p:nvPr>
        </p:nvSpPr>
        <p:spPr>
          <a:xfrm>
            <a:off x="7618000" y="6182000"/>
            <a:ext cx="14874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="" xmlns:a16="http://schemas.microsoft.com/office/drawing/2014/main" id="{502CA400-D611-41AE-B40D-34851DAE7A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1434" y="185949"/>
            <a:ext cx="884735" cy="76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6887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ubtitle">
  <p:cSld name="Sub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5697214" y="3514025"/>
            <a:ext cx="889200" cy="3952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 panose="02000000000000000000"/>
              <a:ea typeface="Arvo" panose="02000000000000000000"/>
              <a:cs typeface="Arvo" panose="02000000000000000000"/>
              <a:sym typeface="Arvo" panose="02000000000000000000"/>
            </a:endParaRPr>
          </a:p>
        </p:txBody>
      </p:sp>
      <p:grpSp>
        <p:nvGrpSpPr>
          <p:cNvPr id="25" name="Google Shape;25;p3"/>
          <p:cNvGrpSpPr/>
          <p:nvPr/>
        </p:nvGrpSpPr>
        <p:grpSpPr>
          <a:xfrm>
            <a:off x="0" y="-9451"/>
            <a:ext cx="8661398" cy="6867451"/>
            <a:chOff x="0" y="-7088"/>
            <a:chExt cx="8661398" cy="5150588"/>
          </a:xfrm>
        </p:grpSpPr>
        <p:sp>
          <p:nvSpPr>
            <p:cNvPr id="26" name="Google Shape;26;p3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</p:grpSp>
      <p:grpSp>
        <p:nvGrpSpPr>
          <p:cNvPr id="28" name="Google Shape;28;p3"/>
          <p:cNvGrpSpPr/>
          <p:nvPr/>
        </p:nvGrpSpPr>
        <p:grpSpPr>
          <a:xfrm rot="10800000" flipH="1">
            <a:off x="-2" y="3899768"/>
            <a:ext cx="6589087" cy="2703024"/>
            <a:chOff x="-9894852" y="-4493254"/>
            <a:chExt cx="21200407" cy="6522740"/>
          </a:xfrm>
        </p:grpSpPr>
        <p:sp>
          <p:nvSpPr>
            <p:cNvPr id="29" name="Google Shape;29;p3"/>
            <p:cNvSpPr/>
            <p:nvPr/>
          </p:nvSpPr>
          <p:spPr>
            <a:xfrm>
              <a:off x="-9894852" y="-4493114"/>
              <a:ext cx="146853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</p:grpSp>
      <p:grpSp>
        <p:nvGrpSpPr>
          <p:cNvPr id="31" name="Google Shape;31;p3"/>
          <p:cNvGrpSpPr/>
          <p:nvPr/>
        </p:nvGrpSpPr>
        <p:grpSpPr>
          <a:xfrm>
            <a:off x="6946842" y="5963632"/>
            <a:ext cx="2202830" cy="894393"/>
            <a:chOff x="5575242" y="4472723"/>
            <a:chExt cx="2202830" cy="670795"/>
          </a:xfrm>
        </p:grpSpPr>
        <p:sp>
          <p:nvSpPr>
            <p:cNvPr id="32" name="Google Shape;32;p3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3" name="Google Shape;33;p3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34" name="Google Shape;34;p3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36;p3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37" name="Google Shape;37;p3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3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9" name="Google Shape;39;p3"/>
          <p:cNvSpPr txBox="1">
            <a:spLocks noGrp="1"/>
          </p:cNvSpPr>
          <p:nvPr>
            <p:ph type="ctrTitle"/>
          </p:nvPr>
        </p:nvSpPr>
        <p:spPr>
          <a:xfrm>
            <a:off x="463525" y="3828197"/>
            <a:ext cx="4094400" cy="15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ubTitle" idx="1"/>
          </p:nvPr>
        </p:nvSpPr>
        <p:spPr>
          <a:xfrm>
            <a:off x="463525" y="5300599"/>
            <a:ext cx="4094400" cy="10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sldNum" idx="12"/>
          </p:nvPr>
        </p:nvSpPr>
        <p:spPr>
          <a:xfrm>
            <a:off x="7618000" y="6182000"/>
            <a:ext cx="14874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="" xmlns:a16="http://schemas.microsoft.com/office/drawing/2014/main" id="{FEFE88D0-B675-41B1-8991-7DEE15BEB5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1434" y="185949"/>
            <a:ext cx="884735" cy="76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784074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04619-1C33-4DB4-8626-FBFAB61B32E8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71569-EC2C-4CAE-A2F2-568192F56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795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Cholera, </a:t>
            </a:r>
            <a:r>
              <a:rPr lang="en-US" b="1" dirty="0" err="1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Halophilic</a:t>
            </a:r>
            <a:r>
              <a:rPr lang="en-US" b="1" dirty="0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Vibrio</a:t>
            </a:r>
            <a:br>
              <a:rPr lang="en-US" b="1" dirty="0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and </a:t>
            </a:r>
            <a:r>
              <a:rPr lang="en-US" b="1" dirty="0" err="1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Aeromonas</a:t>
            </a:r>
            <a:r>
              <a:rPr lang="en-US" b="1" dirty="0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Infections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Dr. </a:t>
            </a:r>
            <a:r>
              <a:rPr lang="en-US" b="1" dirty="0" err="1" smtClean="0">
                <a:solidFill>
                  <a:srgbClr val="00B050"/>
                </a:solidFill>
              </a:rPr>
              <a:t>Ved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Prakash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Professor &amp; Head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PG Department of Microbiology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198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Learning objectives</a:t>
            </a: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2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At the end of the session, the students will be able to understand: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Roboto Condensed Light" panose="020B0604020202020204" charset="0"/>
                <a:ea typeface="Roboto Condensed Light" panose="020B0604020202020204" charset="0"/>
              </a:rPr>
              <a:t>Classification, pathogenesis, clinical manifestations, lab diagnosis and treatment of </a:t>
            </a:r>
            <a:r>
              <a:rPr lang="en-US" sz="2200" i="1" dirty="0">
                <a:latin typeface="Roboto Condensed Light" panose="020B0604020202020204" charset="0"/>
                <a:ea typeface="Roboto Condensed Light" panose="020B0604020202020204" charset="0"/>
              </a:rPr>
              <a:t>Vibrio </a:t>
            </a:r>
            <a:r>
              <a:rPr lang="en-US" sz="2200" i="1" dirty="0" err="1">
                <a:latin typeface="Roboto Condensed Light" panose="020B0604020202020204" charset="0"/>
                <a:ea typeface="Roboto Condensed Light" panose="020B0604020202020204" charset="0"/>
              </a:rPr>
              <a:t>cholerae</a:t>
            </a:r>
            <a:endParaRPr lang="en-US" sz="2200" i="1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>
              <a:lnSpc>
                <a:spcPct val="150000"/>
              </a:lnSpc>
            </a:pPr>
            <a:r>
              <a:rPr lang="en-US" sz="2200" dirty="0">
                <a:latin typeface="Roboto Condensed Light" panose="020B0604020202020204" charset="0"/>
                <a:ea typeface="Roboto Condensed Light" panose="020B0604020202020204" charset="0"/>
              </a:rPr>
              <a:t>Halophilic </a:t>
            </a:r>
            <a:r>
              <a:rPr lang="en-US" sz="2200" dirty="0" err="1">
                <a:latin typeface="Roboto Condensed Light" panose="020B0604020202020204" charset="0"/>
                <a:ea typeface="Roboto Condensed Light" panose="020B0604020202020204" charset="0"/>
              </a:rPr>
              <a:t>vibrios</a:t>
            </a:r>
            <a:endParaRPr lang="en-US" sz="2200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>
              <a:lnSpc>
                <a:spcPct val="150000"/>
              </a:lnSpc>
            </a:pPr>
            <a:r>
              <a:rPr lang="en-US" sz="2200" dirty="0" err="1">
                <a:latin typeface="Roboto Condensed Light" panose="020B0604020202020204" charset="0"/>
                <a:ea typeface="Roboto Condensed Light" panose="020B0604020202020204" charset="0"/>
              </a:rPr>
              <a:t>Aeromonas</a:t>
            </a:r>
            <a:r>
              <a:rPr lang="en-US" sz="2200" dirty="0">
                <a:latin typeface="Roboto Condensed Light" panose="020B0604020202020204" charset="0"/>
                <a:ea typeface="Roboto Condensed Light" panose="020B0604020202020204" charset="0"/>
              </a:rPr>
              <a:t> infections</a:t>
            </a:r>
          </a:p>
          <a:p>
            <a:pPr marL="101600" indent="0">
              <a:lnSpc>
                <a:spcPct val="150000"/>
              </a:lnSpc>
              <a:buNone/>
            </a:pPr>
            <a:endParaRPr lang="en-US" sz="2200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>
              <a:lnSpc>
                <a:spcPct val="150000"/>
              </a:lnSpc>
            </a:pPr>
            <a:endParaRPr lang="en-US" sz="2200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>
              <a:lnSpc>
                <a:spcPct val="150000"/>
              </a:lnSpc>
            </a:pPr>
            <a:endParaRPr lang="en-US" sz="2200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>
              <a:lnSpc>
                <a:spcPct val="150000"/>
              </a:lnSpc>
            </a:pPr>
            <a:endParaRPr lang="en-US" sz="2200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>
              <a:lnSpc>
                <a:spcPct val="150000"/>
              </a:lnSpc>
            </a:pPr>
            <a:endParaRPr lang="en-US" sz="2200" dirty="0">
              <a:solidFill>
                <a:schemeClr val="tx1"/>
              </a:solidFill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1351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INTRODUCTION</a:t>
            </a:r>
            <a:endParaRPr lang="en-US" sz="3200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 err="1">
                <a:solidFill>
                  <a:srgbClr val="00B050"/>
                </a:solidFill>
              </a:rPr>
              <a:t>Vibrios</a:t>
            </a:r>
            <a:r>
              <a:rPr lang="en-US" sz="2200" b="1" dirty="0">
                <a:solidFill>
                  <a:srgbClr val="00B050"/>
                </a:solidFill>
              </a:rPr>
              <a:t> - </a:t>
            </a:r>
            <a:r>
              <a:rPr lang="en-US" sz="2200" dirty="0"/>
              <a:t>curved gram-negative bacilli that are actively motile by means of single polar flagellum.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The name ‘</a:t>
            </a:r>
            <a:r>
              <a:rPr lang="en-US" sz="2200" i="1" dirty="0"/>
              <a:t>Vibrio</a:t>
            </a:r>
            <a:r>
              <a:rPr lang="en-US" sz="2200" dirty="0"/>
              <a:t>’ is derived from its characteristic vibratory motility.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Robert Koch isolated the organism in 1886, and named it as </a:t>
            </a:r>
            <a:r>
              <a:rPr lang="en-US" sz="2200" dirty="0" err="1"/>
              <a:t>Komma</a:t>
            </a:r>
            <a:r>
              <a:rPr lang="en-US" sz="2200" dirty="0"/>
              <a:t> bacillus; due to its characteristic </a:t>
            </a:r>
            <a:r>
              <a:rPr lang="en-US" sz="2200" b="1" dirty="0">
                <a:solidFill>
                  <a:srgbClr val="7030A0"/>
                </a:solidFill>
              </a:rPr>
              <a:t>curved</a:t>
            </a:r>
            <a:r>
              <a:rPr lang="en-US" sz="2200" b="1" dirty="0"/>
              <a:t> </a:t>
            </a:r>
            <a:r>
              <a:rPr lang="en-US" sz="2200" dirty="0"/>
              <a:t>or </a:t>
            </a:r>
            <a:r>
              <a:rPr lang="en-US" sz="2200" b="1" dirty="0">
                <a:solidFill>
                  <a:srgbClr val="7030A0"/>
                </a:solidFill>
              </a:rPr>
              <a:t>comma-shaped</a:t>
            </a:r>
            <a:r>
              <a:rPr lang="en-US" sz="2200" b="1" dirty="0"/>
              <a:t> </a:t>
            </a:r>
            <a:r>
              <a:rPr lang="en-US" sz="2200" dirty="0"/>
              <a:t>appearance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7449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rgbClr val="7030A0"/>
                </a:solidFill>
              </a:rPr>
              <a:t>Habitat: </a:t>
            </a:r>
            <a:r>
              <a:rPr lang="en-US" sz="2200" dirty="0" err="1"/>
              <a:t>Vibrios</a:t>
            </a:r>
            <a:r>
              <a:rPr lang="en-US" sz="2200" dirty="0"/>
              <a:t> are ubiquitous, found worldwide.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Being salt loving - natural habitat of vibrio is the marine environments (sea water and sea food), surface waters, river and sewage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Most important - </a:t>
            </a:r>
            <a:r>
              <a:rPr lang="en-US" sz="2200" i="1" dirty="0"/>
              <a:t>V. </a:t>
            </a:r>
            <a:r>
              <a:rPr lang="en-US" sz="2200" i="1" dirty="0" err="1"/>
              <a:t>cholerae</a:t>
            </a:r>
            <a:r>
              <a:rPr lang="en-US" sz="2200" i="1" dirty="0"/>
              <a:t> </a:t>
            </a:r>
            <a:r>
              <a:rPr lang="en-US" sz="2200" dirty="0"/>
              <a:t>- causes a devastating acute diarrheal disease </a:t>
            </a:r>
            <a:r>
              <a:rPr lang="en-US" sz="2200" b="1" dirty="0"/>
              <a:t>‘</a:t>
            </a:r>
            <a:r>
              <a:rPr lang="en-US" sz="2200" b="1" dirty="0">
                <a:solidFill>
                  <a:srgbClr val="7030A0"/>
                </a:solidFill>
              </a:rPr>
              <a:t>cholera</a:t>
            </a:r>
            <a:r>
              <a:rPr lang="en-US" sz="2200" b="1" dirty="0"/>
              <a:t>’ </a:t>
            </a:r>
            <a:r>
              <a:rPr lang="en-US" sz="2200" dirty="0"/>
              <a:t>and has been responsible for seven global pandemics and several epidemics over the past two centuries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7797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CHOLERA</a:t>
            </a:r>
            <a:endParaRPr lang="en-US" sz="6600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611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Classification of Vibrio</a:t>
            </a:r>
            <a:endParaRPr lang="en-US" sz="4800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200" b="1" i="1" dirty="0">
                <a:solidFill>
                  <a:srgbClr val="7030A0"/>
                </a:solidFill>
              </a:rPr>
              <a:t>Based on Salt Requirement: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b="1" dirty="0" err="1">
                <a:solidFill>
                  <a:srgbClr val="7030A0"/>
                </a:solidFill>
              </a:rPr>
              <a:t>Nonhalophilic</a:t>
            </a:r>
            <a:r>
              <a:rPr lang="en-US" sz="2200" b="1" dirty="0">
                <a:solidFill>
                  <a:srgbClr val="7030A0"/>
                </a:solidFill>
              </a:rPr>
              <a:t> </a:t>
            </a:r>
            <a:r>
              <a:rPr lang="en-US" sz="2200" b="1" dirty="0" err="1">
                <a:solidFill>
                  <a:srgbClr val="7030A0"/>
                </a:solidFill>
              </a:rPr>
              <a:t>vibrios</a:t>
            </a:r>
            <a:r>
              <a:rPr lang="en-US" sz="2200" b="1" dirty="0">
                <a:solidFill>
                  <a:srgbClr val="7030A0"/>
                </a:solidFill>
              </a:rPr>
              <a:t> - </a:t>
            </a:r>
            <a:r>
              <a:rPr lang="en-US" sz="2200" dirty="0"/>
              <a:t>Grow without salt, but 1% salt is optimum for their growth - cannot grow at higher salt concentrations. Examples - </a:t>
            </a:r>
            <a:r>
              <a:rPr lang="en-US" sz="2200" i="1" dirty="0"/>
              <a:t>V. cholera </a:t>
            </a:r>
            <a:r>
              <a:rPr lang="en-US" sz="2200" dirty="0"/>
              <a:t>and </a:t>
            </a:r>
            <a:r>
              <a:rPr lang="en-US" sz="2200" i="1" dirty="0"/>
              <a:t>V. </a:t>
            </a:r>
            <a:r>
              <a:rPr lang="en-US" sz="2200" i="1" dirty="0" err="1"/>
              <a:t>mimicus</a:t>
            </a:r>
            <a:endParaRPr lang="en-US" sz="2200" i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rgbClr val="7030A0"/>
                </a:solidFill>
              </a:rPr>
              <a:t>Halophilic </a:t>
            </a:r>
            <a:r>
              <a:rPr lang="en-US" sz="2200" b="1" dirty="0" err="1">
                <a:solidFill>
                  <a:srgbClr val="7030A0"/>
                </a:solidFill>
              </a:rPr>
              <a:t>vibrios</a:t>
            </a:r>
            <a:r>
              <a:rPr lang="en-US" sz="2200" b="1" dirty="0">
                <a:solidFill>
                  <a:srgbClr val="7030A0"/>
                </a:solidFill>
              </a:rPr>
              <a:t> - </a:t>
            </a:r>
            <a:r>
              <a:rPr lang="en-US" sz="2200" dirty="0"/>
              <a:t>Cannot grow in the absence of salt - can tolerate and grow at higher salt concentration of up to 7–10%. Examples - </a:t>
            </a:r>
            <a:r>
              <a:rPr lang="en-US" sz="2200" i="1" dirty="0"/>
              <a:t>V. </a:t>
            </a:r>
            <a:r>
              <a:rPr lang="en-US" sz="2200" i="1" dirty="0" err="1"/>
              <a:t>parahaemolyticus</a:t>
            </a:r>
            <a:r>
              <a:rPr lang="en-US" sz="2200" i="1" dirty="0"/>
              <a:t>, V. </a:t>
            </a:r>
            <a:r>
              <a:rPr lang="en-US" sz="2200" i="1" dirty="0" err="1"/>
              <a:t>alginolyticus</a:t>
            </a:r>
            <a:r>
              <a:rPr lang="en-US" sz="2200" i="1" dirty="0"/>
              <a:t> </a:t>
            </a:r>
            <a:r>
              <a:rPr lang="en-US" sz="2200" dirty="0"/>
              <a:t>and </a:t>
            </a:r>
            <a:r>
              <a:rPr lang="en-US" sz="2200" i="1" dirty="0"/>
              <a:t>V. </a:t>
            </a:r>
            <a:r>
              <a:rPr lang="en-US" sz="2200" i="1" dirty="0" err="1"/>
              <a:t>vulnificus</a:t>
            </a:r>
            <a:r>
              <a:rPr lang="en-US" sz="2200" i="1" dirty="0"/>
              <a:t>.</a:t>
            </a:r>
            <a:endParaRPr lang="en-US" sz="22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4497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200" b="1" i="1" dirty="0"/>
              <a:t>Gardner and </a:t>
            </a:r>
            <a:r>
              <a:rPr lang="en-US" sz="2200" b="1" i="1" dirty="0" err="1"/>
              <a:t>Venkatraman</a:t>
            </a:r>
            <a:r>
              <a:rPr lang="en-US" sz="2200" b="1" i="1" dirty="0"/>
              <a:t> Classification: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600200"/>
            <a:ext cx="8001000" cy="4411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727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200" b="1" i="1" dirty="0">
                <a:solidFill>
                  <a:srgbClr val="7030A0"/>
                </a:solidFill>
              </a:rPr>
              <a:t>Gardner and </a:t>
            </a:r>
            <a:r>
              <a:rPr lang="en-US" sz="2200" b="1" i="1" dirty="0" err="1">
                <a:solidFill>
                  <a:srgbClr val="7030A0"/>
                </a:solidFill>
              </a:rPr>
              <a:t>Venkatraman</a:t>
            </a:r>
            <a:r>
              <a:rPr lang="en-US" sz="2200" b="1" i="1" dirty="0">
                <a:solidFill>
                  <a:srgbClr val="7030A0"/>
                </a:solidFill>
              </a:rPr>
              <a:t> Classification </a:t>
            </a:r>
            <a:endParaRPr lang="en-US" sz="1600" b="1" i="1" dirty="0">
              <a:solidFill>
                <a:srgbClr val="7030A0"/>
              </a:solidFill>
            </a:endParaRPr>
          </a:p>
          <a:p>
            <a:r>
              <a:rPr lang="en-IN" sz="2200" b="1" dirty="0">
                <a:solidFill>
                  <a:srgbClr val="00B050"/>
                </a:solidFill>
              </a:rPr>
              <a:t>O1 serogroup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200" dirty="0"/>
              <a:t>Agglutinated by O1 antisera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200" dirty="0"/>
              <a:t>Responsible</a:t>
            </a:r>
            <a:r>
              <a:rPr lang="en-IN" sz="2200" b="1" dirty="0"/>
              <a:t> </a:t>
            </a:r>
            <a:r>
              <a:rPr lang="en-IN" sz="2200" dirty="0"/>
              <a:t>for all pandemics &amp; most of the epidemics of cholera</a:t>
            </a:r>
          </a:p>
          <a:p>
            <a:r>
              <a:rPr lang="en-IN" sz="2200" b="1" dirty="0" err="1">
                <a:solidFill>
                  <a:srgbClr val="00B050"/>
                </a:solidFill>
              </a:rPr>
              <a:t>Nonagglutinable</a:t>
            </a:r>
            <a:r>
              <a:rPr lang="en-IN" sz="2200" dirty="0">
                <a:solidFill>
                  <a:srgbClr val="00B050"/>
                </a:solidFill>
              </a:rPr>
              <a:t> (</a:t>
            </a:r>
            <a:r>
              <a:rPr lang="en-IN" sz="2200" b="1" dirty="0">
                <a:solidFill>
                  <a:srgbClr val="00B050"/>
                </a:solidFill>
              </a:rPr>
              <a:t>NAG) </a:t>
            </a:r>
            <a:r>
              <a:rPr lang="en-IN" sz="2200" b="1" dirty="0" err="1">
                <a:solidFill>
                  <a:srgbClr val="00B050"/>
                </a:solidFill>
              </a:rPr>
              <a:t>vibrios</a:t>
            </a:r>
            <a:endParaRPr lang="en-IN" sz="2200" b="1" dirty="0">
              <a:solidFill>
                <a:srgbClr val="00B050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200" dirty="0"/>
              <a:t>Not</a:t>
            </a:r>
            <a:r>
              <a:rPr lang="en-IN" sz="2200" b="1" dirty="0"/>
              <a:t> </a:t>
            </a:r>
            <a:r>
              <a:rPr lang="en-IN" sz="2200" dirty="0"/>
              <a:t>agglutinated by O1 antiserum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200" dirty="0"/>
              <a:t>Initially thought to be non-pathogenic (</a:t>
            </a:r>
            <a:r>
              <a:rPr lang="en-IN" sz="2200" b="1" dirty="0"/>
              <a:t>non-cholera </a:t>
            </a:r>
            <a:r>
              <a:rPr lang="en-IN" sz="2200" b="1" dirty="0" err="1"/>
              <a:t>vibrios</a:t>
            </a:r>
            <a:r>
              <a:rPr lang="en-IN" sz="2200" b="1" dirty="0"/>
              <a:t> –NCV)</a:t>
            </a:r>
            <a:endParaRPr lang="en-IN" sz="2200" dirty="0"/>
          </a:p>
          <a:p>
            <a:pPr marL="101600" indent="0">
              <a:lnSpc>
                <a:spcPct val="150000"/>
              </a:lnSpc>
              <a:buNone/>
            </a:pPr>
            <a:endParaRPr lang="en-US" sz="2200" b="1" i="1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529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400" b="1" i="1" dirty="0">
                <a:solidFill>
                  <a:srgbClr val="7030A0"/>
                </a:solidFill>
              </a:rPr>
              <a:t>Gardner and </a:t>
            </a:r>
            <a:r>
              <a:rPr lang="en-US" sz="2400" b="1" i="1" dirty="0" err="1">
                <a:solidFill>
                  <a:srgbClr val="7030A0"/>
                </a:solidFill>
              </a:rPr>
              <a:t>Venkatraman</a:t>
            </a:r>
            <a:r>
              <a:rPr lang="en-US" sz="2400" b="1" i="1" dirty="0">
                <a:solidFill>
                  <a:srgbClr val="7030A0"/>
                </a:solidFill>
              </a:rPr>
              <a:t> Classification </a:t>
            </a:r>
            <a:endParaRPr lang="en-US" sz="1800" b="1" i="1" dirty="0">
              <a:solidFill>
                <a:srgbClr val="7030A0"/>
              </a:solidFill>
            </a:endParaRPr>
          </a:p>
          <a:p>
            <a:r>
              <a:rPr lang="en-IN" sz="2400" b="1" dirty="0">
                <a:solidFill>
                  <a:srgbClr val="00B050"/>
                </a:solidFill>
              </a:rPr>
              <a:t>O139 serogroup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400" dirty="0"/>
              <a:t>Since 1992 has caused several epidemics and outbreaks -  coastal India &amp; Bangladesh.</a:t>
            </a:r>
          </a:p>
          <a:p>
            <a:pPr>
              <a:lnSpc>
                <a:spcPct val="150000"/>
              </a:lnSpc>
            </a:pPr>
            <a:r>
              <a:rPr lang="en-IN" sz="2400" b="1" dirty="0">
                <a:solidFill>
                  <a:srgbClr val="00B050"/>
                </a:solidFill>
              </a:rPr>
              <a:t>Non O1/O139 serogroups - occasional</a:t>
            </a:r>
            <a:r>
              <a:rPr lang="en-IN" sz="2400" dirty="0">
                <a:solidFill>
                  <a:srgbClr val="00B050"/>
                </a:solidFill>
              </a:rPr>
              <a:t> </a:t>
            </a:r>
            <a:r>
              <a:rPr lang="en-IN" sz="2400" dirty="0"/>
              <a:t>sporadic outbreaks of </a:t>
            </a:r>
            <a:r>
              <a:rPr lang="en-IN" sz="2400" dirty="0" err="1"/>
              <a:t>diarrhea</a:t>
            </a:r>
            <a:r>
              <a:rPr lang="en-IN" sz="2400" dirty="0"/>
              <a:t> &amp; </a:t>
            </a:r>
            <a:r>
              <a:rPr lang="en-IN" sz="2400" dirty="0" err="1"/>
              <a:t>extraintestinal</a:t>
            </a:r>
            <a:r>
              <a:rPr lang="en-IN" sz="2400" dirty="0"/>
              <a:t> manifestations, but never epidemic cholera</a:t>
            </a:r>
            <a:endParaRPr lang="en-US" sz="2400" dirty="0"/>
          </a:p>
          <a:p>
            <a:endParaRPr lang="en-IN" sz="2200" dirty="0"/>
          </a:p>
          <a:p>
            <a:pPr marL="101600" indent="0">
              <a:lnSpc>
                <a:spcPct val="150000"/>
              </a:lnSpc>
              <a:buNone/>
            </a:pPr>
            <a:endParaRPr lang="en-US" sz="2200" b="1" i="1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5240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en-US" sz="2800" b="1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Differences between classical and El Tor V. </a:t>
            </a:r>
            <a:r>
              <a:rPr lang="en-US" sz="2800" b="1" i="1" dirty="0" err="1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cholerae</a:t>
            </a:r>
            <a:r>
              <a:rPr lang="en-US" sz="2800" b="1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.</a:t>
            </a:r>
            <a:endParaRPr lang="en-US" sz="2800" b="1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3213923"/>
              </p:ext>
            </p:extLst>
          </p:nvPr>
        </p:nvGraphicFramePr>
        <p:xfrm>
          <a:off x="381000" y="1371600"/>
          <a:ext cx="8382000" cy="50325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94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94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94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pPr marL="44450" marR="0">
                        <a:lnSpc>
                          <a:spcPct val="15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7030A0"/>
                          </a:solidFill>
                          <a:effectLst/>
                        </a:rPr>
                        <a:t>Biotypes of V. </a:t>
                      </a:r>
                      <a:r>
                        <a:rPr lang="en-US" sz="1600" b="1" dirty="0" err="1">
                          <a:solidFill>
                            <a:srgbClr val="7030A0"/>
                          </a:solidFill>
                          <a:effectLst/>
                        </a:rPr>
                        <a:t>cholerae</a:t>
                      </a:r>
                      <a:r>
                        <a:rPr lang="en-US" sz="1600" b="1" dirty="0">
                          <a:solidFill>
                            <a:srgbClr val="7030A0"/>
                          </a:solidFill>
                          <a:effectLst/>
                        </a:rPr>
                        <a:t> o1</a:t>
                      </a:r>
                      <a:endParaRPr lang="en-US" sz="16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50000"/>
                        </a:lnSpc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7030A0"/>
                          </a:solidFill>
                          <a:effectLst/>
                        </a:rPr>
                        <a:t>Classical biotype</a:t>
                      </a:r>
                      <a:endParaRPr lang="en-US" sz="16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en-US" sz="1600" b="1" spc="0" dirty="0">
                          <a:solidFill>
                            <a:srgbClr val="7030A0"/>
                          </a:solidFill>
                          <a:effectLst/>
                        </a:rPr>
                        <a:t>El</a:t>
                      </a:r>
                      <a:r>
                        <a:rPr lang="en-US" sz="1600" b="1" spc="-185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en-US" sz="1600" b="1" spc="-25" dirty="0">
                          <a:solidFill>
                            <a:srgbClr val="7030A0"/>
                          </a:solidFill>
                          <a:effectLst/>
                        </a:rPr>
                        <a:t>tor</a:t>
                      </a:r>
                      <a:r>
                        <a:rPr lang="en-US" sz="1600" b="1" spc="-165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en-US" sz="1600" b="1" dirty="0">
                          <a:solidFill>
                            <a:srgbClr val="7030A0"/>
                          </a:solidFill>
                          <a:effectLst/>
                        </a:rPr>
                        <a:t>biotype</a:t>
                      </a:r>
                      <a:endParaRPr lang="en-US" sz="16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β-hemolysis on sheep blood agar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Negative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Positive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Chick erythrocyte agglutination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Negative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Positive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Polymyxin B (50 IU)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Susceptible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Resistant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Group IV phage susceptibility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Susceptible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Resistant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El Tor Phage V susceptibility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Resistant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Susceptible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VP (Voges-Proskauer) test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Negative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Positive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 marL="20320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Cholera toxin gene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CTX-1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CTX-2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4741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Pathogenesis of Cholera</a:t>
            </a:r>
            <a:endParaRPr lang="en-US" sz="4800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Pathogenesis of cholera - toxin-mediated.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Both </a:t>
            </a:r>
            <a:r>
              <a:rPr lang="en-US" sz="2400" i="1" dirty="0"/>
              <a:t>V. cholera </a:t>
            </a:r>
            <a:r>
              <a:rPr lang="en-US" sz="2400" dirty="0"/>
              <a:t>O1 and O139 - capable of producing cholera toxin - resulting in cholera.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7030A0"/>
                </a:solidFill>
              </a:rPr>
              <a:t>Mode of transmission - </a:t>
            </a:r>
            <a:r>
              <a:rPr lang="en-US" sz="2400" dirty="0"/>
              <a:t>Ingestion of contaminated water or food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7030A0"/>
                </a:solidFill>
              </a:rPr>
              <a:t>Infective dose - </a:t>
            </a:r>
            <a:r>
              <a:rPr lang="en-US" sz="2400" dirty="0"/>
              <a:t>Acid-labile - high infective dose of 10</a:t>
            </a:r>
            <a:r>
              <a:rPr lang="en-US" sz="2400" baseline="30000" dirty="0"/>
              <a:t>8</a:t>
            </a:r>
            <a:r>
              <a:rPr lang="en-US" sz="2400" dirty="0"/>
              <a:t> bacilli - required to bypass the gastric barrier</a:t>
            </a:r>
            <a:endParaRPr lang="en-IN" sz="2400" dirty="0"/>
          </a:p>
          <a:p>
            <a:pPr marL="101600" indent="0">
              <a:lnSpc>
                <a:spcPct val="150000"/>
              </a:lnSpc>
              <a:buNone/>
            </a:pPr>
            <a:endParaRPr lang="en-US" sz="2200" b="1" i="1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08614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7030A0"/>
                </a:solidFill>
              </a:rPr>
              <a:t>Factors promoting transmission - </a:t>
            </a:r>
            <a:r>
              <a:rPr lang="en-US" sz="2800" dirty="0"/>
              <a:t>Conditions where gastric acidity is reduced -  </a:t>
            </a:r>
            <a:r>
              <a:rPr lang="en-US" sz="2800" dirty="0" err="1"/>
              <a:t>hypochlorhydria</a:t>
            </a:r>
            <a:r>
              <a:rPr lang="en-US" sz="2800" dirty="0"/>
              <a:t>, use of antacids, etc.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7030A0"/>
                </a:solidFill>
              </a:rPr>
              <a:t>Crossing of the protective layer of mucus: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Its highly active motility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Secreting </a:t>
            </a:r>
            <a:r>
              <a:rPr lang="en-US" dirty="0" err="1"/>
              <a:t>mucinase</a:t>
            </a:r>
            <a:r>
              <a:rPr lang="en-US" dirty="0"/>
              <a:t> and other proteolytic enzymes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Secreting hemagglutinin protease (cholera lectin) - Cleaves the mucus and fibronectin.</a:t>
            </a:r>
            <a:endParaRPr lang="en-US" b="1" i="1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623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7030A0"/>
                </a:solidFill>
              </a:rPr>
              <a:t>Adhesion and colonization - </a:t>
            </a:r>
            <a:r>
              <a:rPr lang="en-US" sz="2400" dirty="0"/>
              <a:t>Facilitated by a special type IV fimbria called </a:t>
            </a:r>
            <a:r>
              <a:rPr lang="en-US" sz="2400" b="1" dirty="0">
                <a:solidFill>
                  <a:srgbClr val="7030A0"/>
                </a:solidFill>
              </a:rPr>
              <a:t>toxin-</a:t>
            </a:r>
            <a:r>
              <a:rPr lang="en-US" sz="2400" b="1" dirty="0" err="1">
                <a:solidFill>
                  <a:srgbClr val="7030A0"/>
                </a:solidFill>
              </a:rPr>
              <a:t>coregulated</a:t>
            </a:r>
            <a:r>
              <a:rPr lang="en-US" sz="2400" b="1" dirty="0">
                <a:solidFill>
                  <a:srgbClr val="7030A0"/>
                </a:solidFill>
              </a:rPr>
              <a:t> pilus </a:t>
            </a:r>
            <a:r>
              <a:rPr lang="en-US" sz="2400" dirty="0"/>
              <a:t>(TCP)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7030A0"/>
                </a:solidFill>
              </a:rPr>
              <a:t>Cholera toxin (CT) - </a:t>
            </a:r>
            <a:r>
              <a:rPr lang="en-US" sz="2400" dirty="0"/>
              <a:t>Resembles heat-labile toxin (LT) of </a:t>
            </a:r>
            <a:r>
              <a:rPr lang="en-US" sz="2400" i="1" dirty="0"/>
              <a:t>E. coli </a:t>
            </a:r>
            <a:r>
              <a:rPr lang="en-US" sz="2400" dirty="0"/>
              <a:t>in its structure and function - more potent than the latter</a:t>
            </a:r>
            <a:endParaRPr lang="en-US" sz="2400" b="1" i="1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266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Mechanism of Action of Cholera Toxin</a:t>
            </a:r>
            <a:endParaRPr lang="en-US" b="1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200" dirty="0"/>
              <a:t>The toxin molecule consists of two peptide fragments—A and B.</a:t>
            </a:r>
          </a:p>
          <a:p>
            <a:r>
              <a:rPr lang="en-US" sz="2200" b="1" dirty="0">
                <a:solidFill>
                  <a:srgbClr val="7030A0"/>
                </a:solidFill>
              </a:rPr>
              <a:t>Fragment B </a:t>
            </a:r>
            <a:r>
              <a:rPr lang="en-US" sz="2200" dirty="0"/>
              <a:t>is the binding fragment.</a:t>
            </a:r>
          </a:p>
          <a:p>
            <a:r>
              <a:rPr lang="en-US" sz="2200" b="1" dirty="0">
                <a:solidFill>
                  <a:srgbClr val="7030A0"/>
                </a:solidFill>
              </a:rPr>
              <a:t>Fragment A </a:t>
            </a:r>
            <a:r>
              <a:rPr lang="en-US" sz="2200" dirty="0"/>
              <a:t>is the active fragment, causes ADP </a:t>
            </a:r>
            <a:r>
              <a:rPr lang="en-US" sz="2200" dirty="0" err="1"/>
              <a:t>ribosylation</a:t>
            </a:r>
            <a:r>
              <a:rPr lang="en-US" sz="2200" dirty="0"/>
              <a:t> of G protein - accumulation of cyclic adenosine monophosphate (</a:t>
            </a:r>
            <a:r>
              <a:rPr lang="en-US" sz="2200" dirty="0" err="1"/>
              <a:t>cAMP</a:t>
            </a:r>
            <a:r>
              <a:rPr lang="en-US" sz="2200" dirty="0"/>
              <a:t>).</a:t>
            </a:r>
            <a:endParaRPr lang="en-US" sz="2200" b="1" i="1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pic>
        <p:nvPicPr>
          <p:cNvPr id="6" name="image2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8200" y="1600200"/>
            <a:ext cx="40386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401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IN" sz="2400" b="1" dirty="0">
                <a:solidFill>
                  <a:srgbClr val="7030A0"/>
                </a:solidFill>
              </a:rPr>
              <a:t>Increase in cyclic AMP - </a:t>
            </a:r>
            <a:r>
              <a:rPr lang="en-IN" sz="2400" dirty="0"/>
              <a:t>accumulation of sodium chloride in intestinal lumen </a:t>
            </a:r>
            <a:r>
              <a:rPr lang="en-IN" sz="2400" dirty="0">
                <a:sym typeface="Wingdings" panose="05000000000000000000" pitchFamily="2" charset="2"/>
              </a:rPr>
              <a:t> </a:t>
            </a:r>
            <a:r>
              <a:rPr lang="en-IN" sz="2400" dirty="0"/>
              <a:t>Water moves passively into the bowel lumen </a:t>
            </a:r>
            <a:r>
              <a:rPr lang="en-IN" sz="2400" dirty="0">
                <a:sym typeface="Wingdings" panose="05000000000000000000" pitchFamily="2" charset="2"/>
              </a:rPr>
              <a:t></a:t>
            </a:r>
            <a:r>
              <a:rPr lang="en-IN" sz="2400" dirty="0"/>
              <a:t> accumulation of isotonic fluid (watery </a:t>
            </a:r>
            <a:r>
              <a:rPr lang="en-IN" sz="2400" dirty="0" err="1"/>
              <a:t>diarrhea</a:t>
            </a:r>
            <a:r>
              <a:rPr lang="en-IN" sz="2400" dirty="0"/>
              <a:t>)</a:t>
            </a:r>
          </a:p>
          <a:p>
            <a:pPr>
              <a:lnSpc>
                <a:spcPct val="150000"/>
              </a:lnSpc>
            </a:pPr>
            <a:r>
              <a:rPr lang="en-IN" sz="2400" b="1" dirty="0">
                <a:solidFill>
                  <a:srgbClr val="7030A0"/>
                </a:solidFill>
              </a:rPr>
              <a:t>Loss of fluid and electrolytes </a:t>
            </a:r>
            <a:r>
              <a:rPr lang="en-IN" sz="2400" dirty="0">
                <a:solidFill>
                  <a:srgbClr val="7030A0"/>
                </a:solidFill>
                <a:sym typeface="Wingdings" panose="05000000000000000000" pitchFamily="2" charset="2"/>
              </a:rPr>
              <a:t></a:t>
            </a:r>
            <a:r>
              <a:rPr lang="en-IN" sz="2400" dirty="0"/>
              <a:t>shock (due to profound dehydration) and acidosis (due to loss of bicarbonate)</a:t>
            </a:r>
            <a:endParaRPr lang="en-US" sz="24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3281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7030A0"/>
                </a:solidFill>
              </a:rPr>
              <a:t>Gene for cholera toxin (CTX):</a:t>
            </a:r>
            <a:r>
              <a:rPr lang="en-US" sz="2400" dirty="0"/>
              <a:t> Cholera toxin is phage coded - encoded by genome of a filamentous bacteriophage (CTX) - integrated as prophage into the </a:t>
            </a:r>
            <a:r>
              <a:rPr lang="en-US" sz="2400" i="1" dirty="0"/>
              <a:t>V. </a:t>
            </a:r>
            <a:r>
              <a:rPr lang="en-US" sz="2400" i="1" dirty="0" err="1"/>
              <a:t>chlolerae</a:t>
            </a:r>
            <a:r>
              <a:rPr lang="en-US" sz="2400" i="1" dirty="0"/>
              <a:t> </a:t>
            </a:r>
            <a:r>
              <a:rPr lang="en-US" sz="2400" dirty="0"/>
              <a:t>chromosome.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This phage genome also encodes for TCP, accessory colonization factors, and other regulator </a:t>
            </a:r>
            <a:r>
              <a:rPr lang="en-US" sz="2400" dirty="0" smtClean="0"/>
              <a:t>genes</a:t>
            </a:r>
          </a:p>
          <a:p>
            <a:pPr>
              <a:lnSpc>
                <a:spcPct val="150000"/>
              </a:lnSpc>
            </a:pPr>
            <a:r>
              <a:rPr lang="en-US" sz="2200" b="1" dirty="0" smtClean="0">
                <a:solidFill>
                  <a:srgbClr val="7030A0"/>
                </a:solidFill>
              </a:rPr>
              <a:t>Other virulence factors include: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err="1" smtClean="0"/>
              <a:t>Zona</a:t>
            </a:r>
            <a:r>
              <a:rPr lang="en-US" sz="2200" dirty="0" smtClean="0"/>
              <a:t> </a:t>
            </a:r>
            <a:r>
              <a:rPr lang="en-US" sz="2200" dirty="0" err="1" smtClean="0"/>
              <a:t>occludens</a:t>
            </a:r>
            <a:r>
              <a:rPr lang="en-US" sz="2200" dirty="0" smtClean="0"/>
              <a:t> toxin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/>
              <a:t>Accessory colonization factors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/>
              <a:t>Bacterial endotoxin (LPS)</a:t>
            </a:r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47321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Clinical Manifestations of Cholera</a:t>
            </a:r>
            <a:endParaRPr lang="en-US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-IN" sz="2200" dirty="0"/>
              <a:t>1. Asymptomatic infection (75% of cases)</a:t>
            </a:r>
          </a:p>
          <a:p>
            <a:pPr>
              <a:buNone/>
            </a:pPr>
            <a:r>
              <a:rPr lang="en-IN" sz="2200" dirty="0"/>
              <a:t>2. Mild </a:t>
            </a:r>
            <a:r>
              <a:rPr lang="en-IN" sz="2200" dirty="0" err="1"/>
              <a:t>diarrhea</a:t>
            </a:r>
            <a:r>
              <a:rPr lang="en-IN" sz="2200" dirty="0"/>
              <a:t> or cholera (20% of cases)</a:t>
            </a:r>
          </a:p>
          <a:p>
            <a:pPr>
              <a:buNone/>
            </a:pPr>
            <a:r>
              <a:rPr lang="en-IN" sz="2200" dirty="0"/>
              <a:t>3. Sudden onset of explosive and life-threatening </a:t>
            </a:r>
            <a:r>
              <a:rPr lang="en-IN" sz="2200" dirty="0" err="1"/>
              <a:t>diarrhea</a:t>
            </a:r>
            <a:r>
              <a:rPr lang="en-IN" sz="2200" dirty="0"/>
              <a:t> (cholera gravis – 5%)</a:t>
            </a:r>
          </a:p>
          <a:p>
            <a:r>
              <a:rPr lang="en-IN" sz="2200" dirty="0"/>
              <a:t>IP - 24 to 48 hours</a:t>
            </a:r>
          </a:p>
          <a:p>
            <a:r>
              <a:rPr lang="en-IN" sz="2200" b="1" dirty="0">
                <a:solidFill>
                  <a:srgbClr val="7030A0"/>
                </a:solidFill>
              </a:rPr>
              <a:t>Watery </a:t>
            </a:r>
            <a:r>
              <a:rPr lang="en-IN" sz="2200" b="1" dirty="0" err="1">
                <a:solidFill>
                  <a:srgbClr val="7030A0"/>
                </a:solidFill>
              </a:rPr>
              <a:t>diarrhea</a:t>
            </a:r>
            <a:r>
              <a:rPr lang="en-IN" sz="2200" b="1" dirty="0">
                <a:solidFill>
                  <a:srgbClr val="7030A0"/>
                </a:solidFill>
              </a:rPr>
              <a:t> - </a:t>
            </a:r>
            <a:r>
              <a:rPr lang="en-IN" sz="2200" dirty="0"/>
              <a:t>sudden onset of painless watery </a:t>
            </a:r>
            <a:r>
              <a:rPr lang="en-IN" sz="2200" dirty="0" err="1"/>
              <a:t>diarrhea</a:t>
            </a:r>
            <a:endParaRPr lang="en-IN" sz="2200" dirty="0"/>
          </a:p>
          <a:p>
            <a:r>
              <a:rPr lang="en-IN" sz="2200" b="1" dirty="0">
                <a:solidFill>
                  <a:srgbClr val="7030A0"/>
                </a:solidFill>
              </a:rPr>
              <a:t>Rice water stool - </a:t>
            </a:r>
            <a:r>
              <a:rPr lang="en-IN" sz="2200" dirty="0"/>
              <a:t>watery with mucus flakes &amp; inoffensive </a:t>
            </a:r>
            <a:r>
              <a:rPr lang="en-IN" sz="2200" dirty="0" err="1"/>
              <a:t>odor</a:t>
            </a:r>
            <a:endParaRPr lang="en-IN" sz="2200" dirty="0"/>
          </a:p>
          <a:p>
            <a:r>
              <a:rPr lang="en-IN" sz="2200" dirty="0"/>
              <a:t>Vomiting may be present but fever is usually absent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0653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en-US" sz="2800" b="1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Progression of clinical manifestations in relation to fluid loss</a:t>
            </a:r>
            <a:endParaRPr lang="en-US" sz="2800" b="1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869421"/>
              </p:ext>
            </p:extLst>
          </p:nvPr>
        </p:nvGraphicFramePr>
        <p:xfrm>
          <a:off x="533400" y="1447801"/>
          <a:ext cx="8153400" cy="50055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6924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3841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25763">
                <a:tc>
                  <a:txBody>
                    <a:bodyPr/>
                    <a:lstStyle/>
                    <a:p>
                      <a:r>
                        <a:rPr lang="en-US" sz="1900" b="1" u="none" strike="noStrike" cap="none" baseline="0" dirty="0">
                          <a:solidFill>
                            <a:srgbClr val="7030A0"/>
                          </a:solidFill>
                          <a:sym typeface="Arial"/>
                        </a:rPr>
                        <a:t>Fluid loss</a:t>
                      </a:r>
                      <a:endParaRPr lang="en-US" sz="24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900" b="1" u="none" strike="noStrike" cap="none" baseline="0" dirty="0">
                          <a:solidFill>
                            <a:srgbClr val="7030A0"/>
                          </a:solidFill>
                          <a:sym typeface="Arial"/>
                        </a:rPr>
                        <a:t>Symptoms</a:t>
                      </a:r>
                      <a:endParaRPr lang="en-US" sz="24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25763">
                <a:tc>
                  <a:txBody>
                    <a:bodyPr/>
                    <a:lstStyle/>
                    <a:p>
                      <a:r>
                        <a:rPr lang="en-US" sz="1900" u="none" strike="noStrike" cap="none" baseline="0" dirty="0">
                          <a:sym typeface="Arial"/>
                        </a:rPr>
                        <a:t>&lt;5%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900" u="none" strike="noStrike" cap="none" baseline="0" dirty="0">
                          <a:sym typeface="Arial"/>
                        </a:rPr>
                        <a:t>Increased thirst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61224">
                <a:tc>
                  <a:txBody>
                    <a:bodyPr/>
                    <a:lstStyle/>
                    <a:p>
                      <a:r>
                        <a:rPr lang="en-US" sz="1900" u="none" strike="noStrike" cap="none" baseline="0" dirty="0">
                          <a:sym typeface="Arial"/>
                        </a:rPr>
                        <a:t>At 5–10%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900" u="none" strike="noStrike" cap="none" baseline="0" dirty="0">
                          <a:sym typeface="Arial"/>
                        </a:rPr>
                        <a:t>Postural hypotension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900" u="none" strike="noStrike" cap="none" baseline="0" dirty="0">
                          <a:sym typeface="Arial"/>
                        </a:rPr>
                        <a:t>Weakness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900" u="none" strike="noStrike" cap="none" baseline="0" dirty="0">
                          <a:sym typeface="Arial"/>
                        </a:rPr>
                        <a:t>Tachycardia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900" u="none" strike="noStrike" cap="none" baseline="0" dirty="0">
                          <a:sym typeface="Arial"/>
                        </a:rPr>
                        <a:t>Decreased skin turgor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92808">
                <a:tc>
                  <a:txBody>
                    <a:bodyPr/>
                    <a:lstStyle/>
                    <a:p>
                      <a:r>
                        <a:rPr lang="en-US" sz="1900" u="none" strike="noStrike" cap="none" baseline="0" dirty="0">
                          <a:sym typeface="Arial"/>
                        </a:rPr>
                        <a:t>At &gt;10%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900" u="none" strike="noStrike" cap="none" baseline="0" dirty="0">
                          <a:sym typeface="Arial"/>
                        </a:rPr>
                        <a:t>Renal failure (due to acute tubular necrosis) and fluid loss result in: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900" u="none" strike="noStrike" cap="none" baseline="0" dirty="0">
                          <a:sym typeface="Arial"/>
                        </a:rPr>
                        <a:t>Oliguria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900" u="none" strike="noStrike" cap="none" baseline="0" dirty="0">
                          <a:sym typeface="Arial"/>
                        </a:rPr>
                        <a:t>Weak or absent pulses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900" u="none" strike="noStrike" cap="none" baseline="0" dirty="0">
                          <a:sym typeface="Arial"/>
                        </a:rPr>
                        <a:t>Sunken eyes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900" u="none" strike="noStrike" cap="none" baseline="0" dirty="0">
                          <a:sym typeface="Arial"/>
                        </a:rPr>
                        <a:t>Sunken fontanelles in infants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900" u="none" strike="noStrike" cap="none" baseline="0" dirty="0">
                          <a:sym typeface="Arial"/>
                        </a:rPr>
                        <a:t>Wrinkled (“washerwoman”) skin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900" u="none" strike="noStrike" cap="none" baseline="0" dirty="0">
                          <a:sym typeface="Arial"/>
                        </a:rPr>
                        <a:t>Somnolence and coma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70226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Epidemiology</a:t>
            </a:r>
            <a:endParaRPr lang="en-US" sz="4800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200" b="1" i="1" dirty="0">
                <a:solidFill>
                  <a:srgbClr val="7030A0"/>
                </a:solidFill>
              </a:rPr>
              <a:t>History of Pandemics:</a:t>
            </a:r>
          </a:p>
          <a:p>
            <a:pPr>
              <a:lnSpc>
                <a:spcPct val="150000"/>
              </a:lnSpc>
            </a:pPr>
            <a:r>
              <a:rPr lang="en-IN" sz="2200" dirty="0"/>
              <a:t>Cholera can occur—sporadic, limited outbreaks, endemic, epidemic or pandemic</a:t>
            </a:r>
          </a:p>
          <a:p>
            <a:pPr>
              <a:lnSpc>
                <a:spcPct val="150000"/>
              </a:lnSpc>
            </a:pPr>
            <a:r>
              <a:rPr lang="en-IN" sz="2200" dirty="0"/>
              <a:t>Till 19</a:t>
            </a:r>
            <a:r>
              <a:rPr lang="en-IN" sz="2200" baseline="30000" dirty="0"/>
              <a:t>th</a:t>
            </a:r>
            <a:r>
              <a:rPr lang="en-IN" sz="2200" dirty="0"/>
              <a:t> century – confined to its home land (West </a:t>
            </a:r>
            <a:r>
              <a:rPr lang="en-IN" sz="2200" dirty="0" err="1"/>
              <a:t>bengal</a:t>
            </a:r>
            <a:r>
              <a:rPr lang="en-IN" sz="2200" dirty="0"/>
              <a:t> &amp; Bangladesh)</a:t>
            </a:r>
          </a:p>
          <a:p>
            <a:pPr>
              <a:lnSpc>
                <a:spcPct val="150000"/>
              </a:lnSpc>
            </a:pPr>
            <a:r>
              <a:rPr lang="en-IN" sz="2200" dirty="0"/>
              <a:t>1817 -1923 – 6 pandemics originating from Bengal – </a:t>
            </a:r>
            <a:r>
              <a:rPr lang="en-IN" sz="2200" dirty="0" err="1"/>
              <a:t>Claasical</a:t>
            </a:r>
            <a:r>
              <a:rPr lang="en-IN" sz="2200" dirty="0"/>
              <a:t> Vibrio</a:t>
            </a:r>
          </a:p>
          <a:p>
            <a:pPr>
              <a:lnSpc>
                <a:spcPct val="150000"/>
              </a:lnSpc>
            </a:pPr>
            <a:r>
              <a:rPr lang="en-IN" sz="2200" dirty="0"/>
              <a:t>1923 – 1961 – Restricted to homeland</a:t>
            </a:r>
            <a:endParaRPr lang="en-IN" sz="2200" b="1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95559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200" b="1" i="1" dirty="0">
                <a:solidFill>
                  <a:srgbClr val="7030A0"/>
                </a:solidFill>
              </a:rPr>
              <a:t>History of Pandemics </a:t>
            </a:r>
            <a:endParaRPr lang="en-US" sz="1600" b="1" i="1" dirty="0">
              <a:solidFill>
                <a:srgbClr val="7030A0"/>
              </a:solidFill>
            </a:endParaRPr>
          </a:p>
          <a:p>
            <a:r>
              <a:rPr lang="en-US" sz="2200" b="1" dirty="0">
                <a:solidFill>
                  <a:srgbClr val="00B050"/>
                </a:solidFill>
              </a:rPr>
              <a:t>Seventh pandemic - </a:t>
            </a:r>
            <a:r>
              <a:rPr lang="en-US" sz="2200" dirty="0"/>
              <a:t>Started in 1961 and it differed from the first six pandemics in many ways</a:t>
            </a:r>
          </a:p>
          <a:p>
            <a:r>
              <a:rPr lang="en-US" sz="2200" dirty="0"/>
              <a:t>Was the only pandemic that originated outside India, i.e. from Indonesia (Sulawesi, formerly Celebes Island) in 1961. </a:t>
            </a:r>
          </a:p>
          <a:p>
            <a:r>
              <a:rPr lang="en-US" sz="2200" dirty="0"/>
              <a:t>India was affected in 1964 and the whole world was encircled by 1991</a:t>
            </a:r>
          </a:p>
          <a:p>
            <a:r>
              <a:rPr lang="en-US" sz="2200" dirty="0"/>
              <a:t>Only pandemic to be caused by El Tor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164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Epidemiology - </a:t>
            </a:r>
            <a:r>
              <a:rPr lang="en-US" sz="3200" b="1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O139 (Bengal Strain</a:t>
            </a:r>
            <a:r>
              <a:rPr lang="en-US" sz="3200" b="1" i="1" dirty="0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)</a:t>
            </a:r>
            <a:endParaRPr lang="en-US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IN" sz="2200" dirty="0"/>
              <a:t>Isolated first from Chennai in 1992</a:t>
            </a:r>
          </a:p>
          <a:p>
            <a:r>
              <a:rPr lang="en-IN" sz="2200" b="1" dirty="0">
                <a:solidFill>
                  <a:srgbClr val="7030A0"/>
                </a:solidFill>
              </a:rPr>
              <a:t>O139</a:t>
            </a:r>
            <a:r>
              <a:rPr lang="en-IN" sz="2200" dirty="0">
                <a:solidFill>
                  <a:srgbClr val="7030A0"/>
                </a:solidFill>
              </a:rPr>
              <a:t> – </a:t>
            </a:r>
            <a:r>
              <a:rPr lang="en-IN" sz="2200" dirty="0"/>
              <a:t>Not agglutinated by any of the antisera available at that time (O1 to O138)</a:t>
            </a:r>
          </a:p>
          <a:p>
            <a:r>
              <a:rPr lang="en-IN" sz="2200" b="1" dirty="0">
                <a:solidFill>
                  <a:srgbClr val="7030A0"/>
                </a:solidFill>
              </a:rPr>
              <a:t>Bengal strain - spread rapidly along the coastal region of Bay </a:t>
            </a:r>
            <a:r>
              <a:rPr lang="en-IN" sz="2200" dirty="0"/>
              <a:t>of Bengal</a:t>
            </a:r>
          </a:p>
          <a:p>
            <a:r>
              <a:rPr lang="en-IN" sz="2200" dirty="0"/>
              <a:t>Derivative of O1 El Tor – differs in having a </a:t>
            </a:r>
            <a:r>
              <a:rPr lang="en-IN" sz="2200" b="1" dirty="0">
                <a:solidFill>
                  <a:srgbClr val="7030A0"/>
                </a:solidFill>
              </a:rPr>
              <a:t>distinct LPS </a:t>
            </a:r>
            <a:r>
              <a:rPr lang="en-IN" sz="2200" dirty="0"/>
              <a:t>&amp; </a:t>
            </a:r>
            <a:r>
              <a:rPr lang="en-IN" sz="2200" b="1" dirty="0">
                <a:solidFill>
                  <a:srgbClr val="7030A0"/>
                </a:solidFill>
              </a:rPr>
              <a:t>capsulated </a:t>
            </a:r>
          </a:p>
          <a:p>
            <a:r>
              <a:rPr lang="en-IN" sz="2200" b="1" dirty="0">
                <a:solidFill>
                  <a:srgbClr val="7030A0"/>
                </a:solidFill>
              </a:rPr>
              <a:t>Invasive </a:t>
            </a:r>
            <a:r>
              <a:rPr lang="en-IN" sz="2200" b="1" dirty="0">
                <a:solidFill>
                  <a:srgbClr val="7030A0"/>
                </a:solidFill>
                <a:sym typeface="Wingdings" panose="05000000000000000000" pitchFamily="2" charset="2"/>
              </a:rPr>
              <a:t> </a:t>
            </a:r>
            <a:r>
              <a:rPr lang="fr-FR" sz="2200" dirty="0" err="1"/>
              <a:t>bacteremia</a:t>
            </a:r>
            <a:r>
              <a:rPr lang="fr-FR" sz="2200" dirty="0"/>
              <a:t> and </a:t>
            </a:r>
            <a:r>
              <a:rPr lang="fr-FR" sz="2200" dirty="0" err="1"/>
              <a:t>extraintestinal</a:t>
            </a:r>
            <a:r>
              <a:rPr lang="fr-FR" sz="2200" dirty="0"/>
              <a:t> manifestations</a:t>
            </a:r>
            <a:endParaRPr lang="en-IN" sz="2200" dirty="0"/>
          </a:p>
          <a:p>
            <a:r>
              <a:rPr lang="en-IN" sz="2200" dirty="0"/>
              <a:t>No cross protection between O1 and O139</a:t>
            </a:r>
          </a:p>
          <a:p>
            <a:r>
              <a:rPr lang="en-IN" sz="2200" dirty="0"/>
              <a:t>By 1994 - O1 El Tor replaced O139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81468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Epidemiology - </a:t>
            </a:r>
            <a:r>
              <a:rPr lang="en-US" sz="3200" b="1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Current Situation - World </a:t>
            </a:r>
            <a:endParaRPr lang="en-US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IN" sz="2800" dirty="0"/>
              <a:t>Cholera is a notifiable disease, often under reported</a:t>
            </a:r>
          </a:p>
          <a:p>
            <a:pPr>
              <a:lnSpc>
                <a:spcPct val="150000"/>
              </a:lnSpc>
            </a:pPr>
            <a:r>
              <a:rPr lang="en-IN" sz="2800" dirty="0"/>
              <a:t>Annual cases &gt;1.3-4 million </a:t>
            </a:r>
          </a:p>
          <a:p>
            <a:pPr>
              <a:lnSpc>
                <a:spcPct val="150000"/>
              </a:lnSpc>
            </a:pPr>
            <a:r>
              <a:rPr lang="en-IN" sz="2800" dirty="0"/>
              <a:t>Annual deaths - 21 000 to 1.4 Lakh</a:t>
            </a:r>
          </a:p>
          <a:p>
            <a:pPr>
              <a:lnSpc>
                <a:spcPct val="150000"/>
              </a:lnSpc>
            </a:pPr>
            <a:r>
              <a:rPr lang="en-IN" sz="2800" dirty="0"/>
              <a:t>Majority of cases are due to O1 El Tor</a:t>
            </a:r>
            <a:endParaRPr lang="en-US" sz="28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05795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IN" sz="2200" dirty="0"/>
              <a:t>Situation has greatly changed</a:t>
            </a:r>
          </a:p>
          <a:p>
            <a:pPr>
              <a:lnSpc>
                <a:spcPct val="150000"/>
              </a:lnSpc>
            </a:pPr>
            <a:r>
              <a:rPr lang="en-IN" sz="2200" dirty="0"/>
              <a:t>West Bengal is no longer the home land, all states affected</a:t>
            </a:r>
          </a:p>
          <a:p>
            <a:pPr>
              <a:lnSpc>
                <a:spcPct val="150000"/>
              </a:lnSpc>
            </a:pPr>
            <a:r>
              <a:rPr lang="en-IN" sz="2200" dirty="0"/>
              <a:t>Both morbidity and mortality have greatly reduced. </a:t>
            </a:r>
          </a:p>
          <a:p>
            <a:pPr>
              <a:lnSpc>
                <a:spcPct val="150000"/>
              </a:lnSpc>
            </a:pPr>
            <a:r>
              <a:rPr lang="en-IN" sz="2200" dirty="0"/>
              <a:t>National Institute of Cholera and Enteric Diseases </a:t>
            </a:r>
            <a:r>
              <a:rPr lang="en-IN" sz="2200" dirty="0">
                <a:solidFill>
                  <a:srgbClr val="7030A0"/>
                </a:solidFill>
              </a:rPr>
              <a:t>(</a:t>
            </a:r>
            <a:r>
              <a:rPr lang="en-IN" sz="2200" b="1" dirty="0">
                <a:solidFill>
                  <a:srgbClr val="7030A0"/>
                </a:solidFill>
              </a:rPr>
              <a:t>NICED</a:t>
            </a:r>
            <a:r>
              <a:rPr lang="en-IN" sz="2200" dirty="0"/>
              <a:t>), Kolkata - National reference </a:t>
            </a:r>
            <a:r>
              <a:rPr lang="en-IN" sz="2200" dirty="0" err="1"/>
              <a:t>Center</a:t>
            </a:r>
            <a:r>
              <a:rPr lang="en-IN" sz="2200" dirty="0"/>
              <a:t> for cholera in India </a:t>
            </a:r>
            <a:endParaRPr lang="en-US" sz="22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65144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IN" sz="2200" b="1" dirty="0">
                <a:solidFill>
                  <a:srgbClr val="7030A0"/>
                </a:solidFill>
              </a:rPr>
              <a:t>Reservoir - </a:t>
            </a:r>
            <a:r>
              <a:rPr lang="en-IN" sz="2200" dirty="0"/>
              <a:t>Humans the only reservoir</a:t>
            </a:r>
          </a:p>
          <a:p>
            <a:pPr>
              <a:lnSpc>
                <a:spcPct val="150000"/>
              </a:lnSpc>
            </a:pPr>
            <a:r>
              <a:rPr lang="en-IN" sz="2200" b="1" dirty="0">
                <a:solidFill>
                  <a:srgbClr val="7030A0"/>
                </a:solidFill>
              </a:rPr>
              <a:t>Source - </a:t>
            </a:r>
            <a:r>
              <a:rPr lang="en-IN" sz="2200" dirty="0"/>
              <a:t>asymptomatic cases or carriers</a:t>
            </a:r>
          </a:p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rgbClr val="7030A0"/>
                </a:solidFill>
              </a:rPr>
              <a:t>Carriers: </a:t>
            </a:r>
            <a:r>
              <a:rPr lang="en-US" sz="2200" dirty="0"/>
              <a:t>Asymptomatic carriers play an important role in transmitting cholera over long distances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Biotype El Tor has more carrier rate than classical. </a:t>
            </a:r>
          </a:p>
          <a:p>
            <a:pPr>
              <a:lnSpc>
                <a:spcPct val="150000"/>
              </a:lnSpc>
            </a:pPr>
            <a:r>
              <a:rPr lang="en-IN" sz="2200" b="1" dirty="0">
                <a:solidFill>
                  <a:srgbClr val="7030A0"/>
                </a:solidFill>
              </a:rPr>
              <a:t>Cholera season - </a:t>
            </a:r>
            <a:r>
              <a:rPr lang="en-IN" sz="2200" dirty="0"/>
              <a:t>high temperatures, heavy rainfall &amp; flooding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91195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Other factors </a:t>
            </a:r>
            <a:r>
              <a:rPr lang="en-US" sz="2800" dirty="0">
                <a:solidFill>
                  <a:srgbClr val="7030A0"/>
                </a:solidFill>
              </a:rPr>
              <a:t>- </a:t>
            </a:r>
            <a:r>
              <a:rPr lang="en-US" sz="2800" dirty="0"/>
              <a:t>promote transmission include poor sanitation, poverty, overcrowding, population mobility (as occurs in pilgrimages, fairs, festivals and marriages).</a:t>
            </a:r>
          </a:p>
          <a:p>
            <a:r>
              <a:rPr lang="en-IN" sz="2800" b="1" dirty="0">
                <a:solidFill>
                  <a:srgbClr val="7030A0"/>
                </a:solidFill>
              </a:rPr>
              <a:t>Factors determining severity disease: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dirty="0"/>
              <a:t>Lack of pre-existing immunity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7030A0"/>
                </a:solidFill>
              </a:rPr>
              <a:t>Blood group - ‘O’ greater risk ;</a:t>
            </a:r>
            <a:r>
              <a:rPr lang="en-IN" b="1" dirty="0"/>
              <a:t> </a:t>
            </a:r>
            <a:r>
              <a:rPr lang="en-IN" dirty="0"/>
              <a:t>AB - least risk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dirty="0"/>
              <a:t>Malnutrition, People with low immunity </a:t>
            </a:r>
          </a:p>
          <a:p>
            <a:r>
              <a:rPr lang="en-IN" sz="2800" b="1" dirty="0">
                <a:solidFill>
                  <a:srgbClr val="7030A0"/>
                </a:solidFill>
              </a:rPr>
              <a:t>Age - </a:t>
            </a:r>
            <a:r>
              <a:rPr lang="en-IN" sz="2800" dirty="0"/>
              <a:t>during epidemics - children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15195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IN" sz="2800" b="1" dirty="0">
                <a:solidFill>
                  <a:srgbClr val="7030A0"/>
                </a:solidFill>
              </a:rPr>
              <a:t>Persistence of </a:t>
            </a:r>
            <a:r>
              <a:rPr lang="en-IN" sz="2800" b="1" i="1" dirty="0">
                <a:solidFill>
                  <a:srgbClr val="7030A0"/>
                </a:solidFill>
              </a:rPr>
              <a:t>V. </a:t>
            </a:r>
            <a:r>
              <a:rPr lang="en-IN" sz="2800" b="1" i="1" dirty="0" err="1">
                <a:solidFill>
                  <a:srgbClr val="7030A0"/>
                </a:solidFill>
              </a:rPr>
              <a:t>Cholerae</a:t>
            </a:r>
            <a:r>
              <a:rPr lang="en-IN" sz="2800" b="1" i="1" dirty="0">
                <a:solidFill>
                  <a:srgbClr val="7030A0"/>
                </a:solidFill>
              </a:rPr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dirty="0"/>
              <a:t>Epidemics </a:t>
            </a:r>
            <a:r>
              <a:rPr lang="en-IN" b="1" i="1" dirty="0"/>
              <a:t>-</a:t>
            </a:r>
            <a:r>
              <a:rPr lang="en-IN" dirty="0"/>
              <a:t> maintained by carriers &amp; subclinical cases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dirty="0"/>
              <a:t>Inter epidemic period - maintained in sea water</a:t>
            </a:r>
          </a:p>
          <a:p>
            <a:r>
              <a:rPr lang="en-IN" sz="2800" b="1" dirty="0">
                <a:solidFill>
                  <a:srgbClr val="7030A0"/>
                </a:solidFill>
              </a:rPr>
              <a:t>Resistance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dirty="0"/>
              <a:t>Acid-labile but stable to alkali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dirty="0"/>
              <a:t>Heat-labile but stable to refrigeration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dirty="0"/>
              <a:t>Easily killed by drying and sunshine &amp; disinfectants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60351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Laboratory diagnosis of Cholera</a:t>
            </a:r>
            <a:endParaRPr lang="en-US" sz="3200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rgbClr val="7030A0"/>
                </a:solidFill>
              </a:rPr>
              <a:t>Specimens: </a:t>
            </a:r>
            <a:r>
              <a:rPr lang="en-US" sz="2200" dirty="0"/>
              <a:t>Watery stool or rectal swab (for carriers)</a:t>
            </a:r>
          </a:p>
          <a:p>
            <a:pPr>
              <a:lnSpc>
                <a:spcPct val="150000"/>
              </a:lnSpc>
            </a:pPr>
            <a:r>
              <a:rPr lang="nn-NO" sz="2200" b="1" dirty="0">
                <a:solidFill>
                  <a:srgbClr val="7030A0"/>
                </a:solidFill>
              </a:rPr>
              <a:t>Transport media: </a:t>
            </a:r>
            <a:r>
              <a:rPr lang="nn-NO" sz="2200" dirty="0"/>
              <a:t>VR medium, Cary-Blair medium</a:t>
            </a:r>
          </a:p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rgbClr val="7030A0"/>
                </a:solidFill>
              </a:rPr>
              <a:t>Direct microscopy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Gram-negative rods, short curved comma-shaped (fish in stream appearance)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Hanging drop-demonstrates darting motility</a:t>
            </a:r>
            <a:endParaRPr lang="en-IN" sz="22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82246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  <p:pic>
        <p:nvPicPr>
          <p:cNvPr id="6" name="image5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600" y="399865"/>
            <a:ext cx="7924800" cy="485793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9600" y="5486401"/>
            <a:ext cx="792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i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Vibrio </a:t>
            </a:r>
            <a:r>
              <a:rPr lang="en-US" sz="1800" b="1" i="1" dirty="0" err="1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cholerae</a:t>
            </a:r>
            <a:r>
              <a:rPr lang="en-US" sz="1800" b="1" i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18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(Gram stain): </a:t>
            </a:r>
            <a:r>
              <a:rPr lang="en-US" sz="1800" dirty="0">
                <a:latin typeface="Roboto Condensed Light" panose="020B0604020202020204" charset="0"/>
                <a:ea typeface="Roboto Condensed Light" panose="020B0604020202020204" charset="0"/>
              </a:rPr>
              <a:t>Curved comma-shaped gram-negative rods (fish in stream appearance).</a:t>
            </a:r>
          </a:p>
        </p:txBody>
      </p:sp>
    </p:spTree>
    <p:extLst>
      <p:ext uri="{BB962C8B-B14F-4D97-AF65-F5344CB8AC3E}">
        <p14:creationId xmlns:p14="http://schemas.microsoft.com/office/powerpoint/2010/main" val="17231468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7030A0"/>
                </a:solidFill>
              </a:rPr>
              <a:t>Culture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7030A0"/>
                </a:solidFill>
              </a:rPr>
              <a:t>Enrichment broth: </a:t>
            </a:r>
            <a:r>
              <a:rPr lang="en-US" dirty="0"/>
              <a:t>Alkaline peptone water, </a:t>
            </a:r>
            <a:r>
              <a:rPr lang="en-US" dirty="0" err="1"/>
              <a:t>Monsur’s</a:t>
            </a:r>
            <a:r>
              <a:rPr lang="en-US" dirty="0"/>
              <a:t> taurocholate tellurite peptone water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7030A0"/>
                </a:solidFill>
              </a:rPr>
              <a:t>Selective media: </a:t>
            </a:r>
            <a:r>
              <a:rPr lang="en-US" dirty="0"/>
              <a:t>Bile salt agar, </a:t>
            </a:r>
            <a:r>
              <a:rPr lang="en-US" dirty="0" err="1"/>
              <a:t>Monsur’s</a:t>
            </a:r>
            <a:r>
              <a:rPr lang="en-US" dirty="0"/>
              <a:t> GTTT agar, TCBS agar (yellow colonies)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MacConkey agar-produces translucent NLF colonies</a:t>
            </a:r>
            <a:endParaRPr lang="en-IN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62117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rgbClr val="7030A0"/>
                </a:solidFill>
              </a:rPr>
              <a:t>Culture smear and motility testing—</a:t>
            </a:r>
            <a:r>
              <a:rPr lang="en-US" sz="2200" dirty="0"/>
              <a:t>reveals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/>
              <a:t>Short curved gram-negative bacilli and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/>
              <a:t>Darting motility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1958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200" b="1" dirty="0">
                <a:solidFill>
                  <a:srgbClr val="7030A0"/>
                </a:solidFill>
              </a:rPr>
              <a:t>Identification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Catalase and oxidase positive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ICUT: Indole (+), Citrate (+/–), Urease (–), TSI:A/A, gas (–), H2S (–)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String test positive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It produces </a:t>
            </a:r>
            <a:r>
              <a:rPr lang="en-US" sz="2200" dirty="0" err="1"/>
              <a:t>hemodigestion</a:t>
            </a:r>
            <a:r>
              <a:rPr lang="en-US" sz="2200" dirty="0"/>
              <a:t> on blood agar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Automated systems such as MALDI-TOF and VITEK</a:t>
            </a:r>
            <a:endParaRPr lang="en-IN" sz="22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27204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Laboratory diagnosis of Cholera </a:t>
            </a:r>
            <a:endParaRPr lang="en-US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xfrm>
            <a:off x="6553200" y="6569075"/>
            <a:ext cx="2133600" cy="3651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32</a:t>
            </a:fld>
            <a:endParaRPr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52400" y="185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4" name="Group 1"/>
          <p:cNvGrpSpPr>
            <a:grpSpLocks/>
          </p:cNvGrpSpPr>
          <p:nvPr/>
        </p:nvGrpSpPr>
        <p:grpSpPr bwMode="auto">
          <a:xfrm>
            <a:off x="457200" y="1371600"/>
            <a:ext cx="8153400" cy="3429000"/>
            <a:chOff x="0" y="0"/>
            <a:chExt cx="10080" cy="3101"/>
          </a:xfrm>
        </p:grpSpPr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080" cy="31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0" y="2914"/>
              <a:ext cx="181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Garamond" panose="02020404030301010803" pitchFamily="18" charset="0"/>
                  <a:cs typeface="Arial" panose="020B0604020202020204" pitchFamily="34" charset="0"/>
                </a:rPr>
                <a:t> 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4363" y="2914"/>
              <a:ext cx="178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Garamond" panose="02020404030301010803" pitchFamily="18" charset="0"/>
                  <a:cs typeface="Arial" panose="020B0604020202020204" pitchFamily="34" charset="0"/>
                </a:rPr>
                <a:t> 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Text Box 2"/>
            <p:cNvSpPr txBox="1">
              <a:spLocks noChangeArrowheads="1"/>
            </p:cNvSpPr>
            <p:nvPr/>
          </p:nvSpPr>
          <p:spPr bwMode="auto">
            <a:xfrm>
              <a:off x="7574" y="2914"/>
              <a:ext cx="178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Garamond" panose="02020404030301010803" pitchFamily="18" charset="0"/>
                  <a:cs typeface="Arial" panose="020B0604020202020204" pitchFamily="34" charset="0"/>
                </a:rPr>
                <a:t> C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470646" y="4953000"/>
            <a:ext cx="81399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>
                <a:latin typeface="Roboto Condensed Light" panose="020B0604020202020204" charset="0"/>
                <a:ea typeface="Roboto Condensed Light" panose="020B0604020202020204" charset="0"/>
              </a:rPr>
              <a:t>A</a:t>
            </a:r>
            <a:r>
              <a:rPr lang="en-US" sz="1800" dirty="0">
                <a:latin typeface="Roboto Condensed Light" panose="020B0604020202020204" charset="0"/>
                <a:ea typeface="Roboto Condensed Light" panose="020B0604020202020204" charset="0"/>
              </a:rPr>
              <a:t>. </a:t>
            </a:r>
            <a:r>
              <a:rPr lang="en-US" sz="1800" i="1" dirty="0">
                <a:latin typeface="Roboto Condensed Light" panose="020B0604020202020204" charset="0"/>
                <a:ea typeface="Roboto Condensed Light" panose="020B0604020202020204" charset="0"/>
              </a:rPr>
              <a:t>Vibrio </a:t>
            </a:r>
            <a:r>
              <a:rPr lang="en-US" sz="1800" i="1" dirty="0" err="1">
                <a:latin typeface="Roboto Condensed Light" panose="020B0604020202020204" charset="0"/>
                <a:ea typeface="Roboto Condensed Light" panose="020B0604020202020204" charset="0"/>
              </a:rPr>
              <a:t>cholerae</a:t>
            </a:r>
            <a:r>
              <a:rPr lang="en-US" sz="1800" i="1" dirty="0"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1800" dirty="0">
                <a:latin typeface="Roboto Condensed Light" panose="020B0604020202020204" charset="0"/>
                <a:ea typeface="Roboto Condensed Light" panose="020B0604020202020204" charset="0"/>
              </a:rPr>
              <a:t>on blood agar (</a:t>
            </a:r>
            <a:r>
              <a:rPr lang="en-US" sz="1800" dirty="0" err="1">
                <a:latin typeface="Roboto Condensed Light" panose="020B0604020202020204" charset="0"/>
                <a:ea typeface="Roboto Condensed Light" panose="020B0604020202020204" charset="0"/>
              </a:rPr>
              <a:t>hemodigestion</a:t>
            </a:r>
            <a:r>
              <a:rPr lang="en-US" sz="1800" dirty="0">
                <a:latin typeface="Roboto Condensed Light" panose="020B0604020202020204" charset="0"/>
                <a:ea typeface="Roboto Condensed Light" panose="020B0604020202020204" charset="0"/>
              </a:rPr>
              <a:t>); </a:t>
            </a:r>
            <a:r>
              <a:rPr lang="en-US" sz="1800" b="1" dirty="0">
                <a:latin typeface="Roboto Condensed Light" panose="020B0604020202020204" charset="0"/>
                <a:ea typeface="Roboto Condensed Light" panose="020B0604020202020204" charset="0"/>
              </a:rPr>
              <a:t>B</a:t>
            </a:r>
            <a:r>
              <a:rPr lang="en-US" sz="1800" dirty="0">
                <a:latin typeface="Roboto Condensed Light" panose="020B0604020202020204" charset="0"/>
                <a:ea typeface="Roboto Condensed Light" panose="020B0604020202020204" charset="0"/>
              </a:rPr>
              <a:t>. TCBS agar with yellow colored colonies of </a:t>
            </a:r>
            <a:r>
              <a:rPr lang="en-US" sz="1800" i="1" dirty="0">
                <a:latin typeface="Roboto Condensed Light" panose="020B0604020202020204" charset="0"/>
                <a:ea typeface="Roboto Condensed Light" panose="020B0604020202020204" charset="0"/>
              </a:rPr>
              <a:t>Vibrio </a:t>
            </a:r>
            <a:r>
              <a:rPr lang="en-US" sz="1800" i="1" dirty="0" err="1">
                <a:latin typeface="Roboto Condensed Light" panose="020B0604020202020204" charset="0"/>
                <a:ea typeface="Roboto Condensed Light" panose="020B0604020202020204" charset="0"/>
              </a:rPr>
              <a:t>cholerae</a:t>
            </a:r>
            <a:r>
              <a:rPr lang="en-US" sz="1800" i="1" dirty="0">
                <a:latin typeface="Roboto Condensed Light" panose="020B0604020202020204" charset="0"/>
                <a:ea typeface="Roboto Condensed Light" panose="020B0604020202020204" charset="0"/>
              </a:rPr>
              <a:t>; </a:t>
            </a:r>
            <a:r>
              <a:rPr lang="en-US" sz="1800" b="1" dirty="0">
                <a:latin typeface="Roboto Condensed Light" panose="020B0604020202020204" charset="0"/>
                <a:ea typeface="Roboto Condensed Light" panose="020B0604020202020204" charset="0"/>
              </a:rPr>
              <a:t>C</a:t>
            </a:r>
            <a:r>
              <a:rPr lang="en-US" sz="1800" i="1" dirty="0">
                <a:latin typeface="Roboto Condensed Light" panose="020B0604020202020204" charset="0"/>
                <a:ea typeface="Roboto Condensed Light" panose="020B0604020202020204" charset="0"/>
              </a:rPr>
              <a:t>. </a:t>
            </a:r>
            <a:r>
              <a:rPr lang="en-US" sz="1800" dirty="0">
                <a:latin typeface="Roboto Condensed Light" panose="020B0604020202020204" charset="0"/>
                <a:ea typeface="Roboto Condensed Light" panose="020B0604020202020204" charset="0"/>
              </a:rPr>
              <a:t>String test.</a:t>
            </a:r>
          </a:p>
        </p:txBody>
      </p:sp>
    </p:spTree>
    <p:extLst>
      <p:ext uri="{BB962C8B-B14F-4D97-AF65-F5344CB8AC3E}">
        <p14:creationId xmlns:p14="http://schemas.microsoft.com/office/powerpoint/2010/main" val="3500713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Laboratory diagnosis of </a:t>
            </a:r>
            <a:r>
              <a:rPr lang="en-US" sz="3200" b="1" dirty="0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Cholera</a:t>
            </a:r>
            <a:endParaRPr lang="en-US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 err="1">
                <a:solidFill>
                  <a:srgbClr val="7030A0"/>
                </a:solidFill>
              </a:rPr>
              <a:t>Biotyping</a:t>
            </a:r>
            <a:r>
              <a:rPr lang="en-US" sz="2200" b="1" dirty="0">
                <a:solidFill>
                  <a:srgbClr val="7030A0"/>
                </a:solidFill>
              </a:rPr>
              <a:t>: </a:t>
            </a:r>
            <a:r>
              <a:rPr lang="en-US" sz="2200" dirty="0"/>
              <a:t>To differentiate classical and El Tor</a:t>
            </a:r>
          </a:p>
          <a:p>
            <a:pPr>
              <a:lnSpc>
                <a:spcPct val="150000"/>
              </a:lnSpc>
            </a:pPr>
            <a:r>
              <a:rPr lang="en-US" sz="2200" b="1" dirty="0" err="1">
                <a:solidFill>
                  <a:srgbClr val="7030A0"/>
                </a:solidFill>
              </a:rPr>
              <a:t>Serogrouping</a:t>
            </a:r>
            <a:r>
              <a:rPr lang="en-US" sz="2200" b="1" dirty="0">
                <a:solidFill>
                  <a:srgbClr val="7030A0"/>
                </a:solidFill>
              </a:rPr>
              <a:t>: </a:t>
            </a:r>
            <a:r>
              <a:rPr lang="en-US" sz="2200" dirty="0"/>
              <a:t>To differentiate O1 and O139</a:t>
            </a:r>
          </a:p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rgbClr val="7030A0"/>
                </a:solidFill>
              </a:rPr>
              <a:t>Serotyping: </a:t>
            </a:r>
            <a:r>
              <a:rPr lang="en-US" sz="2200" dirty="0"/>
              <a:t>To differentiate Ogawa, </a:t>
            </a:r>
            <a:r>
              <a:rPr lang="en-US" sz="2200" dirty="0" err="1"/>
              <a:t>Inaba</a:t>
            </a:r>
            <a:r>
              <a:rPr lang="en-US" sz="2200" dirty="0"/>
              <a:t> and </a:t>
            </a:r>
            <a:r>
              <a:rPr lang="en-US" sz="2200" dirty="0" err="1"/>
              <a:t>Hikojima</a:t>
            </a:r>
            <a:r>
              <a:rPr lang="en-US" sz="2200" dirty="0"/>
              <a:t> serotypes of serogroup O1</a:t>
            </a:r>
            <a:endParaRPr lang="en-IN" sz="22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24753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Laboratory diagnosis of Cholera </a:t>
            </a:r>
            <a:endParaRPr lang="en-US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rgbClr val="7030A0"/>
                </a:solidFill>
              </a:rPr>
              <a:t>Antigen detection </a:t>
            </a:r>
            <a:r>
              <a:rPr lang="en-US" sz="2200" dirty="0"/>
              <a:t>by cholera dipstick assay</a:t>
            </a:r>
          </a:p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rgbClr val="7030A0"/>
                </a:solidFill>
              </a:rPr>
              <a:t>Molecular method—</a:t>
            </a:r>
            <a:r>
              <a:rPr lang="en-US" sz="2200" dirty="0"/>
              <a:t>multiplex PCR detecting common diarrheal pathogens</a:t>
            </a:r>
          </a:p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rgbClr val="7030A0"/>
                </a:solidFill>
              </a:rPr>
              <a:t>Antimicrobial susceptibility testing.</a:t>
            </a:r>
            <a:endParaRPr lang="en-IN" sz="2200" dirty="0">
              <a:solidFill>
                <a:srgbClr val="7030A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32575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Treatment of Cholera</a:t>
            </a:r>
            <a:endParaRPr lang="en-US" sz="4800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rgbClr val="7030A0"/>
                </a:solidFill>
              </a:rPr>
              <a:t>Fluid replacement - </a:t>
            </a:r>
            <a:r>
              <a:rPr lang="en-US" sz="2200" dirty="0"/>
              <a:t>Most important measure for management of the cholera patient. </a:t>
            </a:r>
          </a:p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rgbClr val="7030A0"/>
                </a:solidFill>
              </a:rPr>
              <a:t>In mild to moderate fluid loss: </a:t>
            </a:r>
            <a:r>
              <a:rPr lang="en-US" sz="2200" dirty="0"/>
              <a:t>oral rehydration solution (ORS) should be given</a:t>
            </a:r>
          </a:p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rgbClr val="7030A0"/>
                </a:solidFill>
              </a:rPr>
              <a:t>In severe cases: </a:t>
            </a:r>
            <a:r>
              <a:rPr lang="en-US" sz="2200" dirty="0"/>
              <a:t>Intravenous fluid replacement with Ringer’s lactate (or normal saline) should be carried out till the consciousness arrives, thereafter replaced by ORS.</a:t>
            </a:r>
            <a:endParaRPr lang="en-IN" sz="22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21728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rgbClr val="7030A0"/>
                </a:solidFill>
              </a:rPr>
              <a:t>Antibiotics - </a:t>
            </a:r>
            <a:r>
              <a:rPr lang="en-US" sz="2200" dirty="0"/>
              <a:t>minor role as the pathogenesis is mainly toxin mediated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Use of antibiotic may decrease the duration and volume of fluid loss and hastens clearance of the organism from the stool.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WHO recommends the use of antibiotics - only severely dehydrated patients.</a:t>
            </a:r>
            <a:endParaRPr lang="en-IN" sz="22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36</a:t>
            </a:fld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7166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rgbClr val="7030A0"/>
                </a:solidFill>
              </a:rPr>
              <a:t>Drug of choice: </a:t>
            </a:r>
            <a:r>
              <a:rPr lang="en-US" sz="2200" dirty="0"/>
              <a:t>Macrolides such as azithromycin or erythromycin are the drugs of choice for adults, children and also in pregnancy.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Alternatively for adults – doxycycline or tetracycline or ciprofloxacin can be given in areas with confirmed susceptibility.</a:t>
            </a:r>
            <a:endParaRPr lang="en-IN" sz="22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37</a:t>
            </a:fld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203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Prevention</a:t>
            </a:r>
            <a:endParaRPr lang="en-US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IN" sz="2200" b="1" i="1" dirty="0">
                <a:solidFill>
                  <a:srgbClr val="7030A0"/>
                </a:solidFill>
              </a:rPr>
              <a:t>General Measures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200" dirty="0"/>
              <a:t>Safe water, sanitary disposal of </a:t>
            </a:r>
            <a:r>
              <a:rPr lang="en-IN" sz="2200" dirty="0" err="1"/>
              <a:t>feces</a:t>
            </a:r>
            <a:endParaRPr lang="en-IN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200" dirty="0"/>
              <a:t>Proper food sanitation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200" dirty="0"/>
              <a:t>Prompt outbreak investigation and steps to reduce transmission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200" dirty="0"/>
              <a:t>Notification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200" dirty="0"/>
              <a:t>Health education.</a:t>
            </a:r>
          </a:p>
          <a:p>
            <a:r>
              <a:rPr lang="en-IN" sz="2200" b="1" i="1" dirty="0">
                <a:solidFill>
                  <a:srgbClr val="7030A0"/>
                </a:solidFill>
              </a:rPr>
              <a:t>Chemoprophylaxis</a:t>
            </a:r>
            <a:r>
              <a:rPr lang="en-IN" sz="2200" b="1" dirty="0">
                <a:solidFill>
                  <a:srgbClr val="7030A0"/>
                </a:solidFill>
              </a:rPr>
              <a:t> - </a:t>
            </a:r>
            <a:r>
              <a:rPr lang="en-IN" sz="2200" dirty="0"/>
              <a:t>Tetracycline - Household contacts, only during epidemics</a:t>
            </a:r>
            <a:endParaRPr lang="en-US" sz="22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61682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Prevention - </a:t>
            </a:r>
            <a:r>
              <a:rPr lang="en-US" sz="3200" b="1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Vaccine</a:t>
            </a:r>
            <a:r>
              <a:rPr lang="en-US" sz="32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endParaRPr lang="en-US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200" b="1" dirty="0">
                <a:solidFill>
                  <a:srgbClr val="7030A0"/>
                </a:solidFill>
              </a:rPr>
              <a:t>Injectable Killed Vaccines: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No longer in use, as they provide little protection, cause adverse effects and fail to induce a local intestinal mucosal immune response</a:t>
            </a:r>
            <a:r>
              <a:rPr lang="en-US" sz="2200" dirty="0" smtClean="0"/>
              <a:t>.</a:t>
            </a:r>
          </a:p>
          <a:p>
            <a:pPr marL="101600" indent="0">
              <a:lnSpc>
                <a:spcPct val="150000"/>
              </a:lnSpc>
              <a:buNone/>
            </a:pPr>
            <a:r>
              <a:rPr lang="en-US" sz="2200" b="1" dirty="0" smtClean="0">
                <a:solidFill>
                  <a:srgbClr val="7030A0"/>
                </a:solidFill>
              </a:rPr>
              <a:t>Oral Cholera Vaccines:</a:t>
            </a:r>
          </a:p>
          <a:p>
            <a:pPr>
              <a:lnSpc>
                <a:spcPct val="150000"/>
              </a:lnSpc>
            </a:pPr>
            <a:r>
              <a:rPr lang="en-US" sz="2200" dirty="0" smtClean="0"/>
              <a:t>1. Killed whole-cell vaccine: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/>
              <a:t>Whole-cell (WC) vaccine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/>
              <a:t>Whole-cell recombinant B subunit vaccine (WC/</a:t>
            </a:r>
            <a:r>
              <a:rPr lang="en-US" sz="2200" dirty="0" err="1" smtClean="0"/>
              <a:t>rBS</a:t>
            </a:r>
            <a:r>
              <a:rPr lang="en-US" sz="2200" dirty="0" smtClean="0"/>
              <a:t>)</a:t>
            </a:r>
          </a:p>
          <a:p>
            <a:pPr>
              <a:lnSpc>
                <a:spcPct val="150000"/>
              </a:lnSpc>
            </a:pPr>
            <a:endParaRPr lang="en-US" sz="22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2902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00B050"/>
                </a:solidFill>
              </a:rPr>
              <a:t>Oral Cholera Vaccines </a:t>
            </a:r>
            <a:endParaRPr lang="en-US" sz="3600" b="1" dirty="0">
              <a:solidFill>
                <a:srgbClr val="00B050"/>
              </a:solidFill>
            </a:endParaRPr>
          </a:p>
          <a:p>
            <a:r>
              <a:rPr lang="en-US" sz="2800" b="1" dirty="0">
                <a:solidFill>
                  <a:srgbClr val="7030A0"/>
                </a:solidFill>
              </a:rPr>
              <a:t>Whole-cell (WC) vaccine: </a:t>
            </a:r>
            <a:r>
              <a:rPr lang="en-US" sz="2800" dirty="0"/>
              <a:t>Composed of killed whole cells of </a:t>
            </a:r>
            <a:r>
              <a:rPr lang="en-US" sz="2800" i="1" dirty="0"/>
              <a:t>V. </a:t>
            </a:r>
            <a:r>
              <a:rPr lang="en-US" sz="2800" i="1" dirty="0" err="1"/>
              <a:t>cholerae</a:t>
            </a:r>
            <a:r>
              <a:rPr lang="en-US" sz="2800" i="1" dirty="0"/>
              <a:t> </a:t>
            </a:r>
            <a:r>
              <a:rPr lang="en-US" sz="2800" dirty="0"/>
              <a:t>O1 and O139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7030A0"/>
                </a:solidFill>
              </a:rPr>
              <a:t>Formulations: </a:t>
            </a:r>
            <a:r>
              <a:rPr lang="en-US" dirty="0" err="1"/>
              <a:t>Shanchol</a:t>
            </a:r>
            <a:r>
              <a:rPr lang="en-US" dirty="0"/>
              <a:t> (India) and </a:t>
            </a:r>
            <a:r>
              <a:rPr lang="en-US" dirty="0" err="1"/>
              <a:t>Euvichol</a:t>
            </a:r>
            <a:r>
              <a:rPr lang="en-US" dirty="0"/>
              <a:t> (South Korea)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7030A0"/>
                </a:solidFill>
              </a:rPr>
              <a:t>Schedule: </a:t>
            </a:r>
            <a:r>
              <a:rPr lang="en-US" dirty="0"/>
              <a:t>Two doses are given orally, with minimum of two weeks gap, for all individuals &gt;1 year age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7030A0"/>
                </a:solidFill>
              </a:rPr>
              <a:t>Protection: </a:t>
            </a:r>
            <a:r>
              <a:rPr lang="en-US" dirty="0"/>
              <a:t>For 3 years.</a:t>
            </a:r>
            <a:endParaRPr lang="en-US" sz="2400" b="1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16704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800" b="1" dirty="0" smtClean="0">
                <a:solidFill>
                  <a:srgbClr val="00B050"/>
                </a:solidFill>
              </a:rPr>
              <a:t>Whole-cell </a:t>
            </a:r>
            <a:r>
              <a:rPr lang="en-US" sz="2800" b="1" dirty="0">
                <a:solidFill>
                  <a:srgbClr val="00B050"/>
                </a:solidFill>
              </a:rPr>
              <a:t>recombinant B subunit vaccine </a:t>
            </a:r>
            <a:r>
              <a:rPr lang="en-US" sz="2800" b="1" dirty="0">
                <a:solidFill>
                  <a:srgbClr val="7030A0"/>
                </a:solidFill>
              </a:rPr>
              <a:t>(WC/</a:t>
            </a:r>
            <a:r>
              <a:rPr lang="en-US" sz="2800" b="1" dirty="0" err="1">
                <a:solidFill>
                  <a:srgbClr val="7030A0"/>
                </a:solidFill>
              </a:rPr>
              <a:t>rBS</a:t>
            </a:r>
            <a:r>
              <a:rPr lang="en-US" sz="2800" b="1" dirty="0">
                <a:solidFill>
                  <a:srgbClr val="7030A0"/>
                </a:solidFill>
              </a:rPr>
              <a:t>): </a:t>
            </a:r>
            <a:r>
              <a:rPr lang="en-US" sz="2800" dirty="0"/>
              <a:t>WC vaccine + recombinant cholera toxin B subunit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7030A0"/>
                </a:solidFill>
              </a:rPr>
              <a:t>Formulation: </a:t>
            </a:r>
            <a:r>
              <a:rPr lang="en-US" dirty="0" err="1"/>
              <a:t>Dukoral</a:t>
            </a: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7030A0"/>
                </a:solidFill>
              </a:rPr>
              <a:t>Schedule: </a:t>
            </a:r>
            <a:r>
              <a:rPr lang="en-US" dirty="0"/>
              <a:t>Two doses are given orally, with minimum of one week gap. A third dose is given for children aged 2-5 years.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7030A0"/>
                </a:solidFill>
              </a:rPr>
              <a:t>Protection: </a:t>
            </a:r>
            <a:r>
              <a:rPr lang="en-US" dirty="0"/>
              <a:t>2 years.</a:t>
            </a:r>
            <a:endParaRPr lang="en-US" sz="2400" b="1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36254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800" b="1" dirty="0" smtClean="0">
                <a:solidFill>
                  <a:srgbClr val="00B050"/>
                </a:solidFill>
              </a:rPr>
              <a:t>2</a:t>
            </a:r>
            <a:r>
              <a:rPr lang="en-US" sz="2800" b="1" dirty="0">
                <a:solidFill>
                  <a:srgbClr val="00B050"/>
                </a:solidFill>
              </a:rPr>
              <a:t>. Oral live attenuated vaccines (OCV)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7030A0"/>
                </a:solidFill>
              </a:rPr>
              <a:t>CVD 103-HgR </a:t>
            </a:r>
            <a:r>
              <a:rPr lang="en-US" dirty="0">
                <a:solidFill>
                  <a:srgbClr val="7030A0"/>
                </a:solidFill>
              </a:rPr>
              <a:t>: </a:t>
            </a:r>
            <a:r>
              <a:rPr lang="en-US" dirty="0"/>
              <a:t>Commercially available as </a:t>
            </a:r>
            <a:r>
              <a:rPr lang="en-US" i="1" dirty="0" err="1"/>
              <a:t>Vaxchora</a:t>
            </a:r>
            <a:r>
              <a:rPr lang="en-US" dirty="0"/>
              <a:t>; given as single oral dose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7030A0"/>
                </a:solidFill>
              </a:rPr>
              <a:t>Indication: </a:t>
            </a:r>
            <a:r>
              <a:rPr lang="en-US" dirty="0"/>
              <a:t>Recommended for adults of age 18-64 years, traveling to an area with active cholera transmission.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7030A0"/>
                </a:solidFill>
              </a:rPr>
              <a:t>Protection: </a:t>
            </a:r>
            <a:r>
              <a:rPr lang="en-US" dirty="0"/>
              <a:t>Gives 90% protection at 10 days after vaccination; which lasts for 3-6 months.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08439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Non O1/O139 V. </a:t>
            </a:r>
            <a:r>
              <a:rPr lang="en-US" sz="3200" b="1" dirty="0" err="1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cholerae</a:t>
            </a:r>
            <a:endParaRPr lang="en-US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IN" sz="2400" dirty="0"/>
              <a:t>Biochemically resemble </a:t>
            </a:r>
            <a:r>
              <a:rPr lang="en-IN" sz="2400" i="1" dirty="0"/>
              <a:t>V. </a:t>
            </a:r>
            <a:r>
              <a:rPr lang="en-IN" sz="2400" i="1" dirty="0" err="1"/>
              <a:t>cholerae</a:t>
            </a:r>
            <a:r>
              <a:rPr lang="en-IN" sz="2400" i="1" dirty="0"/>
              <a:t> O1/O139, </a:t>
            </a:r>
            <a:r>
              <a:rPr lang="en-IN" sz="2400" dirty="0"/>
              <a:t>but do not agglutinate with O1 or O139 antisera.</a:t>
            </a:r>
          </a:p>
          <a:p>
            <a:pPr>
              <a:lnSpc>
                <a:spcPct val="150000"/>
              </a:lnSpc>
            </a:pPr>
            <a:r>
              <a:rPr lang="en-IN" sz="2400" b="1" dirty="0">
                <a:solidFill>
                  <a:srgbClr val="7030A0"/>
                </a:solidFill>
              </a:rPr>
              <a:t>Gastroenteritis: </a:t>
            </a:r>
            <a:r>
              <a:rPr lang="en-IN" sz="2400" dirty="0"/>
              <a:t>Sea food consumption (raw oysters)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400" dirty="0"/>
              <a:t>Stool – watery/partly formed &amp; bloody/ mucoid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400" dirty="0"/>
              <a:t>Abdominal cramps, nausea, vomiting and fever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400" dirty="0"/>
              <a:t>Treatment is same as that of cholera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74388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IN" sz="2200" b="1" dirty="0" err="1">
                <a:solidFill>
                  <a:srgbClr val="7030A0"/>
                </a:solidFill>
              </a:rPr>
              <a:t>Extraintestinal</a:t>
            </a:r>
            <a:r>
              <a:rPr lang="en-IN" sz="2200" b="1" dirty="0">
                <a:solidFill>
                  <a:srgbClr val="7030A0"/>
                </a:solidFill>
              </a:rPr>
              <a:t> manifestations: </a:t>
            </a:r>
            <a:r>
              <a:rPr lang="en-IN" sz="2200" dirty="0"/>
              <a:t>Otitis media, wound infection &amp; </a:t>
            </a:r>
            <a:r>
              <a:rPr lang="en-IN" sz="2200" dirty="0" err="1"/>
              <a:t>bacteremia</a:t>
            </a:r>
            <a:endParaRPr lang="en-IN" sz="22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dirty="0"/>
              <a:t>Acquired by - occupational or recreational exposure to seawater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dirty="0"/>
              <a:t>Sensitive to - Tetracycline, ciprofloxacin and third generation </a:t>
            </a:r>
            <a:r>
              <a:rPr lang="en-IN" sz="2200" dirty="0" err="1"/>
              <a:t>cephalosporins</a:t>
            </a:r>
            <a:endParaRPr lang="en-US" sz="22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44</a:t>
            </a:fld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734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HALOPHILIC VIBRIO INFECTIONS</a:t>
            </a:r>
            <a:endParaRPr lang="en-US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IN" sz="2200" dirty="0"/>
              <a:t>Can withstand higher salt concentration (&gt;6%) in contrast to </a:t>
            </a:r>
            <a:r>
              <a:rPr lang="en-IN" sz="2200" i="1" dirty="0"/>
              <a:t>V. </a:t>
            </a:r>
            <a:r>
              <a:rPr lang="en-IN" sz="2200" i="1" dirty="0" err="1"/>
              <a:t>cholerae</a:t>
            </a:r>
            <a:r>
              <a:rPr lang="en-IN" sz="2200" i="1" dirty="0"/>
              <a:t>, </a:t>
            </a:r>
            <a:r>
              <a:rPr lang="en-IN" sz="2200" dirty="0"/>
              <a:t>which can tolerate up to 6%</a:t>
            </a:r>
          </a:p>
          <a:p>
            <a:pPr>
              <a:lnSpc>
                <a:spcPct val="150000"/>
              </a:lnSpc>
            </a:pPr>
            <a:r>
              <a:rPr lang="en-IN" sz="2200" dirty="0"/>
              <a:t>Widespread in marine environments</a:t>
            </a:r>
          </a:p>
          <a:p>
            <a:pPr>
              <a:lnSpc>
                <a:spcPct val="150000"/>
              </a:lnSpc>
            </a:pPr>
            <a:r>
              <a:rPr lang="en-IN" sz="2200" dirty="0"/>
              <a:t>Cases tend to occur during late summer and early rain fall, when the bacterial counts are highest in the water</a:t>
            </a:r>
            <a:endParaRPr lang="en-US" sz="22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187412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i="1" dirty="0">
                <a:latin typeface="Roboto Condensed Light" panose="020B0604020202020204" charset="0"/>
                <a:ea typeface="Roboto Condensed Light" panose="020B0604020202020204" charset="0"/>
              </a:rPr>
              <a:t>Vibrio </a:t>
            </a:r>
            <a:r>
              <a:rPr lang="en-US" sz="3200" i="1" dirty="0" err="1">
                <a:latin typeface="Roboto Condensed Light" panose="020B0604020202020204" charset="0"/>
                <a:ea typeface="Roboto Condensed Light" panose="020B0604020202020204" charset="0"/>
              </a:rPr>
              <a:t>parahaemolyticus</a:t>
            </a:r>
            <a:r>
              <a:rPr lang="en-US" sz="3200" i="1" dirty="0"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infections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Was first reported from Japan (1953), the incidence of infection has greatly increased in several countries including Japan since 1993.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In India, it has been reported from Kolkata.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1349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i="1" dirty="0">
                <a:latin typeface="Roboto Condensed Light" panose="020B0604020202020204" charset="0"/>
                <a:ea typeface="Roboto Condensed Light" panose="020B0604020202020204" charset="0"/>
              </a:rPr>
              <a:t>Clinical Manifestations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Food-borne gastroenteritis - most common presentation, occurs following raw or uncooked sea food (e.g. oyster) intake. 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Commonly presents as watery diarrhea or rarely as dysentery with abdominal cramps</a:t>
            </a:r>
          </a:p>
          <a:p>
            <a:pPr>
              <a:lnSpc>
                <a:spcPct val="150000"/>
              </a:lnSpc>
            </a:pPr>
            <a:r>
              <a:rPr lang="en-US" sz="2200" dirty="0" err="1"/>
              <a:t>Extraintestinal</a:t>
            </a:r>
            <a:r>
              <a:rPr lang="en-US" sz="2200" dirty="0"/>
              <a:t> manifestations - wound infection, otitis and sepsis are rare.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18138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i="1" dirty="0">
                <a:latin typeface="Roboto Condensed Light" panose="020B0604020202020204" charset="0"/>
                <a:ea typeface="Roboto Condensed Light" panose="020B0604020202020204" charset="0"/>
              </a:rPr>
              <a:t>Laboratory Diagnosis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Morphology - </a:t>
            </a:r>
            <a:r>
              <a:rPr lang="en-US" sz="2200" dirty="0"/>
              <a:t>Capsulated - bipolar staining in fresh isolates and </a:t>
            </a:r>
            <a:r>
              <a:rPr lang="en-US" sz="2200" dirty="0" err="1"/>
              <a:t>pleomorphism</a:t>
            </a:r>
            <a:r>
              <a:rPr lang="en-US" sz="2200" dirty="0"/>
              <a:t> in older cultures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Motile - </a:t>
            </a:r>
            <a:r>
              <a:rPr lang="en-US" sz="2200" dirty="0" err="1"/>
              <a:t>peritrichous</a:t>
            </a:r>
            <a:r>
              <a:rPr lang="en-US" sz="2200" dirty="0"/>
              <a:t> flagella (but it does not show darting motility)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On TCBS agar - produces green colonies (sucrose </a:t>
            </a:r>
            <a:r>
              <a:rPr lang="en-US" sz="2200" dirty="0" err="1"/>
              <a:t>nonfermenter</a:t>
            </a:r>
            <a:r>
              <a:rPr lang="en-US" sz="2200" dirty="0"/>
              <a:t>)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05025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i="1" dirty="0">
                <a:latin typeface="Roboto Condensed Light" panose="020B0604020202020204" charset="0"/>
                <a:ea typeface="Roboto Condensed Light" panose="020B0604020202020204" charset="0"/>
              </a:rPr>
              <a:t>Laboratory Diagnosis </a:t>
            </a:r>
            <a:r>
              <a:rPr lang="en-US" i="1" dirty="0"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Kanagawa phenomenon: </a:t>
            </a:r>
            <a:r>
              <a:rPr lang="en-US" sz="2200" dirty="0"/>
              <a:t>It causes β-hemolysis on </a:t>
            </a:r>
            <a:r>
              <a:rPr lang="en-US" sz="2200" dirty="0" err="1"/>
              <a:t>Wagatsuma</a:t>
            </a:r>
            <a:r>
              <a:rPr lang="en-US" sz="2200" dirty="0"/>
              <a:t> agar (a special type of high salt blood agar)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Swarming: </a:t>
            </a:r>
            <a:r>
              <a:rPr lang="en-US" sz="2200" dirty="0"/>
              <a:t>Swarms on blood agar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Urease test - positive in few strains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Salt tolerance test: </a:t>
            </a:r>
            <a:r>
              <a:rPr lang="en-US" sz="2200" dirty="0"/>
              <a:t>Can resist maximum of 8% </a:t>
            </a:r>
            <a:r>
              <a:rPr lang="en-US" sz="2200" dirty="0" err="1"/>
              <a:t>NaCl</a:t>
            </a:r>
            <a:endParaRPr lang="en-US" sz="2200" dirty="0"/>
          </a:p>
          <a:p>
            <a:pPr>
              <a:lnSpc>
                <a:spcPct val="150000"/>
              </a:lnSpc>
            </a:pPr>
            <a:r>
              <a:rPr lang="en-US" sz="2200" dirty="0"/>
              <a:t>Identification - MALDI-TOF and VITEK.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23596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fr-FR" sz="2800" dirty="0" err="1">
                <a:latin typeface="Roboto Condensed Light" panose="020B0604020202020204" charset="0"/>
                <a:ea typeface="Roboto Condensed Light" panose="020B0604020202020204" charset="0"/>
              </a:rPr>
              <a:t>Treatment</a:t>
            </a:r>
            <a:r>
              <a:rPr lang="fr-FR" sz="2800" dirty="0">
                <a:latin typeface="Roboto Condensed Light" panose="020B0604020202020204" charset="0"/>
                <a:ea typeface="Roboto Condensed Light" panose="020B0604020202020204" charset="0"/>
              </a:rPr>
              <a:t> of </a:t>
            </a:r>
            <a:r>
              <a:rPr lang="fr-FR" sz="2800" i="1" dirty="0">
                <a:latin typeface="Roboto Condensed Light" panose="020B0604020202020204" charset="0"/>
                <a:ea typeface="Roboto Condensed Light" panose="020B0604020202020204" charset="0"/>
              </a:rPr>
              <a:t>V. </a:t>
            </a:r>
            <a:r>
              <a:rPr lang="fr-FR" sz="2800" i="1" dirty="0" err="1">
                <a:latin typeface="Roboto Condensed Light" panose="020B0604020202020204" charset="0"/>
                <a:ea typeface="Roboto Condensed Light" panose="020B0604020202020204" charset="0"/>
              </a:rPr>
              <a:t>parahaemolyticus</a:t>
            </a:r>
            <a:r>
              <a:rPr lang="fr-FR" sz="2800" i="1" dirty="0"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fr-FR" sz="2800" dirty="0">
                <a:latin typeface="Roboto Condensed Light" panose="020B0604020202020204" charset="0"/>
                <a:ea typeface="Roboto Condensed Light" panose="020B0604020202020204" charset="0"/>
              </a:rPr>
              <a:t>infections</a:t>
            </a:r>
            <a:endParaRPr lang="en-US" sz="2800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Most of the gastroenteritis - self-limiting and treatment is same as that of cholera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Indications for antibiotic use: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Severe gastroenteritis or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 err="1"/>
              <a:t>Extraintestinal</a:t>
            </a:r>
            <a:r>
              <a:rPr lang="en-US" sz="2200" dirty="0"/>
              <a:t> manifestations associated with underlying diseases - diabetes, pre-existing liver disease, iron overload states, or immunosuppression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264312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fr-FR" sz="2800" dirty="0" err="1">
                <a:latin typeface="Roboto Condensed Light" panose="020B0604020202020204" charset="0"/>
                <a:ea typeface="Roboto Condensed Light" panose="020B0604020202020204" charset="0"/>
              </a:rPr>
              <a:t>Treatment</a:t>
            </a:r>
            <a:r>
              <a:rPr lang="fr-FR" sz="2800" dirty="0">
                <a:latin typeface="Roboto Condensed Light" panose="020B0604020202020204" charset="0"/>
                <a:ea typeface="Roboto Condensed Light" panose="020B0604020202020204" charset="0"/>
              </a:rPr>
              <a:t> of </a:t>
            </a:r>
            <a:r>
              <a:rPr lang="fr-FR" sz="2800" i="1" dirty="0">
                <a:latin typeface="Roboto Condensed Light" panose="020B0604020202020204" charset="0"/>
                <a:ea typeface="Roboto Condensed Light" panose="020B0604020202020204" charset="0"/>
              </a:rPr>
              <a:t>V. </a:t>
            </a:r>
            <a:r>
              <a:rPr lang="fr-FR" sz="2800" i="1" dirty="0" err="1">
                <a:latin typeface="Roboto Condensed Light" panose="020B0604020202020204" charset="0"/>
                <a:ea typeface="Roboto Condensed Light" panose="020B0604020202020204" charset="0"/>
              </a:rPr>
              <a:t>parahaemolyticus</a:t>
            </a:r>
            <a:r>
              <a:rPr lang="fr-FR" sz="2800" i="1" dirty="0"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fr-FR" sz="2800" dirty="0">
                <a:latin typeface="Roboto Condensed Light" panose="020B0604020202020204" charset="0"/>
                <a:ea typeface="Roboto Condensed Light" panose="020B0604020202020204" charset="0"/>
              </a:rPr>
              <a:t>infections </a:t>
            </a:r>
            <a:r>
              <a:rPr lang="fr-FR" dirty="0">
                <a:latin typeface="Roboto Condensed Light" panose="020B0604020202020204" charset="0"/>
                <a:ea typeface="Roboto Condensed Light" panose="020B0604020202020204" charset="0"/>
              </a:rPr>
              <a:t>(</a:t>
            </a:r>
            <a:r>
              <a:rPr lang="fr-FR" dirty="0" err="1">
                <a:latin typeface="Roboto Condensed Light" panose="020B0604020202020204" charset="0"/>
                <a:ea typeface="Roboto Condensed Light" panose="020B0604020202020204" charset="0"/>
              </a:rPr>
              <a:t>Cont</a:t>
            </a:r>
            <a:r>
              <a:rPr lang="fr-FR" dirty="0">
                <a:latin typeface="Roboto Condensed Light" panose="020B0604020202020204" charset="0"/>
                <a:ea typeface="Roboto Condensed Light" panose="020B0604020202020204" charset="0"/>
              </a:rPr>
              <a:t>..)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Doxycycline or macrolide - drug of choice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For proven bacteremia, doxycycline plus ceftriaxone is recommended.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31913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Vibrio </a:t>
            </a:r>
            <a:r>
              <a:rPr lang="en-US" sz="3200" dirty="0" err="1">
                <a:latin typeface="Roboto Condensed Light" panose="020B0604020202020204" charset="0"/>
                <a:ea typeface="Roboto Condensed Light" panose="020B0604020202020204" charset="0"/>
              </a:rPr>
              <a:t>vulnificus</a:t>
            </a:r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 infections</a:t>
            </a:r>
            <a:endParaRPr lang="en-US" sz="3200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Though rare, </a:t>
            </a:r>
            <a:r>
              <a:rPr lang="en-US" sz="2200" i="1" dirty="0"/>
              <a:t>V. </a:t>
            </a:r>
            <a:r>
              <a:rPr lang="en-US" sz="2200" i="1" dirty="0" err="1"/>
              <a:t>vulnificus</a:t>
            </a:r>
            <a:r>
              <a:rPr lang="en-US" sz="2200" i="1" dirty="0"/>
              <a:t> </a:t>
            </a:r>
            <a:r>
              <a:rPr lang="en-US" sz="2200" dirty="0"/>
              <a:t>produces the most severe infection among the </a:t>
            </a:r>
            <a:r>
              <a:rPr lang="en-US" sz="2200" i="1" dirty="0"/>
              <a:t>Vibrio </a:t>
            </a:r>
            <a:r>
              <a:rPr lang="en-US" sz="2200" dirty="0"/>
              <a:t>species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97789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i="1" dirty="0">
                <a:latin typeface="Roboto Condensed Light" panose="020B0604020202020204" charset="0"/>
                <a:ea typeface="Roboto Condensed Light" panose="020B0604020202020204" charset="0"/>
              </a:rPr>
              <a:t>Clinical Manifestations</a:t>
            </a:r>
            <a:endParaRPr lang="en-US" sz="3200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1. </a:t>
            </a:r>
            <a:r>
              <a:rPr lang="en-US" sz="2200" b="1" dirty="0"/>
              <a:t>Primary sepsis: </a:t>
            </a:r>
            <a:r>
              <a:rPr lang="en-US" sz="2200" dirty="0"/>
              <a:t>Occurs in patients with underlying liver disease and iron overload or rarely in renal insufficiency and immunosuppression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2. </a:t>
            </a:r>
            <a:r>
              <a:rPr lang="en-US" sz="2200" b="1" dirty="0"/>
              <a:t>Primary wound infection: </a:t>
            </a:r>
            <a:r>
              <a:rPr lang="en-US" sz="2200" dirty="0"/>
              <a:t>Characterized by painful erythematous swelling or cellulitis or even vesicular, bullous or necrotic lesions - affects people without underlying disease (</a:t>
            </a:r>
            <a:r>
              <a:rPr lang="en-US" sz="2200" i="1" dirty="0" err="1"/>
              <a:t>Vulnificus</a:t>
            </a:r>
            <a:r>
              <a:rPr lang="en-US" sz="2200" i="1" dirty="0"/>
              <a:t> </a:t>
            </a:r>
            <a:r>
              <a:rPr lang="en-US" sz="2200" dirty="0"/>
              <a:t>is Latin word for “wound maker”).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21807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i="1" dirty="0">
                <a:latin typeface="Roboto Condensed Light" panose="020B0604020202020204" charset="0"/>
                <a:ea typeface="Roboto Condensed Light" panose="020B0604020202020204" charset="0"/>
              </a:rPr>
              <a:t>Laboratory Diagnosis</a:t>
            </a:r>
            <a:endParaRPr lang="en-US" sz="3200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i="1" dirty="0"/>
              <a:t>V. </a:t>
            </a:r>
            <a:r>
              <a:rPr lang="en-US" sz="2200" i="1" dirty="0" err="1"/>
              <a:t>vulnificus</a:t>
            </a:r>
            <a:r>
              <a:rPr lang="en-US" sz="2200" i="1" dirty="0"/>
              <a:t> </a:t>
            </a:r>
            <a:r>
              <a:rPr lang="en-US" sz="2200" dirty="0"/>
              <a:t>- cultured from blood or cutaneous lesions. It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Ferments lactose - differentiates it from all other </a:t>
            </a:r>
            <a:r>
              <a:rPr lang="en-US" sz="2200" dirty="0" err="1"/>
              <a:t>vibrios</a:t>
            </a:r>
            <a:r>
              <a:rPr lang="en-US" sz="2200" dirty="0"/>
              <a:t>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Identification can also be made by automated methods such as MALDI-TOF and VITEK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66314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fr-FR" sz="3200" dirty="0" err="1">
                <a:latin typeface="Roboto Condensed Light" panose="020B0604020202020204" charset="0"/>
                <a:ea typeface="Roboto Condensed Light" panose="020B0604020202020204" charset="0"/>
              </a:rPr>
              <a:t>Treatment</a:t>
            </a:r>
            <a:r>
              <a:rPr lang="fr-FR" sz="3200" dirty="0">
                <a:latin typeface="Roboto Condensed Light" panose="020B0604020202020204" charset="0"/>
                <a:ea typeface="Roboto Condensed Light" panose="020B0604020202020204" charset="0"/>
              </a:rPr>
              <a:t> of </a:t>
            </a:r>
            <a:r>
              <a:rPr lang="fr-FR" sz="3200" i="1" dirty="0" err="1">
                <a:latin typeface="Roboto Condensed Light" panose="020B0604020202020204" charset="0"/>
                <a:ea typeface="Roboto Condensed Light" panose="020B0604020202020204" charset="0"/>
              </a:rPr>
              <a:t>Vibrio</a:t>
            </a:r>
            <a:r>
              <a:rPr lang="fr-FR" sz="3200" i="1" dirty="0"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fr-FR" sz="3200" i="1" dirty="0" err="1">
                <a:latin typeface="Roboto Condensed Light" panose="020B0604020202020204" charset="0"/>
                <a:ea typeface="Roboto Condensed Light" panose="020B0604020202020204" charset="0"/>
              </a:rPr>
              <a:t>vulnificus</a:t>
            </a:r>
            <a:r>
              <a:rPr lang="fr-FR" sz="3200" i="1" dirty="0"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fr-FR" sz="3200" dirty="0">
                <a:latin typeface="Roboto Condensed Light" panose="020B0604020202020204" charset="0"/>
                <a:ea typeface="Roboto Condensed Light" panose="020B0604020202020204" charset="0"/>
              </a:rPr>
              <a:t>infections</a:t>
            </a:r>
            <a:endParaRPr lang="en-US" sz="3200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Early antibiotic institution, wound debridement, and general supportive care - keys to recovery. </a:t>
            </a:r>
          </a:p>
          <a:p>
            <a:pPr>
              <a:lnSpc>
                <a:spcPct val="150000"/>
              </a:lnSpc>
            </a:pPr>
            <a:r>
              <a:rPr lang="en-US" sz="2200" i="1" dirty="0"/>
              <a:t>V. </a:t>
            </a:r>
            <a:r>
              <a:rPr lang="en-US" sz="2200" i="1" dirty="0" err="1"/>
              <a:t>vulnificus</a:t>
            </a:r>
            <a:r>
              <a:rPr lang="en-US" sz="2200" i="1" dirty="0"/>
              <a:t> </a:t>
            </a:r>
            <a:r>
              <a:rPr lang="en-US" sz="2200" dirty="0"/>
              <a:t>- sensitive in vitro to a number of antibiotics, including tetracycline, fluoroquinolones, and third-generation </a:t>
            </a:r>
            <a:r>
              <a:rPr lang="en-US" sz="2200" dirty="0" err="1"/>
              <a:t>cephalosporins</a:t>
            </a:r>
            <a:r>
              <a:rPr lang="en-US" sz="2200" dirty="0"/>
              <a:t>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08438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Vibrio </a:t>
            </a:r>
            <a:r>
              <a:rPr lang="en-US" sz="3200" dirty="0" err="1">
                <a:latin typeface="Roboto Condensed Light" panose="020B0604020202020204" charset="0"/>
                <a:ea typeface="Roboto Condensed Light" panose="020B0604020202020204" charset="0"/>
              </a:rPr>
              <a:t>alginolyticus</a:t>
            </a:r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 infections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i="1" dirty="0"/>
              <a:t>V. </a:t>
            </a:r>
            <a:r>
              <a:rPr lang="en-US" sz="2200" i="1" dirty="0" err="1"/>
              <a:t>alginolyticus</a:t>
            </a:r>
            <a:r>
              <a:rPr lang="en-US" sz="2200" i="1" dirty="0"/>
              <a:t> </a:t>
            </a:r>
            <a:r>
              <a:rPr lang="en-US" sz="2200" dirty="0"/>
              <a:t>- occasionally cause eye, ear and wound infections.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Few cases of otitis externa, otitis media and conjunctivitis have been reported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Rarely causes bacteremia in immunocompromised hosts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Most salt-tolerant </a:t>
            </a:r>
            <a:r>
              <a:rPr lang="en-US" sz="2200" i="1" dirty="0"/>
              <a:t>Vibrio </a:t>
            </a:r>
            <a:r>
              <a:rPr lang="en-US" sz="2200" dirty="0"/>
              <a:t>- grow at salt concentrations of more than 10%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Self-limiting - severe infections respond well to antibiotics (tetracycline) and drainage.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4014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AEROMONAS INFECTIONS</a:t>
            </a:r>
            <a:endParaRPr lang="en-US" sz="3200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i="1" dirty="0" err="1"/>
              <a:t>Aeromonas</a:t>
            </a:r>
            <a:r>
              <a:rPr lang="en-US" sz="2200" i="1" dirty="0"/>
              <a:t> </a:t>
            </a:r>
            <a:r>
              <a:rPr lang="en-US" sz="2200" dirty="0"/>
              <a:t>- earlier placed in the family </a:t>
            </a:r>
            <a:r>
              <a:rPr lang="en-US" sz="2200" dirty="0" err="1"/>
              <a:t>Vibrionaceae</a:t>
            </a:r>
            <a:r>
              <a:rPr lang="en-US" sz="2200" dirty="0"/>
              <a:t> - now been assigned to a separate family - </a:t>
            </a:r>
            <a:r>
              <a:rPr lang="en-US" sz="2200" dirty="0" err="1"/>
              <a:t>Aeromonadaceae</a:t>
            </a:r>
            <a:r>
              <a:rPr lang="en-US" sz="22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 </a:t>
            </a:r>
            <a:r>
              <a:rPr lang="en-US" sz="2200" i="1" dirty="0"/>
              <a:t>A. </a:t>
            </a:r>
            <a:r>
              <a:rPr lang="en-US" sz="2200" i="1" dirty="0" err="1"/>
              <a:t>hydrophila</a:t>
            </a:r>
            <a:r>
              <a:rPr lang="en-US" sz="2200" i="1" dirty="0"/>
              <a:t> </a:t>
            </a:r>
            <a:r>
              <a:rPr lang="en-US" sz="2200" dirty="0"/>
              <a:t>causes </a:t>
            </a:r>
            <a:r>
              <a:rPr lang="en-US" sz="2200" b="1" dirty="0"/>
              <a:t>red leg disease </a:t>
            </a:r>
            <a:r>
              <a:rPr lang="en-US" sz="2200" dirty="0"/>
              <a:t>in frog.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10494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AEROMONAS INFECTIONS </a:t>
            </a:r>
            <a:r>
              <a:rPr lang="en-US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Pathogenicity </a:t>
            </a:r>
            <a:r>
              <a:rPr lang="en-US" sz="2200" dirty="0"/>
              <a:t>of </a:t>
            </a:r>
            <a:r>
              <a:rPr lang="en-US" sz="2200" i="1" dirty="0" err="1"/>
              <a:t>Aeromonas</a:t>
            </a:r>
            <a:r>
              <a:rPr lang="en-US" sz="2200" i="1" dirty="0"/>
              <a:t> </a:t>
            </a:r>
            <a:r>
              <a:rPr lang="en-US" sz="2200" dirty="0"/>
              <a:t>in humans is mainly related to: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Tissue adherence mediated by adhesions such as S-layer and fimbriae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Capsular polysaccharide (prevents the bacilli from phagocytosis)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Exotoxins - </a:t>
            </a:r>
            <a:r>
              <a:rPr lang="en-US" sz="2200" dirty="0" err="1"/>
              <a:t>aerolysin</a:t>
            </a:r>
            <a:r>
              <a:rPr lang="en-US" sz="2200" dirty="0"/>
              <a:t>, phospholipases, </a:t>
            </a:r>
            <a:r>
              <a:rPr lang="en-US" sz="2200" dirty="0" err="1"/>
              <a:t>hemolysins</a:t>
            </a:r>
            <a:r>
              <a:rPr lang="en-US" sz="2200" dirty="0"/>
              <a:t>, enterotoxin and </a:t>
            </a:r>
            <a:r>
              <a:rPr lang="en-US" sz="2200" dirty="0" err="1"/>
              <a:t>cytotoxin</a:t>
            </a:r>
            <a:r>
              <a:rPr lang="en-US" sz="2200" dirty="0"/>
              <a:t> similar to Shiga toxin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Endotoxin or LPS.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33632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AEROMONAS INFECTIONS </a:t>
            </a:r>
            <a:r>
              <a:rPr lang="en-US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Clinical manifestations: </a:t>
            </a:r>
            <a:r>
              <a:rPr lang="en-US" sz="2200" dirty="0"/>
              <a:t>Over 85% of the human infections - caused by </a:t>
            </a:r>
            <a:r>
              <a:rPr lang="en-US" sz="2200" i="1" dirty="0"/>
              <a:t>A. </a:t>
            </a:r>
            <a:r>
              <a:rPr lang="en-US" sz="2200" i="1" dirty="0" err="1"/>
              <a:t>hydrophila</a:t>
            </a:r>
            <a:r>
              <a:rPr lang="en-US" sz="2200" dirty="0"/>
              <a:t>, </a:t>
            </a:r>
            <a:r>
              <a:rPr lang="en-US" sz="2200" i="1" dirty="0"/>
              <a:t>A. </a:t>
            </a:r>
            <a:r>
              <a:rPr lang="en-US" sz="2200" i="1" dirty="0" err="1"/>
              <a:t>caviae</a:t>
            </a:r>
            <a:r>
              <a:rPr lang="en-US" sz="2200" i="1" dirty="0"/>
              <a:t> </a:t>
            </a:r>
            <a:r>
              <a:rPr lang="en-US" sz="2200" dirty="0"/>
              <a:t>and </a:t>
            </a:r>
            <a:r>
              <a:rPr lang="en-US" sz="2200" i="1" dirty="0"/>
              <a:t>A. </a:t>
            </a:r>
            <a:r>
              <a:rPr lang="en-US" sz="2200" i="1" dirty="0" err="1"/>
              <a:t>veronii</a:t>
            </a:r>
            <a:r>
              <a:rPr lang="en-US" sz="2200" i="1" dirty="0"/>
              <a:t> 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Gastroenteritis and peritonitis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Musculoskeletal and wound infections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Bacteremia in immunocompromised adults and infants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Respiratory tract infections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86824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AEROMONAS INFECTIONS </a:t>
            </a:r>
            <a:r>
              <a:rPr lang="en-US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Laboratory diagnosis: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/>
              <a:t>Identification of </a:t>
            </a:r>
            <a:r>
              <a:rPr lang="en-US" sz="2200" i="1" dirty="0" err="1"/>
              <a:t>Aeromonas</a:t>
            </a:r>
            <a:r>
              <a:rPr lang="en-US" sz="2200" i="1" dirty="0"/>
              <a:t> </a:t>
            </a:r>
            <a:r>
              <a:rPr lang="en-US" sz="2200" dirty="0"/>
              <a:t>up to species level from colonies - made either by automated identification systems such as MALDI-TOF and VITEK or by various conventional biochemical tests (e.g. oxidase and catalase positive).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170415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Treatment of </a:t>
            </a:r>
            <a:r>
              <a:rPr lang="en-US" sz="3200" i="1" dirty="0" err="1">
                <a:latin typeface="Roboto Condensed Light" panose="020B0604020202020204" charset="0"/>
                <a:ea typeface="Roboto Condensed Light" panose="020B0604020202020204" charset="0"/>
              </a:rPr>
              <a:t>Aeromonas</a:t>
            </a:r>
            <a:r>
              <a:rPr lang="en-US" sz="3200" i="1" dirty="0"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infections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i="1" dirty="0" err="1"/>
              <a:t>Aeromonas</a:t>
            </a:r>
            <a:r>
              <a:rPr lang="en-US" sz="2200" i="1" dirty="0"/>
              <a:t> </a:t>
            </a:r>
            <a:r>
              <a:rPr lang="en-US" sz="2200" dirty="0"/>
              <a:t>- susceptible to ciprofloxacin and levofloxacin.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Alternatively, </a:t>
            </a:r>
            <a:r>
              <a:rPr lang="en-US" sz="2200" dirty="0" err="1"/>
              <a:t>cotrimoxazole</a:t>
            </a:r>
            <a:r>
              <a:rPr lang="en-US" sz="2200" dirty="0"/>
              <a:t> and </a:t>
            </a:r>
            <a:r>
              <a:rPr lang="en-US" sz="2200" dirty="0" err="1"/>
              <a:t>cefepime</a:t>
            </a:r>
            <a:r>
              <a:rPr lang="en-US" sz="2200" dirty="0"/>
              <a:t> can be given.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Plasmid mediated drug resistance - reported including </a:t>
            </a:r>
            <a:r>
              <a:rPr lang="el-GR" sz="2200" dirty="0"/>
              <a:t>β-</a:t>
            </a:r>
            <a:r>
              <a:rPr lang="en-US" sz="2200" dirty="0"/>
              <a:t>lactamase production.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5776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2782</Words>
  <Application>Microsoft Office PowerPoint</Application>
  <PresentationFormat>On-screen Show (4:3)</PresentationFormat>
  <Paragraphs>365</Paragraphs>
  <Slides>61</Slides>
  <Notes>60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Office Theme</vt:lpstr>
      <vt:lpstr>Cholera, Halophilic Vibrio and Aeromonas Infections</vt:lpstr>
      <vt:lpstr>Learning objectives</vt:lpstr>
      <vt:lpstr>INTRODUCTION</vt:lpstr>
      <vt:lpstr>PowerPoint Presentation</vt:lpstr>
      <vt:lpstr>CHOLERA</vt:lpstr>
      <vt:lpstr>Classification of Vibrio</vt:lpstr>
      <vt:lpstr>PowerPoint Presentation</vt:lpstr>
      <vt:lpstr>PowerPoint Presentation</vt:lpstr>
      <vt:lpstr>PowerPoint Presentation</vt:lpstr>
      <vt:lpstr>Differences between classical and El Tor V. cholerae.</vt:lpstr>
      <vt:lpstr>Pathogenesis of Cholera</vt:lpstr>
      <vt:lpstr>PowerPoint Presentation</vt:lpstr>
      <vt:lpstr>PowerPoint Presentation</vt:lpstr>
      <vt:lpstr>Mechanism of Action of Cholera Toxin</vt:lpstr>
      <vt:lpstr>PowerPoint Presentation</vt:lpstr>
      <vt:lpstr>PowerPoint Presentation</vt:lpstr>
      <vt:lpstr>Clinical Manifestations of Cholera</vt:lpstr>
      <vt:lpstr>Progression of clinical manifestations in relation to fluid loss</vt:lpstr>
      <vt:lpstr>Epidemiology</vt:lpstr>
      <vt:lpstr>PowerPoint Presentation</vt:lpstr>
      <vt:lpstr>Epidemiology - O139 (Bengal Strain)</vt:lpstr>
      <vt:lpstr>Epidemiology - Current Situation - World </vt:lpstr>
      <vt:lpstr>PowerPoint Presentation</vt:lpstr>
      <vt:lpstr>PowerPoint Presentation</vt:lpstr>
      <vt:lpstr>PowerPoint Presentation</vt:lpstr>
      <vt:lpstr>PowerPoint Presentation</vt:lpstr>
      <vt:lpstr>Laboratory diagnosis of Cholera</vt:lpstr>
      <vt:lpstr>PowerPoint Presentation</vt:lpstr>
      <vt:lpstr>PowerPoint Presentation</vt:lpstr>
      <vt:lpstr>PowerPoint Presentation</vt:lpstr>
      <vt:lpstr>PowerPoint Presentation</vt:lpstr>
      <vt:lpstr>Laboratory diagnosis of Cholera </vt:lpstr>
      <vt:lpstr>Laboratory diagnosis of Cholera</vt:lpstr>
      <vt:lpstr>Laboratory diagnosis of Cholera </vt:lpstr>
      <vt:lpstr>Treatment of Cholera</vt:lpstr>
      <vt:lpstr>PowerPoint Presentation</vt:lpstr>
      <vt:lpstr>PowerPoint Presentation</vt:lpstr>
      <vt:lpstr>Prevention</vt:lpstr>
      <vt:lpstr>Prevention - Vaccine </vt:lpstr>
      <vt:lpstr>PowerPoint Presentation</vt:lpstr>
      <vt:lpstr>PowerPoint Presentation</vt:lpstr>
      <vt:lpstr>PowerPoint Presentation</vt:lpstr>
      <vt:lpstr>Non O1/O139 V. cholerae</vt:lpstr>
      <vt:lpstr>PowerPoint Presentation</vt:lpstr>
      <vt:lpstr>HALOPHILIC VIBRIO INFECTIONS</vt:lpstr>
      <vt:lpstr>Vibrio parahaemolyticus infections</vt:lpstr>
      <vt:lpstr>Clinical Manifestations</vt:lpstr>
      <vt:lpstr>Laboratory Diagnosis</vt:lpstr>
      <vt:lpstr>Laboratory Diagnosis (Cont..)</vt:lpstr>
      <vt:lpstr>Treatment of V. parahaemolyticus infections</vt:lpstr>
      <vt:lpstr>Treatment of V. parahaemolyticus infections (Cont..)</vt:lpstr>
      <vt:lpstr>Vibrio vulnificus infections</vt:lpstr>
      <vt:lpstr>Clinical Manifestations</vt:lpstr>
      <vt:lpstr>Laboratory Diagnosis</vt:lpstr>
      <vt:lpstr>Treatment of Vibrio vulnificus infections</vt:lpstr>
      <vt:lpstr>Vibrio alginolyticus infections</vt:lpstr>
      <vt:lpstr>AEROMONAS INFECTIONS</vt:lpstr>
      <vt:lpstr>AEROMONAS INFECTIONS (Cont..)</vt:lpstr>
      <vt:lpstr>AEROMONAS INFECTIONS (Cont..)</vt:lpstr>
      <vt:lpstr>AEROMONAS INFECTIONS (Cont..)</vt:lpstr>
      <vt:lpstr>Treatment of Aeromonas infections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 pc</dc:creator>
  <cp:lastModifiedBy>micro pc</cp:lastModifiedBy>
  <cp:revision>40</cp:revision>
  <dcterms:created xsi:type="dcterms:W3CDTF">2023-08-26T05:59:28Z</dcterms:created>
  <dcterms:modified xsi:type="dcterms:W3CDTF">2023-08-29T05:08:26Z</dcterms:modified>
</cp:coreProperties>
</file>