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59" r:id="rId2"/>
    <p:sldId id="358" r:id="rId3"/>
    <p:sldId id="329" r:id="rId4"/>
    <p:sldId id="360" r:id="rId5"/>
    <p:sldId id="258" r:id="rId6"/>
    <p:sldId id="282" r:id="rId7"/>
    <p:sldId id="343" r:id="rId8"/>
    <p:sldId id="283" r:id="rId9"/>
    <p:sldId id="285" r:id="rId10"/>
    <p:sldId id="346" r:id="rId11"/>
    <p:sldId id="325" r:id="rId12"/>
    <p:sldId id="326" r:id="rId13"/>
    <p:sldId id="327" r:id="rId14"/>
    <p:sldId id="328" r:id="rId15"/>
    <p:sldId id="347" r:id="rId16"/>
    <p:sldId id="271" r:id="rId17"/>
    <p:sldId id="307" r:id="rId18"/>
    <p:sldId id="308" r:id="rId19"/>
    <p:sldId id="344" r:id="rId20"/>
    <p:sldId id="289" r:id="rId21"/>
    <p:sldId id="299" r:id="rId22"/>
    <p:sldId id="330" r:id="rId23"/>
    <p:sldId id="331" r:id="rId24"/>
    <p:sldId id="332" r:id="rId25"/>
    <p:sldId id="290" r:id="rId26"/>
    <p:sldId id="291" r:id="rId27"/>
    <p:sldId id="339" r:id="rId28"/>
    <p:sldId id="274" r:id="rId29"/>
    <p:sldId id="348" r:id="rId30"/>
    <p:sldId id="340" r:id="rId31"/>
    <p:sldId id="341" r:id="rId32"/>
    <p:sldId id="333" r:id="rId33"/>
    <p:sldId id="336" r:id="rId34"/>
    <p:sldId id="335" r:id="rId35"/>
    <p:sldId id="334" r:id="rId36"/>
    <p:sldId id="324" r:id="rId37"/>
    <p:sldId id="315" r:id="rId38"/>
    <p:sldId id="356" r:id="rId39"/>
    <p:sldId id="350" r:id="rId40"/>
    <p:sldId id="351" r:id="rId41"/>
    <p:sldId id="352" r:id="rId42"/>
    <p:sldId id="353" r:id="rId43"/>
    <p:sldId id="354" r:id="rId44"/>
    <p:sldId id="355" r:id="rId45"/>
    <p:sldId id="357" r:id="rId46"/>
    <p:sldId id="288" r:id="rId47"/>
    <p:sldId id="342" r:id="rId48"/>
    <p:sldId id="309" r:id="rId49"/>
    <p:sldId id="305" r:id="rId50"/>
    <p:sldId id="301" r:id="rId51"/>
    <p:sldId id="304" r:id="rId52"/>
    <p:sldId id="337" r:id="rId53"/>
    <p:sldId id="292" r:id="rId54"/>
    <p:sldId id="293" r:id="rId55"/>
    <p:sldId id="318" r:id="rId56"/>
    <p:sldId id="319" r:id="rId57"/>
    <p:sldId id="321" r:id="rId58"/>
    <p:sldId id="322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FF"/>
    <a:srgbClr val="FF0000"/>
    <a:srgbClr val="0000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1" autoAdjust="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0BD3B-E2EB-44D4-8C6D-4DF168D0E615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0EC6F-F2D7-4E80-91A6-D27E86C39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5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02973-0EA2-4EBE-85BC-838980862A2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312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588" y="4324350"/>
            <a:ext cx="5048250" cy="4171950"/>
          </a:xfrm>
          <a:noFill/>
          <a:ln/>
        </p:spPr>
        <p:txBody>
          <a:bodyPr/>
          <a:lstStyle/>
          <a:p>
            <a:pPr eaLnBrk="1" hangingPunct="1"/>
            <a:r>
              <a:rPr lang="en-US" sz="1400" smtClean="0">
                <a:latin typeface="Franklin Gothic Book" pitchFamily="34" charset="0"/>
              </a:rPr>
              <a:t>associated with algal blooms (plankton), which are influenced by the temperature of the water. </a:t>
            </a:r>
            <a:r>
              <a:rPr lang="en-US" sz="1400" baseline="30000" smtClean="0">
                <a:latin typeface="Franklin Gothic Book" pitchFamily="34" charset="0"/>
              </a:rPr>
              <a:t>8</a:t>
            </a:r>
            <a:r>
              <a:rPr lang="en-US" sz="1400" smtClean="0">
                <a:latin typeface="Franklin Gothic Book" pitchFamily="34" charset="0"/>
              </a:rPr>
              <a:t> </a:t>
            </a:r>
          </a:p>
          <a:p>
            <a:pPr eaLnBrk="1" hangingPunct="1"/>
            <a:r>
              <a:rPr lang="en-US" sz="1400" smtClean="0">
                <a:latin typeface="Franklin Gothic Book" pitchFamily="34" charset="0"/>
              </a:rPr>
              <a:t>	</a:t>
            </a:r>
            <a:r>
              <a:rPr lang="en-US" sz="1000" smtClean="0">
                <a:latin typeface="Franklin Gothic Book" pitchFamily="34" charset="0"/>
              </a:rPr>
              <a:t>http://www.cobblestoneconcepts.com/ucgis2summer/chow//chow.htm</a:t>
            </a:r>
            <a:endParaRPr lang="en-US" sz="1400" smtClean="0">
              <a:latin typeface="Franklin Gothic Book" pitchFamily="34" charset="0"/>
            </a:endParaRPr>
          </a:p>
          <a:p>
            <a:pPr eaLnBrk="1" hangingPunct="1"/>
            <a:r>
              <a:rPr lang="en-US" sz="1400" smtClean="0">
                <a:latin typeface="Franklin Gothic Book" pitchFamily="34" charset="0"/>
              </a:rPr>
              <a:t>	- lots of pictures</a:t>
            </a:r>
          </a:p>
          <a:p>
            <a:pPr eaLnBrk="1" hangingPunct="1"/>
            <a:endParaRPr lang="en-US" sz="1400" smtClean="0">
              <a:latin typeface="Franklin Gothic Book" pitchFamily="34" charset="0"/>
            </a:endParaRPr>
          </a:p>
          <a:p>
            <a:pPr eaLnBrk="1" hangingPunct="1"/>
            <a:r>
              <a:rPr lang="en-US" sz="1400" smtClean="0">
                <a:latin typeface="Franklin Gothic Book" pitchFamily="34" charset="0"/>
              </a:rPr>
              <a:t>Human beings are also one of the reservoirs of the pathogenic form of </a:t>
            </a:r>
            <a:r>
              <a:rPr lang="en-US" sz="1400" i="1" smtClean="0">
                <a:latin typeface="Franklin Gothic Book" pitchFamily="34" charset="0"/>
              </a:rPr>
              <a:t>Vibrio cholerae</a:t>
            </a:r>
            <a:r>
              <a:rPr lang="en-US" sz="1400" smtClean="0">
                <a:latin typeface="Franklin Gothic Book" pitchFamily="34" charset="0"/>
              </a:rPr>
              <a:t>.”</a:t>
            </a:r>
            <a:r>
              <a:rPr lang="en-US" sz="1400" baseline="30000" smtClean="0">
                <a:latin typeface="Franklin Gothic Book" pitchFamily="34" charset="0"/>
              </a:rPr>
              <a:t>8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208E6F-05D0-4C9D-B10E-76557D6899B5}" type="slidenum">
              <a:rPr lang="en-US"/>
              <a:pPr/>
              <a:t>23</a:t>
            </a:fld>
            <a:endParaRPr lang="en-U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1)Fluid and electrolyte loss</a:t>
            </a:r>
          </a:p>
          <a:p>
            <a:r>
              <a:rPr lang="en-US"/>
              <a:t>2)Hypokalemia—low levels of K+ in blood</a:t>
            </a:r>
          </a:p>
          <a:p>
            <a:r>
              <a:rPr lang="en-US"/>
              <a:t>    a)necessary for proper nerve, muscle, heart function</a:t>
            </a:r>
          </a:p>
          <a:p>
            <a:r>
              <a:rPr lang="en-US"/>
              <a:t>    b)cramping, cardiac arrest</a:t>
            </a:r>
          </a:p>
          <a:p>
            <a:r>
              <a:rPr lang="en-US"/>
              <a:t> 2)why sunken eyes?</a:t>
            </a:r>
          </a:p>
          <a:p>
            <a:r>
              <a:rPr lang="en-US"/>
              <a:t>3)Phosphates move out of cells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FAAB80-3A30-46D9-9195-FA27CD0E6DCD}" type="slidenum">
              <a:rPr lang="en-US"/>
              <a:pPr/>
              <a:t>24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1)Disease runs its course in 2-7 days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F432D7-CC9A-47B4-987E-1EA0308A4DA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3125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0588" y="4324350"/>
            <a:ext cx="5048250" cy="4171950"/>
          </a:xfrm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Franklin Gothic Book" pitchFamily="34" charset="0"/>
              </a:rPr>
              <a:t>PICTURE:  </a:t>
            </a:r>
            <a:r>
              <a:rPr lang="en-US" smtClean="0"/>
              <a:t>It offers his views on cholera and other epidemic diseases that were troublesome during the mid-1800s. The writings illustrate his manner of epidemiologic thinking, and how he used available clinical and population-based evidence to address the potential etiology of selected infectious diseases. </a:t>
            </a:r>
          </a:p>
          <a:p>
            <a:pPr eaLnBrk="1" hangingPunct="1"/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79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3601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8555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853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776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5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CB517-5476-4094-9EC9-35C8F372022F}" type="slidenum">
              <a:rPr lang="en-US"/>
              <a:pPr/>
              <a:t>49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 sz="800"/>
              <a:t>Current cholera vaccines are effective in only 50% of recipients, and immunity lasts only 3 to 6 months (Crowcroft, 1994)</a:t>
            </a:r>
          </a:p>
          <a:p>
            <a:pPr marL="1600200" lvl="3" indent="-228600">
              <a:lnSpc>
                <a:spcPct val="80000"/>
              </a:lnSpc>
              <a:buFontTx/>
              <a:buAutoNum type="arabicPeriod"/>
            </a:pPr>
            <a:r>
              <a:rPr lang="en-US" sz="800"/>
              <a:t>Orochol is an attenuated live oral cholera vaccine, containing the genetically manipulated </a:t>
            </a:r>
            <a:r>
              <a:rPr lang="en-US" sz="800" i="1"/>
              <a:t>V. cholerae</a:t>
            </a:r>
            <a:r>
              <a:rPr lang="en-US" sz="800"/>
              <a:t> strain CVD 103-HgR.  For more information, http://www.bernabiotech.com/products/orochol/infosheet/oro_2001_e.pdf/</a:t>
            </a:r>
          </a:p>
          <a:p>
            <a:pPr marL="1600200" lvl="3" indent="-228600">
              <a:lnSpc>
                <a:spcPct val="80000"/>
              </a:lnSpc>
              <a:buFontTx/>
              <a:buAutoNum type="arabicPeriod"/>
            </a:pPr>
            <a:r>
              <a:rPr lang="en-US" sz="800"/>
              <a:t>Dukoral is a killed whole-cell </a:t>
            </a:r>
            <a:r>
              <a:rPr lang="en-US" sz="800" i="1"/>
              <a:t>V. cholerae</a:t>
            </a:r>
            <a:r>
              <a:rPr lang="en-US" sz="800"/>
              <a:t> O1 in combination with purified recombinant B subunit of cholera toxin.  For more information, Dukoral - http://www.pharmeragroup.com/dukoralb.htm</a:t>
            </a:r>
          </a:p>
          <a:p>
            <a:pPr marL="1600200" lvl="3" indent="-228600">
              <a:lnSpc>
                <a:spcPct val="80000"/>
              </a:lnSpc>
            </a:pPr>
            <a:endParaRPr lang="en-US" sz="800"/>
          </a:p>
          <a:p>
            <a:pPr marL="228600" indent="-228600">
              <a:lnSpc>
                <a:spcPct val="80000"/>
              </a:lnSpc>
            </a:pPr>
            <a:r>
              <a:rPr lang="en-US" sz="800"/>
              <a:t>According to WHO (http://www.who.int/mediacentre/factsheets/fs107/en/print.html), both vaccines are suitable for use by travelers but not for use as a large scale public health measure:  Use of these vaccines to prevent or control cholera outbreaks is not recommended because it gives, according to WHO, a false sense of security to vaccinated subjects and to health authorities who often neglect more effective measures. </a:t>
            </a:r>
          </a:p>
          <a:p>
            <a:pPr marL="1600200" lvl="3" indent="-228600">
              <a:lnSpc>
                <a:spcPct val="80000"/>
              </a:lnSpc>
              <a:buFontTx/>
              <a:buAutoNum type="arabicPeriod"/>
            </a:pPr>
            <a:r>
              <a:rPr lang="en-US" sz="800"/>
              <a:t>As of 1973, no country requires proof of cholera vaccination as a condition for entry.</a:t>
            </a:r>
          </a:p>
          <a:p>
            <a:pPr marL="1600200" lvl="3" indent="-228600">
              <a:lnSpc>
                <a:spcPct val="80000"/>
              </a:lnSpc>
              <a:buFontTx/>
              <a:buAutoNum type="arabicPeriod"/>
            </a:pPr>
            <a:r>
              <a:rPr lang="en-US" sz="800"/>
              <a:t>These vaccines only target O1 strains.  Now, the appearance of the O139 strain has redirected efforts to develop an effective and practical cholera vaccine.</a:t>
            </a:r>
            <a:endParaRPr lang="en-US"/>
          </a:p>
          <a:p>
            <a:pPr marL="228600" indent="-228600"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556E5DD8-3832-42E5-9BFD-EBBE6EC79D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54"/>
            <a:ext cx="7072430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5963632"/>
            <a:ext cx="2202830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523433"/>
            <a:ext cx="52584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2050651"/>
            <a:ext cx="33783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502CA400-D611-41AE-B40D-34851DAE7A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4" y="185949"/>
            <a:ext cx="884735" cy="76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2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Cholera, </a:t>
            </a:r>
            <a:r>
              <a:rPr lang="en-US" b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Halophilic</a:t>
            </a: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Vibrio</a:t>
            </a:r>
            <a:b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and </a:t>
            </a:r>
            <a:r>
              <a:rPr lang="en-US" b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Aeromonas</a:t>
            </a: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Classification, pathogenesis, clinical manifestations, lab diagnosis and treatment of </a:t>
            </a:r>
            <a:r>
              <a:rPr lang="en-US" sz="2200" i="1" dirty="0">
                <a:latin typeface="Roboto Condensed Light" panose="020B0604020202020204" charset="0"/>
                <a:ea typeface="Roboto Condensed Light" panose="020B0604020202020204" charset="0"/>
              </a:rPr>
              <a:t>Vibrio </a:t>
            </a:r>
            <a:r>
              <a:rPr lang="en-US" sz="2200" i="1" dirty="0" err="1">
                <a:latin typeface="Roboto Condensed Light" panose="020B0604020202020204" charset="0"/>
                <a:ea typeface="Roboto Condensed Light" panose="020B0604020202020204" charset="0"/>
              </a:rPr>
              <a:t>cholerae</a:t>
            </a:r>
            <a:endParaRPr lang="en-US" sz="2200" i="1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Halophilic </a:t>
            </a:r>
            <a:r>
              <a:rPr lang="en-US" sz="2200" dirty="0" err="1">
                <a:latin typeface="Roboto Condensed Light" panose="020B0604020202020204" charset="0"/>
                <a:ea typeface="Roboto Condensed Light" panose="020B0604020202020204" charset="0"/>
              </a:rPr>
              <a:t>vibrios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Roboto Condensed Light" panose="020B0604020202020204" charset="0"/>
                <a:ea typeface="Roboto Condensed Light" panose="020B0604020202020204" charset="0"/>
              </a:rPr>
              <a:t>Aeromonas</a:t>
            </a: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 infections</a:t>
            </a:r>
          </a:p>
          <a:p>
            <a:pPr marL="101600" indent="0">
              <a:lnSpc>
                <a:spcPct val="150000"/>
              </a:lnSpc>
              <a:buNone/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344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holera--organism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4114800" cy="449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911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What is Cholera?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3600" b="1" dirty="0">
                <a:solidFill>
                  <a:srgbClr val="00B050"/>
                </a:solidFill>
              </a:rPr>
              <a:t>Intestinal infection</a:t>
            </a:r>
          </a:p>
          <a:p>
            <a:r>
              <a:rPr lang="en-US" sz="3600" b="1" dirty="0">
                <a:solidFill>
                  <a:srgbClr val="00B050"/>
                </a:solidFill>
              </a:rPr>
              <a:t> Severe diarrhea</a:t>
            </a:r>
          </a:p>
          <a:p>
            <a:r>
              <a:rPr lang="en-US" sz="3600" b="1" dirty="0">
                <a:solidFill>
                  <a:srgbClr val="00B050"/>
                </a:solidFill>
              </a:rPr>
              <a:t> Caused by Cholera Toxin of  bacterium, Vibrio </a:t>
            </a:r>
            <a:r>
              <a:rPr lang="en-US" sz="3600" b="1" dirty="0" err="1" smtClean="0">
                <a:solidFill>
                  <a:srgbClr val="00B050"/>
                </a:solidFill>
              </a:rPr>
              <a:t>cholerae</a:t>
            </a:r>
            <a:endParaRPr lang="en-US" sz="3600" b="1" dirty="0">
              <a:solidFill>
                <a:srgbClr val="00B05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9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Rectangle 1"/>
          <p:cNvSpPr/>
          <p:nvPr/>
        </p:nvSpPr>
        <p:spPr>
          <a:xfrm>
            <a:off x="152400" y="6019800"/>
            <a:ext cx="1295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Vibrio </a:t>
            </a:r>
            <a:r>
              <a:rPr lang="en-US" sz="6600" b="1" dirty="0" err="1" smtClean="0">
                <a:solidFill>
                  <a:srgbClr val="FF0000"/>
                </a:solidFill>
              </a:rPr>
              <a:t>Cholarae</a:t>
            </a:r>
            <a:endParaRPr lang="en-US" sz="6600" b="1" dirty="0" smtClean="0">
              <a:solidFill>
                <a:srgbClr val="FF0000"/>
              </a:solidFill>
            </a:endParaRP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GNB, actively motile by single polar flagellum</a:t>
            </a:r>
          </a:p>
          <a:p>
            <a:r>
              <a:rPr lang="en-US" dirty="0" smtClean="0"/>
              <a:t>First described and named by </a:t>
            </a:r>
            <a:r>
              <a:rPr lang="en-US" b="1" dirty="0" err="1" smtClean="0">
                <a:solidFill>
                  <a:srgbClr val="7030A0"/>
                </a:solidFill>
              </a:rPr>
              <a:t>Filippo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Pacini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in 1854.</a:t>
            </a:r>
          </a:p>
          <a:p>
            <a:r>
              <a:rPr lang="en-US" dirty="0" smtClean="0"/>
              <a:t>1886- </a:t>
            </a:r>
            <a:r>
              <a:rPr lang="en-US" b="1" dirty="0" smtClean="0">
                <a:solidFill>
                  <a:srgbClr val="7030A0"/>
                </a:solidFill>
              </a:rPr>
              <a:t>Robert Koch </a:t>
            </a:r>
            <a:r>
              <a:rPr lang="en-US" dirty="0" smtClean="0"/>
              <a:t>isolated the bacteria </a:t>
            </a:r>
          </a:p>
          <a:p>
            <a:r>
              <a:rPr lang="en-US" dirty="0" smtClean="0"/>
              <a:t>Transmitted to humans via contaminated food and water</a:t>
            </a:r>
          </a:p>
          <a:p>
            <a:r>
              <a:rPr lang="en-US" dirty="0" smtClean="0"/>
              <a:t>Part of normal flora of brackish water and estuaries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97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charset="0"/>
              </a:rPr>
              <a:t>General Characteristics of </a:t>
            </a:r>
            <a:r>
              <a:rPr lang="en-US" b="1" dirty="0" smtClean="0">
                <a:solidFill>
                  <a:srgbClr val="FF0000"/>
                </a:solidFill>
                <a:latin typeface="Arial" charset="0"/>
              </a:rPr>
              <a:t>Vibrio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 marL="644525" lvl="1" indent="-457200">
              <a:buClrTx/>
              <a:buSzTx/>
              <a:buFont typeface="Arial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</a:rPr>
              <a:t>Similarities to </a:t>
            </a:r>
            <a:r>
              <a:rPr lang="en-US" sz="2400" b="1" dirty="0" err="1">
                <a:solidFill>
                  <a:srgbClr val="7030A0"/>
                </a:solidFill>
              </a:rPr>
              <a:t>Enterobacteriaceae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</a:p>
          <a:p>
            <a:pPr marL="1198563" lvl="2" indent="-457200">
              <a:buClrTx/>
              <a:buSzTx/>
              <a:buFont typeface="Courier New" pitchFamily="49" charset="0"/>
              <a:buChar char="o"/>
            </a:pPr>
            <a:r>
              <a:rPr lang="en-US" dirty="0"/>
              <a:t>Gram-negative</a:t>
            </a:r>
          </a:p>
          <a:p>
            <a:pPr marL="1198563" lvl="2" indent="-457200">
              <a:buClrTx/>
              <a:buSzTx/>
              <a:buFont typeface="Courier New" pitchFamily="49" charset="0"/>
              <a:buChar char="o"/>
            </a:pPr>
            <a:r>
              <a:rPr lang="en-US" dirty="0"/>
              <a:t>Facultative anaerobes</a:t>
            </a:r>
          </a:p>
          <a:p>
            <a:pPr marL="1198563" lvl="2" indent="-457200">
              <a:buClrTx/>
              <a:buSzTx/>
              <a:buFont typeface="Courier New" pitchFamily="49" charset="0"/>
              <a:buChar char="o"/>
            </a:pPr>
            <a:r>
              <a:rPr lang="en-US" dirty="0"/>
              <a:t>Fermentative bacilli </a:t>
            </a:r>
          </a:p>
          <a:p>
            <a:pPr marL="644525" lvl="1" indent="-457200">
              <a:buClrTx/>
              <a:buSzTx/>
              <a:buFont typeface="Arial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</a:rPr>
              <a:t>Differences from </a:t>
            </a:r>
            <a:r>
              <a:rPr lang="en-US" sz="2400" b="1" dirty="0" err="1">
                <a:solidFill>
                  <a:srgbClr val="7030A0"/>
                </a:solidFill>
              </a:rPr>
              <a:t>Enterobacteriaceae</a:t>
            </a:r>
            <a:endParaRPr lang="en-US" sz="2400" b="1" dirty="0">
              <a:solidFill>
                <a:srgbClr val="7030A0"/>
              </a:solidFill>
            </a:endParaRPr>
          </a:p>
          <a:p>
            <a:pPr marL="1198563" lvl="2" indent="-457200">
              <a:buClrTx/>
              <a:buSzTx/>
              <a:buFont typeface="Courier New" pitchFamily="49" charset="0"/>
              <a:buChar char="o"/>
            </a:pPr>
            <a:r>
              <a:rPr lang="en-US" dirty="0"/>
              <a:t>Polar flagella </a:t>
            </a:r>
          </a:p>
          <a:p>
            <a:pPr marL="1198563" lvl="2" indent="-457200">
              <a:buClrTx/>
              <a:buSzTx/>
              <a:buFont typeface="Courier New" pitchFamily="49" charset="0"/>
              <a:buChar char="o"/>
            </a:pPr>
            <a:r>
              <a:rPr lang="en-US" dirty="0"/>
              <a:t>Oxidase positive</a:t>
            </a:r>
          </a:p>
          <a:p>
            <a:pPr marL="571500" lvl="1" indent="-457200" defTabSz="403225"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en-US" sz="2400" b="1" dirty="0">
                <a:solidFill>
                  <a:srgbClr val="7030A0"/>
                </a:solidFill>
              </a:rPr>
              <a:t>Comma-shaped bacilli</a:t>
            </a:r>
          </a:p>
          <a:p>
            <a:pPr marL="571500" lvl="1" indent="-457200" defTabSz="403225"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en-US" sz="2400" dirty="0"/>
              <a:t>pH range for growth on media</a:t>
            </a:r>
          </a:p>
          <a:p>
            <a:pPr marL="1093788" lvl="2" indent="-457200" defTabSz="403225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pH </a:t>
            </a:r>
            <a:r>
              <a:rPr lang="en-US" b="1" dirty="0">
                <a:solidFill>
                  <a:srgbClr val="7030A0"/>
                </a:solidFill>
              </a:rPr>
              <a:t>7.0</a:t>
            </a:r>
            <a:r>
              <a:rPr lang="en-US" dirty="0"/>
              <a:t> -</a:t>
            </a:r>
            <a:r>
              <a:rPr lang="en-US" b="1" dirty="0">
                <a:solidFill>
                  <a:srgbClr val="7030A0"/>
                </a:solidFill>
              </a:rPr>
              <a:t> 9.0</a:t>
            </a:r>
            <a:r>
              <a:rPr lang="en-US" dirty="0"/>
              <a:t> </a:t>
            </a:r>
          </a:p>
          <a:p>
            <a:pPr marL="571500" lvl="1" indent="-457200" defTabSz="403225"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</a:pPr>
            <a:r>
              <a:rPr lang="en-US" sz="2400" b="1" i="1" dirty="0">
                <a:solidFill>
                  <a:srgbClr val="7030A0"/>
                </a:solidFill>
              </a:rPr>
              <a:t>V. </a:t>
            </a:r>
            <a:r>
              <a:rPr lang="en-US" sz="2400" b="1" i="1" dirty="0" err="1">
                <a:solidFill>
                  <a:srgbClr val="7030A0"/>
                </a:solidFill>
              </a:rPr>
              <a:t>cholerae</a:t>
            </a:r>
            <a:r>
              <a:rPr lang="en-US" sz="2400" b="1" dirty="0">
                <a:solidFill>
                  <a:srgbClr val="7030A0"/>
                </a:solidFill>
              </a:rPr>
              <a:t> grow without salt, </a:t>
            </a:r>
            <a:r>
              <a:rPr lang="en-US" sz="2400" dirty="0">
                <a:solidFill>
                  <a:srgbClr val="7030A0"/>
                </a:solidFill>
              </a:rPr>
              <a:t>Most </a:t>
            </a:r>
            <a:r>
              <a:rPr lang="en-US" sz="2400" b="1" dirty="0">
                <a:solidFill>
                  <a:srgbClr val="7030A0"/>
                </a:solidFill>
              </a:rPr>
              <a:t>other </a:t>
            </a:r>
            <a:r>
              <a:rPr lang="en-US" sz="2400" b="1" dirty="0" err="1">
                <a:solidFill>
                  <a:srgbClr val="7030A0"/>
                </a:solidFill>
              </a:rPr>
              <a:t>vibrios</a:t>
            </a:r>
            <a:r>
              <a:rPr lang="en-US" sz="2400" b="1" dirty="0">
                <a:solidFill>
                  <a:srgbClr val="7030A0"/>
                </a:solidFill>
              </a:rPr>
              <a:t> are </a:t>
            </a:r>
            <a:r>
              <a:rPr lang="en-US" sz="2400" b="1" dirty="0" err="1">
                <a:solidFill>
                  <a:srgbClr val="7030A0"/>
                </a:solidFill>
              </a:rPr>
              <a:t>halophilic</a:t>
            </a:r>
            <a:endParaRPr lang="en-US" sz="2400" b="1" i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FF00FF"/>
                </a:solidFill>
              </a:rPr>
              <a:t>V.Cholerae</a:t>
            </a:r>
            <a:endParaRPr lang="en-US" sz="5400" b="1" dirty="0">
              <a:solidFill>
                <a:srgbClr val="FF00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153400" cy="4525963"/>
          </a:xfrm>
        </p:spPr>
      </p:pic>
    </p:spTree>
    <p:extLst>
      <p:ext uri="{BB962C8B-B14F-4D97-AF65-F5344CB8AC3E}">
        <p14:creationId xmlns:p14="http://schemas.microsoft.com/office/powerpoint/2010/main" val="34232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VibrioDiseasesTa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2"/>
            <a:ext cx="9144000" cy="55625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Autofit/>
          </a:bodyPr>
          <a:lstStyle/>
          <a:p>
            <a:pPr algn="l"/>
            <a:r>
              <a:rPr lang="en-US" sz="2800" b="1" i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sz="2800" b="1" i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sz="2800" b="1" i="1" dirty="0" smtClean="0">
                <a:solidFill>
                  <a:srgbClr val="FF0000"/>
                </a:solidFill>
                <a:latin typeface="Arial" charset="0"/>
              </a:rPr>
              <a:t>Vibrio </a:t>
            </a:r>
            <a:r>
              <a:rPr lang="en-US" sz="2800" b="1" i="1" dirty="0">
                <a:solidFill>
                  <a:srgbClr val="FF0000"/>
                </a:solidFill>
                <a:latin typeface="Arial" charset="0"/>
              </a:rPr>
              <a:t>spp. 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</a:rPr>
              <a:t>(Family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</a:rPr>
              <a:t>Vibrionaceae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en-US" sz="2800" b="1" i="1" dirty="0">
                <a:solidFill>
                  <a:srgbClr val="FF0000"/>
                </a:solidFill>
                <a:latin typeface="Arial" charset="0"/>
              </a:rPr>
              <a:t>Associated with Human Disease</a:t>
            </a:r>
            <a:br>
              <a:rPr lang="en-US" sz="2800" b="1" i="1" dirty="0">
                <a:solidFill>
                  <a:srgbClr val="FF0000"/>
                </a:solidFill>
                <a:latin typeface="Arial" charset="0"/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7"/>
            <a:ext cx="8077200" cy="10207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Arial" charset="0"/>
              </a:rPr>
              <a:t>Classification of Vibrio </a:t>
            </a:r>
            <a:r>
              <a:rPr lang="en-US" sz="3600" b="1" dirty="0" err="1" smtClean="0">
                <a:solidFill>
                  <a:srgbClr val="7030A0"/>
                </a:solidFill>
                <a:latin typeface="Arial" charset="0"/>
              </a:rPr>
              <a:t>cholerae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marL="627062" indent="-514350"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sz="3000" b="1" dirty="0">
                <a:solidFill>
                  <a:srgbClr val="FF0000"/>
                </a:solidFill>
              </a:rPr>
              <a:t>Based on Salt Requirement </a:t>
            </a:r>
          </a:p>
          <a:p>
            <a:pPr marL="1022350" lvl="1" indent="-452438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400" dirty="0" err="1"/>
              <a:t>Nonhalophilic</a:t>
            </a:r>
            <a:r>
              <a:rPr lang="en-US" sz="2400" dirty="0"/>
              <a:t> </a:t>
            </a:r>
            <a:r>
              <a:rPr lang="en-US" sz="2400" dirty="0" err="1"/>
              <a:t>vibrios</a:t>
            </a:r>
            <a:endParaRPr lang="en-US" sz="2400" dirty="0"/>
          </a:p>
          <a:p>
            <a:pPr marL="1022350" lvl="1" indent="-452438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400" dirty="0" err="1"/>
              <a:t>Halophilic</a:t>
            </a:r>
            <a:r>
              <a:rPr lang="en-US" sz="2400" dirty="0"/>
              <a:t> </a:t>
            </a:r>
            <a:r>
              <a:rPr lang="en-US" sz="2400" dirty="0" err="1"/>
              <a:t>vibrios</a:t>
            </a:r>
            <a:r>
              <a:rPr lang="en-US" sz="2400" dirty="0"/>
              <a:t>:- V. </a:t>
            </a:r>
            <a:r>
              <a:rPr lang="en-US" sz="2400" dirty="0" err="1"/>
              <a:t>parahaemolyticus</a:t>
            </a:r>
            <a:r>
              <a:rPr lang="en-US" sz="2400" dirty="0"/>
              <a:t>, V. </a:t>
            </a:r>
            <a:r>
              <a:rPr lang="en-US" sz="2400" dirty="0" err="1"/>
              <a:t>alginolyticus</a:t>
            </a:r>
            <a:r>
              <a:rPr lang="en-US" sz="2400" dirty="0"/>
              <a:t> and V. </a:t>
            </a:r>
            <a:r>
              <a:rPr lang="en-US" sz="2400" dirty="0" err="1"/>
              <a:t>vulnificus</a:t>
            </a:r>
            <a:endParaRPr lang="en-US" sz="2400" dirty="0"/>
          </a:p>
          <a:p>
            <a:pPr marL="47625" lvl="1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2</a:t>
            </a:r>
            <a:r>
              <a:rPr lang="en-US" sz="3000" b="1" dirty="0">
                <a:solidFill>
                  <a:srgbClr val="FF0000"/>
                </a:solidFill>
              </a:rPr>
              <a:t>. Heiberg Classification (1934)</a:t>
            </a:r>
            <a:r>
              <a:rPr lang="en-US" sz="35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classified </a:t>
            </a:r>
            <a:r>
              <a:rPr lang="en-US" sz="2400" dirty="0" err="1"/>
              <a:t>vibrios</a:t>
            </a:r>
            <a:r>
              <a:rPr lang="en-US" sz="2400" dirty="0"/>
              <a:t> into eight groups based on fermentation of three sugars- </a:t>
            </a:r>
            <a:r>
              <a:rPr lang="en-US" sz="2400" b="1" dirty="0">
                <a:solidFill>
                  <a:srgbClr val="7030A0"/>
                </a:solidFill>
              </a:rPr>
              <a:t>mannose, sucrose, and arabinose.</a:t>
            </a:r>
          </a:p>
          <a:p>
            <a:pPr marL="47625" lvl="1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3. </a:t>
            </a:r>
            <a:r>
              <a:rPr lang="en-US" sz="3000" b="1" dirty="0">
                <a:solidFill>
                  <a:srgbClr val="FF0000"/>
                </a:solidFill>
              </a:rPr>
              <a:t>Gardner and </a:t>
            </a:r>
            <a:r>
              <a:rPr lang="en-US" sz="3000" b="1" dirty="0" err="1">
                <a:solidFill>
                  <a:srgbClr val="FF0000"/>
                </a:solidFill>
              </a:rPr>
              <a:t>Venkatraman</a:t>
            </a:r>
            <a:r>
              <a:rPr lang="en-US" sz="3000" b="1" dirty="0">
                <a:solidFill>
                  <a:srgbClr val="FF0000"/>
                </a:solidFill>
              </a:rPr>
              <a:t> Classification </a:t>
            </a:r>
          </a:p>
          <a:p>
            <a:pPr marL="565150" indent="-452438">
              <a:spcBef>
                <a:spcPct val="0"/>
              </a:spcBef>
              <a:spcAft>
                <a:spcPts val="600"/>
              </a:spcAft>
              <a:buClrTx/>
              <a:buSzTx/>
            </a:pPr>
            <a:r>
              <a:rPr lang="en-US" sz="2400" dirty="0"/>
              <a:t>&gt;200 </a:t>
            </a:r>
            <a:r>
              <a:rPr lang="en-US" sz="2400" dirty="0" err="1"/>
              <a:t>serogroups</a:t>
            </a:r>
            <a:r>
              <a:rPr lang="en-US" sz="2400" dirty="0"/>
              <a:t> based on somatic O-antigen</a:t>
            </a:r>
            <a:endParaRPr lang="en-US" sz="2400" b="1" dirty="0"/>
          </a:p>
          <a:p>
            <a:pPr marL="565150" indent="-452438">
              <a:spcBef>
                <a:spcPct val="0"/>
              </a:spcBef>
              <a:spcAft>
                <a:spcPts val="600"/>
              </a:spcAft>
              <a:buClrTx/>
              <a:buSzTx/>
            </a:pPr>
            <a:r>
              <a:rPr lang="en-US" sz="2400" b="1" dirty="0"/>
              <a:t>O1</a:t>
            </a:r>
            <a:r>
              <a:rPr lang="en-US" sz="2400" dirty="0"/>
              <a:t> and </a:t>
            </a:r>
            <a:r>
              <a:rPr lang="en-US" sz="2400" b="1" dirty="0"/>
              <a:t>O139</a:t>
            </a:r>
            <a:r>
              <a:rPr lang="en-US" sz="2400" dirty="0"/>
              <a:t> </a:t>
            </a:r>
            <a:r>
              <a:rPr lang="en-US" sz="2400" b="1" dirty="0" err="1"/>
              <a:t>serogroups</a:t>
            </a:r>
            <a:r>
              <a:rPr lang="en-US" sz="2400" dirty="0"/>
              <a:t> are responsible for </a:t>
            </a:r>
            <a:r>
              <a:rPr lang="en-US" sz="2400" b="1" dirty="0"/>
              <a:t>epidemic cholera</a:t>
            </a:r>
            <a:endParaRPr lang="en-US" sz="2400" dirty="0"/>
          </a:p>
          <a:p>
            <a:pPr marL="565150" indent="-452438">
              <a:spcBef>
                <a:spcPct val="0"/>
              </a:spcBef>
              <a:spcAft>
                <a:spcPts val="600"/>
              </a:spcAft>
              <a:buClrTx/>
              <a:buSzTx/>
            </a:pPr>
            <a:r>
              <a:rPr lang="en-US" sz="2400" b="1" dirty="0"/>
              <a:t>O1 </a:t>
            </a:r>
            <a:r>
              <a:rPr lang="en-US" sz="2400" b="1" dirty="0" err="1"/>
              <a:t>serogroup</a:t>
            </a:r>
            <a:r>
              <a:rPr lang="en-US" sz="2400" b="1" dirty="0"/>
              <a:t> subdivided</a:t>
            </a:r>
            <a:r>
              <a:rPr lang="en-US" sz="2400" dirty="0"/>
              <a:t> into </a:t>
            </a:r>
          </a:p>
          <a:p>
            <a:pPr marL="1022350" lvl="1" indent="-342900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itchFamily="49" charset="0"/>
              <a:buChar char="o"/>
            </a:pPr>
            <a:r>
              <a:rPr lang="en-US" sz="2400" b="1" dirty="0"/>
              <a:t>Two biotypes:</a:t>
            </a:r>
            <a:r>
              <a:rPr lang="en-US" sz="2400" dirty="0"/>
              <a:t> </a:t>
            </a:r>
            <a:r>
              <a:rPr lang="en-US" sz="2400" b="1" dirty="0"/>
              <a:t>El Tor</a:t>
            </a:r>
            <a:r>
              <a:rPr lang="en-US" sz="2400" dirty="0"/>
              <a:t> and </a:t>
            </a:r>
            <a:r>
              <a:rPr lang="en-US" sz="2400" b="1" dirty="0"/>
              <a:t>classical</a:t>
            </a:r>
            <a:endParaRPr lang="en-US" sz="2400" dirty="0"/>
          </a:p>
          <a:p>
            <a:pPr marL="1022350" lvl="1" indent="-342900">
              <a:spcBef>
                <a:spcPct val="0"/>
              </a:spcBef>
              <a:spcAft>
                <a:spcPts val="600"/>
              </a:spcAft>
              <a:buClrTx/>
              <a:buSzTx/>
              <a:buFont typeface="Courier New" pitchFamily="49" charset="0"/>
              <a:buChar char="o"/>
            </a:pPr>
            <a:r>
              <a:rPr lang="en-US" sz="2400" b="1" dirty="0">
                <a:solidFill>
                  <a:srgbClr val="7030A0"/>
                </a:solidFill>
              </a:rPr>
              <a:t>Three serotypes: </a:t>
            </a:r>
            <a:r>
              <a:rPr lang="en-US" sz="2400" b="1" dirty="0" err="1">
                <a:solidFill>
                  <a:srgbClr val="7030A0"/>
                </a:solidFill>
              </a:rPr>
              <a:t>ogawa</a:t>
            </a:r>
            <a:r>
              <a:rPr lang="en-US" sz="2400" b="1" dirty="0">
                <a:solidFill>
                  <a:srgbClr val="7030A0"/>
                </a:solidFill>
              </a:rPr>
              <a:t>, </a:t>
            </a:r>
            <a:r>
              <a:rPr lang="en-US" sz="2400" b="1" dirty="0" err="1">
                <a:solidFill>
                  <a:srgbClr val="7030A0"/>
                </a:solidFill>
              </a:rPr>
              <a:t>inaba</a:t>
            </a:r>
            <a:r>
              <a:rPr lang="en-US" sz="2400" b="1" dirty="0">
                <a:solidFill>
                  <a:srgbClr val="7030A0"/>
                </a:solidFill>
              </a:rPr>
              <a:t>, </a:t>
            </a:r>
            <a:r>
              <a:rPr lang="en-US" sz="2400" b="1" dirty="0" err="1">
                <a:solidFill>
                  <a:srgbClr val="7030A0"/>
                </a:solidFill>
              </a:rPr>
              <a:t>hikojima</a:t>
            </a:r>
            <a:endParaRPr lang="en-US" sz="24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411161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Gardner and </a:t>
            </a:r>
            <a:r>
              <a:rPr lang="en-US" sz="3600" b="1" dirty="0" err="1" smtClean="0">
                <a:solidFill>
                  <a:srgbClr val="002060"/>
                </a:solidFill>
              </a:rPr>
              <a:t>Venkatraman</a:t>
            </a:r>
            <a:r>
              <a:rPr lang="en-US" sz="3600" b="1" dirty="0" smtClean="0">
                <a:solidFill>
                  <a:srgbClr val="002060"/>
                </a:solidFill>
              </a:rPr>
              <a:t> Classification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25801"/>
            <a:ext cx="9067799" cy="60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Antigenic </a:t>
            </a:r>
            <a:r>
              <a:rPr lang="en-US" sz="5400" b="1" dirty="0" smtClean="0">
                <a:solidFill>
                  <a:srgbClr val="FF0000"/>
                </a:solidFill>
              </a:rPr>
              <a:t>Structure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Flageller</a:t>
            </a:r>
            <a:r>
              <a:rPr lang="en-US" b="1" dirty="0" smtClean="0">
                <a:solidFill>
                  <a:srgbClr val="7030A0"/>
                </a:solidFill>
              </a:rPr>
              <a:t> antigen (H antigen): </a:t>
            </a:r>
            <a:r>
              <a:rPr lang="en-US" dirty="0" smtClean="0"/>
              <a:t>Many </a:t>
            </a:r>
            <a:r>
              <a:rPr lang="en-US" dirty="0" err="1" smtClean="0"/>
              <a:t>vibrios</a:t>
            </a:r>
            <a:r>
              <a:rPr lang="en-US" dirty="0" smtClean="0"/>
              <a:t> share a </a:t>
            </a:r>
            <a:r>
              <a:rPr lang="en-US" dirty="0" err="1" smtClean="0"/>
              <a:t>signle</a:t>
            </a:r>
            <a:r>
              <a:rPr lang="en-US" dirty="0" smtClean="0"/>
              <a:t> heat-labile </a:t>
            </a:r>
            <a:r>
              <a:rPr lang="en-US" dirty="0" err="1" smtClean="0"/>
              <a:t>flagellar</a:t>
            </a:r>
            <a:r>
              <a:rPr lang="en-US" dirty="0" smtClean="0"/>
              <a:t> antigen. Antibodies to the H antigen are not involved in the protection of susceptible host.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Somatic O antigen (LPS, endotoxin): </a:t>
            </a:r>
            <a:r>
              <a:rPr lang="en-US" dirty="0" smtClean="0"/>
              <a:t>V. </a:t>
            </a:r>
            <a:r>
              <a:rPr lang="en-US" dirty="0" err="1" smtClean="0"/>
              <a:t>cholerae</a:t>
            </a:r>
            <a:r>
              <a:rPr lang="en-US" dirty="0" smtClean="0"/>
              <a:t> has O lipopolysaccharides that confer serologic specificity and plays no role in </a:t>
            </a:r>
            <a:r>
              <a:rPr lang="en-US" dirty="0" err="1" smtClean="0"/>
              <a:t>pathogenecity</a:t>
            </a:r>
            <a:r>
              <a:rPr lang="en-US" dirty="0" smtClean="0"/>
              <a:t> of cholera but is responsible for the immunity induce by Killed vaccines. </a:t>
            </a:r>
          </a:p>
          <a:p>
            <a:r>
              <a:rPr lang="en-US" dirty="0" smtClean="0"/>
              <a:t> There are at least </a:t>
            </a:r>
            <a:r>
              <a:rPr lang="en-US" b="1" dirty="0" smtClean="0">
                <a:solidFill>
                  <a:srgbClr val="7030A0"/>
                </a:solidFill>
              </a:rPr>
              <a:t>more than 200 “O” antigen groups.  </a:t>
            </a:r>
            <a:r>
              <a:rPr lang="en-US" dirty="0" smtClean="0"/>
              <a:t>V. </a:t>
            </a:r>
            <a:r>
              <a:rPr lang="en-US" dirty="0" err="1" smtClean="0"/>
              <a:t>cholerae</a:t>
            </a:r>
            <a:r>
              <a:rPr lang="en-US" dirty="0" smtClean="0"/>
              <a:t> strains of O group 1 and O139 cause Classic cholera. Occasionally, non-O1/non0139V. </a:t>
            </a:r>
            <a:r>
              <a:rPr lang="en-US" dirty="0" err="1" smtClean="0"/>
              <a:t>Cholerae</a:t>
            </a:r>
            <a:r>
              <a:rPr lang="en-US" dirty="0" smtClean="0"/>
              <a:t> causes cholera-like disease.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</a:rPr>
              <a:t>Serogrouping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r>
              <a:rPr lang="en-US" sz="2200" dirty="0" smtClean="0"/>
              <a:t>Based on somatic O antigen, V. </a:t>
            </a:r>
            <a:r>
              <a:rPr lang="en-US" sz="2200" dirty="0" err="1" smtClean="0"/>
              <a:t>chlorae</a:t>
            </a:r>
            <a:r>
              <a:rPr lang="en-US" sz="2200" dirty="0" smtClean="0"/>
              <a:t> can be grouped into more than 200 </a:t>
            </a:r>
            <a:r>
              <a:rPr lang="en-US" sz="2200" dirty="0" err="1" smtClean="0"/>
              <a:t>serogmups</a:t>
            </a:r>
            <a:r>
              <a:rPr lang="en-US" sz="2200" dirty="0" smtClean="0"/>
              <a:t> or </a:t>
            </a:r>
            <a:r>
              <a:rPr lang="en-US" sz="2200" dirty="0" err="1" smtClean="0"/>
              <a:t>serovars</a:t>
            </a:r>
            <a:r>
              <a:rPr lang="en-US" sz="2200" dirty="0" smtClean="0"/>
              <a:t> ( updated by the most widely used </a:t>
            </a:r>
            <a:r>
              <a:rPr lang="en-US" sz="2200" dirty="0" err="1" smtClean="0"/>
              <a:t>Sakazaki</a:t>
            </a:r>
            <a:r>
              <a:rPr lang="en-US" sz="2200" dirty="0" smtClean="0"/>
              <a:t> typing scheme).</a:t>
            </a:r>
          </a:p>
          <a:p>
            <a:r>
              <a:rPr lang="en-US" sz="2200" b="1" dirty="0" err="1" smtClean="0">
                <a:solidFill>
                  <a:srgbClr val="0000CC"/>
                </a:solidFill>
              </a:rPr>
              <a:t>serogroup</a:t>
            </a:r>
            <a:r>
              <a:rPr lang="en-US" sz="2200" b="1" dirty="0" smtClean="0">
                <a:solidFill>
                  <a:srgbClr val="0000CC"/>
                </a:solidFill>
              </a:rPr>
              <a:t>: </a:t>
            </a:r>
            <a:r>
              <a:rPr lang="en-US" sz="2200" dirty="0" smtClean="0"/>
              <a:t>Among all </a:t>
            </a:r>
            <a:r>
              <a:rPr lang="en-US" sz="2200" dirty="0" err="1" smtClean="0"/>
              <a:t>serogroups</a:t>
            </a:r>
            <a:r>
              <a:rPr lang="en-US" sz="2200" dirty="0" smtClean="0"/>
              <a:t>, O1 was</a:t>
            </a:r>
          </a:p>
          <a:p>
            <a:r>
              <a:rPr lang="en-US" sz="2200" dirty="0" smtClean="0"/>
              <a:t>responsible for all pandemics and most of die epidemics of cholera. Strains belonging to O1 </a:t>
            </a:r>
            <a:r>
              <a:rPr lang="en-US" sz="2200" dirty="0" err="1" smtClean="0"/>
              <a:t>serogroup</a:t>
            </a:r>
            <a:r>
              <a:rPr lang="en-US" sz="2200" dirty="0" smtClean="0"/>
              <a:t> are agglutinated by O1 antisera</a:t>
            </a:r>
          </a:p>
          <a:p>
            <a:r>
              <a:rPr lang="en-US" sz="2200" b="1" dirty="0" smtClean="0">
                <a:solidFill>
                  <a:srgbClr val="0000CC"/>
                </a:solidFill>
              </a:rPr>
              <a:t> NAG </a:t>
            </a:r>
            <a:r>
              <a:rPr lang="en-US" sz="2200" b="1" dirty="0" err="1" smtClean="0">
                <a:solidFill>
                  <a:srgbClr val="0000CC"/>
                </a:solidFill>
              </a:rPr>
              <a:t>vibrios</a:t>
            </a:r>
            <a:r>
              <a:rPr lang="en-US" sz="2200" b="1" dirty="0" smtClean="0">
                <a:solidFill>
                  <a:srgbClr val="0000CC"/>
                </a:solidFill>
              </a:rPr>
              <a:t>: </a:t>
            </a:r>
            <a:r>
              <a:rPr lang="en-US" sz="2200" dirty="0" err="1" smtClean="0"/>
              <a:t>Serogroups</a:t>
            </a:r>
            <a:r>
              <a:rPr lang="en-US" sz="2200" dirty="0" smtClean="0"/>
              <a:t> other than O1 were not</a:t>
            </a:r>
          </a:p>
          <a:p>
            <a:r>
              <a:rPr lang="en-US" sz="2200" dirty="0" smtClean="0"/>
              <a:t>agglutinated by O1 antiserum and were called </a:t>
            </a:r>
            <a:r>
              <a:rPr lang="en-US" sz="2200" dirty="0" err="1" smtClean="0"/>
              <a:t>nonagglutinable</a:t>
            </a:r>
            <a:r>
              <a:rPr lang="en-US" sz="2200" dirty="0" smtClean="0"/>
              <a:t> or </a:t>
            </a:r>
            <a:r>
              <a:rPr lang="en-US" sz="2200" b="1" dirty="0" smtClean="0">
                <a:solidFill>
                  <a:srgbClr val="0000CC"/>
                </a:solidFill>
              </a:rPr>
              <a:t>NAG </a:t>
            </a:r>
            <a:r>
              <a:rPr lang="en-US" sz="2200" b="1" dirty="0" err="1" smtClean="0">
                <a:solidFill>
                  <a:srgbClr val="0000CC"/>
                </a:solidFill>
              </a:rPr>
              <a:t>vibrios</a:t>
            </a:r>
            <a:r>
              <a:rPr lang="en-US" sz="2200" b="1" dirty="0" smtClean="0">
                <a:solidFill>
                  <a:srgbClr val="0000CC"/>
                </a:solidFill>
              </a:rPr>
              <a:t>. </a:t>
            </a:r>
            <a:r>
              <a:rPr lang="en-US" sz="2200" dirty="0" err="1" smtClean="0"/>
              <a:t>Uiey</a:t>
            </a:r>
            <a:r>
              <a:rPr lang="en-US" sz="2200" dirty="0" smtClean="0"/>
              <a:t> were thought to be non-pathogenic, hence also named as non-cholera </a:t>
            </a:r>
            <a:r>
              <a:rPr lang="en-US" sz="2200" dirty="0" err="1" smtClean="0"/>
              <a:t>vibrios</a:t>
            </a:r>
            <a:r>
              <a:rPr lang="en-US" sz="2200" dirty="0" smtClean="0"/>
              <a:t> (NCV). Later on, it was observed </a:t>
            </a:r>
            <a:r>
              <a:rPr lang="en-US" sz="2200" dirty="0" err="1" smtClean="0"/>
              <a:t>diat</a:t>
            </a:r>
            <a:r>
              <a:rPr lang="en-US" sz="2200" dirty="0" smtClean="0"/>
              <a:t> many </a:t>
            </a:r>
            <a:r>
              <a:rPr lang="en-US" sz="2200" dirty="0" err="1" smtClean="0"/>
              <a:t>odier</a:t>
            </a:r>
            <a:r>
              <a:rPr lang="en-US" sz="2200" dirty="0" smtClean="0"/>
              <a:t> </a:t>
            </a:r>
            <a:r>
              <a:rPr lang="en-US" sz="2200" dirty="0" err="1" smtClean="0"/>
              <a:t>serogroups</a:t>
            </a:r>
            <a:r>
              <a:rPr lang="en-US" sz="2200" dirty="0" smtClean="0"/>
              <a:t> are </a:t>
            </a:r>
            <a:r>
              <a:rPr lang="en-US" sz="2200" dirty="0" err="1" smtClean="0"/>
              <a:t>padiogenic</a:t>
            </a:r>
            <a:r>
              <a:rPr lang="en-US" sz="2200" dirty="0" smtClean="0"/>
              <a:t> to man and are </a:t>
            </a:r>
            <a:r>
              <a:rPr lang="en-US" sz="2200" dirty="0" err="1" smtClean="0"/>
              <a:t>agglutinable</a:t>
            </a:r>
            <a:r>
              <a:rPr lang="en-US" sz="2200" dirty="0" smtClean="0"/>
              <a:t> with </a:t>
            </a:r>
            <a:r>
              <a:rPr lang="en-US" sz="2200" dirty="0" err="1" smtClean="0"/>
              <a:t>dieirrespective</a:t>
            </a:r>
            <a:r>
              <a:rPr lang="en-US" sz="2200" dirty="0" smtClean="0"/>
              <a:t> antisera. Hence these </a:t>
            </a:r>
            <a:r>
              <a:rPr lang="en-US" sz="2200" dirty="0" err="1" smtClean="0"/>
              <a:t>cerms</a:t>
            </a:r>
            <a:r>
              <a:rPr lang="en-US" sz="2200" dirty="0" smtClean="0"/>
              <a:t> such as NAG or NCV are no longer in 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00FF"/>
                </a:solidFill>
              </a:rPr>
              <a:t>0139 </a:t>
            </a:r>
            <a:r>
              <a:rPr lang="en-US" sz="3600" b="1" dirty="0" err="1" smtClean="0">
                <a:solidFill>
                  <a:srgbClr val="FF00FF"/>
                </a:solidFill>
              </a:rPr>
              <a:t>serogroup</a:t>
            </a:r>
            <a:r>
              <a:rPr lang="en-US" sz="3600" b="1" dirty="0" smtClean="0">
                <a:solidFill>
                  <a:srgbClr val="FF00FF"/>
                </a:solidFill>
              </a:rPr>
              <a:t>: </a:t>
            </a:r>
            <a:r>
              <a:rPr lang="en-US" dirty="0" smtClean="0"/>
              <a:t>It was identified in 1992 and since than it has caused several epidemics and outbreaks of cholera </a:t>
            </a:r>
            <a:r>
              <a:rPr lang="en-US" smtClean="0"/>
              <a:t>in </a:t>
            </a:r>
            <a:r>
              <a:rPr lang="en-US" smtClean="0"/>
              <a:t>the coastal </a:t>
            </a:r>
            <a:r>
              <a:rPr lang="en-US" dirty="0" smtClean="0"/>
              <a:t>regions of India and Bangladesh.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FF"/>
                </a:solidFill>
              </a:rPr>
              <a:t>Non </a:t>
            </a:r>
            <a:r>
              <a:rPr lang="en-US" sz="3600" b="1" dirty="0" err="1">
                <a:solidFill>
                  <a:srgbClr val="FF00FF"/>
                </a:solidFill>
              </a:rPr>
              <a:t>Ol</a:t>
            </a:r>
            <a:r>
              <a:rPr lang="en-US" sz="3600" b="1" dirty="0">
                <a:solidFill>
                  <a:srgbClr val="FF00FF"/>
                </a:solidFill>
              </a:rPr>
              <a:t> /0139 </a:t>
            </a:r>
            <a:r>
              <a:rPr lang="en-US" sz="3600" b="1" dirty="0" err="1">
                <a:solidFill>
                  <a:srgbClr val="FF00FF"/>
                </a:solidFill>
              </a:rPr>
              <a:t>serogroups</a:t>
            </a:r>
            <a:r>
              <a:rPr lang="en-US" sz="3600" b="1" dirty="0">
                <a:solidFill>
                  <a:srgbClr val="FF00FF"/>
                </a:solidFill>
              </a:rPr>
              <a:t>: </a:t>
            </a:r>
            <a:r>
              <a:rPr lang="en-US" dirty="0" smtClean="0"/>
              <a:t>They have occasionally caused sporadic outbreaks of diarrhea and </a:t>
            </a:r>
            <a:r>
              <a:rPr lang="en-US" dirty="0" err="1" smtClean="0"/>
              <a:t>extraintestinal</a:t>
            </a:r>
            <a:r>
              <a:rPr lang="en-US" dirty="0" smtClean="0"/>
              <a:t> </a:t>
            </a:r>
            <a:r>
              <a:rPr lang="en-US" dirty="0" err="1" smtClean="0"/>
              <a:t>manifesrations</a:t>
            </a:r>
            <a:r>
              <a:rPr lang="en-US" dirty="0" smtClean="0"/>
              <a:t>, but have never caused epidemic cholera so far.</a:t>
            </a:r>
          </a:p>
          <a:p>
            <a:pPr marL="0" indent="0">
              <a:buNone/>
            </a:pPr>
            <a:r>
              <a:rPr lang="en-US" sz="4600" b="1" dirty="0">
                <a:solidFill>
                  <a:srgbClr val="FF0000"/>
                </a:solidFill>
              </a:rPr>
              <a:t>Serotyping</a:t>
            </a:r>
          </a:p>
          <a:p>
            <a:r>
              <a:rPr lang="en-US" dirty="0" smtClean="0"/>
              <a:t>O1 </a:t>
            </a:r>
            <a:r>
              <a:rPr lang="en-US" dirty="0" err="1" smtClean="0"/>
              <a:t>serogroup</a:t>
            </a:r>
            <a:r>
              <a:rPr lang="en-US" dirty="0" smtClean="0"/>
              <a:t> can further be divided into </a:t>
            </a:r>
            <a:r>
              <a:rPr lang="en-US" dirty="0" err="1" smtClean="0"/>
              <a:t>chree</a:t>
            </a:r>
            <a:r>
              <a:rPr lang="en-US" dirty="0" smtClean="0"/>
              <a:t> </a:t>
            </a:r>
            <a:r>
              <a:rPr lang="en-US" dirty="0" err="1" smtClean="0"/>
              <a:t>serotypesJnaba</a:t>
            </a:r>
            <a:r>
              <a:rPr lang="en-US" dirty="0" smtClean="0"/>
              <a:t>, Ogawa, and </a:t>
            </a:r>
            <a:r>
              <a:rPr lang="en-US" dirty="0" err="1" smtClean="0"/>
              <a:t>Hikojima</a:t>
            </a:r>
            <a:r>
              <a:rPr lang="en-US" dirty="0" smtClean="0"/>
              <a:t>; based on minor antigenic differences of O antigen.</a:t>
            </a:r>
          </a:p>
          <a:p>
            <a:r>
              <a:rPr lang="en-US" dirty="0" smtClean="0"/>
              <a:t>Ogawa is die </a:t>
            </a:r>
            <a:r>
              <a:rPr lang="en-US" dirty="0" err="1" smtClean="0"/>
              <a:t>mosc</a:t>
            </a:r>
            <a:r>
              <a:rPr lang="en-US" dirty="0" smtClean="0"/>
              <a:t> common serotype isolated from clinical samples followed by </a:t>
            </a:r>
            <a:r>
              <a:rPr lang="en-US" dirty="0" err="1" smtClean="0"/>
              <a:t>Inaba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However, during epidemics, shifting between </a:t>
            </a:r>
            <a:r>
              <a:rPr lang="en-US" dirty="0" err="1" smtClean="0"/>
              <a:t>serocypes</a:t>
            </a:r>
            <a:r>
              <a:rPr lang="en-US" dirty="0" smtClean="0"/>
              <a:t> can take place, more common being Ogawa to </a:t>
            </a:r>
            <a:r>
              <a:rPr lang="en-US" dirty="0" err="1" smtClean="0"/>
              <a:t>Inaba</a:t>
            </a:r>
            <a:r>
              <a:rPr lang="en-US" dirty="0" smtClean="0"/>
              <a:t> shift which occurs due to mutations in </a:t>
            </a:r>
            <a:r>
              <a:rPr lang="en-US" dirty="0" err="1" smtClean="0"/>
              <a:t>rjbTgene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Hikojima</a:t>
            </a:r>
            <a:r>
              <a:rPr lang="en-US" dirty="0" smtClean="0"/>
              <a:t> represents an unstable transitional state; where </a:t>
            </a:r>
            <a:r>
              <a:rPr lang="en-US" dirty="0" err="1" smtClean="0"/>
              <a:t>bodi</a:t>
            </a:r>
            <a:r>
              <a:rPr lang="en-US" dirty="0" smtClean="0"/>
              <a:t> </a:t>
            </a:r>
            <a:r>
              <a:rPr lang="en-US" dirty="0" err="1" smtClean="0"/>
              <a:t>Inaba</a:t>
            </a:r>
            <a:r>
              <a:rPr lang="en-US" dirty="0" smtClean="0"/>
              <a:t> and Ogawa antigens are expressed.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5440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err="1" smtClean="0">
                <a:solidFill>
                  <a:srgbClr val="7030A0"/>
                </a:solidFill>
              </a:rPr>
              <a:t>Biotyping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4400" dirty="0" err="1" smtClean="0"/>
              <a:t>Serogroup</a:t>
            </a:r>
            <a:r>
              <a:rPr lang="en-US" sz="4400" dirty="0" smtClean="0"/>
              <a:t> 1 has </a:t>
            </a:r>
            <a:r>
              <a:rPr lang="en-US" sz="4400" dirty="0"/>
              <a:t>t</a:t>
            </a:r>
            <a:r>
              <a:rPr lang="en-US" sz="4400" dirty="0" smtClean="0"/>
              <a:t>wo biotypes- classical and El Tor; differentiated by various biochemical reactions and their susceptibility to </a:t>
            </a:r>
            <a:r>
              <a:rPr lang="en-US" sz="4400" dirty="0" err="1" smtClean="0"/>
              <a:t>polymyxin</a:t>
            </a:r>
            <a:r>
              <a:rPr lang="en-US" sz="4400" dirty="0" smtClean="0"/>
              <a:t> B and bacteriophages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87361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Differences between El Tor &amp; classical Vibrio Biotypes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237835"/>
              </p:ext>
            </p:extLst>
          </p:nvPr>
        </p:nvGraphicFramePr>
        <p:xfrm>
          <a:off x="152399" y="914400"/>
          <a:ext cx="8839201" cy="571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1445"/>
                <a:gridCol w="2537178"/>
                <a:gridCol w="1800578"/>
              </a:tblGrid>
              <a:tr h="714375"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3399"/>
                          </a:solidFill>
                          <a:effectLst/>
                        </a:rPr>
                        <a:t>Biotypes of V. </a:t>
                      </a:r>
                      <a:r>
                        <a:rPr lang="en-US" sz="1800" b="1" dirty="0" err="1">
                          <a:solidFill>
                            <a:srgbClr val="FF3399"/>
                          </a:solidFill>
                          <a:effectLst/>
                        </a:rPr>
                        <a:t>cholerae</a:t>
                      </a:r>
                      <a:r>
                        <a:rPr lang="en-US" sz="1800" b="1" dirty="0">
                          <a:solidFill>
                            <a:srgbClr val="FF3399"/>
                          </a:solidFill>
                          <a:effectLst/>
                        </a:rPr>
                        <a:t> o1</a:t>
                      </a:r>
                      <a:endParaRPr lang="en-US" sz="1800" b="1" dirty="0">
                        <a:solidFill>
                          <a:srgbClr val="FF3399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50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3399"/>
                          </a:solidFill>
                          <a:effectLst/>
                        </a:rPr>
                        <a:t>Classical biotype</a:t>
                      </a:r>
                      <a:endParaRPr lang="en-US" sz="1800" b="1" dirty="0">
                        <a:solidFill>
                          <a:srgbClr val="FF3399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0" dirty="0">
                          <a:solidFill>
                            <a:srgbClr val="FF3399"/>
                          </a:solidFill>
                          <a:effectLst/>
                        </a:rPr>
                        <a:t>El</a:t>
                      </a:r>
                      <a:r>
                        <a:rPr lang="en-US" sz="1800" b="1" spc="-185" dirty="0">
                          <a:solidFill>
                            <a:srgbClr val="FF3399"/>
                          </a:solidFill>
                          <a:effectLst/>
                        </a:rPr>
                        <a:t> </a:t>
                      </a:r>
                      <a:r>
                        <a:rPr lang="en-US" sz="1800" b="1" spc="-25" dirty="0">
                          <a:solidFill>
                            <a:srgbClr val="FF3399"/>
                          </a:solidFill>
                          <a:effectLst/>
                        </a:rPr>
                        <a:t>tor</a:t>
                      </a:r>
                      <a:r>
                        <a:rPr lang="en-US" sz="1800" b="1" spc="-165" dirty="0">
                          <a:solidFill>
                            <a:srgbClr val="FF3399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3399"/>
                          </a:solidFill>
                          <a:effectLst/>
                        </a:rPr>
                        <a:t>biotype</a:t>
                      </a:r>
                      <a:endParaRPr lang="en-US" sz="1800" b="1" dirty="0">
                        <a:solidFill>
                          <a:srgbClr val="FF3399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β-hemolysis on sheep blood agar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Negative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Positive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Chick erythrocyte agglutination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Negative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Positive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7030A0"/>
                          </a:solidFill>
                          <a:effectLst/>
                        </a:rPr>
                        <a:t>Polymyxin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 B (50 IU)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Susceptible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Resistant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Group IV phage susceptibility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Susceptible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Resistant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El Tor Phage V susceptibility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Resistant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Susceptible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VP (</a:t>
                      </a:r>
                      <a:r>
                        <a:rPr lang="en-US" sz="1800" b="1" dirty="0" err="1">
                          <a:solidFill>
                            <a:srgbClr val="7030A0"/>
                          </a:solidFill>
                          <a:effectLst/>
                        </a:rPr>
                        <a:t>Voges-Proskauer</a:t>
                      </a: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) test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Negative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Positive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14375">
                <a:tc>
                  <a:txBody>
                    <a:bodyPr/>
                    <a:lstStyle/>
                    <a:p>
                      <a:pPr marL="2032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effectLst/>
                        </a:rPr>
                        <a:t> Cholera toxin gene </a:t>
                      </a:r>
                      <a:endParaRPr lang="en-US" sz="18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CTX-1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CTX-2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6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Arial" charset="0"/>
              </a:rPr>
              <a:t>Pathogenesis of </a:t>
            </a:r>
            <a:r>
              <a:rPr lang="en-US" b="1" dirty="0" err="1" smtClean="0">
                <a:solidFill>
                  <a:srgbClr val="7030A0"/>
                </a:solidFill>
                <a:latin typeface="Arial" charset="0"/>
              </a:rPr>
              <a:t>V.cholerae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pPr marL="457200" lvl="1" indent="-45720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Incubation period:  </a:t>
            </a:r>
            <a:r>
              <a:rPr lang="en-US" sz="2400" dirty="0"/>
              <a:t>2-3 days</a:t>
            </a:r>
          </a:p>
          <a:p>
            <a:pPr marL="457200" lvl="1" indent="-45720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High infectious dose:- </a:t>
            </a:r>
            <a:r>
              <a:rPr lang="en-US" sz="3200" dirty="0" smtClean="0"/>
              <a:t>10</a:t>
            </a:r>
            <a:r>
              <a:rPr lang="en-US" sz="3200" baseline="30000" dirty="0"/>
              <a:t>8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organism</a:t>
            </a:r>
            <a:endParaRPr lang="en-US" sz="2400" dirty="0">
              <a:solidFill>
                <a:srgbClr val="FF0000"/>
              </a:solidFill>
            </a:endParaRPr>
          </a:p>
          <a:p>
            <a:pPr marL="457200" lvl="1" indent="-45720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</a:pPr>
            <a:r>
              <a:rPr lang="en-US" sz="2400" dirty="0"/>
              <a:t>Abrupt onset of </a:t>
            </a:r>
            <a:r>
              <a:rPr lang="en-US" sz="2400" b="1" dirty="0">
                <a:solidFill>
                  <a:srgbClr val="FF0000"/>
                </a:solidFill>
              </a:rPr>
              <a:t>life-threatening watery diarrhea</a:t>
            </a:r>
            <a:endParaRPr lang="en-US" sz="2400" dirty="0">
              <a:solidFill>
                <a:srgbClr val="FF0000"/>
              </a:solidFill>
            </a:endParaRPr>
          </a:p>
          <a:p>
            <a:pPr marL="457200" lvl="1" indent="-457200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Rice-water stools:</a:t>
            </a:r>
            <a:endParaRPr lang="en-US" sz="2400" dirty="0">
              <a:solidFill>
                <a:srgbClr val="FF0000"/>
              </a:solidFill>
            </a:endParaRPr>
          </a:p>
          <a:p>
            <a:pPr marL="457200" lvl="2" indent="-457200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en-US" dirty="0"/>
              <a:t>Colorless</a:t>
            </a:r>
          </a:p>
          <a:p>
            <a:pPr marL="457200" lvl="2" indent="-457200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en-US" dirty="0"/>
              <a:t>Odorless</a:t>
            </a:r>
          </a:p>
          <a:p>
            <a:pPr marL="457200" lvl="2" indent="-457200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en-US" dirty="0"/>
              <a:t>Speckled with mucus</a:t>
            </a:r>
          </a:p>
          <a:p>
            <a:pPr marL="457200" lvl="1" indent="-457200"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§"/>
            </a:pPr>
            <a:r>
              <a:rPr lang="en-US" sz="2600" b="1" dirty="0">
                <a:solidFill>
                  <a:srgbClr val="7030A0"/>
                </a:solidFill>
              </a:rPr>
              <a:t>Cholera toxin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leads to profuse loss of </a:t>
            </a:r>
            <a:r>
              <a:rPr lang="en-US" sz="2400" b="1" dirty="0"/>
              <a:t>fluids and electrolytes</a:t>
            </a:r>
            <a:r>
              <a:rPr lang="en-US" sz="2400" dirty="0"/>
              <a:t> (Na, K HCO3)</a:t>
            </a:r>
          </a:p>
          <a:p>
            <a:pPr marL="457200" lvl="1" indent="-457200"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§"/>
            </a:pPr>
            <a:r>
              <a:rPr lang="en-US" sz="2400" dirty="0"/>
              <a:t>A-B type of toxin, receptor GM1, increase intracellular </a:t>
            </a:r>
            <a:r>
              <a:rPr lang="en-US" sz="2400" dirty="0" err="1"/>
              <a:t>cAMP</a:t>
            </a:r>
            <a:endParaRPr lang="en-US" sz="2400" dirty="0"/>
          </a:p>
          <a:p>
            <a:pPr marL="457200" lvl="1" indent="-457200"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§"/>
            </a:pPr>
            <a:r>
              <a:rPr lang="en-US" sz="2600" b="1" dirty="0">
                <a:solidFill>
                  <a:srgbClr val="7030A0"/>
                </a:solidFill>
              </a:rPr>
              <a:t>Death attributable to:</a:t>
            </a:r>
          </a:p>
          <a:p>
            <a:pPr marL="457200" lvl="2" indent="-457200"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§"/>
            </a:pPr>
            <a:r>
              <a:rPr lang="en-US" b="1" dirty="0">
                <a:solidFill>
                  <a:srgbClr val="002060"/>
                </a:solidFill>
              </a:rPr>
              <a:t>Hypovolemic shock </a:t>
            </a:r>
            <a:endParaRPr lang="en-US" dirty="0">
              <a:solidFill>
                <a:srgbClr val="002060"/>
              </a:solidFill>
            </a:endParaRPr>
          </a:p>
          <a:p>
            <a:pPr marL="457200" lvl="2" indent="-457200"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§"/>
            </a:pPr>
            <a:r>
              <a:rPr lang="en-US" b="1" dirty="0">
                <a:solidFill>
                  <a:srgbClr val="002060"/>
                </a:solidFill>
              </a:rPr>
              <a:t>Metabolic acidosis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marL="342900" lvl="1" indent="0" algn="just">
              <a:spcBef>
                <a:spcPct val="0"/>
              </a:spcBef>
              <a:spcAft>
                <a:spcPts val="600"/>
              </a:spcAft>
              <a:buClrTx/>
              <a:buSzTx/>
              <a:buNone/>
            </a:pPr>
            <a:r>
              <a:rPr lang="en-US" sz="2600" dirty="0"/>
              <a:t>Pathogenesis of cholera is toxin-mediated. </a:t>
            </a:r>
          </a:p>
          <a:p>
            <a:pPr marL="906463" lvl="1" indent="-563563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Mode of transmission:- </a:t>
            </a:r>
            <a:r>
              <a:rPr lang="en-US" sz="2600" dirty="0"/>
              <a:t>by ingestion of contaminated water and food. </a:t>
            </a:r>
          </a:p>
          <a:p>
            <a:pPr marL="906463" lvl="1" indent="-5635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Infective dose:</a:t>
            </a:r>
            <a:r>
              <a:rPr lang="en-US" sz="2600" b="1" dirty="0"/>
              <a:t> </a:t>
            </a:r>
            <a:r>
              <a:rPr lang="en-US" sz="2600" dirty="0"/>
              <a:t>10</a:t>
            </a:r>
            <a:r>
              <a:rPr lang="en-US" sz="2600" baseline="30000" dirty="0"/>
              <a:t>8</a:t>
            </a:r>
            <a:r>
              <a:rPr lang="en-US" sz="2600" dirty="0"/>
              <a:t> bacilli is required to bypass the gastric barrier.</a:t>
            </a:r>
          </a:p>
          <a:p>
            <a:pPr marL="906463" lvl="1" indent="-5635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Factors promoting transmission:-</a:t>
            </a:r>
            <a:r>
              <a:rPr lang="en-US" sz="2600" b="1" dirty="0"/>
              <a:t> </a:t>
            </a:r>
            <a:r>
              <a:rPr lang="en-US" sz="2600" dirty="0"/>
              <a:t>reduced gastric acidity such as </a:t>
            </a:r>
            <a:r>
              <a:rPr lang="en-US" sz="2600" dirty="0" err="1"/>
              <a:t>hypochlorhydria</a:t>
            </a:r>
            <a:r>
              <a:rPr lang="en-US" sz="2600" dirty="0"/>
              <a:t> and use of antacids.</a:t>
            </a:r>
          </a:p>
          <a:p>
            <a:pPr marL="906463" lvl="1" indent="-5635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Crossing of the protective layer of mucus:- </a:t>
            </a:r>
            <a:r>
              <a:rPr lang="en-US" sz="2600" dirty="0"/>
              <a:t>is achieved by </a:t>
            </a:r>
          </a:p>
          <a:p>
            <a:pPr marL="1363663" lvl="2" indent="-563563" algn="just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600" dirty="0"/>
              <a:t>Its high active motility</a:t>
            </a:r>
          </a:p>
          <a:p>
            <a:pPr marL="1363663" lvl="2" indent="-563563" algn="just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600" dirty="0"/>
              <a:t>Secreting </a:t>
            </a:r>
            <a:r>
              <a:rPr lang="en-US" sz="2600" dirty="0" err="1"/>
              <a:t>mucinase</a:t>
            </a:r>
            <a:r>
              <a:rPr lang="en-US" sz="2600" dirty="0"/>
              <a:t> and other </a:t>
            </a:r>
            <a:r>
              <a:rPr lang="en-US" sz="2600" dirty="0" err="1"/>
              <a:t>proteolytic</a:t>
            </a:r>
            <a:r>
              <a:rPr lang="en-US" sz="2600" dirty="0"/>
              <a:t> enzymes.</a:t>
            </a:r>
          </a:p>
          <a:p>
            <a:pPr marL="1363663" lvl="2" indent="-563563" algn="just">
              <a:spcBef>
                <a:spcPct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600" dirty="0"/>
              <a:t>Secreting </a:t>
            </a:r>
            <a:r>
              <a:rPr lang="en-US" sz="2600" dirty="0" err="1"/>
              <a:t>hemagglutinin</a:t>
            </a:r>
            <a:r>
              <a:rPr lang="en-US" sz="2600" dirty="0"/>
              <a:t> protease (cholera </a:t>
            </a:r>
            <a:r>
              <a:rPr lang="en-US" sz="2600" dirty="0" err="1"/>
              <a:t>lectin</a:t>
            </a:r>
            <a:r>
              <a:rPr lang="en-US" sz="2600" dirty="0"/>
              <a:t>) It cleaves the mucus and </a:t>
            </a:r>
            <a:r>
              <a:rPr lang="en-US" sz="2600" dirty="0" err="1"/>
              <a:t>fibronectin</a:t>
            </a:r>
            <a:r>
              <a:rPr lang="en-US" sz="2600" dirty="0"/>
              <a:t> and helps in spread to other parts of the intestine and also their fecal shedding.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5516563"/>
          </a:xfrm>
        </p:spPr>
        <p:txBody>
          <a:bodyPr/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Adhesion and colonization:- </a:t>
            </a:r>
            <a:r>
              <a:rPr lang="en-US" sz="4000" dirty="0" smtClean="0"/>
              <a:t>to the intestinal epithelium by a special type IV fimbria called toxin </a:t>
            </a:r>
            <a:r>
              <a:rPr lang="en-US" sz="4000" dirty="0" err="1" smtClean="0"/>
              <a:t>coregulated</a:t>
            </a:r>
            <a:r>
              <a:rPr lang="en-US" sz="4000" dirty="0" smtClean="0"/>
              <a:t> </a:t>
            </a:r>
            <a:r>
              <a:rPr lang="en-US" sz="4000" dirty="0" err="1" smtClean="0"/>
              <a:t>pilus</a:t>
            </a:r>
            <a:r>
              <a:rPr lang="en-US" sz="4000" dirty="0" smtClean="0"/>
              <a:t> (TCP). It is so named because the synthesis of TCP, cholera toxin and other virulence factors are co-regulated by a single gene called </a:t>
            </a:r>
            <a:r>
              <a:rPr lang="en-US" sz="4000" dirty="0" err="1" smtClean="0"/>
              <a:t>ToxR</a:t>
            </a:r>
            <a:r>
              <a:rPr lang="en-US" sz="4000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1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FF"/>
                </a:solidFill>
              </a:rPr>
              <a:t>Pathogenesis </a:t>
            </a:r>
            <a:endParaRPr lang="en-US" sz="5400" b="1" dirty="0">
              <a:solidFill>
                <a:srgbClr val="FF00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9067800" cy="6019800"/>
          </a:xfrm>
        </p:spPr>
      </p:pic>
    </p:spTree>
    <p:extLst>
      <p:ext uri="{BB962C8B-B14F-4D97-AF65-F5344CB8AC3E}">
        <p14:creationId xmlns:p14="http://schemas.microsoft.com/office/powerpoint/2010/main" val="19199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97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charset="0"/>
              </a:rPr>
              <a:t/>
            </a:r>
            <a:br>
              <a:rPr lang="en-US" sz="3200" b="1" dirty="0" smtClean="0">
                <a:latin typeface="Arial" charset="0"/>
              </a:rPr>
            </a:br>
            <a:r>
              <a:rPr lang="en-US" sz="3200" b="1" dirty="0" err="1" smtClean="0">
                <a:solidFill>
                  <a:srgbClr val="7030A0"/>
                </a:solidFill>
                <a:latin typeface="Arial" charset="0"/>
              </a:rPr>
              <a:t>Pathogenetic</a:t>
            </a:r>
            <a:r>
              <a:rPr lang="en-US" sz="3200" b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Arial" charset="0"/>
              </a:rPr>
              <a:t>mechanismof</a:t>
            </a:r>
            <a:r>
              <a:rPr lang="en-US" sz="3200" b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" charset="0"/>
              </a:rPr>
              <a:t>V.cholerae</a:t>
            </a:r>
            <a:r>
              <a:rPr lang="en-US" sz="3200" b="1" dirty="0">
                <a:latin typeface="Arial" charset="0"/>
              </a:rPr>
              <a:t/>
            </a:r>
            <a:br>
              <a:rPr lang="en-US" sz="3200" b="1" dirty="0">
                <a:latin typeface="Arial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600" b="1" dirty="0">
                <a:solidFill>
                  <a:srgbClr val="7030A0"/>
                </a:solidFill>
              </a:rPr>
              <a:t>Cholera toxin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600" dirty="0"/>
              <a:t>84 </a:t>
            </a:r>
            <a:r>
              <a:rPr lang="en-US" sz="2600" dirty="0" err="1"/>
              <a:t>KDa</a:t>
            </a:r>
            <a:r>
              <a:rPr lang="en-US" sz="2600" dirty="0"/>
              <a:t> </a:t>
            </a:r>
            <a:r>
              <a:rPr lang="en-US" sz="2600" dirty="0" err="1"/>
              <a:t>polypepdide</a:t>
            </a:r>
            <a:r>
              <a:rPr lang="en-US" sz="2600" dirty="0"/>
              <a:t> consists of </a:t>
            </a:r>
            <a:r>
              <a:rPr lang="en-US" sz="2600" b="1" dirty="0">
                <a:solidFill>
                  <a:srgbClr val="FF0000"/>
                </a:solidFill>
              </a:rPr>
              <a:t>two fragments – A(2 subunits A1 &amp; A2) </a:t>
            </a:r>
            <a:r>
              <a:rPr lang="en-US" sz="2600" dirty="0"/>
              <a:t>&amp; fragments B (</a:t>
            </a:r>
            <a:r>
              <a:rPr lang="en-US" sz="2600" b="1" dirty="0">
                <a:solidFill>
                  <a:srgbClr val="FF0000"/>
                </a:solidFill>
              </a:rPr>
              <a:t>5 subunits). </a:t>
            </a:r>
            <a:r>
              <a:rPr lang="en-US" sz="2600" dirty="0"/>
              <a:t>It binds to GM1 </a:t>
            </a:r>
            <a:r>
              <a:rPr lang="en-US" sz="2600" dirty="0" err="1"/>
              <a:t>ganglioside</a:t>
            </a:r>
            <a:r>
              <a:rPr lang="en-US" sz="2600" dirty="0"/>
              <a:t> receptors present on the intestinal epithelium, following which A fragment is internalized and cleaved into A1 and A2 peptides, A2 helps in tethering A and B subunits together. A1 </a:t>
            </a:r>
            <a:r>
              <a:rPr lang="en-US" sz="2600" dirty="0" err="1"/>
              <a:t>upregulates</a:t>
            </a:r>
            <a:r>
              <a:rPr lang="en-US" sz="2600" dirty="0"/>
              <a:t> the activity of </a:t>
            </a:r>
            <a:r>
              <a:rPr lang="en-US" sz="2600" dirty="0" err="1"/>
              <a:t>adenylate</a:t>
            </a:r>
            <a:r>
              <a:rPr lang="en-US" sz="2600" dirty="0"/>
              <a:t> </a:t>
            </a:r>
            <a:r>
              <a:rPr lang="en-US" sz="2600" dirty="0" err="1"/>
              <a:t>cyclase</a:t>
            </a:r>
            <a:r>
              <a:rPr lang="en-US" sz="2600" dirty="0"/>
              <a:t> resulting in increase in </a:t>
            </a:r>
            <a:r>
              <a:rPr lang="en-US" sz="2600" dirty="0" err="1"/>
              <a:t>intracullular</a:t>
            </a:r>
            <a:r>
              <a:rPr lang="en-US" sz="2600" dirty="0"/>
              <a:t> accumulation of cyclic AMP which leads to profuse loss of </a:t>
            </a:r>
            <a:r>
              <a:rPr lang="en-US" sz="2600" b="1" dirty="0"/>
              <a:t>fluids and electrolytes</a:t>
            </a:r>
            <a:r>
              <a:rPr lang="en-US" sz="2600" dirty="0"/>
              <a:t> (Na, K HCO3).,that  leads to accumulation of isotonic fluid in intestine resulting in watery diarrhea, electrolytes profound dehydration and acidosis (due to loss of bicarbonate)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img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2"/>
            <a:ext cx="8610600" cy="6019799"/>
          </a:xfrm>
          <a:prstGeom prst="rect">
            <a:avLst/>
          </a:prstGeom>
          <a:noFill/>
        </p:spPr>
      </p:pic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7"/>
            <a:ext cx="8229600" cy="487363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Pathogenesis: Mechanism of Action: Overview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Occur 2-3 days after consumption of contaminated food/water</a:t>
            </a:r>
          </a:p>
          <a:p>
            <a:r>
              <a:rPr lang="en-US" dirty="0" smtClean="0"/>
              <a:t> Usually mild, or no symptoms at all</a:t>
            </a:r>
          </a:p>
          <a:p>
            <a:pPr marL="515938" lvl="2" indent="398463"/>
            <a:r>
              <a:rPr lang="en-US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75% asymptomatic</a:t>
            </a:r>
          </a:p>
          <a:p>
            <a:pPr marL="515938" lvl="2" indent="398463"/>
            <a:r>
              <a:rPr lang="en-US" b="1" dirty="0" smtClean="0">
                <a:solidFill>
                  <a:srgbClr val="7030A0"/>
                </a:solidFill>
              </a:rPr>
              <a:t> 20% mild disease</a:t>
            </a:r>
          </a:p>
          <a:p>
            <a:pPr marL="515938" lvl="2" indent="398463"/>
            <a:r>
              <a:rPr lang="en-US" b="1" dirty="0" smtClean="0">
                <a:solidFill>
                  <a:srgbClr val="7030A0"/>
                </a:solidFill>
              </a:rPr>
              <a:t> 2-5% severe</a:t>
            </a:r>
          </a:p>
          <a:p>
            <a:r>
              <a:rPr lang="en-US" dirty="0" smtClean="0"/>
              <a:t> Vomiting</a:t>
            </a:r>
          </a:p>
          <a:p>
            <a:r>
              <a:rPr lang="en-US" dirty="0" smtClean="0"/>
              <a:t> Cramps</a:t>
            </a:r>
          </a:p>
          <a:p>
            <a:r>
              <a:rPr lang="en-US" dirty="0" smtClean="0"/>
              <a:t> Watery diarrhea </a:t>
            </a:r>
            <a:r>
              <a:rPr lang="en-US" b="1" dirty="0" smtClean="0">
                <a:solidFill>
                  <a:srgbClr val="7030A0"/>
                </a:solidFill>
              </a:rPr>
              <a:t>(1L/hour)</a:t>
            </a:r>
          </a:p>
          <a:p>
            <a:r>
              <a:rPr lang="en-US" dirty="0" smtClean="0"/>
              <a:t> Without treatment, death in 18 hours-several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5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FF"/>
                </a:solidFill>
              </a:rPr>
              <a:t>Consequences of Severe Dehydration</a:t>
            </a:r>
            <a:endParaRPr lang="en-US" sz="4000" b="1" dirty="0">
              <a:solidFill>
                <a:srgbClr val="FF00FF"/>
              </a:solidFill>
            </a:endParaRPr>
          </a:p>
        </p:txBody>
      </p:sp>
      <p:pic>
        <p:nvPicPr>
          <p:cNvPr id="219140" name="Picture 4" descr="cholera patien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27925" y="1600200"/>
            <a:ext cx="4223659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Intravascular volume depletion</a:t>
            </a:r>
          </a:p>
          <a:p>
            <a:r>
              <a:rPr lang="en-US" dirty="0"/>
              <a:t>Severe metabolic acidosis</a:t>
            </a:r>
          </a:p>
          <a:p>
            <a:r>
              <a:rPr lang="en-US" dirty="0"/>
              <a:t>Hypokalemia</a:t>
            </a:r>
          </a:p>
          <a:p>
            <a:r>
              <a:rPr lang="en-US" dirty="0"/>
              <a:t>Cardiac and renal failure</a:t>
            </a:r>
          </a:p>
          <a:p>
            <a:r>
              <a:rPr lang="en-US" dirty="0"/>
              <a:t>Sunken eyes, decreased skin turgor</a:t>
            </a:r>
          </a:p>
          <a:p>
            <a:r>
              <a:rPr lang="en-US" dirty="0"/>
              <a:t>Almost no urine production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Mortality Rate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z="3600" b="1" dirty="0">
                <a:solidFill>
                  <a:srgbClr val="7030A0"/>
                </a:solidFill>
              </a:rPr>
              <a:t>Causes 120,000 deaths/year worldwide </a:t>
            </a:r>
          </a:p>
          <a:p>
            <a:pPr>
              <a:buFont typeface="Courier New" pitchFamily="49" charset="0"/>
              <a:buChar char="o"/>
            </a:pPr>
            <a:r>
              <a:rPr lang="en-US" sz="3600" b="1" dirty="0">
                <a:solidFill>
                  <a:srgbClr val="7030A0"/>
                </a:solidFill>
              </a:rPr>
              <a:t> With prompt rehydration: &lt;1%</a:t>
            </a:r>
          </a:p>
          <a:p>
            <a:pPr>
              <a:buFont typeface="Courier New" pitchFamily="49" charset="0"/>
              <a:buChar char="o"/>
            </a:pPr>
            <a:r>
              <a:rPr lang="en-US" sz="3600" b="1" dirty="0">
                <a:solidFill>
                  <a:srgbClr val="7030A0"/>
                </a:solidFill>
              </a:rPr>
              <a:t> Without treatment: 50%-60%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3"/>
          </a:xfrm>
        </p:spPr>
        <p:txBody>
          <a:bodyPr>
            <a:normAutofit fontScale="85000" lnSpcReduction="10000"/>
          </a:bodyPr>
          <a:lstStyle/>
          <a:p>
            <a:r>
              <a:rPr lang="en-US" sz="4200" b="1" dirty="0" smtClean="0">
                <a:solidFill>
                  <a:srgbClr val="FF0000"/>
                </a:solidFill>
              </a:rPr>
              <a:t>Laboratory Diagnosis</a:t>
            </a:r>
            <a:r>
              <a:rPr lang="en-US" sz="4200" b="1" dirty="0">
                <a:solidFill>
                  <a:srgbClr val="FF0000"/>
                </a:solidFill>
              </a:rPr>
              <a:t> </a:t>
            </a:r>
            <a:r>
              <a:rPr lang="en-US" sz="4200" b="1" dirty="0" smtClean="0">
                <a:solidFill>
                  <a:srgbClr val="FF0000"/>
                </a:solidFill>
              </a:rPr>
              <a:t>of Vibrio </a:t>
            </a:r>
            <a:r>
              <a:rPr lang="en-US" sz="4200" b="1" dirty="0" err="1" smtClean="0">
                <a:solidFill>
                  <a:srgbClr val="FF0000"/>
                </a:solidFill>
              </a:rPr>
              <a:t>cholerae</a:t>
            </a:r>
            <a:endParaRPr lang="en-US" sz="4200" b="1" dirty="0" smtClean="0">
              <a:solidFill>
                <a:srgbClr val="FF0000"/>
              </a:solidFill>
            </a:endParaRPr>
          </a:p>
          <a:p>
            <a:r>
              <a:rPr lang="en-US" sz="3300" b="1" dirty="0" smtClean="0">
                <a:solidFill>
                  <a:srgbClr val="7030A0"/>
                </a:solidFill>
              </a:rPr>
              <a:t>Specimens:</a:t>
            </a:r>
            <a:r>
              <a:rPr lang="en-US" dirty="0" smtClean="0"/>
              <a:t> Watery stool or rectal swab (for carriers)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Direct microscopy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Gram-negative rods, short curved comma-shaped (fish in    stream appearance)</a:t>
            </a:r>
          </a:p>
          <a:p>
            <a:pPr marL="457200" lvl="1" indent="0">
              <a:buNone/>
            </a:pPr>
            <a:r>
              <a:rPr lang="en-US" dirty="0" smtClean="0"/>
              <a:t>Hanging drop-demonstrates darting motility</a:t>
            </a:r>
          </a:p>
          <a:p>
            <a:pPr lvl="1">
              <a:buFont typeface="Arial" pitchFamily="34" charset="0"/>
              <a:buChar char="•"/>
            </a:pPr>
            <a:r>
              <a:rPr lang="en-US" sz="3300" b="1" dirty="0" smtClean="0">
                <a:solidFill>
                  <a:srgbClr val="7030A0"/>
                </a:solidFill>
              </a:rPr>
              <a:t>Culture 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err="1" smtClean="0">
                <a:solidFill>
                  <a:srgbClr val="00B050"/>
                </a:solidFill>
              </a:rPr>
              <a:t>Oridinary</a:t>
            </a:r>
            <a:r>
              <a:rPr lang="en-US" b="1" dirty="0" smtClean="0">
                <a:solidFill>
                  <a:srgbClr val="00B050"/>
                </a:solidFill>
              </a:rPr>
              <a:t> media </a:t>
            </a:r>
          </a:p>
          <a:p>
            <a:pPr marL="457200" lvl="1" indent="0">
              <a:buNone/>
            </a:pPr>
            <a:r>
              <a:rPr lang="en-US" dirty="0" smtClean="0"/>
              <a:t>	1. Nutrient Agar</a:t>
            </a:r>
          </a:p>
          <a:p>
            <a:pPr marL="457200" lvl="1" indent="0">
              <a:buNone/>
            </a:pPr>
            <a:r>
              <a:rPr lang="en-US" dirty="0" smtClean="0"/>
              <a:t>	2. </a:t>
            </a:r>
            <a:r>
              <a:rPr lang="en-US" dirty="0" err="1" smtClean="0"/>
              <a:t>MacConkey</a:t>
            </a:r>
            <a:r>
              <a:rPr lang="en-US" dirty="0" smtClean="0"/>
              <a:t> Agar </a:t>
            </a:r>
          </a:p>
          <a:p>
            <a:pPr marL="457200" lvl="1" indent="0">
              <a:buNone/>
            </a:pPr>
            <a:r>
              <a:rPr lang="en-US" dirty="0" smtClean="0"/>
              <a:t>	3. Blood Agar</a:t>
            </a:r>
          </a:p>
          <a:p>
            <a:pPr marL="457200" lvl="1" indent="0">
              <a:buNone/>
            </a:pPr>
            <a:r>
              <a:rPr lang="en-US" dirty="0" smtClean="0"/>
              <a:t>	4. Gelatin Stab Culture </a:t>
            </a:r>
          </a:p>
          <a:p>
            <a:pPr marL="457200" lvl="1" indent="0">
              <a:buNone/>
            </a:pPr>
            <a:r>
              <a:rPr lang="en-US" dirty="0" smtClean="0"/>
              <a:t>	5. Peptone Water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3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5100" b="1" dirty="0" smtClean="0">
                <a:solidFill>
                  <a:srgbClr val="00B050"/>
                </a:solidFill>
              </a:rPr>
              <a:t>Special Media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="1" dirty="0" smtClean="0">
                <a:solidFill>
                  <a:srgbClr val="7030A0"/>
                </a:solidFill>
              </a:rPr>
              <a:t>. Transport media: </a:t>
            </a:r>
            <a:r>
              <a:rPr lang="en-US" dirty="0" smtClean="0"/>
              <a:t>VR medium, Cary-Blair medium, Autoclaved Sea water </a:t>
            </a:r>
          </a:p>
          <a:p>
            <a:r>
              <a:rPr lang="en-US" b="1" dirty="0" err="1" smtClean="0">
                <a:solidFill>
                  <a:srgbClr val="FF00FF"/>
                </a:solidFill>
              </a:rPr>
              <a:t>Venkataman-Ramakrishan</a:t>
            </a:r>
            <a:r>
              <a:rPr lang="en-US" b="1" dirty="0" smtClean="0">
                <a:solidFill>
                  <a:srgbClr val="FF00FF"/>
                </a:solidFill>
              </a:rPr>
              <a:t> Medium: </a:t>
            </a:r>
            <a:r>
              <a:rPr lang="en-US" dirty="0" smtClean="0"/>
              <a:t>Prepared by dissolving 20g crude sea salt and 5 g peptone in one liter of distilled water and adjusting the pH to 8.6-8.8, dispensed in screw capped bottles in 10-15ml amounts &amp; 1-30ml stool may be added to each bottle for transport to lab. </a:t>
            </a:r>
          </a:p>
          <a:p>
            <a:r>
              <a:rPr lang="en-US" b="1" dirty="0">
                <a:solidFill>
                  <a:srgbClr val="FF00FF"/>
                </a:solidFill>
              </a:rPr>
              <a:t>Cary-Blair </a:t>
            </a:r>
            <a:r>
              <a:rPr lang="en-US" b="1" dirty="0" smtClean="0">
                <a:solidFill>
                  <a:srgbClr val="FF00FF"/>
                </a:solidFill>
              </a:rPr>
              <a:t>Medium:-</a:t>
            </a:r>
            <a:r>
              <a:rPr lang="en-US" dirty="0" smtClean="0"/>
              <a:t> is a buffered solution of disodium hydrogen phosphate (1.1 g) , Sodium </a:t>
            </a:r>
            <a:r>
              <a:rPr lang="en-US" dirty="0" err="1" smtClean="0"/>
              <a:t>thioglycollate</a:t>
            </a:r>
            <a:r>
              <a:rPr lang="en-US" dirty="0" smtClean="0"/>
              <a:t> (1.5g), Sodium chloride (5g) and agar (5g) to 1 liter of distilled water and pH  is 8.4.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Enrichment Media</a:t>
            </a:r>
          </a:p>
          <a:p>
            <a:r>
              <a:rPr lang="en-US" b="1" dirty="0">
                <a:solidFill>
                  <a:srgbClr val="FF00FF"/>
                </a:solidFill>
              </a:rPr>
              <a:t>Alkaline Peptone water (pH 8.6)</a:t>
            </a:r>
          </a:p>
          <a:p>
            <a:r>
              <a:rPr lang="en-US" b="1" dirty="0" err="1">
                <a:solidFill>
                  <a:srgbClr val="0000CC"/>
                </a:solidFill>
              </a:rPr>
              <a:t>Monsur’s</a:t>
            </a:r>
            <a:r>
              <a:rPr lang="en-US" b="1" dirty="0">
                <a:solidFill>
                  <a:srgbClr val="0000CC"/>
                </a:solidFill>
              </a:rPr>
              <a:t>  </a:t>
            </a:r>
            <a:r>
              <a:rPr lang="en-US" b="1" dirty="0" err="1">
                <a:solidFill>
                  <a:srgbClr val="0000CC"/>
                </a:solidFill>
              </a:rPr>
              <a:t>taurocholate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b="1" dirty="0" err="1">
                <a:solidFill>
                  <a:srgbClr val="0000CC"/>
                </a:solidFill>
              </a:rPr>
              <a:t>tellurite</a:t>
            </a:r>
            <a:r>
              <a:rPr lang="en-US" b="1" dirty="0">
                <a:solidFill>
                  <a:srgbClr val="0000CC"/>
                </a:solidFill>
              </a:rPr>
              <a:t> peptone water (PH 9.2)</a:t>
            </a:r>
          </a:p>
          <a:p>
            <a:r>
              <a:rPr lang="en-US" b="1" dirty="0">
                <a:solidFill>
                  <a:srgbClr val="00B050"/>
                </a:solidFill>
              </a:rPr>
              <a:t>Plating Media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00CC"/>
                </a:solidFill>
              </a:rPr>
              <a:t>Alkaline Bile Salt Agar (pH 8.2)</a:t>
            </a:r>
          </a:p>
          <a:p>
            <a:pPr marL="457200" lvl="1" indent="0">
              <a:buNone/>
            </a:pPr>
            <a:r>
              <a:rPr lang="en-US" b="1" dirty="0" err="1">
                <a:solidFill>
                  <a:srgbClr val="0000CC"/>
                </a:solidFill>
              </a:rPr>
              <a:t>Monsur’s</a:t>
            </a:r>
            <a:r>
              <a:rPr lang="en-US" b="1" dirty="0">
                <a:solidFill>
                  <a:srgbClr val="0000CC"/>
                </a:solidFill>
              </a:rPr>
              <a:t> Gelatin </a:t>
            </a:r>
            <a:r>
              <a:rPr lang="en-US" b="1" dirty="0" err="1">
                <a:solidFill>
                  <a:srgbClr val="0000CC"/>
                </a:solidFill>
              </a:rPr>
              <a:t>Taurocholate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b="1" dirty="0" err="1">
                <a:solidFill>
                  <a:srgbClr val="0000CC"/>
                </a:solidFill>
              </a:rPr>
              <a:t>Trypticase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b="1" dirty="0" err="1">
                <a:solidFill>
                  <a:srgbClr val="0000CC"/>
                </a:solidFill>
              </a:rPr>
              <a:t>Tellurite</a:t>
            </a:r>
            <a:r>
              <a:rPr lang="en-US" b="1" dirty="0">
                <a:solidFill>
                  <a:srgbClr val="0000CC"/>
                </a:solidFill>
              </a:rPr>
              <a:t> Agar (GTTA) Medium (pH 8.5)</a:t>
            </a:r>
          </a:p>
          <a:p>
            <a:pPr marL="457200" lvl="1" indent="0">
              <a:buNone/>
            </a:pPr>
            <a:r>
              <a:rPr lang="en-US" b="1" dirty="0" err="1">
                <a:solidFill>
                  <a:srgbClr val="0000CC"/>
                </a:solidFill>
              </a:rPr>
              <a:t>Thisosulhate</a:t>
            </a:r>
            <a:r>
              <a:rPr lang="en-US" b="1" dirty="0">
                <a:solidFill>
                  <a:srgbClr val="0000CC"/>
                </a:solidFill>
              </a:rPr>
              <a:t>-Citrate-Bile-</a:t>
            </a:r>
            <a:r>
              <a:rPr lang="en-US" b="1" dirty="0" err="1">
                <a:solidFill>
                  <a:srgbClr val="0000CC"/>
                </a:solidFill>
              </a:rPr>
              <a:t>Sucorse</a:t>
            </a:r>
            <a:r>
              <a:rPr lang="en-US" b="1" dirty="0">
                <a:solidFill>
                  <a:srgbClr val="0000CC"/>
                </a:solidFill>
              </a:rPr>
              <a:t> Agar (pH 8.6) 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B050"/>
                </a:solidFill>
              </a:rPr>
              <a:t>Culture smear and motility testing-</a:t>
            </a:r>
            <a:r>
              <a:rPr lang="en-US" dirty="0"/>
              <a:t> reveals </a:t>
            </a:r>
          </a:p>
          <a:p>
            <a:pPr marL="457200" lvl="1" indent="0">
              <a:buNone/>
            </a:pPr>
            <a:r>
              <a:rPr lang="en-US" dirty="0"/>
              <a:t>Short curved gram-negative bacilli and </a:t>
            </a:r>
          </a:p>
          <a:p>
            <a:pPr marL="457200" lvl="1" indent="0">
              <a:buNone/>
            </a:pPr>
            <a:r>
              <a:rPr lang="en-US" dirty="0"/>
              <a:t>Darting motility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</a:rPr>
              <a:t>Yellow colonies on TCBS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Selective/differential culture medium - TCBS </a:t>
            </a:r>
            <a:r>
              <a:rPr lang="en-US" dirty="0" smtClean="0"/>
              <a:t>agar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V</a:t>
            </a:r>
            <a:r>
              <a:rPr lang="en-US" dirty="0"/>
              <a:t>. </a:t>
            </a:r>
            <a:r>
              <a:rPr lang="en-US" dirty="0" err="1"/>
              <a:t>cholerae</a:t>
            </a:r>
            <a:r>
              <a:rPr lang="en-US" dirty="0"/>
              <a:t> grow as yellow colonies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/>
              <a:t>Gram </a:t>
            </a:r>
            <a:r>
              <a:rPr lang="en-US" dirty="0" smtClean="0"/>
              <a:t>stain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Biochemical </a:t>
            </a:r>
            <a:r>
              <a:rPr lang="en-US" dirty="0"/>
              <a:t>and serological </a:t>
            </a:r>
            <a:r>
              <a:rPr lang="en-US" dirty="0" smtClean="0"/>
              <a:t>tests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Motility- </a:t>
            </a:r>
            <a:r>
              <a:rPr lang="en-US" dirty="0"/>
              <a:t>Darting motility on hanging drop preparation</a:t>
            </a:r>
          </a:p>
          <a:p>
            <a:endParaRPr lang="en-US" dirty="0"/>
          </a:p>
        </p:txBody>
      </p:sp>
      <p:pic>
        <p:nvPicPr>
          <p:cNvPr id="20484" name="Picture 7" descr="ANd9GcR9W5jyZ7UUnj3JLBEYXA4Zpme_VgyBUceA8rXpedPCbeD3KS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060722" cy="449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304800" y="1605280"/>
            <a:ext cx="8382000" cy="4414520"/>
            <a:chOff x="0" y="0"/>
            <a:chExt cx="10080" cy="3101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80" cy="3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0" y="2914"/>
              <a:ext cx="18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3"/>
            <p:cNvSpPr txBox="1">
              <a:spLocks noChangeArrowheads="1"/>
            </p:cNvSpPr>
            <p:nvPr/>
          </p:nvSpPr>
          <p:spPr bwMode="auto">
            <a:xfrm>
              <a:off x="4363" y="2914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7574" y="2914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14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FF"/>
                </a:solidFill>
              </a:rPr>
              <a:t>Biochemical </a:t>
            </a:r>
            <a:r>
              <a:rPr lang="en-US" b="1" dirty="0">
                <a:solidFill>
                  <a:srgbClr val="FF00FF"/>
                </a:solidFill>
              </a:rPr>
              <a:t>identification</a:t>
            </a:r>
          </a:p>
          <a:p>
            <a:r>
              <a:rPr lang="en-US" dirty="0"/>
              <a:t>Catalase and oxidase positive</a:t>
            </a:r>
          </a:p>
          <a:p>
            <a:r>
              <a:rPr lang="en-US" dirty="0"/>
              <a:t>ICUT: </a:t>
            </a:r>
            <a:r>
              <a:rPr lang="en-US" dirty="0" err="1"/>
              <a:t>Indole</a:t>
            </a:r>
            <a:r>
              <a:rPr lang="en-US" dirty="0"/>
              <a:t>(+), Citrate (+/-), Urease(-), TSI:A/A, gas(-), H2s(-)</a:t>
            </a:r>
          </a:p>
          <a:p>
            <a:r>
              <a:rPr lang="en-US" dirty="0"/>
              <a:t>It </a:t>
            </a:r>
            <a:r>
              <a:rPr lang="en-US" dirty="0" err="1"/>
              <a:t>decarboxylates</a:t>
            </a:r>
            <a:r>
              <a:rPr lang="en-US" dirty="0"/>
              <a:t> lysine and ornithine but dose not utilize arginine.</a:t>
            </a:r>
          </a:p>
          <a:p>
            <a:r>
              <a:rPr lang="en-US" dirty="0"/>
              <a:t>Gelatin is liquefied.</a:t>
            </a:r>
          </a:p>
          <a:p>
            <a:r>
              <a:rPr lang="en-US" dirty="0"/>
              <a:t>Methyl red test is negative </a:t>
            </a:r>
          </a:p>
          <a:p>
            <a:r>
              <a:rPr lang="en-US" b="1" dirty="0">
                <a:solidFill>
                  <a:srgbClr val="FF0000"/>
                </a:solidFill>
              </a:rPr>
              <a:t>Cholera red reaction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/>
              <a:t>V. </a:t>
            </a:r>
            <a:r>
              <a:rPr lang="en-US" dirty="0" err="1"/>
              <a:t>cholerae</a:t>
            </a:r>
            <a:r>
              <a:rPr lang="en-US" dirty="0"/>
              <a:t> is strongly </a:t>
            </a:r>
            <a:r>
              <a:rPr lang="en-US" dirty="0" err="1"/>
              <a:t>indole</a:t>
            </a:r>
            <a:r>
              <a:rPr lang="en-US" dirty="0"/>
              <a:t> </a:t>
            </a:r>
            <a:r>
              <a:rPr lang="en-US" dirty="0" err="1"/>
              <a:t>postive</a:t>
            </a:r>
            <a:r>
              <a:rPr lang="en-US" dirty="0"/>
              <a:t> and reduces nitrates to nitrites. These tow properties contribute to the cholera red reaction which is tested by adding a few drops of concentrated sulfuric acid to a 24 hour peptone water culture at 37oC. A reddish pink color is developed due to the formation of </a:t>
            </a:r>
            <a:r>
              <a:rPr lang="en-US" dirty="0" err="1"/>
              <a:t>nitroso-indole</a:t>
            </a:r>
            <a:r>
              <a:rPr lang="en-US" dirty="0"/>
              <a:t> with cholera </a:t>
            </a:r>
            <a:r>
              <a:rPr lang="en-US" dirty="0" err="1"/>
              <a:t>vibrios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8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String test: </a:t>
            </a:r>
            <a:r>
              <a:rPr lang="en-US" dirty="0"/>
              <a:t>A </a:t>
            </a:r>
            <a:r>
              <a:rPr lang="en-US" dirty="0" err="1"/>
              <a:t>loopful</a:t>
            </a:r>
            <a:r>
              <a:rPr lang="en-US" dirty="0"/>
              <a:t> of the growth is mixed with a drop of 0.5 </a:t>
            </a:r>
            <a:r>
              <a:rPr lang="en-US" dirty="0" err="1"/>
              <a:t>precent</a:t>
            </a:r>
            <a:r>
              <a:rPr lang="en-US" dirty="0"/>
              <a:t> sodium </a:t>
            </a:r>
            <a:r>
              <a:rPr lang="en-US" dirty="0" err="1"/>
              <a:t>deoxycholate</a:t>
            </a:r>
            <a:r>
              <a:rPr lang="en-US" dirty="0"/>
              <a:t> in saline on a slide. If the test is positive, the suspension loses its turbidity, becomes </a:t>
            </a:r>
            <a:r>
              <a:rPr lang="en-US" dirty="0" err="1"/>
              <a:t>mucoid</a:t>
            </a:r>
            <a:r>
              <a:rPr lang="en-US" dirty="0"/>
              <a:t> and forms a string when the loop is drawn slowly away from the </a:t>
            </a:r>
            <a:r>
              <a:rPr lang="en-US" dirty="0" err="1"/>
              <a:t>suspenion</a:t>
            </a:r>
            <a:r>
              <a:rPr lang="en-US" dirty="0"/>
              <a:t>.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Salt </a:t>
            </a:r>
            <a:r>
              <a:rPr lang="en-US" b="1" dirty="0">
                <a:solidFill>
                  <a:srgbClr val="0000CC"/>
                </a:solidFill>
              </a:rPr>
              <a:t>tolerance test positive</a:t>
            </a:r>
          </a:p>
          <a:p>
            <a:r>
              <a:rPr lang="en-US" b="1" dirty="0">
                <a:solidFill>
                  <a:srgbClr val="0000CC"/>
                </a:solidFill>
              </a:rPr>
              <a:t>Ferments</a:t>
            </a:r>
            <a:r>
              <a:rPr lang="en-US" dirty="0"/>
              <a:t> glucose  sucrose, </a:t>
            </a:r>
            <a:r>
              <a:rPr lang="en-US" dirty="0" err="1"/>
              <a:t>mannitol</a:t>
            </a:r>
            <a:r>
              <a:rPr lang="en-US" dirty="0"/>
              <a:t>, maltose, mannose and is late </a:t>
            </a:r>
            <a:r>
              <a:rPr lang="en-US" dirty="0" err="1"/>
              <a:t>latose</a:t>
            </a:r>
            <a:r>
              <a:rPr lang="en-US" dirty="0"/>
              <a:t> fermenter after several days. Arabinose and </a:t>
            </a:r>
            <a:r>
              <a:rPr lang="en-US" dirty="0" err="1"/>
              <a:t>dulcitol</a:t>
            </a:r>
            <a:r>
              <a:rPr lang="en-US" dirty="0"/>
              <a:t> are not fermented. </a:t>
            </a:r>
          </a:p>
          <a:p>
            <a:r>
              <a:rPr lang="en-US" b="1" dirty="0" err="1">
                <a:solidFill>
                  <a:srgbClr val="0000CC"/>
                </a:solidFill>
              </a:rPr>
              <a:t>Biotyping</a:t>
            </a:r>
            <a:r>
              <a:rPr lang="en-US" b="1" dirty="0">
                <a:solidFill>
                  <a:srgbClr val="0000CC"/>
                </a:solidFill>
              </a:rPr>
              <a:t>:</a:t>
            </a:r>
            <a:r>
              <a:rPr lang="en-US" dirty="0"/>
              <a:t> To differentiate Classical and EI  Tor</a:t>
            </a:r>
          </a:p>
          <a:p>
            <a:r>
              <a:rPr lang="en-US" b="1" dirty="0" err="1">
                <a:solidFill>
                  <a:srgbClr val="0000CC"/>
                </a:solidFill>
              </a:rPr>
              <a:t>Serogrouping</a:t>
            </a:r>
            <a:r>
              <a:rPr lang="en-US" b="1" dirty="0">
                <a:solidFill>
                  <a:srgbClr val="0000CC"/>
                </a:solidFill>
              </a:rPr>
              <a:t>:</a:t>
            </a:r>
            <a:r>
              <a:rPr lang="en-US" dirty="0"/>
              <a:t> To differentiate O1 and O139</a:t>
            </a:r>
          </a:p>
          <a:p>
            <a:r>
              <a:rPr lang="en-US" b="1" dirty="0">
                <a:solidFill>
                  <a:srgbClr val="0000CC"/>
                </a:solidFill>
              </a:rPr>
              <a:t>Serotyping: </a:t>
            </a:r>
            <a:r>
              <a:rPr lang="en-US" dirty="0"/>
              <a:t>To </a:t>
            </a:r>
            <a:r>
              <a:rPr lang="en-US" dirty="0" err="1"/>
              <a:t>differentlate</a:t>
            </a:r>
            <a:r>
              <a:rPr lang="en-US" dirty="0"/>
              <a:t> Ogawa, </a:t>
            </a:r>
            <a:r>
              <a:rPr lang="en-US" dirty="0" err="1"/>
              <a:t>Inaba</a:t>
            </a:r>
            <a:r>
              <a:rPr lang="en-US" dirty="0"/>
              <a:t> and </a:t>
            </a:r>
            <a:r>
              <a:rPr lang="en-US" dirty="0" err="1"/>
              <a:t>Hikojima</a:t>
            </a:r>
            <a:r>
              <a:rPr lang="en-US" dirty="0"/>
              <a:t> serotypes of serotypes of </a:t>
            </a:r>
            <a:r>
              <a:rPr lang="en-US" dirty="0" err="1"/>
              <a:t>serogroup</a:t>
            </a:r>
            <a:r>
              <a:rPr lang="en-US" dirty="0"/>
              <a:t> O1</a:t>
            </a:r>
          </a:p>
          <a:p>
            <a:r>
              <a:rPr lang="en-US" b="1" dirty="0">
                <a:solidFill>
                  <a:srgbClr val="FF0000"/>
                </a:solidFill>
              </a:rPr>
              <a:t>Antimicrobial susceptibility testing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0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Historical Perspective:</a:t>
            </a:r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1854-  John Snow </a:t>
            </a:r>
            <a:r>
              <a:rPr lang="en-US" sz="3600" dirty="0" smtClean="0"/>
              <a:t>hypothesized water as primary reservoir for transmission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Broad Street pump incident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56 deaths in 2 days</a:t>
            </a:r>
          </a:p>
          <a:p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20980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en-US" sz="5100" b="1" dirty="0">
                <a:solidFill>
                  <a:srgbClr val="7030A0"/>
                </a:solidFill>
              </a:rPr>
              <a:t>First Pandemic (1817-1820</a:t>
            </a:r>
            <a:r>
              <a:rPr lang="en-US" sz="4500" b="1" dirty="0">
                <a:solidFill>
                  <a:srgbClr val="7030A0"/>
                </a:solidFill>
              </a:rPr>
              <a:t>)</a:t>
            </a:r>
            <a:r>
              <a:rPr lang="en-US" sz="4500" dirty="0">
                <a:solidFill>
                  <a:srgbClr val="7030A0"/>
                </a:solidFill>
              </a:rPr>
              <a:t> </a:t>
            </a:r>
            <a:endParaRPr lang="en-US" sz="4500" dirty="0"/>
          </a:p>
          <a:p>
            <a:pPr>
              <a:defRPr/>
            </a:pPr>
            <a:r>
              <a:rPr lang="en-US" sz="4500" dirty="0"/>
              <a:t>spread out of India to Europe  </a:t>
            </a:r>
          </a:p>
          <a:p>
            <a:pPr>
              <a:defRPr/>
            </a:pPr>
            <a:r>
              <a:rPr lang="en-US" sz="4500" dirty="0"/>
              <a:t>spread from India -&gt; Middle </a:t>
            </a:r>
          </a:p>
          <a:p>
            <a:pPr>
              <a:defRPr/>
            </a:pPr>
            <a:r>
              <a:rPr lang="en-US" sz="4500" dirty="0"/>
              <a:t>East (reaching Turkey &amp;  </a:t>
            </a:r>
          </a:p>
          <a:p>
            <a:pPr>
              <a:defRPr/>
            </a:pPr>
            <a:r>
              <a:rPr lang="en-US" sz="4500" dirty="0"/>
              <a:t>Persia) -&gt; Far East </a:t>
            </a:r>
          </a:p>
          <a:p>
            <a:pPr>
              <a:defRPr/>
            </a:pPr>
            <a:r>
              <a:rPr lang="en-US" sz="4500" dirty="0"/>
              <a:t>(Singapore, Japan, Philippines)</a:t>
            </a:r>
            <a:r>
              <a:rPr lang="en-US" sz="4500" baseline="30000" dirty="0"/>
              <a:t> 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"/>
          </p:nvPr>
        </p:nvSpPr>
        <p:spPr>
          <a:xfrm>
            <a:off x="4648200" y="3886201"/>
            <a:ext cx="4038600" cy="2239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Second pandemic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1829-1851)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Entered US through NY and New Orleans -&gt; proceeded through entire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3"/>
          </a:xfrm>
        </p:spPr>
        <p:txBody>
          <a:bodyPr/>
          <a:lstStyle/>
          <a:p>
            <a:pPr marL="398463" lvl="1" indent="-398463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0000CC"/>
                </a:solidFill>
              </a:rPr>
              <a:t>First six pandemics </a:t>
            </a:r>
            <a:r>
              <a:rPr lang="en-US" sz="2400" b="1" dirty="0">
                <a:solidFill>
                  <a:srgbClr val="FF0000"/>
                </a:solidFill>
              </a:rPr>
              <a:t>1817 and 1923 </a:t>
            </a:r>
            <a:r>
              <a:rPr lang="en-US" sz="2400" b="1" dirty="0"/>
              <a:t>&amp; all were caused by </a:t>
            </a:r>
            <a:r>
              <a:rPr lang="en-US" sz="2400" b="1" dirty="0">
                <a:solidFill>
                  <a:srgbClr val="FF0000"/>
                </a:solidFill>
              </a:rPr>
              <a:t>classical biotypes </a:t>
            </a:r>
            <a:r>
              <a:rPr lang="en-US" sz="2400" b="1" dirty="0"/>
              <a:t>of V. cholera were largely restricted to It’s homeland (delta region of the Ganges and Brahmaputra in West Bengal (India) &amp; Bangladesh. </a:t>
            </a:r>
          </a:p>
          <a:p>
            <a:pPr marL="398463" lvl="1" indent="-398463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7030A0"/>
                </a:solidFill>
              </a:rPr>
              <a:t>Seventh pandemic:- </a:t>
            </a:r>
            <a:r>
              <a:rPr lang="en-US" sz="2400" b="1" dirty="0">
                <a:solidFill>
                  <a:srgbClr val="FF0000"/>
                </a:solidFill>
              </a:rPr>
              <a:t>Started in 1961 </a:t>
            </a:r>
            <a:r>
              <a:rPr lang="en-US" sz="2400" b="1" dirty="0"/>
              <a:t>and differed from first six pandemics in many ways as follows</a:t>
            </a:r>
          </a:p>
          <a:p>
            <a:pPr marL="398463" lvl="2" indent="-3984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Originated outside India</a:t>
            </a:r>
            <a:r>
              <a:rPr lang="en-US" b="1" dirty="0"/>
              <a:t>( from Indonesia in 1961 &amp; affected India in 1964 &amp; the whole world was in encircled by 1991.</a:t>
            </a:r>
          </a:p>
          <a:p>
            <a:pPr marL="398463" lvl="2" indent="-3984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b="1" dirty="0"/>
              <a:t>It was </a:t>
            </a:r>
            <a:r>
              <a:rPr lang="en-US" b="1" dirty="0">
                <a:solidFill>
                  <a:srgbClr val="FF0000"/>
                </a:solidFill>
              </a:rPr>
              <a:t>caused by El  Tor biotype</a:t>
            </a:r>
            <a:r>
              <a:rPr lang="en-US" b="1" dirty="0"/>
              <a:t> and largely replaced the classical biotypes by that time.(</a:t>
            </a:r>
            <a:r>
              <a:rPr lang="en-US" b="1" i="1" dirty="0">
                <a:latin typeface="Arial" charset="0"/>
              </a:rPr>
              <a:t>V. </a:t>
            </a:r>
            <a:r>
              <a:rPr lang="en-US" b="1" i="1" dirty="0" err="1">
                <a:latin typeface="Arial" charset="0"/>
              </a:rPr>
              <a:t>cholerae</a:t>
            </a:r>
            <a:r>
              <a:rPr lang="en-US" b="1" i="1" dirty="0">
                <a:latin typeface="Arial" charset="0"/>
              </a:rPr>
              <a:t> </a:t>
            </a:r>
            <a:r>
              <a:rPr lang="en-US" b="1" dirty="0">
                <a:latin typeface="Arial" charset="0"/>
              </a:rPr>
              <a:t>O1 biotype El Tor) </a:t>
            </a:r>
            <a:endParaRPr lang="en-US" b="1" dirty="0"/>
          </a:p>
          <a:p>
            <a:pPr marL="398463" lvl="2" indent="-398463" algn="just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b="1" dirty="0"/>
              <a:t>EI   Tor produced milder cholera and associated with more carrier rate than the classical.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1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97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Epidemiology of Vibrio </a:t>
            </a:r>
            <a:r>
              <a:rPr lang="en-US" b="1" dirty="0" err="1" smtClean="0">
                <a:solidFill>
                  <a:srgbClr val="FF0000"/>
                </a:solidFill>
              </a:rPr>
              <a:t>cholerae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dirty="0"/>
              <a:t>Cholera recognized for more than two millennia with sporadic disease and epidemics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/>
              <a:t>Endemic</a:t>
            </a:r>
            <a:r>
              <a:rPr lang="en-US" sz="2600" dirty="0"/>
              <a:t> in communities with </a:t>
            </a:r>
            <a:r>
              <a:rPr lang="en-US" sz="2600" b="1" dirty="0"/>
              <a:t>poor sanitation</a:t>
            </a:r>
            <a:endParaRPr lang="en-US" sz="2600" dirty="0"/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/>
              <a:t>Seven pandemics (possible beginning of 8</a:t>
            </a:r>
            <a:r>
              <a:rPr lang="en-US" sz="2600" b="1" baseline="30000" dirty="0"/>
              <a:t>th</a:t>
            </a:r>
            <a:r>
              <a:rPr lang="en-US" sz="2600" b="1" dirty="0"/>
              <a:t>)</a:t>
            </a:r>
            <a:r>
              <a:rPr lang="en-US" sz="2600" dirty="0"/>
              <a:t> since 1817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7030A0"/>
                </a:solidFill>
              </a:rPr>
              <a:t>Human carriers and environmental reservoirs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Incubatory carrier:-</a:t>
            </a:r>
            <a:r>
              <a:rPr lang="en-US" sz="2600" dirty="0"/>
              <a:t>  Has short incubation period of 1-2 days 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Convalescent carriers: </a:t>
            </a:r>
            <a:r>
              <a:rPr lang="en-US" sz="2600" dirty="0"/>
              <a:t>bacilli recovered 2-3 weeks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Contact or healthy carriers:- </a:t>
            </a:r>
            <a:r>
              <a:rPr lang="en-US" sz="2600" dirty="0"/>
              <a:t>Subclinical cases and shed bacilli for &lt;10 days</a:t>
            </a:r>
          </a:p>
          <a:p>
            <a:pPr marL="803275" lvl="1" indent="-346075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</a:rPr>
              <a:t>Chronic carriers:- </a:t>
            </a:r>
            <a:r>
              <a:rPr lang="en-US" sz="2600" dirty="0"/>
              <a:t>Minority of convalescent carriers become chronic carriers.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20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Epidemiological Determinants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1"/>
            <a:ext cx="8229600" cy="4983163"/>
          </a:xfrm>
        </p:spPr>
        <p:txBody>
          <a:bodyPr>
            <a:normAutofit fontScale="85000" lnSpcReduction="10000"/>
          </a:bodyPr>
          <a:lstStyle/>
          <a:p>
            <a:r>
              <a:rPr lang="en-US" sz="3300" b="1" dirty="0" smtClean="0">
                <a:solidFill>
                  <a:srgbClr val="00B050"/>
                </a:solidFill>
              </a:rPr>
              <a:t>Reservoir:- </a:t>
            </a:r>
            <a:r>
              <a:rPr lang="en-US" dirty="0" smtClean="0"/>
              <a:t>Human </a:t>
            </a:r>
          </a:p>
          <a:p>
            <a:r>
              <a:rPr lang="en-US" sz="3300" b="1" dirty="0">
                <a:solidFill>
                  <a:srgbClr val="00B050"/>
                </a:solidFill>
              </a:rPr>
              <a:t>Source:- </a:t>
            </a:r>
            <a:r>
              <a:rPr lang="en-US" dirty="0" smtClean="0"/>
              <a:t>either asymptomatic cases or carriers.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Carriers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</a:rPr>
              <a:t>Incubatory carrier:- </a:t>
            </a:r>
            <a:r>
              <a:rPr lang="en-US" dirty="0" smtClean="0"/>
              <a:t>1 to 2 days of infections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Convalescent carrier:- </a:t>
            </a:r>
            <a:r>
              <a:rPr lang="en-US" dirty="0" smtClean="0"/>
              <a:t>bacilli shed for 2-3 weeks. 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Contact or healthy carrier:- </a:t>
            </a:r>
            <a:r>
              <a:rPr lang="en-US" dirty="0" smtClean="0"/>
              <a:t>shed bacilli for less than 10 days. 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Chronic carrier:- </a:t>
            </a:r>
            <a:r>
              <a:rPr lang="en-US" dirty="0" smtClean="0"/>
              <a:t>More than years 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Cholera season:- </a:t>
            </a:r>
            <a:r>
              <a:rPr lang="en-US" dirty="0" smtClean="0"/>
              <a:t>June to September during with temperature, heavy rainfall and flooding.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Other factors promoting transmission are:- </a:t>
            </a:r>
            <a:r>
              <a:rPr lang="en-US" dirty="0" smtClean="0"/>
              <a:t>Poor sanitation, overcrowding, poverty and population mobility (pilgrimages, </a:t>
            </a:r>
            <a:r>
              <a:rPr lang="en-US" dirty="0" err="1" smtClean="0"/>
              <a:t>haz</a:t>
            </a:r>
            <a:r>
              <a:rPr lang="en-US" dirty="0" smtClean="0"/>
              <a:t> fairs, festivals and marriages).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541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Autofit/>
          </a:bodyPr>
          <a:lstStyle/>
          <a:p>
            <a:r>
              <a:rPr lang="en-US" sz="2100" b="1" dirty="0" smtClean="0">
                <a:solidFill>
                  <a:srgbClr val="7030A0"/>
                </a:solidFill>
              </a:rPr>
              <a:t>Detection of Carrier</a:t>
            </a:r>
          </a:p>
          <a:p>
            <a:r>
              <a:rPr lang="en-US" sz="2100" dirty="0" smtClean="0"/>
              <a:t>As Vibrio excretion is intermittent, repeated stools Examination will yield better results. Examination of the stool after a purgative (magnesium sulfate 15-20g or </a:t>
            </a:r>
            <a:r>
              <a:rPr lang="en-US" sz="2100" dirty="0" err="1" smtClean="0"/>
              <a:t>Mannitol</a:t>
            </a:r>
            <a:r>
              <a:rPr lang="en-US" sz="2100" dirty="0" smtClean="0"/>
              <a:t> 30g) or of bile after duodenal intubation is of special value. </a:t>
            </a:r>
            <a:endParaRPr lang="en-US" sz="2100" dirty="0"/>
          </a:p>
          <a:p>
            <a:r>
              <a:rPr lang="en-US" sz="2800" b="1" dirty="0" smtClean="0">
                <a:solidFill>
                  <a:srgbClr val="00B050"/>
                </a:solidFill>
              </a:rPr>
              <a:t>Carrier detection is done by followed methods 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rgbClr val="7030A0"/>
                </a:solidFill>
              </a:rPr>
              <a:t>Examination of Water Samples: </a:t>
            </a:r>
            <a:r>
              <a:rPr lang="en-US" sz="2100" dirty="0" smtClean="0"/>
              <a:t>For examination of water samples for </a:t>
            </a:r>
            <a:r>
              <a:rPr lang="en-US" sz="2100" dirty="0" err="1" smtClean="0"/>
              <a:t>vibrios</a:t>
            </a:r>
            <a:r>
              <a:rPr lang="en-US" sz="2100" dirty="0" smtClean="0"/>
              <a:t>, enrichment or filtration methods may be employed.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100" b="1" dirty="0" smtClean="0">
                <a:solidFill>
                  <a:srgbClr val="FF0000"/>
                </a:solidFill>
              </a:rPr>
              <a:t>Enrichment Method:- </a:t>
            </a:r>
            <a:r>
              <a:rPr lang="en-US" sz="2100" dirty="0" smtClean="0"/>
              <a:t>In this method, 900ml of water added to 100ml ten fold concentrated peptone water at pH 9.2, incubated at 37oC for 6-8 hours and a second enrichment done before plating on selective media.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100" b="1" dirty="0" smtClean="0">
                <a:solidFill>
                  <a:srgbClr val="FF0000"/>
                </a:solidFill>
              </a:rPr>
              <a:t>Filtration </a:t>
            </a:r>
            <a:r>
              <a:rPr lang="en-US" sz="2100" b="1" dirty="0">
                <a:solidFill>
                  <a:srgbClr val="FF0000"/>
                </a:solidFill>
              </a:rPr>
              <a:t>Method:- </a:t>
            </a:r>
            <a:r>
              <a:rPr lang="en-US" sz="2100" dirty="0" smtClean="0"/>
              <a:t>We use Millipore membrane filter which is for filtration of water and then It is placed directly on to the surface of a selective medium and incubated. Colonies appear after overnight incubation. </a:t>
            </a:r>
          </a:p>
          <a:p>
            <a:r>
              <a:rPr lang="en-US" sz="2100" dirty="0" smtClean="0"/>
              <a:t>Sewage should be diluted in saline, filtered through gauze and treated as for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15963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latin typeface="Arial" charset="0"/>
              </a:rPr>
              <a:t/>
            </a:r>
            <a:br>
              <a:rPr lang="en-US" b="1" i="1" dirty="0" smtClean="0">
                <a:latin typeface="Arial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charset="0"/>
              </a:rPr>
              <a:t>O139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en-US" b="1" dirty="0" err="1">
                <a:solidFill>
                  <a:srgbClr val="FF0000"/>
                </a:solidFill>
                <a:latin typeface="Arial" charset="0"/>
              </a:rPr>
              <a:t>Bangal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 strain)</a:t>
            </a:r>
            <a:br>
              <a:rPr lang="en-US" b="1" dirty="0">
                <a:solidFill>
                  <a:srgbClr val="FF0000"/>
                </a:solidFill>
                <a:latin typeface="Arial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lnSpcReduction="10000"/>
          </a:bodyPr>
          <a:lstStyle/>
          <a:p>
            <a:pPr marL="0" lvl="1" indent="457200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dirty="0"/>
              <a:t>It was isolated first from Chennai in 1992. Since it was not agglutinated by any of the antisera </a:t>
            </a:r>
            <a:r>
              <a:rPr lang="en-US" dirty="0" err="1"/>
              <a:t>availabe</a:t>
            </a:r>
            <a:r>
              <a:rPr lang="en-US" dirty="0"/>
              <a:t> at that time (O1 to 0138), it was designated as a new </a:t>
            </a:r>
            <a:r>
              <a:rPr lang="en-US" dirty="0" err="1"/>
              <a:t>serogroup</a:t>
            </a:r>
            <a:r>
              <a:rPr lang="en-US" dirty="0"/>
              <a:t> 0139 or the Bengal strain as it spread rapidly along the coastal region of Bay of Bengal up to West Bengal, then to the adjacent areas of Bangladesh. </a:t>
            </a:r>
            <a:endParaRPr lang="en-US" dirty="0" smtClean="0"/>
          </a:p>
          <a:p>
            <a:pPr marL="0" lvl="1" indent="457200" algn="just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7030A0"/>
                </a:solidFill>
              </a:rPr>
              <a:t>Epidemiological </a:t>
            </a:r>
            <a:r>
              <a:rPr lang="en-US" sz="3200" b="1" dirty="0">
                <a:solidFill>
                  <a:srgbClr val="7030A0"/>
                </a:solidFill>
              </a:rPr>
              <a:t>Determinants</a:t>
            </a:r>
          </a:p>
          <a:p>
            <a:pPr marL="0" lvl="1" indent="457200"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b="1" dirty="0">
                <a:solidFill>
                  <a:srgbClr val="FF00FF"/>
                </a:solidFill>
              </a:rPr>
              <a:t>Reservoir:- </a:t>
            </a:r>
            <a:r>
              <a:rPr lang="en-US" dirty="0"/>
              <a:t>Only Human </a:t>
            </a:r>
          </a:p>
          <a:p>
            <a:pPr marL="0" lvl="1" indent="457200"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b="1" dirty="0">
                <a:solidFill>
                  <a:srgbClr val="FF00FF"/>
                </a:solidFill>
              </a:rPr>
              <a:t>Source:- </a:t>
            </a:r>
            <a:r>
              <a:rPr lang="en-US" dirty="0"/>
              <a:t>From asymptomatic cases or carriers</a:t>
            </a:r>
          </a:p>
          <a:p>
            <a:pPr marL="0" lvl="1" indent="457200"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b="1" dirty="0">
                <a:solidFill>
                  <a:srgbClr val="FF00FF"/>
                </a:solidFill>
              </a:rPr>
              <a:t>Cholera season:- </a:t>
            </a:r>
            <a:r>
              <a:rPr lang="en-US" dirty="0"/>
              <a:t>After heavy rainfall and </a:t>
            </a:r>
            <a:r>
              <a:rPr lang="en-US" dirty="0" err="1"/>
              <a:t>flodding</a:t>
            </a:r>
            <a:endParaRPr lang="en-US" dirty="0"/>
          </a:p>
          <a:p>
            <a:pPr marL="0" lvl="1" indent="457200"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lang="en-US" b="1" dirty="0">
                <a:solidFill>
                  <a:srgbClr val="FF00FF"/>
                </a:solidFill>
              </a:rPr>
              <a:t>Other factors:- </a:t>
            </a:r>
            <a:r>
              <a:rPr lang="en-US" dirty="0"/>
              <a:t>Poor sanitation, poverty, overcrowding, population mobility (as occurs in pilgrimages, fairs, festivals and marriages). </a:t>
            </a:r>
          </a:p>
          <a:p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8600" y="274637"/>
            <a:ext cx="8686800" cy="487363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rgbClr val="FF00FF"/>
                </a:solidFill>
              </a:rPr>
              <a:t>CHEMOPROPHYLAXIS: Tetracycline is the drug of choice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703184"/>
              </p:ext>
            </p:extLst>
          </p:nvPr>
        </p:nvGraphicFramePr>
        <p:xfrm>
          <a:off x="228600" y="838198"/>
          <a:ext cx="8686800" cy="5791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3514482"/>
                <a:gridCol w="2429118"/>
              </a:tblGrid>
              <a:tr h="635185">
                <a:tc gridSpan="3">
                  <a:txBody>
                    <a:bodyPr/>
                    <a:lstStyle/>
                    <a:p>
                      <a:pPr algn="l"/>
                      <a:r>
                        <a:rPr lang="en-US" sz="2300" b="1" dirty="0" smtClean="0">
                          <a:solidFill>
                            <a:srgbClr val="7030A0"/>
                          </a:solidFill>
                        </a:rPr>
                        <a:t>Antibiotic therapy for Cholera</a:t>
                      </a:r>
                      <a:r>
                        <a:rPr lang="en-US" sz="19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sz="19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35185">
                <a:tc>
                  <a:txBody>
                    <a:bodyPr/>
                    <a:lstStyle/>
                    <a:p>
                      <a:pPr algn="l"/>
                      <a:endParaRPr lang="en-US" sz="2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rgbClr val="00B050"/>
                          </a:solidFill>
                        </a:rPr>
                        <a:t>Drug of choice</a:t>
                      </a:r>
                      <a:endParaRPr lang="en-US" sz="23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smtClean="0">
                          <a:solidFill>
                            <a:srgbClr val="00B050"/>
                          </a:solidFill>
                        </a:rPr>
                        <a:t>Alternate drugs </a:t>
                      </a:r>
                      <a:endParaRPr lang="en-US" sz="23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  <a:tr h="635185">
                <a:tc gridSpan="3"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Treatment of acute cases 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37069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Adult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B050"/>
                          </a:solidFill>
                        </a:rPr>
                        <a:t>Doxycycline</a:t>
                      </a:r>
                      <a:r>
                        <a:rPr lang="en-US" sz="2000" b="1" baseline="0" dirty="0" smtClean="0">
                          <a:solidFill>
                            <a:srgbClr val="00B050"/>
                          </a:solidFill>
                        </a:rPr>
                        <a:t> (single dose of 300mg) or Tetracycline (12.5 mg/kg four times a day for 3 days)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Ciprofloxacin </a:t>
                      </a:r>
                    </a:p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Erythromycin</a:t>
                      </a:r>
                    </a:p>
                    <a:p>
                      <a:pPr algn="l"/>
                      <a:r>
                        <a:rPr lang="en-US" sz="2000" b="1" dirty="0" err="1" smtClean="0">
                          <a:solidFill>
                            <a:srgbClr val="00B050"/>
                          </a:solidFill>
                        </a:rPr>
                        <a:t>Azithromycin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  <a:tr h="1105439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Children/pregnancy 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Erythromycin or </a:t>
                      </a:r>
                      <a:r>
                        <a:rPr lang="en-US" sz="2000" b="1" dirty="0" err="1" smtClean="0">
                          <a:solidFill>
                            <a:srgbClr val="00B050"/>
                          </a:solidFill>
                        </a:rPr>
                        <a:t>Azithromycin</a:t>
                      </a:r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(10mg/kg)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rgbClr val="00B050"/>
                          </a:solidFill>
                        </a:rPr>
                        <a:t>Cotimoxazole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  <a:tr h="569333">
                <a:tc gridSpan="3"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Chemoprophylaxis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73807">
                <a:tc>
                  <a:txBody>
                    <a:bodyPr/>
                    <a:lstStyle/>
                    <a:p>
                      <a:pPr algn="l"/>
                      <a:endParaRPr lang="en-US" sz="1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Tetracycline (12.5 mg/kg four times a day for 3 days)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1" dirty="0" err="1" smtClean="0">
                          <a:solidFill>
                            <a:srgbClr val="00B050"/>
                          </a:solidFill>
                        </a:rPr>
                        <a:t>Doxycycline</a:t>
                      </a:r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 (single dose of 300 mg)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55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>
                <a:solidFill>
                  <a:srgbClr val="FF3399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</a:t>
            </a:r>
            <a:endParaRPr lang="en-US" b="1" dirty="0">
              <a:solidFill>
                <a:srgbClr val="FF3399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N" sz="2800" b="1" i="1" dirty="0">
                <a:solidFill>
                  <a:srgbClr val="7030A0"/>
                </a:solidFill>
              </a:rPr>
              <a:t>General Measures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Safe water, sanitary disposal of </a:t>
            </a:r>
            <a:r>
              <a:rPr lang="en-IN" dirty="0" err="1"/>
              <a:t>feces</a:t>
            </a:r>
            <a:endParaRPr lang="en-IN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Proper food sanitation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Prompt outbreak investigation and steps to reduce transmission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Notification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dirty="0"/>
              <a:t>Health education.</a:t>
            </a:r>
          </a:p>
          <a:p>
            <a:r>
              <a:rPr lang="en-IN" sz="2800" b="1" i="1" dirty="0">
                <a:solidFill>
                  <a:srgbClr val="7030A0"/>
                </a:solidFill>
              </a:rPr>
              <a:t>Chemoprophylaxis -</a:t>
            </a:r>
            <a:r>
              <a:rPr lang="en-IN" sz="2800" b="1" dirty="0"/>
              <a:t> </a:t>
            </a:r>
            <a:r>
              <a:rPr lang="en-IN" sz="2800" dirty="0"/>
              <a:t>Tetracycline - Household contacts, only during epidemics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13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- </a:t>
            </a:r>
            <a:r>
              <a:rPr lang="en-US" b="1" i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endParaRPr lang="en-US" sz="60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7030A0"/>
                </a:solidFill>
              </a:rPr>
              <a:t>Injectable Killed Vaccines: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No longer in use, as they provide little protection, cause adverse effects and fail to induce a local intestinal mucosal immune response.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20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- </a:t>
            </a:r>
            <a:r>
              <a:rPr lang="en-US" sz="54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endParaRPr lang="en-US" sz="7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00FF"/>
                </a:solidFill>
              </a:rPr>
              <a:t>Oral Cholera Vaccines: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</a:rPr>
              <a:t>1. Killed whole-cell vaccine: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50"/>
                </a:solidFill>
              </a:rPr>
              <a:t>Whole-cell (WC) vaccine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50"/>
                </a:solidFill>
              </a:rPr>
              <a:t>Whole-cell recombinant B subunit vaccine (WC/</a:t>
            </a:r>
            <a:r>
              <a:rPr lang="en-US" b="1" dirty="0" err="1">
                <a:solidFill>
                  <a:srgbClr val="00B050"/>
                </a:solidFill>
              </a:rPr>
              <a:t>rBS</a:t>
            </a:r>
            <a:r>
              <a:rPr lang="en-US" b="1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598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</a:t>
            </a:r>
            <a:r>
              <a:rPr lang="en-US" sz="6000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– </a:t>
            </a:r>
            <a:r>
              <a:rPr lang="en-US" sz="6000" b="1" i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r>
              <a:rPr lang="en-US" sz="6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endParaRPr lang="en-US" sz="80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3399"/>
                </a:solidFill>
              </a:rPr>
              <a:t>Oral Cholera Vaccines </a:t>
            </a:r>
            <a:endParaRPr lang="en-US" sz="4000" b="1" dirty="0">
              <a:solidFill>
                <a:srgbClr val="FF3399"/>
              </a:solidFill>
            </a:endParaRPr>
          </a:p>
          <a:p>
            <a:r>
              <a:rPr lang="en-US" sz="2800" b="1" dirty="0"/>
              <a:t>Whole-cell (WC) vaccine: </a:t>
            </a:r>
            <a:r>
              <a:rPr lang="en-US" sz="2800" dirty="0"/>
              <a:t>Composed of killed whole cells of </a:t>
            </a:r>
            <a:r>
              <a:rPr lang="en-US" sz="2800" i="1" dirty="0"/>
              <a:t>V. </a:t>
            </a:r>
            <a:r>
              <a:rPr lang="en-US" sz="2800" i="1" dirty="0" err="1"/>
              <a:t>cholerae</a:t>
            </a:r>
            <a:r>
              <a:rPr lang="en-US" sz="2800" i="1" dirty="0"/>
              <a:t> </a:t>
            </a:r>
            <a:r>
              <a:rPr lang="en-US" sz="2800" dirty="0"/>
              <a:t>O1 and O139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/>
              <a:t>Formulations: </a:t>
            </a:r>
            <a:r>
              <a:rPr lang="en-US" dirty="0" err="1"/>
              <a:t>Shanchol</a:t>
            </a:r>
            <a:r>
              <a:rPr lang="en-US" dirty="0"/>
              <a:t> (India) and </a:t>
            </a:r>
            <a:r>
              <a:rPr lang="en-US" dirty="0" err="1"/>
              <a:t>Euvichol</a:t>
            </a:r>
            <a:r>
              <a:rPr lang="en-US" dirty="0"/>
              <a:t> (South Korea)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/>
              <a:t>Schedule: </a:t>
            </a:r>
            <a:r>
              <a:rPr lang="en-US" dirty="0"/>
              <a:t>Two doses are given orally, with minimum of two weeks gap, for all individuals &gt;1 year 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/>
              <a:t>Protection: </a:t>
            </a:r>
            <a:r>
              <a:rPr lang="en-US" dirty="0"/>
              <a:t>For 3 years.</a:t>
            </a:r>
            <a:endParaRPr lang="en-US" sz="24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13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- </a:t>
            </a:r>
            <a:r>
              <a:rPr lang="en-US" sz="54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endParaRPr lang="en-US" sz="7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FF"/>
                </a:solidFill>
              </a:rPr>
              <a:t>Oral Cholera Vaccines </a:t>
            </a:r>
            <a:endParaRPr lang="en-US" sz="4000" b="1" dirty="0">
              <a:solidFill>
                <a:srgbClr val="FF00FF"/>
              </a:solidFill>
            </a:endParaRPr>
          </a:p>
          <a:p>
            <a:r>
              <a:rPr lang="en-US" sz="2800" b="1" dirty="0">
                <a:solidFill>
                  <a:srgbClr val="7030A0"/>
                </a:solidFill>
              </a:rPr>
              <a:t>Whole-cell recombinant B subunit vaccine (WC/</a:t>
            </a:r>
            <a:r>
              <a:rPr lang="en-US" sz="2800" b="1" dirty="0" err="1">
                <a:solidFill>
                  <a:srgbClr val="7030A0"/>
                </a:solidFill>
              </a:rPr>
              <a:t>rBS</a:t>
            </a:r>
            <a:r>
              <a:rPr lang="en-US" sz="2800" b="1" dirty="0">
                <a:solidFill>
                  <a:srgbClr val="7030A0"/>
                </a:solidFill>
              </a:rPr>
              <a:t>): </a:t>
            </a:r>
            <a:r>
              <a:rPr lang="en-US" sz="2800" dirty="0"/>
              <a:t>WC vaccine + recombinant cholera toxin B subunit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Formulation: </a:t>
            </a:r>
            <a:r>
              <a:rPr lang="en-US" dirty="0" err="1"/>
              <a:t>Dukoral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Schedule: </a:t>
            </a:r>
            <a:r>
              <a:rPr lang="en-US" dirty="0"/>
              <a:t>Two doses are given orally, with minimum of one week gap. A third dose is given for children aged 2-5 years.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Protection:</a:t>
            </a:r>
            <a:r>
              <a:rPr lang="en-US" b="1" dirty="0"/>
              <a:t> </a:t>
            </a:r>
            <a:r>
              <a:rPr lang="en-US" dirty="0"/>
              <a:t>2 years.</a:t>
            </a:r>
            <a:endParaRPr lang="en-US" sz="24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335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- </a:t>
            </a:r>
            <a:r>
              <a:rPr lang="en-US" sz="54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Vaccine</a:t>
            </a:r>
            <a:r>
              <a:rPr lang="en-US" sz="54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endParaRPr lang="en-US" sz="7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buNone/>
            </a:pPr>
            <a:r>
              <a:rPr lang="en-US" sz="4000" b="1" dirty="0">
                <a:solidFill>
                  <a:srgbClr val="FF00FF"/>
                </a:solidFill>
              </a:rPr>
              <a:t>Oral Cholera Vaccines </a:t>
            </a:r>
            <a:endParaRPr lang="en-US" b="1" dirty="0">
              <a:solidFill>
                <a:srgbClr val="FF00FF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2. Oral live attenuated vaccines (OCV)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CVD 103-HgR 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/>
              <a:t>Commercially available as </a:t>
            </a:r>
            <a:r>
              <a:rPr lang="en-US" i="1" dirty="0" err="1"/>
              <a:t>Vaxchora</a:t>
            </a:r>
            <a:r>
              <a:rPr lang="en-US" dirty="0"/>
              <a:t>; given as single oral dose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Indication: </a:t>
            </a:r>
            <a:r>
              <a:rPr lang="en-US" dirty="0"/>
              <a:t>Recommended for adults of age 18-64 years, traveling to an area with active cholera transmission.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7030A0"/>
                </a:solidFill>
              </a:rPr>
              <a:t>Protection: </a:t>
            </a:r>
            <a:r>
              <a:rPr lang="en-US" dirty="0"/>
              <a:t>Gives 90% protection at 10 days after vaccination; which lasts for 3-6 months.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435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182"/>
            <a:ext cx="8991600" cy="6606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28800" y="4838365"/>
            <a:ext cx="5233612" cy="186204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THANKS</a:t>
            </a:r>
            <a:endParaRPr lang="en-US" sz="1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8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921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charset="0"/>
              </a:rPr>
              <a:t>VACCINES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 marL="280988" lvl="2" indent="-280988" algn="just" defTabSz="733425">
              <a:spcBef>
                <a:spcPct val="0"/>
              </a:spcBef>
              <a:buClrTx/>
              <a:buSzTx/>
            </a:pPr>
            <a:r>
              <a:rPr lang="en-US" sz="3900" dirty="0"/>
              <a:t>Injectable Killed Vaccines: not in use </a:t>
            </a:r>
          </a:p>
          <a:p>
            <a:pPr marL="280988" lvl="2" indent="-280988" algn="just" defTabSz="733425">
              <a:spcBef>
                <a:spcPct val="0"/>
              </a:spcBef>
              <a:buClrTx/>
              <a:buSzTx/>
            </a:pPr>
            <a:r>
              <a:rPr lang="en-US" sz="3900" dirty="0"/>
              <a:t>Oral Cholera Vaccines (</a:t>
            </a:r>
            <a:r>
              <a:rPr lang="en-US" sz="3900" dirty="0" smtClean="0"/>
              <a:t>OCV)</a:t>
            </a:r>
          </a:p>
          <a:p>
            <a:pPr marL="280988" lvl="2" indent="-280988" algn="just" defTabSz="733425">
              <a:spcBef>
                <a:spcPct val="0"/>
              </a:spcBef>
              <a:buClrTx/>
              <a:buSzTx/>
            </a:pPr>
            <a:r>
              <a:rPr lang="en-US" sz="4300" b="1" dirty="0" smtClean="0">
                <a:solidFill>
                  <a:srgbClr val="7030A0"/>
                </a:solidFill>
              </a:rPr>
              <a:t>Killed </a:t>
            </a:r>
            <a:r>
              <a:rPr lang="en-US" sz="4300" b="1" dirty="0">
                <a:solidFill>
                  <a:srgbClr val="7030A0"/>
                </a:solidFill>
              </a:rPr>
              <a:t>whole-cell vaccines:- </a:t>
            </a:r>
            <a:r>
              <a:rPr lang="en-US" sz="3900" dirty="0"/>
              <a:t>Two preparations are available </a:t>
            </a:r>
          </a:p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900" b="1" dirty="0">
                <a:solidFill>
                  <a:srgbClr val="FF0000"/>
                </a:solidFill>
              </a:rPr>
              <a:t>Whole-cell vaccines: </a:t>
            </a:r>
            <a:r>
              <a:rPr lang="en-US" sz="3900" dirty="0"/>
              <a:t>It is composed of killed whole cells of V. </a:t>
            </a:r>
            <a:r>
              <a:rPr lang="en-US" sz="3900" dirty="0" err="1"/>
              <a:t>cholerae</a:t>
            </a:r>
            <a:r>
              <a:rPr lang="en-US" sz="3900" dirty="0"/>
              <a:t> O1 (classical and El  Tor, </a:t>
            </a:r>
            <a:r>
              <a:rPr lang="en-US" sz="3900" dirty="0" err="1"/>
              <a:t>Inaba</a:t>
            </a:r>
            <a:r>
              <a:rPr lang="en-US" sz="3900" dirty="0"/>
              <a:t> and Ogawa).</a:t>
            </a:r>
          </a:p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900" b="1" dirty="0">
                <a:solidFill>
                  <a:srgbClr val="FF00FF"/>
                </a:solidFill>
              </a:rPr>
              <a:t>Whole-cell recombinant </a:t>
            </a:r>
            <a:r>
              <a:rPr lang="en-US" sz="3900" b="1" dirty="0" err="1">
                <a:solidFill>
                  <a:srgbClr val="FF00FF"/>
                </a:solidFill>
              </a:rPr>
              <a:t>clorerae</a:t>
            </a:r>
            <a:r>
              <a:rPr lang="en-US" sz="3900" b="1" dirty="0">
                <a:solidFill>
                  <a:srgbClr val="FF00FF"/>
                </a:solidFill>
              </a:rPr>
              <a:t> vaccine (WC/</a:t>
            </a:r>
            <a:r>
              <a:rPr lang="en-US" sz="3900" b="1" dirty="0" err="1">
                <a:solidFill>
                  <a:srgbClr val="FF00FF"/>
                </a:solidFill>
              </a:rPr>
              <a:t>rBS</a:t>
            </a:r>
            <a:r>
              <a:rPr lang="en-US" sz="3900" b="1" dirty="0">
                <a:solidFill>
                  <a:srgbClr val="FF00FF"/>
                </a:solidFill>
              </a:rPr>
              <a:t>): </a:t>
            </a:r>
            <a:r>
              <a:rPr lang="en-US" sz="3900" dirty="0"/>
              <a:t>Composition is same as that of WC vaccine, in addition it has recombinant cholera toxin B subunit. 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2"/>
            <a:ext cx="8229600" cy="6172199"/>
          </a:xfrm>
        </p:spPr>
        <p:txBody>
          <a:bodyPr>
            <a:noAutofit/>
          </a:bodyPr>
          <a:lstStyle/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400" b="1" dirty="0">
                <a:solidFill>
                  <a:srgbClr val="7030A0"/>
                </a:solidFill>
              </a:rPr>
              <a:t>Schedule: </a:t>
            </a:r>
            <a:r>
              <a:rPr lang="en-US" sz="3400" dirty="0"/>
              <a:t>Two doses are given orally at 7 days gap except in children 2-5 years (3 doses)</a:t>
            </a:r>
          </a:p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400" dirty="0"/>
              <a:t>Protection is short lived and is around 58% for WC vaccine and 85% WC/</a:t>
            </a:r>
            <a:r>
              <a:rPr lang="en-US" sz="3400" dirty="0" err="1"/>
              <a:t>rBS</a:t>
            </a:r>
            <a:r>
              <a:rPr lang="en-US" sz="3400" dirty="0"/>
              <a:t> vaccine. However it falls rapidly to 50% by 3 years of vaccination. 	</a:t>
            </a:r>
          </a:p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400" dirty="0"/>
              <a:t>Children are better protected than adults. </a:t>
            </a:r>
          </a:p>
          <a:p>
            <a:pPr marL="280988" lvl="4" indent="-280988" algn="just" defTabSz="733425">
              <a:spcBef>
                <a:spcPct val="0"/>
              </a:spcBef>
              <a:buFont typeface="Arial" pitchFamily="34" charset="0"/>
              <a:buChar char="•"/>
            </a:pPr>
            <a:r>
              <a:rPr lang="en-US" sz="3400" dirty="0"/>
              <a:t>WHO recommends for using vaccine during </a:t>
            </a:r>
            <a:r>
              <a:rPr lang="en-US" sz="3400" dirty="0" err="1"/>
              <a:t>epidermics</a:t>
            </a:r>
            <a:r>
              <a:rPr lang="en-US" sz="3400" dirty="0"/>
              <a:t> and out breaks in the community but not during inter epidemic period. </a:t>
            </a:r>
          </a:p>
        </p:txBody>
      </p:sp>
    </p:spTree>
    <p:extLst>
      <p:ext uri="{BB962C8B-B14F-4D97-AF65-F5344CB8AC3E}">
        <p14:creationId xmlns:p14="http://schemas.microsoft.com/office/powerpoint/2010/main" val="31718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3"/>
          </a:xfrm>
        </p:spPr>
        <p:txBody>
          <a:bodyPr>
            <a:normAutofit/>
          </a:bodyPr>
          <a:lstStyle/>
          <a:p>
            <a:pPr marL="0" lvl="4" indent="0">
              <a:buNone/>
            </a:pP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b. Oral live attenuated vaccine (OCV): </a:t>
            </a:r>
            <a:r>
              <a:rPr lang="en-US" sz="2400" dirty="0" smtClean="0"/>
              <a:t>They use mutant strains that lack the gene encoding for cholera toxin. </a:t>
            </a:r>
          </a:p>
          <a:p>
            <a:pPr marL="280988" lvl="4" indent="-280988"/>
            <a:r>
              <a:rPr lang="en-US" sz="2400" b="1" dirty="0" smtClean="0">
                <a:solidFill>
                  <a:srgbClr val="FF0000"/>
                </a:solidFill>
              </a:rPr>
              <a:t>Several live OCV are under trail such as:</a:t>
            </a:r>
          </a:p>
          <a:p>
            <a:pPr marL="280988" lvl="5" indent="-280988"/>
            <a:r>
              <a:rPr lang="en-US" sz="2400" dirty="0" smtClean="0"/>
              <a:t>CVD 103-HgR, Peru-15 and V. </a:t>
            </a:r>
            <a:r>
              <a:rPr lang="en-US" sz="2400" dirty="0" err="1" smtClean="0"/>
              <a:t>cholerae</a:t>
            </a:r>
            <a:r>
              <a:rPr lang="en-US" sz="2400" dirty="0" smtClean="0"/>
              <a:t> 638 for classical and EI Tor biotypes of V. </a:t>
            </a:r>
            <a:r>
              <a:rPr lang="en-US" sz="2400" dirty="0" err="1" smtClean="0"/>
              <a:t>cholerae</a:t>
            </a:r>
            <a:r>
              <a:rPr lang="en-US" sz="2400" dirty="0" smtClean="0"/>
              <a:t> O1.</a:t>
            </a:r>
          </a:p>
          <a:p>
            <a:pPr marL="280988" lvl="5" indent="-280988"/>
            <a:r>
              <a:rPr lang="en-US" sz="2400" dirty="0" smtClean="0"/>
              <a:t>CVD 112 and Bengal-15 vaccine trials are ongoing for V. </a:t>
            </a:r>
            <a:r>
              <a:rPr lang="en-US" sz="2400" dirty="0" err="1" smtClean="0"/>
              <a:t>cholerae</a:t>
            </a:r>
            <a:r>
              <a:rPr lang="en-US" sz="2400" dirty="0" smtClean="0"/>
              <a:t> O139.</a:t>
            </a:r>
          </a:p>
          <a:p>
            <a:pPr marL="280988" lvl="5" indent="-280988"/>
            <a:r>
              <a:rPr lang="en-US" sz="2400" dirty="0" smtClean="0"/>
              <a:t>CVD 103-Hgr vaccine (</a:t>
            </a:r>
            <a:r>
              <a:rPr lang="en-US" sz="2400" dirty="0" err="1" smtClean="0"/>
              <a:t>Orochol</a:t>
            </a:r>
            <a:r>
              <a:rPr lang="en-US" sz="2400" dirty="0" smtClean="0"/>
              <a:t>) contains a live attenuated strain derived from reference strain 569 B (classical, O1, </a:t>
            </a:r>
            <a:r>
              <a:rPr lang="en-US" sz="2400" dirty="0" err="1" smtClean="0"/>
              <a:t>Inaba</a:t>
            </a:r>
            <a:r>
              <a:rPr lang="en-US" sz="2400" dirty="0" smtClean="0"/>
              <a:t>) given as single dose. It protection starts after 18 days. </a:t>
            </a:r>
          </a:p>
          <a:p>
            <a:pPr marL="280988" lvl="5" indent="-280988"/>
            <a:r>
              <a:rPr lang="en-US" sz="2400" dirty="0" smtClean="0"/>
              <a:t>Use of OCV is recommended to limit the risk of:</a:t>
            </a:r>
          </a:p>
          <a:p>
            <a:pPr marL="280988" lvl="5" indent="-280988"/>
            <a:r>
              <a:rPr lang="en-US" sz="2400" dirty="0" smtClean="0"/>
              <a:t>Occurrence of cholera outbreaks in displaced populations in endemic areas.</a:t>
            </a:r>
          </a:p>
          <a:p>
            <a:pPr marL="280988" lvl="5" indent="-280988"/>
            <a:r>
              <a:rPr lang="en-US" sz="2400" dirty="0" smtClean="0"/>
              <a:t>Spread and incidence of cholera during an outbreak.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Preventing Cholera:  Vaccines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b="1" dirty="0" err="1">
                <a:solidFill>
                  <a:srgbClr val="00B050"/>
                </a:solidFill>
              </a:rPr>
              <a:t>Orochol</a:t>
            </a:r>
            <a:endParaRPr lang="en-US" sz="3300" b="1" dirty="0">
              <a:solidFill>
                <a:srgbClr val="00B050"/>
              </a:solidFill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Contains 2x108 viable cells of attenuated strain CVD 103-HgR in a lyophilized form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Oral immunization of children older than 2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Subunit A of the cholera toxin (CT) has been removed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3300" b="1" dirty="0" err="1">
                <a:solidFill>
                  <a:srgbClr val="00B050"/>
                </a:solidFill>
              </a:rPr>
              <a:t>Dukoral</a:t>
            </a:r>
            <a:r>
              <a:rPr lang="en-US" sz="3300" b="1" dirty="0">
                <a:solidFill>
                  <a:srgbClr val="00B050"/>
                </a:solidFill>
              </a:rPr>
              <a:t> 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Protects against O1 </a:t>
            </a:r>
            <a:r>
              <a:rPr lang="en-US" dirty="0" err="1"/>
              <a:t>Inaba</a:t>
            </a:r>
            <a:r>
              <a:rPr lang="en-US" dirty="0"/>
              <a:t> 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 smtClean="0"/>
              <a:t>and </a:t>
            </a:r>
            <a:r>
              <a:rPr lang="en-US" dirty="0"/>
              <a:t>Ogawa, Classical &amp; El 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   </a:t>
            </a:r>
            <a:r>
              <a:rPr lang="en-US" dirty="0" smtClean="0"/>
              <a:t>Tor </a:t>
            </a:r>
            <a:r>
              <a:rPr lang="en-US" dirty="0"/>
              <a:t>strains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Contains 1x10 heat/formalin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    killed cells of  strain WC/</a:t>
            </a:r>
            <a:r>
              <a:rPr lang="en-US" dirty="0" err="1"/>
              <a:t>rBS</a:t>
            </a:r>
            <a:endParaRPr lang="en-US" dirty="0"/>
          </a:p>
          <a:p>
            <a:endParaRPr lang="en-US" dirty="0"/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598" y="1600200"/>
            <a:ext cx="404720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Killed Whole-cell Vaccines: Disadvantages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50% protection for 6 months to adults</a:t>
            </a:r>
          </a:p>
          <a:p>
            <a:r>
              <a:rPr lang="en-US" sz="4400" dirty="0" smtClean="0"/>
              <a:t>Gives less than 25% protection to children aged 2-5</a:t>
            </a:r>
          </a:p>
          <a:p>
            <a:r>
              <a:rPr lang="en-US" sz="4400" dirty="0" smtClean="0"/>
              <a:t>Need for multiple doses of nonliving antigens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Prevention</a:t>
            </a:r>
            <a:endParaRPr lang="en-US" sz="6000" b="1" dirty="0">
              <a:solidFill>
                <a:srgbClr val="00B050"/>
              </a:solidFill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1"/>
            <a:ext cx="8229600" cy="4754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Disrupt fecal-oral transmission</a:t>
            </a:r>
          </a:p>
          <a:p>
            <a:r>
              <a:rPr lang="en-US" dirty="0" smtClean="0"/>
              <a:t>Water Sanitation (Provision of safe water)</a:t>
            </a:r>
          </a:p>
          <a:p>
            <a:r>
              <a:rPr lang="en-US" dirty="0" smtClean="0"/>
              <a:t>Water treatment</a:t>
            </a:r>
          </a:p>
          <a:p>
            <a:r>
              <a:rPr lang="en-US" dirty="0" smtClean="0"/>
              <a:t>Improved sanitary disposal of feces</a:t>
            </a:r>
          </a:p>
          <a:p>
            <a:r>
              <a:rPr lang="en-US" dirty="0" smtClean="0"/>
              <a:t>Proper food sanitation </a:t>
            </a:r>
          </a:p>
          <a:p>
            <a:r>
              <a:rPr lang="en-US" dirty="0" smtClean="0"/>
              <a:t>Prompt outbreak investigation and taking necessary steps to reduce transmission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Notification: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Cholera is a </a:t>
            </a:r>
            <a:r>
              <a:rPr lang="en-US" b="1" dirty="0" err="1" smtClean="0">
                <a:solidFill>
                  <a:srgbClr val="7030A0"/>
                </a:solidFill>
              </a:rPr>
              <a:t>notifiable</a:t>
            </a:r>
            <a:r>
              <a:rPr lang="en-US" b="1" dirty="0" smtClean="0">
                <a:solidFill>
                  <a:srgbClr val="7030A0"/>
                </a:solidFill>
              </a:rPr>
              <a:t> disease </a:t>
            </a:r>
            <a:r>
              <a:rPr lang="en-US" dirty="0" smtClean="0"/>
              <a:t>locally and nationally, hence the cases should be notified.</a:t>
            </a:r>
          </a:p>
          <a:p>
            <a:r>
              <a:rPr lang="en-US" dirty="0" smtClean="0"/>
              <a:t>Health education.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</a:rPr>
              <a:t>Halophilic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Vibrios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</a:rPr>
              <a:t>Virbio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</a:rPr>
              <a:t>parahamolyticus</a:t>
            </a:r>
            <a:r>
              <a:rPr lang="en-US" sz="4000" b="1" dirty="0" smtClean="0">
                <a:solidFill>
                  <a:srgbClr val="00B050"/>
                </a:solidFill>
              </a:rPr>
              <a:t>:- </a:t>
            </a:r>
            <a:r>
              <a:rPr lang="en-US" sz="4000" dirty="0" smtClean="0"/>
              <a:t>Cause Food borne </a:t>
            </a:r>
            <a:r>
              <a:rPr lang="en-US" sz="4000" dirty="0" err="1" smtClean="0"/>
              <a:t>gastroenterits</a:t>
            </a:r>
            <a:r>
              <a:rPr lang="en-US" sz="4000" dirty="0" smtClean="0"/>
              <a:t> ,wound infections, otitis &amp; sepsis. </a:t>
            </a:r>
          </a:p>
          <a:p>
            <a:r>
              <a:rPr lang="en-US" sz="4000" b="1" dirty="0">
                <a:solidFill>
                  <a:srgbClr val="00B050"/>
                </a:solidFill>
              </a:rPr>
              <a:t>Vibrio </a:t>
            </a:r>
            <a:r>
              <a:rPr lang="en-US" sz="4000" b="1" dirty="0" err="1">
                <a:solidFill>
                  <a:srgbClr val="00B050"/>
                </a:solidFill>
              </a:rPr>
              <a:t>vulnificus</a:t>
            </a:r>
            <a:r>
              <a:rPr lang="en-US" sz="4000" b="1" dirty="0">
                <a:solidFill>
                  <a:srgbClr val="00B050"/>
                </a:solidFill>
              </a:rPr>
              <a:t>:- </a:t>
            </a:r>
            <a:r>
              <a:rPr lang="en-US" sz="4000" dirty="0" smtClean="0"/>
              <a:t>Cause primary sepsis and primary wound infection. </a:t>
            </a:r>
          </a:p>
          <a:p>
            <a:r>
              <a:rPr lang="en-US" sz="4000" b="1" dirty="0">
                <a:solidFill>
                  <a:srgbClr val="00B050"/>
                </a:solidFill>
              </a:rPr>
              <a:t>Vibrio </a:t>
            </a:r>
            <a:r>
              <a:rPr lang="en-US" sz="4000" b="1" dirty="0" err="1">
                <a:solidFill>
                  <a:srgbClr val="00B050"/>
                </a:solidFill>
              </a:rPr>
              <a:t>alginolyticus</a:t>
            </a:r>
            <a:r>
              <a:rPr lang="en-US" sz="4000" b="1" dirty="0">
                <a:solidFill>
                  <a:srgbClr val="00B050"/>
                </a:solidFill>
              </a:rPr>
              <a:t>:- </a:t>
            </a:r>
            <a:r>
              <a:rPr lang="en-US" sz="4000" dirty="0" smtClean="0"/>
              <a:t>Cause eye, ear &amp; wound infection</a:t>
            </a:r>
          </a:p>
        </p:txBody>
      </p:sp>
    </p:spTree>
    <p:extLst>
      <p:ext uri="{BB962C8B-B14F-4D97-AF65-F5344CB8AC3E}">
        <p14:creationId xmlns:p14="http://schemas.microsoft.com/office/powerpoint/2010/main" val="69530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Halophilic Vibrios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mtClean="0"/>
              <a:t>Halophilic vibrios can withstand higher salt concentration (&gt;6%) in contrast to V. cholerae. Widespread in marine environments, and are </a:t>
            </a:r>
          </a:p>
          <a:p>
            <a:r>
              <a:rPr lang="en-US" smtClean="0"/>
              <a:t>Vibrio parahaemolyticus:- First reported from Japan in 1953. </a:t>
            </a:r>
          </a:p>
          <a:p>
            <a:r>
              <a:rPr lang="en-US" smtClean="0"/>
              <a:t>Clinical manifestations</a:t>
            </a:r>
          </a:p>
          <a:p>
            <a:pPr lvl="1"/>
            <a:r>
              <a:rPr lang="en-US" smtClean="0"/>
              <a:t>Food-borne gastroenteritis</a:t>
            </a:r>
          </a:p>
          <a:p>
            <a:pPr lvl="1"/>
            <a:r>
              <a:rPr lang="en-US" smtClean="0"/>
              <a:t>Extraintestinal manifestations such as wound infection, otitis and sepsis</a:t>
            </a:r>
          </a:p>
          <a:p>
            <a:pPr lvl="1"/>
            <a:r>
              <a:rPr lang="en-US" smtClean="0"/>
              <a:t>Lab diagnosis</a:t>
            </a:r>
          </a:p>
          <a:p>
            <a:pPr lvl="2"/>
            <a:r>
              <a:rPr lang="en-US" smtClean="0"/>
              <a:t>Culture on TCBS Agar which produces green colonies (sucrose non-fermenter). </a:t>
            </a:r>
          </a:p>
          <a:p>
            <a:pPr lvl="2"/>
            <a:r>
              <a:rPr lang="en-US" smtClean="0"/>
              <a:t>Kanagawa phenomenon: It causes Beta hemolysis on Wagatsuma agar ( a special type of high salt blood agar)</a:t>
            </a:r>
          </a:p>
          <a:p>
            <a:pPr lvl="2"/>
            <a:r>
              <a:rPr lang="en-US" smtClean="0"/>
              <a:t>Swarming:- It swarms on blood agar</a:t>
            </a:r>
          </a:p>
          <a:p>
            <a:pPr lvl="2"/>
            <a:r>
              <a:rPr lang="en-US" smtClean="0"/>
              <a:t>Urease test is positive in few strains </a:t>
            </a:r>
          </a:p>
          <a:p>
            <a:pPr lvl="2"/>
            <a:r>
              <a:rPr lang="en-US" smtClean="0"/>
              <a:t>Salt tolerance test: It can resist maximum of 8% NaCl.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Halophilic Vibrios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mtClean="0"/>
              <a:t>Vibrio vulinficus: causes </a:t>
            </a:r>
          </a:p>
          <a:p>
            <a:r>
              <a:rPr lang="en-US" smtClean="0"/>
              <a:t>Primary sepsis in patients with liver disease and iron overload and immunosuppressed patients. </a:t>
            </a:r>
          </a:p>
          <a:p>
            <a:r>
              <a:rPr lang="en-US" smtClean="0"/>
              <a:t>Primary wound Infection:- Chr. By painful erythematous swelling or cellultis (Vulnificus is Latin for word for “wound maker”). </a:t>
            </a:r>
          </a:p>
          <a:p>
            <a:r>
              <a:rPr lang="en-US" smtClean="0"/>
              <a:t>Lab Diagnosis:- Late lactose fermenter and Arginine is not dhydrolyzed. </a:t>
            </a:r>
          </a:p>
          <a:p>
            <a:r>
              <a:rPr lang="en-US" smtClean="0"/>
              <a:t>Treatment:- tetracycline, fluoroquinolones, and third-generation cephalosporins. </a:t>
            </a:r>
          </a:p>
          <a:p>
            <a:r>
              <a:rPr lang="en-US" smtClean="0"/>
              <a:t>Vibrio algnolytus: can occasionally cause eye (conjunctivitis), ear (otitis externa), &amp; Wound infections &amp; rarely bactermia in immunocompromised hosts. </a:t>
            </a:r>
          </a:p>
          <a:p>
            <a:r>
              <a:rPr lang="en-US" smtClean="0"/>
              <a:t>Treatment:- tetracycline and drainage of wound. </a:t>
            </a:r>
          </a:p>
          <a:p>
            <a:r>
              <a:rPr lang="en-US" smtClean="0"/>
              <a:t>3.	Other Vibrio Species:- V. hollisae, V. mimicus, V. fluvialis, V. furnissii &amp; V. damsela are responsible for causing gastroenteritis, wound infections and bacterima.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mtClean="0"/>
              <a:t>Aeromonas</a:t>
            </a:r>
          </a:p>
          <a:p>
            <a:r>
              <a:rPr lang="en-US" smtClean="0"/>
              <a:t>	Gram Negative, faculatative anaerobic baccillus having a total 16 species but important pathogegenic species are A. hydrophila, A. caviae, A. veran. It causes two major disease: gastroenteritis and wound infections with or without bactermia)</a:t>
            </a:r>
          </a:p>
          <a:p>
            <a:r>
              <a:rPr lang="en-US" smtClean="0"/>
              <a:t>	There are susceptible to tetracylines, aminoglycosides, and cephalosporins. </a:t>
            </a:r>
          </a:p>
          <a:p>
            <a:r>
              <a:rPr lang="en-US" smtClean="0"/>
              <a:t>Plelsomonas</a:t>
            </a:r>
          </a:p>
          <a:p>
            <a:r>
              <a:rPr lang="en-US" smtClean="0"/>
              <a:t>	P. Shigelloides is only pathogenic species which is now placed in family Enterobacteriaceae. They are oxidase positive, motlie have multiple polar flagella gram-ngative bacilli. It is ubiquitous in surface water and soil. Man is infected primarily by ingesting contaminated water and food. It causes </a:t>
            </a:r>
          </a:p>
          <a:p>
            <a:r>
              <a:rPr lang="en-US" smtClean="0"/>
              <a:t>Gastroenteritis:- Which manifests as a mild, watery diarrhea in which stools are fee of blood and mucin.</a:t>
            </a:r>
          </a:p>
          <a:p>
            <a:r>
              <a:rPr lang="en-US" smtClean="0"/>
              <a:t>Extraintestinal lesions:- Includes septicoemia endophthalamitis, septic arthritis, meningitis, cell-ulitis and acute cholecytitis.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mtClean="0"/>
              <a:t>Diarrheal Diseases </a:t>
            </a:r>
          </a:p>
          <a:p>
            <a:r>
              <a:rPr lang="en-US" smtClean="0"/>
              <a:t>Diarrhea:- Diarrhea is defined as passage of three or more loose or liquid stools per day, in excess than the usual habit for that person (WHO)</a:t>
            </a:r>
          </a:p>
          <a:p>
            <a:r>
              <a:rPr lang="en-US" smtClean="0"/>
              <a:t>Gastroenteritis:- Gastroenteritis or infectious diarrhea may be defined as inflammation of the mucous membrane of stomach and intestine resulting in combination of diarrhea, vomiting and pain abdomen with or without mucus/blood/fever/dehydration.</a:t>
            </a:r>
          </a:p>
          <a:p>
            <a:r>
              <a:rPr lang="en-US" smtClean="0"/>
              <a:t>Dysentery:-  Dysentery is charactised by diarrhea with increased blood and mucus, often associated with fever, abdominal pain, and tenesmus (a feeling of incomplete defecation)</a:t>
            </a:r>
          </a:p>
          <a:p>
            <a:r>
              <a:rPr lang="en-US" smtClean="0"/>
              <a:t>Food poisoning:- Food poisoning refers to an illness acquired through consumption of food or drink contaminated either with microorganisms, or their toxins.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6507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295400"/>
                <a:gridCol w="1143000"/>
                <a:gridCol w="152400"/>
                <a:gridCol w="838200"/>
                <a:gridCol w="228600"/>
                <a:gridCol w="1143000"/>
                <a:gridCol w="304800"/>
                <a:gridCol w="1066800"/>
              </a:tblGrid>
              <a:tr h="660400">
                <a:tc grid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Causative agents of infective diarrhea </a:t>
                      </a:r>
                    </a:p>
                    <a:p>
                      <a:pPr algn="ctr"/>
                      <a:endParaRPr lang="en-US" sz="1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Bacteria</a:t>
                      </a:r>
                      <a:endParaRPr lang="en-US" sz="1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Viruses</a:t>
                      </a:r>
                      <a:endParaRPr lang="en-US" sz="1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Protozoa</a:t>
                      </a:r>
                      <a:endParaRPr lang="en-US" sz="19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900" b="1" dirty="0" err="1" smtClean="0"/>
                        <a:t>Cestodes</a:t>
                      </a:r>
                      <a:endParaRPr lang="en-US" sz="19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900" b="1" dirty="0" smtClean="0"/>
                        <a:t>Nematodes</a:t>
                      </a:r>
                      <a:endParaRPr lang="en-US" sz="19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/>
                        <a:t>Trematodes</a:t>
                      </a:r>
                      <a:r>
                        <a:rPr lang="en-US" sz="1900" b="1" dirty="0" smtClean="0"/>
                        <a:t> </a:t>
                      </a:r>
                      <a:endParaRPr lang="en-US" sz="1900" b="1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Vibrio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cholerae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Rotavirus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Entamoeba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histolytica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600" dirty="0" err="1" smtClean="0"/>
                        <a:t>Hymenolepis</a:t>
                      </a:r>
                      <a:r>
                        <a:rPr lang="en-US" sz="1600" dirty="0" smtClean="0"/>
                        <a:t> nana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err="1" smtClean="0"/>
                        <a:t>Trichuris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trichiura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Schistosoma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mansoni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716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V. </a:t>
                      </a:r>
                      <a:r>
                        <a:rPr lang="en-US" sz="1600" dirty="0" err="1" smtClean="0"/>
                        <a:t>Parahaemolyticus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Astrovirus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Giardia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lamblia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err="1" smtClean="0"/>
                        <a:t>Strongyloides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stercoralis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Escherichia coli (ETEC,EPEC)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Calicivirus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Crytosporidium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parvum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err="1" smtClean="0"/>
                        <a:t>Ascaris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lumbricoides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Salmonella </a:t>
                      </a:r>
                      <a:r>
                        <a:rPr lang="en-US" sz="1600" dirty="0" err="1" smtClean="0"/>
                        <a:t>Enteritidis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Norwalk virus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Isospora</a:t>
                      </a:r>
                      <a:r>
                        <a:rPr lang="en-US" sz="1600" dirty="0" smtClean="0"/>
                        <a:t> belli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Hookworms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S. </a:t>
                      </a:r>
                      <a:r>
                        <a:rPr lang="en-US" sz="1600" dirty="0" err="1" smtClean="0"/>
                        <a:t>Typhimurium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Adenovirus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Balantidium</a:t>
                      </a:r>
                      <a:r>
                        <a:rPr lang="en-US" sz="1600" dirty="0" smtClean="0"/>
                        <a:t> coli </a:t>
                      </a:r>
                      <a:endParaRPr lang="en-U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4109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Other Salmonella sp.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Other Bacteria 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Campylobacter sp.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Shigella</a:t>
                      </a:r>
                      <a:r>
                        <a:rPr lang="en-US" sz="1600" dirty="0" smtClean="0"/>
                        <a:t> sp.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Clostridium </a:t>
                      </a:r>
                      <a:r>
                        <a:rPr lang="en-US" sz="1600" dirty="0" err="1" smtClean="0"/>
                        <a:t>perfringens</a:t>
                      </a:r>
                      <a:endParaRPr lang="en-US" sz="16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C. </a:t>
                      </a:r>
                      <a:r>
                        <a:rPr lang="en-US" sz="1600" dirty="0" err="1" smtClean="0"/>
                        <a:t>difficile</a:t>
                      </a:r>
                      <a:endParaRPr lang="en-US" sz="16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Staphylococcus </a:t>
                      </a:r>
                      <a:r>
                        <a:rPr lang="en-US" sz="1600" dirty="0" err="1" smtClean="0"/>
                        <a:t>aureus</a:t>
                      </a:r>
                      <a:endParaRPr lang="en-US" sz="16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Bacillus cereus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Yersinia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enterocolitica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Aeromonas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hydrophilia</a:t>
                      </a:r>
                      <a:endParaRPr lang="en-US" sz="16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Plesiomonas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shigelloides</a:t>
                      </a:r>
                      <a:r>
                        <a:rPr lang="en-US" sz="1600" dirty="0" smtClean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Laboratory Diagnosis</a:t>
            </a:r>
          </a:p>
          <a:p>
            <a:r>
              <a:rPr lang="en-US" smtClean="0"/>
              <a:t>Specimen Collection</a:t>
            </a:r>
          </a:p>
          <a:p>
            <a:r>
              <a:rPr lang="en-US" smtClean="0"/>
              <a:t>Microscopy</a:t>
            </a:r>
          </a:p>
          <a:p>
            <a:pPr lvl="1"/>
            <a:r>
              <a:rPr lang="en-US" smtClean="0"/>
              <a:t>Wet mount preparation</a:t>
            </a:r>
          </a:p>
          <a:p>
            <a:pPr lvl="1"/>
            <a:r>
              <a:rPr lang="en-US" smtClean="0"/>
              <a:t>Hanging drop preparation</a:t>
            </a:r>
          </a:p>
          <a:p>
            <a:pPr lvl="1"/>
            <a:r>
              <a:rPr lang="en-US" smtClean="0"/>
              <a:t>Gram stained smear</a:t>
            </a:r>
          </a:p>
          <a:p>
            <a:pPr lvl="1"/>
            <a:r>
              <a:rPr lang="en-US" smtClean="0"/>
              <a:t>Acid fast staining</a:t>
            </a:r>
          </a:p>
          <a:p>
            <a:pPr lvl="1"/>
            <a:r>
              <a:rPr lang="en-US" smtClean="0"/>
              <a:t>Electron microscopy for viruses </a:t>
            </a:r>
          </a:p>
          <a:p>
            <a:pPr lvl="1"/>
            <a:r>
              <a:rPr lang="en-US" smtClean="0"/>
              <a:t>Bacterial Culture for bacterial identification and AST</a:t>
            </a:r>
          </a:p>
          <a:p>
            <a:pPr lvl="1"/>
            <a:r>
              <a:rPr lang="en-US" smtClean="0"/>
              <a:t>Tissue Culture for Viruses </a:t>
            </a:r>
          </a:p>
          <a:p>
            <a:pPr lvl="1"/>
            <a:r>
              <a:rPr lang="en-US" smtClean="0"/>
              <a:t>Antigen Detection by ELISA and LAT</a:t>
            </a:r>
          </a:p>
          <a:p>
            <a:pPr lvl="1"/>
            <a:r>
              <a:rPr lang="en-US" smtClean="0"/>
              <a:t>Molecular Methods use in PCR and DNA probes</a:t>
            </a:r>
          </a:p>
          <a:p>
            <a:pPr lvl="1"/>
            <a:r>
              <a:rPr lang="en-US" smtClean="0"/>
              <a:t>Toxin Detection by ELISA and PCR </a:t>
            </a:r>
          </a:p>
          <a:p>
            <a:pPr lvl="1"/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3813</Words>
  <Application>Microsoft Office PowerPoint</Application>
  <PresentationFormat>On-screen Show (4:3)</PresentationFormat>
  <Paragraphs>456</Paragraphs>
  <Slides>58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Cholera, Halophilic Vibrio and Aeromonas Infections</vt:lpstr>
      <vt:lpstr>Learning objectives</vt:lpstr>
      <vt:lpstr>What is Cholera?</vt:lpstr>
      <vt:lpstr>PowerPoint Presentation</vt:lpstr>
      <vt:lpstr>Vibrio Cholarae</vt:lpstr>
      <vt:lpstr>General Characteristics of Vibrio</vt:lpstr>
      <vt:lpstr>V.Cholerae</vt:lpstr>
      <vt:lpstr> Vibrio spp. (Family Vibrionaceae) Associated with Human Disease </vt:lpstr>
      <vt:lpstr>Classification of Vibrio cholerae</vt:lpstr>
      <vt:lpstr>Gardner and Venkatraman Classification </vt:lpstr>
      <vt:lpstr>Antigenic Structure</vt:lpstr>
      <vt:lpstr>Serogrouping</vt:lpstr>
      <vt:lpstr>PowerPoint Presentation</vt:lpstr>
      <vt:lpstr>PowerPoint Presentation</vt:lpstr>
      <vt:lpstr>Differences between El Tor &amp; classical Vibrio Biotypes</vt:lpstr>
      <vt:lpstr>Pathogenesis of V.cholerae</vt:lpstr>
      <vt:lpstr>PowerPoint Presentation</vt:lpstr>
      <vt:lpstr>PowerPoint Presentation</vt:lpstr>
      <vt:lpstr>Pathogenesis </vt:lpstr>
      <vt:lpstr> Pathogenetic mechanismof V.cholerae </vt:lpstr>
      <vt:lpstr>Pathogenesis: Mechanism of Action: Overview</vt:lpstr>
      <vt:lpstr>Clinical Manifestations</vt:lpstr>
      <vt:lpstr>Consequences of Severe Dehydration</vt:lpstr>
      <vt:lpstr>Mortality Rate</vt:lpstr>
      <vt:lpstr>PowerPoint Presentation</vt:lpstr>
      <vt:lpstr>PowerPoint Presentation</vt:lpstr>
      <vt:lpstr>PowerPoint Presentation</vt:lpstr>
      <vt:lpstr>Yellow colonies on TCBS</vt:lpstr>
      <vt:lpstr>PowerPoint Presentation</vt:lpstr>
      <vt:lpstr>PowerPoint Presentation</vt:lpstr>
      <vt:lpstr>PowerPoint Presentation</vt:lpstr>
      <vt:lpstr>Historical Perspective:</vt:lpstr>
      <vt:lpstr>PowerPoint Presentation</vt:lpstr>
      <vt:lpstr>Epidemiology of Vibrio cholerae</vt:lpstr>
      <vt:lpstr>Epidemiological Determinants</vt:lpstr>
      <vt:lpstr>PowerPoint Presentation</vt:lpstr>
      <vt:lpstr> O139 (Bangal strain) </vt:lpstr>
      <vt:lpstr>CHEMOPROPHYLAXIS: Tetracycline is the drug of choice </vt:lpstr>
      <vt:lpstr>Prevention</vt:lpstr>
      <vt:lpstr>Prevention - Vaccine</vt:lpstr>
      <vt:lpstr>Prevention - Vaccine </vt:lpstr>
      <vt:lpstr>Prevention – Vaccine </vt:lpstr>
      <vt:lpstr>Prevention - Vaccine </vt:lpstr>
      <vt:lpstr>Prevention - Vaccine </vt:lpstr>
      <vt:lpstr>PowerPoint Presentation</vt:lpstr>
      <vt:lpstr>VACCINES</vt:lpstr>
      <vt:lpstr>PowerPoint Presentation</vt:lpstr>
      <vt:lpstr>PowerPoint Presentation</vt:lpstr>
      <vt:lpstr>Preventing Cholera:  Vaccines</vt:lpstr>
      <vt:lpstr>Killed Whole-cell Vaccines: Disadvantages</vt:lpstr>
      <vt:lpstr>Prevention</vt:lpstr>
      <vt:lpstr>Halophilic Vibrios </vt:lpstr>
      <vt:lpstr>Halophilic Vibrios</vt:lpstr>
      <vt:lpstr>Halophilic Vibrios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VIBRIO</dc:title>
  <dc:creator>Micro</dc:creator>
  <cp:lastModifiedBy>micro pc</cp:lastModifiedBy>
  <cp:revision>174</cp:revision>
  <dcterms:created xsi:type="dcterms:W3CDTF">2006-08-16T00:00:00Z</dcterms:created>
  <dcterms:modified xsi:type="dcterms:W3CDTF">2023-09-06T05:42:35Z</dcterms:modified>
</cp:coreProperties>
</file>