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26108C-9926-42DD-AC9D-BC9FC8449D93}" type="datetimeFigureOut">
              <a:rPr lang="en-US" smtClean="0"/>
              <a:t>9/12/2023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C4B610-4C49-4290-9238-34F0D0E58294}" type="slidenum">
              <a:rPr lang="en-US" smtClean="0"/>
              <a:t>‹#›</a:t>
            </a:fld>
            <a:endParaRPr lang="en-US"/>
          </a:p>
        </p:txBody>
      </p:sp>
    </p:spTree>
    <p:extLst>
      <p:ext uri="{BB962C8B-B14F-4D97-AF65-F5344CB8AC3E}">
        <p14:creationId xmlns:p14="http://schemas.microsoft.com/office/powerpoint/2010/main" val="756530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26108C-9926-42DD-AC9D-BC9FC8449D93}" type="datetimeFigureOut">
              <a:rPr lang="en-US" smtClean="0"/>
              <a:t>9/12/2023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C4B610-4C49-4290-9238-34F0D0E58294}" type="slidenum">
              <a:rPr lang="en-US" smtClean="0"/>
              <a:t>‹#›</a:t>
            </a:fld>
            <a:endParaRPr lang="en-US"/>
          </a:p>
        </p:txBody>
      </p:sp>
    </p:spTree>
    <p:extLst>
      <p:ext uri="{BB962C8B-B14F-4D97-AF65-F5344CB8AC3E}">
        <p14:creationId xmlns:p14="http://schemas.microsoft.com/office/powerpoint/2010/main" val="3367369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26108C-9926-42DD-AC9D-BC9FC8449D93}" type="datetimeFigureOut">
              <a:rPr lang="en-US" smtClean="0"/>
              <a:t>9/12/2023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C4B610-4C49-4290-9238-34F0D0E58294}" type="slidenum">
              <a:rPr lang="en-US" smtClean="0"/>
              <a:t>‹#›</a:t>
            </a:fld>
            <a:endParaRPr lang="en-US"/>
          </a:p>
        </p:txBody>
      </p:sp>
    </p:spTree>
    <p:extLst>
      <p:ext uri="{BB962C8B-B14F-4D97-AF65-F5344CB8AC3E}">
        <p14:creationId xmlns:p14="http://schemas.microsoft.com/office/powerpoint/2010/main" val="1858838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126108C-9926-42DD-AC9D-BC9FC8449D93}" type="datetimeFigureOut">
              <a:rPr lang="en-US" smtClean="0"/>
              <a:t>9/12/2023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C4B610-4C49-4290-9238-34F0D0E58294}" type="slidenum">
              <a:rPr lang="en-US" smtClean="0"/>
              <a:t>‹#›</a:t>
            </a:fld>
            <a:endParaRPr lang="en-US"/>
          </a:p>
        </p:txBody>
      </p:sp>
    </p:spTree>
    <p:extLst>
      <p:ext uri="{BB962C8B-B14F-4D97-AF65-F5344CB8AC3E}">
        <p14:creationId xmlns:p14="http://schemas.microsoft.com/office/powerpoint/2010/main" val="3862342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126108C-9926-42DD-AC9D-BC9FC8449D93}" type="datetimeFigureOut">
              <a:rPr lang="en-US" smtClean="0"/>
              <a:t>9/12/2023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C4B610-4C49-4290-9238-34F0D0E58294}" type="slidenum">
              <a:rPr lang="en-US" smtClean="0"/>
              <a:t>‹#›</a:t>
            </a:fld>
            <a:endParaRPr lang="en-US"/>
          </a:p>
        </p:txBody>
      </p:sp>
    </p:spTree>
    <p:extLst>
      <p:ext uri="{BB962C8B-B14F-4D97-AF65-F5344CB8AC3E}">
        <p14:creationId xmlns:p14="http://schemas.microsoft.com/office/powerpoint/2010/main" val="96933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26108C-9926-42DD-AC9D-BC9FC8449D93}" type="datetimeFigureOut">
              <a:rPr lang="en-US" smtClean="0"/>
              <a:t>9/12/2023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C4B610-4C49-4290-9238-34F0D0E58294}" type="slidenum">
              <a:rPr lang="en-US" smtClean="0"/>
              <a:t>‹#›</a:t>
            </a:fld>
            <a:endParaRPr lang="en-US"/>
          </a:p>
        </p:txBody>
      </p:sp>
    </p:spTree>
    <p:extLst>
      <p:ext uri="{BB962C8B-B14F-4D97-AF65-F5344CB8AC3E}">
        <p14:creationId xmlns:p14="http://schemas.microsoft.com/office/powerpoint/2010/main" val="1953338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26108C-9926-42DD-AC9D-BC9FC8449D93}" type="datetimeFigureOut">
              <a:rPr lang="en-US" smtClean="0"/>
              <a:t>9/12/2023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C4B610-4C49-4290-9238-34F0D0E58294}" type="slidenum">
              <a:rPr lang="en-US" smtClean="0"/>
              <a:t>‹#›</a:t>
            </a:fld>
            <a:endParaRPr lang="en-US"/>
          </a:p>
        </p:txBody>
      </p:sp>
    </p:spTree>
    <p:extLst>
      <p:ext uri="{BB962C8B-B14F-4D97-AF65-F5344CB8AC3E}">
        <p14:creationId xmlns:p14="http://schemas.microsoft.com/office/powerpoint/2010/main" val="4238507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26108C-9926-42DD-AC9D-BC9FC8449D93}" type="datetimeFigureOut">
              <a:rPr lang="en-US" smtClean="0"/>
              <a:t>9/12/2023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C4B610-4C49-4290-9238-34F0D0E58294}" type="slidenum">
              <a:rPr lang="en-US" smtClean="0"/>
              <a:t>‹#›</a:t>
            </a:fld>
            <a:endParaRPr lang="en-US"/>
          </a:p>
        </p:txBody>
      </p:sp>
    </p:spTree>
    <p:extLst>
      <p:ext uri="{BB962C8B-B14F-4D97-AF65-F5344CB8AC3E}">
        <p14:creationId xmlns:p14="http://schemas.microsoft.com/office/powerpoint/2010/main" val="4179938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26108C-9926-42DD-AC9D-BC9FC8449D93}" type="datetimeFigureOut">
              <a:rPr lang="en-US" smtClean="0"/>
              <a:t>9/12/2023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C4B610-4C49-4290-9238-34F0D0E58294}" type="slidenum">
              <a:rPr lang="en-US" smtClean="0"/>
              <a:t>‹#›</a:t>
            </a:fld>
            <a:endParaRPr lang="en-US"/>
          </a:p>
        </p:txBody>
      </p:sp>
    </p:spTree>
    <p:extLst>
      <p:ext uri="{BB962C8B-B14F-4D97-AF65-F5344CB8AC3E}">
        <p14:creationId xmlns:p14="http://schemas.microsoft.com/office/powerpoint/2010/main" val="1049573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26108C-9926-42DD-AC9D-BC9FC8449D93}" type="datetimeFigureOut">
              <a:rPr lang="en-US" smtClean="0"/>
              <a:t>9/12/2023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C4B610-4C49-4290-9238-34F0D0E58294}" type="slidenum">
              <a:rPr lang="en-US" smtClean="0"/>
              <a:t>‹#›</a:t>
            </a:fld>
            <a:endParaRPr lang="en-US"/>
          </a:p>
        </p:txBody>
      </p:sp>
    </p:spTree>
    <p:extLst>
      <p:ext uri="{BB962C8B-B14F-4D97-AF65-F5344CB8AC3E}">
        <p14:creationId xmlns:p14="http://schemas.microsoft.com/office/powerpoint/2010/main" val="3768249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26108C-9926-42DD-AC9D-BC9FC8449D93}" type="datetimeFigureOut">
              <a:rPr lang="en-US" smtClean="0"/>
              <a:t>9/12/2023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C4B610-4C49-4290-9238-34F0D0E58294}" type="slidenum">
              <a:rPr lang="en-US" smtClean="0"/>
              <a:t>‹#›</a:t>
            </a:fld>
            <a:endParaRPr lang="en-US"/>
          </a:p>
        </p:txBody>
      </p:sp>
    </p:spTree>
    <p:extLst>
      <p:ext uri="{BB962C8B-B14F-4D97-AF65-F5344CB8AC3E}">
        <p14:creationId xmlns:p14="http://schemas.microsoft.com/office/powerpoint/2010/main" val="3254169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26108C-9926-42DD-AC9D-BC9FC8449D93}" type="datetimeFigureOut">
              <a:rPr lang="en-US" smtClean="0"/>
              <a:t>9/12/2023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C4B610-4C49-4290-9238-34F0D0E58294}" type="slidenum">
              <a:rPr lang="en-US" smtClean="0"/>
              <a:t>‹#›</a:t>
            </a:fld>
            <a:endParaRPr lang="en-US"/>
          </a:p>
        </p:txBody>
      </p:sp>
    </p:spTree>
    <p:extLst>
      <p:ext uri="{BB962C8B-B14F-4D97-AF65-F5344CB8AC3E}">
        <p14:creationId xmlns:p14="http://schemas.microsoft.com/office/powerpoint/2010/main" val="894866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Bio Film</a:t>
            </a:r>
            <a:endParaRPr lang="en-US" dirty="0"/>
          </a:p>
        </p:txBody>
      </p:sp>
      <p:sp>
        <p:nvSpPr>
          <p:cNvPr id="3" name="Subtitle 2"/>
          <p:cNvSpPr>
            <a:spLocks noGrp="1"/>
          </p:cNvSpPr>
          <p:nvPr>
            <p:ph type="subTitle" idx="1"/>
          </p:nvPr>
        </p:nvSpPr>
        <p:spPr/>
        <p:txBody>
          <a:bodyPr/>
          <a:lstStyle/>
          <a:p>
            <a:r>
              <a:rPr lang="en-US" dirty="0" smtClean="0"/>
              <a:t>Dr. </a:t>
            </a:r>
            <a:r>
              <a:rPr lang="en-US" dirty="0" err="1" smtClean="0"/>
              <a:t>Ved</a:t>
            </a:r>
            <a:r>
              <a:rPr lang="en-US" dirty="0" smtClean="0"/>
              <a:t> </a:t>
            </a:r>
            <a:r>
              <a:rPr lang="en-US" dirty="0" err="1" smtClean="0"/>
              <a:t>Prakash</a:t>
            </a:r>
            <a:r>
              <a:rPr lang="en-US" dirty="0" smtClean="0"/>
              <a:t> </a:t>
            </a:r>
          </a:p>
          <a:p>
            <a:r>
              <a:rPr lang="en-US" dirty="0" smtClean="0"/>
              <a:t>Professor &amp; Head </a:t>
            </a:r>
          </a:p>
          <a:p>
            <a:r>
              <a:rPr lang="en-US" dirty="0" smtClean="0"/>
              <a:t>PG Department of Microbiology</a:t>
            </a:r>
            <a:endParaRPr lang="en-US" dirty="0"/>
          </a:p>
        </p:txBody>
      </p:sp>
    </p:spTree>
    <p:extLst>
      <p:ext uri="{BB962C8B-B14F-4D97-AF65-F5344CB8AC3E}">
        <p14:creationId xmlns:p14="http://schemas.microsoft.com/office/powerpoint/2010/main" val="35650578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r>
              <a:rPr lang="en-US" dirty="0" smtClean="0"/>
              <a:t>Biofilm is a living ecosystem made of millions of adherent bacterial cells embedded within a self produced matrix of extracellular polymeric substance i.e. polysaccharide slime layer.</a:t>
            </a:r>
          </a:p>
          <a:p>
            <a:r>
              <a:rPr lang="en-US" dirty="0" smtClean="0"/>
              <a:t>Persistent biofilms containing pathogenic bacteria are capable of adherence to damaged tissues (tooth and ear) and plastic surfaces (e.g. medical devices, such as catheters and pacemakers etc. </a:t>
            </a:r>
            <a:endParaRPr lang="en-US" dirty="0"/>
          </a:p>
        </p:txBody>
      </p:sp>
    </p:spTree>
    <p:extLst>
      <p:ext uri="{BB962C8B-B14F-4D97-AF65-F5344CB8AC3E}">
        <p14:creationId xmlns:p14="http://schemas.microsoft.com/office/powerpoint/2010/main" val="254432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Steps of biofilm formation </a:t>
            </a:r>
            <a:endParaRPr lang="en-US" dirty="0"/>
          </a:p>
        </p:txBody>
      </p:sp>
      <p:sp>
        <p:nvSpPr>
          <p:cNvPr id="3" name="Content Placeholder 2"/>
          <p:cNvSpPr>
            <a:spLocks noGrp="1"/>
          </p:cNvSpPr>
          <p:nvPr>
            <p:ph idx="1"/>
          </p:nvPr>
        </p:nvSpPr>
        <p:spPr/>
        <p:txBody>
          <a:bodyPr/>
          <a:lstStyle/>
          <a:p>
            <a:r>
              <a:rPr lang="en-US" dirty="0"/>
              <a:t>Biofilm formation is a complex process that typically involves several stages. Here are the general steps of biofilm formation:</a:t>
            </a:r>
          </a:p>
          <a:p>
            <a:pPr lvl="0"/>
            <a:r>
              <a:rPr lang="en-US" b="1" dirty="0"/>
              <a:t>Initial Attachment</a:t>
            </a:r>
            <a:r>
              <a:rPr lang="en-US" dirty="0"/>
              <a:t>:</a:t>
            </a:r>
          </a:p>
          <a:p>
            <a:pPr lvl="1"/>
            <a:r>
              <a:rPr lang="en-US" dirty="0"/>
              <a:t>In this first stage, free-floating microorganisms (planktonic cells) in a liquid environment or on a surface encounter a suitable surface to attach to. This attachment is typically reversible, meaning the microorganisms can detach and reattach.</a:t>
            </a:r>
          </a:p>
          <a:p>
            <a:endParaRPr lang="en-US" dirty="0"/>
          </a:p>
        </p:txBody>
      </p:sp>
    </p:spTree>
    <p:extLst>
      <p:ext uri="{BB962C8B-B14F-4D97-AF65-F5344CB8AC3E}">
        <p14:creationId xmlns:p14="http://schemas.microsoft.com/office/powerpoint/2010/main" val="34756507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68963"/>
          </a:xfrm>
        </p:spPr>
        <p:txBody>
          <a:bodyPr/>
          <a:lstStyle/>
          <a:p>
            <a:pPr lvl="0"/>
            <a:r>
              <a:rPr lang="en-US" b="1" dirty="0"/>
              <a:t>Irreversible Attachment</a:t>
            </a:r>
            <a:r>
              <a:rPr lang="en-US" dirty="0"/>
              <a:t>:</a:t>
            </a:r>
          </a:p>
          <a:p>
            <a:pPr lvl="1"/>
            <a:r>
              <a:rPr lang="en-US" dirty="0"/>
              <a:t>After initial attachment, some microorganisms undergo irreversible attachment. They produce adhesive molecules or appendages (such as </a:t>
            </a:r>
            <a:r>
              <a:rPr lang="en-US" dirty="0" err="1"/>
              <a:t>pili</a:t>
            </a:r>
            <a:r>
              <a:rPr lang="en-US" dirty="0"/>
              <a:t> or fimbriae) that firmly anchor them to the surface.</a:t>
            </a:r>
          </a:p>
          <a:p>
            <a:pPr lvl="0"/>
            <a:r>
              <a:rPr lang="en-US" b="1" dirty="0" err="1"/>
              <a:t>Microcolony</a:t>
            </a:r>
            <a:r>
              <a:rPr lang="en-US" b="1" dirty="0"/>
              <a:t> Formation</a:t>
            </a:r>
            <a:r>
              <a:rPr lang="en-US" dirty="0"/>
              <a:t>:</a:t>
            </a:r>
          </a:p>
          <a:p>
            <a:pPr lvl="1"/>
            <a:r>
              <a:rPr lang="en-US" dirty="0"/>
              <a:t>As more microorganisms attach to the surface, they start to form small clusters or </a:t>
            </a:r>
            <a:r>
              <a:rPr lang="en-US" dirty="0" err="1"/>
              <a:t>microcolonies</a:t>
            </a:r>
            <a:r>
              <a:rPr lang="en-US" dirty="0"/>
              <a:t>. These </a:t>
            </a:r>
            <a:r>
              <a:rPr lang="en-US" dirty="0" err="1"/>
              <a:t>microcolonies</a:t>
            </a:r>
            <a:r>
              <a:rPr lang="en-US" dirty="0"/>
              <a:t> consist of multiple layers of cells</a:t>
            </a:r>
            <a:r>
              <a:rPr lang="en-US" dirty="0" smtClean="0"/>
              <a:t>.</a:t>
            </a:r>
            <a:endParaRPr lang="en-US" dirty="0"/>
          </a:p>
        </p:txBody>
      </p:sp>
    </p:spTree>
    <p:extLst>
      <p:ext uri="{BB962C8B-B14F-4D97-AF65-F5344CB8AC3E}">
        <p14:creationId xmlns:p14="http://schemas.microsoft.com/office/powerpoint/2010/main" val="623217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lvl="0"/>
            <a:r>
              <a:rPr lang="en-US" sz="4000" b="1" dirty="0"/>
              <a:t>Extracellular Matrix Production</a:t>
            </a:r>
            <a:r>
              <a:rPr lang="en-US" sz="4000" dirty="0"/>
              <a:t>:</a:t>
            </a:r>
          </a:p>
          <a:p>
            <a:pPr lvl="1"/>
            <a:r>
              <a:rPr lang="en-US" sz="3600" dirty="0"/>
              <a:t>Microorganisms within the </a:t>
            </a:r>
            <a:r>
              <a:rPr lang="en-US" sz="3600" dirty="0" err="1"/>
              <a:t>microcolonies</a:t>
            </a:r>
            <a:r>
              <a:rPr lang="en-US" sz="3600" dirty="0"/>
              <a:t> begin to produce and secrete extracellular polymeric substances (EPS), which include polysaccharides, proteins, DNA, and other molecules. These substances form a matrix that surrounds and encases the microorganisms</a:t>
            </a:r>
            <a:r>
              <a:rPr lang="en-US" sz="3600" dirty="0" smtClean="0"/>
              <a:t>.</a:t>
            </a:r>
            <a:endParaRPr lang="en-US" sz="3600" dirty="0"/>
          </a:p>
        </p:txBody>
      </p:sp>
    </p:spTree>
    <p:extLst>
      <p:ext uri="{BB962C8B-B14F-4D97-AF65-F5344CB8AC3E}">
        <p14:creationId xmlns:p14="http://schemas.microsoft.com/office/powerpoint/2010/main" val="3952650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lvl="0"/>
            <a:r>
              <a:rPr lang="en-US" sz="3600" b="1" dirty="0" smtClean="0"/>
              <a:t>Maturation and Biofilm Growth</a:t>
            </a:r>
            <a:r>
              <a:rPr lang="en-US" sz="3600" dirty="0" smtClean="0"/>
              <a:t>:</a:t>
            </a:r>
          </a:p>
          <a:p>
            <a:pPr lvl="1"/>
            <a:r>
              <a:rPr lang="en-US" sz="3200" dirty="0" smtClean="0"/>
              <a:t>As the biofilm matures, it becomes more structured and three-dimensional. Microorganisms in the biofilm continue to divide and multiply, contributing to biofilm growth.</a:t>
            </a:r>
          </a:p>
          <a:p>
            <a:pPr marL="457200" lvl="1" indent="0">
              <a:buNone/>
            </a:pPr>
            <a:r>
              <a:rPr lang="en-US" sz="3200" dirty="0" smtClean="0"/>
              <a:t>The extracellular matrix plays a crucial role in providing structural support to the biofilm, helping it adhere to surfaces and resist mechanical forces.</a:t>
            </a:r>
          </a:p>
          <a:p>
            <a:endParaRPr lang="en-US" sz="3600" dirty="0"/>
          </a:p>
        </p:txBody>
      </p:sp>
    </p:spTree>
    <p:extLst>
      <p:ext uri="{BB962C8B-B14F-4D97-AF65-F5344CB8AC3E}">
        <p14:creationId xmlns:p14="http://schemas.microsoft.com/office/powerpoint/2010/main" val="1944844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pPr lvl="0"/>
            <a:r>
              <a:rPr lang="en-US" b="1" dirty="0"/>
              <a:t>Channel Formation</a:t>
            </a:r>
            <a:r>
              <a:rPr lang="en-US" dirty="0"/>
              <a:t>:</a:t>
            </a:r>
          </a:p>
          <a:p>
            <a:pPr lvl="1"/>
            <a:r>
              <a:rPr lang="en-US" dirty="0"/>
              <a:t>Within the biofilm, water channels or channels for nutrient flow may form. These channels allow for the transport of nutrients and waste products throughout the biofilm structure.</a:t>
            </a:r>
          </a:p>
          <a:p>
            <a:endParaRPr lang="en-US" dirty="0"/>
          </a:p>
        </p:txBody>
      </p:sp>
    </p:spTree>
    <p:extLst>
      <p:ext uri="{BB962C8B-B14F-4D97-AF65-F5344CB8AC3E}">
        <p14:creationId xmlns:p14="http://schemas.microsoft.com/office/powerpoint/2010/main" val="3032267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lvl="0"/>
            <a:r>
              <a:rPr lang="en-US" b="1" dirty="0" smtClean="0"/>
              <a:t>Quorum Sensing</a:t>
            </a:r>
            <a:r>
              <a:rPr lang="en-US" dirty="0" smtClean="0"/>
              <a:t>:</a:t>
            </a:r>
            <a:endParaRPr lang="en-US" dirty="0"/>
          </a:p>
        </p:txBody>
      </p:sp>
      <p:sp>
        <p:nvSpPr>
          <p:cNvPr id="5" name="Content Placeholder 4"/>
          <p:cNvSpPr>
            <a:spLocks noGrp="1"/>
          </p:cNvSpPr>
          <p:nvPr>
            <p:ph idx="1"/>
          </p:nvPr>
        </p:nvSpPr>
        <p:spPr/>
        <p:txBody>
          <a:bodyPr/>
          <a:lstStyle/>
          <a:p>
            <a:pPr lvl="1"/>
            <a:r>
              <a:rPr lang="en-US" dirty="0" smtClean="0"/>
              <a:t>In many biofilm-forming microorganisms, a communication process called quorum sensing plays a role in coordinating biofilm formation. Microorganisms release signaling molecules, and when a critical concentration of these molecules is reached, it triggers the expression of genes involved in biofilm development.</a:t>
            </a:r>
          </a:p>
          <a:p>
            <a:endParaRPr lang="en-US" dirty="0"/>
          </a:p>
        </p:txBody>
      </p:sp>
    </p:spTree>
    <p:extLst>
      <p:ext uri="{BB962C8B-B14F-4D97-AF65-F5344CB8AC3E}">
        <p14:creationId xmlns:p14="http://schemas.microsoft.com/office/powerpoint/2010/main" val="3020093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lnSpcReduction="10000"/>
          </a:bodyPr>
          <a:lstStyle/>
          <a:p>
            <a:pPr lvl="0"/>
            <a:r>
              <a:rPr lang="en-US" b="1" dirty="0"/>
              <a:t>Maturation and Differentiation</a:t>
            </a:r>
            <a:r>
              <a:rPr lang="en-US" dirty="0"/>
              <a:t>:</a:t>
            </a:r>
          </a:p>
          <a:p>
            <a:pPr lvl="1"/>
            <a:r>
              <a:rPr lang="en-US" dirty="0"/>
              <a:t>Over time, the biofilm continues to mature and differentiate. Within the biofilm, different microenvironments may exist, resulting in variations in microbial activity, gene expression, and metabolic processes.</a:t>
            </a:r>
          </a:p>
          <a:p>
            <a:pPr lvl="0"/>
            <a:r>
              <a:rPr lang="en-US" b="1" dirty="0"/>
              <a:t>Detachment</a:t>
            </a:r>
            <a:r>
              <a:rPr lang="en-US" dirty="0"/>
              <a:t>:</a:t>
            </a:r>
          </a:p>
          <a:p>
            <a:pPr lvl="1"/>
            <a:r>
              <a:rPr lang="en-US" dirty="0"/>
              <a:t>Biofilms are dynamic structures, and microorganisms can detach from the biofilm surface and re-enter the planktonic state. This detachment can be influenced by factors such as environmental conditions, nutrient availability, and physical disturbances.</a:t>
            </a:r>
          </a:p>
          <a:p>
            <a:endParaRPr lang="en-US" dirty="0"/>
          </a:p>
        </p:txBody>
      </p:sp>
    </p:spTree>
    <p:extLst>
      <p:ext uri="{BB962C8B-B14F-4D97-AF65-F5344CB8AC3E}">
        <p14:creationId xmlns:p14="http://schemas.microsoft.com/office/powerpoint/2010/main" val="3933919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b="1" dirty="0"/>
              <a:t>Dispersal</a:t>
            </a:r>
            <a:r>
              <a:rPr lang="en-US" dirty="0"/>
              <a:t>:</a:t>
            </a:r>
          </a:p>
          <a:p>
            <a:pPr lvl="1"/>
            <a:r>
              <a:rPr lang="en-US" dirty="0"/>
              <a:t>In some cases, microorganisms in the biofilm can release specialized cells called dispersal cells or swarmer cells. These cells are adapted for motility and can spread to new surfaces to initiate the formation of biofilms elsewhere.</a:t>
            </a:r>
          </a:p>
          <a:p>
            <a:endParaRPr lang="en-US" dirty="0"/>
          </a:p>
        </p:txBody>
      </p:sp>
    </p:spTree>
    <p:extLst>
      <p:ext uri="{BB962C8B-B14F-4D97-AF65-F5344CB8AC3E}">
        <p14:creationId xmlns:p14="http://schemas.microsoft.com/office/powerpoint/2010/main" val="673667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solidFill>
                  <a:srgbClr val="FF0000"/>
                </a:solidFill>
              </a:rPr>
              <a:t>How to control biofilm formation </a:t>
            </a:r>
            <a:endParaRPr lang="en-US" dirty="0">
              <a:solidFill>
                <a:srgbClr val="FF0000"/>
              </a:solidFill>
            </a:endParaRPr>
          </a:p>
        </p:txBody>
      </p:sp>
      <p:sp>
        <p:nvSpPr>
          <p:cNvPr id="5" name="Content Placeholder 4"/>
          <p:cNvSpPr>
            <a:spLocks noGrp="1"/>
          </p:cNvSpPr>
          <p:nvPr>
            <p:ph idx="1"/>
          </p:nvPr>
        </p:nvSpPr>
        <p:spPr/>
        <p:txBody>
          <a:bodyPr>
            <a:normAutofit/>
          </a:bodyPr>
          <a:lstStyle/>
          <a:p>
            <a:r>
              <a:rPr lang="en-US" dirty="0" smtClean="0"/>
              <a:t>Controlling </a:t>
            </a:r>
            <a:r>
              <a:rPr lang="en-US" dirty="0"/>
              <a:t>biofilm formation can be challenging due to the complex and resilient nature of biofilms. However, there are several strategies and approaches that can help mitigate biofilm formation and its associated problems, whether in healthcare settings, industrial processes, or natural environments. Here are some methods for controlling biofilm formation:</a:t>
            </a:r>
          </a:p>
          <a:p>
            <a:endParaRPr lang="en-US" dirty="0"/>
          </a:p>
        </p:txBody>
      </p:sp>
    </p:spTree>
    <p:extLst>
      <p:ext uri="{BB962C8B-B14F-4D97-AF65-F5344CB8AC3E}">
        <p14:creationId xmlns:p14="http://schemas.microsoft.com/office/powerpoint/2010/main" val="4037731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lvl="0"/>
            <a:r>
              <a:rPr lang="en-US" b="1" dirty="0">
                <a:solidFill>
                  <a:srgbClr val="7030A0"/>
                </a:solidFill>
              </a:rPr>
              <a:t>Maintain Good Hygiene and Cleaning Practices</a:t>
            </a:r>
            <a:r>
              <a:rPr lang="en-US" dirty="0">
                <a:solidFill>
                  <a:srgbClr val="7030A0"/>
                </a:solidFill>
              </a:rPr>
              <a:t>:</a:t>
            </a:r>
          </a:p>
          <a:p>
            <a:pPr lvl="1"/>
            <a:r>
              <a:rPr lang="en-US" dirty="0"/>
              <a:t>In healthcare settings, ensure that medical equipment and surfaces are regularly cleaned and disinfected according to established protocols.</a:t>
            </a:r>
          </a:p>
          <a:p>
            <a:pPr lvl="1"/>
            <a:r>
              <a:rPr lang="en-US" dirty="0"/>
              <a:t>In food processing and industrial settings, maintain strict cleaning and sanitation practices to prevent biofilm formation in pipes, tanks, and equipment.</a:t>
            </a:r>
          </a:p>
          <a:p>
            <a:endParaRPr lang="en-US" dirty="0"/>
          </a:p>
        </p:txBody>
      </p:sp>
    </p:spTree>
    <p:extLst>
      <p:ext uri="{BB962C8B-B14F-4D97-AF65-F5344CB8AC3E}">
        <p14:creationId xmlns:p14="http://schemas.microsoft.com/office/powerpoint/2010/main" val="85153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lvl="0"/>
            <a:r>
              <a:rPr lang="en-US" b="1" dirty="0">
                <a:solidFill>
                  <a:srgbClr val="7030A0"/>
                </a:solidFill>
              </a:rPr>
              <a:t>Surface Modification</a:t>
            </a:r>
            <a:r>
              <a:rPr lang="en-US" dirty="0">
                <a:solidFill>
                  <a:srgbClr val="7030A0"/>
                </a:solidFill>
              </a:rPr>
              <a:t>:</a:t>
            </a:r>
          </a:p>
          <a:p>
            <a:pPr lvl="1"/>
            <a:r>
              <a:rPr lang="en-US" dirty="0"/>
              <a:t>Alter the surface properties of materials to make them less conducive to biofilm attachment. This can include making surfaces hydrophobic, altering surface charge, or using anti-adhesive coatings.</a:t>
            </a:r>
          </a:p>
          <a:p>
            <a:pPr lvl="1"/>
            <a:r>
              <a:rPr lang="en-US" dirty="0"/>
              <a:t>Use materials with inherent resistance to biofilm formation, such as certain types of stainless steel or plastics.</a:t>
            </a:r>
          </a:p>
          <a:p>
            <a:endParaRPr lang="en-US" dirty="0"/>
          </a:p>
        </p:txBody>
      </p:sp>
    </p:spTree>
    <p:extLst>
      <p:ext uri="{BB962C8B-B14F-4D97-AF65-F5344CB8AC3E}">
        <p14:creationId xmlns:p14="http://schemas.microsoft.com/office/powerpoint/2010/main" val="414405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lvl="0"/>
            <a:r>
              <a:rPr lang="en-US" b="1" dirty="0">
                <a:solidFill>
                  <a:srgbClr val="7030A0"/>
                </a:solidFill>
              </a:rPr>
              <a:t>Chemical Disinfection and Antimicrobials</a:t>
            </a:r>
            <a:r>
              <a:rPr lang="en-US" dirty="0">
                <a:solidFill>
                  <a:srgbClr val="7030A0"/>
                </a:solidFill>
              </a:rPr>
              <a:t>:</a:t>
            </a:r>
          </a:p>
          <a:p>
            <a:pPr lvl="1"/>
            <a:r>
              <a:rPr lang="en-US" dirty="0"/>
              <a:t>Use appropriate disinfectants and antimicrobial agents to kill or inhibit biofilm-forming microorganisms. However, it's important to note that biofilms can be more resistant to antimicrobial agents than planktonic cells, so higher concentrations or longer exposure times may be needed.</a:t>
            </a:r>
          </a:p>
          <a:p>
            <a:pPr lvl="1"/>
            <a:r>
              <a:rPr lang="en-US" dirty="0"/>
              <a:t>Consider the use of biofilm-specific antimicrobial agents or enzymes that target the extracellular matrix.</a:t>
            </a:r>
          </a:p>
          <a:p>
            <a:endParaRPr lang="en-US" dirty="0"/>
          </a:p>
        </p:txBody>
      </p:sp>
    </p:spTree>
    <p:extLst>
      <p:ext uri="{BB962C8B-B14F-4D97-AF65-F5344CB8AC3E}">
        <p14:creationId xmlns:p14="http://schemas.microsoft.com/office/powerpoint/2010/main" val="3292991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85000" lnSpcReduction="10000"/>
          </a:bodyPr>
          <a:lstStyle/>
          <a:p>
            <a:pPr lvl="0"/>
            <a:r>
              <a:rPr lang="en-US" b="1" dirty="0">
                <a:solidFill>
                  <a:srgbClr val="7030A0"/>
                </a:solidFill>
              </a:rPr>
              <a:t>Biofilm-Disrupting Agents</a:t>
            </a:r>
            <a:r>
              <a:rPr lang="en-US" dirty="0">
                <a:solidFill>
                  <a:srgbClr val="7030A0"/>
                </a:solidFill>
              </a:rPr>
              <a:t>:</a:t>
            </a:r>
          </a:p>
          <a:p>
            <a:pPr lvl="1"/>
            <a:r>
              <a:rPr lang="en-US" dirty="0"/>
              <a:t>Develop or use agents that can disrupt mature biofilms. These can include enzymes that break down the extracellular matrix or agents that interfere with quorum sensing, a process by which bacteria communicate and coordinate biofilm formation.</a:t>
            </a:r>
          </a:p>
          <a:p>
            <a:pPr lvl="1"/>
            <a:r>
              <a:rPr lang="en-US" dirty="0"/>
              <a:t>Antifouling coatings and materials can help prevent biofilm attachment and growth on surfaces.</a:t>
            </a:r>
          </a:p>
          <a:p>
            <a:pPr lvl="0"/>
            <a:r>
              <a:rPr lang="en-US" b="1" dirty="0">
                <a:solidFill>
                  <a:srgbClr val="7030A0"/>
                </a:solidFill>
              </a:rPr>
              <a:t>Mechanical Removal</a:t>
            </a:r>
            <a:r>
              <a:rPr lang="en-US" dirty="0">
                <a:solidFill>
                  <a:srgbClr val="7030A0"/>
                </a:solidFill>
              </a:rPr>
              <a:t>:</a:t>
            </a:r>
          </a:p>
          <a:p>
            <a:pPr marL="0" indent="0">
              <a:buNone/>
            </a:pPr>
            <a:r>
              <a:rPr lang="en-US" dirty="0"/>
              <a:t>In some cases, physically removing biofilms may be necessary. This can involve techniques such as scrubbing, jetting, or ultrasonic cleaning</a:t>
            </a:r>
            <a:r>
              <a:rPr lang="en-US" dirty="0" smtClean="0"/>
              <a:t>. </a:t>
            </a:r>
            <a:r>
              <a:rPr lang="en-US" dirty="0"/>
              <a:t> </a:t>
            </a:r>
            <a:r>
              <a:rPr lang="en-US" dirty="0" smtClean="0"/>
              <a:t>In </a:t>
            </a:r>
            <a:r>
              <a:rPr lang="en-US" dirty="0"/>
              <a:t>industrial settings, periodic maintenance and cleaning of equipment can help prevent the build-up of biofilms.</a:t>
            </a:r>
          </a:p>
          <a:p>
            <a:pPr lvl="1"/>
            <a:endParaRPr lang="en-US" dirty="0" smtClean="0"/>
          </a:p>
          <a:p>
            <a:pPr marL="457200" lvl="1" indent="0">
              <a:buNone/>
            </a:pPr>
            <a:endParaRPr lang="en-US" dirty="0"/>
          </a:p>
          <a:p>
            <a:endParaRPr lang="en-US" dirty="0"/>
          </a:p>
        </p:txBody>
      </p:sp>
    </p:spTree>
    <p:extLst>
      <p:ext uri="{BB962C8B-B14F-4D97-AF65-F5344CB8AC3E}">
        <p14:creationId xmlns:p14="http://schemas.microsoft.com/office/powerpoint/2010/main" val="1815698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lvl="0"/>
            <a:r>
              <a:rPr lang="en-US" b="1" dirty="0">
                <a:solidFill>
                  <a:srgbClr val="7030A0"/>
                </a:solidFill>
              </a:rPr>
              <a:t>Prevent Nutrient Availability</a:t>
            </a:r>
            <a:r>
              <a:rPr lang="en-US" dirty="0">
                <a:solidFill>
                  <a:srgbClr val="7030A0"/>
                </a:solidFill>
              </a:rPr>
              <a:t>:</a:t>
            </a:r>
          </a:p>
          <a:p>
            <a:pPr lvl="1"/>
            <a:r>
              <a:rPr lang="en-US" dirty="0"/>
              <a:t>Biofilm formation often relies on access to nutrients. In industrial processes, controlling nutrient levels in water or other fluids can limit biofilm growth.</a:t>
            </a:r>
          </a:p>
          <a:p>
            <a:pPr lvl="1"/>
            <a:r>
              <a:rPr lang="en-US" dirty="0"/>
              <a:t>In healthcare settings, use sterile water and solutions to prevent the introduction of nutrients that could promote biofilm formation.</a:t>
            </a:r>
          </a:p>
          <a:p>
            <a:endParaRPr lang="en-US" dirty="0"/>
          </a:p>
        </p:txBody>
      </p:sp>
    </p:spTree>
    <p:extLst>
      <p:ext uri="{BB962C8B-B14F-4D97-AF65-F5344CB8AC3E}">
        <p14:creationId xmlns:p14="http://schemas.microsoft.com/office/powerpoint/2010/main" val="3809779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lvl="0"/>
            <a:r>
              <a:rPr lang="en-US" b="1" dirty="0">
                <a:solidFill>
                  <a:srgbClr val="7030A0"/>
                </a:solidFill>
              </a:rPr>
              <a:t>Biofilm Monitoring</a:t>
            </a:r>
            <a:r>
              <a:rPr lang="en-US" dirty="0">
                <a:solidFill>
                  <a:srgbClr val="7030A0"/>
                </a:solidFill>
              </a:rPr>
              <a:t>:</a:t>
            </a:r>
          </a:p>
          <a:p>
            <a:pPr lvl="1"/>
            <a:r>
              <a:rPr lang="en-US" dirty="0"/>
              <a:t>Regularly monitor surfaces and systems for signs of biofilm formation, including visual inspection, microbial testing, and biofilm detection technologies.</a:t>
            </a:r>
          </a:p>
          <a:p>
            <a:pPr lvl="0"/>
            <a:r>
              <a:rPr lang="en-US" b="1" dirty="0">
                <a:solidFill>
                  <a:srgbClr val="7030A0"/>
                </a:solidFill>
              </a:rPr>
              <a:t>Education and Training</a:t>
            </a:r>
            <a:r>
              <a:rPr lang="en-US" dirty="0">
                <a:solidFill>
                  <a:srgbClr val="7030A0"/>
                </a:solidFill>
              </a:rPr>
              <a:t>:</a:t>
            </a:r>
          </a:p>
          <a:p>
            <a:pPr lvl="1"/>
            <a:r>
              <a:rPr lang="en-US" dirty="0"/>
              <a:t>Ensure that personnel in healthcare and industrial settings are educated and trained in biofilm prevention and control practices.</a:t>
            </a:r>
          </a:p>
          <a:p>
            <a:pPr lvl="1"/>
            <a:r>
              <a:rPr lang="en-US" dirty="0"/>
              <a:t>Provide guidelines and protocols for cleaning, disinfection, and maintenance.</a:t>
            </a:r>
          </a:p>
          <a:p>
            <a:endParaRPr lang="en-US" dirty="0"/>
          </a:p>
        </p:txBody>
      </p:sp>
    </p:spTree>
    <p:extLst>
      <p:ext uri="{BB962C8B-B14F-4D97-AF65-F5344CB8AC3E}">
        <p14:creationId xmlns:p14="http://schemas.microsoft.com/office/powerpoint/2010/main" val="28631824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lvl="0"/>
            <a:r>
              <a:rPr lang="en-US" b="1" dirty="0">
                <a:solidFill>
                  <a:srgbClr val="7030A0"/>
                </a:solidFill>
              </a:rPr>
              <a:t>Research and Innovation</a:t>
            </a:r>
            <a:r>
              <a:rPr lang="en-US" dirty="0">
                <a:solidFill>
                  <a:srgbClr val="7030A0"/>
                </a:solidFill>
              </a:rPr>
              <a:t>:</a:t>
            </a:r>
          </a:p>
          <a:p>
            <a:pPr lvl="1"/>
            <a:r>
              <a:rPr lang="en-US" dirty="0"/>
              <a:t>Continue research into new methods and technologies for biofilm prevention and control, as biofilms can adapt and develop resistance to existing strategies over time.</a:t>
            </a:r>
          </a:p>
          <a:p>
            <a:endParaRPr lang="en-US" dirty="0"/>
          </a:p>
        </p:txBody>
      </p:sp>
    </p:spTree>
    <p:extLst>
      <p:ext uri="{BB962C8B-B14F-4D97-AF65-F5344CB8AC3E}">
        <p14:creationId xmlns:p14="http://schemas.microsoft.com/office/powerpoint/2010/main" val="3972659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FF0000"/>
                </a:solidFill>
              </a:rPr>
              <a:t>Quorum sensing </a:t>
            </a:r>
            <a:endParaRPr lang="en-US" dirty="0">
              <a:solidFill>
                <a:srgbClr val="FF0000"/>
              </a:solidFill>
            </a:endParaRPr>
          </a:p>
        </p:txBody>
      </p:sp>
      <p:sp>
        <p:nvSpPr>
          <p:cNvPr id="3" name="Content Placeholder 2"/>
          <p:cNvSpPr>
            <a:spLocks noGrp="1"/>
          </p:cNvSpPr>
          <p:nvPr>
            <p:ph idx="1"/>
          </p:nvPr>
        </p:nvSpPr>
        <p:spPr>
          <a:xfrm>
            <a:off x="457200" y="1219200"/>
            <a:ext cx="8229600" cy="4906963"/>
          </a:xfrm>
        </p:spPr>
        <p:txBody>
          <a:bodyPr>
            <a:normAutofit fontScale="92500" lnSpcReduction="20000"/>
          </a:bodyPr>
          <a:lstStyle/>
          <a:p>
            <a:r>
              <a:rPr lang="en-US" dirty="0" smtClean="0"/>
              <a:t>Quorum </a:t>
            </a:r>
            <a:r>
              <a:rPr lang="en-US" dirty="0"/>
              <a:t>sensing is a mechanism of communication that many bacteria and some other microorganisms use to coordinate their behavior within a population. It allows these microorganisms to sense and respond to changes in their local population density. Quorum sensing relies on the production, release, and detection of specific signaling molecules called </a:t>
            </a:r>
            <a:r>
              <a:rPr lang="en-US" dirty="0" err="1"/>
              <a:t>autoinducers</a:t>
            </a:r>
            <a:r>
              <a:rPr lang="en-US" dirty="0"/>
              <a:t>. When the concentration of </a:t>
            </a:r>
            <a:r>
              <a:rPr lang="en-US" dirty="0" err="1"/>
              <a:t>autoinducers</a:t>
            </a:r>
            <a:r>
              <a:rPr lang="en-US" dirty="0"/>
              <a:t> reaches a threshold level, it triggers coordinated responses in the microbial community.</a:t>
            </a:r>
          </a:p>
          <a:p>
            <a:endParaRPr lang="en-US" dirty="0"/>
          </a:p>
        </p:txBody>
      </p:sp>
    </p:spTree>
    <p:extLst>
      <p:ext uri="{BB962C8B-B14F-4D97-AF65-F5344CB8AC3E}">
        <p14:creationId xmlns:p14="http://schemas.microsoft.com/office/powerpoint/2010/main" val="223877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dirty="0">
                <a:solidFill>
                  <a:srgbClr val="FF0000"/>
                </a:solidFill>
              </a:rPr>
              <a:t>Here's how quorum sensing works:</a:t>
            </a:r>
          </a:p>
          <a:p>
            <a:pPr lvl="0"/>
            <a:r>
              <a:rPr lang="en-US" b="1" dirty="0">
                <a:solidFill>
                  <a:srgbClr val="7030A0"/>
                </a:solidFill>
              </a:rPr>
              <a:t>Production of </a:t>
            </a:r>
            <a:r>
              <a:rPr lang="en-US" b="1" dirty="0" err="1">
                <a:solidFill>
                  <a:srgbClr val="7030A0"/>
                </a:solidFill>
              </a:rPr>
              <a:t>Autoinducers</a:t>
            </a:r>
            <a:r>
              <a:rPr lang="en-US" dirty="0">
                <a:solidFill>
                  <a:srgbClr val="7030A0"/>
                </a:solidFill>
              </a:rPr>
              <a:t>:</a:t>
            </a:r>
          </a:p>
          <a:p>
            <a:pPr lvl="1"/>
            <a:r>
              <a:rPr lang="en-US" dirty="0"/>
              <a:t>Bacteria produce and release small, diffusible molecules called </a:t>
            </a:r>
            <a:r>
              <a:rPr lang="en-US" dirty="0" err="1"/>
              <a:t>autoinducers</a:t>
            </a:r>
            <a:r>
              <a:rPr lang="en-US" dirty="0"/>
              <a:t> into their surrounding environment. The type of </a:t>
            </a:r>
            <a:r>
              <a:rPr lang="en-US" dirty="0" err="1"/>
              <a:t>autoinducer</a:t>
            </a:r>
            <a:r>
              <a:rPr lang="en-US" dirty="0"/>
              <a:t> and its chemical structure can vary among different bacterial species.</a:t>
            </a:r>
          </a:p>
          <a:p>
            <a:pPr lvl="0"/>
            <a:r>
              <a:rPr lang="en-US" b="1" dirty="0">
                <a:solidFill>
                  <a:srgbClr val="7030A0"/>
                </a:solidFill>
              </a:rPr>
              <a:t>Accumulation of </a:t>
            </a:r>
            <a:r>
              <a:rPr lang="en-US" b="1" dirty="0" err="1">
                <a:solidFill>
                  <a:srgbClr val="7030A0"/>
                </a:solidFill>
              </a:rPr>
              <a:t>Autoinducers</a:t>
            </a:r>
            <a:r>
              <a:rPr lang="en-US" dirty="0">
                <a:solidFill>
                  <a:srgbClr val="7030A0"/>
                </a:solidFill>
              </a:rPr>
              <a:t>:</a:t>
            </a:r>
          </a:p>
          <a:p>
            <a:pPr lvl="1"/>
            <a:r>
              <a:rPr lang="en-US" dirty="0"/>
              <a:t>As the bacterial population grows and reaches a certain density, the concentration of </a:t>
            </a:r>
            <a:r>
              <a:rPr lang="en-US" dirty="0" err="1"/>
              <a:t>autoinducers</a:t>
            </a:r>
            <a:r>
              <a:rPr lang="en-US" dirty="0"/>
              <a:t> in the environment increases.</a:t>
            </a:r>
          </a:p>
          <a:p>
            <a:endParaRPr lang="en-US" dirty="0"/>
          </a:p>
        </p:txBody>
      </p:sp>
    </p:spTree>
    <p:extLst>
      <p:ext uri="{BB962C8B-B14F-4D97-AF65-F5344CB8AC3E}">
        <p14:creationId xmlns:p14="http://schemas.microsoft.com/office/powerpoint/2010/main" val="690606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92500"/>
          </a:bodyPr>
          <a:lstStyle/>
          <a:p>
            <a:pPr lvl="0"/>
            <a:r>
              <a:rPr lang="en-US" b="1" dirty="0">
                <a:solidFill>
                  <a:srgbClr val="7030A0"/>
                </a:solidFill>
              </a:rPr>
              <a:t>Detection of </a:t>
            </a:r>
            <a:r>
              <a:rPr lang="en-US" b="1" dirty="0" err="1">
                <a:solidFill>
                  <a:srgbClr val="7030A0"/>
                </a:solidFill>
              </a:rPr>
              <a:t>Autoinducers</a:t>
            </a:r>
            <a:r>
              <a:rPr lang="en-US" dirty="0">
                <a:solidFill>
                  <a:srgbClr val="7030A0"/>
                </a:solidFill>
              </a:rPr>
              <a:t>:</a:t>
            </a:r>
          </a:p>
          <a:p>
            <a:pPr lvl="1"/>
            <a:r>
              <a:rPr lang="en-US" dirty="0"/>
              <a:t>Bacteria have receptors on their cell membranes or within their cells that can detect the concentration of </a:t>
            </a:r>
            <a:r>
              <a:rPr lang="en-US" dirty="0" err="1"/>
              <a:t>autoinducers</a:t>
            </a:r>
            <a:r>
              <a:rPr lang="en-US" dirty="0"/>
              <a:t> in the environment.</a:t>
            </a:r>
          </a:p>
          <a:p>
            <a:pPr lvl="1"/>
            <a:r>
              <a:rPr lang="en-US" dirty="0"/>
              <a:t>When the </a:t>
            </a:r>
            <a:r>
              <a:rPr lang="en-US" dirty="0" err="1"/>
              <a:t>autoinducer</a:t>
            </a:r>
            <a:r>
              <a:rPr lang="en-US" dirty="0"/>
              <a:t> concentration surpasses a certain threshold (indicating a sufficiently large population of bacteria), the receptors are activated.</a:t>
            </a:r>
          </a:p>
          <a:p>
            <a:pPr lvl="0"/>
            <a:r>
              <a:rPr lang="en-US" b="1" dirty="0">
                <a:solidFill>
                  <a:srgbClr val="7030A0"/>
                </a:solidFill>
              </a:rPr>
              <a:t>Gene Regulation</a:t>
            </a:r>
            <a:r>
              <a:rPr lang="en-US" dirty="0">
                <a:solidFill>
                  <a:srgbClr val="7030A0"/>
                </a:solidFill>
              </a:rPr>
              <a:t>:</a:t>
            </a:r>
          </a:p>
          <a:p>
            <a:pPr lvl="1"/>
            <a:r>
              <a:rPr lang="en-US" dirty="0"/>
              <a:t>Activation of the receptors leads to changes in gene expression within the bacterial cells. This can result in the coordinated regulation of specific genes involved in various processes, depending on the species and context.</a:t>
            </a:r>
          </a:p>
          <a:p>
            <a:endParaRPr lang="en-US" dirty="0"/>
          </a:p>
        </p:txBody>
      </p:sp>
    </p:spTree>
    <p:extLst>
      <p:ext uri="{BB962C8B-B14F-4D97-AF65-F5344CB8AC3E}">
        <p14:creationId xmlns:p14="http://schemas.microsoft.com/office/powerpoint/2010/main" val="2232467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lnSpcReduction="10000"/>
          </a:bodyPr>
          <a:lstStyle/>
          <a:p>
            <a:r>
              <a:rPr lang="en-US" sz="3600" dirty="0"/>
              <a:t>Quorum sensing is involved in a wide range of bacterial behaviors and activities, including:</a:t>
            </a:r>
          </a:p>
          <a:p>
            <a:pPr lvl="0"/>
            <a:r>
              <a:rPr lang="en-US" sz="3600" b="1" dirty="0">
                <a:solidFill>
                  <a:srgbClr val="7030A0"/>
                </a:solidFill>
              </a:rPr>
              <a:t>Biofilm Formation</a:t>
            </a:r>
            <a:r>
              <a:rPr lang="en-US" sz="3600" dirty="0">
                <a:solidFill>
                  <a:srgbClr val="7030A0"/>
                </a:solidFill>
              </a:rPr>
              <a:t>: </a:t>
            </a:r>
            <a:r>
              <a:rPr lang="en-US" sz="3600" dirty="0"/>
              <a:t>Bacteria can use quorum sensing to coordinate the formation of biofilms, which are structured communities of microorganisms attached to surfaces. Biofilms play roles in infections, industrial processes, and environmental systems.</a:t>
            </a:r>
          </a:p>
          <a:p>
            <a:pPr marL="0" indent="0">
              <a:buNone/>
            </a:pPr>
            <a:endParaRPr lang="en-US" dirty="0"/>
          </a:p>
        </p:txBody>
      </p:sp>
    </p:spTree>
    <p:extLst>
      <p:ext uri="{BB962C8B-B14F-4D97-AF65-F5344CB8AC3E}">
        <p14:creationId xmlns:p14="http://schemas.microsoft.com/office/powerpoint/2010/main" val="31595042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lnSpcReduction="10000"/>
          </a:bodyPr>
          <a:lstStyle/>
          <a:p>
            <a:pPr lvl="0"/>
            <a:r>
              <a:rPr lang="en-US" b="1" dirty="0" smtClean="0">
                <a:solidFill>
                  <a:srgbClr val="7030A0"/>
                </a:solidFill>
              </a:rPr>
              <a:t>Virulence</a:t>
            </a:r>
            <a:r>
              <a:rPr lang="en-US" dirty="0" smtClean="0">
                <a:solidFill>
                  <a:srgbClr val="7030A0"/>
                </a:solidFill>
              </a:rPr>
              <a:t>: </a:t>
            </a:r>
            <a:r>
              <a:rPr lang="en-US" dirty="0" smtClean="0"/>
              <a:t>Pathogenic bacteria often use quorum sensing to regulate the expression of virulence factors, such as toxins, that are only produced at high population densities. This allows them to mount an effective attack on a host when their numbers are sufficient.</a:t>
            </a:r>
          </a:p>
          <a:p>
            <a:r>
              <a:rPr lang="en-US" b="1" dirty="0">
                <a:solidFill>
                  <a:srgbClr val="7030A0"/>
                </a:solidFill>
              </a:rPr>
              <a:t>Bioluminescence</a:t>
            </a:r>
            <a:r>
              <a:rPr lang="en-US" dirty="0">
                <a:solidFill>
                  <a:srgbClr val="7030A0"/>
                </a:solidFill>
              </a:rPr>
              <a:t>: </a:t>
            </a:r>
            <a:r>
              <a:rPr lang="en-US" dirty="0"/>
              <a:t>Some bioluminescent bacteria use quorum sensing to control the production of light. When the population density is high enough, they emit light, as seen in certain species of marine bacteria and fireflies.</a:t>
            </a:r>
          </a:p>
          <a:p>
            <a:pPr lvl="0"/>
            <a:endParaRPr lang="en-US" dirty="0" smtClean="0"/>
          </a:p>
          <a:p>
            <a:endParaRPr lang="en-US" dirty="0"/>
          </a:p>
        </p:txBody>
      </p:sp>
    </p:spTree>
    <p:extLst>
      <p:ext uri="{BB962C8B-B14F-4D97-AF65-F5344CB8AC3E}">
        <p14:creationId xmlns:p14="http://schemas.microsoft.com/office/powerpoint/2010/main" val="1732421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lvl="0"/>
            <a:r>
              <a:rPr lang="en-US" b="1" dirty="0">
                <a:solidFill>
                  <a:srgbClr val="7030A0"/>
                </a:solidFill>
              </a:rPr>
              <a:t>Antibiotic Production</a:t>
            </a:r>
            <a:r>
              <a:rPr lang="en-US" dirty="0">
                <a:solidFill>
                  <a:srgbClr val="7030A0"/>
                </a:solidFill>
              </a:rPr>
              <a:t>: </a:t>
            </a:r>
            <a:r>
              <a:rPr lang="en-US" dirty="0"/>
              <a:t>Some bacteria produce antibiotics as a defense mechanism against competitors. Quorum sensing can regulate when these antibiotics are produced, ensuring they are deployed when the population is at risk of being overrun by other bacteria.</a:t>
            </a:r>
          </a:p>
          <a:p>
            <a:endParaRPr lang="en-US" dirty="0"/>
          </a:p>
        </p:txBody>
      </p:sp>
    </p:spTree>
    <p:extLst>
      <p:ext uri="{BB962C8B-B14F-4D97-AF65-F5344CB8AC3E}">
        <p14:creationId xmlns:p14="http://schemas.microsoft.com/office/powerpoint/2010/main" val="10462320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1389</Words>
  <Application>Microsoft Office PowerPoint</Application>
  <PresentationFormat>On-screen Show (4:3)</PresentationFormat>
  <Paragraphs>73</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Bio Film</vt:lpstr>
      <vt:lpstr>PowerPoint Presentation</vt:lpstr>
      <vt:lpstr>Steps of biofilm formation </vt:lpstr>
      <vt:lpstr>PowerPoint Presentation</vt:lpstr>
      <vt:lpstr>PowerPoint Presentation</vt:lpstr>
      <vt:lpstr>PowerPoint Presentation</vt:lpstr>
      <vt:lpstr>PowerPoint Presentation</vt:lpstr>
      <vt:lpstr>Quorum Sensing:</vt:lpstr>
      <vt:lpstr>PowerPoint Presentation</vt:lpstr>
      <vt:lpstr>PowerPoint Presentation</vt:lpstr>
      <vt:lpstr>How to control biofilm formation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Quorum sensing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 Film</dc:title>
  <dc:creator>micro pc</dc:creator>
  <cp:lastModifiedBy>micro pc</cp:lastModifiedBy>
  <cp:revision>6</cp:revision>
  <dcterms:created xsi:type="dcterms:W3CDTF">2023-09-12T06:47:36Z</dcterms:created>
  <dcterms:modified xsi:type="dcterms:W3CDTF">2023-09-12T07:10:42Z</dcterms:modified>
</cp:coreProperties>
</file>