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74" r:id="rId12"/>
    <p:sldId id="266" r:id="rId13"/>
    <p:sldId id="267" r:id="rId14"/>
    <p:sldId id="268" r:id="rId15"/>
    <p:sldId id="269" r:id="rId16"/>
    <p:sldId id="270" r:id="rId17"/>
    <p:sldId id="271" r:id="rId18"/>
    <p:sldId id="272" r:id="rId19"/>
    <p:sldId id="273" r:id="rId20"/>
    <p:sldId id="275" r:id="rId21"/>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38" d="100"/>
          <a:sy n="138" d="100"/>
        </p:scale>
        <p:origin x="-780" y="-10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20E2800-78D0-4188-9B91-C3DA5B8623BD}" type="datetimeFigureOut">
              <a:rPr lang="en-US" smtClean="0"/>
              <a:t>5/9/2024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3CB97B-55C9-469A-8E00-1EDE847352C1}" type="slidenum">
              <a:rPr lang="en-US" smtClean="0"/>
              <a:t>‹#›</a:t>
            </a:fld>
            <a:endParaRPr lang="en-US"/>
          </a:p>
        </p:txBody>
      </p:sp>
    </p:spTree>
    <p:extLst>
      <p:ext uri="{BB962C8B-B14F-4D97-AF65-F5344CB8AC3E}">
        <p14:creationId xmlns:p14="http://schemas.microsoft.com/office/powerpoint/2010/main" val="2488360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0E2800-78D0-4188-9B91-C3DA5B8623BD}" type="datetimeFigureOut">
              <a:rPr lang="en-US" smtClean="0"/>
              <a:t>5/9/2024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3CB97B-55C9-469A-8E00-1EDE847352C1}" type="slidenum">
              <a:rPr lang="en-US" smtClean="0"/>
              <a:t>‹#›</a:t>
            </a:fld>
            <a:endParaRPr lang="en-US"/>
          </a:p>
        </p:txBody>
      </p:sp>
    </p:spTree>
    <p:extLst>
      <p:ext uri="{BB962C8B-B14F-4D97-AF65-F5344CB8AC3E}">
        <p14:creationId xmlns:p14="http://schemas.microsoft.com/office/powerpoint/2010/main" val="2778959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0E2800-78D0-4188-9B91-C3DA5B8623BD}" type="datetimeFigureOut">
              <a:rPr lang="en-US" smtClean="0"/>
              <a:t>5/9/2024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3CB97B-55C9-469A-8E00-1EDE847352C1}" type="slidenum">
              <a:rPr lang="en-US" smtClean="0"/>
              <a:t>‹#›</a:t>
            </a:fld>
            <a:endParaRPr lang="en-US"/>
          </a:p>
        </p:txBody>
      </p:sp>
    </p:spTree>
    <p:extLst>
      <p:ext uri="{BB962C8B-B14F-4D97-AF65-F5344CB8AC3E}">
        <p14:creationId xmlns:p14="http://schemas.microsoft.com/office/powerpoint/2010/main" val="2686485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20E2800-78D0-4188-9B91-C3DA5B8623BD}" type="datetimeFigureOut">
              <a:rPr lang="en-US" smtClean="0"/>
              <a:t>5/9/2024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3CB97B-55C9-469A-8E00-1EDE847352C1}" type="slidenum">
              <a:rPr lang="en-US" smtClean="0"/>
              <a:t>‹#›</a:t>
            </a:fld>
            <a:endParaRPr lang="en-US"/>
          </a:p>
        </p:txBody>
      </p:sp>
    </p:spTree>
    <p:extLst>
      <p:ext uri="{BB962C8B-B14F-4D97-AF65-F5344CB8AC3E}">
        <p14:creationId xmlns:p14="http://schemas.microsoft.com/office/powerpoint/2010/main" val="481703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20E2800-78D0-4188-9B91-C3DA5B8623BD}" type="datetimeFigureOut">
              <a:rPr lang="en-US" smtClean="0"/>
              <a:t>5/9/2024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3CB97B-55C9-469A-8E00-1EDE847352C1}" type="slidenum">
              <a:rPr lang="en-US" smtClean="0"/>
              <a:t>‹#›</a:t>
            </a:fld>
            <a:endParaRPr lang="en-US"/>
          </a:p>
        </p:txBody>
      </p:sp>
    </p:spTree>
    <p:extLst>
      <p:ext uri="{BB962C8B-B14F-4D97-AF65-F5344CB8AC3E}">
        <p14:creationId xmlns:p14="http://schemas.microsoft.com/office/powerpoint/2010/main" val="115684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20E2800-78D0-4188-9B91-C3DA5B8623BD}" type="datetimeFigureOut">
              <a:rPr lang="en-US" smtClean="0"/>
              <a:t>5/9/2024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3CB97B-55C9-469A-8E00-1EDE847352C1}" type="slidenum">
              <a:rPr lang="en-US" smtClean="0"/>
              <a:t>‹#›</a:t>
            </a:fld>
            <a:endParaRPr lang="en-US"/>
          </a:p>
        </p:txBody>
      </p:sp>
    </p:spTree>
    <p:extLst>
      <p:ext uri="{BB962C8B-B14F-4D97-AF65-F5344CB8AC3E}">
        <p14:creationId xmlns:p14="http://schemas.microsoft.com/office/powerpoint/2010/main" val="4005043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0E2800-78D0-4188-9B91-C3DA5B8623BD}" type="datetimeFigureOut">
              <a:rPr lang="en-US" smtClean="0"/>
              <a:t>5/9/2024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3CB97B-55C9-469A-8E00-1EDE847352C1}" type="slidenum">
              <a:rPr lang="en-US" smtClean="0"/>
              <a:t>‹#›</a:t>
            </a:fld>
            <a:endParaRPr lang="en-US"/>
          </a:p>
        </p:txBody>
      </p:sp>
    </p:spTree>
    <p:extLst>
      <p:ext uri="{BB962C8B-B14F-4D97-AF65-F5344CB8AC3E}">
        <p14:creationId xmlns:p14="http://schemas.microsoft.com/office/powerpoint/2010/main" val="3047594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0E2800-78D0-4188-9B91-C3DA5B8623BD}" type="datetimeFigureOut">
              <a:rPr lang="en-US" smtClean="0"/>
              <a:t>5/9/2024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3CB97B-55C9-469A-8E00-1EDE847352C1}" type="slidenum">
              <a:rPr lang="en-US" smtClean="0"/>
              <a:t>‹#›</a:t>
            </a:fld>
            <a:endParaRPr lang="en-US"/>
          </a:p>
        </p:txBody>
      </p:sp>
    </p:spTree>
    <p:extLst>
      <p:ext uri="{BB962C8B-B14F-4D97-AF65-F5344CB8AC3E}">
        <p14:creationId xmlns:p14="http://schemas.microsoft.com/office/powerpoint/2010/main" val="390660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0E2800-78D0-4188-9B91-C3DA5B8623BD}" type="datetimeFigureOut">
              <a:rPr lang="en-US" smtClean="0"/>
              <a:t>5/9/2024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3CB97B-55C9-469A-8E00-1EDE847352C1}" type="slidenum">
              <a:rPr lang="en-US" smtClean="0"/>
              <a:t>‹#›</a:t>
            </a:fld>
            <a:endParaRPr lang="en-US"/>
          </a:p>
        </p:txBody>
      </p:sp>
    </p:spTree>
    <p:extLst>
      <p:ext uri="{BB962C8B-B14F-4D97-AF65-F5344CB8AC3E}">
        <p14:creationId xmlns:p14="http://schemas.microsoft.com/office/powerpoint/2010/main" val="506347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0E2800-78D0-4188-9B91-C3DA5B8623BD}" type="datetimeFigureOut">
              <a:rPr lang="en-US" smtClean="0"/>
              <a:t>5/9/2024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3CB97B-55C9-469A-8E00-1EDE847352C1}" type="slidenum">
              <a:rPr lang="en-US" smtClean="0"/>
              <a:t>‹#›</a:t>
            </a:fld>
            <a:endParaRPr lang="en-US"/>
          </a:p>
        </p:txBody>
      </p:sp>
    </p:spTree>
    <p:extLst>
      <p:ext uri="{BB962C8B-B14F-4D97-AF65-F5344CB8AC3E}">
        <p14:creationId xmlns:p14="http://schemas.microsoft.com/office/powerpoint/2010/main" val="1383337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0E2800-78D0-4188-9B91-C3DA5B8623BD}" type="datetimeFigureOut">
              <a:rPr lang="en-US" smtClean="0"/>
              <a:t>5/9/2024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3CB97B-55C9-469A-8E00-1EDE847352C1}" type="slidenum">
              <a:rPr lang="en-US" smtClean="0"/>
              <a:t>‹#›</a:t>
            </a:fld>
            <a:endParaRPr lang="en-US"/>
          </a:p>
        </p:txBody>
      </p:sp>
    </p:spTree>
    <p:extLst>
      <p:ext uri="{BB962C8B-B14F-4D97-AF65-F5344CB8AC3E}">
        <p14:creationId xmlns:p14="http://schemas.microsoft.com/office/powerpoint/2010/main" val="3069930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20E2800-78D0-4188-9B91-C3DA5B8623BD}" type="datetimeFigureOut">
              <a:rPr lang="en-US" smtClean="0"/>
              <a:t>5/9/2024</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453CB97B-55C9-469A-8E00-1EDE847352C1}" type="slidenum">
              <a:rPr lang="en-US" smtClean="0"/>
              <a:t>‹#›</a:t>
            </a:fld>
            <a:endParaRPr lang="en-US"/>
          </a:p>
        </p:txBody>
      </p:sp>
    </p:spTree>
    <p:extLst>
      <p:ext uri="{BB962C8B-B14F-4D97-AF65-F5344CB8AC3E}">
        <p14:creationId xmlns:p14="http://schemas.microsoft.com/office/powerpoint/2010/main" val="27432985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3200" b="1" dirty="0">
                <a:solidFill>
                  <a:srgbClr val="FF0000"/>
                </a:solidFill>
              </a:rPr>
              <a:t>Audits in Infection Prevention and Control</a:t>
            </a:r>
            <a:br>
              <a:rPr lang="en-US" sz="3200" b="1" dirty="0">
                <a:solidFill>
                  <a:srgbClr val="FF0000"/>
                </a:solidFill>
              </a:rPr>
            </a:br>
            <a:endParaRPr lang="en-US" sz="3200" b="1" dirty="0">
              <a:solidFill>
                <a:srgbClr val="FF0000"/>
              </a:solidFill>
            </a:endParaRPr>
          </a:p>
        </p:txBody>
      </p:sp>
      <p:sp>
        <p:nvSpPr>
          <p:cNvPr id="3" name="Subtitle 2"/>
          <p:cNvSpPr>
            <a:spLocks noGrp="1"/>
          </p:cNvSpPr>
          <p:nvPr>
            <p:ph type="subTitle" idx="1"/>
          </p:nvPr>
        </p:nvSpPr>
        <p:spPr/>
        <p:txBody>
          <a:bodyPr>
            <a:normAutofit fontScale="62500" lnSpcReduction="20000"/>
          </a:bodyPr>
          <a:lstStyle/>
          <a:p>
            <a:r>
              <a:rPr lang="en-US" b="1" dirty="0" smtClean="0">
                <a:solidFill>
                  <a:srgbClr val="00B050"/>
                </a:solidFill>
              </a:rPr>
              <a:t>Dr. </a:t>
            </a:r>
            <a:r>
              <a:rPr lang="en-US" b="1" dirty="0" err="1" smtClean="0">
                <a:solidFill>
                  <a:srgbClr val="00B050"/>
                </a:solidFill>
              </a:rPr>
              <a:t>Ved</a:t>
            </a:r>
            <a:r>
              <a:rPr lang="en-US" b="1" dirty="0" smtClean="0">
                <a:solidFill>
                  <a:srgbClr val="00B050"/>
                </a:solidFill>
              </a:rPr>
              <a:t> </a:t>
            </a:r>
            <a:r>
              <a:rPr lang="en-US" b="1" dirty="0" err="1" smtClean="0">
                <a:solidFill>
                  <a:srgbClr val="00B050"/>
                </a:solidFill>
              </a:rPr>
              <a:t>Prakash</a:t>
            </a:r>
            <a:endParaRPr lang="en-US" b="1" dirty="0" smtClean="0">
              <a:solidFill>
                <a:srgbClr val="00B050"/>
              </a:solidFill>
            </a:endParaRPr>
          </a:p>
          <a:p>
            <a:r>
              <a:rPr lang="en-US" b="1" dirty="0" smtClean="0">
                <a:solidFill>
                  <a:srgbClr val="00B050"/>
                </a:solidFill>
              </a:rPr>
              <a:t>(Infection Control Officer)</a:t>
            </a:r>
          </a:p>
          <a:p>
            <a:r>
              <a:rPr lang="en-US" b="1" dirty="0" smtClean="0">
                <a:solidFill>
                  <a:srgbClr val="00B050"/>
                </a:solidFill>
              </a:rPr>
              <a:t>Professor &amp; Head </a:t>
            </a:r>
          </a:p>
          <a:p>
            <a:r>
              <a:rPr lang="en-US" b="1" dirty="0" smtClean="0">
                <a:solidFill>
                  <a:srgbClr val="00B050"/>
                </a:solidFill>
              </a:rPr>
              <a:t>PG Department of Microbiology</a:t>
            </a:r>
            <a:endParaRPr lang="en-US" b="1" dirty="0">
              <a:solidFill>
                <a:srgbClr val="00B050"/>
              </a:solidFill>
            </a:endParaRPr>
          </a:p>
        </p:txBody>
      </p:sp>
    </p:spTree>
    <p:extLst>
      <p:ext uri="{BB962C8B-B14F-4D97-AF65-F5344CB8AC3E}">
        <p14:creationId xmlns:p14="http://schemas.microsoft.com/office/powerpoint/2010/main" val="4419220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FF0000"/>
                </a:solidFill>
              </a:rPr>
              <a:t>Key </a:t>
            </a:r>
            <a:r>
              <a:rPr lang="en-US" b="1" dirty="0" smtClean="0">
                <a:solidFill>
                  <a:srgbClr val="FF0000"/>
                </a:solidFill>
              </a:rPr>
              <a:t>points</a:t>
            </a:r>
            <a:endParaRPr lang="en-US" dirty="0">
              <a:solidFill>
                <a:srgbClr val="FF0000"/>
              </a:solidFill>
            </a:endParaRPr>
          </a:p>
        </p:txBody>
      </p:sp>
      <p:sp>
        <p:nvSpPr>
          <p:cNvPr id="3" name="Content Placeholder 2"/>
          <p:cNvSpPr>
            <a:spLocks noGrp="1"/>
          </p:cNvSpPr>
          <p:nvPr>
            <p:ph idx="1"/>
          </p:nvPr>
        </p:nvSpPr>
        <p:spPr/>
        <p:txBody>
          <a:bodyPr>
            <a:normAutofit fontScale="92500"/>
          </a:bodyPr>
          <a:lstStyle/>
          <a:p>
            <a:pPr lvl="0"/>
            <a:r>
              <a:rPr lang="en-US" dirty="0"/>
              <a:t>Audit means checking practice against a standard. It examines the actual situation and compares it to written policies or another benchmark.</a:t>
            </a:r>
          </a:p>
          <a:p>
            <a:pPr lvl="0"/>
            <a:r>
              <a:rPr lang="en-US" dirty="0"/>
              <a:t>Audit can help to improve health care service by providing a blame-free mechanism for changes in practice. It can also be used for risk assessment, strategic planning, and root cause analysis.</a:t>
            </a:r>
          </a:p>
          <a:p>
            <a:pPr marL="0" indent="0">
              <a:buNone/>
            </a:pPr>
            <a:endParaRPr lang="en-US" dirty="0"/>
          </a:p>
        </p:txBody>
      </p:sp>
    </p:spTree>
    <p:extLst>
      <p:ext uri="{BB962C8B-B14F-4D97-AF65-F5344CB8AC3E}">
        <p14:creationId xmlns:p14="http://schemas.microsoft.com/office/powerpoint/2010/main" val="3837942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38150"/>
            <a:ext cx="8229600" cy="4156473"/>
          </a:xfrm>
        </p:spPr>
        <p:txBody>
          <a:bodyPr/>
          <a:lstStyle/>
          <a:p>
            <a:pPr marL="0" lvl="0" indent="0">
              <a:buNone/>
            </a:pPr>
            <a:endParaRPr lang="en-US" dirty="0"/>
          </a:p>
          <a:p>
            <a:pPr lvl="0"/>
            <a:r>
              <a:rPr lang="en-US" dirty="0" smtClean="0"/>
              <a:t>An audit team is essential to carry out a proper audit through good planning, performance, and feedback of results.</a:t>
            </a:r>
          </a:p>
          <a:p>
            <a:pPr lvl="0"/>
            <a:r>
              <a:rPr lang="en-US" dirty="0" smtClean="0"/>
              <a:t>Audit results may be provided to others through various types of reporting.</a:t>
            </a:r>
          </a:p>
          <a:p>
            <a:endParaRPr lang="en-US" dirty="0"/>
          </a:p>
        </p:txBody>
      </p:sp>
    </p:spTree>
    <p:extLst>
      <p:ext uri="{BB962C8B-B14F-4D97-AF65-F5344CB8AC3E}">
        <p14:creationId xmlns:p14="http://schemas.microsoft.com/office/powerpoint/2010/main" val="426419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FF0000"/>
                </a:solidFill>
              </a:rPr>
              <a:t>Introduction</a:t>
            </a:r>
            <a:endParaRPr lang="en-US" dirty="0">
              <a:solidFill>
                <a:srgbClr val="FF0000"/>
              </a:solidFill>
            </a:endParaRPr>
          </a:p>
        </p:txBody>
      </p:sp>
      <p:sp>
        <p:nvSpPr>
          <p:cNvPr id="3" name="Content Placeholder 2"/>
          <p:cNvSpPr>
            <a:spLocks noGrp="1"/>
          </p:cNvSpPr>
          <p:nvPr>
            <p:ph idx="1"/>
          </p:nvPr>
        </p:nvSpPr>
        <p:spPr/>
        <p:txBody>
          <a:bodyPr>
            <a:normAutofit fontScale="92500" lnSpcReduction="20000"/>
          </a:bodyPr>
          <a:lstStyle/>
          <a:p>
            <a:pPr>
              <a:lnSpc>
                <a:spcPct val="150000"/>
              </a:lnSpc>
            </a:pPr>
            <a:r>
              <a:rPr lang="en-US" sz="2800" dirty="0"/>
              <a:t>Healthcare-associated infections are generally related to multiple factors. Prevention of these infections depends on daily vigilance and implementation of infection prevention and control (IPC) practices. These practices are outlined in written guidelines, policies, and procedures.</a:t>
            </a:r>
          </a:p>
          <a:p>
            <a:pPr marL="0" indent="0">
              <a:buNone/>
            </a:pPr>
            <a:endParaRPr lang="en-US" dirty="0"/>
          </a:p>
        </p:txBody>
      </p:sp>
    </p:spTree>
    <p:extLst>
      <p:ext uri="{BB962C8B-B14F-4D97-AF65-F5344CB8AC3E}">
        <p14:creationId xmlns:p14="http://schemas.microsoft.com/office/powerpoint/2010/main" val="10889690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FF0000"/>
                </a:solidFill>
              </a:rPr>
              <a:t>The PDSA </a:t>
            </a:r>
            <a:r>
              <a:rPr lang="en-US" b="1" dirty="0" smtClean="0">
                <a:solidFill>
                  <a:srgbClr val="FF0000"/>
                </a:solidFill>
              </a:rPr>
              <a:t>cycle</a:t>
            </a:r>
            <a:endParaRPr lang="en-US" b="1" dirty="0">
              <a:solidFill>
                <a:srgbClr val="FF0000"/>
              </a:solidFill>
            </a:endParaRP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67000" y="971550"/>
            <a:ext cx="38100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8343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FF0000"/>
                </a:solidFill>
              </a:rPr>
              <a:t>Audit </a:t>
            </a:r>
            <a:r>
              <a:rPr lang="en-US" b="1" dirty="0" smtClean="0">
                <a:solidFill>
                  <a:srgbClr val="FF0000"/>
                </a:solidFill>
              </a:rPr>
              <a:t>Method</a:t>
            </a:r>
            <a:endParaRPr lang="en-US" dirty="0">
              <a:solidFill>
                <a:srgbClr val="FF0000"/>
              </a:solidFill>
            </a:endParaRPr>
          </a:p>
        </p:txBody>
      </p:sp>
      <p:sp>
        <p:nvSpPr>
          <p:cNvPr id="3" name="Content Placeholder 2"/>
          <p:cNvSpPr>
            <a:spLocks noGrp="1"/>
          </p:cNvSpPr>
          <p:nvPr>
            <p:ph idx="1"/>
          </p:nvPr>
        </p:nvSpPr>
        <p:spPr/>
        <p:txBody>
          <a:bodyPr>
            <a:normAutofit/>
          </a:bodyPr>
          <a:lstStyle/>
          <a:p>
            <a:r>
              <a:rPr lang="en-US" dirty="0"/>
              <a:t>Initially it is probably worth selecting a few areas to audit, preferably those that are most important to the </a:t>
            </a:r>
            <a:r>
              <a:rPr lang="en-US" dirty="0" err="1"/>
              <a:t>organisation</a:t>
            </a:r>
            <a:r>
              <a:rPr lang="en-US" dirty="0"/>
              <a:t>. These may include high-risk areas highlighted through surveillance results or occurrence of outbreaks. </a:t>
            </a:r>
          </a:p>
        </p:txBody>
      </p:sp>
    </p:spTree>
    <p:extLst>
      <p:ext uri="{BB962C8B-B14F-4D97-AF65-F5344CB8AC3E}">
        <p14:creationId xmlns:p14="http://schemas.microsoft.com/office/powerpoint/2010/main" val="1005009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14350"/>
            <a:ext cx="8229600" cy="4080273"/>
          </a:xfrm>
        </p:spPr>
        <p:txBody>
          <a:bodyPr/>
          <a:lstStyle/>
          <a:p>
            <a:pPr>
              <a:lnSpc>
                <a:spcPct val="150000"/>
              </a:lnSpc>
            </a:pPr>
            <a:r>
              <a:rPr lang="en-US" dirty="0" smtClean="0"/>
              <a:t>An effective audit should include a description of the physical layout; review of traffic flow, protocols and policies, supplies and equipment; and observation of appropriate IPC practice.</a:t>
            </a:r>
          </a:p>
          <a:p>
            <a:pPr marL="0" indent="0">
              <a:buNone/>
            </a:pPr>
            <a:endParaRPr lang="en-US" dirty="0"/>
          </a:p>
        </p:txBody>
      </p:sp>
    </p:spTree>
    <p:extLst>
      <p:ext uri="{BB962C8B-B14F-4D97-AF65-F5344CB8AC3E}">
        <p14:creationId xmlns:p14="http://schemas.microsoft.com/office/powerpoint/2010/main" val="1995053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36971"/>
          </a:xfrm>
        </p:spPr>
        <p:txBody>
          <a:bodyPr>
            <a:normAutofit fontScale="90000"/>
          </a:bodyPr>
          <a:lstStyle/>
          <a:p>
            <a:r>
              <a:rPr lang="en-US" b="1" dirty="0">
                <a:solidFill>
                  <a:srgbClr val="FF0000"/>
                </a:solidFill>
              </a:rPr>
              <a:t>Basic </a:t>
            </a:r>
            <a:r>
              <a:rPr lang="en-US" b="1" dirty="0" smtClean="0">
                <a:solidFill>
                  <a:srgbClr val="FF0000"/>
                </a:solidFill>
              </a:rPr>
              <a:t>Principles</a:t>
            </a:r>
            <a:endParaRPr lang="en-US" dirty="0">
              <a:solidFill>
                <a:srgbClr val="FF0000"/>
              </a:solidFill>
            </a:endParaRPr>
          </a:p>
        </p:txBody>
      </p:sp>
      <p:sp>
        <p:nvSpPr>
          <p:cNvPr id="3" name="Content Placeholder 2"/>
          <p:cNvSpPr>
            <a:spLocks noGrp="1"/>
          </p:cNvSpPr>
          <p:nvPr>
            <p:ph idx="1"/>
          </p:nvPr>
        </p:nvSpPr>
        <p:spPr>
          <a:xfrm>
            <a:off x="457200" y="819150"/>
            <a:ext cx="8229600" cy="3775473"/>
          </a:xfrm>
        </p:spPr>
        <p:txBody>
          <a:bodyPr>
            <a:normAutofit fontScale="92500" lnSpcReduction="20000"/>
          </a:bodyPr>
          <a:lstStyle/>
          <a:p>
            <a:r>
              <a:rPr lang="en-US" b="1" dirty="0">
                <a:solidFill>
                  <a:srgbClr val="7030A0"/>
                </a:solidFill>
              </a:rPr>
              <a:t>Bundles</a:t>
            </a:r>
          </a:p>
          <a:p>
            <a:r>
              <a:rPr lang="en-US" dirty="0">
                <a:solidFill>
                  <a:srgbClr val="7030A0"/>
                </a:solidFill>
              </a:rPr>
              <a:t>A bundle is a multi-model structured way of improving processes of care and patient outcomes. </a:t>
            </a:r>
            <a:r>
              <a:rPr lang="en-US" dirty="0"/>
              <a:t>A bundle is a collection of processes needed to effectively and safely care for patients undergoing particular treatments with inherent risks. Several interventions are “bundled” together and, when combined, significantly </a:t>
            </a:r>
            <a:r>
              <a:rPr lang="en-US" dirty="0" smtClean="0"/>
              <a:t>improve</a:t>
            </a:r>
            <a:endParaRPr lang="en-US" dirty="0"/>
          </a:p>
        </p:txBody>
      </p:sp>
    </p:spTree>
    <p:extLst>
      <p:ext uri="{BB962C8B-B14F-4D97-AF65-F5344CB8AC3E}">
        <p14:creationId xmlns:p14="http://schemas.microsoft.com/office/powerpoint/2010/main" val="823019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5750"/>
            <a:ext cx="8229600" cy="4308873"/>
          </a:xfrm>
        </p:spPr>
        <p:txBody>
          <a:bodyPr/>
          <a:lstStyle/>
          <a:p>
            <a:pPr>
              <a:lnSpc>
                <a:spcPct val="150000"/>
              </a:lnSpc>
            </a:pPr>
            <a:r>
              <a:rPr lang="en-US" dirty="0" smtClean="0"/>
              <a:t>patient care outcomes. Bundles are helpful and have been developed for ventilator-associated pneumonia, catheter-associated urinary tract infection, and central line-associated bloodstream infection prevention.</a:t>
            </a:r>
            <a:r>
              <a:rPr lang="en-US" baseline="30000" dirty="0" smtClean="0"/>
              <a:t>6</a:t>
            </a:r>
            <a:endParaRPr lang="en-US" dirty="0"/>
          </a:p>
        </p:txBody>
      </p:sp>
    </p:spTree>
    <p:extLst>
      <p:ext uri="{BB962C8B-B14F-4D97-AF65-F5344CB8AC3E}">
        <p14:creationId xmlns:p14="http://schemas.microsoft.com/office/powerpoint/2010/main" val="2500591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61950"/>
            <a:ext cx="8229600" cy="4232673"/>
          </a:xfrm>
        </p:spPr>
        <p:txBody>
          <a:bodyPr>
            <a:normAutofit fontScale="85000" lnSpcReduction="20000"/>
          </a:bodyPr>
          <a:lstStyle/>
          <a:p>
            <a:r>
              <a:rPr lang="en-US" b="1" dirty="0" smtClean="0">
                <a:solidFill>
                  <a:srgbClr val="7030A0"/>
                </a:solidFill>
              </a:rPr>
              <a:t>A bundle pack includes:</a:t>
            </a:r>
          </a:p>
          <a:p>
            <a:pPr marL="514350" lvl="0" indent="-514350">
              <a:buFont typeface="+mj-lt"/>
              <a:buAutoNum type="arabicPeriod"/>
            </a:pPr>
            <a:r>
              <a:rPr lang="en-US" dirty="0"/>
              <a:t>A statement of commitment for the clinical team to sign.</a:t>
            </a:r>
          </a:p>
          <a:p>
            <a:pPr marL="514350" lvl="0" indent="-514350">
              <a:buFont typeface="+mj-lt"/>
              <a:buAutoNum type="arabicPeriod"/>
            </a:pPr>
            <a:r>
              <a:rPr lang="en-US" dirty="0"/>
              <a:t>A cause-effect chart describing the evidence for optimal </a:t>
            </a:r>
            <a:r>
              <a:rPr lang="en-US" dirty="0" smtClean="0"/>
              <a:t>practice </a:t>
            </a:r>
            <a:r>
              <a:rPr lang="en-US" dirty="0"/>
              <a:t>and used also for root cause analysis of non-conformities, in reference to the standards.</a:t>
            </a:r>
          </a:p>
          <a:p>
            <a:pPr marL="514350" lvl="0" indent="-514350">
              <a:buFont typeface="+mj-lt"/>
              <a:buAutoNum type="arabicPeriod"/>
            </a:pPr>
            <a:r>
              <a:rPr lang="en-US" dirty="0"/>
              <a:t>Standard operating procedures for the bundle including specific criteria.</a:t>
            </a:r>
          </a:p>
          <a:p>
            <a:pPr marL="514350" lvl="0" indent="-514350">
              <a:buFont typeface="+mj-lt"/>
              <a:buAutoNum type="arabicPeriod"/>
            </a:pPr>
            <a:r>
              <a:rPr lang="en-US" dirty="0"/>
              <a:t>A data collection sheet.</a:t>
            </a:r>
          </a:p>
          <a:p>
            <a:pPr marL="514350" lvl="0" indent="-514350">
              <a:buFont typeface="+mj-lt"/>
              <a:buAutoNum type="arabicPeriod"/>
            </a:pPr>
            <a:r>
              <a:rPr lang="en-US" dirty="0"/>
              <a:t>Explanation of the bundle to the clinical staff (e.g., group discussion, slide presentation)</a:t>
            </a:r>
          </a:p>
          <a:p>
            <a:endParaRPr lang="en-US" dirty="0"/>
          </a:p>
        </p:txBody>
      </p:sp>
    </p:spTree>
    <p:extLst>
      <p:ext uri="{BB962C8B-B14F-4D97-AF65-F5344CB8AC3E}">
        <p14:creationId xmlns:p14="http://schemas.microsoft.com/office/powerpoint/2010/main" val="353514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rgbClr val="FF0000"/>
                </a:solidFill>
              </a:rPr>
              <a:t>Types of Audits in Hospital Infection Control</a:t>
            </a:r>
            <a:endParaRPr lang="en-US" sz="3200" b="1" dirty="0">
              <a:solidFill>
                <a:srgbClr val="FF0000"/>
              </a:solidFill>
            </a:endParaRPr>
          </a:p>
        </p:txBody>
      </p:sp>
      <p:sp>
        <p:nvSpPr>
          <p:cNvPr id="3" name="Content Placeholder 2"/>
          <p:cNvSpPr>
            <a:spLocks noGrp="1"/>
          </p:cNvSpPr>
          <p:nvPr>
            <p:ph idx="1"/>
          </p:nvPr>
        </p:nvSpPr>
        <p:spPr/>
        <p:txBody>
          <a:bodyPr>
            <a:normAutofit lnSpcReduction="10000"/>
          </a:bodyPr>
          <a:lstStyle/>
          <a:p>
            <a:r>
              <a:rPr lang="en-US" b="1" dirty="0" smtClean="0">
                <a:solidFill>
                  <a:srgbClr val="7030A0"/>
                </a:solidFill>
              </a:rPr>
              <a:t>Process Audits : </a:t>
            </a:r>
            <a:r>
              <a:rPr lang="en-US" dirty="0" smtClean="0"/>
              <a:t>To assess right polices &amp; procedures to prevent infection  </a:t>
            </a:r>
          </a:p>
          <a:p>
            <a:r>
              <a:rPr lang="en-US" b="1" dirty="0" smtClean="0">
                <a:solidFill>
                  <a:srgbClr val="7030A0"/>
                </a:solidFill>
              </a:rPr>
              <a:t>Outcome audits : </a:t>
            </a:r>
            <a:r>
              <a:rPr lang="en-US" dirty="0" smtClean="0"/>
              <a:t>To assess actual rates of infection in the Hospital.</a:t>
            </a:r>
          </a:p>
          <a:p>
            <a:r>
              <a:rPr lang="en-US" b="1" dirty="0" smtClean="0">
                <a:solidFill>
                  <a:srgbClr val="7030A0"/>
                </a:solidFill>
              </a:rPr>
              <a:t>Observational Audits : </a:t>
            </a:r>
            <a:r>
              <a:rPr lang="en-US" dirty="0" smtClean="0"/>
              <a:t>It involves watching staff members to see, if they are following infection control procedures correctly </a:t>
            </a:r>
            <a:endParaRPr lang="en-US" dirty="0"/>
          </a:p>
        </p:txBody>
      </p:sp>
    </p:spTree>
    <p:extLst>
      <p:ext uri="{BB962C8B-B14F-4D97-AF65-F5344CB8AC3E}">
        <p14:creationId xmlns:p14="http://schemas.microsoft.com/office/powerpoint/2010/main" val="479643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FF0000"/>
                </a:solidFill>
              </a:rPr>
              <a:t>What are to be audited </a:t>
            </a:r>
            <a:endParaRPr lang="en-US"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pPr marL="514350" lvl="0" indent="-514350">
              <a:buFont typeface="+mj-lt"/>
              <a:buAutoNum type="arabicPeriod"/>
            </a:pPr>
            <a:r>
              <a:rPr lang="en-US" dirty="0"/>
              <a:t>Hand hygiene (readiness and practice; supplies such as soap, paper towel, alcohol-based products).</a:t>
            </a:r>
          </a:p>
          <a:p>
            <a:pPr marL="514350" lvl="0" indent="-514350">
              <a:buFont typeface="+mj-lt"/>
              <a:buAutoNum type="arabicPeriod"/>
            </a:pPr>
            <a:r>
              <a:rPr lang="en-US" dirty="0" smtClean="0"/>
              <a:t>Use of standard precautions/routine practices.</a:t>
            </a:r>
          </a:p>
          <a:p>
            <a:pPr marL="514350" lvl="0" indent="-514350">
              <a:buFont typeface="+mj-lt"/>
              <a:buAutoNum type="arabicPeriod"/>
            </a:pPr>
            <a:r>
              <a:rPr lang="en-US" dirty="0" smtClean="0"/>
              <a:t>Use of isolation/precautions.</a:t>
            </a:r>
          </a:p>
          <a:p>
            <a:pPr marL="514350" lvl="0" indent="-514350">
              <a:buFont typeface="+mj-lt"/>
              <a:buAutoNum type="arabicPeriod"/>
            </a:pPr>
            <a:r>
              <a:rPr lang="en-US" dirty="0" smtClean="0"/>
              <a:t>Use of personal protective equipment.</a:t>
            </a:r>
          </a:p>
          <a:p>
            <a:pPr marL="514350" lvl="0" indent="-514350">
              <a:buFont typeface="+mj-lt"/>
              <a:buAutoNum type="arabicPeriod"/>
            </a:pPr>
            <a:r>
              <a:rPr lang="en-US" dirty="0" smtClean="0"/>
              <a:t>Monitoring of </a:t>
            </a:r>
            <a:r>
              <a:rPr lang="en-US" dirty="0" err="1" smtClean="0"/>
              <a:t>sterilisation</a:t>
            </a:r>
            <a:r>
              <a:rPr lang="en-US" dirty="0" smtClean="0"/>
              <a:t> equipment.</a:t>
            </a:r>
          </a:p>
          <a:p>
            <a:endParaRPr lang="en-US" dirty="0"/>
          </a:p>
        </p:txBody>
      </p:sp>
    </p:spTree>
    <p:extLst>
      <p:ext uri="{BB962C8B-B14F-4D97-AF65-F5344CB8AC3E}">
        <p14:creationId xmlns:p14="http://schemas.microsoft.com/office/powerpoint/2010/main" val="123265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38150"/>
            <a:ext cx="8229600" cy="4156473"/>
          </a:xfrm>
        </p:spPr>
        <p:txBody>
          <a:bodyPr>
            <a:normAutofit/>
          </a:bodyPr>
          <a:lstStyle/>
          <a:p>
            <a:pPr marL="460375" lvl="0" indent="-460375">
              <a:lnSpc>
                <a:spcPct val="150000"/>
              </a:lnSpc>
              <a:buNone/>
            </a:pPr>
            <a:r>
              <a:rPr lang="en-US" dirty="0" smtClean="0"/>
              <a:t>6. Cleaning, disinfection, and </a:t>
            </a:r>
            <a:r>
              <a:rPr lang="en-US" dirty="0" err="1" smtClean="0"/>
              <a:t>sterilisation</a:t>
            </a:r>
            <a:r>
              <a:rPr lang="en-US" dirty="0" smtClean="0"/>
              <a:t> of reusable equipment and devices, such as bronchoscopes and surgical instruments.</a:t>
            </a:r>
          </a:p>
          <a:p>
            <a:pPr marL="0" lvl="0" indent="0">
              <a:lnSpc>
                <a:spcPct val="150000"/>
              </a:lnSpc>
              <a:buNone/>
            </a:pPr>
            <a:r>
              <a:rPr lang="en-US" dirty="0" smtClean="0"/>
              <a:t>7. Health </a:t>
            </a:r>
            <a:r>
              <a:rPr lang="en-US" dirty="0"/>
              <a:t>care environment cleaning.</a:t>
            </a:r>
          </a:p>
          <a:p>
            <a:pPr marL="0" lvl="0" indent="0">
              <a:lnSpc>
                <a:spcPct val="150000"/>
              </a:lnSpc>
              <a:buNone/>
            </a:pPr>
            <a:r>
              <a:rPr lang="en-US" dirty="0" smtClean="0"/>
              <a:t>8. </a:t>
            </a:r>
            <a:r>
              <a:rPr lang="en-US" dirty="0" err="1" smtClean="0"/>
              <a:t>Haemodialysis</a:t>
            </a:r>
            <a:r>
              <a:rPr lang="en-US" dirty="0" smtClean="0"/>
              <a:t> </a:t>
            </a:r>
            <a:r>
              <a:rPr lang="en-US" dirty="0"/>
              <a:t>practices, equipment, facility.</a:t>
            </a:r>
          </a:p>
          <a:p>
            <a:endParaRPr lang="en-US" dirty="0"/>
          </a:p>
        </p:txBody>
      </p:sp>
    </p:spTree>
    <p:extLst>
      <p:ext uri="{BB962C8B-B14F-4D97-AF65-F5344CB8AC3E}">
        <p14:creationId xmlns:p14="http://schemas.microsoft.com/office/powerpoint/2010/main" val="14399941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61950"/>
            <a:ext cx="8229600" cy="4232673"/>
          </a:xfrm>
        </p:spPr>
        <p:txBody>
          <a:bodyPr>
            <a:normAutofit fontScale="92500" lnSpcReduction="10000"/>
          </a:bodyPr>
          <a:lstStyle/>
          <a:p>
            <a:pPr marL="346075" indent="-346075">
              <a:buNone/>
            </a:pPr>
            <a:r>
              <a:rPr lang="en-US" dirty="0" smtClean="0"/>
              <a:t>9. </a:t>
            </a:r>
            <a:r>
              <a:rPr lang="en-US" dirty="0" smtClean="0"/>
              <a:t>Operating room IPC practices, asepsis and preoperative antisepsis, traffic control, patient skin preparation, hair removal, surgical scrub, and prophylactic antibiotics.</a:t>
            </a:r>
            <a:endParaRPr lang="en-US" dirty="0" smtClean="0"/>
          </a:p>
          <a:p>
            <a:pPr marL="460375" lvl="0" indent="-460375">
              <a:buNone/>
            </a:pPr>
            <a:r>
              <a:rPr lang="en-US" dirty="0" smtClean="0"/>
              <a:t>10.Practice </a:t>
            </a:r>
            <a:r>
              <a:rPr lang="en-US" dirty="0"/>
              <a:t>and medical device reprocessing in clinics and physician offices.</a:t>
            </a:r>
          </a:p>
          <a:p>
            <a:pPr marL="460375" lvl="0" indent="-460375">
              <a:buNone/>
            </a:pPr>
            <a:r>
              <a:rPr lang="en-US" dirty="0" smtClean="0"/>
              <a:t>11.Occupational </a:t>
            </a:r>
            <a:r>
              <a:rPr lang="en-US" dirty="0"/>
              <a:t>health issues, such as, sharps injuries/needle sticks, vaccination rates.</a:t>
            </a:r>
          </a:p>
          <a:p>
            <a:pPr marL="0" lvl="0" indent="0">
              <a:buNone/>
            </a:pPr>
            <a:r>
              <a:rPr lang="en-US" dirty="0" smtClean="0"/>
              <a:t>12. Outbreak </a:t>
            </a:r>
            <a:r>
              <a:rPr lang="en-US" dirty="0"/>
              <a:t>management.</a:t>
            </a:r>
          </a:p>
          <a:p>
            <a:endParaRPr lang="en-US" dirty="0"/>
          </a:p>
        </p:txBody>
      </p:sp>
    </p:spTree>
    <p:extLst>
      <p:ext uri="{BB962C8B-B14F-4D97-AF65-F5344CB8AC3E}">
        <p14:creationId xmlns:p14="http://schemas.microsoft.com/office/powerpoint/2010/main" val="12597123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36971"/>
          </a:xfrm>
        </p:spPr>
        <p:txBody>
          <a:bodyPr>
            <a:normAutofit fontScale="90000"/>
          </a:bodyPr>
          <a:lstStyle/>
          <a:p>
            <a:r>
              <a:rPr lang="en-US" b="1" dirty="0" smtClean="0">
                <a:solidFill>
                  <a:srgbClr val="FF0000"/>
                </a:solidFill>
              </a:rPr>
              <a:t>How to Report  Audits</a:t>
            </a:r>
            <a:endParaRPr lang="en-US" dirty="0">
              <a:solidFill>
                <a:srgbClr val="FF0000"/>
              </a:solidFill>
            </a:endParaRPr>
          </a:p>
        </p:txBody>
      </p:sp>
      <p:sp>
        <p:nvSpPr>
          <p:cNvPr id="3" name="Content Placeholder 2"/>
          <p:cNvSpPr>
            <a:spLocks noGrp="1"/>
          </p:cNvSpPr>
          <p:nvPr>
            <p:ph idx="1"/>
          </p:nvPr>
        </p:nvSpPr>
        <p:spPr>
          <a:xfrm>
            <a:off x="457200" y="895350"/>
            <a:ext cx="8229600" cy="3699273"/>
          </a:xfrm>
        </p:spPr>
        <p:txBody>
          <a:bodyPr>
            <a:normAutofit fontScale="92500" lnSpcReduction="10000"/>
          </a:bodyPr>
          <a:lstStyle/>
          <a:p>
            <a:r>
              <a:rPr lang="en-US" dirty="0"/>
              <a:t>Once the audit is completed, a draft, detailed report must be written </a:t>
            </a:r>
            <a:r>
              <a:rPr lang="en-US" dirty="0" smtClean="0"/>
              <a:t>and</a:t>
            </a:r>
          </a:p>
          <a:p>
            <a:r>
              <a:rPr lang="en-US" dirty="0" smtClean="0"/>
              <a:t>reviewed </a:t>
            </a:r>
            <a:r>
              <a:rPr lang="en-US" dirty="0"/>
              <a:t>with management and key staff in the audit area before it is </a:t>
            </a:r>
            <a:r>
              <a:rPr lang="en-US" dirty="0" err="1"/>
              <a:t>finalised</a:t>
            </a:r>
            <a:r>
              <a:rPr lang="en-US" dirty="0"/>
              <a:t> and distributed. The report should include information on why the audit was performed, method used, findings, and recommendations. Compliance data should be included as </a:t>
            </a:r>
            <a:r>
              <a:rPr lang="en-US" dirty="0" smtClean="0"/>
              <a:t>appropriate.</a:t>
            </a:r>
            <a:endParaRPr lang="en-US" dirty="0"/>
          </a:p>
        </p:txBody>
      </p:sp>
    </p:spTree>
    <p:extLst>
      <p:ext uri="{BB962C8B-B14F-4D97-AF65-F5344CB8AC3E}">
        <p14:creationId xmlns:p14="http://schemas.microsoft.com/office/powerpoint/2010/main" val="12003493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38150"/>
            <a:ext cx="8229600" cy="4156473"/>
          </a:xfrm>
        </p:spPr>
        <p:txBody>
          <a:bodyPr>
            <a:normAutofit fontScale="85000" lnSpcReduction="10000"/>
          </a:bodyPr>
          <a:lstStyle/>
          <a:p>
            <a:pPr>
              <a:lnSpc>
                <a:spcPct val="110000"/>
              </a:lnSpc>
            </a:pPr>
            <a:r>
              <a:rPr lang="en-US" b="1" dirty="0" smtClean="0">
                <a:solidFill>
                  <a:srgbClr val="7030A0"/>
                </a:solidFill>
              </a:rPr>
              <a:t>Reporting of audits could be in the form of:</a:t>
            </a:r>
          </a:p>
          <a:p>
            <a:pPr>
              <a:lnSpc>
                <a:spcPct val="110000"/>
              </a:lnSpc>
            </a:pPr>
            <a:r>
              <a:rPr lang="en-US" b="1" dirty="0">
                <a:solidFill>
                  <a:srgbClr val="7030A0"/>
                </a:solidFill>
              </a:rPr>
              <a:t>Weekly reports: </a:t>
            </a:r>
            <a:r>
              <a:rPr lang="en-US" dirty="0"/>
              <a:t>Providing rapid feedback on incidental issues while they are still fresh (e.g., during outbreaks or after occupational sharp injuries</a:t>
            </a:r>
            <a:r>
              <a:rPr lang="en-US" dirty="0" smtClean="0"/>
              <a:t>).</a:t>
            </a:r>
            <a:endParaRPr lang="en-US" dirty="0"/>
          </a:p>
          <a:p>
            <a:pPr>
              <a:lnSpc>
                <a:spcPct val="110000"/>
              </a:lnSpc>
            </a:pPr>
            <a:r>
              <a:rPr lang="en-US" b="1" dirty="0">
                <a:solidFill>
                  <a:srgbClr val="7030A0"/>
                </a:solidFill>
              </a:rPr>
              <a:t>Monthly reports: </a:t>
            </a:r>
            <a:r>
              <a:rPr lang="en-US" dirty="0"/>
              <a:t>A monthly report should include sections about surveillance, audit results, education, training, and consultations</a:t>
            </a:r>
            <a:r>
              <a:rPr lang="en-US" dirty="0" smtClean="0"/>
              <a:t>.</a:t>
            </a:r>
            <a:endParaRPr lang="en-US" dirty="0"/>
          </a:p>
          <a:p>
            <a:pPr>
              <a:lnSpc>
                <a:spcPct val="110000"/>
              </a:lnSpc>
            </a:pPr>
            <a:r>
              <a:rPr lang="en-US" b="1" dirty="0">
                <a:solidFill>
                  <a:srgbClr val="7030A0"/>
                </a:solidFill>
              </a:rPr>
              <a:t>Quarterly reports: </a:t>
            </a:r>
            <a:r>
              <a:rPr lang="en-US" dirty="0"/>
              <a:t>These are formal reports including recommendations and management of issues.</a:t>
            </a:r>
          </a:p>
          <a:p>
            <a:endParaRPr lang="en-US" dirty="0"/>
          </a:p>
        </p:txBody>
      </p:sp>
    </p:spTree>
    <p:extLst>
      <p:ext uri="{BB962C8B-B14F-4D97-AF65-F5344CB8AC3E}">
        <p14:creationId xmlns:p14="http://schemas.microsoft.com/office/powerpoint/2010/main" val="26891372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14350"/>
            <a:ext cx="8229600" cy="4267200"/>
          </a:xfrm>
        </p:spPr>
        <p:txBody>
          <a:bodyPr>
            <a:normAutofit fontScale="92500" lnSpcReduction="20000"/>
          </a:bodyPr>
          <a:lstStyle/>
          <a:p>
            <a:r>
              <a:rPr lang="en-US" b="1" dirty="0">
                <a:solidFill>
                  <a:srgbClr val="7030A0"/>
                </a:solidFill>
              </a:rPr>
              <a:t>Annual reports: </a:t>
            </a:r>
            <a:r>
              <a:rPr lang="en-US" dirty="0"/>
              <a:t>A summary of audits carried out during the year and the resulting improvement or changes during the rapid and annual audit plans, illustrated as appropriate with graphs</a:t>
            </a:r>
            <a:r>
              <a:rPr lang="en-US" dirty="0" smtClean="0"/>
              <a:t>.</a:t>
            </a:r>
            <a:endParaRPr lang="en-US" dirty="0"/>
          </a:p>
          <a:p>
            <a:r>
              <a:rPr lang="en-US" dirty="0"/>
              <a:t>Staff must learn to appreciate that the intent of audits is to promote good practice, improve patient care, and ensure safety. A key person must be identified in each area to help facilitate implementation of any recommendations within a specified time</a:t>
            </a:r>
            <a:r>
              <a:rPr lang="en-US" dirty="0" smtClean="0"/>
              <a:t>.</a:t>
            </a:r>
            <a:endParaRPr lang="en-US" dirty="0"/>
          </a:p>
          <a:p>
            <a:endParaRPr lang="en-US" dirty="0"/>
          </a:p>
        </p:txBody>
      </p:sp>
    </p:spTree>
    <p:extLst>
      <p:ext uri="{BB962C8B-B14F-4D97-AF65-F5344CB8AC3E}">
        <p14:creationId xmlns:p14="http://schemas.microsoft.com/office/powerpoint/2010/main" val="39032579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36971"/>
          </a:xfrm>
        </p:spPr>
        <p:txBody>
          <a:bodyPr>
            <a:normAutofit fontScale="90000"/>
          </a:bodyPr>
          <a:lstStyle/>
          <a:p>
            <a:r>
              <a:rPr lang="en-US" b="1" dirty="0">
                <a:solidFill>
                  <a:srgbClr val="FF0000"/>
                </a:solidFill>
              </a:rPr>
              <a:t>An Annual Audit </a:t>
            </a:r>
            <a:r>
              <a:rPr lang="en-US" b="1" dirty="0" smtClean="0">
                <a:solidFill>
                  <a:srgbClr val="FF0000"/>
                </a:solidFill>
              </a:rPr>
              <a:t>Plan</a:t>
            </a:r>
            <a:endParaRPr lang="en-US" b="1" dirty="0">
              <a:solidFill>
                <a:srgbClr val="FF0000"/>
              </a:solidFill>
            </a:endParaRPr>
          </a:p>
        </p:txBody>
      </p:sp>
      <p:pic>
        <p:nvPicPr>
          <p:cNvPr id="307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0" y="895350"/>
            <a:ext cx="9677400"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32906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rgbClr val="FF0000"/>
                </a:solidFill>
              </a:rPr>
              <a:t>Summary </a:t>
            </a:r>
            <a:br>
              <a:rPr lang="en-US" sz="3600" b="1" dirty="0" smtClean="0">
                <a:solidFill>
                  <a:srgbClr val="FF0000"/>
                </a:solidFill>
              </a:rPr>
            </a:br>
            <a:r>
              <a:rPr lang="en-US" sz="3600" b="1" dirty="0" smtClean="0">
                <a:solidFill>
                  <a:srgbClr val="FF0000"/>
                </a:solidFill>
              </a:rPr>
              <a:t>(Take Home Message)</a:t>
            </a:r>
            <a:endParaRPr lang="en-US" sz="3600" dirty="0">
              <a:solidFill>
                <a:srgbClr val="FF0000"/>
              </a:solidFill>
            </a:endParaRPr>
          </a:p>
        </p:txBody>
      </p:sp>
      <p:sp>
        <p:nvSpPr>
          <p:cNvPr id="3" name="Content Placeholder 2"/>
          <p:cNvSpPr>
            <a:spLocks noGrp="1"/>
          </p:cNvSpPr>
          <p:nvPr>
            <p:ph idx="1"/>
          </p:nvPr>
        </p:nvSpPr>
        <p:spPr>
          <a:xfrm>
            <a:off x="457200" y="1352550"/>
            <a:ext cx="8229600" cy="3505199"/>
          </a:xfrm>
        </p:spPr>
        <p:txBody>
          <a:bodyPr>
            <a:normAutofit fontScale="85000" lnSpcReduction="10000"/>
          </a:bodyPr>
          <a:lstStyle/>
          <a:p>
            <a:pPr>
              <a:lnSpc>
                <a:spcPct val="110000"/>
              </a:lnSpc>
            </a:pPr>
            <a:r>
              <a:rPr lang="en-US" dirty="0" smtClean="0"/>
              <a:t>Health </a:t>
            </a:r>
            <a:r>
              <a:rPr lang="en-US" dirty="0"/>
              <a:t>care requires an increased emphasis on the use of audits to measure the implementation of policies and procedures relating to IPC practices. </a:t>
            </a:r>
            <a:endParaRPr lang="en-US" dirty="0" smtClean="0"/>
          </a:p>
          <a:p>
            <a:pPr>
              <a:lnSpc>
                <a:spcPct val="110000"/>
              </a:lnSpc>
            </a:pPr>
            <a:r>
              <a:rPr lang="en-US" dirty="0" smtClean="0"/>
              <a:t>Development </a:t>
            </a:r>
            <a:r>
              <a:rPr lang="en-US" dirty="0"/>
              <a:t>of audit plans based on a risk assessment strategy, preparation of the audit team, tailoring of the audit method, and audit assessment of knowledge are pillars of internal audits in health care </a:t>
            </a:r>
            <a:r>
              <a:rPr lang="en-US" dirty="0" err="1"/>
              <a:t>organisations</a:t>
            </a:r>
            <a:r>
              <a:rPr lang="en-US" dirty="0"/>
              <a:t>.</a:t>
            </a:r>
          </a:p>
          <a:p>
            <a:endParaRPr lang="en-US" dirty="0"/>
          </a:p>
        </p:txBody>
      </p:sp>
    </p:spTree>
    <p:extLst>
      <p:ext uri="{BB962C8B-B14F-4D97-AF65-F5344CB8AC3E}">
        <p14:creationId xmlns:p14="http://schemas.microsoft.com/office/powerpoint/2010/main" val="4516214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a:buNone/>
            </a:pPr>
            <a:r>
              <a:rPr lang="en-US" sz="16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THANKS</a:t>
            </a:r>
            <a:endParaRPr lang="en-US" sz="16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9962045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TotalTime>
  <Words>858</Words>
  <Application>Microsoft Office PowerPoint</Application>
  <PresentationFormat>On-screen Show (16:9)</PresentationFormat>
  <Paragraphs>58</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Audits in Infection Prevention and Control </vt:lpstr>
      <vt:lpstr>Key points</vt:lpstr>
      <vt:lpstr>PowerPoint Presentation</vt:lpstr>
      <vt:lpstr>Introduction</vt:lpstr>
      <vt:lpstr>The PDSA cycle</vt:lpstr>
      <vt:lpstr>Audit Method</vt:lpstr>
      <vt:lpstr>PowerPoint Presentation</vt:lpstr>
      <vt:lpstr>Basic Principles</vt:lpstr>
      <vt:lpstr>PowerPoint Presentation</vt:lpstr>
      <vt:lpstr>PowerPoint Presentation</vt:lpstr>
      <vt:lpstr>Types of Audits in Hospital Infection Control</vt:lpstr>
      <vt:lpstr>What are to be audited </vt:lpstr>
      <vt:lpstr>PowerPoint Presentation</vt:lpstr>
      <vt:lpstr>PowerPoint Presentation</vt:lpstr>
      <vt:lpstr>How to Report  Audits</vt:lpstr>
      <vt:lpstr>PowerPoint Presentation</vt:lpstr>
      <vt:lpstr>PowerPoint Presentation</vt:lpstr>
      <vt:lpstr>An Annual Audit Plan</vt:lpstr>
      <vt:lpstr>Summary  (Take Home Message)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Audits in Infection Prevention and Control </dc:title>
  <dc:creator>micro pc</dc:creator>
  <cp:lastModifiedBy>micro pc</cp:lastModifiedBy>
  <cp:revision>14</cp:revision>
  <dcterms:created xsi:type="dcterms:W3CDTF">2024-05-09T03:08:49Z</dcterms:created>
  <dcterms:modified xsi:type="dcterms:W3CDTF">2024-05-09T03:55:48Z</dcterms:modified>
</cp:coreProperties>
</file>