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2" r:id="rId42"/>
    <p:sldId id="303" r:id="rId43"/>
    <p:sldId id="304" r:id="rId4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4477D-3725-4649-ABD4-53B63136A9BF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FC958-56F1-4F17-A7D9-D64A763ED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74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3913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607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3914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7137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1428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666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7691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2045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693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258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9796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2502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1930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5876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6137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01407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6348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488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0237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2471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51965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96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95672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086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090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81925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61392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93276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76948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57519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350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80922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0841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56092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96615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52751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59926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21658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83785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233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3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2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32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1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7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5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86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83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84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75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1849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46641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DF890-9271-4C89-8D58-1FF77DA44DD7}" type="datetimeFigureOut">
              <a:rPr lang="en-US" smtClean="0"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E80F-FAD9-4362-9250-01EFBB493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9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Antimicrobial Stewardship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05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At the end of the session, the students will be able to understand:</a:t>
            </a:r>
          </a:p>
          <a:p>
            <a:r>
              <a:rPr lang="en-US" dirty="0" smtClean="0"/>
              <a:t>Implementation of Antimicrobial Stewardship Program</a:t>
            </a:r>
          </a:p>
          <a:p>
            <a:r>
              <a:rPr lang="en-US" dirty="0" smtClean="0"/>
              <a:t>Monitoring the Compliance to Antimicrobial Stewardship Program</a:t>
            </a:r>
          </a:p>
          <a:p>
            <a:r>
              <a:rPr lang="en-US" dirty="0" smtClean="0"/>
              <a:t>Rational Use of Antimicrobial Agents</a:t>
            </a:r>
          </a:p>
          <a:p>
            <a:r>
              <a:rPr lang="en-US" dirty="0" smtClean="0"/>
              <a:t>Hospital </a:t>
            </a:r>
            <a:r>
              <a:rPr lang="en-US" dirty="0" err="1" smtClean="0"/>
              <a:t>Antibiogram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7279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Introduction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Antimicrobial stewardship program (AMSP) provides strategies for rationalizing the use of antimicrobials in the hospital.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505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Definition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CDC has defined “Antimicrobial stewardship” as-</a:t>
            </a:r>
          </a:p>
          <a:p>
            <a:r>
              <a:rPr lang="en-US" dirty="0" smtClean="0"/>
              <a:t>The right antibiotic </a:t>
            </a:r>
            <a:endParaRPr lang="en-IN" dirty="0" smtClean="0"/>
          </a:p>
          <a:p>
            <a:pPr lvl="0"/>
            <a:r>
              <a:rPr lang="en-US" dirty="0" smtClean="0"/>
              <a:t>for the right patient, </a:t>
            </a:r>
            <a:endParaRPr lang="en-IN" dirty="0" smtClean="0"/>
          </a:p>
          <a:p>
            <a:pPr lvl="0"/>
            <a:r>
              <a:rPr lang="en-US" dirty="0" smtClean="0"/>
              <a:t>at the right time,  </a:t>
            </a:r>
            <a:endParaRPr lang="en-IN" dirty="0" smtClean="0"/>
          </a:p>
          <a:p>
            <a:pPr lvl="0"/>
            <a:r>
              <a:rPr lang="en-US" dirty="0" smtClean="0"/>
              <a:t>with the right dose, and  </a:t>
            </a:r>
            <a:endParaRPr lang="en-IN" dirty="0" smtClean="0"/>
          </a:p>
          <a:p>
            <a:pPr lvl="0"/>
            <a:r>
              <a:rPr lang="en-US" dirty="0" smtClean="0"/>
              <a:t>the right route, causing </a:t>
            </a:r>
            <a:endParaRPr lang="en-IN" dirty="0" smtClean="0"/>
          </a:p>
          <a:p>
            <a:pPr lvl="0"/>
            <a:r>
              <a:rPr lang="en-US" dirty="0" smtClean="0"/>
              <a:t>the least harm to the patient and future patients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3721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Why AMSP is Needed?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Antimicrobial Resistance (AMR)  </a:t>
            </a:r>
          </a:p>
          <a:p>
            <a:r>
              <a:rPr lang="en-US" dirty="0" smtClean="0"/>
              <a:t>Misuse and Over-use of Antimicrobials</a:t>
            </a:r>
          </a:p>
          <a:p>
            <a:r>
              <a:rPr lang="en-US" dirty="0" smtClean="0"/>
              <a:t>Widespread Use of Antimicrobials in Other Sectors</a:t>
            </a:r>
          </a:p>
          <a:p>
            <a:r>
              <a:rPr lang="en-US" dirty="0" smtClean="0"/>
              <a:t>Poor Antimicrobial Research</a:t>
            </a:r>
            <a:endParaRPr lang="en-IN" dirty="0" smtClean="0"/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7477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</a:rPr>
              <a:t>IMPLEMENTATION OF ANTIMICROBIAL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STEWARDSHIP PROGRAM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Administrative Support (Leadership)</a:t>
            </a:r>
          </a:p>
          <a:p>
            <a:r>
              <a:rPr lang="en-US" dirty="0" smtClean="0"/>
              <a:t>Formulating AMS Team </a:t>
            </a:r>
          </a:p>
          <a:p>
            <a:r>
              <a:rPr lang="en-US" dirty="0" smtClean="0"/>
              <a:t>Infrastructure Support </a:t>
            </a:r>
          </a:p>
          <a:p>
            <a:r>
              <a:rPr lang="en-US" dirty="0" smtClean="0"/>
              <a:t>Framing Antimicrobial Policy</a:t>
            </a:r>
          </a:p>
          <a:p>
            <a:r>
              <a:rPr lang="en-US" dirty="0" smtClean="0"/>
              <a:t>Implementing AMS strategies</a:t>
            </a:r>
          </a:p>
          <a:p>
            <a:r>
              <a:rPr lang="en-US" dirty="0" smtClean="0"/>
              <a:t>Education and Training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5845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Administrative Support (Leadership)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be publicly committed to the program. </a:t>
            </a:r>
          </a:p>
          <a:p>
            <a:r>
              <a:rPr lang="en-US" dirty="0" smtClean="0"/>
              <a:t>Provide necessary funding and infrastructure support.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44978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Formulating AMS Team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Multidisciplinary committee - responsible for framing, implementing and monitoring the compliance to antimicrobial policy of the hospital.</a:t>
            </a:r>
          </a:p>
          <a:p>
            <a:r>
              <a:rPr lang="en-US" dirty="0" smtClean="0"/>
              <a:t>Led by the antimicrobial steward - infectious disease physician or infection control officer or clinical microbiologist. </a:t>
            </a:r>
          </a:p>
          <a:p>
            <a:r>
              <a:rPr lang="en-US" dirty="0" smtClean="0"/>
              <a:t>Other members of AMS team - stewardship nurses, clinical pharmacists and officer in-charge of pharmacy.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821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Infrastructure Support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Support from Microbiology laboratory</a:t>
            </a:r>
          </a:p>
          <a:p>
            <a:r>
              <a:rPr lang="en-US" dirty="0" smtClean="0"/>
              <a:t>Automations: </a:t>
            </a:r>
          </a:p>
          <a:p>
            <a:pPr lvl="1"/>
            <a:r>
              <a:rPr lang="en-US" dirty="0" smtClean="0"/>
              <a:t>Automated culture (e.g. BACTEC or </a:t>
            </a:r>
            <a:r>
              <a:rPr lang="en-US" dirty="0" err="1" smtClean="0"/>
              <a:t>BacT</a:t>
            </a:r>
            <a:r>
              <a:rPr lang="en-US" dirty="0" smtClean="0"/>
              <a:t>/ALERT), </a:t>
            </a:r>
          </a:p>
          <a:p>
            <a:pPr lvl="1"/>
            <a:r>
              <a:rPr lang="en-US" dirty="0" smtClean="0"/>
              <a:t>Automated identification (MALDI-TOF) </a:t>
            </a:r>
          </a:p>
          <a:p>
            <a:pPr lvl="1"/>
            <a:r>
              <a:rPr lang="en-US" dirty="0" smtClean="0"/>
              <a:t>Automated sensitivity (e.g. VITEK) </a:t>
            </a:r>
          </a:p>
          <a:p>
            <a:r>
              <a:rPr lang="en-US" dirty="0" smtClean="0"/>
              <a:t>Biomarkers: </a:t>
            </a:r>
            <a:r>
              <a:rPr lang="en-US" dirty="0" err="1" smtClean="0"/>
              <a:t>Procalcitonin</a:t>
            </a:r>
            <a:r>
              <a:rPr lang="en-US" dirty="0" smtClean="0"/>
              <a:t> and CRP</a:t>
            </a:r>
          </a:p>
          <a:p>
            <a:r>
              <a:rPr lang="en-US" dirty="0" smtClean="0"/>
              <a:t>Rapid Molecular tests </a:t>
            </a:r>
          </a:p>
          <a:p>
            <a:r>
              <a:rPr lang="en-US" dirty="0" smtClean="0"/>
              <a:t>Emergency lab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3731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dirty="0" smtClean="0"/>
              <a:t>Other supports</a:t>
            </a:r>
          </a:p>
          <a:p>
            <a:pPr lvl="0">
              <a:lnSpc>
                <a:spcPct val="150000"/>
              </a:lnSpc>
            </a:pPr>
            <a:r>
              <a:rPr lang="en-IN" dirty="0" smtClean="0"/>
              <a:t>Hospital information System (HIS) </a:t>
            </a:r>
          </a:p>
          <a:p>
            <a:pPr lvl="0">
              <a:lnSpc>
                <a:spcPct val="150000"/>
              </a:lnSpc>
            </a:pPr>
            <a:r>
              <a:rPr lang="en-IN" dirty="0" smtClean="0"/>
              <a:t>Supporting manpower availability</a:t>
            </a:r>
            <a:endParaRPr lang="en-IN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04275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Framing Antimicrobial Policy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Pocket hand book </a:t>
            </a:r>
          </a:p>
          <a:p>
            <a:r>
              <a:rPr lang="en-IN" dirty="0" smtClean="0"/>
              <a:t>Prepared by AMS team </a:t>
            </a:r>
          </a:p>
          <a:p>
            <a:r>
              <a:rPr lang="en-US" dirty="0" smtClean="0"/>
              <a:t>C</a:t>
            </a:r>
            <a:r>
              <a:rPr lang="en-IN" dirty="0" err="1" smtClean="0"/>
              <a:t>ompliant</a:t>
            </a:r>
            <a:r>
              <a:rPr lang="en-IN" dirty="0" smtClean="0"/>
              <a:t> to the standard national and international antibiotic guidelines and local </a:t>
            </a:r>
            <a:r>
              <a:rPr lang="en-IN" dirty="0" err="1" smtClean="0"/>
              <a:t>antibiogram</a:t>
            </a:r>
            <a:r>
              <a:rPr lang="en-IN" dirty="0" smtClean="0"/>
              <a:t> pattern. 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49558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Implementing AMS strategies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Two types of strategy are available for implanting AMSP. </a:t>
            </a:r>
            <a:endParaRPr lang="en-US" dirty="0" smtClean="0"/>
          </a:p>
          <a:p>
            <a:pPr lvl="1"/>
            <a:r>
              <a:rPr lang="en-IN" dirty="0" smtClean="0"/>
              <a:t>Front end strategies (formulary restriction) </a:t>
            </a:r>
            <a:endParaRPr lang="en-US" dirty="0" smtClean="0"/>
          </a:p>
          <a:p>
            <a:pPr lvl="1"/>
            <a:r>
              <a:rPr lang="en-IN" dirty="0" smtClean="0"/>
              <a:t>Back end strategies (prospective audit and feedback)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88546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Proposed formulary restriction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888100"/>
              </p:ext>
            </p:extLst>
          </p:nvPr>
        </p:nvGraphicFramePr>
        <p:xfrm>
          <a:off x="721378" y="1420731"/>
          <a:ext cx="7640322" cy="3030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45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533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Restricted antimicrobials </a:t>
                      </a: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Semi restricted 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antimicrobials </a:t>
                      </a: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Unrestricted </a:t>
                      </a:r>
                      <a:endParaRPr lang="en-US" sz="16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antimicrobials</a:t>
                      </a:r>
                      <a:endParaRPr lang="en-US" sz="16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Pharmacy supply of &gt;1 days requires prior approval by AMS team </a:t>
                      </a:r>
                      <a:endParaRPr lang="en-US" sz="16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Pharmacy supply of &gt;3 days requires prior approval by AMS team</a:t>
                      </a: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Pharmacy supply does not require AMS team approval.       </a:t>
                      </a: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</a:rPr>
                        <a:t>Colistin</a:t>
                      </a:r>
                      <a:r>
                        <a:rPr lang="en-IN" sz="1600" dirty="0">
                          <a:effectLst/>
                        </a:rPr>
                        <a:t>                                        </a:t>
                      </a:r>
                      <a:r>
                        <a:rPr lang="en-IN" sz="1600" dirty="0" err="1">
                          <a:effectLst/>
                        </a:rPr>
                        <a:t>Carbapenem</a:t>
                      </a:r>
                      <a:r>
                        <a:rPr lang="en-IN" sz="1600" dirty="0">
                          <a:effectLst/>
                        </a:rPr>
                        <a:t>                                 </a:t>
                      </a:r>
                      <a:r>
                        <a:rPr lang="en-IN" sz="1600" dirty="0" err="1">
                          <a:effectLst/>
                        </a:rPr>
                        <a:t>Tigecycline</a:t>
                      </a:r>
                      <a:r>
                        <a:rPr lang="en-IN" sz="1600" dirty="0">
                          <a:effectLst/>
                        </a:rPr>
                        <a:t>    </a:t>
                      </a:r>
                      <a:endParaRPr lang="en-US" sz="16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Teicoplanin,                           Vancomycin,                                 Daptomycin,                                        Linezolid,                                                     Third and fourth generation cephalosporins</a:t>
                      </a:r>
                      <a:endParaRPr lang="en-US" sz="16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First &amp; second generation cephalosporins,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</a:rPr>
                        <a:t>Cotrimoxazole</a:t>
                      </a:r>
                      <a:r>
                        <a:rPr lang="en-IN" sz="1600" dirty="0">
                          <a:effectLst/>
                        </a:rPr>
                        <a:t>,   Azithromycin,   Clarithromycin,  Fluoroquinolones </a:t>
                      </a:r>
                      <a:endParaRPr lang="en-US" sz="16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248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</a:rPr>
              <a:t>Back end strategies (prospective audit and feedback)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Difficult to perform, but it is the most effective strategy to implement AMSP. </a:t>
            </a:r>
          </a:p>
          <a:p>
            <a:r>
              <a:rPr lang="en-US" dirty="0" smtClean="0"/>
              <a:t>The AMS team goes for stewardship round during which they discuss with the clinical team in detail about the compliance to the antimicrobial policy.</a:t>
            </a:r>
          </a:p>
          <a:p>
            <a:r>
              <a:rPr lang="en-US" dirty="0" smtClean="0"/>
              <a:t>Mutually agreed upon constructive discussion between AMS team and clinical team.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7378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/>
          </a:bodyPr>
          <a:lstStyle/>
          <a:p>
            <a:r>
              <a:rPr lang="en-US" dirty="0" smtClean="0"/>
              <a:t>More labor-intensive.</a:t>
            </a:r>
          </a:p>
          <a:p>
            <a:r>
              <a:rPr lang="en-US" dirty="0" smtClean="0"/>
              <a:t>More widely practiced</a:t>
            </a:r>
          </a:p>
          <a:p>
            <a:r>
              <a:rPr lang="en-US" dirty="0" smtClean="0"/>
              <a:t>More easily accepted by clinicians</a:t>
            </a:r>
          </a:p>
          <a:p>
            <a:r>
              <a:rPr lang="en-US" dirty="0" smtClean="0"/>
              <a:t>Provides a higher opportunity for educating and training the health care professionals</a:t>
            </a:r>
          </a:p>
          <a:p>
            <a:r>
              <a:rPr lang="en-US" dirty="0" smtClean="0"/>
              <a:t>Impact is delayed but sustainable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4664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Education and Training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education, training, motivation and assessment of the health care providers.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98467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</a:rPr>
              <a:t>MONITORING THE COMPLIANCE TO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ANTIMICROBIAL STEWARDSHIP PROGRAM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Policy adherence (process indicator)</a:t>
            </a:r>
          </a:p>
          <a:p>
            <a:pPr lvl="1"/>
            <a:r>
              <a:rPr lang="en-US" dirty="0" smtClean="0"/>
              <a:t>Indicators of prescription and administrative compliance</a:t>
            </a:r>
          </a:p>
          <a:p>
            <a:r>
              <a:rPr lang="en-US" dirty="0" smtClean="0"/>
              <a:t>Antibiotic Usage outcome indicator </a:t>
            </a:r>
          </a:p>
          <a:p>
            <a:pPr lvl="1"/>
            <a:r>
              <a:rPr lang="en-US" dirty="0" smtClean="0"/>
              <a:t>DDDs (Daily Defined Dose) /100 bed days</a:t>
            </a:r>
          </a:p>
          <a:p>
            <a:pPr lvl="1"/>
            <a:r>
              <a:rPr lang="en-US" dirty="0" smtClean="0"/>
              <a:t>Days of Therapy/100 bed days</a:t>
            </a:r>
          </a:p>
          <a:p>
            <a:r>
              <a:rPr lang="en-US" dirty="0" smtClean="0"/>
              <a:t>Antimicrobial resistance outcome indicator- </a:t>
            </a:r>
            <a:r>
              <a:rPr lang="en-US" dirty="0" err="1" smtClean="0"/>
              <a:t>analysed</a:t>
            </a:r>
            <a:r>
              <a:rPr lang="en-US" dirty="0" smtClean="0"/>
              <a:t> by AMR surveillance</a:t>
            </a:r>
          </a:p>
          <a:p>
            <a:r>
              <a:rPr lang="en-US" dirty="0" smtClean="0"/>
              <a:t>Clinical outcome indicators - Morbidity and Mortality</a:t>
            </a:r>
          </a:p>
          <a:p>
            <a:r>
              <a:rPr lang="en-US" dirty="0" smtClean="0"/>
              <a:t>Financial outcome indicators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98506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Indicators of prescription compliance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Percentage of time the empirical antibiotic given, is according to the infective syndrome suspected.</a:t>
            </a:r>
          </a:p>
          <a:p>
            <a:r>
              <a:rPr lang="en-US" dirty="0" smtClean="0"/>
              <a:t>Percentage of time the empirical antibiotic is modified to according to antimicrobial susceptibility report. </a:t>
            </a:r>
          </a:p>
          <a:p>
            <a:r>
              <a:rPr lang="en-US" dirty="0" smtClean="0"/>
              <a:t>Percentage of time cultures are taken before the start of antibiotics.</a:t>
            </a:r>
          </a:p>
          <a:p>
            <a:r>
              <a:rPr lang="en-US" dirty="0" smtClean="0"/>
              <a:t>Percentage of time the choice of SAP given is according to the policy.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7199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Indicators of administrative compliance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Percentage of time the antibiotic is administrated in correct dose, correct frequency, correct route (IV, oral or infusion)</a:t>
            </a:r>
          </a:p>
          <a:p>
            <a:r>
              <a:rPr lang="en-US" dirty="0" smtClean="0"/>
              <a:t>Percentage of time the surgical antimicrobial prophylaxis is administrated in correct dose, correct time and frequency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Essentials of Medical Microbiology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77413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of DDDs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No. of DDDs = Therapeutic dose (No. of tablets/vials used * </a:t>
            </a:r>
            <a:r>
              <a:rPr lang="en-US" dirty="0" err="1" smtClean="0"/>
              <a:t>gm</a:t>
            </a:r>
            <a:r>
              <a:rPr lang="en-US" dirty="0" smtClean="0"/>
              <a:t> per tablet/vials) </a:t>
            </a:r>
          </a:p>
          <a:p>
            <a:r>
              <a:rPr lang="en-US" dirty="0" smtClean="0"/>
              <a:t>                                       WHO defined DDD of the antimicrobial agent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  <p:cxnSp>
        <p:nvCxnSpPr>
          <p:cNvPr id="4" name="Straight Connector 3"/>
          <p:cNvCxnSpPr/>
          <p:nvPr/>
        </p:nvCxnSpPr>
        <p:spPr>
          <a:xfrm>
            <a:off x="3200400" y="226695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9C855CA-A74F-40E1-BEE7-9EDF7FED5FC1}"/>
              </a:ext>
            </a:extLst>
          </p:cNvPr>
          <p:cNvSpPr txBox="1"/>
          <p:nvPr/>
        </p:nvSpPr>
        <p:spPr>
          <a:xfrm>
            <a:off x="385763" y="2752015"/>
            <a:ext cx="8329611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IN" dirty="0"/>
              <a:t>Example</a:t>
            </a:r>
          </a:p>
          <a:p>
            <a:r>
              <a:rPr lang="en-IN" dirty="0"/>
              <a:t>Levofloxacin is administered as 750 mg PO daily for 7 days. The WHO assigned </a:t>
            </a:r>
            <a:r>
              <a:rPr lang="en-IN" dirty="0" err="1"/>
              <a:t>DDD</a:t>
            </a:r>
            <a:r>
              <a:rPr lang="en-IN" dirty="0"/>
              <a:t> for levofloxacin is 0.5 g.</a:t>
            </a:r>
          </a:p>
          <a:p>
            <a:r>
              <a:rPr lang="en-IN" dirty="0"/>
              <a:t>Therefore the number of </a:t>
            </a:r>
            <a:r>
              <a:rPr lang="en-IN" dirty="0" err="1"/>
              <a:t>DDD</a:t>
            </a:r>
            <a:r>
              <a:rPr lang="en-IN" dirty="0"/>
              <a:t> is calculated as:</a:t>
            </a:r>
          </a:p>
          <a:p>
            <a:r>
              <a:rPr lang="en-IN" dirty="0"/>
              <a:t>= (0.75 g dose × 7 days/0.5 g </a:t>
            </a:r>
            <a:r>
              <a:rPr lang="en-IN" dirty="0" err="1"/>
              <a:t>DDD</a:t>
            </a:r>
            <a:r>
              <a:rPr lang="en-IN" dirty="0"/>
              <a:t>) = 10.5 </a:t>
            </a:r>
            <a:r>
              <a:rPr lang="en-IN" dirty="0" err="1"/>
              <a:t>DDDs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5313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Days of Therapy (DOT)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DOT of an antibiotic is the number of days that patient receives at least one dose of that antibiotic.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21</a:t>
            </a:fld>
            <a:endParaRPr lang="en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54AF67C-853A-4CB1-882F-444D647CF66B}"/>
              </a:ext>
            </a:extLst>
          </p:cNvPr>
          <p:cNvSpPr txBox="1"/>
          <p:nvPr/>
        </p:nvSpPr>
        <p:spPr>
          <a:xfrm>
            <a:off x="268402" y="2614541"/>
            <a:ext cx="7161098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IN" dirty="0"/>
              <a:t>Examples include:</a:t>
            </a:r>
          </a:p>
          <a:p>
            <a:r>
              <a:rPr lang="en-IN" dirty="0"/>
              <a:t>-A patient has received meropenem 1 g, twice daily for 3 days; the DOT is 3</a:t>
            </a:r>
          </a:p>
          <a:p>
            <a:r>
              <a:rPr lang="en-IN" dirty="0"/>
              <a:t>-A patient has received meropenem 0.5 g, thrice daily for 3 days; the DOT is 3</a:t>
            </a:r>
          </a:p>
          <a:p>
            <a:r>
              <a:rPr lang="en-IN" dirty="0"/>
              <a:t>-A patient has received meropenem 1 g, twice daily and vancomycin </a:t>
            </a:r>
            <a:r>
              <a:rPr lang="en-IN" dirty="0" err="1"/>
              <a:t>1g</a:t>
            </a:r>
            <a:r>
              <a:rPr lang="en-IN" dirty="0"/>
              <a:t> thrice daily for 3 days;</a:t>
            </a:r>
          </a:p>
          <a:p>
            <a:r>
              <a:rPr lang="en-IN" dirty="0"/>
              <a:t>the DOT is 3+3=6</a:t>
            </a:r>
          </a:p>
        </p:txBody>
      </p:sp>
    </p:spTree>
    <p:extLst>
      <p:ext uri="{BB962C8B-B14F-4D97-AF65-F5344CB8AC3E}">
        <p14:creationId xmlns:p14="http://schemas.microsoft.com/office/powerpoint/2010/main" val="115559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RATIONAL USE OF ANTIMICROBIAL AGENTS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Prescribe Only when Indicated</a:t>
            </a:r>
          </a:p>
          <a:p>
            <a:pPr lvl="1"/>
            <a:r>
              <a:rPr lang="en-US" dirty="0" smtClean="0"/>
              <a:t>Conditions where antibiotics are not required – Diarrhea, URTI, when alternative diagnosis like dengue or </a:t>
            </a:r>
            <a:r>
              <a:rPr lang="en-US" dirty="0" err="1" smtClean="0"/>
              <a:t>chikungunya</a:t>
            </a:r>
            <a:r>
              <a:rPr lang="en-US" dirty="0" smtClean="0"/>
              <a:t> is suspected, as routine antibiotic prophylaxis</a:t>
            </a:r>
          </a:p>
          <a:p>
            <a:r>
              <a:rPr lang="en-US" dirty="0" smtClean="0"/>
              <a:t>Culture of Cultures</a:t>
            </a:r>
          </a:p>
          <a:p>
            <a:pPr lvl="1"/>
            <a:r>
              <a:rPr lang="en-US" dirty="0" smtClean="0"/>
              <a:t> Antibiotics should be initiated only after sending site-specific cultures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7885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Empirical </a:t>
            </a:r>
            <a:r>
              <a:rPr lang="en-US" b="1" dirty="0" err="1" smtClean="0"/>
              <a:t>vs</a:t>
            </a:r>
            <a:r>
              <a:rPr lang="en-US" b="1" dirty="0" smtClean="0"/>
              <a:t> Targeted Therapy</a:t>
            </a:r>
          </a:p>
          <a:p>
            <a:pPr lvl="1"/>
            <a:r>
              <a:rPr lang="en-IN" dirty="0" smtClean="0"/>
              <a:t>Empirical therapy – should be based on three important elements.</a:t>
            </a:r>
          </a:p>
          <a:p>
            <a:pPr lvl="2"/>
            <a:r>
              <a:rPr lang="en-IN" dirty="0" smtClean="0"/>
              <a:t>Infective syndrome likely to be present</a:t>
            </a:r>
          </a:p>
          <a:p>
            <a:pPr lvl="2"/>
            <a:r>
              <a:rPr lang="en-IN" dirty="0" smtClean="0"/>
              <a:t>Common etiological bacterial agents for that infective syndrome</a:t>
            </a:r>
          </a:p>
          <a:p>
            <a:pPr lvl="2"/>
            <a:r>
              <a:rPr lang="en-IN" dirty="0" smtClean="0"/>
              <a:t> Local </a:t>
            </a:r>
            <a:r>
              <a:rPr lang="en-IN" dirty="0" err="1" smtClean="0"/>
              <a:t>antibiogram</a:t>
            </a:r>
            <a:r>
              <a:rPr lang="en-IN" dirty="0" smtClean="0"/>
              <a:t> for those organisms, indicating the AMR pattern.</a:t>
            </a:r>
          </a:p>
          <a:p>
            <a:pPr lvl="1"/>
            <a:r>
              <a:rPr lang="en-IN" dirty="0" smtClean="0"/>
              <a:t>Targeted or pathogen-directed therapy: Empirical therapy should be modified subsequently, based on AST report (escalation or de-escalation)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5055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285750"/>
            <a:ext cx="8229600" cy="43088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Escalation </a:t>
            </a:r>
            <a:r>
              <a:rPr lang="en-US" dirty="0" err="1" smtClean="0"/>
              <a:t>vs</a:t>
            </a:r>
            <a:r>
              <a:rPr lang="en-US" dirty="0" smtClean="0"/>
              <a:t> De-escalation Approach</a:t>
            </a:r>
          </a:p>
          <a:p>
            <a:pPr lvl="1"/>
            <a:r>
              <a:rPr lang="en-IN" dirty="0" smtClean="0"/>
              <a:t>For example; In hospital X, the antibiotics given for GNB such as E. coli are ranked according to decreasing order of susceptibility: </a:t>
            </a:r>
            <a:r>
              <a:rPr lang="en-IN" dirty="0" err="1" smtClean="0"/>
              <a:t>colistin</a:t>
            </a:r>
            <a:r>
              <a:rPr lang="en-IN" dirty="0" smtClean="0"/>
              <a:t> (rank-1) → </a:t>
            </a:r>
            <a:r>
              <a:rPr lang="en-IN" dirty="0" err="1" smtClean="0"/>
              <a:t>tigecycline</a:t>
            </a:r>
            <a:r>
              <a:rPr lang="en-IN" dirty="0" smtClean="0"/>
              <a:t> → </a:t>
            </a:r>
            <a:r>
              <a:rPr lang="en-IN" dirty="0" err="1" smtClean="0"/>
              <a:t>carbapenems</a:t>
            </a:r>
            <a:r>
              <a:rPr lang="en-IN" dirty="0" smtClean="0"/>
              <a:t> → </a:t>
            </a:r>
            <a:r>
              <a:rPr lang="en-IN" dirty="0" err="1" smtClean="0"/>
              <a:t>piperacillin-tazobactam</a:t>
            </a:r>
            <a:r>
              <a:rPr lang="en-IN" dirty="0" smtClean="0"/>
              <a:t> → </a:t>
            </a:r>
            <a:r>
              <a:rPr lang="en-IN" dirty="0" err="1" smtClean="0"/>
              <a:t>cefoperazone</a:t>
            </a:r>
            <a:r>
              <a:rPr lang="en-IN" dirty="0" smtClean="0"/>
              <a:t> </a:t>
            </a:r>
            <a:r>
              <a:rPr lang="en-IN" dirty="0" err="1" smtClean="0"/>
              <a:t>sulbactam</a:t>
            </a:r>
            <a:r>
              <a:rPr lang="en-IN" dirty="0" smtClean="0"/>
              <a:t> → </a:t>
            </a:r>
            <a:r>
              <a:rPr lang="en-IN" dirty="0" err="1" smtClean="0"/>
              <a:t>amikacin</a:t>
            </a:r>
            <a:r>
              <a:rPr lang="en-IN" dirty="0" smtClean="0"/>
              <a:t> → </a:t>
            </a:r>
            <a:r>
              <a:rPr lang="en-IN" dirty="0" err="1" smtClean="0"/>
              <a:t>cefepime</a:t>
            </a:r>
            <a:r>
              <a:rPr lang="en-IN" dirty="0" smtClean="0"/>
              <a:t> → </a:t>
            </a:r>
            <a:r>
              <a:rPr lang="en-IN" dirty="0" err="1" smtClean="0"/>
              <a:t>ceftazidime</a:t>
            </a:r>
            <a:r>
              <a:rPr lang="en-IN" dirty="0" smtClean="0"/>
              <a:t> → </a:t>
            </a:r>
            <a:r>
              <a:rPr lang="en-IN" dirty="0" err="1" smtClean="0"/>
              <a:t>cotrimoxazole</a:t>
            </a:r>
            <a:r>
              <a:rPr lang="en-IN" dirty="0" smtClean="0"/>
              <a:t> → </a:t>
            </a:r>
            <a:r>
              <a:rPr lang="en-IN" dirty="0" err="1" smtClean="0"/>
              <a:t>ceftazidime</a:t>
            </a:r>
            <a:r>
              <a:rPr lang="en-IN" dirty="0" smtClean="0"/>
              <a:t> → ciprofloxacin → ceftriaxone (lowest rank).</a:t>
            </a:r>
            <a:endParaRPr lang="en-US" dirty="0" smtClean="0"/>
          </a:p>
          <a:p>
            <a:pPr lvl="1"/>
            <a:r>
              <a:rPr lang="en-US" dirty="0" smtClean="0"/>
              <a:t>Escalation Approach</a:t>
            </a:r>
          </a:p>
          <a:p>
            <a:pPr lvl="1"/>
            <a:r>
              <a:rPr lang="en-US" dirty="0" smtClean="0"/>
              <a:t>De-escalation Approach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3857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133350"/>
            <a:ext cx="8229600" cy="44612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Site-specific Antimicrobials:</a:t>
            </a:r>
          </a:p>
          <a:p>
            <a:pPr lvl="1"/>
            <a:r>
              <a:rPr lang="en-IN" dirty="0" smtClean="0"/>
              <a:t>Lungs: </a:t>
            </a:r>
            <a:r>
              <a:rPr lang="en-IN" dirty="0" err="1" smtClean="0"/>
              <a:t>Daptomycin</a:t>
            </a:r>
            <a:r>
              <a:rPr lang="en-IN" dirty="0" smtClean="0"/>
              <a:t> is not active at respiratory site(inactivated by surfactants)</a:t>
            </a:r>
          </a:p>
          <a:p>
            <a:pPr lvl="1"/>
            <a:r>
              <a:rPr lang="en-IN" dirty="0" smtClean="0"/>
              <a:t>CSF: Any oral antibiotic, 1st &amp; 2nd gen </a:t>
            </a:r>
            <a:r>
              <a:rPr lang="en-IN" dirty="0" err="1" smtClean="0"/>
              <a:t>cephalosporins</a:t>
            </a:r>
            <a:r>
              <a:rPr lang="en-IN" dirty="0" smtClean="0"/>
              <a:t>, </a:t>
            </a:r>
            <a:r>
              <a:rPr lang="en-IN" dirty="0" err="1" smtClean="0"/>
              <a:t>tetracyclines</a:t>
            </a:r>
            <a:r>
              <a:rPr lang="en-IN" dirty="0" smtClean="0"/>
              <a:t>, macrolides, quinolones and clindamycin are not active in CSF</a:t>
            </a:r>
          </a:p>
          <a:p>
            <a:pPr lvl="1"/>
            <a:r>
              <a:rPr lang="en-IN" dirty="0" smtClean="0"/>
              <a:t>Urine: Antibiotics such as chloramphenicol, macrolide and clindamycin should be avoided in UTI; as they do not achieve adequate urinary concentrations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50282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Avoid Administration Errors- Antimicrobials should be administrated - correct dose (as per the age/body weight), and frequency and duration of therapy.</a:t>
            </a:r>
          </a:p>
          <a:p>
            <a:r>
              <a:rPr lang="en-US" dirty="0" smtClean="0"/>
              <a:t>Loading dose: Concentration dependent- aminoglycoside, </a:t>
            </a:r>
            <a:r>
              <a:rPr lang="en-US" dirty="0" err="1" smtClean="0"/>
              <a:t>vancomycin</a:t>
            </a:r>
            <a:r>
              <a:rPr lang="en-US" dirty="0" smtClean="0"/>
              <a:t> and </a:t>
            </a:r>
            <a:r>
              <a:rPr lang="en-US" dirty="0" err="1" smtClean="0"/>
              <a:t>colistin</a:t>
            </a:r>
            <a:endParaRPr lang="en-US" dirty="0" smtClean="0"/>
          </a:p>
          <a:p>
            <a:r>
              <a:rPr lang="en-US" dirty="0" smtClean="0"/>
              <a:t>Infusion: </a:t>
            </a:r>
            <a:r>
              <a:rPr lang="en-US" dirty="0" err="1" smtClean="0"/>
              <a:t>Vancomycin</a:t>
            </a:r>
            <a:r>
              <a:rPr lang="en-US" dirty="0" smtClean="0"/>
              <a:t> - better when mixed with saline and given as an IV infusion </a:t>
            </a:r>
          </a:p>
          <a:p>
            <a:r>
              <a:rPr lang="en-US" dirty="0" smtClean="0"/>
              <a:t>Renal adjustment: Dosage of the nephrotoxic drugs - aminoglycoside, </a:t>
            </a:r>
            <a:r>
              <a:rPr lang="en-US" dirty="0" err="1" smtClean="0"/>
              <a:t>vancomycin</a:t>
            </a:r>
            <a:r>
              <a:rPr lang="en-US" dirty="0" smtClean="0"/>
              <a:t>, and </a:t>
            </a:r>
            <a:r>
              <a:rPr lang="en-US" dirty="0" err="1" smtClean="0"/>
              <a:t>colistin</a:t>
            </a:r>
            <a:r>
              <a:rPr lang="en-US" dirty="0" smtClean="0"/>
              <a:t> - adjusted according to the </a:t>
            </a:r>
            <a:r>
              <a:rPr lang="en-US" dirty="0" err="1" smtClean="0"/>
              <a:t>creatinine</a:t>
            </a:r>
            <a:r>
              <a:rPr lang="en-US" dirty="0" smtClean="0"/>
              <a:t> clearance.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2137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RATIONAL USE OF ANTIMICROBIAL AGENTS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MIC-guided Therapy</a:t>
            </a:r>
          </a:p>
          <a:p>
            <a:r>
              <a:rPr lang="en-US" dirty="0" smtClean="0"/>
              <a:t>AST - performed by DD or by MIC - latter more accurate and reliable.</a:t>
            </a:r>
          </a:p>
          <a:p>
            <a:r>
              <a:rPr lang="en-US" dirty="0" smtClean="0"/>
              <a:t>Certain situations - antibiotic treatment is MIC-guided.</a:t>
            </a:r>
          </a:p>
          <a:p>
            <a:pPr lvl="1"/>
            <a:r>
              <a:rPr lang="en-US" dirty="0" smtClean="0"/>
              <a:t>Clinical conditions - endocarditis, pneumococcal meningitis/pneumonia</a:t>
            </a:r>
          </a:p>
          <a:p>
            <a:pPr lvl="1"/>
            <a:r>
              <a:rPr lang="en-US" dirty="0" err="1" smtClean="0"/>
              <a:t>Vancomycin</a:t>
            </a:r>
            <a:r>
              <a:rPr lang="en-US" dirty="0" smtClean="0"/>
              <a:t> for S. </a:t>
            </a:r>
            <a:r>
              <a:rPr lang="en-US" dirty="0" err="1" smtClean="0"/>
              <a:t>aureus</a:t>
            </a:r>
            <a:r>
              <a:rPr lang="en-US" dirty="0" smtClean="0"/>
              <a:t>: </a:t>
            </a:r>
            <a:r>
              <a:rPr lang="en-US" dirty="0" err="1" smtClean="0"/>
              <a:t>Vancomycin</a:t>
            </a:r>
            <a:r>
              <a:rPr lang="en-US" dirty="0" smtClean="0"/>
              <a:t> – avoided if MIC is &gt;1 </a:t>
            </a:r>
            <a:r>
              <a:rPr lang="en-US" dirty="0" err="1" smtClean="0"/>
              <a:t>μg</a:t>
            </a:r>
            <a:r>
              <a:rPr lang="en-US" dirty="0" smtClean="0"/>
              <a:t>/</a:t>
            </a:r>
            <a:r>
              <a:rPr lang="en-US" dirty="0" err="1" smtClean="0"/>
              <a:t>mL.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5111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/>
          </a:bodyPr>
          <a:lstStyle/>
          <a:p>
            <a:r>
              <a:rPr lang="en-US" dirty="0" smtClean="0"/>
              <a:t>MIC helps to select the most appropriate antibiotic:</a:t>
            </a:r>
          </a:p>
          <a:p>
            <a:pPr lvl="1"/>
            <a:r>
              <a:rPr lang="en-US" dirty="0" smtClean="0"/>
              <a:t>Lower - MIC, better - therapeutic efficacy. </a:t>
            </a:r>
          </a:p>
          <a:p>
            <a:pPr lvl="1"/>
            <a:r>
              <a:rPr lang="en-US" dirty="0" smtClean="0"/>
              <a:t>If &gt;1 antimicrobial agents – susceptible - antibiotic having lowest MIC (when compared with the susceptibility breakpoint) - chosen for therapy.</a:t>
            </a:r>
          </a:p>
          <a:p>
            <a:pPr lvl="1"/>
            <a:r>
              <a:rPr lang="en-US" dirty="0" smtClean="0"/>
              <a:t>Better guided by calculating the therapeutic index.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4260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/>
          </a:bodyPr>
          <a:lstStyle/>
          <a:p>
            <a:r>
              <a:rPr lang="en-US" dirty="0" smtClean="0"/>
              <a:t>Therapeutic index</a:t>
            </a:r>
          </a:p>
          <a:p>
            <a:r>
              <a:rPr lang="en-US" dirty="0" smtClean="0"/>
              <a:t>Ratio of susceptibility breakpoint divided by MIC of the test isolate. </a:t>
            </a:r>
          </a:p>
          <a:p>
            <a:r>
              <a:rPr lang="en-US" dirty="0" smtClean="0"/>
              <a:t>Therapeutic index= Susceptible breakpoint/Test MIC </a:t>
            </a:r>
          </a:p>
          <a:p>
            <a:r>
              <a:rPr lang="en-US" dirty="0" smtClean="0"/>
              <a:t>Higher the therapeutic index, better is the efficacy of the antimicrobial agent.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57405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Therapeutic index</a:t>
            </a:r>
          </a:p>
          <a:p>
            <a:r>
              <a:rPr lang="en-IN" dirty="0" smtClean="0"/>
              <a:t>For example, if a clinical isolate of </a:t>
            </a:r>
            <a:r>
              <a:rPr lang="en-IN" dirty="0" err="1" smtClean="0"/>
              <a:t>E.coli</a:t>
            </a:r>
            <a:r>
              <a:rPr lang="en-IN" dirty="0" smtClean="0"/>
              <a:t> is susceptible to both </a:t>
            </a:r>
            <a:r>
              <a:rPr lang="en-IN" dirty="0" err="1" smtClean="0"/>
              <a:t>meropenem</a:t>
            </a:r>
            <a:r>
              <a:rPr lang="en-IN" dirty="0" smtClean="0"/>
              <a:t> (MIC 1 </a:t>
            </a:r>
            <a:r>
              <a:rPr lang="en-IN" dirty="0" err="1" smtClean="0"/>
              <a:t>μg</a:t>
            </a:r>
            <a:r>
              <a:rPr lang="en-IN" dirty="0" smtClean="0"/>
              <a:t>/ml) and </a:t>
            </a:r>
            <a:r>
              <a:rPr lang="en-IN" dirty="0" err="1" smtClean="0"/>
              <a:t>amikacin</a:t>
            </a:r>
            <a:r>
              <a:rPr lang="en-IN" dirty="0" smtClean="0"/>
              <a:t> (MIC 8 </a:t>
            </a:r>
            <a:r>
              <a:rPr lang="en-IN" dirty="0" err="1" smtClean="0"/>
              <a:t>μg</a:t>
            </a:r>
            <a:r>
              <a:rPr lang="en-IN" dirty="0" smtClean="0"/>
              <a:t>/ml),  then </a:t>
            </a:r>
            <a:r>
              <a:rPr lang="en-IN" dirty="0" err="1" smtClean="0"/>
              <a:t>meropenem</a:t>
            </a:r>
            <a:r>
              <a:rPr lang="en-IN" dirty="0" smtClean="0"/>
              <a:t> falsely appears to be more efficacious as its absolute MIC value is lower than </a:t>
            </a:r>
            <a:r>
              <a:rPr lang="en-IN" dirty="0" err="1" smtClean="0"/>
              <a:t>amikacin</a:t>
            </a:r>
            <a:r>
              <a:rPr lang="en-IN" dirty="0" smtClean="0"/>
              <a:t>. </a:t>
            </a:r>
          </a:p>
          <a:p>
            <a:r>
              <a:rPr lang="en-IN" dirty="0" smtClean="0"/>
              <a:t>However, the MIC value compared with the standard susceptibility breakpoint (and not the absolute MIC value) determines therapeutic efficacy.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2629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Therapeutic index</a:t>
            </a:r>
          </a:p>
          <a:p>
            <a:r>
              <a:rPr lang="en-IN" dirty="0" smtClean="0"/>
              <a:t>Susceptible breakpoints of </a:t>
            </a:r>
            <a:r>
              <a:rPr lang="en-IN" dirty="0" err="1" smtClean="0"/>
              <a:t>meropenem</a:t>
            </a:r>
            <a:r>
              <a:rPr lang="en-IN" dirty="0" smtClean="0"/>
              <a:t> and </a:t>
            </a:r>
            <a:r>
              <a:rPr lang="en-IN" dirty="0" err="1" smtClean="0"/>
              <a:t>amikacin</a:t>
            </a:r>
            <a:r>
              <a:rPr lang="en-IN" dirty="0" smtClean="0"/>
              <a:t> for </a:t>
            </a:r>
            <a:r>
              <a:rPr lang="en-IN" dirty="0" err="1" smtClean="0"/>
              <a:t>E.coli</a:t>
            </a:r>
            <a:r>
              <a:rPr lang="en-IN" dirty="0" smtClean="0"/>
              <a:t> are 1 </a:t>
            </a:r>
            <a:r>
              <a:rPr lang="en-IN" dirty="0" err="1" smtClean="0"/>
              <a:t>μg</a:t>
            </a:r>
            <a:r>
              <a:rPr lang="en-IN" dirty="0" smtClean="0"/>
              <a:t>/mL and 16 </a:t>
            </a:r>
            <a:r>
              <a:rPr lang="en-IN" dirty="0" err="1" smtClean="0"/>
              <a:t>μg</a:t>
            </a:r>
            <a:r>
              <a:rPr lang="en-IN" dirty="0" smtClean="0"/>
              <a:t>/mL respectively, according to CLSI guideline 2020.</a:t>
            </a:r>
          </a:p>
          <a:p>
            <a:r>
              <a:rPr lang="en-IN" dirty="0" smtClean="0"/>
              <a:t>The therapeutic index is calculated as:</a:t>
            </a:r>
          </a:p>
          <a:p>
            <a:pPr lvl="1"/>
            <a:r>
              <a:rPr lang="en-IN" dirty="0" smtClean="0"/>
              <a:t>Therapeutic index of </a:t>
            </a:r>
            <a:r>
              <a:rPr lang="en-IN" dirty="0" err="1" smtClean="0"/>
              <a:t>meropenem</a:t>
            </a:r>
            <a:r>
              <a:rPr lang="en-IN" dirty="0" smtClean="0"/>
              <a:t>= 1/1=1</a:t>
            </a:r>
          </a:p>
          <a:p>
            <a:pPr lvl="1"/>
            <a:r>
              <a:rPr lang="en-IN" dirty="0" smtClean="0"/>
              <a:t>Therapeutic index of </a:t>
            </a:r>
            <a:r>
              <a:rPr lang="en-IN" dirty="0" err="1" smtClean="0"/>
              <a:t>meropenem</a:t>
            </a:r>
            <a:r>
              <a:rPr lang="en-IN" dirty="0" smtClean="0"/>
              <a:t>= 16/8=2</a:t>
            </a:r>
          </a:p>
          <a:p>
            <a:pPr lvl="1"/>
            <a:r>
              <a:rPr lang="en-IN" dirty="0" smtClean="0"/>
              <a:t>Therefore, in this case </a:t>
            </a:r>
            <a:r>
              <a:rPr lang="en-IN" dirty="0" err="1" smtClean="0"/>
              <a:t>amikacin</a:t>
            </a:r>
            <a:r>
              <a:rPr lang="en-IN" dirty="0" smtClean="0"/>
              <a:t> is superior to </a:t>
            </a:r>
            <a:r>
              <a:rPr lang="en-IN" dirty="0" err="1" smtClean="0"/>
              <a:t>meropenem</a:t>
            </a:r>
            <a:r>
              <a:rPr lang="en-IN" dirty="0" smtClean="0"/>
              <a:t>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5849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Therapeutic Drug Monitoring</a:t>
            </a:r>
          </a:p>
          <a:p>
            <a:r>
              <a:rPr lang="en-US" dirty="0" smtClean="0"/>
              <a:t> Therapeutic efficacy - not only relies on in vitro susceptibility result (MIC), but also dependent on in vivo activity - in turn dependent on PK/PD parameters of the antimicrobial agent.</a:t>
            </a:r>
          </a:p>
          <a:p>
            <a:r>
              <a:rPr lang="en-US" dirty="0" smtClean="0"/>
              <a:t>Therapeutic drug monitoring - necessary to find out how the drug behaves in vivo - important for antibiotic - </a:t>
            </a:r>
            <a:r>
              <a:rPr lang="en-US" dirty="0" err="1" smtClean="0"/>
              <a:t>vancomycin</a:t>
            </a:r>
            <a:r>
              <a:rPr lang="en-US" dirty="0" smtClean="0"/>
              <a:t>, </a:t>
            </a:r>
            <a:r>
              <a:rPr lang="en-US" dirty="0" err="1" smtClean="0"/>
              <a:t>amikacin</a:t>
            </a:r>
            <a:r>
              <a:rPr lang="en-US" dirty="0" smtClean="0"/>
              <a:t> and </a:t>
            </a:r>
            <a:r>
              <a:rPr lang="en-US" dirty="0" err="1" smtClean="0"/>
              <a:t>colistin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90450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Depending up on PK/PD parameters, antibiotics are classified as:</a:t>
            </a:r>
          </a:p>
          <a:p>
            <a:pPr lvl="1"/>
            <a:r>
              <a:rPr lang="en-US" dirty="0" smtClean="0"/>
              <a:t>Concentration dependent antibiotics, e.g. aminoglycosides (better if the drug concentration in serum is much higher than the MIC of the drug)</a:t>
            </a:r>
          </a:p>
          <a:p>
            <a:pPr lvl="1"/>
            <a:r>
              <a:rPr lang="en-US" dirty="0" smtClean="0"/>
              <a:t>Time-dependent antibiotics, e.g. beta-lactams: Efficacy of the drug is dependent upon how much time the drug concentration remains higher than the MIC. Given in frequent intervals (e.g. thrice daily)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37194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Timely Stoppage of Antimicrobial- stopped at appropriate time - determined by clinical improvement or after obtaining negative culture or by use of biomarkers.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60875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Biomarkers - </a:t>
            </a:r>
            <a:r>
              <a:rPr lang="en-US" dirty="0" err="1" smtClean="0"/>
              <a:t>procalcitonin</a:t>
            </a:r>
            <a:r>
              <a:rPr lang="en-US" dirty="0" smtClean="0"/>
              <a:t> (PCT) or C-reactive protein (CRP) - used for predicting bacterial infection.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PCT is more reliable marker than CRP.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75396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Procalcitonin</a:t>
            </a:r>
            <a:r>
              <a:rPr lang="en-US" b="1" dirty="0" smtClean="0">
                <a:solidFill>
                  <a:srgbClr val="FF0000"/>
                </a:solidFill>
              </a:rPr>
              <a:t> (PCT)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Peptide precursor of the hormone calcitonin, secreted at very low level (&lt;0.05 </a:t>
            </a:r>
            <a:r>
              <a:rPr lang="en-US" dirty="0" err="1" smtClean="0"/>
              <a:t>ng</a:t>
            </a:r>
            <a:r>
              <a:rPr lang="en-US" dirty="0" smtClean="0"/>
              <a:t>/mL) normally by the body, but the level goes up by manifolds in bacterial infection.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50808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Differentiate bacterial </a:t>
            </a:r>
            <a:r>
              <a:rPr lang="en-US" dirty="0" err="1" smtClean="0"/>
              <a:t>vs</a:t>
            </a:r>
            <a:r>
              <a:rPr lang="en-US" dirty="0" smtClean="0"/>
              <a:t> viral infection</a:t>
            </a:r>
          </a:p>
          <a:p>
            <a:r>
              <a:rPr lang="en-US" dirty="0" smtClean="0"/>
              <a:t>Predicting bacterial infections such as local or systemic infection </a:t>
            </a:r>
          </a:p>
          <a:p>
            <a:pPr lvl="1"/>
            <a:r>
              <a:rPr lang="en-US" dirty="0" smtClean="0"/>
              <a:t>0.05–2.0 </a:t>
            </a:r>
            <a:r>
              <a:rPr lang="en-US" dirty="0" err="1" smtClean="0"/>
              <a:t>ng</a:t>
            </a:r>
            <a:r>
              <a:rPr lang="en-US" dirty="0" smtClean="0"/>
              <a:t>/mL indicates possible local infection </a:t>
            </a:r>
          </a:p>
          <a:p>
            <a:pPr lvl="1"/>
            <a:r>
              <a:rPr lang="en-US" dirty="0" smtClean="0"/>
              <a:t>2-10 </a:t>
            </a:r>
            <a:r>
              <a:rPr lang="en-US" dirty="0" err="1" smtClean="0"/>
              <a:t>ng</a:t>
            </a:r>
            <a:r>
              <a:rPr lang="en-US" dirty="0" smtClean="0"/>
              <a:t>/mL indicates systemic infection </a:t>
            </a:r>
          </a:p>
          <a:p>
            <a:pPr lvl="1"/>
            <a:r>
              <a:rPr lang="en-US" dirty="0" smtClean="0"/>
              <a:t>&gt;10 </a:t>
            </a:r>
            <a:r>
              <a:rPr lang="en-US" dirty="0" err="1" smtClean="0"/>
              <a:t>ng</a:t>
            </a:r>
            <a:r>
              <a:rPr lang="en-US" dirty="0" smtClean="0"/>
              <a:t>/mL indicates septic shock </a:t>
            </a:r>
          </a:p>
          <a:p>
            <a:r>
              <a:rPr lang="en-US" dirty="0" smtClean="0"/>
              <a:t>Helps to decide whether to continue antibiotics in culture negative cases and to stop antibiotics </a:t>
            </a:r>
          </a:p>
          <a:p>
            <a:r>
              <a:rPr lang="en-US" dirty="0" smtClean="0"/>
              <a:t>Severity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769157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Avoid overlapping spectra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Meropenem</a:t>
            </a:r>
            <a:r>
              <a:rPr lang="en-US" dirty="0" smtClean="0"/>
              <a:t> and </a:t>
            </a:r>
            <a:r>
              <a:rPr lang="en-US" dirty="0" err="1" smtClean="0"/>
              <a:t>piptaz</a:t>
            </a:r>
            <a:r>
              <a:rPr lang="en-US" dirty="0" smtClean="0"/>
              <a:t> combination therapy for double GN coverage - avoided as both these drugs belong to beta-lactam group of antimicrobials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56995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/>
          <a:lstStyle/>
          <a:p>
            <a:r>
              <a:rPr lang="en-US" dirty="0" smtClean="0"/>
              <a:t>Redundant antibiotic</a:t>
            </a:r>
          </a:p>
          <a:p>
            <a:pPr lvl="1"/>
            <a:r>
              <a:rPr lang="en-US" dirty="0" err="1" smtClean="0"/>
              <a:t>Meropenem</a:t>
            </a:r>
            <a:r>
              <a:rPr lang="en-US" dirty="0" smtClean="0"/>
              <a:t> and metronidazole combination therapy for suspected GN/ anaerobic sepsis - avoided as </a:t>
            </a:r>
            <a:r>
              <a:rPr lang="en-US" dirty="0" err="1" smtClean="0"/>
              <a:t>meropenem</a:t>
            </a:r>
            <a:r>
              <a:rPr lang="en-US" dirty="0" smtClean="0"/>
              <a:t> is active against anaerobes in addition to gram-negative bacteria.</a:t>
            </a:r>
          </a:p>
          <a:p>
            <a:pPr lvl="1"/>
            <a:r>
              <a:rPr lang="en-US" dirty="0" smtClean="0"/>
              <a:t>Metronidazole can be withdrawn from therapy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84317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</p:spPr>
        <p:txBody>
          <a:bodyPr/>
          <a:lstStyle/>
          <a:p>
            <a:r>
              <a:rPr lang="en-US" dirty="0" smtClean="0"/>
              <a:t>Ineffective antibiotic: </a:t>
            </a:r>
            <a:r>
              <a:rPr lang="en-US" dirty="0" err="1" smtClean="0"/>
              <a:t>Cloxacillin</a:t>
            </a:r>
            <a:r>
              <a:rPr lang="en-US" dirty="0" smtClean="0"/>
              <a:t> in MRSA is ineffective and therefore should be avoided. </a:t>
            </a:r>
            <a:r>
              <a:rPr lang="en-US" dirty="0" err="1" smtClean="0"/>
              <a:t>Vancomycin</a:t>
            </a:r>
            <a:r>
              <a:rPr lang="en-US" dirty="0" smtClean="0"/>
              <a:t> is the drug of choice for MRSA</a:t>
            </a:r>
          </a:p>
          <a:p>
            <a:r>
              <a:rPr lang="en-US" dirty="0" smtClean="0"/>
              <a:t>Inferior antibiotic: </a:t>
            </a:r>
            <a:r>
              <a:rPr lang="en-US" dirty="0" err="1" smtClean="0"/>
              <a:t>Vancomycin</a:t>
            </a:r>
            <a:r>
              <a:rPr lang="en-US" dirty="0" smtClean="0"/>
              <a:t> is an inferior cell wall acting agent compared to </a:t>
            </a:r>
            <a:r>
              <a:rPr lang="en-US" dirty="0" err="1" smtClean="0"/>
              <a:t>cloxacillin</a:t>
            </a:r>
            <a:r>
              <a:rPr lang="en-US" dirty="0" smtClean="0"/>
              <a:t> for MSSA </a:t>
            </a:r>
            <a:r>
              <a:rPr lang="fr-FR" dirty="0" smtClean="0"/>
              <a:t>infection.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5807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HOSPITAL ANTIBIOGRAM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 profile of antimicrobial susceptibility testing results of a specific microorganism to a battery of antimicrobial agents.</a:t>
            </a:r>
          </a:p>
          <a:p>
            <a:r>
              <a:rPr lang="en-US" dirty="0" smtClean="0"/>
              <a:t>Responsibility of the department of Microbiology to construct </a:t>
            </a:r>
            <a:r>
              <a:rPr lang="en-US" dirty="0" err="1" smtClean="0"/>
              <a:t>ahospital</a:t>
            </a:r>
            <a:r>
              <a:rPr lang="en-US" dirty="0" smtClean="0"/>
              <a:t> </a:t>
            </a:r>
            <a:r>
              <a:rPr lang="en-US" dirty="0" err="1" smtClean="0"/>
              <a:t>antibiogram</a:t>
            </a:r>
            <a:r>
              <a:rPr lang="en-US" dirty="0" smtClean="0"/>
              <a:t> and share it with clinicians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07358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HOSPITAL ANTIBIOGRAM - USES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 Guide the clinicians in selecting the best empirical antimicrobial treatment in the event of pending microbiology culture and susceptibility results.</a:t>
            </a:r>
          </a:p>
          <a:p>
            <a:r>
              <a:rPr lang="en-US" dirty="0" smtClean="0"/>
              <a:t>Detecting and monitoring trends in antimicrobial resistance within the hospital</a:t>
            </a:r>
          </a:p>
          <a:p>
            <a:r>
              <a:rPr lang="en-US" dirty="0" smtClean="0"/>
              <a:t>Compare susceptibility rates across institutions and track resistance trends and thereby contributing to national AMR surveillance database.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223409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FF0000"/>
                </a:solidFill>
              </a:rPr>
              <a:t>Hospital </a:t>
            </a:r>
            <a:r>
              <a:rPr lang="en-US" sz="2400" b="1" dirty="0" err="1" smtClean="0">
                <a:solidFill>
                  <a:srgbClr val="FF0000"/>
                </a:solidFill>
              </a:rPr>
              <a:t>antibiogram</a:t>
            </a:r>
            <a:r>
              <a:rPr lang="en-US" sz="2400" b="1" dirty="0" smtClean="0">
                <a:solidFill>
                  <a:srgbClr val="FF0000"/>
                </a:solidFill>
              </a:rPr>
              <a:t> of gram-negative bacteria for the year 2020, expressed in terms of susceptibility rate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43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053689"/>
              </p:ext>
            </p:extLst>
          </p:nvPr>
        </p:nvGraphicFramePr>
        <p:xfrm>
          <a:off x="132078" y="1123951"/>
          <a:ext cx="8879843" cy="3428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90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8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685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685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685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685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6854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Ciprofloxacin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Amikacin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Ceftazidime 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Piperacillin-</a:t>
                      </a:r>
                      <a:endParaRPr lang="en-US" sz="1400" dirty="0"/>
                    </a:p>
                    <a:p>
                      <a:r>
                        <a:rPr lang="en-US" sz="1400" u="none" strike="noStrike" cap="none" dirty="0" err="1">
                          <a:effectLst/>
                          <a:sym typeface="Arial"/>
                        </a:rPr>
                        <a:t>tazobactam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Meropenem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Colistin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3799"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E. coli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82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99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3799">
                <a:tc>
                  <a:txBody>
                    <a:bodyPr/>
                    <a:lstStyle/>
                    <a:p>
                      <a:r>
                        <a:rPr lang="en-US" sz="1400" u="none" strike="noStrike" cap="none" dirty="0" err="1">
                          <a:effectLst/>
                          <a:sym typeface="Arial"/>
                        </a:rPr>
                        <a:t>Klebsiella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85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3800"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Pseudomonas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99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73800">
                <a:tc>
                  <a:txBody>
                    <a:bodyPr/>
                    <a:lstStyle/>
                    <a:p>
                      <a:r>
                        <a:rPr lang="en-US" sz="1400" u="none" strike="noStrike" cap="none" dirty="0">
                          <a:effectLst/>
                          <a:sym typeface="Arial"/>
                        </a:rPr>
                        <a:t>Acinetobacter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29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18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20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99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446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1963</Words>
  <Application>Microsoft Office PowerPoint</Application>
  <PresentationFormat>On-screen Show (16:9)</PresentationFormat>
  <Paragraphs>273</Paragraphs>
  <Slides>43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Antimicrobial Stewardship</vt:lpstr>
      <vt:lpstr>Learning objectives</vt:lpstr>
      <vt:lpstr>Introduction</vt:lpstr>
      <vt:lpstr>Definition</vt:lpstr>
      <vt:lpstr>Why AMSP is Needed?</vt:lpstr>
      <vt:lpstr>IMPLEMENTATION OF ANTIMICROBIAL  STEWARDSHIP PROGRAM</vt:lpstr>
      <vt:lpstr>Administrative Support (Leadership)</vt:lpstr>
      <vt:lpstr>Formulating AMS Team </vt:lpstr>
      <vt:lpstr>Infrastructure Support </vt:lpstr>
      <vt:lpstr>PowerPoint Presentation</vt:lpstr>
      <vt:lpstr>Framing Antimicrobial Policy</vt:lpstr>
      <vt:lpstr>Implementing AMS strategies</vt:lpstr>
      <vt:lpstr>Proposed formulary restriction</vt:lpstr>
      <vt:lpstr>Back end strategies (prospective audit and feedback)</vt:lpstr>
      <vt:lpstr>PowerPoint Presentation</vt:lpstr>
      <vt:lpstr>Education and Training</vt:lpstr>
      <vt:lpstr>MONITORING THE COMPLIANCE TO ANTIMICROBIAL STEWARDSHIP PROGRAM</vt:lpstr>
      <vt:lpstr>Indicators of prescription compliance</vt:lpstr>
      <vt:lpstr>Indicators of administrative compliance</vt:lpstr>
      <vt:lpstr>Calculation of DDDs</vt:lpstr>
      <vt:lpstr>Days of Therapy (DOT) </vt:lpstr>
      <vt:lpstr>RATIONAL USE OF ANTIMICROBIAL AGENTS</vt:lpstr>
      <vt:lpstr>PowerPoint Presentation</vt:lpstr>
      <vt:lpstr>PowerPoint Presentation</vt:lpstr>
      <vt:lpstr>PowerPoint Presentation</vt:lpstr>
      <vt:lpstr>PowerPoint Presentation</vt:lpstr>
      <vt:lpstr>RATIONAL USE OF ANTIMICROBIAL AGENTS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Procalcitonin (PCT)</vt:lpstr>
      <vt:lpstr>PowerPoint Presentation</vt:lpstr>
      <vt:lpstr>PowerPoint Presentation</vt:lpstr>
      <vt:lpstr>PowerPoint Presentation</vt:lpstr>
      <vt:lpstr>PowerPoint Presentation</vt:lpstr>
      <vt:lpstr>HOSPITAL ANTIBIOGRAM</vt:lpstr>
      <vt:lpstr>HOSPITAL ANTIBIOGRAM - USES</vt:lpstr>
      <vt:lpstr>Hospital antibiogram of gram-negative bacteria for the year 2020, expressed in terms of susceptibility rate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Antimicrobial Stewardship</dc:title>
  <dc:creator>micro pc</dc:creator>
  <cp:lastModifiedBy>micro pc</cp:lastModifiedBy>
  <cp:revision>2</cp:revision>
  <dcterms:created xsi:type="dcterms:W3CDTF">2024-05-25T04:30:53Z</dcterms:created>
  <dcterms:modified xsi:type="dcterms:W3CDTF">2024-05-25T04:50:49Z</dcterms:modified>
</cp:coreProperties>
</file>