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9" r:id="rId3"/>
    <p:sldId id="260" r:id="rId4"/>
    <p:sldId id="307" r:id="rId5"/>
    <p:sldId id="321" r:id="rId6"/>
    <p:sldId id="308" r:id="rId7"/>
    <p:sldId id="306" r:id="rId8"/>
    <p:sldId id="261" r:id="rId9"/>
    <p:sldId id="263" r:id="rId10"/>
    <p:sldId id="264" r:id="rId11"/>
    <p:sldId id="271" r:id="rId12"/>
    <p:sldId id="309" r:id="rId13"/>
    <p:sldId id="312" r:id="rId14"/>
    <p:sldId id="311" r:id="rId15"/>
    <p:sldId id="320" r:id="rId16"/>
    <p:sldId id="277" r:id="rId17"/>
    <p:sldId id="278" r:id="rId18"/>
    <p:sldId id="279" r:id="rId19"/>
    <p:sldId id="281" r:id="rId20"/>
    <p:sldId id="282" r:id="rId21"/>
    <p:sldId id="284" r:id="rId22"/>
    <p:sldId id="285" r:id="rId23"/>
    <p:sldId id="287" r:id="rId24"/>
    <p:sldId id="288" r:id="rId25"/>
    <p:sldId id="289" r:id="rId26"/>
    <p:sldId id="290" r:id="rId27"/>
    <p:sldId id="292" r:id="rId28"/>
    <p:sldId id="293" r:id="rId29"/>
    <p:sldId id="295" r:id="rId30"/>
    <p:sldId id="296" r:id="rId31"/>
    <p:sldId id="297" r:id="rId32"/>
    <p:sldId id="298" r:id="rId33"/>
    <p:sldId id="299" r:id="rId34"/>
    <p:sldId id="300" r:id="rId35"/>
    <p:sldId id="303" r:id="rId36"/>
    <p:sldId id="304" r:id="rId37"/>
    <p:sldId id="305" r:id="rId38"/>
    <p:sldId id="319" r:id="rId39"/>
    <p:sldId id="302" r:id="rId40"/>
    <p:sldId id="313" r:id="rId41"/>
    <p:sldId id="315" r:id="rId42"/>
    <p:sldId id="316" r:id="rId43"/>
    <p:sldId id="318" r:id="rId44"/>
    <p:sldId id="314" r:id="rId4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690"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6D36F2-5E34-4A19-A158-5B9D8CBF5382}" type="datetimeFigureOut">
              <a:rPr lang="en-US" smtClean="0"/>
              <a:t>8/28/2024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B89916-5923-44CF-8BA5-AB0628513E69}" type="slidenum">
              <a:rPr lang="en-US" smtClean="0"/>
              <a:t>‹#›</a:t>
            </a:fld>
            <a:endParaRPr lang="en-US"/>
          </a:p>
        </p:txBody>
      </p:sp>
    </p:spTree>
    <p:extLst>
      <p:ext uri="{BB962C8B-B14F-4D97-AF65-F5344CB8AC3E}">
        <p14:creationId xmlns:p14="http://schemas.microsoft.com/office/powerpoint/2010/main" val="4165174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420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6035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800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6064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4742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B89916-5923-44CF-8BA5-AB0628513E69}" type="slidenum">
              <a:rPr lang="en-US" smtClean="0"/>
              <a:t>12</a:t>
            </a:fld>
            <a:endParaRPr lang="en-US"/>
          </a:p>
        </p:txBody>
      </p:sp>
    </p:spTree>
    <p:extLst>
      <p:ext uri="{BB962C8B-B14F-4D97-AF65-F5344CB8AC3E}">
        <p14:creationId xmlns:p14="http://schemas.microsoft.com/office/powerpoint/2010/main" val="22904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7439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693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8339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4846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6213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663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4953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3851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7652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4062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9844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4999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2327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0997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967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9703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4145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6983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5243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0956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2716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9890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8713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38181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8475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6274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48E39D-5FD2-4226-916B-6283457B918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4072690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48E39D-5FD2-4226-916B-6283457B918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1972915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48E39D-5FD2-4226-916B-6283457B918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251270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48E39D-5FD2-4226-916B-6283457B918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2938326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48E39D-5FD2-4226-916B-6283457B9185}"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3361487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48E39D-5FD2-4226-916B-6283457B9185}"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3030902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48E39D-5FD2-4226-916B-6283457B9185}"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219093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48E39D-5FD2-4226-916B-6283457B918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181707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48E39D-5FD2-4226-916B-6283457B918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122247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48E39D-5FD2-4226-916B-6283457B918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80859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48E39D-5FD2-4226-916B-6283457B918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9C8E8-CB98-4C43-AF3D-3C30BEBF0CDD}" type="slidenum">
              <a:rPr lang="en-US" smtClean="0"/>
              <a:t>‹#›</a:t>
            </a:fld>
            <a:endParaRPr lang="en-US"/>
          </a:p>
        </p:txBody>
      </p:sp>
    </p:spTree>
    <p:extLst>
      <p:ext uri="{BB962C8B-B14F-4D97-AF65-F5344CB8AC3E}">
        <p14:creationId xmlns:p14="http://schemas.microsoft.com/office/powerpoint/2010/main" val="62653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090763"/>
            <a:ext cx="8847502"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8" y="4278349"/>
            <a:ext cx="5480829"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BA3D7FF8-41B7-4945-B030-8BA1FFBFACA4}"/>
              </a:ext>
            </a:extLst>
          </p:cNvPr>
          <p:cNvPicPr>
            <a:picLocks noChangeAspect="1"/>
          </p:cNvPicPr>
          <p:nvPr userDrawn="1"/>
        </p:nvPicPr>
        <p:blipFill>
          <a:blip r:embed="rId2"/>
          <a:stretch>
            <a:fillRect/>
          </a:stretch>
        </p:blipFill>
        <p:spPr>
          <a:xfrm>
            <a:off x="7882761" y="3354884"/>
            <a:ext cx="1063409" cy="693424"/>
          </a:xfrm>
          <a:prstGeom prst="rect">
            <a:avLst/>
          </a:prstGeom>
        </p:spPr>
      </p:pic>
    </p:spTree>
    <p:extLst>
      <p:ext uri="{BB962C8B-B14F-4D97-AF65-F5344CB8AC3E}">
        <p14:creationId xmlns:p14="http://schemas.microsoft.com/office/powerpoint/2010/main" val="105786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1"/>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4"/>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B6DF0280-17CC-48FD-9B3E-4FC3FED7C76A}"/>
              </a:ext>
            </a:extLst>
          </p:cNvPr>
          <p:cNvPicPr>
            <a:picLocks noChangeAspect="1"/>
          </p:cNvPicPr>
          <p:nvPr userDrawn="1"/>
        </p:nvPicPr>
        <p:blipFill>
          <a:blip r:embed="rId2"/>
          <a:stretch>
            <a:fillRect/>
          </a:stretch>
        </p:blipFill>
        <p:spPr>
          <a:xfrm>
            <a:off x="8061435" y="139462"/>
            <a:ext cx="884735" cy="576915"/>
          </a:xfrm>
          <a:prstGeom prst="rect">
            <a:avLst/>
          </a:prstGeom>
        </p:spPr>
      </p:pic>
    </p:spTree>
    <p:extLst>
      <p:ext uri="{BB962C8B-B14F-4D97-AF65-F5344CB8AC3E}">
        <p14:creationId xmlns:p14="http://schemas.microsoft.com/office/powerpoint/2010/main" val="3816693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7088"/>
            <a:ext cx="8661398"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2924826"/>
            <a:ext cx="6589087"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4472724"/>
            <a:ext cx="2202830"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55FACAC2-BA07-4715-85FD-E2F5223EA941}"/>
              </a:ext>
            </a:extLst>
          </p:cNvPr>
          <p:cNvPicPr>
            <a:picLocks noChangeAspect="1"/>
          </p:cNvPicPr>
          <p:nvPr userDrawn="1"/>
        </p:nvPicPr>
        <p:blipFill>
          <a:blip r:embed="rId2"/>
          <a:stretch>
            <a:fillRect/>
          </a:stretch>
        </p:blipFill>
        <p:spPr>
          <a:xfrm>
            <a:off x="8061435" y="139462"/>
            <a:ext cx="884735" cy="576915"/>
          </a:xfrm>
          <a:prstGeom prst="rect">
            <a:avLst/>
          </a:prstGeom>
        </p:spPr>
      </p:pic>
    </p:spTree>
    <p:extLst>
      <p:ext uri="{BB962C8B-B14F-4D97-AF65-F5344CB8AC3E}">
        <p14:creationId xmlns:p14="http://schemas.microsoft.com/office/powerpoint/2010/main" val="214979895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448E39D-5FD2-4226-916B-6283457B9185}" type="datetimeFigureOut">
              <a:rPr lang="en-US" smtClean="0"/>
              <a:t>8/28/2024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EA9C8E8-CB98-4C43-AF3D-3C30BEBF0CDD}" type="slidenum">
              <a:rPr lang="en-US" smtClean="0"/>
              <a:t>‹#›</a:t>
            </a:fld>
            <a:endParaRPr lang="en-US"/>
          </a:p>
        </p:txBody>
      </p:sp>
    </p:spTree>
    <p:extLst>
      <p:ext uri="{BB962C8B-B14F-4D97-AF65-F5344CB8AC3E}">
        <p14:creationId xmlns:p14="http://schemas.microsoft.com/office/powerpoint/2010/main" val="1358755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b="1" dirty="0" smtClean="0">
                <a:solidFill>
                  <a:srgbClr val="FF0000"/>
                </a:solidFill>
                <a:latin typeface="Roboto Condensed Light" panose="020B0604020202020204" charset="0"/>
                <a:ea typeface="Roboto Condensed Light" panose="020B0604020202020204" charset="0"/>
              </a:rPr>
              <a:t>Antigen</a:t>
            </a:r>
            <a:endParaRPr lang="en-US" b="1" dirty="0">
              <a:solidFill>
                <a:srgbClr val="FF0000"/>
              </a:solidFill>
            </a:endParaRPr>
          </a:p>
        </p:txBody>
      </p:sp>
      <p:sp>
        <p:nvSpPr>
          <p:cNvPr id="7" name="Subtitle 6"/>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endParaRPr lang="en-US" b="1" dirty="0" smtClean="0">
              <a:solidFill>
                <a:srgbClr val="00B050"/>
              </a:solidFill>
            </a:endParaRP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3383177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3600" b="1" dirty="0">
                <a:solidFill>
                  <a:srgbClr val="FF0000"/>
                </a:solidFill>
                <a:latin typeface="Roboto Condensed Light" panose="020B0604020202020204" charset="0"/>
                <a:ea typeface="Roboto Condensed Light" panose="020B0604020202020204" charset="0"/>
                <a:cs typeface="Times New Roman" panose="02020603050405020304" pitchFamily="18" charset="0"/>
              </a:rPr>
              <a:t>Learning objectives</a:t>
            </a:r>
          </a:p>
        </p:txBody>
      </p:sp>
      <p:sp>
        <p:nvSpPr>
          <p:cNvPr id="193" name="Google Shape;193;p12"/>
          <p:cNvSpPr txBox="1">
            <a:spLocks noGrp="1"/>
          </p:cNvSpPr>
          <p:nvPr>
            <p:ph idx="1"/>
          </p:nvPr>
        </p:nvSpPr>
        <p:spPr>
          <a:prstGeom prst="rect">
            <a:avLst/>
          </a:prstGeom>
        </p:spPr>
        <p:txBody>
          <a:bodyPr spcFirstLastPara="1" wrap="square" lIns="91425" tIns="91425" rIns="91425" bIns="91425" anchor="t" anchorCtr="0">
            <a:noAutofit/>
          </a:bodyPr>
          <a:lstStyle/>
          <a:p>
            <a:pPr marL="0" indent="0">
              <a:lnSpc>
                <a:spcPct val="150000"/>
              </a:lnSpc>
              <a:buNone/>
            </a:pPr>
            <a:r>
              <a:rPr lang="en-US" sz="2800" dirty="0">
                <a:solidFill>
                  <a:srgbClr val="7030A0"/>
                </a:solidFill>
                <a:latin typeface="Roboto Condensed Light" panose="020B0604020202020204" charset="0"/>
                <a:ea typeface="Roboto Condensed Light" panose="020B0604020202020204" charset="0"/>
                <a:cs typeface="Times New Roman" panose="02020603050405020304" pitchFamily="18" charset="0"/>
              </a:rPr>
              <a:t>At the end of the session, the students will be able to understand:</a:t>
            </a:r>
          </a:p>
          <a:p>
            <a:pPr>
              <a:lnSpc>
                <a:spcPct val="150000"/>
              </a:lnSpc>
            </a:pPr>
            <a:r>
              <a:rPr lang="en-US" sz="2800" dirty="0"/>
              <a:t>Definition of Antigen and </a:t>
            </a:r>
            <a:r>
              <a:rPr lang="en-US" sz="2800" dirty="0" err="1"/>
              <a:t>Hapten</a:t>
            </a:r>
            <a:r>
              <a:rPr lang="en-US" sz="2800" dirty="0"/>
              <a:t> </a:t>
            </a:r>
          </a:p>
          <a:p>
            <a:pPr>
              <a:lnSpc>
                <a:spcPct val="150000"/>
              </a:lnSpc>
            </a:pPr>
            <a:r>
              <a:rPr lang="en-US" sz="2800" dirty="0"/>
              <a:t>Factors Influencing Immunogenicity </a:t>
            </a:r>
          </a:p>
          <a:p>
            <a:pPr>
              <a:lnSpc>
                <a:spcPct val="150000"/>
              </a:lnSpc>
            </a:pPr>
            <a:r>
              <a:rPr lang="en-US" sz="2800" dirty="0"/>
              <a:t>Biological Classes of Antigens </a:t>
            </a:r>
          </a:p>
          <a:p>
            <a:pPr>
              <a:lnSpc>
                <a:spcPct val="150000"/>
              </a:lnSpc>
            </a:pPr>
            <a:r>
              <a:rPr lang="en-US" sz="2800" dirty="0" err="1">
                <a:latin typeface="Roboto Condensed Light" panose="020B0604020202020204" charset="0"/>
                <a:ea typeface="Roboto Condensed Light" panose="020B0604020202020204" charset="0"/>
                <a:cs typeface="Times New Roman" panose="02020603050405020304" pitchFamily="18" charset="0"/>
              </a:rPr>
              <a:t>Superantigens</a:t>
            </a:r>
            <a:endParaRPr lang="en-US" sz="2800" dirty="0">
              <a:latin typeface="Roboto Condensed Light" panose="020B0604020202020204" charset="0"/>
              <a:ea typeface="Roboto Condensed Light" panose="020B0604020202020204" charset="0"/>
              <a:cs typeface="Times New Roman" panose="02020603050405020304" pitchFamily="18" charset="0"/>
            </a:endParaRP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Tree>
    <p:extLst>
      <p:ext uri="{BB962C8B-B14F-4D97-AF65-F5344CB8AC3E}">
        <p14:creationId xmlns:p14="http://schemas.microsoft.com/office/powerpoint/2010/main" val="1825317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4000" b="1" dirty="0">
                <a:solidFill>
                  <a:srgbClr val="FF0000"/>
                </a:solidFill>
                <a:latin typeface="Roboto Condensed Light" panose="020B0604020202020204" charset="0"/>
                <a:ea typeface="Roboto Condensed Light" panose="020B0604020202020204" charset="0"/>
              </a:rPr>
              <a:t>ANTIGEN</a:t>
            </a:r>
            <a:endParaRPr lang="en-US" sz="4000" b="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971550"/>
            <a:ext cx="8229600" cy="3394472"/>
          </a:xfrm>
          <a:prstGeom prst="rect">
            <a:avLst/>
          </a:prstGeom>
        </p:spPr>
        <p:txBody>
          <a:bodyPr spcFirstLastPara="1" wrap="square" lIns="91425" tIns="91425" rIns="91425" bIns="91425" anchor="t" anchorCtr="0">
            <a:noAutofit/>
          </a:bodyPr>
          <a:lstStyle/>
          <a:p>
            <a:pPr>
              <a:lnSpc>
                <a:spcPct val="150000"/>
              </a:lnSpc>
            </a:pPr>
            <a:r>
              <a:rPr lang="en-US" sz="2800" dirty="0" smtClean="0"/>
              <a:t>Any substance that induce an immune response in a host is called an antigen. </a:t>
            </a:r>
          </a:p>
          <a:p>
            <a:pPr>
              <a:lnSpc>
                <a:spcPct val="150000"/>
              </a:lnSpc>
            </a:pPr>
            <a:r>
              <a:rPr lang="en-US" sz="2800" dirty="0" smtClean="0"/>
              <a:t>Such a substance stimulates the production of an antibody in a specific and observable manner. </a:t>
            </a:r>
            <a:endParaRPr lang="en-US" sz="28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Tree>
    <p:extLst>
      <p:ext uri="{BB962C8B-B14F-4D97-AF65-F5344CB8AC3E}">
        <p14:creationId xmlns:p14="http://schemas.microsoft.com/office/powerpoint/2010/main" val="4286113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a:bodyPr>
          <a:lstStyle/>
          <a:p>
            <a:r>
              <a:rPr lang="en-US" sz="3600" dirty="0" smtClean="0"/>
              <a:t>Antigens can be of the following types:</a:t>
            </a:r>
          </a:p>
          <a:p>
            <a:r>
              <a:rPr lang="en-US" sz="3600" b="1" dirty="0" smtClean="0">
                <a:solidFill>
                  <a:srgbClr val="7030A0"/>
                </a:solidFill>
              </a:rPr>
              <a:t>Complete antigens: </a:t>
            </a:r>
            <a:r>
              <a:rPr lang="en-US" sz="3600" dirty="0" smtClean="0"/>
              <a:t>They are able to evoke an immune response </a:t>
            </a:r>
            <a:r>
              <a:rPr lang="en-US" sz="3600" err="1" smtClean="0"/>
              <a:t>independently</a:t>
            </a:r>
            <a:r>
              <a:rPr lang="en-US" sz="3600" smtClean="0"/>
              <a:t>. </a:t>
            </a:r>
            <a:r>
              <a:rPr lang="en-US" sz="3600" b="1" dirty="0" smtClean="0">
                <a:solidFill>
                  <a:srgbClr val="7030A0"/>
                </a:solidFill>
              </a:rPr>
              <a:t>Partial antigens or </a:t>
            </a:r>
            <a:r>
              <a:rPr lang="en-US" sz="3600" b="1" dirty="0" err="1" smtClean="0">
                <a:solidFill>
                  <a:srgbClr val="7030A0"/>
                </a:solidFill>
              </a:rPr>
              <a:t>haptens</a:t>
            </a:r>
            <a:r>
              <a:rPr lang="en-US" sz="3600" b="1" dirty="0" smtClean="0">
                <a:solidFill>
                  <a:srgbClr val="7030A0"/>
                </a:solidFill>
              </a:rPr>
              <a:t>: </a:t>
            </a:r>
            <a:r>
              <a:rPr lang="en-US" sz="3600" dirty="0" smtClean="0"/>
              <a:t>They require an additional carrier protein to be able to stimulate </a:t>
            </a:r>
            <a:r>
              <a:rPr lang="en-US" sz="3600" dirty="0"/>
              <a:t>immune response </a:t>
            </a:r>
            <a:r>
              <a:rPr lang="en-US" sz="3600" dirty="0" smtClean="0"/>
              <a:t>.</a:t>
            </a:r>
            <a:endParaRPr lang="en-US" sz="3600" dirty="0"/>
          </a:p>
        </p:txBody>
      </p:sp>
    </p:spTree>
    <p:extLst>
      <p:ext uri="{BB962C8B-B14F-4D97-AF65-F5344CB8AC3E}">
        <p14:creationId xmlns:p14="http://schemas.microsoft.com/office/powerpoint/2010/main" val="53254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3200" b="1" dirty="0">
                <a:solidFill>
                  <a:srgbClr val="FF0000"/>
                </a:solidFill>
                <a:latin typeface="Roboto Condensed Light" panose="020B0604020202020204" charset="0"/>
                <a:ea typeface="Roboto Condensed Light" panose="020B0604020202020204" charset="0"/>
              </a:rPr>
              <a:t>HAPTEN</a:t>
            </a:r>
            <a:endParaRPr lang="en-US" b="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971550"/>
            <a:ext cx="8229600" cy="3623073"/>
          </a:xfrm>
          <a:prstGeom prst="rect">
            <a:avLst/>
          </a:prstGeom>
        </p:spPr>
        <p:txBody>
          <a:bodyPr spcFirstLastPara="1" wrap="square" lIns="91425" tIns="91425" rIns="91425" bIns="91425" anchor="t" anchorCtr="0">
            <a:noAutofit/>
          </a:bodyPr>
          <a:lstStyle/>
          <a:p>
            <a:pPr>
              <a:lnSpc>
                <a:spcPct val="150000"/>
              </a:lnSpc>
            </a:pPr>
            <a:r>
              <a:rPr lang="en-US" sz="2200" dirty="0">
                <a:latin typeface="Roboto Condensed Light" panose="020B0604020202020204" charset="0"/>
                <a:ea typeface="Roboto Condensed Light" panose="020B0604020202020204" charset="0"/>
              </a:rPr>
              <a:t>Low molecular weight molecules that </a:t>
            </a:r>
            <a:r>
              <a:rPr lang="en-US" sz="2200" b="1" dirty="0">
                <a:solidFill>
                  <a:srgbClr val="7030A0"/>
                </a:solidFill>
                <a:latin typeface="Roboto Condensed Light" panose="020B0604020202020204" charset="0"/>
                <a:ea typeface="Roboto Condensed Light" panose="020B0604020202020204" charset="0"/>
              </a:rPr>
              <a:t>lack immunogenicity </a:t>
            </a:r>
            <a:r>
              <a:rPr lang="en-US" sz="2200" dirty="0">
                <a:latin typeface="Roboto Condensed Light" panose="020B0604020202020204" charset="0"/>
                <a:ea typeface="Roboto Condensed Light" panose="020B0604020202020204" charset="0"/>
              </a:rPr>
              <a:t>(cannot induce immune response) but retain antigenicity or immunological reactivity (i.e. can bind to their specific antibody or T cell receptor).</a:t>
            </a:r>
          </a:p>
          <a:p>
            <a:pPr>
              <a:lnSpc>
                <a:spcPct val="150000"/>
              </a:lnSpc>
            </a:pPr>
            <a:r>
              <a:rPr lang="en-US" sz="2200" dirty="0" err="1">
                <a:solidFill>
                  <a:srgbClr val="7030A0"/>
                </a:solidFill>
                <a:latin typeface="Roboto Condensed Light" panose="020B0604020202020204" charset="0"/>
                <a:ea typeface="Roboto Condensed Light" panose="020B0604020202020204" charset="0"/>
              </a:rPr>
              <a:t>Haptens</a:t>
            </a:r>
            <a:r>
              <a:rPr lang="en-US" sz="2200" dirty="0">
                <a:solidFill>
                  <a:srgbClr val="7030A0"/>
                </a:solidFill>
                <a:latin typeface="Roboto Condensed Light" panose="020B0604020202020204" charset="0"/>
                <a:ea typeface="Roboto Condensed Light" panose="020B0604020202020204" charset="0"/>
              </a:rPr>
              <a:t> can become immunogenic when combined with a larger protein molecule called carrier.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2716835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lstStyle/>
          <a:p>
            <a:pPr>
              <a:lnSpc>
                <a:spcPct val="150000"/>
              </a:lnSpc>
            </a:pPr>
            <a:r>
              <a:rPr lang="en-US" b="1" dirty="0" err="1" smtClean="0">
                <a:solidFill>
                  <a:srgbClr val="7030A0"/>
                </a:solidFill>
              </a:rPr>
              <a:t>Haptens</a:t>
            </a:r>
            <a:r>
              <a:rPr lang="en-US" dirty="0" smtClean="0"/>
              <a:t> can be </a:t>
            </a:r>
            <a:r>
              <a:rPr lang="en-US" dirty="0" err="1" smtClean="0"/>
              <a:t>categorised</a:t>
            </a:r>
            <a:r>
              <a:rPr lang="en-US" dirty="0" smtClean="0"/>
              <a:t> as follows:</a:t>
            </a:r>
          </a:p>
          <a:p>
            <a:pPr>
              <a:lnSpc>
                <a:spcPct val="150000"/>
              </a:lnSpc>
            </a:pPr>
            <a:r>
              <a:rPr lang="en-US" b="1" dirty="0" smtClean="0">
                <a:solidFill>
                  <a:srgbClr val="7030A0"/>
                </a:solidFill>
              </a:rPr>
              <a:t>Complex </a:t>
            </a:r>
            <a:r>
              <a:rPr lang="en-US" b="1" dirty="0" err="1" smtClean="0">
                <a:solidFill>
                  <a:srgbClr val="7030A0"/>
                </a:solidFill>
              </a:rPr>
              <a:t>haptens</a:t>
            </a:r>
            <a:r>
              <a:rPr lang="en-US" b="1" dirty="0" smtClean="0">
                <a:solidFill>
                  <a:srgbClr val="7030A0"/>
                </a:solidFill>
              </a:rPr>
              <a:t> </a:t>
            </a:r>
            <a:r>
              <a:rPr lang="en-US" dirty="0" smtClean="0"/>
              <a:t>are polyvalent and can precipitate with specific antibodies.</a:t>
            </a:r>
          </a:p>
          <a:p>
            <a:pPr>
              <a:lnSpc>
                <a:spcPct val="150000"/>
              </a:lnSpc>
            </a:pPr>
            <a:r>
              <a:rPr lang="en-US" b="1" dirty="0">
                <a:solidFill>
                  <a:srgbClr val="7030A0"/>
                </a:solidFill>
              </a:rPr>
              <a:t>Simple </a:t>
            </a:r>
            <a:r>
              <a:rPr lang="en-US" b="1" dirty="0" err="1">
                <a:solidFill>
                  <a:srgbClr val="7030A0"/>
                </a:solidFill>
              </a:rPr>
              <a:t>haptens</a:t>
            </a:r>
            <a:r>
              <a:rPr lang="en-US" b="1" dirty="0">
                <a:solidFill>
                  <a:srgbClr val="7030A0"/>
                </a:solidFill>
              </a:rPr>
              <a:t> </a:t>
            </a:r>
            <a:r>
              <a:rPr lang="en-US" dirty="0" smtClean="0"/>
              <a:t>are univalent and non precipitating</a:t>
            </a:r>
            <a:endParaRPr lang="en-US" dirty="0"/>
          </a:p>
        </p:txBody>
      </p:sp>
    </p:spTree>
    <p:extLst>
      <p:ext uri="{BB962C8B-B14F-4D97-AF65-F5344CB8AC3E}">
        <p14:creationId xmlns:p14="http://schemas.microsoft.com/office/powerpoint/2010/main" val="1964529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lstStyle/>
          <a:p>
            <a:pPr>
              <a:lnSpc>
                <a:spcPct val="200000"/>
              </a:lnSpc>
            </a:pPr>
            <a:r>
              <a:rPr lang="en-US" dirty="0" smtClean="0">
                <a:solidFill>
                  <a:srgbClr val="7030A0"/>
                </a:solidFill>
              </a:rPr>
              <a:t>Thus Antigen is defined as </a:t>
            </a:r>
            <a:r>
              <a:rPr lang="en-US" dirty="0">
                <a:solidFill>
                  <a:srgbClr val="7030A0"/>
                </a:solidFill>
              </a:rPr>
              <a:t>any substance that satisfies two distinct immunologic properties-</a:t>
            </a:r>
          </a:p>
          <a:p>
            <a:pPr lvl="1">
              <a:lnSpc>
                <a:spcPct val="200000"/>
              </a:lnSpc>
              <a:buFont typeface="Wingdings" panose="05000000000000000000" pitchFamily="2" charset="2"/>
              <a:buChar char="Ø"/>
            </a:pPr>
            <a:r>
              <a:rPr lang="en-US" sz="3200" dirty="0"/>
              <a:t>Immunogenicity </a:t>
            </a:r>
          </a:p>
          <a:p>
            <a:pPr lvl="1">
              <a:lnSpc>
                <a:spcPct val="200000"/>
              </a:lnSpc>
              <a:buFont typeface="Wingdings" panose="05000000000000000000" pitchFamily="2" charset="2"/>
              <a:buChar char="Ø"/>
            </a:pPr>
            <a:r>
              <a:rPr lang="en-US" sz="3200" dirty="0"/>
              <a:t>Antigenicity.</a:t>
            </a:r>
          </a:p>
          <a:p>
            <a:endParaRPr lang="en-US" dirty="0"/>
          </a:p>
        </p:txBody>
      </p:sp>
    </p:spTree>
    <p:extLst>
      <p:ext uri="{BB962C8B-B14F-4D97-AF65-F5344CB8AC3E}">
        <p14:creationId xmlns:p14="http://schemas.microsoft.com/office/powerpoint/2010/main" val="2620442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42901"/>
            <a:ext cx="8229600" cy="4251722"/>
          </a:xfrm>
          <a:prstGeom prst="rect">
            <a:avLst/>
          </a:prstGeom>
        </p:spPr>
        <p:txBody>
          <a:bodyPr spcFirstLastPara="1" wrap="square" lIns="91425" tIns="91425" rIns="91425" bIns="91425" anchor="t" anchorCtr="0">
            <a:noAutofit/>
          </a:bodyPr>
          <a:lstStyle/>
          <a:p>
            <a:pPr marL="101600" indent="0">
              <a:buNone/>
            </a:pPr>
            <a:r>
              <a:rPr lang="en-US" sz="2400" b="1" dirty="0">
                <a:solidFill>
                  <a:srgbClr val="7030A0"/>
                </a:solidFill>
              </a:rPr>
              <a:t>Immunogenicity:</a:t>
            </a:r>
          </a:p>
          <a:p>
            <a:pPr lvl="0"/>
            <a:r>
              <a:rPr lang="en-US" sz="2400" dirty="0"/>
              <a:t>Ability of an antigen to induce immune response in the body (both humoral and/or cell mediated).</a:t>
            </a:r>
          </a:p>
          <a:p>
            <a:pPr lvl="1">
              <a:buFont typeface="Wingdings" panose="05000000000000000000" pitchFamily="2" charset="2"/>
              <a:buChar char="Ø"/>
            </a:pPr>
            <a:r>
              <a:rPr lang="en-US" sz="2400" dirty="0">
                <a:solidFill>
                  <a:srgbClr val="7030A0"/>
                </a:solidFill>
              </a:rPr>
              <a:t>B cells + antigen → </a:t>
            </a:r>
            <a:r>
              <a:rPr lang="en-US" sz="2400" dirty="0"/>
              <a:t>effector B cells (plasma cell) + memory B cells</a:t>
            </a:r>
          </a:p>
          <a:p>
            <a:pPr lvl="1">
              <a:buFont typeface="Wingdings" panose="05000000000000000000" pitchFamily="2" charset="2"/>
              <a:buChar char="Ø"/>
            </a:pPr>
            <a:r>
              <a:rPr lang="en-US" sz="2400" dirty="0">
                <a:solidFill>
                  <a:srgbClr val="7030A0"/>
                </a:solidFill>
              </a:rPr>
              <a:t>T cells + antigen →  </a:t>
            </a:r>
            <a:r>
              <a:rPr lang="en-US" sz="2400" dirty="0"/>
              <a:t>effector T cells (helper T cell or cytotoxic T cell) + memory T </a:t>
            </a:r>
            <a:r>
              <a:rPr lang="en-US" sz="2400" dirty="0" smtClean="0"/>
              <a:t>cells</a:t>
            </a:r>
          </a:p>
          <a:p>
            <a:pPr lvl="1">
              <a:buFont typeface="Wingdings" panose="05000000000000000000" pitchFamily="2" charset="2"/>
              <a:buChar char="Ø"/>
            </a:pPr>
            <a:r>
              <a:rPr lang="en-US" sz="2400" b="1" dirty="0">
                <a:solidFill>
                  <a:srgbClr val="7030A0"/>
                </a:solidFill>
              </a:rPr>
              <a:t>Substance that satisfies immunogenicity  -   </a:t>
            </a:r>
            <a:r>
              <a:rPr lang="en-US" sz="2400" dirty="0"/>
              <a:t>more appropriately called as ‘</a:t>
            </a:r>
            <a:r>
              <a:rPr lang="en-US" sz="2400" b="1" dirty="0" err="1"/>
              <a:t>immunogen</a:t>
            </a:r>
            <a:r>
              <a:rPr lang="en-US" sz="2400" b="1" dirty="0"/>
              <a:t>’ </a:t>
            </a:r>
            <a:r>
              <a:rPr lang="en-US" sz="2400" dirty="0"/>
              <a:t>rather than ‘antigen’.</a:t>
            </a:r>
          </a:p>
          <a:p>
            <a:pPr lvl="1">
              <a:lnSpc>
                <a:spcPct val="150000"/>
              </a:lnSpc>
              <a:buFont typeface="Wingdings" panose="05000000000000000000" pitchFamily="2" charset="2"/>
              <a:buChar char="Ø"/>
            </a:pPr>
            <a:endParaRPr lang="en-US" sz="2400" dirty="0"/>
          </a:p>
          <a:p>
            <a:pPr>
              <a:lnSpc>
                <a:spcPct val="150000"/>
              </a:lnSpc>
            </a:pPr>
            <a:endParaRPr lang="en-US" sz="20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3289141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a:prstGeom prst="rect">
            <a:avLst/>
          </a:prstGeom>
        </p:spPr>
        <p:txBody>
          <a:bodyPr spcFirstLastPara="1" wrap="square" lIns="91425" tIns="91425" rIns="91425" bIns="91425" anchor="t" anchorCtr="0">
            <a:noAutofit/>
          </a:bodyPr>
          <a:lstStyle/>
          <a:p>
            <a:pPr marL="101600" indent="0">
              <a:lnSpc>
                <a:spcPct val="150000"/>
              </a:lnSpc>
              <a:buNone/>
            </a:pPr>
            <a:r>
              <a:rPr lang="en-US" sz="2400" b="1" dirty="0">
                <a:solidFill>
                  <a:srgbClr val="7030A0"/>
                </a:solidFill>
              </a:rPr>
              <a:t>Antigenicity (immunological reactivity):</a:t>
            </a:r>
          </a:p>
          <a:p>
            <a:pPr lvl="0">
              <a:lnSpc>
                <a:spcPct val="150000"/>
              </a:lnSpc>
            </a:pPr>
            <a:r>
              <a:rPr lang="en-US" sz="2400" dirty="0"/>
              <a:t>Ability of an antigen to combine specifically with the final products antibodies and/or T cell-surface receptors. </a:t>
            </a:r>
          </a:p>
          <a:p>
            <a:pPr>
              <a:lnSpc>
                <a:spcPct val="150000"/>
              </a:lnSpc>
            </a:pPr>
            <a:r>
              <a:rPr lang="en-US" sz="2400" dirty="0"/>
              <a:t>All molecules having immunogenicity property, also show antigenicity, but the reverse is not true </a:t>
            </a:r>
          </a:p>
          <a:p>
            <a:pPr lvl="1">
              <a:lnSpc>
                <a:spcPct val="150000"/>
              </a:lnSpc>
              <a:buFont typeface="Wingdings" panose="05000000000000000000" pitchFamily="2" charset="2"/>
              <a:buChar char="Ø"/>
            </a:pPr>
            <a:r>
              <a:rPr lang="en-US" sz="2400" dirty="0"/>
              <a:t>E.g. </a:t>
            </a:r>
            <a:r>
              <a:rPr lang="en-US" sz="2400" dirty="0" err="1"/>
              <a:t>Haptens</a:t>
            </a:r>
            <a:r>
              <a:rPr lang="en-US" sz="2400" dirty="0"/>
              <a:t>- which are antigenic but not immunogenic.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111452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9550"/>
            <a:ext cx="8229600" cy="308371"/>
          </a:xfrm>
          <a:prstGeom prst="rect">
            <a:avLst/>
          </a:prstGeom>
        </p:spPr>
        <p:txBody>
          <a:bodyPr spcFirstLastPara="1" wrap="square" lIns="91425" tIns="91425" rIns="91425" bIns="91425" anchor="ctr" anchorCtr="0">
            <a:noAutofit/>
          </a:bodyPr>
          <a:lstStyle/>
          <a:p>
            <a:r>
              <a:rPr lang="en-US" sz="3200" b="1" dirty="0">
                <a:solidFill>
                  <a:srgbClr val="FF0000"/>
                </a:solidFill>
                <a:latin typeface="Roboto Condensed Light" panose="020B0604020202020204" charset="0"/>
                <a:ea typeface="Roboto Condensed Light" panose="020B0604020202020204" charset="0"/>
              </a:rPr>
              <a:t>Epitope or antigenic determinant</a:t>
            </a:r>
            <a:endParaRPr lang="en-US" b="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742950"/>
            <a:ext cx="8229600" cy="3851673"/>
          </a:xfrm>
          <a:prstGeom prst="rect">
            <a:avLst/>
          </a:prstGeom>
        </p:spPr>
        <p:txBody>
          <a:bodyPr spcFirstLastPara="1" wrap="square" lIns="91425" tIns="91425" rIns="91425" bIns="91425" anchor="t" anchorCtr="0">
            <a:noAutofit/>
          </a:bodyPr>
          <a:lstStyle/>
          <a:p>
            <a:r>
              <a:rPr lang="en-US" sz="2000" b="1" dirty="0" smtClean="0">
                <a:solidFill>
                  <a:srgbClr val="7030A0"/>
                </a:solidFill>
              </a:rPr>
              <a:t>Epitope is the Smallest unit  </a:t>
            </a:r>
            <a:r>
              <a:rPr lang="en-US" sz="2000" b="1" dirty="0">
                <a:solidFill>
                  <a:srgbClr val="7030A0"/>
                </a:solidFill>
              </a:rPr>
              <a:t>of </a:t>
            </a:r>
            <a:r>
              <a:rPr lang="en-US" sz="2000" b="1" dirty="0" smtClean="0">
                <a:solidFill>
                  <a:srgbClr val="7030A0"/>
                </a:solidFill>
              </a:rPr>
              <a:t>an antigen responsible for  antigenicity</a:t>
            </a:r>
            <a:r>
              <a:rPr lang="en-US" sz="2000" b="1" dirty="0">
                <a:solidFill>
                  <a:srgbClr val="7030A0"/>
                </a:solidFill>
              </a:rPr>
              <a:t>. </a:t>
            </a:r>
            <a:endParaRPr lang="en-US" sz="2000" b="1" dirty="0" smtClean="0">
              <a:solidFill>
                <a:srgbClr val="7030A0"/>
              </a:solidFill>
            </a:endParaRPr>
          </a:p>
          <a:p>
            <a:pPr marL="101600" indent="0">
              <a:buNone/>
            </a:pPr>
            <a:r>
              <a:rPr lang="en-US" sz="2400" b="1" dirty="0">
                <a:solidFill>
                  <a:srgbClr val="7030A0"/>
                </a:solidFill>
              </a:rPr>
              <a:t>Types of epitope:</a:t>
            </a:r>
          </a:p>
          <a:p>
            <a:pPr lvl="0"/>
            <a:r>
              <a:rPr lang="en-US" sz="2400" b="1" dirty="0">
                <a:solidFill>
                  <a:srgbClr val="7030A0"/>
                </a:solidFill>
              </a:rPr>
              <a:t>Sequential</a:t>
            </a:r>
            <a:r>
              <a:rPr lang="en-US" sz="2400" dirty="0">
                <a:solidFill>
                  <a:srgbClr val="7030A0"/>
                </a:solidFill>
              </a:rPr>
              <a:t> </a:t>
            </a:r>
            <a:r>
              <a:rPr lang="en-US" sz="2400" b="1" dirty="0">
                <a:solidFill>
                  <a:srgbClr val="7030A0"/>
                </a:solidFill>
              </a:rPr>
              <a:t>or linear epitope- </a:t>
            </a:r>
            <a:r>
              <a:rPr lang="en-US" sz="2400" dirty="0"/>
              <a:t>Present as a single linear sequence of few amino acid residues.</a:t>
            </a:r>
          </a:p>
          <a:p>
            <a:pPr lvl="0"/>
            <a:r>
              <a:rPr lang="en-US" sz="2400" b="1" dirty="0">
                <a:solidFill>
                  <a:srgbClr val="7030A0"/>
                </a:solidFill>
              </a:rPr>
              <a:t>Conformational</a:t>
            </a:r>
            <a:r>
              <a:rPr lang="en-US" sz="2400" dirty="0">
                <a:solidFill>
                  <a:srgbClr val="7030A0"/>
                </a:solidFill>
              </a:rPr>
              <a:t> or </a:t>
            </a:r>
            <a:r>
              <a:rPr lang="en-US" sz="2400" b="1" dirty="0">
                <a:solidFill>
                  <a:srgbClr val="7030A0"/>
                </a:solidFill>
              </a:rPr>
              <a:t>non sequential</a:t>
            </a:r>
            <a:r>
              <a:rPr lang="en-US" sz="2400" dirty="0">
                <a:solidFill>
                  <a:srgbClr val="7030A0"/>
                </a:solidFill>
              </a:rPr>
              <a:t> epitopes</a:t>
            </a:r>
            <a:r>
              <a:rPr lang="en-US" sz="2400" dirty="0" smtClean="0">
                <a:solidFill>
                  <a:srgbClr val="7030A0"/>
                </a:solidFill>
              </a:rPr>
              <a:t>:</a:t>
            </a:r>
          </a:p>
          <a:p>
            <a:pPr lvl="1">
              <a:buFont typeface="Wingdings" panose="05000000000000000000" pitchFamily="2" charset="2"/>
              <a:buChar char="Ø"/>
            </a:pPr>
            <a:r>
              <a:rPr lang="en-US" sz="2400" dirty="0" smtClean="0"/>
              <a:t>Found on the flexible region of complex antigens having tertiary structures. </a:t>
            </a:r>
          </a:p>
          <a:p>
            <a:r>
              <a:rPr lang="en-US" sz="2400" b="1" dirty="0" err="1" smtClean="0">
                <a:solidFill>
                  <a:srgbClr val="FF0000"/>
                </a:solidFill>
              </a:rPr>
              <a:t>Paratope</a:t>
            </a:r>
            <a:r>
              <a:rPr lang="en-US" sz="2400" b="1" dirty="0" smtClean="0">
                <a:solidFill>
                  <a:srgbClr val="FF0000"/>
                </a:solidFill>
              </a:rPr>
              <a:t>: </a:t>
            </a:r>
            <a:r>
              <a:rPr lang="en-US" sz="2400" dirty="0" smtClean="0"/>
              <a:t>This is the area on the antibody molecule that corresponds to the epitope.</a:t>
            </a:r>
            <a:endParaRPr lang="en-US" sz="28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Tree>
    <p:extLst>
      <p:ext uri="{BB962C8B-B14F-4D97-AF65-F5344CB8AC3E}">
        <p14:creationId xmlns:p14="http://schemas.microsoft.com/office/powerpoint/2010/main" val="2744245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536971"/>
          </a:xfrm>
          <a:prstGeom prst="rect">
            <a:avLst/>
          </a:prstGeom>
        </p:spPr>
        <p:txBody>
          <a:bodyPr spcFirstLastPara="1" wrap="square" lIns="91425" tIns="91425" rIns="91425" bIns="91425" anchor="ctr" anchorCtr="0">
            <a:noAutofit/>
          </a:bodyPr>
          <a:lstStyle/>
          <a:p>
            <a:r>
              <a:rPr lang="en-US" sz="3200" dirty="0">
                <a:solidFill>
                  <a:srgbClr val="FF0000"/>
                </a:solidFill>
                <a:latin typeface="Roboto Condensed Light" panose="020B0604020202020204" charset="0"/>
                <a:ea typeface="Roboto Condensed Light" panose="020B0604020202020204" charset="0"/>
              </a:rPr>
              <a:t>ANTIGEN-HOST RELATIONSHIP</a:t>
            </a:r>
            <a:endParaRPr lang="en-US"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742950"/>
            <a:ext cx="8229600" cy="3851673"/>
          </a:xfrm>
          <a:prstGeom prst="rect">
            <a:avLst/>
          </a:prstGeom>
        </p:spPr>
        <p:txBody>
          <a:bodyPr spcFirstLastPara="1" wrap="square" lIns="91425" tIns="91425" rIns="91425" bIns="91425" anchor="t" anchorCtr="0">
            <a:noAutofit/>
          </a:bodyPr>
          <a:lstStyle/>
          <a:p>
            <a:r>
              <a:rPr lang="en-US" sz="2000" dirty="0">
                <a:solidFill>
                  <a:srgbClr val="7030A0"/>
                </a:solidFill>
              </a:rPr>
              <a:t>Based on the antigen-host relationship, antigens can be grouped into two groups:</a:t>
            </a:r>
          </a:p>
          <a:p>
            <a:pPr lvl="1">
              <a:lnSpc>
                <a:spcPct val="150000"/>
              </a:lnSpc>
              <a:buFont typeface="Wingdings" panose="05000000000000000000" pitchFamily="2" charset="2"/>
              <a:buChar char="Ø"/>
            </a:pPr>
            <a:r>
              <a:rPr lang="en-US" sz="2000" b="1" dirty="0">
                <a:solidFill>
                  <a:srgbClr val="FF0000"/>
                </a:solidFill>
              </a:rPr>
              <a:t>Self or auto </a:t>
            </a:r>
            <a:r>
              <a:rPr lang="en-US" sz="2000" b="1" dirty="0" smtClean="0">
                <a:solidFill>
                  <a:srgbClr val="FF0000"/>
                </a:solidFill>
              </a:rPr>
              <a:t>antigens : </a:t>
            </a:r>
            <a:r>
              <a:rPr lang="en-US" sz="2000" b="1" dirty="0" smtClean="0">
                <a:solidFill>
                  <a:srgbClr val="7030A0"/>
                </a:solidFill>
              </a:rPr>
              <a:t>They belong to the host itself and hence they are not immunogenic. </a:t>
            </a:r>
            <a:r>
              <a:rPr lang="en-US" sz="1800" dirty="0"/>
              <a:t>Hosts do not react to their own antigens by exhibiting a mechanism called </a:t>
            </a:r>
            <a:r>
              <a:rPr lang="en-US" sz="1800" b="1" dirty="0">
                <a:solidFill>
                  <a:srgbClr val="00B0F0"/>
                </a:solidFill>
              </a:rPr>
              <a:t>immunological tolerance</a:t>
            </a:r>
            <a:r>
              <a:rPr lang="en-US" sz="1800" b="1" dirty="0" smtClean="0">
                <a:solidFill>
                  <a:srgbClr val="00B0F0"/>
                </a:solidFill>
              </a:rPr>
              <a:t>.</a:t>
            </a:r>
          </a:p>
          <a:p>
            <a:pPr lvl="1">
              <a:lnSpc>
                <a:spcPct val="150000"/>
              </a:lnSpc>
              <a:buFont typeface="Wingdings" panose="05000000000000000000" pitchFamily="2" charset="2"/>
              <a:buChar char="Ø"/>
            </a:pPr>
            <a:r>
              <a:rPr lang="en-US" sz="1800" b="1" dirty="0">
                <a:solidFill>
                  <a:srgbClr val="00B0F0"/>
                </a:solidFill>
              </a:rPr>
              <a:t>Immunological tolerance </a:t>
            </a:r>
            <a:r>
              <a:rPr lang="en-US" sz="1800" dirty="0" smtClean="0"/>
              <a:t>is a state in which an individual is incapable of developing an immune response against his own tissue antigens. It is mediated by tow broad his own tissue antigens. It is mediated by two broad mechanisms- central tolerance and peripheral tolerance.</a:t>
            </a:r>
            <a:endParaRPr lang="en-US" sz="20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spTree>
    <p:extLst>
      <p:ext uri="{BB962C8B-B14F-4D97-AF65-F5344CB8AC3E}">
        <p14:creationId xmlns:p14="http://schemas.microsoft.com/office/powerpoint/2010/main" val="4230058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noAutofit/>
          </a:bodyPr>
          <a:lstStyle/>
          <a:p>
            <a:pPr lvl="1">
              <a:buFont typeface="Wingdings" panose="05000000000000000000" pitchFamily="2" charset="2"/>
              <a:buChar char="Ø"/>
            </a:pPr>
            <a:r>
              <a:rPr lang="en-US" b="1" dirty="0">
                <a:solidFill>
                  <a:srgbClr val="FF0000"/>
                </a:solidFill>
              </a:rPr>
              <a:t>Non-self or foreign antigens : </a:t>
            </a:r>
          </a:p>
          <a:p>
            <a:pPr marL="457200" lvl="1" indent="0">
              <a:buNone/>
            </a:pPr>
            <a:r>
              <a:rPr lang="en-US" dirty="0"/>
              <a:t>They are immunogenic and are of three types based on their phylogenetic distance to the host</a:t>
            </a:r>
            <a:r>
              <a:rPr lang="en-US" dirty="0" smtClean="0"/>
              <a:t>.</a:t>
            </a:r>
            <a:endParaRPr lang="en-US" b="1" dirty="0" smtClean="0"/>
          </a:p>
          <a:p>
            <a:r>
              <a:rPr lang="en-US" sz="2800" b="1" dirty="0" err="1" smtClean="0">
                <a:solidFill>
                  <a:srgbClr val="7030A0"/>
                </a:solidFill>
              </a:rPr>
              <a:t>Alloantigens</a:t>
            </a:r>
            <a:r>
              <a:rPr lang="en-US" sz="2800" dirty="0" smtClean="0"/>
              <a:t> are </a:t>
            </a:r>
            <a:r>
              <a:rPr lang="en-US" sz="2800" b="1" dirty="0">
                <a:solidFill>
                  <a:srgbClr val="00B050"/>
                </a:solidFill>
              </a:rPr>
              <a:t>species</a:t>
            </a:r>
            <a:r>
              <a:rPr lang="en-US" sz="2800" dirty="0" smtClean="0"/>
              <a:t> </a:t>
            </a:r>
            <a:r>
              <a:rPr lang="en-US" sz="2800" b="1" dirty="0" smtClean="0">
                <a:solidFill>
                  <a:srgbClr val="00B050"/>
                </a:solidFill>
              </a:rPr>
              <a:t>specific</a:t>
            </a:r>
            <a:r>
              <a:rPr lang="en-US" sz="2800" dirty="0" smtClean="0"/>
              <a:t>. Tissues of all individuals in species contain species-</a:t>
            </a:r>
            <a:r>
              <a:rPr lang="en-US" sz="2800" dirty="0" err="1" smtClean="0"/>
              <a:t>spcific</a:t>
            </a:r>
            <a:r>
              <a:rPr lang="en-US" sz="2800" dirty="0" smtClean="0"/>
              <a:t> antigens.</a:t>
            </a:r>
          </a:p>
          <a:p>
            <a:r>
              <a:rPr lang="en-US" sz="2800" b="1" dirty="0" err="1" smtClean="0">
                <a:solidFill>
                  <a:srgbClr val="7030A0"/>
                </a:solidFill>
              </a:rPr>
              <a:t>Isoantigens</a:t>
            </a:r>
            <a:r>
              <a:rPr lang="en-US" sz="2800" dirty="0" smtClean="0">
                <a:solidFill>
                  <a:srgbClr val="7030A0"/>
                </a:solidFill>
              </a:rPr>
              <a:t> </a:t>
            </a:r>
            <a:r>
              <a:rPr lang="en-US" sz="2800" dirty="0" smtClean="0"/>
              <a:t>are type of antigens which are present only in subsets of a species e.g. blood gro</a:t>
            </a:r>
            <a:r>
              <a:rPr lang="en-US" sz="2400" dirty="0" smtClean="0"/>
              <a:t>up antigens and histocompatibility </a:t>
            </a:r>
            <a:r>
              <a:rPr lang="en-US" sz="2400" b="1" dirty="0" smtClean="0">
                <a:solidFill>
                  <a:srgbClr val="7030A0"/>
                </a:solidFill>
              </a:rPr>
              <a:t>antigens .</a:t>
            </a:r>
            <a:endParaRPr lang="en-US" sz="2400" b="1" dirty="0">
              <a:solidFill>
                <a:srgbClr val="7030A0"/>
              </a:solidFill>
            </a:endParaRPr>
          </a:p>
        </p:txBody>
      </p:sp>
    </p:spTree>
    <p:extLst>
      <p:ext uri="{BB962C8B-B14F-4D97-AF65-F5344CB8AC3E}">
        <p14:creationId xmlns:p14="http://schemas.microsoft.com/office/powerpoint/2010/main" val="4191710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50"/>
            <a:ext cx="8229600" cy="4385073"/>
          </a:xfrm>
        </p:spPr>
        <p:txBody>
          <a:bodyPr>
            <a:normAutofit fontScale="92500" lnSpcReduction="20000"/>
          </a:bodyPr>
          <a:lstStyle/>
          <a:p>
            <a:pPr>
              <a:lnSpc>
                <a:spcPct val="200000"/>
              </a:lnSpc>
            </a:pPr>
            <a:r>
              <a:rPr lang="en-US" sz="2400" b="1" dirty="0" err="1" smtClean="0">
                <a:solidFill>
                  <a:srgbClr val="7030A0"/>
                </a:solidFill>
              </a:rPr>
              <a:t>Heteroantigens</a:t>
            </a:r>
            <a:r>
              <a:rPr lang="en-US" sz="2400" dirty="0" smtClean="0"/>
              <a:t>: Antigens belonging to two different species </a:t>
            </a:r>
            <a:r>
              <a:rPr lang="en-US" sz="2400" dirty="0"/>
              <a:t>but they share epitopes with each </a:t>
            </a:r>
            <a:r>
              <a:rPr lang="en-US" sz="2400" dirty="0" smtClean="0"/>
              <a:t>other, are called </a:t>
            </a:r>
            <a:r>
              <a:rPr lang="en-US" sz="2400" b="1" dirty="0" err="1" smtClean="0">
                <a:solidFill>
                  <a:srgbClr val="7030A0"/>
                </a:solidFill>
              </a:rPr>
              <a:t>heteroantigens</a:t>
            </a:r>
            <a:r>
              <a:rPr lang="en-US" sz="2400" dirty="0" smtClean="0"/>
              <a:t>. e.g. antigens of plant or animal or microorganisms, etc. </a:t>
            </a:r>
          </a:p>
          <a:p>
            <a:pPr>
              <a:lnSpc>
                <a:spcPct val="200000"/>
              </a:lnSpc>
            </a:pPr>
            <a:r>
              <a:rPr lang="en-US" sz="2400" b="1" dirty="0" err="1" smtClean="0">
                <a:solidFill>
                  <a:srgbClr val="00B050"/>
                </a:solidFill>
              </a:rPr>
              <a:t>Forssman</a:t>
            </a:r>
            <a:r>
              <a:rPr lang="en-US" sz="2400" b="1" dirty="0" smtClean="0">
                <a:solidFill>
                  <a:srgbClr val="00B050"/>
                </a:solidFill>
              </a:rPr>
              <a:t> antigen : </a:t>
            </a:r>
            <a:r>
              <a:rPr lang="en-US" sz="2400" dirty="0" smtClean="0"/>
              <a:t>It is </a:t>
            </a:r>
            <a:r>
              <a:rPr lang="en-US" sz="2400" dirty="0" err="1" smtClean="0"/>
              <a:t>heterophile</a:t>
            </a:r>
            <a:r>
              <a:rPr lang="en-US" sz="2400" dirty="0" smtClean="0"/>
              <a:t> antigen having a lipid-carbohydrate complex which is widely distributed in many animals, birds, plants and bacteria. It is however, absent in rabbits. For this reason, anti-</a:t>
            </a:r>
            <a:r>
              <a:rPr lang="en-US" sz="2400" dirty="0" err="1" smtClean="0"/>
              <a:t>Forssman</a:t>
            </a:r>
            <a:r>
              <a:rPr lang="en-US" sz="2400" dirty="0" smtClean="0"/>
              <a:t> antibodies can be prepared in these animals. </a:t>
            </a:r>
            <a:endParaRPr lang="en-US" sz="2400" dirty="0"/>
          </a:p>
        </p:txBody>
      </p:sp>
    </p:spTree>
    <p:extLst>
      <p:ext uri="{BB962C8B-B14F-4D97-AF65-F5344CB8AC3E}">
        <p14:creationId xmlns:p14="http://schemas.microsoft.com/office/powerpoint/2010/main" val="2078386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a:prstGeom prst="rect">
            <a:avLst/>
          </a:prstGeom>
        </p:spPr>
        <p:txBody>
          <a:bodyPr spcFirstLastPara="1" wrap="square" lIns="91425" tIns="91425" rIns="91425" bIns="91425" anchor="t" anchorCtr="0">
            <a:noAutofit/>
          </a:bodyPr>
          <a:lstStyle/>
          <a:p>
            <a:pPr>
              <a:lnSpc>
                <a:spcPct val="150000"/>
              </a:lnSpc>
            </a:pPr>
            <a:r>
              <a:rPr lang="en-US" sz="2400" b="1" dirty="0">
                <a:solidFill>
                  <a:srgbClr val="FF0000"/>
                </a:solidFill>
                <a:latin typeface="Roboto Condensed Light" panose="020B0604020202020204" charset="0"/>
                <a:ea typeface="Roboto Condensed Light" panose="020B0604020202020204" charset="0"/>
              </a:rPr>
              <a:t>Diagnostic </a:t>
            </a:r>
            <a:r>
              <a:rPr lang="en-US" sz="2400" b="1" dirty="0" smtClean="0">
                <a:solidFill>
                  <a:srgbClr val="FF0000"/>
                </a:solidFill>
                <a:latin typeface="Roboto Condensed Light" panose="020B0604020202020204" charset="0"/>
                <a:ea typeface="Roboto Condensed Light" panose="020B0604020202020204" charset="0"/>
              </a:rPr>
              <a:t>Application of </a:t>
            </a:r>
            <a:r>
              <a:rPr lang="en-US" sz="2400" b="1" dirty="0" err="1" smtClean="0">
                <a:solidFill>
                  <a:srgbClr val="FF0000"/>
                </a:solidFill>
                <a:latin typeface="Roboto Condensed Light" panose="020B0604020202020204" charset="0"/>
                <a:ea typeface="Roboto Condensed Light" panose="020B0604020202020204" charset="0"/>
              </a:rPr>
              <a:t>heterophile</a:t>
            </a:r>
            <a:r>
              <a:rPr lang="en-US" sz="2400" b="1" dirty="0" smtClean="0">
                <a:solidFill>
                  <a:srgbClr val="FF0000"/>
                </a:solidFill>
                <a:latin typeface="Roboto Condensed Light" panose="020B0604020202020204" charset="0"/>
                <a:ea typeface="Roboto Condensed Light" panose="020B0604020202020204" charset="0"/>
              </a:rPr>
              <a:t> antigens </a:t>
            </a:r>
            <a:endParaRPr lang="en-US" sz="2200" dirty="0" smtClean="0"/>
          </a:p>
          <a:p>
            <a:pPr>
              <a:lnSpc>
                <a:spcPct val="150000"/>
              </a:lnSpc>
            </a:pPr>
            <a:r>
              <a:rPr lang="en-US" sz="2200" dirty="0" err="1" smtClean="0"/>
              <a:t>Heterophile</a:t>
            </a:r>
            <a:r>
              <a:rPr lang="en-US" sz="2200" dirty="0" smtClean="0"/>
              <a:t> </a:t>
            </a:r>
            <a:r>
              <a:rPr lang="en-US" sz="2200" dirty="0"/>
              <a:t>antigens can be used in various serological tests. </a:t>
            </a:r>
          </a:p>
          <a:p>
            <a:pPr>
              <a:lnSpc>
                <a:spcPct val="150000"/>
              </a:lnSpc>
            </a:pPr>
            <a:r>
              <a:rPr lang="en-US" sz="2200" dirty="0"/>
              <a:t>Antibody against one antigen can be detected in patient’s serum by employing a different antigen which is </a:t>
            </a:r>
            <a:r>
              <a:rPr lang="en-US" sz="2200" dirty="0" err="1"/>
              <a:t>heterophile</a:t>
            </a:r>
            <a:r>
              <a:rPr lang="en-US" sz="2200" dirty="0"/>
              <a:t> (cross reactive) to the first antigen. Examples: </a:t>
            </a:r>
          </a:p>
          <a:p>
            <a:pPr lvl="1">
              <a:buFont typeface="Wingdings" panose="05000000000000000000" pitchFamily="2" charset="2"/>
              <a:buChar char="Ø"/>
            </a:pPr>
            <a:r>
              <a:rPr lang="en-US" sz="2200" dirty="0">
                <a:solidFill>
                  <a:srgbClr val="7030A0"/>
                </a:solidFill>
              </a:rPr>
              <a:t>Weil-Felix reaction </a:t>
            </a:r>
          </a:p>
          <a:p>
            <a:pPr lvl="1">
              <a:buFont typeface="Wingdings" panose="05000000000000000000" pitchFamily="2" charset="2"/>
              <a:buChar char="Ø"/>
            </a:pPr>
            <a:r>
              <a:rPr lang="en-US" sz="2200" dirty="0">
                <a:solidFill>
                  <a:srgbClr val="7030A0"/>
                </a:solidFill>
              </a:rPr>
              <a:t>Paul-</a:t>
            </a:r>
            <a:r>
              <a:rPr lang="en-US" sz="2200" dirty="0" err="1">
                <a:solidFill>
                  <a:srgbClr val="7030A0"/>
                </a:solidFill>
              </a:rPr>
              <a:t>Bunnell</a:t>
            </a:r>
            <a:r>
              <a:rPr lang="en-US" sz="2200" dirty="0">
                <a:solidFill>
                  <a:srgbClr val="7030A0"/>
                </a:solidFill>
              </a:rPr>
              <a:t> test</a:t>
            </a:r>
          </a:p>
          <a:p>
            <a:pPr lvl="1">
              <a:buFont typeface="Wingdings" panose="05000000000000000000" pitchFamily="2" charset="2"/>
              <a:buChar char="Ø"/>
            </a:pPr>
            <a:r>
              <a:rPr lang="en-US" sz="2200" dirty="0">
                <a:solidFill>
                  <a:srgbClr val="7030A0"/>
                </a:solidFill>
              </a:rPr>
              <a:t>Cold agglutination test and </a:t>
            </a:r>
            <a:r>
              <a:rPr lang="en-US" sz="2200" i="1" dirty="0">
                <a:solidFill>
                  <a:srgbClr val="7030A0"/>
                </a:solidFill>
              </a:rPr>
              <a:t>Streptococcus </a:t>
            </a:r>
            <a:r>
              <a:rPr lang="en-US" sz="2200" dirty="0">
                <a:solidFill>
                  <a:srgbClr val="7030A0"/>
                </a:solidFill>
              </a:rPr>
              <a:t>MG test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26668370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66750"/>
            <a:ext cx="8229600" cy="3927873"/>
          </a:xfrm>
        </p:spPr>
        <p:txBody>
          <a:bodyPr>
            <a:normAutofit fontScale="92500"/>
          </a:bodyPr>
          <a:lstStyle/>
          <a:p>
            <a:pPr>
              <a:lnSpc>
                <a:spcPct val="150000"/>
              </a:lnSpc>
            </a:pPr>
            <a:r>
              <a:rPr lang="en-US" sz="2400" b="1" dirty="0" smtClean="0">
                <a:solidFill>
                  <a:srgbClr val="7030A0"/>
                </a:solidFill>
              </a:rPr>
              <a:t>Histocompatibility antigens: </a:t>
            </a:r>
            <a:r>
              <a:rPr lang="en-US" sz="2400" dirty="0"/>
              <a:t>a</a:t>
            </a:r>
            <a:r>
              <a:rPr lang="en-US" sz="2400" dirty="0" smtClean="0"/>
              <a:t>re cellular determinates that are specific to each individual of a species. They are recognized by genetically different individuals of the same species when attempts are made to transfer or transplant cellular material including organs from one individual to another.</a:t>
            </a:r>
            <a:br>
              <a:rPr lang="en-US" sz="2400" dirty="0" smtClean="0"/>
            </a:br>
            <a:r>
              <a:rPr lang="en-US" sz="2400" dirty="0" smtClean="0"/>
              <a:t>These antigens participates in graft rejection and a part of human HLA system (major histocompatibility complex system) </a:t>
            </a:r>
            <a:endParaRPr lang="en-US" sz="2400" dirty="0"/>
          </a:p>
        </p:txBody>
      </p:sp>
    </p:spTree>
    <p:extLst>
      <p:ext uri="{BB962C8B-B14F-4D97-AF65-F5344CB8AC3E}">
        <p14:creationId xmlns:p14="http://schemas.microsoft.com/office/powerpoint/2010/main" val="2523463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2800" b="1" dirty="0">
                <a:solidFill>
                  <a:srgbClr val="FF0000"/>
                </a:solidFill>
                <a:latin typeface="Roboto Condensed Light" panose="020B0604020202020204" charset="0"/>
                <a:ea typeface="Roboto Condensed Light" panose="020B0604020202020204" charset="0"/>
              </a:rPr>
              <a:t>FACTORS INFLUENCING IMMUNOGENICITY</a:t>
            </a:r>
            <a:endParaRPr lang="en-US" sz="2800" b="1" i="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prstGeom prst="rect">
            <a:avLst/>
          </a:prstGeom>
        </p:spPr>
        <p:txBody>
          <a:bodyPr spcFirstLastPara="1" wrap="square" lIns="91425" tIns="91425" rIns="91425" bIns="91425" anchor="t" anchorCtr="0">
            <a:noAutofit/>
          </a:bodyPr>
          <a:lstStyle/>
          <a:p>
            <a:pPr>
              <a:lnSpc>
                <a:spcPct val="150000"/>
              </a:lnSpc>
            </a:pPr>
            <a:r>
              <a:rPr lang="en-US" sz="2200" dirty="0"/>
              <a:t>Size of the antigen</a:t>
            </a:r>
          </a:p>
          <a:p>
            <a:pPr>
              <a:lnSpc>
                <a:spcPct val="150000"/>
              </a:lnSpc>
            </a:pPr>
            <a:r>
              <a:rPr lang="en-US" sz="2200" dirty="0"/>
              <a:t>Chemical nature of the antigen</a:t>
            </a:r>
          </a:p>
          <a:p>
            <a:pPr>
              <a:lnSpc>
                <a:spcPct val="150000"/>
              </a:lnSpc>
            </a:pPr>
            <a:r>
              <a:rPr lang="en-US" sz="2200" dirty="0"/>
              <a:t>Susceptibility of antigen to tissue enzymes</a:t>
            </a:r>
          </a:p>
          <a:p>
            <a:pPr>
              <a:lnSpc>
                <a:spcPct val="150000"/>
              </a:lnSpc>
            </a:pPr>
            <a:r>
              <a:rPr lang="en-US" sz="2200" dirty="0"/>
              <a:t>Structural complexity</a:t>
            </a:r>
          </a:p>
          <a:p>
            <a:pPr>
              <a:lnSpc>
                <a:spcPct val="150000"/>
              </a:lnSpc>
            </a:pPr>
            <a:r>
              <a:rPr lang="en-US" sz="2200" dirty="0"/>
              <a:t>Foreignness to the host</a:t>
            </a:r>
          </a:p>
          <a:p>
            <a:pPr>
              <a:lnSpc>
                <a:spcPct val="150000"/>
              </a:lnSpc>
            </a:pPr>
            <a:r>
              <a:rPr lang="en-US" sz="2200" dirty="0"/>
              <a:t>Genetic factor</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33326126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a:prstGeom prst="rect">
            <a:avLst/>
          </a:prstGeom>
        </p:spPr>
        <p:txBody>
          <a:bodyPr spcFirstLastPara="1" wrap="square" lIns="91425" tIns="91425" rIns="91425" bIns="91425" anchor="t" anchorCtr="0">
            <a:noAutofit/>
          </a:bodyPr>
          <a:lstStyle/>
          <a:p>
            <a:pPr>
              <a:lnSpc>
                <a:spcPct val="150000"/>
              </a:lnSpc>
            </a:pPr>
            <a:r>
              <a:rPr lang="en-US" sz="2800" dirty="0"/>
              <a:t>Optimal dose of antigen</a:t>
            </a:r>
          </a:p>
          <a:p>
            <a:pPr>
              <a:lnSpc>
                <a:spcPct val="150000"/>
              </a:lnSpc>
            </a:pPr>
            <a:r>
              <a:rPr lang="en-US" sz="2800" dirty="0"/>
              <a:t>Route of antigen administration: </a:t>
            </a:r>
          </a:p>
          <a:p>
            <a:pPr>
              <a:lnSpc>
                <a:spcPct val="150000"/>
              </a:lnSpc>
            </a:pPr>
            <a:r>
              <a:rPr lang="en-US" sz="2800" dirty="0"/>
              <a:t>Repeated Number of doses of antigens</a:t>
            </a:r>
          </a:p>
          <a:p>
            <a:pPr>
              <a:lnSpc>
                <a:spcPct val="150000"/>
              </a:lnSpc>
            </a:pPr>
            <a:r>
              <a:rPr lang="en-US" sz="2800" dirty="0"/>
              <a:t>Multiple antigens</a:t>
            </a:r>
          </a:p>
          <a:p>
            <a:pPr>
              <a:lnSpc>
                <a:spcPct val="150000"/>
              </a:lnSpc>
            </a:pPr>
            <a:r>
              <a:rPr lang="en-US" sz="2800" dirty="0"/>
              <a:t>Effect of prior administration of antibody</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134837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90550"/>
            <a:ext cx="8229600" cy="40040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smtClean="0">
                <a:solidFill>
                  <a:srgbClr val="7030A0"/>
                </a:solidFill>
              </a:rPr>
              <a:t>Size of the antigen: </a:t>
            </a:r>
          </a:p>
          <a:p>
            <a:pPr>
              <a:lnSpc>
                <a:spcPct val="150000"/>
              </a:lnSpc>
            </a:pPr>
            <a:r>
              <a:rPr lang="en-US" sz="2200" dirty="0" smtClean="0"/>
              <a:t>Larger is the size (&gt;10,000 Dalton molecular weight, e.g. hemoglobin); more potent is the molecule as an </a:t>
            </a:r>
            <a:r>
              <a:rPr lang="en-US" sz="2200" dirty="0" err="1" smtClean="0"/>
              <a:t>immunogen</a:t>
            </a:r>
            <a:endParaRPr lang="en-US" sz="2200" dirty="0" smtClean="0"/>
          </a:p>
          <a:p>
            <a:pPr marL="101600" indent="0">
              <a:lnSpc>
                <a:spcPct val="150000"/>
              </a:lnSpc>
              <a:buNone/>
            </a:pPr>
            <a:r>
              <a:rPr lang="en-US" sz="2200" b="1" dirty="0" smtClean="0">
                <a:solidFill>
                  <a:srgbClr val="7030A0"/>
                </a:solidFill>
              </a:rPr>
              <a:t>Chemical nature of the antigen:</a:t>
            </a:r>
            <a:r>
              <a:rPr lang="en-US" sz="2200" dirty="0" smtClean="0">
                <a:solidFill>
                  <a:srgbClr val="7030A0"/>
                </a:solidFill>
              </a:rPr>
              <a:t> </a:t>
            </a:r>
          </a:p>
          <a:p>
            <a:pPr>
              <a:lnSpc>
                <a:spcPct val="150000"/>
              </a:lnSpc>
            </a:pPr>
            <a:r>
              <a:rPr lang="en-US" sz="2200" dirty="0" smtClean="0"/>
              <a:t>Proteins are stronger </a:t>
            </a:r>
            <a:r>
              <a:rPr lang="en-US" sz="2200" dirty="0" err="1" smtClean="0"/>
              <a:t>immunogens</a:t>
            </a:r>
            <a:r>
              <a:rPr lang="en-US" sz="2200" dirty="0" smtClean="0"/>
              <a:t> than carbohydrates followed by lipids and nucleic acids</a:t>
            </a:r>
          </a:p>
          <a:p>
            <a:pPr>
              <a:lnSpc>
                <a:spcPct val="150000"/>
              </a:lnSpc>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3271156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a:prstGeom prst="rect">
            <a:avLst/>
          </a:prstGeom>
        </p:spPr>
        <p:txBody>
          <a:bodyPr spcFirstLastPara="1" wrap="square" lIns="91425" tIns="91425" rIns="91425" bIns="91425" anchor="t" anchorCtr="0">
            <a:noAutofit/>
          </a:bodyPr>
          <a:lstStyle/>
          <a:p>
            <a:pPr marL="101600" indent="0">
              <a:lnSpc>
                <a:spcPct val="200000"/>
              </a:lnSpc>
              <a:buNone/>
            </a:pPr>
            <a:r>
              <a:rPr lang="en-US" sz="2200" b="1" dirty="0">
                <a:solidFill>
                  <a:srgbClr val="7030A0"/>
                </a:solidFill>
              </a:rPr>
              <a:t>Susceptibility of antigen to tissue enzymes</a:t>
            </a:r>
            <a:r>
              <a:rPr lang="en-US" sz="2200" dirty="0">
                <a:solidFill>
                  <a:srgbClr val="7030A0"/>
                </a:solidFill>
              </a:rPr>
              <a:t> </a:t>
            </a:r>
            <a:r>
              <a:rPr lang="en-US" sz="2200" b="1" dirty="0">
                <a:solidFill>
                  <a:srgbClr val="7030A0"/>
                </a:solidFill>
              </a:rPr>
              <a:t>:</a:t>
            </a:r>
            <a:r>
              <a:rPr lang="en-US" sz="2200" dirty="0">
                <a:solidFill>
                  <a:srgbClr val="7030A0"/>
                </a:solidFill>
              </a:rPr>
              <a:t> </a:t>
            </a:r>
          </a:p>
          <a:p>
            <a:pPr>
              <a:lnSpc>
                <a:spcPct val="200000"/>
              </a:lnSpc>
            </a:pPr>
            <a:r>
              <a:rPr lang="en-US" sz="2200" dirty="0"/>
              <a:t>Only substances that are susceptible to the action of tissue enzymes are immunogenic. </a:t>
            </a:r>
          </a:p>
          <a:p>
            <a:pPr>
              <a:lnSpc>
                <a:spcPct val="200000"/>
              </a:lnSpc>
            </a:pPr>
            <a:r>
              <a:rPr lang="en-US" sz="2200" dirty="0"/>
              <a:t>Degradation of the antigen by the tissue enzymes produces several immunogenic fragments having more number of epitopes exposed.</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19</a:t>
            </a:fld>
            <a:endParaRPr/>
          </a:p>
        </p:txBody>
      </p:sp>
    </p:spTree>
    <p:extLst>
      <p:ext uri="{BB962C8B-B14F-4D97-AF65-F5344CB8AC3E}">
        <p14:creationId xmlns:p14="http://schemas.microsoft.com/office/powerpoint/2010/main" val="11725443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Structural complexity:</a:t>
            </a:r>
            <a:r>
              <a:rPr lang="en-US" sz="2200" dirty="0">
                <a:solidFill>
                  <a:srgbClr val="7030A0"/>
                </a:solidFill>
              </a:rPr>
              <a:t> </a:t>
            </a:r>
          </a:p>
          <a:p>
            <a:pPr lvl="0">
              <a:lnSpc>
                <a:spcPct val="150000"/>
              </a:lnSpc>
            </a:pPr>
            <a:r>
              <a:rPr lang="en-US" sz="2200" dirty="0"/>
              <a:t>Simple </a:t>
            </a:r>
            <a:r>
              <a:rPr lang="en-US" sz="2200" dirty="0" err="1"/>
              <a:t>homopolymers</a:t>
            </a:r>
            <a:r>
              <a:rPr lang="en-US" sz="2200" dirty="0"/>
              <a:t> made up of single amino acid lack immunogenicity. </a:t>
            </a:r>
          </a:p>
          <a:p>
            <a:pPr lvl="0">
              <a:lnSpc>
                <a:spcPct val="150000"/>
              </a:lnSpc>
            </a:pPr>
            <a:r>
              <a:rPr lang="en-US" sz="2200" dirty="0" smtClean="0"/>
              <a:t>Polymers </a:t>
            </a:r>
            <a:r>
              <a:rPr lang="en-US" sz="2200" dirty="0"/>
              <a:t>made up of two or more amino acids are immunogenic</a:t>
            </a:r>
            <a:r>
              <a:rPr lang="en-US" sz="2200" dirty="0" smtClean="0"/>
              <a:t>.</a:t>
            </a:r>
          </a:p>
          <a:p>
            <a:pPr marL="101600" indent="0">
              <a:lnSpc>
                <a:spcPct val="150000"/>
              </a:lnSpc>
              <a:buNone/>
            </a:pPr>
            <a:r>
              <a:rPr lang="en-US" sz="2200" b="1" dirty="0" smtClean="0">
                <a:solidFill>
                  <a:srgbClr val="7030A0"/>
                </a:solidFill>
              </a:rPr>
              <a:t>Foreignness to the host</a:t>
            </a:r>
            <a:r>
              <a:rPr lang="en-US" sz="2200" dirty="0" smtClean="0">
                <a:solidFill>
                  <a:srgbClr val="7030A0"/>
                </a:solidFill>
              </a:rPr>
              <a:t> </a:t>
            </a:r>
            <a:r>
              <a:rPr lang="en-US" sz="2200" b="1" dirty="0" smtClean="0">
                <a:solidFill>
                  <a:srgbClr val="7030A0"/>
                </a:solidFill>
              </a:rPr>
              <a:t>:</a:t>
            </a:r>
            <a:r>
              <a:rPr lang="en-US" sz="2200" dirty="0" smtClean="0">
                <a:solidFill>
                  <a:srgbClr val="7030A0"/>
                </a:solidFill>
              </a:rPr>
              <a:t> </a:t>
            </a:r>
          </a:p>
          <a:p>
            <a:pPr lvl="0">
              <a:lnSpc>
                <a:spcPct val="150000"/>
              </a:lnSpc>
            </a:pPr>
            <a:r>
              <a:rPr lang="en-US" sz="2200" dirty="0" smtClean="0"/>
              <a:t>Key factor which determines immunogenicity.</a:t>
            </a:r>
          </a:p>
          <a:p>
            <a:pPr lvl="0">
              <a:lnSpc>
                <a:spcPct val="150000"/>
              </a:lnSpc>
            </a:pPr>
            <a:r>
              <a:rPr lang="en-US" sz="2200" dirty="0" smtClean="0"/>
              <a:t> Higher is the phylogenetic distance between the antigen and the host; more is the immunogenicity. </a:t>
            </a:r>
          </a:p>
          <a:p>
            <a:pPr lvl="0">
              <a:lnSpc>
                <a:spcPct val="150000"/>
              </a:lnSpc>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20</a:t>
            </a:fld>
            <a:endParaRPr/>
          </a:p>
        </p:txBody>
      </p:sp>
    </p:spTree>
    <p:extLst>
      <p:ext uri="{BB962C8B-B14F-4D97-AF65-F5344CB8AC3E}">
        <p14:creationId xmlns:p14="http://schemas.microsoft.com/office/powerpoint/2010/main" val="861273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Genetic factor:</a:t>
            </a:r>
            <a:r>
              <a:rPr lang="en-US" sz="2200" dirty="0">
                <a:solidFill>
                  <a:srgbClr val="7030A0"/>
                </a:solidFill>
              </a:rPr>
              <a:t> </a:t>
            </a:r>
          </a:p>
          <a:p>
            <a:pPr lvl="0">
              <a:lnSpc>
                <a:spcPct val="150000"/>
              </a:lnSpc>
            </a:pPr>
            <a:r>
              <a:rPr lang="en-US" sz="2200" dirty="0"/>
              <a:t>Different individuals of a given species show different types of immune responses towards the same antigen. </a:t>
            </a:r>
          </a:p>
          <a:p>
            <a:pPr lvl="1">
              <a:lnSpc>
                <a:spcPct val="150000"/>
              </a:lnSpc>
              <a:buFont typeface="Wingdings" panose="05000000000000000000" pitchFamily="2" charset="2"/>
              <a:buChar char="Ø"/>
            </a:pPr>
            <a:r>
              <a:rPr lang="en-US" sz="2200" i="1" dirty="0"/>
              <a:t>Responders</a:t>
            </a:r>
            <a:endParaRPr lang="en-US" sz="2200" dirty="0"/>
          </a:p>
          <a:p>
            <a:pPr lvl="1">
              <a:lnSpc>
                <a:spcPct val="150000"/>
              </a:lnSpc>
              <a:buFont typeface="Wingdings" panose="05000000000000000000" pitchFamily="2" charset="2"/>
              <a:buChar char="Ø"/>
            </a:pPr>
            <a:r>
              <a:rPr lang="en-US" sz="2200" i="1" dirty="0"/>
              <a:t>Slow responders</a:t>
            </a:r>
            <a:endParaRPr lang="en-US" sz="2200" dirty="0"/>
          </a:p>
          <a:p>
            <a:pPr lvl="1">
              <a:lnSpc>
                <a:spcPct val="150000"/>
              </a:lnSpc>
              <a:buFont typeface="Wingdings" panose="05000000000000000000" pitchFamily="2" charset="2"/>
              <a:buChar char="Ø"/>
            </a:pPr>
            <a:r>
              <a:rPr lang="en-US" sz="2200" i="1" dirty="0"/>
              <a:t>Non-responders</a:t>
            </a:r>
            <a:r>
              <a:rPr lang="en-US" sz="2200" dirty="0"/>
              <a:t>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21</a:t>
            </a:fld>
            <a:endParaRPr/>
          </a:p>
        </p:txBody>
      </p:sp>
    </p:spTree>
    <p:extLst>
      <p:ext uri="{BB962C8B-B14F-4D97-AF65-F5344CB8AC3E}">
        <p14:creationId xmlns:p14="http://schemas.microsoft.com/office/powerpoint/2010/main" val="11883244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Optimal dose of antigen:</a:t>
            </a:r>
            <a:r>
              <a:rPr lang="en-US" sz="2200" dirty="0">
                <a:solidFill>
                  <a:srgbClr val="7030A0"/>
                </a:solidFill>
              </a:rPr>
              <a:t> </a:t>
            </a:r>
          </a:p>
          <a:p>
            <a:pPr lvl="0">
              <a:lnSpc>
                <a:spcPct val="150000"/>
              </a:lnSpc>
            </a:pPr>
            <a:r>
              <a:rPr lang="en-US" sz="2200" dirty="0"/>
              <a:t>An antigen is immunologically active only in the optimal dose range</a:t>
            </a:r>
            <a:r>
              <a:rPr lang="en-US" sz="2200" dirty="0" smtClean="0"/>
              <a:t>.</a:t>
            </a:r>
          </a:p>
          <a:p>
            <a:pPr marL="101600" indent="0">
              <a:lnSpc>
                <a:spcPct val="150000"/>
              </a:lnSpc>
              <a:buNone/>
            </a:pPr>
            <a:r>
              <a:rPr lang="en-US" sz="2200" b="1" dirty="0" smtClean="0">
                <a:solidFill>
                  <a:srgbClr val="7030A0"/>
                </a:solidFill>
              </a:rPr>
              <a:t>Route of antigen administration:</a:t>
            </a:r>
            <a:r>
              <a:rPr lang="en-US" sz="2200" dirty="0" smtClean="0">
                <a:solidFill>
                  <a:srgbClr val="7030A0"/>
                </a:solidFill>
              </a:rPr>
              <a:t> </a:t>
            </a:r>
          </a:p>
          <a:p>
            <a:pPr lvl="0">
              <a:lnSpc>
                <a:spcPct val="150000"/>
              </a:lnSpc>
            </a:pPr>
            <a:r>
              <a:rPr lang="en-US" sz="2200" dirty="0" smtClean="0"/>
              <a:t>Immune response is better induced following parenteral administration of an antigen.</a:t>
            </a:r>
          </a:p>
          <a:p>
            <a:pPr lvl="0">
              <a:lnSpc>
                <a:spcPct val="150000"/>
              </a:lnSpc>
            </a:pPr>
            <a:r>
              <a:rPr lang="en-US" sz="2200" dirty="0" smtClean="0"/>
              <a:t>Depends on the type of antibody produced.</a:t>
            </a:r>
          </a:p>
          <a:p>
            <a:pPr lvl="0">
              <a:lnSpc>
                <a:spcPct val="150000"/>
              </a:lnSpc>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22</a:t>
            </a:fld>
            <a:endParaRPr/>
          </a:p>
        </p:txBody>
      </p:sp>
    </p:spTree>
    <p:extLst>
      <p:ext uri="{BB962C8B-B14F-4D97-AF65-F5344CB8AC3E}">
        <p14:creationId xmlns:p14="http://schemas.microsoft.com/office/powerpoint/2010/main" val="2534855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14350"/>
            <a:ext cx="8229600" cy="40802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Repeated doses of antigens:</a:t>
            </a:r>
            <a:r>
              <a:rPr lang="en-US" sz="2200" dirty="0">
                <a:solidFill>
                  <a:srgbClr val="7030A0"/>
                </a:solidFill>
              </a:rPr>
              <a:t> </a:t>
            </a:r>
          </a:p>
          <a:p>
            <a:pPr lvl="0">
              <a:lnSpc>
                <a:spcPct val="150000"/>
              </a:lnSpc>
            </a:pPr>
            <a:r>
              <a:rPr lang="en-US" sz="2200" dirty="0"/>
              <a:t>Repeated doses of antigens over a period of time are needed to generate an adequate immune response. </a:t>
            </a:r>
          </a:p>
          <a:p>
            <a:pPr lvl="0">
              <a:lnSpc>
                <a:spcPct val="150000"/>
              </a:lnSpc>
            </a:pPr>
            <a:r>
              <a:rPr lang="en-US" sz="2200" dirty="0"/>
              <a:t>This is due to the role of memory cells in secondary immune response.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41515177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Multiple antigens:</a:t>
            </a:r>
            <a:r>
              <a:rPr lang="en-US" sz="2200" dirty="0">
                <a:solidFill>
                  <a:srgbClr val="7030A0"/>
                </a:solidFill>
              </a:rPr>
              <a:t> </a:t>
            </a:r>
          </a:p>
          <a:p>
            <a:pPr>
              <a:lnSpc>
                <a:spcPct val="150000"/>
              </a:lnSpc>
            </a:pPr>
            <a:r>
              <a:rPr lang="en-US" sz="2200" dirty="0"/>
              <a:t>When two or more antigens are administered simultaneously, the effects may vary. </a:t>
            </a:r>
          </a:p>
          <a:p>
            <a:pPr>
              <a:lnSpc>
                <a:spcPct val="150000"/>
              </a:lnSpc>
            </a:pPr>
            <a:r>
              <a:rPr lang="en-US" sz="2200" dirty="0"/>
              <a:t>Antibody response to one or the other antigen may be equal or diminished (due to antigenic competition) or enhanced (due to adjuvant like action).</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8604810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a:prstGeom prst="rect">
            <a:avLst/>
          </a:prstGeom>
        </p:spPr>
        <p:txBody>
          <a:bodyPr spcFirstLastPara="1" wrap="square" lIns="91425" tIns="91425" rIns="91425" bIns="91425" anchor="t" anchorCtr="0">
            <a:noAutofit/>
          </a:bodyPr>
          <a:lstStyle/>
          <a:p>
            <a:pPr marL="101600" indent="0">
              <a:lnSpc>
                <a:spcPct val="200000"/>
              </a:lnSpc>
              <a:buNone/>
            </a:pPr>
            <a:r>
              <a:rPr lang="en-US" sz="2200" b="1" dirty="0">
                <a:solidFill>
                  <a:srgbClr val="7030A0"/>
                </a:solidFill>
              </a:rPr>
              <a:t>Effect of prior administration of antibody:</a:t>
            </a:r>
            <a:r>
              <a:rPr lang="en-US" sz="2200" dirty="0">
                <a:solidFill>
                  <a:srgbClr val="7030A0"/>
                </a:solidFill>
              </a:rPr>
              <a:t> </a:t>
            </a:r>
          </a:p>
          <a:p>
            <a:pPr lvl="0">
              <a:lnSpc>
                <a:spcPct val="200000"/>
              </a:lnSpc>
            </a:pPr>
            <a:r>
              <a:rPr lang="en-US" sz="2200" dirty="0"/>
              <a:t>Primary immune response is more susceptible to get suppressed than the secondary immune response. </a:t>
            </a:r>
          </a:p>
          <a:p>
            <a:pPr lvl="0">
              <a:lnSpc>
                <a:spcPct val="200000"/>
              </a:lnSpc>
            </a:pPr>
            <a:r>
              <a:rPr lang="en-US" sz="2200" dirty="0"/>
              <a:t>Therapeutic application</a:t>
            </a:r>
          </a:p>
          <a:p>
            <a:pPr marL="558800" lvl="1" indent="0">
              <a:lnSpc>
                <a:spcPct val="150000"/>
              </a:lnSpc>
              <a:buNone/>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11770441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05979"/>
            <a:ext cx="8229600" cy="613171"/>
          </a:xfrm>
          <a:prstGeom prst="rect">
            <a:avLst/>
          </a:prstGeom>
        </p:spPr>
        <p:txBody>
          <a:bodyPr spcFirstLastPara="1" wrap="square" lIns="91425" tIns="91425" rIns="91425" bIns="91425" anchor="ctr" anchorCtr="0">
            <a:noAutofit/>
          </a:bodyPr>
          <a:lstStyle/>
          <a:p>
            <a:r>
              <a:rPr lang="en-US" sz="4800" i="1" dirty="0">
                <a:solidFill>
                  <a:srgbClr val="FF0000"/>
                </a:solidFill>
                <a:latin typeface="Roboto Condensed Light" panose="020B0604020202020204" charset="0"/>
                <a:ea typeface="Roboto Condensed Light" panose="020B0604020202020204" charset="0"/>
              </a:rPr>
              <a:t>Adjuvant</a:t>
            </a:r>
            <a:endParaRPr lang="en-US" sz="4800" i="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971550"/>
            <a:ext cx="8229600" cy="3623073"/>
          </a:xfrm>
          <a:prstGeom prst="rect">
            <a:avLst/>
          </a:prstGeom>
        </p:spPr>
        <p:txBody>
          <a:bodyPr spcFirstLastPara="1" wrap="square" lIns="91425" tIns="91425" rIns="91425" bIns="91425" anchor="t" anchorCtr="0">
            <a:noAutofit/>
          </a:bodyPr>
          <a:lstStyle/>
          <a:p>
            <a:r>
              <a:rPr lang="en-US" sz="2000" dirty="0"/>
              <a:t>Any substance that </a:t>
            </a:r>
            <a:r>
              <a:rPr lang="en-US" sz="2000" b="1" dirty="0">
                <a:solidFill>
                  <a:srgbClr val="7030A0"/>
                </a:solidFill>
              </a:rPr>
              <a:t>enhances the immunogenicity </a:t>
            </a:r>
            <a:r>
              <a:rPr lang="en-US" sz="2000" dirty="0"/>
              <a:t>of an antigen. </a:t>
            </a:r>
          </a:p>
          <a:p>
            <a:r>
              <a:rPr lang="en-US" sz="2000" dirty="0"/>
              <a:t>Added to vaccines to increase the immunogenicity of the vaccine antigen</a:t>
            </a:r>
            <a:r>
              <a:rPr lang="en-US" sz="2000" dirty="0" smtClean="0"/>
              <a:t>.</a:t>
            </a:r>
          </a:p>
          <a:p>
            <a:pPr>
              <a:lnSpc>
                <a:spcPct val="150000"/>
              </a:lnSpc>
            </a:pPr>
            <a:r>
              <a:rPr lang="en-US" sz="2000" dirty="0" smtClean="0"/>
              <a:t>Examples:</a:t>
            </a:r>
          </a:p>
          <a:p>
            <a:pPr lvl="1">
              <a:buFont typeface="Wingdings" panose="05000000000000000000" pitchFamily="2" charset="2"/>
              <a:buChar char="Ø"/>
            </a:pPr>
            <a:r>
              <a:rPr lang="en-US" sz="2000" dirty="0" smtClean="0"/>
              <a:t>Alum (</a:t>
            </a:r>
            <a:r>
              <a:rPr lang="en-US" sz="2000" dirty="0" err="1" smtClean="0"/>
              <a:t>aluminium</a:t>
            </a:r>
            <a:r>
              <a:rPr lang="en-US" sz="2000" dirty="0" smtClean="0"/>
              <a:t> hydroxide or phosphate)</a:t>
            </a:r>
          </a:p>
          <a:p>
            <a:pPr lvl="1">
              <a:buFont typeface="Wingdings" panose="05000000000000000000" pitchFamily="2" charset="2"/>
              <a:buChar char="Ø"/>
            </a:pPr>
            <a:r>
              <a:rPr lang="en-US" sz="2000" dirty="0" smtClean="0"/>
              <a:t>Mineral oil (liquid paraffin)</a:t>
            </a:r>
          </a:p>
          <a:p>
            <a:pPr lvl="1">
              <a:buFont typeface="Wingdings" panose="05000000000000000000" pitchFamily="2" charset="2"/>
              <a:buChar char="Ø"/>
            </a:pPr>
            <a:r>
              <a:rPr lang="en-US" sz="2000" dirty="0" smtClean="0"/>
              <a:t>Freund's incomplete adjuvant- It is a water-in-oil emulsion containing a protein antigen in the aqueous phase.</a:t>
            </a:r>
          </a:p>
          <a:p>
            <a:pPr lvl="1">
              <a:buFont typeface="Wingdings" panose="05000000000000000000" pitchFamily="2" charset="2"/>
              <a:buChar char="Ø"/>
            </a:pPr>
            <a:r>
              <a:rPr lang="en-US" sz="2000" dirty="0" smtClean="0"/>
              <a:t>Freund's complete adjuvant is the mixture of Freund's incomplete adjuvant &amp; suspension of </a:t>
            </a:r>
            <a:r>
              <a:rPr lang="en-US" sz="1800" dirty="0" smtClean="0"/>
              <a:t>killed tub</a:t>
            </a:r>
            <a:r>
              <a:rPr lang="en-US" sz="2000" dirty="0" smtClean="0"/>
              <a:t>ercle bacilli in the oil phase. </a:t>
            </a:r>
          </a:p>
          <a:p>
            <a:endParaRPr lang="en-US" sz="2200" dirty="0"/>
          </a:p>
          <a:p>
            <a:pPr marL="558800" lvl="1" indent="0">
              <a:lnSpc>
                <a:spcPct val="150000"/>
              </a:lnSpc>
              <a:buNone/>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26</a:t>
            </a:fld>
            <a:endParaRPr/>
          </a:p>
        </p:txBody>
      </p:sp>
    </p:spTree>
    <p:extLst>
      <p:ext uri="{BB962C8B-B14F-4D97-AF65-F5344CB8AC3E}">
        <p14:creationId xmlns:p14="http://schemas.microsoft.com/office/powerpoint/2010/main" val="15878544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38150"/>
            <a:ext cx="8229600" cy="4156473"/>
          </a:xfrm>
          <a:prstGeom prst="rect">
            <a:avLst/>
          </a:prstGeom>
        </p:spPr>
        <p:txBody>
          <a:bodyPr spcFirstLastPara="1" wrap="square" lIns="91425" tIns="91425" rIns="91425" bIns="91425" anchor="t" anchorCtr="0">
            <a:noAutofit/>
          </a:bodyPr>
          <a:lstStyle/>
          <a:p>
            <a:pPr>
              <a:lnSpc>
                <a:spcPct val="150000"/>
              </a:lnSpc>
            </a:pPr>
            <a:r>
              <a:rPr lang="en-US" sz="2200" b="1" dirty="0">
                <a:solidFill>
                  <a:srgbClr val="7030A0"/>
                </a:solidFill>
              </a:rPr>
              <a:t>Examples:</a:t>
            </a:r>
          </a:p>
          <a:p>
            <a:pPr lvl="1">
              <a:lnSpc>
                <a:spcPct val="150000"/>
              </a:lnSpc>
              <a:buFont typeface="Wingdings" panose="05000000000000000000" pitchFamily="2" charset="2"/>
              <a:buChar char="Ø"/>
            </a:pPr>
            <a:r>
              <a:rPr lang="en-US" sz="2100" b="1" i="1" dirty="0">
                <a:solidFill>
                  <a:srgbClr val="7030A0"/>
                </a:solidFill>
              </a:rPr>
              <a:t>Lipopolysaccharide </a:t>
            </a:r>
            <a:r>
              <a:rPr lang="en-US" sz="2100" b="1" dirty="0">
                <a:solidFill>
                  <a:srgbClr val="7030A0"/>
                </a:solidFill>
              </a:rPr>
              <a:t>(LPS) </a:t>
            </a:r>
            <a:r>
              <a:rPr lang="en-US" sz="2100" dirty="0"/>
              <a:t>fraction of Gram-negative bacilli</a:t>
            </a:r>
          </a:p>
          <a:p>
            <a:pPr lvl="1">
              <a:lnSpc>
                <a:spcPct val="150000"/>
              </a:lnSpc>
              <a:buFont typeface="Wingdings" panose="05000000000000000000" pitchFamily="2" charset="2"/>
              <a:buChar char="Ø"/>
            </a:pPr>
            <a:r>
              <a:rPr lang="en-US" sz="2100" b="1" dirty="0">
                <a:solidFill>
                  <a:srgbClr val="7030A0"/>
                </a:solidFill>
              </a:rPr>
              <a:t>Other bacteria or their products-</a:t>
            </a:r>
          </a:p>
          <a:p>
            <a:pPr lvl="2">
              <a:lnSpc>
                <a:spcPct val="150000"/>
              </a:lnSpc>
              <a:buFont typeface="Wingdings" panose="05000000000000000000" pitchFamily="2" charset="2"/>
              <a:buChar char="Ø"/>
            </a:pPr>
            <a:r>
              <a:rPr lang="en-US" sz="2100" i="1" dirty="0"/>
              <a:t>Mycobacterium </a:t>
            </a:r>
            <a:r>
              <a:rPr lang="en-US" sz="2100" i="1" dirty="0" err="1"/>
              <a:t>bovis</a:t>
            </a:r>
            <a:endParaRPr lang="en-US" sz="2100" dirty="0"/>
          </a:p>
          <a:p>
            <a:pPr lvl="2">
              <a:lnSpc>
                <a:spcPct val="150000"/>
              </a:lnSpc>
              <a:buFont typeface="Wingdings" panose="05000000000000000000" pitchFamily="2" charset="2"/>
              <a:buChar char="Ø"/>
            </a:pPr>
            <a:r>
              <a:rPr lang="en-US" sz="2100" dirty="0"/>
              <a:t>Toxoid (diphtheria toxoid and tetanus toxoid act as adjuvant for </a:t>
            </a:r>
            <a:r>
              <a:rPr lang="en-US" sz="2100" i="1" dirty="0" err="1"/>
              <a:t>Haemophilus</a:t>
            </a:r>
            <a:r>
              <a:rPr lang="en-US" sz="2100" i="1" dirty="0"/>
              <a:t> </a:t>
            </a:r>
            <a:r>
              <a:rPr lang="en-US" sz="2100" i="1" dirty="0" err="1"/>
              <a:t>influenzae</a:t>
            </a:r>
            <a:r>
              <a:rPr lang="en-US" sz="2100" i="1" dirty="0"/>
              <a:t>-</a:t>
            </a:r>
            <a:r>
              <a:rPr lang="en-US" sz="2100" dirty="0"/>
              <a:t>b vaccine)</a:t>
            </a:r>
          </a:p>
          <a:p>
            <a:pPr lvl="1">
              <a:lnSpc>
                <a:spcPct val="150000"/>
              </a:lnSpc>
              <a:buFont typeface="Wingdings" panose="05000000000000000000" pitchFamily="2" charset="2"/>
              <a:buChar char="Ø"/>
            </a:pPr>
            <a:r>
              <a:rPr lang="en-US" sz="2100" b="1" dirty="0">
                <a:solidFill>
                  <a:srgbClr val="7030A0"/>
                </a:solidFill>
              </a:rPr>
              <a:t>Nonbacterial products: </a:t>
            </a:r>
            <a:r>
              <a:rPr lang="en-US" sz="2100" dirty="0"/>
              <a:t>Silica particles, beryllium sulfate, squalene, and thimerosal.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27</a:t>
            </a:fld>
            <a:endParaRPr/>
          </a:p>
        </p:txBody>
      </p:sp>
    </p:spTree>
    <p:extLst>
      <p:ext uri="{BB962C8B-B14F-4D97-AF65-F5344CB8AC3E}">
        <p14:creationId xmlns:p14="http://schemas.microsoft.com/office/powerpoint/2010/main" val="27264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61950"/>
            <a:ext cx="8229600" cy="4232673"/>
          </a:xfrm>
          <a:prstGeom prst="rect">
            <a:avLst/>
          </a:prstGeom>
        </p:spPr>
        <p:txBody>
          <a:bodyPr spcFirstLastPara="1" wrap="square" lIns="91425" tIns="91425" rIns="91425" bIns="91425" anchor="t" anchorCtr="0">
            <a:noAutofit/>
          </a:bodyPr>
          <a:lstStyle/>
          <a:p>
            <a:pPr marL="101600" indent="0">
              <a:lnSpc>
                <a:spcPct val="150000"/>
              </a:lnSpc>
              <a:buNone/>
            </a:pPr>
            <a:r>
              <a:rPr lang="en-US" sz="2200" b="1" dirty="0">
                <a:solidFill>
                  <a:srgbClr val="7030A0"/>
                </a:solidFill>
              </a:rPr>
              <a:t>Mechanism of adjuvant action</a:t>
            </a:r>
            <a:r>
              <a:rPr lang="en-US" sz="2200" dirty="0">
                <a:solidFill>
                  <a:srgbClr val="7030A0"/>
                </a:solidFill>
              </a:rPr>
              <a:t>:</a:t>
            </a:r>
          </a:p>
          <a:p>
            <a:pPr marL="514350" lvl="0" indent="-514350">
              <a:lnSpc>
                <a:spcPct val="150000"/>
              </a:lnSpc>
              <a:buAutoNum type="arabicPeriod"/>
            </a:pPr>
            <a:r>
              <a:rPr lang="en-US" sz="2200" i="1" dirty="0"/>
              <a:t>Delaying the release of antigen</a:t>
            </a:r>
            <a:endParaRPr lang="en-US" sz="2200" dirty="0"/>
          </a:p>
          <a:p>
            <a:pPr marL="514350" lvl="0" indent="-514350">
              <a:lnSpc>
                <a:spcPct val="150000"/>
              </a:lnSpc>
              <a:buAutoNum type="arabicPeriod"/>
            </a:pPr>
            <a:r>
              <a:rPr lang="en-US" sz="2200" i="1" dirty="0"/>
              <a:t>By activating phagocytosis</a:t>
            </a:r>
            <a:endParaRPr lang="en-US" sz="2200" dirty="0"/>
          </a:p>
          <a:p>
            <a:pPr marL="514350" lvl="0" indent="-514350">
              <a:lnSpc>
                <a:spcPct val="150000"/>
              </a:lnSpc>
              <a:buAutoNum type="arabicPeriod"/>
            </a:pPr>
            <a:r>
              <a:rPr lang="en-US" sz="2200" i="1" dirty="0"/>
              <a:t>By activating T</a:t>
            </a:r>
            <a:r>
              <a:rPr lang="en-US" sz="2200" i="1" baseline="-25000" dirty="0"/>
              <a:t>H</a:t>
            </a:r>
            <a:r>
              <a:rPr lang="en-US" sz="2200" i="1" dirty="0"/>
              <a:t> cells</a:t>
            </a:r>
            <a:endParaRPr lang="en-US" sz="2200" dirty="0"/>
          </a:p>
          <a:p>
            <a:pPr marL="514350" lvl="0" indent="-514350">
              <a:lnSpc>
                <a:spcPct val="150000"/>
              </a:lnSpc>
              <a:buAutoNum type="arabicPeriod"/>
            </a:pPr>
            <a:r>
              <a:rPr lang="en-US" sz="2200" dirty="0"/>
              <a:t>B</a:t>
            </a:r>
            <a:r>
              <a:rPr lang="en-US" sz="2200" i="1" dirty="0"/>
              <a:t>y granuloma formation</a:t>
            </a:r>
            <a:r>
              <a:rPr lang="en-US" sz="2200" dirty="0"/>
              <a:t> </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28</a:t>
            </a:fld>
            <a:endParaRPr/>
          </a:p>
        </p:txBody>
      </p:sp>
    </p:spTree>
    <p:extLst>
      <p:ext uri="{BB962C8B-B14F-4D97-AF65-F5344CB8AC3E}">
        <p14:creationId xmlns:p14="http://schemas.microsoft.com/office/powerpoint/2010/main" val="24046707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3200" b="1" dirty="0">
                <a:solidFill>
                  <a:srgbClr val="FF0000"/>
                </a:solidFill>
                <a:latin typeface="Roboto Condensed Light" panose="020B0604020202020204" charset="0"/>
                <a:ea typeface="Roboto Condensed Light" panose="020B0604020202020204" charset="0"/>
              </a:rPr>
              <a:t>BIOLOGICAL CLASSES OF ANTIGENS</a:t>
            </a:r>
            <a:endParaRPr lang="en-US" b="1" i="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prstGeom prst="rect">
            <a:avLst/>
          </a:prstGeom>
        </p:spPr>
        <p:txBody>
          <a:bodyPr spcFirstLastPara="1" wrap="square" lIns="91425" tIns="91425" rIns="91425" bIns="91425" anchor="t" anchorCtr="0">
            <a:noAutofit/>
          </a:bodyPr>
          <a:lstStyle/>
          <a:p>
            <a:r>
              <a:rPr lang="en-US" sz="2800" dirty="0">
                <a:solidFill>
                  <a:srgbClr val="7030A0"/>
                </a:solidFill>
              </a:rPr>
              <a:t>Depending on the mechanisms of inducing antibody formation, antigens are classified as:</a:t>
            </a:r>
          </a:p>
          <a:p>
            <a:pPr lvl="1">
              <a:buFont typeface="Wingdings" panose="05000000000000000000" pitchFamily="2" charset="2"/>
              <a:buChar char="Ø"/>
            </a:pPr>
            <a:r>
              <a:rPr lang="en-US" dirty="0"/>
              <a:t> T cell dependent (TD) antigens.</a:t>
            </a:r>
          </a:p>
          <a:p>
            <a:pPr lvl="1">
              <a:buFont typeface="Wingdings" panose="05000000000000000000" pitchFamily="2" charset="2"/>
              <a:buChar char="Ø"/>
            </a:pPr>
            <a:r>
              <a:rPr lang="en-US" dirty="0"/>
              <a:t>T cell independent (TI) antigens</a:t>
            </a:r>
            <a:r>
              <a:rPr lang="en-US" dirty="0" smtClean="0"/>
              <a:t>.</a:t>
            </a:r>
          </a:p>
          <a:p>
            <a:pPr lvl="1">
              <a:buFont typeface="Wingdings" panose="05000000000000000000" pitchFamily="2" charset="2"/>
              <a:buChar char="Ø"/>
            </a:pPr>
            <a:r>
              <a:rPr lang="en-US" dirty="0" err="1" smtClean="0"/>
              <a:t>Superantigens</a:t>
            </a:r>
            <a:endParaRPr lang="en-US"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4836718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85750"/>
            <a:ext cx="8229600" cy="4308873"/>
          </a:xfrm>
          <a:prstGeom prst="rect">
            <a:avLst/>
          </a:prstGeom>
        </p:spPr>
        <p:txBody>
          <a:bodyPr spcFirstLastPara="1" wrap="square" lIns="91425" tIns="91425" rIns="91425" bIns="91425" anchor="t" anchorCtr="0">
            <a:noAutofit/>
          </a:bodyPr>
          <a:lstStyle/>
          <a:p>
            <a:endParaRPr lang="en-US" sz="2400" b="1" dirty="0" smtClean="0">
              <a:solidFill>
                <a:srgbClr val="FF0000"/>
              </a:solidFill>
              <a:latin typeface="Roboto Condensed Light" panose="020B0604020202020204" charset="0"/>
              <a:ea typeface="Roboto Condensed Light" panose="020B0604020202020204" charset="0"/>
            </a:endParaRPr>
          </a:p>
          <a:p>
            <a:r>
              <a:rPr lang="en-US" sz="2400" b="1" dirty="0" smtClean="0">
                <a:solidFill>
                  <a:srgbClr val="FF0000"/>
                </a:solidFill>
                <a:latin typeface="Roboto Condensed Light" panose="020B0604020202020204" charset="0"/>
                <a:ea typeface="Roboto Condensed Light" panose="020B0604020202020204" charset="0"/>
              </a:rPr>
              <a:t>T-dependent </a:t>
            </a:r>
            <a:r>
              <a:rPr lang="en-US" sz="2400" b="1" dirty="0">
                <a:solidFill>
                  <a:srgbClr val="FF0000"/>
                </a:solidFill>
                <a:latin typeface="Roboto Condensed Light" panose="020B0604020202020204" charset="0"/>
                <a:ea typeface="Roboto Condensed Light" panose="020B0604020202020204" charset="0"/>
              </a:rPr>
              <a:t>(TD) Antigens</a:t>
            </a:r>
            <a:endParaRPr lang="en-US" sz="2200" dirty="0" smtClean="0"/>
          </a:p>
          <a:p>
            <a:r>
              <a:rPr lang="en-US" sz="2200" dirty="0" smtClean="0">
                <a:solidFill>
                  <a:srgbClr val="7030A0"/>
                </a:solidFill>
              </a:rPr>
              <a:t>Most natural proteins are T-dependent antigens. B cells cannot respond to these antigens without a co-stimulatory signal from T</a:t>
            </a:r>
            <a:r>
              <a:rPr lang="en-US" sz="2200" baseline="-25000" dirty="0" smtClean="0">
                <a:solidFill>
                  <a:srgbClr val="7030A0"/>
                </a:solidFill>
              </a:rPr>
              <a:t>H </a:t>
            </a:r>
            <a:r>
              <a:rPr lang="en-US" sz="2200" dirty="0" smtClean="0">
                <a:solidFill>
                  <a:srgbClr val="7030A0"/>
                </a:solidFill>
              </a:rPr>
              <a:t>Cells </a:t>
            </a:r>
            <a:endParaRPr lang="en-US" sz="2200" baseline="-25000" dirty="0" smtClean="0">
              <a:solidFill>
                <a:srgbClr val="7030A0"/>
              </a:solidFill>
            </a:endParaRPr>
          </a:p>
          <a:p>
            <a:r>
              <a:rPr lang="en-US" sz="2200" dirty="0" smtClean="0"/>
              <a:t>Most </a:t>
            </a:r>
            <a:r>
              <a:rPr lang="en-US" sz="2200" dirty="0"/>
              <a:t>of the normal antigens are T cell dependent, they are processed and presented by APCs to T cells which leads to T cell activation. </a:t>
            </a:r>
          </a:p>
          <a:p>
            <a:r>
              <a:rPr lang="en-US" sz="2200" dirty="0"/>
              <a:t>Activated T cells secrete cytokines that in turn stimulate the B cells to produce antibodies.</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30</a:t>
            </a:fld>
            <a:endParaRPr/>
          </a:p>
        </p:txBody>
      </p:sp>
    </p:spTree>
    <p:extLst>
      <p:ext uri="{BB962C8B-B14F-4D97-AF65-F5344CB8AC3E}">
        <p14:creationId xmlns:p14="http://schemas.microsoft.com/office/powerpoint/2010/main" val="1504509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381000" y="0"/>
            <a:ext cx="8305800" cy="4781550"/>
          </a:xfrm>
          <a:prstGeom prst="rect">
            <a:avLst/>
          </a:prstGeom>
        </p:spPr>
        <p:txBody>
          <a:bodyPr spcFirstLastPara="1" wrap="square" lIns="91425" tIns="91425" rIns="91425" bIns="91425" anchor="t" anchorCtr="0">
            <a:noAutofit/>
          </a:bodyPr>
          <a:lstStyle/>
          <a:p>
            <a:pPr>
              <a:lnSpc>
                <a:spcPct val="150000"/>
              </a:lnSpc>
            </a:pPr>
            <a:r>
              <a:rPr lang="en-US" sz="2000" b="1" dirty="0">
                <a:solidFill>
                  <a:srgbClr val="FF0000"/>
                </a:solidFill>
                <a:latin typeface="Roboto Condensed Light" panose="020B0604020202020204" charset="0"/>
                <a:ea typeface="Roboto Condensed Light" panose="020B0604020202020204" charset="0"/>
              </a:rPr>
              <a:t>T-independent (TI) Antigens</a:t>
            </a:r>
            <a:endParaRPr lang="en-US" sz="2000" dirty="0" smtClean="0">
              <a:solidFill>
                <a:srgbClr val="7030A0"/>
              </a:solidFill>
            </a:endParaRPr>
          </a:p>
          <a:p>
            <a:pPr>
              <a:lnSpc>
                <a:spcPct val="150000"/>
              </a:lnSpc>
            </a:pPr>
            <a:r>
              <a:rPr lang="en-US" sz="2000" dirty="0" smtClean="0">
                <a:solidFill>
                  <a:srgbClr val="7030A0"/>
                </a:solidFill>
              </a:rPr>
              <a:t>Some antigens can directly stimulate antibody production by B cell without the apparent participation of T cells. Such antigens are called TI antigens.</a:t>
            </a:r>
          </a:p>
          <a:p>
            <a:pPr>
              <a:lnSpc>
                <a:spcPct val="150000"/>
              </a:lnSpc>
            </a:pPr>
            <a:r>
              <a:rPr lang="en-US" sz="2000" dirty="0" smtClean="0"/>
              <a:t>Antigens </a:t>
            </a:r>
            <a:r>
              <a:rPr lang="en-US" sz="2000" dirty="0"/>
              <a:t>such as </a:t>
            </a:r>
            <a:r>
              <a:rPr lang="en-US" sz="2000" i="1" dirty="0"/>
              <a:t>bacterial capsule, flagella and LPS</a:t>
            </a:r>
            <a:r>
              <a:rPr lang="en-US" sz="2000" dirty="0"/>
              <a:t> (lipopolysaccharide) that do not need the help of T cells and APCs.</a:t>
            </a:r>
          </a:p>
          <a:p>
            <a:pPr>
              <a:lnSpc>
                <a:spcPct val="150000"/>
              </a:lnSpc>
            </a:pPr>
            <a:r>
              <a:rPr lang="en-US" sz="2000" dirty="0"/>
              <a:t>Directly bind to immunoglobulin receptors present on B cells and stimulate B cells </a:t>
            </a:r>
            <a:r>
              <a:rPr lang="en-US" sz="2000" b="1" dirty="0" err="1">
                <a:solidFill>
                  <a:srgbClr val="7030A0"/>
                </a:solidFill>
              </a:rPr>
              <a:t>polyclonally</a:t>
            </a:r>
            <a:r>
              <a:rPr lang="en-US" sz="2000" b="1" dirty="0">
                <a:solidFill>
                  <a:srgbClr val="7030A0"/>
                </a:solidFill>
              </a:rPr>
              <a:t>. </a:t>
            </a:r>
          </a:p>
          <a:p>
            <a:pPr>
              <a:lnSpc>
                <a:spcPct val="150000"/>
              </a:lnSpc>
            </a:pPr>
            <a:r>
              <a:rPr lang="en-US" sz="2000" dirty="0"/>
              <a:t>Leads to increased secretion of non- specific antibodies (</a:t>
            </a:r>
            <a:r>
              <a:rPr lang="en-US" sz="2000" dirty="0" err="1"/>
              <a:t>hypergamma-globulinemia</a:t>
            </a:r>
            <a:r>
              <a:rPr lang="en-US" sz="2000" dirty="0"/>
              <a:t>).</a:t>
            </a: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spTree>
    <p:extLst>
      <p:ext uri="{BB962C8B-B14F-4D97-AF65-F5344CB8AC3E}">
        <p14:creationId xmlns:p14="http://schemas.microsoft.com/office/powerpoint/2010/main" val="41066432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pPr algn="l"/>
            <a:r>
              <a:rPr lang="en-US" sz="2000" b="1" i="1" dirty="0">
                <a:solidFill>
                  <a:srgbClr val="FF0000"/>
                </a:solidFill>
                <a:latin typeface="Roboto Condensed Light" panose="020B0604020202020204" charset="0"/>
                <a:ea typeface="Roboto Condensed Light" panose="020B0604020202020204" charset="0"/>
              </a:rPr>
              <a:t>Differences between T-independent antigens and T-dependent antigen</a:t>
            </a:r>
            <a:endParaRPr lang="en-US" sz="2000" b="1" i="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32</a:t>
            </a:fld>
            <a:endParaRPr/>
          </a:p>
        </p:txBody>
      </p:sp>
      <p:graphicFrame>
        <p:nvGraphicFramePr>
          <p:cNvPr id="4" name="Table 3"/>
          <p:cNvGraphicFramePr>
            <a:graphicFrameLocks noGrp="1"/>
          </p:cNvGraphicFramePr>
          <p:nvPr>
            <p:extLst>
              <p:ext uri="{D42A27DB-BD31-4B8C-83A1-F6EECF244321}">
                <p14:modId xmlns:p14="http://schemas.microsoft.com/office/powerpoint/2010/main" val="3971899278"/>
              </p:ext>
            </p:extLst>
          </p:nvPr>
        </p:nvGraphicFramePr>
        <p:xfrm>
          <a:off x="457200" y="1047749"/>
          <a:ext cx="7924800" cy="3384122"/>
        </p:xfrm>
        <a:graphic>
          <a:graphicData uri="http://schemas.openxmlformats.org/drawingml/2006/table">
            <a:tbl>
              <a:tblPr firstRow="1" bandRow="1">
                <a:tableStyleId>{5940675A-B579-460E-94D1-54222C63F5DA}</a:tableStyleId>
              </a:tblPr>
              <a:tblGrid>
                <a:gridCol w="3962400">
                  <a:extLst>
                    <a:ext uri="{9D8B030D-6E8A-4147-A177-3AD203B41FA5}">
                      <a16:colId xmlns:a16="http://schemas.microsoft.com/office/drawing/2014/main" xmlns="" val="20000"/>
                    </a:ext>
                  </a:extLst>
                </a:gridCol>
                <a:gridCol w="3962400">
                  <a:extLst>
                    <a:ext uri="{9D8B030D-6E8A-4147-A177-3AD203B41FA5}">
                      <a16:colId xmlns:a16="http://schemas.microsoft.com/office/drawing/2014/main" xmlns="" val="20001"/>
                    </a:ext>
                  </a:extLst>
                </a:gridCol>
              </a:tblGrid>
              <a:tr h="41740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lnSpc>
                          <a:spcPct val="115000"/>
                        </a:lnSpc>
                        <a:spcBef>
                          <a:spcPts val="0"/>
                        </a:spcBef>
                        <a:spcAft>
                          <a:spcPts val="0"/>
                        </a:spcAft>
                      </a:pPr>
                      <a:r>
                        <a:rPr lang="en-US" sz="1600" b="1" dirty="0">
                          <a:solidFill>
                            <a:srgbClr val="7030A0"/>
                          </a:solidFill>
                          <a:effectLst/>
                        </a:rPr>
                        <a:t>T Independent Antigen</a:t>
                      </a:r>
                      <a:endParaRPr lang="en-US" sz="1600" b="1"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lnSpc>
                          <a:spcPct val="115000"/>
                        </a:lnSpc>
                        <a:spcBef>
                          <a:spcPts val="0"/>
                        </a:spcBef>
                        <a:spcAft>
                          <a:spcPts val="0"/>
                        </a:spcAft>
                      </a:pPr>
                      <a:r>
                        <a:rPr lang="en-US" sz="1600" b="1" dirty="0">
                          <a:solidFill>
                            <a:srgbClr val="7030A0"/>
                          </a:solidFill>
                          <a:effectLst/>
                        </a:rPr>
                        <a:t>T dependent Antigen</a:t>
                      </a:r>
                      <a:endParaRPr lang="en-US" sz="1600" b="1"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extLst>
                  <a:ext uri="{0D108BD9-81ED-4DB2-BD59-A6C34878D82A}">
                    <a16:rowId xmlns:a16="http://schemas.microsoft.com/office/drawing/2014/main" xmlns="" val="10000"/>
                  </a:ext>
                </a:extLst>
              </a:tr>
              <a:tr h="9056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US" sz="1600" dirty="0">
                          <a:solidFill>
                            <a:srgbClr val="7030A0"/>
                          </a:solidFill>
                          <a:effectLst/>
                        </a:rPr>
                        <a:t>Structurally simple- LPS, capsular polysaccharide, flagella</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dirty="0">
                          <a:effectLst/>
                        </a:rPr>
                        <a:t>Structurally complex- protein in nature</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6312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US" sz="1600" dirty="0">
                          <a:solidFill>
                            <a:srgbClr val="7030A0"/>
                          </a:solidFill>
                          <a:effectLst/>
                        </a:rPr>
                        <a:t>Dose dependent Immunogenicity</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a:effectLst/>
                        </a:rPr>
                        <a:t>Immunogenic over wide range of dose</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41740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US" sz="1600" dirty="0">
                          <a:solidFill>
                            <a:srgbClr val="7030A0"/>
                          </a:solidFill>
                          <a:effectLst/>
                        </a:rPr>
                        <a:t>No memory</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a:effectLst/>
                        </a:rPr>
                        <a:t>Memory present</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59496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US" sz="1600" dirty="0">
                          <a:solidFill>
                            <a:srgbClr val="7030A0"/>
                          </a:solidFill>
                          <a:effectLst/>
                        </a:rPr>
                        <a:t>No antigen processing</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a:effectLst/>
                        </a:rPr>
                        <a:t>Antigen processing step is needed</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41740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nSpc>
                          <a:spcPct val="115000"/>
                        </a:lnSpc>
                        <a:spcBef>
                          <a:spcPts val="0"/>
                        </a:spcBef>
                        <a:spcAft>
                          <a:spcPts val="0"/>
                        </a:spcAft>
                      </a:pPr>
                      <a:r>
                        <a:rPr lang="en-US" sz="1600" dirty="0">
                          <a:solidFill>
                            <a:srgbClr val="7030A0"/>
                          </a:solidFill>
                          <a:effectLst/>
                        </a:rPr>
                        <a:t>Slowly metabolized</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dirty="0">
                          <a:effectLst/>
                        </a:rPr>
                        <a:t>Rapidly metabolized</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7654506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33</a:t>
            </a:fld>
            <a:endParaRPr/>
          </a:p>
        </p:txBody>
      </p:sp>
      <p:graphicFrame>
        <p:nvGraphicFramePr>
          <p:cNvPr id="4" name="Table 3"/>
          <p:cNvGraphicFramePr>
            <a:graphicFrameLocks noGrp="1"/>
          </p:cNvGraphicFramePr>
          <p:nvPr>
            <p:extLst>
              <p:ext uri="{D42A27DB-BD31-4B8C-83A1-F6EECF244321}">
                <p14:modId xmlns:p14="http://schemas.microsoft.com/office/powerpoint/2010/main" val="1528433172"/>
              </p:ext>
            </p:extLst>
          </p:nvPr>
        </p:nvGraphicFramePr>
        <p:xfrm>
          <a:off x="304800" y="285750"/>
          <a:ext cx="8229600" cy="4267200"/>
        </p:xfrm>
        <a:graphic>
          <a:graphicData uri="http://schemas.openxmlformats.org/drawingml/2006/table">
            <a:tbl>
              <a:tblPr firstRow="1" bandRow="1">
                <a:tableStyleId>{5940675A-B579-460E-94D1-54222C63F5DA}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46405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lnSpc>
                          <a:spcPct val="115000"/>
                        </a:lnSpc>
                        <a:spcBef>
                          <a:spcPts val="0"/>
                        </a:spcBef>
                        <a:spcAft>
                          <a:spcPts val="0"/>
                        </a:spcAft>
                      </a:pPr>
                      <a:r>
                        <a:rPr lang="en-US" sz="1600" dirty="0">
                          <a:solidFill>
                            <a:srgbClr val="7030A0"/>
                          </a:solidFill>
                          <a:effectLst/>
                        </a:rPr>
                        <a:t>T Independent Antigen</a:t>
                      </a:r>
                      <a:endParaRPr lang="en-US" sz="160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lnSpc>
                          <a:spcPct val="115000"/>
                        </a:lnSpc>
                        <a:spcBef>
                          <a:spcPts val="0"/>
                        </a:spcBef>
                        <a:spcAft>
                          <a:spcPts val="0"/>
                        </a:spcAft>
                      </a:pPr>
                      <a:r>
                        <a:rPr lang="en-US" sz="1600" dirty="0">
                          <a:solidFill>
                            <a:srgbClr val="7030A0"/>
                          </a:solidFill>
                          <a:effectLst/>
                        </a:rPr>
                        <a:t>T dependent Antigen</a:t>
                      </a:r>
                      <a:endParaRPr lang="en-US" sz="160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extLst>
                  <a:ext uri="{0D108BD9-81ED-4DB2-BD59-A6C34878D82A}">
                    <a16:rowId xmlns:a16="http://schemas.microsoft.com/office/drawing/2014/main" xmlns="" val="10000"/>
                  </a:ext>
                </a:extLst>
              </a:tr>
              <a:tr h="70180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l">
                        <a:lnSpc>
                          <a:spcPct val="115000"/>
                        </a:lnSpc>
                        <a:spcBef>
                          <a:spcPts val="0"/>
                        </a:spcBef>
                        <a:spcAft>
                          <a:spcPts val="0"/>
                        </a:spcAft>
                      </a:pPr>
                      <a:r>
                        <a:rPr lang="en-US" sz="1600" dirty="0">
                          <a:solidFill>
                            <a:srgbClr val="7030A0"/>
                          </a:solidFill>
                          <a:effectLst/>
                        </a:rPr>
                        <a:t>Activate B cells </a:t>
                      </a:r>
                      <a:r>
                        <a:rPr lang="en-US" sz="1600" dirty="0" err="1">
                          <a:solidFill>
                            <a:srgbClr val="7030A0"/>
                          </a:solidFill>
                          <a:effectLst/>
                        </a:rPr>
                        <a:t>polyclonally</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a:effectLst/>
                        </a:rPr>
                        <a:t>Activate B cells monoclonally</a:t>
                      </a:r>
                    </a:p>
                    <a:p>
                      <a:pPr marL="0" marR="0">
                        <a:lnSpc>
                          <a:spcPct val="115000"/>
                        </a:lnSpc>
                        <a:spcBef>
                          <a:spcPts val="0"/>
                        </a:spcBef>
                        <a:spcAft>
                          <a:spcPts val="0"/>
                        </a:spcAft>
                      </a:pPr>
                      <a:r>
                        <a:rPr lang="en-US" sz="1600">
                          <a:effectLst/>
                        </a:rPr>
                        <a:t> </a:t>
                      </a:r>
                      <a:endParaRPr lang="en-US" sz="16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70180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l">
                        <a:lnSpc>
                          <a:spcPct val="115000"/>
                        </a:lnSpc>
                        <a:spcBef>
                          <a:spcPts val="0"/>
                        </a:spcBef>
                        <a:spcAft>
                          <a:spcPts val="0"/>
                        </a:spcAft>
                      </a:pPr>
                      <a:r>
                        <a:rPr lang="en-US" sz="1600" dirty="0">
                          <a:solidFill>
                            <a:srgbClr val="7030A0"/>
                          </a:solidFill>
                          <a:effectLst/>
                        </a:rPr>
                        <a:t>Activate both mature and immature B cells</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dirty="0">
                          <a:effectLst/>
                        </a:rPr>
                        <a:t>Activate  mature B cells only</a:t>
                      </a:r>
                    </a:p>
                    <a:p>
                      <a:pPr marL="0" marR="0">
                        <a:lnSpc>
                          <a:spcPct val="115000"/>
                        </a:lnSpc>
                        <a:spcBef>
                          <a:spcPts val="0"/>
                        </a:spcBef>
                        <a:spcAft>
                          <a:spcPts val="0"/>
                        </a:spcAft>
                      </a:pPr>
                      <a:r>
                        <a:rPr lang="en-US" sz="1600" dirty="0">
                          <a:effectLst/>
                        </a:rPr>
                        <a:t> </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1697722">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l">
                        <a:lnSpc>
                          <a:spcPct val="115000"/>
                        </a:lnSpc>
                        <a:spcBef>
                          <a:spcPts val="0"/>
                        </a:spcBef>
                        <a:spcAft>
                          <a:spcPts val="0"/>
                        </a:spcAft>
                      </a:pPr>
                      <a:r>
                        <a:rPr lang="en-US" sz="1600" dirty="0">
                          <a:solidFill>
                            <a:srgbClr val="7030A0"/>
                          </a:solidFill>
                          <a:effectLst/>
                        </a:rPr>
                        <a:t>B cells stimulated against  T independent antigen  do not undergo-</a:t>
                      </a:r>
                    </a:p>
                    <a:p>
                      <a:pPr marL="342900" marR="0" lvl="0" indent="-342900" algn="l">
                        <a:lnSpc>
                          <a:spcPct val="115000"/>
                        </a:lnSpc>
                        <a:spcBef>
                          <a:spcPts val="0"/>
                        </a:spcBef>
                        <a:spcAft>
                          <a:spcPts val="0"/>
                        </a:spcAft>
                        <a:buFont typeface="Wingdings" panose="05000000000000000000" pitchFamily="2" charset="2"/>
                        <a:buChar char="Ø"/>
                      </a:pPr>
                      <a:r>
                        <a:rPr lang="en-US" sz="1600" dirty="0">
                          <a:solidFill>
                            <a:srgbClr val="7030A0"/>
                          </a:solidFill>
                          <a:effectLst/>
                        </a:rPr>
                        <a:t>Affinity maturation </a:t>
                      </a:r>
                    </a:p>
                    <a:p>
                      <a:pPr marL="342900" marR="0" lvl="0" indent="-342900" algn="l">
                        <a:lnSpc>
                          <a:spcPct val="115000"/>
                        </a:lnSpc>
                        <a:spcBef>
                          <a:spcPts val="0"/>
                        </a:spcBef>
                        <a:spcAft>
                          <a:spcPts val="0"/>
                        </a:spcAft>
                        <a:buFont typeface="Wingdings" panose="05000000000000000000" pitchFamily="2" charset="2"/>
                        <a:buChar char="Ø"/>
                      </a:pPr>
                      <a:r>
                        <a:rPr lang="en-US" sz="1600" dirty="0">
                          <a:solidFill>
                            <a:srgbClr val="7030A0"/>
                          </a:solidFill>
                          <a:effectLst/>
                        </a:rPr>
                        <a:t>Class switch over</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dirty="0">
                          <a:effectLst/>
                        </a:rPr>
                        <a:t>B cells stimulated against  T dependent antigen undergo</a:t>
                      </a:r>
                    </a:p>
                    <a:p>
                      <a:pPr marL="342900" marR="0" lvl="0" indent="-342900">
                        <a:lnSpc>
                          <a:spcPct val="115000"/>
                        </a:lnSpc>
                        <a:spcBef>
                          <a:spcPts val="0"/>
                        </a:spcBef>
                        <a:spcAft>
                          <a:spcPts val="0"/>
                        </a:spcAft>
                        <a:buFont typeface="Wingdings" panose="05000000000000000000" pitchFamily="2" charset="2"/>
                        <a:buChar char="Ø"/>
                      </a:pPr>
                      <a:r>
                        <a:rPr lang="en-US" sz="1600" dirty="0">
                          <a:effectLst/>
                        </a:rPr>
                        <a:t>Affinity maturation </a:t>
                      </a:r>
                    </a:p>
                    <a:p>
                      <a:pPr marL="342900" marR="0" lvl="0" indent="-342900">
                        <a:lnSpc>
                          <a:spcPct val="115000"/>
                        </a:lnSpc>
                        <a:spcBef>
                          <a:spcPts val="0"/>
                        </a:spcBef>
                        <a:spcAft>
                          <a:spcPts val="0"/>
                        </a:spcAft>
                        <a:buFont typeface="Wingdings" panose="05000000000000000000" pitchFamily="2" charset="2"/>
                        <a:buChar char="Ø"/>
                      </a:pPr>
                      <a:r>
                        <a:rPr lang="en-US" sz="1600" dirty="0">
                          <a:effectLst/>
                        </a:rPr>
                        <a:t>Class switch over</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70180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l">
                        <a:lnSpc>
                          <a:spcPct val="115000"/>
                        </a:lnSpc>
                        <a:spcBef>
                          <a:spcPts val="0"/>
                        </a:spcBef>
                        <a:spcAft>
                          <a:spcPts val="0"/>
                        </a:spcAft>
                      </a:pPr>
                      <a:r>
                        <a:rPr lang="en-US" sz="1600" dirty="0">
                          <a:solidFill>
                            <a:srgbClr val="7030A0"/>
                          </a:solidFill>
                          <a:effectLst/>
                        </a:rPr>
                        <a:t>Antibody response is restricted to IgM and IgG3 </a:t>
                      </a:r>
                      <a:endParaRPr lang="en-US" sz="1600" b="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1600" dirty="0">
                          <a:effectLst/>
                        </a:rPr>
                        <a:t>Antibodies of all classes can be  produced</a:t>
                      </a:r>
                      <a:endParaRPr lang="en-US" sz="16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3390700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209550"/>
            <a:ext cx="8229600" cy="4232672"/>
          </a:xfrm>
          <a:prstGeom prst="rect">
            <a:avLst/>
          </a:prstGeom>
        </p:spPr>
        <p:txBody>
          <a:bodyPr spcFirstLastPara="1" wrap="square" lIns="91425" tIns="91425" rIns="91425" bIns="91425" anchor="t" anchorCtr="0">
            <a:noAutofit/>
          </a:bodyPr>
          <a:lstStyle/>
          <a:p>
            <a:pPr>
              <a:lnSpc>
                <a:spcPct val="150000"/>
              </a:lnSpc>
            </a:pPr>
            <a:r>
              <a:rPr lang="en-US" sz="2400" b="1" dirty="0" err="1">
                <a:solidFill>
                  <a:srgbClr val="FF0000"/>
                </a:solidFill>
                <a:latin typeface="Roboto Condensed Light" panose="020B0604020202020204" charset="0"/>
                <a:ea typeface="Roboto Condensed Light" panose="020B0604020202020204" charset="0"/>
              </a:rPr>
              <a:t>Superantigens</a:t>
            </a:r>
            <a:endParaRPr lang="en-US" sz="2200" dirty="0" smtClean="0"/>
          </a:p>
          <a:p>
            <a:pPr>
              <a:lnSpc>
                <a:spcPct val="150000"/>
              </a:lnSpc>
            </a:pPr>
            <a:r>
              <a:rPr lang="en-US" sz="2200" dirty="0" smtClean="0"/>
              <a:t>Super antigens are antigen that evoke an excessive immune response. </a:t>
            </a:r>
          </a:p>
          <a:p>
            <a:pPr>
              <a:lnSpc>
                <a:spcPct val="150000"/>
              </a:lnSpc>
            </a:pPr>
            <a:r>
              <a:rPr lang="en-US" sz="2200" dirty="0" smtClean="0"/>
              <a:t>Unique </a:t>
            </a:r>
            <a:r>
              <a:rPr lang="en-US" sz="2200" dirty="0"/>
              <a:t>feature of </a:t>
            </a:r>
            <a:r>
              <a:rPr lang="en-US" sz="2200" dirty="0" err="1"/>
              <a:t>superantigens</a:t>
            </a:r>
            <a:r>
              <a:rPr lang="en-US" sz="2200" dirty="0"/>
              <a:t> is, they can activate T cells directly without being processed by antigen presenting cells (APCs).</a:t>
            </a:r>
          </a:p>
          <a:p>
            <a:pPr lvl="0">
              <a:lnSpc>
                <a:spcPct val="150000"/>
              </a:lnSpc>
            </a:pPr>
            <a:r>
              <a:rPr lang="en-US" sz="2200" dirty="0"/>
              <a:t>The variable β region of T cell receptor (vβ of TCR) appears to be the receptor for </a:t>
            </a:r>
            <a:r>
              <a:rPr lang="en-US" sz="2200" dirty="0" err="1"/>
              <a:t>superantigens</a:t>
            </a:r>
            <a:r>
              <a:rPr lang="en-US" sz="2200" dirty="0"/>
              <a:t>. </a:t>
            </a:r>
          </a:p>
          <a:p>
            <a:pPr>
              <a:lnSpc>
                <a:spcPct val="150000"/>
              </a:lnSpc>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spTree>
    <p:extLst>
      <p:ext uri="{BB962C8B-B14F-4D97-AF65-F5344CB8AC3E}">
        <p14:creationId xmlns:p14="http://schemas.microsoft.com/office/powerpoint/2010/main" val="38619522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35</a:t>
            </a:fld>
            <a:endParaRPr/>
          </a:p>
        </p:txBody>
      </p:sp>
      <p:graphicFrame>
        <p:nvGraphicFramePr>
          <p:cNvPr id="4" name="Table 3"/>
          <p:cNvGraphicFramePr>
            <a:graphicFrameLocks noGrp="1"/>
          </p:cNvGraphicFramePr>
          <p:nvPr>
            <p:extLst>
              <p:ext uri="{D42A27DB-BD31-4B8C-83A1-F6EECF244321}">
                <p14:modId xmlns:p14="http://schemas.microsoft.com/office/powerpoint/2010/main" val="2716764429"/>
              </p:ext>
            </p:extLst>
          </p:nvPr>
        </p:nvGraphicFramePr>
        <p:xfrm>
          <a:off x="304800" y="514350"/>
          <a:ext cx="8458200" cy="4383206"/>
        </p:xfrm>
        <a:graphic>
          <a:graphicData uri="http://schemas.openxmlformats.org/drawingml/2006/table">
            <a:tbl>
              <a:tblPr firstRow="1" bandRow="1">
                <a:tableStyleId>{5940675A-B579-460E-94D1-54222C63F5DA}</a:tableStyleId>
              </a:tblPr>
              <a:tblGrid>
                <a:gridCol w="8458200">
                  <a:extLst>
                    <a:ext uri="{9D8B030D-6E8A-4147-A177-3AD203B41FA5}">
                      <a16:colId xmlns:a16="http://schemas.microsoft.com/office/drawing/2014/main" xmlns="" val="20000"/>
                    </a:ext>
                  </a:extLst>
                </a:gridCol>
              </a:tblGrid>
              <a:tr h="560433">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dirty="0">
                          <a:solidFill>
                            <a:srgbClr val="7030A0"/>
                          </a:solidFill>
                          <a:effectLst/>
                        </a:rPr>
                        <a:t>Bacterial </a:t>
                      </a:r>
                      <a:r>
                        <a:rPr lang="en-US" sz="1800" dirty="0" err="1">
                          <a:solidFill>
                            <a:srgbClr val="7030A0"/>
                          </a:solidFill>
                          <a:effectLst/>
                        </a:rPr>
                        <a:t>superantigen</a:t>
                      </a:r>
                      <a:endParaRPr lang="en-US" sz="1800" dirty="0">
                        <a:solidFill>
                          <a:srgbClr val="7030A0"/>
                        </a:solidFill>
                        <a:effectLst/>
                        <a:latin typeface="Roboto Condensed Light" panose="020B0604020202020204" charset="0"/>
                        <a:ea typeface="Roboto Condensed Light" panose="020B0604020202020204" charset="0"/>
                      </a:endParaRPr>
                    </a:p>
                  </a:txBody>
                  <a:tcPr marL="68580" marR="68580" marT="0" marB="0" anchor="ctr"/>
                </a:tc>
                <a:extLst>
                  <a:ext uri="{0D108BD9-81ED-4DB2-BD59-A6C34878D82A}">
                    <a16:rowId xmlns:a16="http://schemas.microsoft.com/office/drawing/2014/main" xmlns="" val="10000"/>
                  </a:ext>
                </a:extLst>
              </a:tr>
              <a:tr h="127134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000" b="1" dirty="0">
                          <a:solidFill>
                            <a:srgbClr val="00B050"/>
                          </a:solidFill>
                          <a:effectLst/>
                        </a:rPr>
                        <a:t> </a:t>
                      </a:r>
                      <a:endParaRPr lang="en-US" sz="2000" b="1" dirty="0">
                        <a:solidFill>
                          <a:srgbClr val="00B050"/>
                        </a:solidFill>
                        <a:effectLst/>
                        <a:latin typeface="Roboto Condensed Light" panose="020B0604020202020204" charset="0"/>
                        <a:ea typeface="Roboto Condensed Light" panose="020B0604020202020204" charset="0"/>
                      </a:endParaRPr>
                    </a:p>
                    <a:p>
                      <a:pPr algn="just">
                        <a:lnSpc>
                          <a:spcPct val="115000"/>
                        </a:lnSpc>
                      </a:pPr>
                      <a:r>
                        <a:rPr lang="en-US" sz="2000" b="1" dirty="0">
                          <a:solidFill>
                            <a:srgbClr val="00B050"/>
                          </a:solidFill>
                          <a:effectLst/>
                        </a:rPr>
                        <a:t>Staphylococcal toxin-</a:t>
                      </a:r>
                    </a:p>
                    <a:p>
                      <a:pPr marL="342900" lvl="0" indent="-342900" algn="just">
                        <a:lnSpc>
                          <a:spcPct val="115000"/>
                        </a:lnSpc>
                        <a:buFont typeface="Wingdings" panose="05000000000000000000" pitchFamily="2" charset="2"/>
                        <a:buChar char="Ø"/>
                      </a:pPr>
                      <a:r>
                        <a:rPr lang="en-US" sz="2000" b="1" dirty="0">
                          <a:solidFill>
                            <a:srgbClr val="00B050"/>
                          </a:solidFill>
                          <a:effectLst/>
                        </a:rPr>
                        <a:t>Toxic shock syndrome toxin-1(TSST-1);</a:t>
                      </a:r>
                      <a:r>
                        <a:rPr lang="en-US" sz="2000" b="1" baseline="0" dirty="0">
                          <a:solidFill>
                            <a:srgbClr val="00B050"/>
                          </a:solidFill>
                          <a:effectLst/>
                        </a:rPr>
                        <a:t> </a:t>
                      </a:r>
                      <a:r>
                        <a:rPr lang="en-US" sz="2000" b="1" dirty="0">
                          <a:solidFill>
                            <a:srgbClr val="00B050"/>
                          </a:solidFill>
                          <a:effectLst/>
                        </a:rPr>
                        <a:t>Exfoliative toxin; Enterotoxins</a:t>
                      </a:r>
                      <a:endParaRPr lang="en-US" sz="2000" b="1"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798833">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000" b="1" dirty="0">
                          <a:solidFill>
                            <a:srgbClr val="00B050"/>
                          </a:solidFill>
                          <a:effectLst/>
                        </a:rPr>
                        <a:t> </a:t>
                      </a:r>
                      <a:endParaRPr lang="en-US" sz="2000" b="1" dirty="0">
                        <a:solidFill>
                          <a:srgbClr val="00B050"/>
                        </a:solidFill>
                        <a:effectLst/>
                        <a:latin typeface="Roboto Condensed Light" panose="020B0604020202020204" charset="0"/>
                        <a:ea typeface="Roboto Condensed Light" panose="020B0604020202020204" charset="0"/>
                      </a:endParaRPr>
                    </a:p>
                    <a:p>
                      <a:pPr>
                        <a:lnSpc>
                          <a:spcPct val="115000"/>
                        </a:lnSpc>
                      </a:pPr>
                      <a:r>
                        <a:rPr lang="en-US" sz="2000" b="1" dirty="0">
                          <a:solidFill>
                            <a:srgbClr val="00B050"/>
                          </a:solidFill>
                          <a:effectLst/>
                        </a:rPr>
                        <a:t>Streptococcal toxin- Streptococcal pyrogenic exotoxin (SPE)-A and C</a:t>
                      </a:r>
                      <a:endParaRPr lang="en-US" sz="2000" b="1"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560433">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000" b="1" dirty="0">
                          <a:solidFill>
                            <a:srgbClr val="00B050"/>
                          </a:solidFill>
                          <a:effectLst/>
                        </a:rPr>
                        <a:t> </a:t>
                      </a:r>
                      <a:endParaRPr lang="en-US" sz="2000" b="1" dirty="0">
                        <a:solidFill>
                          <a:srgbClr val="00B050"/>
                        </a:solidFill>
                        <a:effectLst/>
                        <a:latin typeface="Roboto Condensed Light" panose="020B0604020202020204" charset="0"/>
                        <a:ea typeface="Roboto Condensed Light" panose="020B0604020202020204" charset="0"/>
                      </a:endParaRPr>
                    </a:p>
                    <a:p>
                      <a:pPr algn="just">
                        <a:lnSpc>
                          <a:spcPct val="115000"/>
                        </a:lnSpc>
                      </a:pPr>
                      <a:r>
                        <a:rPr lang="en-US" sz="2000" b="1" dirty="0">
                          <a:solidFill>
                            <a:srgbClr val="00B050"/>
                          </a:solidFill>
                          <a:effectLst/>
                        </a:rPr>
                        <a:t>Mycoplasma </a:t>
                      </a:r>
                      <a:r>
                        <a:rPr lang="en-US" sz="2000" b="1" dirty="0" err="1">
                          <a:solidFill>
                            <a:srgbClr val="00B050"/>
                          </a:solidFill>
                          <a:effectLst/>
                        </a:rPr>
                        <a:t>arthritidis</a:t>
                      </a:r>
                      <a:r>
                        <a:rPr lang="en-US" sz="2000" b="1" dirty="0">
                          <a:solidFill>
                            <a:srgbClr val="00B050"/>
                          </a:solidFill>
                          <a:effectLst/>
                        </a:rPr>
                        <a:t> mitogen-I</a:t>
                      </a:r>
                      <a:endParaRPr lang="en-US" sz="2000" b="1"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847560">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000" b="1" dirty="0">
                          <a:solidFill>
                            <a:srgbClr val="00B050"/>
                          </a:solidFill>
                          <a:effectLst/>
                        </a:rPr>
                        <a:t> </a:t>
                      </a:r>
                      <a:endParaRPr lang="en-US" sz="2000" b="1" dirty="0">
                        <a:solidFill>
                          <a:srgbClr val="00B050"/>
                        </a:solidFill>
                        <a:effectLst/>
                        <a:latin typeface="Roboto Condensed Light" panose="020B0604020202020204" charset="0"/>
                        <a:ea typeface="Roboto Condensed Light" panose="020B0604020202020204" charset="0"/>
                      </a:endParaRPr>
                    </a:p>
                    <a:p>
                      <a:pPr>
                        <a:lnSpc>
                          <a:spcPct val="115000"/>
                        </a:lnSpc>
                      </a:pPr>
                      <a:r>
                        <a:rPr lang="en-US" sz="2000" b="1" dirty="0">
                          <a:solidFill>
                            <a:srgbClr val="00B050"/>
                          </a:solidFill>
                          <a:effectLst/>
                        </a:rPr>
                        <a:t>Yersinia </a:t>
                      </a:r>
                      <a:r>
                        <a:rPr lang="en-US" sz="2000" b="1" dirty="0" err="1">
                          <a:solidFill>
                            <a:srgbClr val="00B050"/>
                          </a:solidFill>
                          <a:effectLst/>
                        </a:rPr>
                        <a:t>enterocolitica</a:t>
                      </a:r>
                      <a:r>
                        <a:rPr lang="en-US" sz="2000" b="1" dirty="0">
                          <a:solidFill>
                            <a:srgbClr val="00B050"/>
                          </a:solidFill>
                          <a:effectLst/>
                        </a:rPr>
                        <a:t> </a:t>
                      </a:r>
                    </a:p>
                    <a:p>
                      <a:pPr>
                        <a:lnSpc>
                          <a:spcPct val="115000"/>
                        </a:lnSpc>
                      </a:pPr>
                      <a:r>
                        <a:rPr lang="en-US" sz="2000" b="1" dirty="0">
                          <a:solidFill>
                            <a:srgbClr val="00B050"/>
                          </a:solidFill>
                          <a:effectLst/>
                        </a:rPr>
                        <a:t>Yersinia pseudotuberculosis</a:t>
                      </a:r>
                      <a:endParaRPr lang="en-US" sz="2000" b="1"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2581040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36</a:t>
            </a:fld>
            <a:endParaRPr/>
          </a:p>
        </p:txBody>
      </p:sp>
      <p:graphicFrame>
        <p:nvGraphicFramePr>
          <p:cNvPr id="4" name="Table 3"/>
          <p:cNvGraphicFramePr>
            <a:graphicFrameLocks noGrp="1"/>
          </p:cNvGraphicFramePr>
          <p:nvPr>
            <p:extLst>
              <p:ext uri="{D42A27DB-BD31-4B8C-83A1-F6EECF244321}">
                <p14:modId xmlns:p14="http://schemas.microsoft.com/office/powerpoint/2010/main" val="313528323"/>
              </p:ext>
            </p:extLst>
          </p:nvPr>
        </p:nvGraphicFramePr>
        <p:xfrm>
          <a:off x="457200" y="361950"/>
          <a:ext cx="8153400" cy="4267199"/>
        </p:xfrm>
        <a:graphic>
          <a:graphicData uri="http://schemas.openxmlformats.org/drawingml/2006/table">
            <a:tbl>
              <a:tblPr firstRow="1" bandRow="1">
                <a:tableStyleId>{5940675A-B579-460E-94D1-54222C63F5DA}</a:tableStyleId>
              </a:tblPr>
              <a:tblGrid>
                <a:gridCol w="695714">
                  <a:extLst>
                    <a:ext uri="{9D8B030D-6E8A-4147-A177-3AD203B41FA5}">
                      <a16:colId xmlns:a16="http://schemas.microsoft.com/office/drawing/2014/main" xmlns="" val="20000"/>
                    </a:ext>
                  </a:extLst>
                </a:gridCol>
                <a:gridCol w="7457686">
                  <a:extLst>
                    <a:ext uri="{9D8B030D-6E8A-4147-A177-3AD203B41FA5}">
                      <a16:colId xmlns:a16="http://schemas.microsoft.com/office/drawing/2014/main" xmlns="" val="20001"/>
                    </a:ext>
                  </a:extLst>
                </a:gridCol>
              </a:tblGrid>
              <a:tr h="574677">
                <a:tc gridSpan="2">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400" dirty="0">
                          <a:solidFill>
                            <a:srgbClr val="7030A0"/>
                          </a:solidFill>
                          <a:effectLst/>
                        </a:rPr>
                        <a:t>Viral </a:t>
                      </a:r>
                      <a:r>
                        <a:rPr lang="en-US" sz="2400" dirty="0" err="1">
                          <a:solidFill>
                            <a:srgbClr val="7030A0"/>
                          </a:solidFill>
                          <a:effectLst/>
                        </a:rPr>
                        <a:t>superantigen</a:t>
                      </a:r>
                      <a:endParaRPr lang="en-US" sz="2400" dirty="0">
                        <a:solidFill>
                          <a:srgbClr val="7030A0"/>
                        </a:solidFill>
                        <a:effectLst/>
                        <a:latin typeface="Roboto Condensed Light" panose="020B0604020202020204" charset="0"/>
                        <a:ea typeface="Roboto Condensed Light" panose="020B0604020202020204" charset="0"/>
                      </a:endParaRPr>
                    </a:p>
                  </a:txBody>
                  <a:tcPr marL="68580" marR="68580" marT="0" marB="0"/>
                </a:tc>
                <a:tc hMerge="1">
                  <a:txBody>
                    <a:bodyPr/>
                    <a:lstStyle/>
                    <a:p>
                      <a:endParaRPr lang="en-US"/>
                    </a:p>
                  </a:txBody>
                  <a:tcPr/>
                </a:tc>
                <a:extLst>
                  <a:ext uri="{0D108BD9-81ED-4DB2-BD59-A6C34878D82A}">
                    <a16:rowId xmlns:a16="http://schemas.microsoft.com/office/drawing/2014/main" xmlns="" val="10000"/>
                  </a:ext>
                </a:extLst>
              </a:tr>
              <a:tr h="57467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a:effectLst/>
                        </a:rPr>
                        <a:t> </a:t>
                      </a:r>
                      <a:endParaRPr lang="en-US" sz="18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pPr>
                      <a:r>
                        <a:rPr lang="en-US" sz="2400" dirty="0">
                          <a:solidFill>
                            <a:srgbClr val="00B050"/>
                          </a:solidFill>
                          <a:effectLst/>
                        </a:rPr>
                        <a:t>Epstein-Barr virus associated </a:t>
                      </a:r>
                      <a:r>
                        <a:rPr lang="en-US" sz="2400" dirty="0" err="1">
                          <a:solidFill>
                            <a:srgbClr val="00B050"/>
                          </a:solidFill>
                          <a:effectLst/>
                        </a:rPr>
                        <a:t>superantigen</a:t>
                      </a:r>
                      <a:endParaRPr lang="en-US" sz="2400"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57467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a:effectLst/>
                        </a:rPr>
                        <a:t> </a:t>
                      </a:r>
                      <a:endParaRPr lang="en-US" sz="18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pPr>
                      <a:r>
                        <a:rPr lang="en-US" sz="2400" dirty="0">
                          <a:solidFill>
                            <a:srgbClr val="00B050"/>
                          </a:solidFill>
                          <a:effectLst/>
                        </a:rPr>
                        <a:t>Cytomegalovirus associated </a:t>
                      </a:r>
                      <a:r>
                        <a:rPr lang="en-US" sz="2400" dirty="0" err="1">
                          <a:solidFill>
                            <a:srgbClr val="00B050"/>
                          </a:solidFill>
                          <a:effectLst/>
                        </a:rPr>
                        <a:t>superantigen</a:t>
                      </a:r>
                      <a:endParaRPr lang="en-US" sz="2400"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57467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a:effectLst/>
                        </a:rPr>
                        <a:t> </a:t>
                      </a:r>
                      <a:endParaRPr lang="en-US" sz="18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pPr>
                      <a:r>
                        <a:rPr lang="en-US" sz="2400" dirty="0">
                          <a:solidFill>
                            <a:srgbClr val="00B050"/>
                          </a:solidFill>
                          <a:effectLst/>
                        </a:rPr>
                        <a:t>Rabies  </a:t>
                      </a:r>
                      <a:r>
                        <a:rPr lang="en-US" sz="2400" dirty="0" err="1">
                          <a:solidFill>
                            <a:srgbClr val="00B050"/>
                          </a:solidFill>
                          <a:effectLst/>
                        </a:rPr>
                        <a:t>nucleocapsid</a:t>
                      </a:r>
                      <a:endParaRPr lang="en-US" sz="2400"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81913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a:effectLst/>
                        </a:rPr>
                        <a:t> </a:t>
                      </a:r>
                      <a:endParaRPr lang="en-US" sz="18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US" sz="2400" dirty="0">
                          <a:solidFill>
                            <a:srgbClr val="00B050"/>
                          </a:solidFill>
                          <a:effectLst/>
                        </a:rPr>
                        <a:t>HIV encoded </a:t>
                      </a:r>
                      <a:r>
                        <a:rPr lang="en-US" sz="2400" dirty="0" err="1">
                          <a:solidFill>
                            <a:srgbClr val="00B050"/>
                          </a:solidFill>
                          <a:effectLst/>
                        </a:rPr>
                        <a:t>superantigen</a:t>
                      </a:r>
                      <a:r>
                        <a:rPr lang="en-US" sz="2400" dirty="0">
                          <a:solidFill>
                            <a:srgbClr val="00B050"/>
                          </a:solidFill>
                          <a:effectLst/>
                        </a:rPr>
                        <a:t> (</a:t>
                      </a:r>
                      <a:r>
                        <a:rPr lang="en-US" sz="2400" dirty="0" err="1">
                          <a:solidFill>
                            <a:srgbClr val="00B050"/>
                          </a:solidFill>
                          <a:effectLst/>
                        </a:rPr>
                        <a:t>nef</a:t>
                      </a:r>
                      <a:r>
                        <a:rPr lang="en-US" sz="2400" dirty="0">
                          <a:solidFill>
                            <a:srgbClr val="00B050"/>
                          </a:solidFill>
                          <a:effectLst/>
                        </a:rPr>
                        <a:t>- negative regulatory factor)</a:t>
                      </a:r>
                      <a:endParaRPr lang="en-US" sz="2400"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574677">
                <a:tc gridSpan="2">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2400" dirty="0">
                          <a:solidFill>
                            <a:srgbClr val="7030A0"/>
                          </a:solidFill>
                          <a:effectLst/>
                        </a:rPr>
                        <a:t>Fungal </a:t>
                      </a:r>
                      <a:r>
                        <a:rPr lang="en-US" sz="2400" dirty="0" err="1">
                          <a:solidFill>
                            <a:srgbClr val="7030A0"/>
                          </a:solidFill>
                          <a:effectLst/>
                        </a:rPr>
                        <a:t>superantigen</a:t>
                      </a:r>
                      <a:endParaRPr lang="en-US" sz="2400" dirty="0">
                        <a:solidFill>
                          <a:srgbClr val="7030A0"/>
                        </a:solidFill>
                        <a:effectLst/>
                        <a:latin typeface="Roboto Condensed Light" panose="020B0604020202020204" charset="0"/>
                        <a:ea typeface="Roboto Condensed Light" panose="020B0604020202020204" charset="0"/>
                      </a:endParaRPr>
                    </a:p>
                  </a:txBody>
                  <a:tcPr marL="68580" marR="68580" marT="0" marB="0"/>
                </a:tc>
                <a:tc hMerge="1">
                  <a:txBody>
                    <a:bodyPr/>
                    <a:lstStyle/>
                    <a:p>
                      <a:endParaRPr lang="en-US"/>
                    </a:p>
                  </a:txBody>
                  <a:tcPr/>
                </a:tc>
                <a:extLst>
                  <a:ext uri="{0D108BD9-81ED-4DB2-BD59-A6C34878D82A}">
                    <a16:rowId xmlns:a16="http://schemas.microsoft.com/office/drawing/2014/main" xmlns="" val="10005"/>
                  </a:ext>
                </a:extLst>
              </a:tr>
              <a:tr h="57467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lgn="just">
                        <a:lnSpc>
                          <a:spcPct val="115000"/>
                        </a:lnSpc>
                      </a:pPr>
                      <a:r>
                        <a:rPr lang="en-US" sz="1800">
                          <a:effectLst/>
                        </a:rPr>
                        <a:t> </a:t>
                      </a:r>
                      <a:endParaRPr lang="en-US" sz="18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pPr>
                      <a:r>
                        <a:rPr lang="en-US" sz="2400" dirty="0" err="1">
                          <a:solidFill>
                            <a:srgbClr val="00B050"/>
                          </a:solidFill>
                          <a:effectLst/>
                        </a:rPr>
                        <a:t>Malassezia</a:t>
                      </a:r>
                      <a:r>
                        <a:rPr lang="en-US" sz="2400" dirty="0">
                          <a:solidFill>
                            <a:srgbClr val="00B050"/>
                          </a:solidFill>
                          <a:effectLst/>
                        </a:rPr>
                        <a:t> furfur</a:t>
                      </a:r>
                      <a:endParaRPr lang="en-US" sz="2400"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5797736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prstGeom prst="rect">
            <a:avLst/>
          </a:prstGeom>
        </p:spPr>
        <p:txBody>
          <a:bodyPr spcFirstLastPara="1" wrap="square" lIns="91425" tIns="91425" rIns="91425" bIns="91425" anchor="ctr" anchorCtr="0">
            <a:noAutofit/>
          </a:bodyPr>
          <a:lstStyle/>
          <a:p>
            <a:r>
              <a:rPr lang="en-US" sz="3200" b="1" i="1" dirty="0">
                <a:solidFill>
                  <a:srgbClr val="FF0000"/>
                </a:solidFill>
                <a:latin typeface="Roboto Condensed Light" panose="020B0604020202020204" charset="0"/>
                <a:ea typeface="Roboto Condensed Light" panose="020B0604020202020204" charset="0"/>
              </a:rPr>
              <a:t>Diseases Associated with </a:t>
            </a:r>
            <a:r>
              <a:rPr lang="en-US" sz="3200" b="1" i="1" dirty="0" err="1">
                <a:solidFill>
                  <a:srgbClr val="FF0000"/>
                </a:solidFill>
                <a:latin typeface="Roboto Condensed Light" panose="020B0604020202020204" charset="0"/>
                <a:ea typeface="Roboto Condensed Light" panose="020B0604020202020204" charset="0"/>
              </a:rPr>
              <a:t>Superantigens</a:t>
            </a:r>
            <a:endParaRPr lang="en-US" b="1" i="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p:txBody>
      </p:sp>
      <p:sp>
        <p:nvSpPr>
          <p:cNvPr id="193" name="Google Shape;193;p12"/>
          <p:cNvSpPr txBox="1">
            <a:spLocks noGrp="1"/>
          </p:cNvSpPr>
          <p:nvPr>
            <p:ph idx="1"/>
          </p:nvPr>
        </p:nvSpPr>
        <p:spPr>
          <a:xfrm>
            <a:off x="457200" y="971550"/>
            <a:ext cx="8229600" cy="3733800"/>
          </a:xfrm>
          <a:prstGeom prst="rect">
            <a:avLst/>
          </a:prstGeom>
        </p:spPr>
        <p:txBody>
          <a:bodyPr spcFirstLastPara="1" wrap="square" lIns="91425" tIns="91425" rIns="91425" bIns="91425" anchor="t" anchorCtr="0">
            <a:noAutofit/>
          </a:bodyPr>
          <a:lstStyle/>
          <a:p>
            <a:pPr>
              <a:lnSpc>
                <a:spcPct val="150000"/>
              </a:lnSpc>
            </a:pPr>
            <a:r>
              <a:rPr lang="en-US" sz="2400" b="1" dirty="0">
                <a:solidFill>
                  <a:srgbClr val="7030A0"/>
                </a:solidFill>
              </a:rPr>
              <a:t>Conditions associated with staphylococcal toxins are as follows-</a:t>
            </a:r>
          </a:p>
          <a:p>
            <a:pPr lvl="1">
              <a:buFont typeface="Wingdings" panose="05000000000000000000" pitchFamily="2" charset="2"/>
              <a:buChar char="Ø"/>
            </a:pPr>
            <a:r>
              <a:rPr lang="en-US" sz="2400" dirty="0"/>
              <a:t>Toxic shock syndrome</a:t>
            </a:r>
          </a:p>
          <a:p>
            <a:pPr lvl="1">
              <a:buFont typeface="Wingdings" panose="05000000000000000000" pitchFamily="2" charset="2"/>
              <a:buChar char="Ø"/>
            </a:pPr>
            <a:r>
              <a:rPr lang="en-US" sz="2400" dirty="0"/>
              <a:t>Food poisoning</a:t>
            </a:r>
          </a:p>
          <a:p>
            <a:pPr lvl="1">
              <a:buFont typeface="Wingdings" panose="05000000000000000000" pitchFamily="2" charset="2"/>
              <a:buChar char="Ø"/>
            </a:pPr>
            <a:r>
              <a:rPr lang="en-US" sz="2400" dirty="0"/>
              <a:t>Scalded skin syndrome</a:t>
            </a:r>
          </a:p>
          <a:p>
            <a:pPr lvl="1">
              <a:buFont typeface="Wingdings" panose="05000000000000000000" pitchFamily="2" charset="2"/>
              <a:buChar char="Ø"/>
            </a:pPr>
            <a:r>
              <a:rPr lang="en-US" sz="2400" dirty="0"/>
              <a:t>Rare conditions such as- Atopic dermatitis, Kawasaki syndrome, psoriasis, acute disseminated encephalomyelitis.</a:t>
            </a:r>
          </a:p>
          <a:p>
            <a:pPr>
              <a:lnSpc>
                <a:spcPct val="150000"/>
              </a:lnSpc>
            </a:pPr>
            <a:endParaRPr lang="en-US" sz="2200" dirty="0"/>
          </a:p>
        </p:txBody>
      </p:sp>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37</a:t>
            </a:fld>
            <a:endParaRPr/>
          </a:p>
        </p:txBody>
      </p:sp>
    </p:spTree>
    <p:extLst>
      <p:ext uri="{BB962C8B-B14F-4D97-AF65-F5344CB8AC3E}">
        <p14:creationId xmlns:p14="http://schemas.microsoft.com/office/powerpoint/2010/main" val="6725514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rot="20554216">
            <a:off x="81954" y="292583"/>
            <a:ext cx="3810000" cy="1323439"/>
          </a:xfrm>
          <a:prstGeom prst="rect">
            <a:avLst/>
          </a:prstGeom>
          <a:noFill/>
        </p:spPr>
        <p:txBody>
          <a:bodyPr wrap="square" rtlCol="0">
            <a:spAutoFit/>
          </a:bodyPr>
          <a:lstStyle/>
          <a:p>
            <a:r>
              <a:rPr lang="en-US" sz="8000" b="1" dirty="0" smtClean="0">
                <a:solidFill>
                  <a:srgbClr val="FFFF00"/>
                </a:solidFill>
                <a:effectLst>
                  <a:outerShdw blurRad="38100" dist="38100" dir="2700000" algn="tl">
                    <a:srgbClr val="000000">
                      <a:alpha val="43137"/>
                    </a:srgbClr>
                  </a:outerShdw>
                </a:effectLst>
              </a:rPr>
              <a:t>THANKS</a:t>
            </a:r>
            <a:endParaRPr lang="en-US" sz="80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39335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39</a:t>
            </a:fld>
            <a:endParaRPr/>
          </a:p>
        </p:txBody>
      </p:sp>
      <p:pic>
        <p:nvPicPr>
          <p:cNvPr id="6" name="Picture 5"/>
          <p:cNvPicPr>
            <a:picLocks noChangeAspect="1"/>
          </p:cNvPicPr>
          <p:nvPr/>
        </p:nvPicPr>
        <p:blipFill>
          <a:blip r:embed="rId3"/>
          <a:stretch>
            <a:fillRect/>
          </a:stretch>
        </p:blipFill>
        <p:spPr>
          <a:xfrm>
            <a:off x="438934" y="469130"/>
            <a:ext cx="8247866" cy="4141336"/>
          </a:xfrm>
          <a:prstGeom prst="rect">
            <a:avLst/>
          </a:prstGeom>
          <a:ln>
            <a:solidFill>
              <a:schemeClr val="accent1"/>
            </a:solidFill>
          </a:ln>
        </p:spPr>
      </p:pic>
    </p:spTree>
    <p:extLst>
      <p:ext uri="{BB962C8B-B14F-4D97-AF65-F5344CB8AC3E}">
        <p14:creationId xmlns:p14="http://schemas.microsoft.com/office/powerpoint/2010/main" val="13072202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Structure of </a:t>
            </a:r>
            <a:r>
              <a:rPr lang="en-US" sz="3600" b="1" dirty="0" err="1" smtClean="0">
                <a:solidFill>
                  <a:srgbClr val="FF0000"/>
                </a:solidFill>
              </a:rPr>
              <a:t>T.cell</a:t>
            </a:r>
            <a:r>
              <a:rPr lang="en-US" sz="3600" b="1" dirty="0" smtClean="0">
                <a:solidFill>
                  <a:srgbClr val="FF0000"/>
                </a:solidFill>
              </a:rPr>
              <a:t> Receptor–CD3 Complex  </a:t>
            </a:r>
            <a:endParaRPr lang="en-US" sz="3600" b="1" dirty="0">
              <a:solidFill>
                <a:srgbClr val="FF0000"/>
              </a:solidFill>
            </a:endParaRPr>
          </a:p>
        </p:txBody>
      </p:sp>
      <p:sp>
        <p:nvSpPr>
          <p:cNvPr id="193" name="Google Shape;193;p12"/>
          <p:cNvSpPr txBox="1">
            <a:spLocks noGrp="1"/>
          </p:cNvSpPr>
          <p:nvPr>
            <p:ph sz="half" idx="1"/>
          </p:nvPr>
        </p:nvSpPr>
        <p:spPr>
          <a:xfrm>
            <a:off x="457200" y="1200151"/>
            <a:ext cx="4953000" cy="3394472"/>
          </a:xfrm>
        </p:spPr>
        <p:txBody>
          <a:bodyPr>
            <a:normAutofit fontScale="77500" lnSpcReduction="20000"/>
          </a:bodyPr>
          <a:lstStyle/>
          <a:p>
            <a:r>
              <a:rPr lang="en-US" dirty="0" smtClean="0"/>
              <a:t>TCR-CD3 Complex has three region extracellular domain, </a:t>
            </a:r>
            <a:r>
              <a:rPr lang="en-US" dirty="0" err="1" smtClean="0"/>
              <a:t>Transmembrane</a:t>
            </a:r>
            <a:r>
              <a:rPr lang="en-US" dirty="0" smtClean="0"/>
              <a:t> </a:t>
            </a:r>
            <a:r>
              <a:rPr lang="en-US" dirty="0" err="1" smtClean="0"/>
              <a:t>domain,Cytoplasmic</a:t>
            </a:r>
            <a:r>
              <a:rPr lang="en-US" dirty="0" smtClean="0"/>
              <a:t> domain,</a:t>
            </a:r>
          </a:p>
          <a:p>
            <a:r>
              <a:rPr lang="en-US" dirty="0" smtClean="0"/>
              <a:t>CD3 complex consists of three pairs of polypeptide chains zeta-</a:t>
            </a:r>
            <a:r>
              <a:rPr lang="en-US" dirty="0" err="1" smtClean="0"/>
              <a:t>homodiamer</a:t>
            </a:r>
            <a:r>
              <a:rPr lang="en-US" dirty="0" smtClean="0"/>
              <a:t>, delta-epsilon heterodimer and gamma-epsilon heterodimer .</a:t>
            </a:r>
          </a:p>
          <a:p>
            <a:r>
              <a:rPr lang="en-US" dirty="0" smtClean="0"/>
              <a:t>TCR is active only when both the chains (α &amp; β) complexes with CD3 molecule.</a:t>
            </a:r>
          </a:p>
          <a:p>
            <a:endParaRPr lang="en-US" dirty="0" smtClean="0"/>
          </a:p>
          <a:p>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pic>
        <p:nvPicPr>
          <p:cNvPr id="6" name="image5.jpeg"/>
          <p:cNvPicPr>
            <a:picLocks noChangeAspect="1"/>
          </p:cNvPicPr>
          <p:nvPr/>
        </p:nvPicPr>
        <p:blipFill>
          <a:blip r:embed="rId3" cstate="print"/>
          <a:stretch>
            <a:fillRect/>
          </a:stretch>
        </p:blipFill>
        <p:spPr>
          <a:xfrm>
            <a:off x="5455919" y="1200146"/>
            <a:ext cx="3230880" cy="2743204"/>
          </a:xfrm>
          <a:prstGeom prst="rect">
            <a:avLst/>
          </a:prstGeom>
        </p:spPr>
      </p:pic>
    </p:spTree>
    <p:extLst>
      <p:ext uri="{BB962C8B-B14F-4D97-AF65-F5344CB8AC3E}">
        <p14:creationId xmlns:p14="http://schemas.microsoft.com/office/powerpoint/2010/main" val="18114610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B Cell Receptor</a:t>
            </a:r>
            <a:endParaRPr lang="en-US" b="1" dirty="0">
              <a:solidFill>
                <a:srgbClr val="FF0000"/>
              </a:solidFill>
            </a:endParaRPr>
          </a:p>
        </p:txBody>
      </p:sp>
      <p:sp>
        <p:nvSpPr>
          <p:cNvPr id="10" name="Content Placeholder 9"/>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pic>
        <p:nvPicPr>
          <p:cNvPr id="8" name="image8.jpeg"/>
          <p:cNvPicPr>
            <a:picLocks noChangeAspect="1"/>
          </p:cNvPicPr>
          <p:nvPr/>
        </p:nvPicPr>
        <p:blipFill>
          <a:blip r:embed="rId3" cstate="print"/>
          <a:stretch>
            <a:fillRect/>
          </a:stretch>
        </p:blipFill>
        <p:spPr>
          <a:xfrm>
            <a:off x="76200" y="1236133"/>
            <a:ext cx="8610600" cy="3429000"/>
          </a:xfrm>
          <a:prstGeom prst="rect">
            <a:avLst/>
          </a:prstGeom>
        </p:spPr>
      </p:pic>
    </p:spTree>
    <p:extLst>
      <p:ext uri="{BB962C8B-B14F-4D97-AF65-F5344CB8AC3E}">
        <p14:creationId xmlns:p14="http://schemas.microsoft.com/office/powerpoint/2010/main" val="2268930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285750"/>
            <a:ext cx="8229600" cy="4572000"/>
          </a:xfrm>
        </p:spPr>
        <p:txBody>
          <a:bodyPr>
            <a:normAutofit fontScale="77500" lnSpcReduction="20000"/>
          </a:bodyPr>
          <a:lstStyle/>
          <a:p>
            <a:r>
              <a:rPr lang="en-US" dirty="0"/>
              <a:t>The B cell receptor (BCR) is a crucial molecule in the immune system, acting as a highly specific sensor on the surface of B cells. It plays a vital role in recognizing and responding to foreign invaders like viruses and bacteria, initiating the production of antibodies to neutralize them.</a:t>
            </a:r>
          </a:p>
          <a:p>
            <a:r>
              <a:rPr lang="en-US" dirty="0"/>
              <a:t>Structure of the BCR:</a:t>
            </a:r>
          </a:p>
          <a:p>
            <a:r>
              <a:rPr lang="en-US" dirty="0"/>
              <a:t>The BCR is a complex protein composed of two main parts:</a:t>
            </a:r>
          </a:p>
          <a:p>
            <a:r>
              <a:rPr lang="en-US" dirty="0"/>
              <a:t>Antigen-binding fragment (Fab): This Y-shaped region is made up of two heavy chains and two light chains linked by disulfide bonds. Each chain has two distinct regions:</a:t>
            </a:r>
          </a:p>
          <a:p>
            <a:r>
              <a:rPr lang="en-US" dirty="0"/>
              <a:t>Constant region (C): This region remains relatively unchanged between different B cells and provides structural support.</a:t>
            </a:r>
          </a:p>
          <a:p>
            <a:endParaRPr lang="en-US" dirty="0"/>
          </a:p>
        </p:txBody>
      </p:sp>
    </p:spTree>
    <p:extLst>
      <p:ext uri="{BB962C8B-B14F-4D97-AF65-F5344CB8AC3E}">
        <p14:creationId xmlns:p14="http://schemas.microsoft.com/office/powerpoint/2010/main" val="27533606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50"/>
            <a:ext cx="8229600" cy="4385073"/>
          </a:xfrm>
        </p:spPr>
        <p:txBody>
          <a:bodyPr>
            <a:normAutofit fontScale="92500" lnSpcReduction="20000"/>
          </a:bodyPr>
          <a:lstStyle/>
          <a:p>
            <a:r>
              <a:rPr lang="en-US" dirty="0"/>
              <a:t>Variable region (V): This region is highly diverse and unique to each B cell. It forms the antigen-binding site, also known as the </a:t>
            </a:r>
            <a:r>
              <a:rPr lang="en-US" dirty="0" err="1"/>
              <a:t>paratope</a:t>
            </a:r>
            <a:r>
              <a:rPr lang="en-US" dirty="0"/>
              <a:t>, with remarkable specificity for a specific antigen.</a:t>
            </a:r>
          </a:p>
          <a:p>
            <a:r>
              <a:rPr lang="en-US" dirty="0" smtClean="0"/>
              <a:t>B </a:t>
            </a:r>
            <a:r>
              <a:rPr lang="en-US" dirty="0"/>
              <a:t>cell receptor structure</a:t>
            </a:r>
          </a:p>
          <a:p>
            <a:r>
              <a:rPr lang="en-US" dirty="0"/>
              <a:t>Signal transduction unit: This </a:t>
            </a:r>
            <a:r>
              <a:rPr lang="en-US" dirty="0" err="1"/>
              <a:t>transmembrane</a:t>
            </a:r>
            <a:r>
              <a:rPr lang="en-US" dirty="0"/>
              <a:t> portion consists of two proteins, </a:t>
            </a:r>
            <a:r>
              <a:rPr lang="en-US" dirty="0" err="1"/>
              <a:t>Ig</a:t>
            </a:r>
            <a:r>
              <a:rPr lang="en-US" dirty="0"/>
              <a:t>α and Igβ, which are linked together. These proteins transmit signals to the B cell's interior upon antigen binding, triggering its activation.</a:t>
            </a:r>
          </a:p>
          <a:p>
            <a:endParaRPr lang="en-US" dirty="0"/>
          </a:p>
        </p:txBody>
      </p:sp>
    </p:spTree>
    <p:extLst>
      <p:ext uri="{BB962C8B-B14F-4D97-AF65-F5344CB8AC3E}">
        <p14:creationId xmlns:p14="http://schemas.microsoft.com/office/powerpoint/2010/main" val="34232875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endParaRPr lang="en-US"/>
          </a:p>
        </p:txBody>
      </p:sp>
      <p:pic>
        <p:nvPicPr>
          <p:cNvPr id="1027"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8008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1934</Words>
  <Application>Microsoft Office PowerPoint</Application>
  <PresentationFormat>On-screen Show (16:9)</PresentationFormat>
  <Paragraphs>246</Paragraphs>
  <Slides>44</Slides>
  <Notes>34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Antigen</vt:lpstr>
      <vt:lpstr>Learning objectives</vt:lpstr>
      <vt:lpstr>ANTIGEN</vt:lpstr>
      <vt:lpstr>PowerPoint Presentation</vt:lpstr>
      <vt:lpstr>HAPTEN</vt:lpstr>
      <vt:lpstr>PowerPoint Presentation</vt:lpstr>
      <vt:lpstr>PowerPoint Presentation</vt:lpstr>
      <vt:lpstr>PowerPoint Presentation</vt:lpstr>
      <vt:lpstr>PowerPoint Presentation</vt:lpstr>
      <vt:lpstr>Epitope or antigenic determinant</vt:lpstr>
      <vt:lpstr>ANTIGEN-HOST RELATIONSHIP</vt:lpstr>
      <vt:lpstr>PowerPoint Presentation</vt:lpstr>
      <vt:lpstr>PowerPoint Presentation</vt:lpstr>
      <vt:lpstr>PowerPoint Presentation</vt:lpstr>
      <vt:lpstr>PowerPoint Presentation</vt:lpstr>
      <vt:lpstr>FACTORS INFLUENCING IMMUNOGENICITY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Adjuvant</vt:lpstr>
      <vt:lpstr>PowerPoint Presentation</vt:lpstr>
      <vt:lpstr>PowerPoint Presentation</vt:lpstr>
      <vt:lpstr>BIOLOGICAL CLASSES OF ANTIGENS</vt:lpstr>
      <vt:lpstr>PowerPoint Presentation</vt:lpstr>
      <vt:lpstr>PowerPoint Presentation</vt:lpstr>
      <vt:lpstr>Differences between T-independent antigens and T-dependent antigen</vt:lpstr>
      <vt:lpstr>PowerPoint Presentation</vt:lpstr>
      <vt:lpstr>PowerPoint Presentation</vt:lpstr>
      <vt:lpstr>PowerPoint Presentation</vt:lpstr>
      <vt:lpstr>PowerPoint Presentation</vt:lpstr>
      <vt:lpstr>Diseases Associated with Superantigens</vt:lpstr>
      <vt:lpstr>PowerPoint Presentation</vt:lpstr>
      <vt:lpstr>PowerPoint Presentation</vt:lpstr>
      <vt:lpstr>Structure of T.cell Receptor–CD3 Complex  </vt:lpstr>
      <vt:lpstr>B Cell Receptor</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Antigen</dc:title>
  <dc:creator>micro pc</dc:creator>
  <cp:lastModifiedBy>micro pc</cp:lastModifiedBy>
  <cp:revision>57</cp:revision>
  <dcterms:created xsi:type="dcterms:W3CDTF">2023-12-23T04:55:13Z</dcterms:created>
  <dcterms:modified xsi:type="dcterms:W3CDTF">2024-08-28T04:59:39Z</dcterms:modified>
</cp:coreProperties>
</file>