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8"/>
  </p:notesMasterIdLst>
  <p:sldIdLst>
    <p:sldId id="257"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 id="320" r:id="rId64"/>
    <p:sldId id="321" r:id="rId65"/>
    <p:sldId id="322" r:id="rId66"/>
    <p:sldId id="323" r:id="rId67"/>
    <p:sldId id="324" r:id="rId68"/>
    <p:sldId id="325" r:id="rId69"/>
    <p:sldId id="326" r:id="rId70"/>
    <p:sldId id="327" r:id="rId71"/>
    <p:sldId id="328" r:id="rId72"/>
    <p:sldId id="329" r:id="rId73"/>
    <p:sldId id="330" r:id="rId74"/>
    <p:sldId id="331" r:id="rId75"/>
    <p:sldId id="332" r:id="rId76"/>
    <p:sldId id="333" r:id="rId77"/>
    <p:sldId id="334" r:id="rId78"/>
    <p:sldId id="335" r:id="rId79"/>
    <p:sldId id="336" r:id="rId80"/>
    <p:sldId id="337" r:id="rId81"/>
    <p:sldId id="338" r:id="rId82"/>
    <p:sldId id="339" r:id="rId83"/>
    <p:sldId id="340" r:id="rId84"/>
    <p:sldId id="341" r:id="rId85"/>
    <p:sldId id="342" r:id="rId86"/>
    <p:sldId id="343" r:id="rId87"/>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41" d="100"/>
          <a:sy n="141" d="100"/>
        </p:scale>
        <p:origin x="-690" y="-10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notesMaster" Target="notesMasters/notesMaster1.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524C31C-13B0-4310-8D35-F46FA933A79B}" type="datetimeFigureOut">
              <a:rPr lang="en-US" smtClean="0"/>
              <a:t>8/28/2024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43CDAF9-B0A2-45ED-9190-081D1B120AB4}" type="slidenum">
              <a:rPr lang="en-US" smtClean="0"/>
              <a:t>‹#›</a:t>
            </a:fld>
            <a:endParaRPr lang="en-US"/>
          </a:p>
        </p:txBody>
      </p:sp>
    </p:spTree>
    <p:extLst>
      <p:ext uri="{BB962C8B-B14F-4D97-AF65-F5344CB8AC3E}">
        <p14:creationId xmlns:p14="http://schemas.microsoft.com/office/powerpoint/2010/main" val="1517973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400633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885115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021022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176899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109199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921784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170834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369161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791467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409485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810981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165189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454988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017764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022093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617838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856423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900717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211537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126172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068775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945129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127937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291984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740902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958176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513498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718610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016066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912048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434294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993820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09050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108072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0804034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6497526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3322681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6507135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0162513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8258227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7436907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4701148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2512279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2182370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7777388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3755400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531108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21250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8665238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6673992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3558467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9295068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3246185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3250808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8895779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3184663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9954756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5851355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3840326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5320746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1077879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7301508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5966461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0908533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809140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8915808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8556381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250110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2628694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7780372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5310271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9627855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7987276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8726372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832643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3763547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7568308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4508385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9220676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8697273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2718888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6249494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5525064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760975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8949142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033709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25D1199-B983-4BBB-A740-49310B7AA9CB}" type="datetimeFigureOut">
              <a:rPr lang="en-US" smtClean="0"/>
              <a:t>8/28/2024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75F94C-956A-4189-AB3E-8FBA0A209F94}" type="slidenum">
              <a:rPr lang="en-US" smtClean="0"/>
              <a:t>‹#›</a:t>
            </a:fld>
            <a:endParaRPr lang="en-US"/>
          </a:p>
        </p:txBody>
      </p:sp>
    </p:spTree>
    <p:extLst>
      <p:ext uri="{BB962C8B-B14F-4D97-AF65-F5344CB8AC3E}">
        <p14:creationId xmlns:p14="http://schemas.microsoft.com/office/powerpoint/2010/main" val="1047857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25D1199-B983-4BBB-A740-49310B7AA9CB}" type="datetimeFigureOut">
              <a:rPr lang="en-US" smtClean="0"/>
              <a:t>8/28/2024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75F94C-956A-4189-AB3E-8FBA0A209F94}" type="slidenum">
              <a:rPr lang="en-US" smtClean="0"/>
              <a:t>‹#›</a:t>
            </a:fld>
            <a:endParaRPr lang="en-US"/>
          </a:p>
        </p:txBody>
      </p:sp>
    </p:spTree>
    <p:extLst>
      <p:ext uri="{BB962C8B-B14F-4D97-AF65-F5344CB8AC3E}">
        <p14:creationId xmlns:p14="http://schemas.microsoft.com/office/powerpoint/2010/main" val="19305277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25D1199-B983-4BBB-A740-49310B7AA9CB}" type="datetimeFigureOut">
              <a:rPr lang="en-US" smtClean="0"/>
              <a:t>8/28/2024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75F94C-956A-4189-AB3E-8FBA0A209F94}" type="slidenum">
              <a:rPr lang="en-US" smtClean="0"/>
              <a:t>‹#›</a:t>
            </a:fld>
            <a:endParaRPr lang="en-US"/>
          </a:p>
        </p:txBody>
      </p:sp>
    </p:spTree>
    <p:extLst>
      <p:ext uri="{BB962C8B-B14F-4D97-AF65-F5344CB8AC3E}">
        <p14:creationId xmlns:p14="http://schemas.microsoft.com/office/powerpoint/2010/main" val="2215000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25D1199-B983-4BBB-A740-49310B7AA9CB}" type="datetimeFigureOut">
              <a:rPr lang="en-US" smtClean="0"/>
              <a:t>8/28/2024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75F94C-956A-4189-AB3E-8FBA0A209F94}" type="slidenum">
              <a:rPr lang="en-US" smtClean="0"/>
              <a:t>‹#›</a:t>
            </a:fld>
            <a:endParaRPr lang="en-US"/>
          </a:p>
        </p:txBody>
      </p:sp>
    </p:spTree>
    <p:extLst>
      <p:ext uri="{BB962C8B-B14F-4D97-AF65-F5344CB8AC3E}">
        <p14:creationId xmlns:p14="http://schemas.microsoft.com/office/powerpoint/2010/main" val="9243520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25D1199-B983-4BBB-A740-49310B7AA9CB}" type="datetimeFigureOut">
              <a:rPr lang="en-US" smtClean="0"/>
              <a:t>8/28/2024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C75F94C-956A-4189-AB3E-8FBA0A209F94}" type="slidenum">
              <a:rPr lang="en-US" smtClean="0"/>
              <a:t>‹#›</a:t>
            </a:fld>
            <a:endParaRPr lang="en-US"/>
          </a:p>
        </p:txBody>
      </p:sp>
    </p:spTree>
    <p:extLst>
      <p:ext uri="{BB962C8B-B14F-4D97-AF65-F5344CB8AC3E}">
        <p14:creationId xmlns:p14="http://schemas.microsoft.com/office/powerpoint/2010/main" val="30175765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25D1199-B983-4BBB-A740-49310B7AA9CB}" type="datetimeFigureOut">
              <a:rPr lang="en-US" smtClean="0"/>
              <a:t>8/28/2024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C75F94C-956A-4189-AB3E-8FBA0A209F94}" type="slidenum">
              <a:rPr lang="en-US" smtClean="0"/>
              <a:t>‹#›</a:t>
            </a:fld>
            <a:endParaRPr lang="en-US"/>
          </a:p>
        </p:txBody>
      </p:sp>
    </p:spTree>
    <p:extLst>
      <p:ext uri="{BB962C8B-B14F-4D97-AF65-F5344CB8AC3E}">
        <p14:creationId xmlns:p14="http://schemas.microsoft.com/office/powerpoint/2010/main" val="41692105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5D1199-B983-4BBB-A740-49310B7AA9CB}" type="datetimeFigureOut">
              <a:rPr lang="en-US" smtClean="0"/>
              <a:t>8/28/2024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C75F94C-956A-4189-AB3E-8FBA0A209F94}" type="slidenum">
              <a:rPr lang="en-US" smtClean="0"/>
              <a:t>‹#›</a:t>
            </a:fld>
            <a:endParaRPr lang="en-US"/>
          </a:p>
        </p:txBody>
      </p:sp>
    </p:spTree>
    <p:extLst>
      <p:ext uri="{BB962C8B-B14F-4D97-AF65-F5344CB8AC3E}">
        <p14:creationId xmlns:p14="http://schemas.microsoft.com/office/powerpoint/2010/main" val="38070157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25D1199-B983-4BBB-A740-49310B7AA9CB}" type="datetimeFigureOut">
              <a:rPr lang="en-US" smtClean="0"/>
              <a:t>8/28/2024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75F94C-956A-4189-AB3E-8FBA0A209F94}" type="slidenum">
              <a:rPr lang="en-US" smtClean="0"/>
              <a:t>‹#›</a:t>
            </a:fld>
            <a:endParaRPr lang="en-US"/>
          </a:p>
        </p:txBody>
      </p:sp>
    </p:spTree>
    <p:extLst>
      <p:ext uri="{BB962C8B-B14F-4D97-AF65-F5344CB8AC3E}">
        <p14:creationId xmlns:p14="http://schemas.microsoft.com/office/powerpoint/2010/main" val="553057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25D1199-B983-4BBB-A740-49310B7AA9CB}" type="datetimeFigureOut">
              <a:rPr lang="en-US" smtClean="0"/>
              <a:t>8/28/2024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75F94C-956A-4189-AB3E-8FBA0A209F94}" type="slidenum">
              <a:rPr lang="en-US" smtClean="0"/>
              <a:t>‹#›</a:t>
            </a:fld>
            <a:endParaRPr lang="en-US"/>
          </a:p>
        </p:txBody>
      </p:sp>
    </p:spTree>
    <p:extLst>
      <p:ext uri="{BB962C8B-B14F-4D97-AF65-F5344CB8AC3E}">
        <p14:creationId xmlns:p14="http://schemas.microsoft.com/office/powerpoint/2010/main" val="25284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25D1199-B983-4BBB-A740-49310B7AA9CB}" type="datetimeFigureOut">
              <a:rPr lang="en-US" smtClean="0"/>
              <a:t>8/28/2024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75F94C-956A-4189-AB3E-8FBA0A209F94}" type="slidenum">
              <a:rPr lang="en-US" smtClean="0"/>
              <a:t>‹#›</a:t>
            </a:fld>
            <a:endParaRPr lang="en-US"/>
          </a:p>
        </p:txBody>
      </p:sp>
    </p:spTree>
    <p:extLst>
      <p:ext uri="{BB962C8B-B14F-4D97-AF65-F5344CB8AC3E}">
        <p14:creationId xmlns:p14="http://schemas.microsoft.com/office/powerpoint/2010/main" val="20830983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25D1199-B983-4BBB-A740-49310B7AA9CB}" type="datetimeFigureOut">
              <a:rPr lang="en-US" smtClean="0"/>
              <a:t>8/28/2024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75F94C-956A-4189-AB3E-8FBA0A209F94}" type="slidenum">
              <a:rPr lang="en-US" smtClean="0"/>
              <a:t>‹#›</a:t>
            </a:fld>
            <a:endParaRPr lang="en-US"/>
          </a:p>
        </p:txBody>
      </p:sp>
    </p:spTree>
    <p:extLst>
      <p:ext uri="{BB962C8B-B14F-4D97-AF65-F5344CB8AC3E}">
        <p14:creationId xmlns:p14="http://schemas.microsoft.com/office/powerpoint/2010/main" val="39854555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Title" type="title">
  <p:cSld name="Title">
    <p:spTree>
      <p:nvGrpSpPr>
        <p:cNvPr id="1" name="Shape 9"/>
        <p:cNvGrpSpPr/>
        <p:nvPr/>
      </p:nvGrpSpPr>
      <p:grpSpPr>
        <a:xfrm>
          <a:off x="0" y="0"/>
          <a:ext cx="0" cy="0"/>
          <a:chOff x="0" y="0"/>
          <a:chExt cx="0" cy="0"/>
        </a:xfrm>
      </p:grpSpPr>
      <p:sp>
        <p:nvSpPr>
          <p:cNvPr id="10" name="Google Shape;10;p2"/>
          <p:cNvSpPr/>
          <p:nvPr/>
        </p:nvSpPr>
        <p:spPr>
          <a:xfrm>
            <a:off x="7544483" y="657775"/>
            <a:ext cx="1299300" cy="432900"/>
          </a:xfrm>
          <a:prstGeom prst="triangle">
            <a:avLst>
              <a:gd name="adj" fmla="val 32425"/>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grpSp>
        <p:nvGrpSpPr>
          <p:cNvPr id="11" name="Google Shape;11;p2"/>
          <p:cNvGrpSpPr/>
          <p:nvPr/>
        </p:nvGrpSpPr>
        <p:grpSpPr>
          <a:xfrm>
            <a:off x="0" y="-7088"/>
            <a:ext cx="8661398" cy="5150588"/>
            <a:chOff x="0" y="-7088"/>
            <a:chExt cx="8661398" cy="5150588"/>
          </a:xfrm>
        </p:grpSpPr>
        <p:sp>
          <p:nvSpPr>
            <p:cNvPr id="12" name="Google Shape;12;p2"/>
            <p:cNvSpPr/>
            <p:nvPr/>
          </p:nvSpPr>
          <p:spPr>
            <a:xfrm>
              <a:off x="0" y="0"/>
              <a:ext cx="35250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rot="10800000" flipH="1">
              <a:off x="3517898" y="-7088"/>
              <a:ext cx="5143500" cy="5143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grpSp>
      <p:grpSp>
        <p:nvGrpSpPr>
          <p:cNvPr id="14" name="Google Shape;14;p2"/>
          <p:cNvGrpSpPr/>
          <p:nvPr/>
        </p:nvGrpSpPr>
        <p:grpSpPr>
          <a:xfrm rot="10800000" flipH="1">
            <a:off x="1" y="1090763"/>
            <a:ext cx="8847502" cy="2961975"/>
            <a:chOff x="-8178042" y="-4493254"/>
            <a:chExt cx="19483598" cy="6522736"/>
          </a:xfrm>
        </p:grpSpPr>
        <p:sp>
          <p:nvSpPr>
            <p:cNvPr id="15" name="Google Shape;15;p2"/>
            <p:cNvSpPr/>
            <p:nvPr/>
          </p:nvSpPr>
          <p:spPr>
            <a:xfrm>
              <a:off x="-8178042" y="-4493118"/>
              <a:ext cx="12968400" cy="65226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sp>
          <p:nvSpPr>
            <p:cNvPr id="16" name="Google Shape;16;p2"/>
            <p:cNvSpPr/>
            <p:nvPr/>
          </p:nvSpPr>
          <p:spPr>
            <a:xfrm>
              <a:off x="4782955" y="-4493254"/>
              <a:ext cx="6522600" cy="65226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grpSp>
      <p:grpSp>
        <p:nvGrpSpPr>
          <p:cNvPr id="17" name="Google Shape;17;p2"/>
          <p:cNvGrpSpPr/>
          <p:nvPr/>
        </p:nvGrpSpPr>
        <p:grpSpPr>
          <a:xfrm>
            <a:off x="3677236" y="4278349"/>
            <a:ext cx="5480829" cy="432996"/>
            <a:chOff x="5582265" y="4646738"/>
            <a:chExt cx="5480829" cy="432996"/>
          </a:xfrm>
        </p:grpSpPr>
        <p:sp>
          <p:nvSpPr>
            <p:cNvPr id="18" name="Google Shape;18;p2"/>
            <p:cNvSpPr/>
            <p:nvPr/>
          </p:nvSpPr>
          <p:spPr>
            <a:xfrm rot="10800000">
              <a:off x="5582265" y="4948334"/>
              <a:ext cx="394200" cy="131400"/>
            </a:xfrm>
            <a:prstGeom prst="triangle">
              <a:avLst>
                <a:gd name="adj" fmla="val 32425"/>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 name="Google Shape;19;p2"/>
            <p:cNvGrpSpPr/>
            <p:nvPr/>
          </p:nvGrpSpPr>
          <p:grpSpPr>
            <a:xfrm flipH="1">
              <a:off x="5585232" y="4646738"/>
              <a:ext cx="5477861" cy="304551"/>
              <a:chOff x="-24158748" y="330075"/>
              <a:chExt cx="30568423" cy="1699506"/>
            </a:xfrm>
          </p:grpSpPr>
          <p:sp>
            <p:nvSpPr>
              <p:cNvPr id="20" name="Google Shape;20;p2"/>
              <p:cNvSpPr/>
              <p:nvPr/>
            </p:nvSpPr>
            <p:spPr>
              <a:xfrm>
                <a:off x="-24158748" y="330081"/>
                <a:ext cx="28908000" cy="1699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4710175" y="330075"/>
                <a:ext cx="1699500" cy="16995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2" name="Google Shape;22;p2"/>
          <p:cNvSpPr txBox="1">
            <a:spLocks noGrp="1"/>
          </p:cNvSpPr>
          <p:nvPr>
            <p:ph type="ctrTitle"/>
          </p:nvPr>
        </p:nvSpPr>
        <p:spPr>
          <a:xfrm>
            <a:off x="685800" y="1090750"/>
            <a:ext cx="5367900" cy="29619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3" name="Slide Number Placeholder 2"/>
          <p:cNvSpPr>
            <a:spLocks noGrp="1"/>
          </p:cNvSpPr>
          <p:nvPr>
            <p:ph type="sldNum" idx="11"/>
          </p:nvPr>
        </p:nvSpPr>
        <p:spPr/>
        <p:txBody>
          <a:bodyPr/>
          <a:lstStyle/>
          <a:p>
            <a:pPr marL="0" lvl="0" indent="0" algn="r" rtl="0">
              <a:spcBef>
                <a:spcPts val="0"/>
              </a:spcBef>
              <a:spcAft>
                <a:spcPts val="0"/>
              </a:spcAft>
              <a:buNone/>
            </a:pPr>
            <a:fld id="{00000000-1234-1234-1234-123412341234}" type="slidenum">
              <a:rPr lang="en" smtClean="0"/>
              <a:t>‹#›</a:t>
            </a:fld>
            <a:endParaRPr lang="en"/>
          </a:p>
        </p:txBody>
      </p:sp>
      <p:pic>
        <p:nvPicPr>
          <p:cNvPr id="2" name="Picture 1" descr="Logo&#10;&#10;Description automatically generated">
            <a:extLst>
              <a:ext uri="{FF2B5EF4-FFF2-40B4-BE49-F238E27FC236}">
                <a16:creationId xmlns:a16="http://schemas.microsoft.com/office/drawing/2014/main" xmlns="" id="{C034E1AE-03C4-4BCC-A517-C9663DEDABB7}"/>
              </a:ext>
            </a:extLst>
          </p:cNvPr>
          <p:cNvPicPr>
            <a:picLocks noChangeAspect="1"/>
          </p:cNvPicPr>
          <p:nvPr userDrawn="1"/>
        </p:nvPicPr>
        <p:blipFill>
          <a:blip r:embed="rId2"/>
          <a:stretch>
            <a:fillRect/>
          </a:stretch>
        </p:blipFill>
        <p:spPr>
          <a:xfrm>
            <a:off x="7882759" y="3354883"/>
            <a:ext cx="1063409" cy="693424"/>
          </a:xfrm>
          <a:prstGeom prst="rect">
            <a:avLst/>
          </a:prstGeom>
        </p:spPr>
      </p:pic>
    </p:spTree>
    <p:extLst>
      <p:ext uri="{BB962C8B-B14F-4D97-AF65-F5344CB8AC3E}">
        <p14:creationId xmlns:p14="http://schemas.microsoft.com/office/powerpoint/2010/main" val="16572639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81"/>
        <p:cNvGrpSpPr/>
        <p:nvPr/>
      </p:nvGrpSpPr>
      <p:grpSpPr>
        <a:xfrm>
          <a:off x="0" y="0"/>
          <a:ext cx="0" cy="0"/>
          <a:chOff x="0" y="0"/>
          <a:chExt cx="0" cy="0"/>
        </a:xfrm>
      </p:grpSpPr>
      <p:grpSp>
        <p:nvGrpSpPr>
          <p:cNvPr id="82" name="Google Shape;82;p6"/>
          <p:cNvGrpSpPr/>
          <p:nvPr/>
        </p:nvGrpSpPr>
        <p:grpSpPr>
          <a:xfrm>
            <a:off x="-4" y="40"/>
            <a:ext cx="7072430" cy="1327315"/>
            <a:chOff x="-4" y="40"/>
            <a:chExt cx="7072430" cy="1327315"/>
          </a:xfrm>
        </p:grpSpPr>
        <p:sp>
          <p:nvSpPr>
            <p:cNvPr id="83" name="Google Shape;83;p6"/>
            <p:cNvSpPr/>
            <p:nvPr/>
          </p:nvSpPr>
          <p:spPr>
            <a:xfrm>
              <a:off x="6292649" y="126425"/>
              <a:ext cx="779700" cy="259800"/>
            </a:xfrm>
            <a:prstGeom prst="triangle">
              <a:avLst>
                <a:gd name="adj" fmla="val 32425"/>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grpSp>
          <p:nvGrpSpPr>
            <p:cNvPr id="84" name="Google Shape;84;p6"/>
            <p:cNvGrpSpPr/>
            <p:nvPr/>
          </p:nvGrpSpPr>
          <p:grpSpPr>
            <a:xfrm rot="10800000" flipH="1">
              <a:off x="3" y="40"/>
              <a:ext cx="6756168" cy="1327315"/>
              <a:chOff x="-2168138" y="330075"/>
              <a:chExt cx="8650663" cy="1699506"/>
            </a:xfrm>
          </p:grpSpPr>
          <p:sp>
            <p:nvSpPr>
              <p:cNvPr id="85" name="Google Shape;85;p6"/>
              <p:cNvSpPr/>
              <p:nvPr/>
            </p:nvSpPr>
            <p:spPr>
              <a:xfrm>
                <a:off x="-2168138" y="330081"/>
                <a:ext cx="69582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sp>
            <p:nvSpPr>
              <p:cNvPr id="86" name="Google Shape;86;p6"/>
              <p:cNvSpPr/>
              <p:nvPr/>
            </p:nvSpPr>
            <p:spPr>
              <a:xfrm>
                <a:off x="4783025"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grpSp>
        <p:grpSp>
          <p:nvGrpSpPr>
            <p:cNvPr id="87" name="Google Shape;87;p6"/>
            <p:cNvGrpSpPr/>
            <p:nvPr/>
          </p:nvGrpSpPr>
          <p:grpSpPr>
            <a:xfrm rot="10800000" flipH="1">
              <a:off x="-4" y="381007"/>
              <a:ext cx="7072430" cy="771744"/>
              <a:chOff x="-9092084" y="330075"/>
              <a:chExt cx="15574609" cy="1699501"/>
            </a:xfrm>
          </p:grpSpPr>
          <p:sp>
            <p:nvSpPr>
              <p:cNvPr id="88" name="Google Shape;88;p6"/>
              <p:cNvSpPr/>
              <p:nvPr/>
            </p:nvSpPr>
            <p:spPr>
              <a:xfrm>
                <a:off x="-9092084" y="330076"/>
                <a:ext cx="13882200" cy="16995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sp>
            <p:nvSpPr>
              <p:cNvPr id="89" name="Google Shape;89;p6"/>
              <p:cNvSpPr/>
              <p:nvPr/>
            </p:nvSpPr>
            <p:spPr>
              <a:xfrm>
                <a:off x="4783025" y="330075"/>
                <a:ext cx="1699500" cy="16995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grpSp>
      </p:grpSp>
      <p:grpSp>
        <p:nvGrpSpPr>
          <p:cNvPr id="90" name="Google Shape;90;p6"/>
          <p:cNvGrpSpPr/>
          <p:nvPr/>
        </p:nvGrpSpPr>
        <p:grpSpPr>
          <a:xfrm>
            <a:off x="6946842" y="4472723"/>
            <a:ext cx="2202830" cy="670795"/>
            <a:chOff x="5575242" y="4472723"/>
            <a:chExt cx="2202830" cy="670795"/>
          </a:xfrm>
        </p:grpSpPr>
        <p:sp>
          <p:nvSpPr>
            <p:cNvPr id="91" name="Google Shape;91;p6"/>
            <p:cNvSpPr/>
            <p:nvPr/>
          </p:nvSpPr>
          <p:spPr>
            <a:xfrm rot="10800000">
              <a:off x="5575242" y="4948334"/>
              <a:ext cx="394200" cy="131400"/>
            </a:xfrm>
            <a:prstGeom prst="triangle">
              <a:avLst>
                <a:gd name="adj" fmla="val 32425"/>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2" name="Google Shape;92;p6"/>
            <p:cNvGrpSpPr/>
            <p:nvPr/>
          </p:nvGrpSpPr>
          <p:grpSpPr>
            <a:xfrm flipH="1">
              <a:off x="5734850" y="4472723"/>
              <a:ext cx="2040837" cy="670795"/>
              <a:chOff x="1297954" y="330075"/>
              <a:chExt cx="5169293" cy="1699506"/>
            </a:xfrm>
          </p:grpSpPr>
          <p:sp>
            <p:nvSpPr>
              <p:cNvPr id="93" name="Google Shape;93;p6"/>
              <p:cNvSpPr/>
              <p:nvPr/>
            </p:nvSpPr>
            <p:spPr>
              <a:xfrm>
                <a:off x="1297954" y="330081"/>
                <a:ext cx="34767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6"/>
              <p:cNvSpPr/>
              <p:nvPr/>
            </p:nvSpPr>
            <p:spPr>
              <a:xfrm>
                <a:off x="4767747"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5" name="Google Shape;95;p6"/>
            <p:cNvGrpSpPr/>
            <p:nvPr/>
          </p:nvGrpSpPr>
          <p:grpSpPr>
            <a:xfrm flipH="1">
              <a:off x="5578209" y="4646738"/>
              <a:ext cx="2199863" cy="304563"/>
              <a:chOff x="-5827153" y="330075"/>
              <a:chExt cx="12276019" cy="1699569"/>
            </a:xfrm>
          </p:grpSpPr>
          <p:sp>
            <p:nvSpPr>
              <p:cNvPr id="96" name="Google Shape;96;p6"/>
              <p:cNvSpPr/>
              <p:nvPr/>
            </p:nvSpPr>
            <p:spPr>
              <a:xfrm>
                <a:off x="-5827153" y="330144"/>
                <a:ext cx="10612200" cy="1699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6"/>
              <p:cNvSpPr/>
              <p:nvPr/>
            </p:nvSpPr>
            <p:spPr>
              <a:xfrm>
                <a:off x="4749366" y="330075"/>
                <a:ext cx="1699500" cy="16995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98" name="Google Shape;98;p6"/>
          <p:cNvSpPr txBox="1">
            <a:spLocks noGrp="1"/>
          </p:cNvSpPr>
          <p:nvPr>
            <p:ph type="title"/>
          </p:nvPr>
        </p:nvSpPr>
        <p:spPr>
          <a:xfrm>
            <a:off x="814275" y="392575"/>
            <a:ext cx="5258400" cy="766200"/>
          </a:xfrm>
          <a:prstGeom prst="rect">
            <a:avLst/>
          </a:prstGeom>
        </p:spPr>
        <p:txBody>
          <a:bodyPr spcFirstLastPara="1" wrap="square" lIns="91425" tIns="91425" rIns="91425" bIns="91425" anchor="ctr" anchorCtr="0">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endParaRPr/>
          </a:p>
        </p:txBody>
      </p:sp>
      <p:sp>
        <p:nvSpPr>
          <p:cNvPr id="99" name="Google Shape;99;p6"/>
          <p:cNvSpPr txBox="1">
            <a:spLocks noGrp="1"/>
          </p:cNvSpPr>
          <p:nvPr>
            <p:ph type="body" idx="1"/>
          </p:nvPr>
        </p:nvSpPr>
        <p:spPr>
          <a:xfrm>
            <a:off x="814275" y="1537988"/>
            <a:ext cx="3378300" cy="2724300"/>
          </a:xfrm>
          <a:prstGeom prst="rect">
            <a:avLst/>
          </a:prstGeom>
        </p:spPr>
        <p:txBody>
          <a:bodyPr spcFirstLastPara="1" wrap="square" lIns="91425" tIns="91425" rIns="91425" bIns="91425" anchor="t" anchorCtr="0">
            <a:noAutofit/>
          </a:bodyPr>
          <a:lstStyle>
            <a:lvl1pPr marL="457200" lvl="0" indent="-355600">
              <a:spcBef>
                <a:spcPts val="600"/>
              </a:spcBef>
              <a:spcAft>
                <a:spcPts val="0"/>
              </a:spcAft>
              <a:buSzPts val="2000"/>
              <a:buChar char="▰"/>
              <a:defRPr sz="2000"/>
            </a:lvl1pPr>
            <a:lvl2pPr marL="914400" lvl="1" indent="-355600">
              <a:spcBef>
                <a:spcPts val="1000"/>
              </a:spcBef>
              <a:spcAft>
                <a:spcPts val="0"/>
              </a:spcAft>
              <a:buSzPts val="2000"/>
              <a:buChar char="▻"/>
              <a:defRPr sz="2000"/>
            </a:lvl2pPr>
            <a:lvl3pPr marL="1371600" lvl="2" indent="-355600">
              <a:spcBef>
                <a:spcPts val="1000"/>
              </a:spcBef>
              <a:spcAft>
                <a:spcPts val="0"/>
              </a:spcAft>
              <a:buSzPts val="2000"/>
              <a:buChar char="▻"/>
              <a:defRPr sz="2000"/>
            </a:lvl3pPr>
            <a:lvl4pPr marL="1828800" lvl="3" indent="-355600">
              <a:spcBef>
                <a:spcPts val="1000"/>
              </a:spcBef>
              <a:spcAft>
                <a:spcPts val="0"/>
              </a:spcAft>
              <a:buSzPts val="2000"/>
              <a:buChar char="▻"/>
              <a:defRPr sz="2000"/>
            </a:lvl4pPr>
            <a:lvl5pPr marL="2286000" lvl="4" indent="-355600">
              <a:spcBef>
                <a:spcPts val="1000"/>
              </a:spcBef>
              <a:spcAft>
                <a:spcPts val="0"/>
              </a:spcAft>
              <a:buSzPts val="2000"/>
              <a:buChar char="▻"/>
              <a:defRPr sz="2000"/>
            </a:lvl5pPr>
            <a:lvl6pPr marL="2743200" lvl="5" indent="-355600">
              <a:spcBef>
                <a:spcPts val="1000"/>
              </a:spcBef>
              <a:spcAft>
                <a:spcPts val="0"/>
              </a:spcAft>
              <a:buSzPts val="2000"/>
              <a:buChar char="▻"/>
              <a:defRPr sz="2000"/>
            </a:lvl6pPr>
            <a:lvl7pPr marL="3200400" lvl="6" indent="-355600">
              <a:spcBef>
                <a:spcPts val="1000"/>
              </a:spcBef>
              <a:spcAft>
                <a:spcPts val="0"/>
              </a:spcAft>
              <a:buSzPts val="2000"/>
              <a:buChar char="▻"/>
              <a:defRPr sz="2000"/>
            </a:lvl7pPr>
            <a:lvl8pPr marL="3657600" lvl="7" indent="-355600">
              <a:spcBef>
                <a:spcPts val="1000"/>
              </a:spcBef>
              <a:spcAft>
                <a:spcPts val="0"/>
              </a:spcAft>
              <a:buSzPts val="2000"/>
              <a:buChar char="▻"/>
              <a:defRPr sz="2000"/>
            </a:lvl8pPr>
            <a:lvl9pPr marL="4114800" lvl="8" indent="-355600">
              <a:spcBef>
                <a:spcPts val="1000"/>
              </a:spcBef>
              <a:spcAft>
                <a:spcPts val="1000"/>
              </a:spcAft>
              <a:buSzPts val="2000"/>
              <a:buChar char="▻"/>
              <a:defRPr sz="2000"/>
            </a:lvl9pPr>
          </a:lstStyle>
          <a:p>
            <a:endParaRPr/>
          </a:p>
        </p:txBody>
      </p:sp>
      <p:sp>
        <p:nvSpPr>
          <p:cNvPr id="100" name="Google Shape;100;p6"/>
          <p:cNvSpPr txBox="1">
            <a:spLocks noGrp="1"/>
          </p:cNvSpPr>
          <p:nvPr>
            <p:ph type="body" idx="2"/>
          </p:nvPr>
        </p:nvSpPr>
        <p:spPr>
          <a:xfrm>
            <a:off x="4396123" y="1537988"/>
            <a:ext cx="3378300" cy="2724300"/>
          </a:xfrm>
          <a:prstGeom prst="rect">
            <a:avLst/>
          </a:prstGeom>
        </p:spPr>
        <p:txBody>
          <a:bodyPr spcFirstLastPara="1" wrap="square" lIns="91425" tIns="91425" rIns="91425" bIns="91425" anchor="t" anchorCtr="0">
            <a:noAutofit/>
          </a:bodyPr>
          <a:lstStyle>
            <a:lvl1pPr marL="457200" lvl="0" indent="-355600">
              <a:spcBef>
                <a:spcPts val="600"/>
              </a:spcBef>
              <a:spcAft>
                <a:spcPts val="0"/>
              </a:spcAft>
              <a:buSzPts val="2000"/>
              <a:buChar char="▰"/>
              <a:defRPr sz="2000"/>
            </a:lvl1pPr>
            <a:lvl2pPr marL="914400" lvl="1" indent="-355600">
              <a:spcBef>
                <a:spcPts val="1000"/>
              </a:spcBef>
              <a:spcAft>
                <a:spcPts val="0"/>
              </a:spcAft>
              <a:buSzPts val="2000"/>
              <a:buChar char="▻"/>
              <a:defRPr sz="2000"/>
            </a:lvl2pPr>
            <a:lvl3pPr marL="1371600" lvl="2" indent="-355600">
              <a:spcBef>
                <a:spcPts val="1000"/>
              </a:spcBef>
              <a:spcAft>
                <a:spcPts val="0"/>
              </a:spcAft>
              <a:buSzPts val="2000"/>
              <a:buChar char="▻"/>
              <a:defRPr sz="2000"/>
            </a:lvl3pPr>
            <a:lvl4pPr marL="1828800" lvl="3" indent="-355600">
              <a:spcBef>
                <a:spcPts val="1000"/>
              </a:spcBef>
              <a:spcAft>
                <a:spcPts val="0"/>
              </a:spcAft>
              <a:buSzPts val="2000"/>
              <a:buChar char="▻"/>
              <a:defRPr sz="2000"/>
            </a:lvl4pPr>
            <a:lvl5pPr marL="2286000" lvl="4" indent="-355600">
              <a:spcBef>
                <a:spcPts val="1000"/>
              </a:spcBef>
              <a:spcAft>
                <a:spcPts val="0"/>
              </a:spcAft>
              <a:buSzPts val="2000"/>
              <a:buChar char="▻"/>
              <a:defRPr sz="2000"/>
            </a:lvl5pPr>
            <a:lvl6pPr marL="2743200" lvl="5" indent="-355600">
              <a:spcBef>
                <a:spcPts val="1000"/>
              </a:spcBef>
              <a:spcAft>
                <a:spcPts val="0"/>
              </a:spcAft>
              <a:buSzPts val="2000"/>
              <a:buChar char="▻"/>
              <a:defRPr sz="2000"/>
            </a:lvl6pPr>
            <a:lvl7pPr marL="3200400" lvl="6" indent="-355600">
              <a:spcBef>
                <a:spcPts val="1000"/>
              </a:spcBef>
              <a:spcAft>
                <a:spcPts val="0"/>
              </a:spcAft>
              <a:buSzPts val="2000"/>
              <a:buChar char="▻"/>
              <a:defRPr sz="2000"/>
            </a:lvl7pPr>
            <a:lvl8pPr marL="3657600" lvl="7" indent="-355600">
              <a:spcBef>
                <a:spcPts val="1000"/>
              </a:spcBef>
              <a:spcAft>
                <a:spcPts val="0"/>
              </a:spcAft>
              <a:buSzPts val="2000"/>
              <a:buChar char="▻"/>
              <a:defRPr sz="2000"/>
            </a:lvl8pPr>
            <a:lvl9pPr marL="4114800" lvl="8" indent="-355600">
              <a:spcBef>
                <a:spcPts val="1000"/>
              </a:spcBef>
              <a:spcAft>
                <a:spcPts val="1000"/>
              </a:spcAft>
              <a:buSzPts val="2000"/>
              <a:buChar char="▻"/>
              <a:defRPr sz="2000"/>
            </a:lvl9pPr>
          </a:lstStyle>
          <a:p>
            <a:endParaRPr/>
          </a:p>
        </p:txBody>
      </p:sp>
      <p:sp>
        <p:nvSpPr>
          <p:cNvPr id="101" name="Google Shape;101;p6"/>
          <p:cNvSpPr txBox="1">
            <a:spLocks noGrp="1"/>
          </p:cNvSpPr>
          <p:nvPr>
            <p:ph type="sldNum" idx="12"/>
          </p:nvPr>
        </p:nvSpPr>
        <p:spPr>
          <a:xfrm>
            <a:off x="7618000" y="4636500"/>
            <a:ext cx="1487400" cy="315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2" name="Footer Placeholder 1"/>
          <p:cNvSpPr>
            <a:spLocks noGrp="1"/>
          </p:cNvSpPr>
          <p:nvPr>
            <p:ph type="ftr" sz="quarter" idx="13"/>
          </p:nvPr>
        </p:nvSpPr>
        <p:spPr>
          <a:xfrm>
            <a:off x="3028950" y="4767263"/>
            <a:ext cx="3086100" cy="274637"/>
          </a:xfrm>
          <a:prstGeom prst="rect">
            <a:avLst/>
          </a:prstGeom>
        </p:spPr>
        <p:txBody>
          <a:bodyPr/>
          <a:lstStyle/>
          <a:p>
            <a:r>
              <a:rPr lang="en-US"/>
              <a:t>Essentials of Medical Microbiology</a:t>
            </a:r>
          </a:p>
        </p:txBody>
      </p:sp>
      <p:pic>
        <p:nvPicPr>
          <p:cNvPr id="3" name="Picture 2" descr="Logo&#10;&#10;Description automatically generated">
            <a:extLst>
              <a:ext uri="{FF2B5EF4-FFF2-40B4-BE49-F238E27FC236}">
                <a16:creationId xmlns:a16="http://schemas.microsoft.com/office/drawing/2014/main" xmlns="" id="{1E1AD9C8-7587-4DE8-AA63-9A93D022CEB7}"/>
              </a:ext>
            </a:extLst>
          </p:cNvPr>
          <p:cNvPicPr>
            <a:picLocks noChangeAspect="1"/>
          </p:cNvPicPr>
          <p:nvPr userDrawn="1"/>
        </p:nvPicPr>
        <p:blipFill>
          <a:blip r:embed="rId2"/>
          <a:stretch>
            <a:fillRect/>
          </a:stretch>
        </p:blipFill>
        <p:spPr>
          <a:xfrm>
            <a:off x="8061433" y="139461"/>
            <a:ext cx="884735" cy="576915"/>
          </a:xfrm>
          <a:prstGeom prst="rect">
            <a:avLst/>
          </a:prstGeom>
        </p:spPr>
      </p:pic>
    </p:spTree>
    <p:extLst>
      <p:ext uri="{BB962C8B-B14F-4D97-AF65-F5344CB8AC3E}">
        <p14:creationId xmlns:p14="http://schemas.microsoft.com/office/powerpoint/2010/main" val="5086970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Subtitle">
  <p:cSld name="Subtitle">
    <p:spTree>
      <p:nvGrpSpPr>
        <p:cNvPr id="1" name="Shape 23"/>
        <p:cNvGrpSpPr/>
        <p:nvPr/>
      </p:nvGrpSpPr>
      <p:grpSpPr>
        <a:xfrm>
          <a:off x="0" y="0"/>
          <a:ext cx="0" cy="0"/>
          <a:chOff x="0" y="0"/>
          <a:chExt cx="0" cy="0"/>
        </a:xfrm>
      </p:grpSpPr>
      <p:sp>
        <p:nvSpPr>
          <p:cNvPr id="24" name="Google Shape;24;p3"/>
          <p:cNvSpPr/>
          <p:nvPr/>
        </p:nvSpPr>
        <p:spPr>
          <a:xfrm>
            <a:off x="5697214" y="2635519"/>
            <a:ext cx="889200" cy="296400"/>
          </a:xfrm>
          <a:prstGeom prst="triangle">
            <a:avLst>
              <a:gd name="adj" fmla="val 32425"/>
            </a:avLst>
          </a:prstGeom>
          <a:solidFill>
            <a:srgbClr val="2632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panose="02000000000000000000"/>
              <a:ea typeface="Arvo" panose="02000000000000000000"/>
              <a:cs typeface="Arvo" panose="02000000000000000000"/>
              <a:sym typeface="Arvo" panose="02000000000000000000"/>
            </a:endParaRPr>
          </a:p>
        </p:txBody>
      </p:sp>
      <p:grpSp>
        <p:nvGrpSpPr>
          <p:cNvPr id="25" name="Google Shape;25;p3"/>
          <p:cNvGrpSpPr/>
          <p:nvPr/>
        </p:nvGrpSpPr>
        <p:grpSpPr>
          <a:xfrm>
            <a:off x="0" y="-7088"/>
            <a:ext cx="8661398" cy="5150588"/>
            <a:chOff x="0" y="-7088"/>
            <a:chExt cx="8661398" cy="5150588"/>
          </a:xfrm>
        </p:grpSpPr>
        <p:sp>
          <p:nvSpPr>
            <p:cNvPr id="26" name="Google Shape;26;p3"/>
            <p:cNvSpPr/>
            <p:nvPr/>
          </p:nvSpPr>
          <p:spPr>
            <a:xfrm>
              <a:off x="0" y="0"/>
              <a:ext cx="35250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3"/>
            <p:cNvSpPr/>
            <p:nvPr/>
          </p:nvSpPr>
          <p:spPr>
            <a:xfrm rot="10800000" flipH="1">
              <a:off x="3517898" y="-7088"/>
              <a:ext cx="5143500" cy="5143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panose="02000000000000000000"/>
                <a:ea typeface="Arvo" panose="02000000000000000000"/>
                <a:cs typeface="Arvo" panose="02000000000000000000"/>
                <a:sym typeface="Arvo" panose="02000000000000000000"/>
              </a:endParaRPr>
            </a:p>
          </p:txBody>
        </p:sp>
      </p:grpSp>
      <p:grpSp>
        <p:nvGrpSpPr>
          <p:cNvPr id="28" name="Google Shape;28;p3"/>
          <p:cNvGrpSpPr/>
          <p:nvPr/>
        </p:nvGrpSpPr>
        <p:grpSpPr>
          <a:xfrm rot="10800000" flipH="1">
            <a:off x="-2" y="2924826"/>
            <a:ext cx="6589087" cy="2027268"/>
            <a:chOff x="-9894852" y="-4493254"/>
            <a:chExt cx="21200407" cy="6522740"/>
          </a:xfrm>
        </p:grpSpPr>
        <p:sp>
          <p:nvSpPr>
            <p:cNvPr id="29" name="Google Shape;29;p3"/>
            <p:cNvSpPr/>
            <p:nvPr/>
          </p:nvSpPr>
          <p:spPr>
            <a:xfrm>
              <a:off x="-9894852" y="-4493114"/>
              <a:ext cx="14685300" cy="65226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panose="02000000000000000000"/>
                <a:ea typeface="Arvo" panose="02000000000000000000"/>
                <a:cs typeface="Arvo" panose="02000000000000000000"/>
                <a:sym typeface="Arvo" panose="02000000000000000000"/>
              </a:endParaRPr>
            </a:p>
          </p:txBody>
        </p:sp>
        <p:sp>
          <p:nvSpPr>
            <p:cNvPr id="30" name="Google Shape;30;p3"/>
            <p:cNvSpPr/>
            <p:nvPr/>
          </p:nvSpPr>
          <p:spPr>
            <a:xfrm>
              <a:off x="4782955" y="-4493254"/>
              <a:ext cx="6522600" cy="65226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panose="02000000000000000000"/>
                <a:ea typeface="Arvo" panose="02000000000000000000"/>
                <a:cs typeface="Arvo" panose="02000000000000000000"/>
                <a:sym typeface="Arvo" panose="02000000000000000000"/>
              </a:endParaRPr>
            </a:p>
          </p:txBody>
        </p:sp>
      </p:grpSp>
      <p:grpSp>
        <p:nvGrpSpPr>
          <p:cNvPr id="31" name="Google Shape;31;p3"/>
          <p:cNvGrpSpPr/>
          <p:nvPr/>
        </p:nvGrpSpPr>
        <p:grpSpPr>
          <a:xfrm>
            <a:off x="6946842" y="4472723"/>
            <a:ext cx="2202830" cy="670795"/>
            <a:chOff x="5575242" y="4472723"/>
            <a:chExt cx="2202830" cy="670795"/>
          </a:xfrm>
        </p:grpSpPr>
        <p:sp>
          <p:nvSpPr>
            <p:cNvPr id="32" name="Google Shape;32;p3"/>
            <p:cNvSpPr/>
            <p:nvPr/>
          </p:nvSpPr>
          <p:spPr>
            <a:xfrm rot="10800000">
              <a:off x="5575242" y="4948334"/>
              <a:ext cx="394200" cy="131400"/>
            </a:xfrm>
            <a:prstGeom prst="triangle">
              <a:avLst>
                <a:gd name="adj" fmla="val 32425"/>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3" name="Google Shape;33;p3"/>
            <p:cNvGrpSpPr/>
            <p:nvPr/>
          </p:nvGrpSpPr>
          <p:grpSpPr>
            <a:xfrm flipH="1">
              <a:off x="5734850" y="4472723"/>
              <a:ext cx="2040837" cy="670795"/>
              <a:chOff x="1297954" y="330075"/>
              <a:chExt cx="5169293" cy="1699506"/>
            </a:xfrm>
          </p:grpSpPr>
          <p:sp>
            <p:nvSpPr>
              <p:cNvPr id="34" name="Google Shape;34;p3"/>
              <p:cNvSpPr/>
              <p:nvPr/>
            </p:nvSpPr>
            <p:spPr>
              <a:xfrm>
                <a:off x="1297954" y="330081"/>
                <a:ext cx="34767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3"/>
              <p:cNvSpPr/>
              <p:nvPr/>
            </p:nvSpPr>
            <p:spPr>
              <a:xfrm>
                <a:off x="4767747"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 name="Google Shape;36;p3"/>
            <p:cNvGrpSpPr/>
            <p:nvPr/>
          </p:nvGrpSpPr>
          <p:grpSpPr>
            <a:xfrm flipH="1">
              <a:off x="5578209" y="4646738"/>
              <a:ext cx="2199863" cy="304563"/>
              <a:chOff x="-5827153" y="330075"/>
              <a:chExt cx="12276019" cy="1699569"/>
            </a:xfrm>
          </p:grpSpPr>
          <p:sp>
            <p:nvSpPr>
              <p:cNvPr id="37" name="Google Shape;37;p3"/>
              <p:cNvSpPr/>
              <p:nvPr/>
            </p:nvSpPr>
            <p:spPr>
              <a:xfrm>
                <a:off x="-5827153" y="330144"/>
                <a:ext cx="10612200" cy="1699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3"/>
              <p:cNvSpPr/>
              <p:nvPr/>
            </p:nvSpPr>
            <p:spPr>
              <a:xfrm>
                <a:off x="4749366" y="330075"/>
                <a:ext cx="1699500" cy="16995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39" name="Google Shape;39;p3"/>
          <p:cNvSpPr txBox="1">
            <a:spLocks noGrp="1"/>
          </p:cNvSpPr>
          <p:nvPr>
            <p:ph type="ctrTitle"/>
          </p:nvPr>
        </p:nvSpPr>
        <p:spPr>
          <a:xfrm>
            <a:off x="463525" y="2871148"/>
            <a:ext cx="4094400" cy="11598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endParaRPr/>
          </a:p>
        </p:txBody>
      </p:sp>
      <p:sp>
        <p:nvSpPr>
          <p:cNvPr id="40" name="Google Shape;40;p3"/>
          <p:cNvSpPr txBox="1">
            <a:spLocks noGrp="1"/>
          </p:cNvSpPr>
          <p:nvPr>
            <p:ph type="subTitle" idx="1"/>
          </p:nvPr>
        </p:nvSpPr>
        <p:spPr>
          <a:xfrm>
            <a:off x="463525" y="3975449"/>
            <a:ext cx="4094400" cy="7848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5"/>
              </a:buClr>
              <a:buSzPts val="2000"/>
              <a:buNone/>
              <a:defRPr sz="2000">
                <a:solidFill>
                  <a:schemeClr val="accent5"/>
                </a:solidFill>
              </a:defRPr>
            </a:lvl1pPr>
            <a:lvl2pPr lvl="1" rtl="0">
              <a:spcBef>
                <a:spcPts val="1000"/>
              </a:spcBef>
              <a:spcAft>
                <a:spcPts val="0"/>
              </a:spcAft>
              <a:buClr>
                <a:schemeClr val="accent5"/>
              </a:buClr>
              <a:buSzPts val="2000"/>
              <a:buNone/>
              <a:defRPr sz="2000">
                <a:solidFill>
                  <a:schemeClr val="accent5"/>
                </a:solidFill>
              </a:defRPr>
            </a:lvl2pPr>
            <a:lvl3pPr lvl="2" rtl="0">
              <a:spcBef>
                <a:spcPts val="1000"/>
              </a:spcBef>
              <a:spcAft>
                <a:spcPts val="0"/>
              </a:spcAft>
              <a:buClr>
                <a:schemeClr val="accent5"/>
              </a:buClr>
              <a:buSzPts val="2000"/>
              <a:buNone/>
              <a:defRPr sz="2000">
                <a:solidFill>
                  <a:schemeClr val="accent5"/>
                </a:solidFill>
              </a:defRPr>
            </a:lvl3pPr>
            <a:lvl4pPr lvl="3" rtl="0">
              <a:spcBef>
                <a:spcPts val="1000"/>
              </a:spcBef>
              <a:spcAft>
                <a:spcPts val="0"/>
              </a:spcAft>
              <a:buClr>
                <a:schemeClr val="accent5"/>
              </a:buClr>
              <a:buSzPts val="2000"/>
              <a:buNone/>
              <a:defRPr sz="2000">
                <a:solidFill>
                  <a:schemeClr val="accent5"/>
                </a:solidFill>
              </a:defRPr>
            </a:lvl4pPr>
            <a:lvl5pPr lvl="4" rtl="0">
              <a:spcBef>
                <a:spcPts val="1000"/>
              </a:spcBef>
              <a:spcAft>
                <a:spcPts val="0"/>
              </a:spcAft>
              <a:buClr>
                <a:schemeClr val="accent5"/>
              </a:buClr>
              <a:buSzPts val="2000"/>
              <a:buNone/>
              <a:defRPr sz="2000">
                <a:solidFill>
                  <a:schemeClr val="accent5"/>
                </a:solidFill>
              </a:defRPr>
            </a:lvl5pPr>
            <a:lvl6pPr lvl="5" rtl="0">
              <a:spcBef>
                <a:spcPts val="1000"/>
              </a:spcBef>
              <a:spcAft>
                <a:spcPts val="0"/>
              </a:spcAft>
              <a:buClr>
                <a:schemeClr val="accent5"/>
              </a:buClr>
              <a:buSzPts val="2000"/>
              <a:buNone/>
              <a:defRPr sz="2000">
                <a:solidFill>
                  <a:schemeClr val="accent5"/>
                </a:solidFill>
              </a:defRPr>
            </a:lvl6pPr>
            <a:lvl7pPr lvl="6" rtl="0">
              <a:spcBef>
                <a:spcPts val="1000"/>
              </a:spcBef>
              <a:spcAft>
                <a:spcPts val="0"/>
              </a:spcAft>
              <a:buClr>
                <a:schemeClr val="accent5"/>
              </a:buClr>
              <a:buSzPts val="2000"/>
              <a:buNone/>
              <a:defRPr sz="2000">
                <a:solidFill>
                  <a:schemeClr val="accent5"/>
                </a:solidFill>
              </a:defRPr>
            </a:lvl7pPr>
            <a:lvl8pPr lvl="7" rtl="0">
              <a:spcBef>
                <a:spcPts val="1000"/>
              </a:spcBef>
              <a:spcAft>
                <a:spcPts val="0"/>
              </a:spcAft>
              <a:buClr>
                <a:schemeClr val="accent5"/>
              </a:buClr>
              <a:buSzPts val="2000"/>
              <a:buNone/>
              <a:defRPr sz="2000">
                <a:solidFill>
                  <a:schemeClr val="accent5"/>
                </a:solidFill>
              </a:defRPr>
            </a:lvl8pPr>
            <a:lvl9pPr lvl="8" rtl="0">
              <a:spcBef>
                <a:spcPts val="1000"/>
              </a:spcBef>
              <a:spcAft>
                <a:spcPts val="1000"/>
              </a:spcAft>
              <a:buClr>
                <a:schemeClr val="accent5"/>
              </a:buClr>
              <a:buSzPts val="2000"/>
              <a:buNone/>
              <a:defRPr sz="2000">
                <a:solidFill>
                  <a:schemeClr val="accent5"/>
                </a:solidFill>
              </a:defRPr>
            </a:lvl9pPr>
          </a:lstStyle>
          <a:p>
            <a:endParaRPr/>
          </a:p>
        </p:txBody>
      </p:sp>
      <p:sp>
        <p:nvSpPr>
          <p:cNvPr id="41" name="Google Shape;41;p3"/>
          <p:cNvSpPr txBox="1">
            <a:spLocks noGrp="1"/>
          </p:cNvSpPr>
          <p:nvPr>
            <p:ph type="sldNum" idx="12"/>
          </p:nvPr>
        </p:nvSpPr>
        <p:spPr>
          <a:xfrm>
            <a:off x="7618000" y="4636500"/>
            <a:ext cx="1487400" cy="315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lang="en-GB"/>
          </a:p>
        </p:txBody>
      </p:sp>
      <p:pic>
        <p:nvPicPr>
          <p:cNvPr id="2" name="Picture 1" descr="Logo&#10;&#10;Description automatically generated">
            <a:extLst>
              <a:ext uri="{FF2B5EF4-FFF2-40B4-BE49-F238E27FC236}">
                <a16:creationId xmlns:a16="http://schemas.microsoft.com/office/drawing/2014/main" xmlns="" id="{41714113-1A2B-4566-906F-BE0DEFF6ED8C}"/>
              </a:ext>
            </a:extLst>
          </p:cNvPr>
          <p:cNvPicPr>
            <a:picLocks noChangeAspect="1"/>
          </p:cNvPicPr>
          <p:nvPr userDrawn="1"/>
        </p:nvPicPr>
        <p:blipFill>
          <a:blip r:embed="rId2"/>
          <a:stretch>
            <a:fillRect/>
          </a:stretch>
        </p:blipFill>
        <p:spPr>
          <a:xfrm>
            <a:off x="8061433" y="139461"/>
            <a:ext cx="884735" cy="576915"/>
          </a:xfrm>
          <a:prstGeom prst="rect">
            <a:avLst/>
          </a:prstGeom>
        </p:spPr>
      </p:pic>
    </p:spTree>
    <p:extLst>
      <p:ext uri="{BB962C8B-B14F-4D97-AF65-F5344CB8AC3E}">
        <p14:creationId xmlns:p14="http://schemas.microsoft.com/office/powerpoint/2010/main" val="1138665063"/>
      </p:ext>
    </p:extLst>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825D1199-B983-4BBB-A740-49310B7AA9CB}" type="datetimeFigureOut">
              <a:rPr lang="en-US" smtClean="0"/>
              <a:t>8/28/2024</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C75F94C-956A-4189-AB3E-8FBA0A209F94}" type="slidenum">
              <a:rPr lang="en-US" smtClean="0"/>
              <a:t>‹#›</a:t>
            </a:fld>
            <a:endParaRPr lang="en-US"/>
          </a:p>
        </p:txBody>
      </p:sp>
    </p:spTree>
    <p:extLst>
      <p:ext uri="{BB962C8B-B14F-4D97-AF65-F5344CB8AC3E}">
        <p14:creationId xmlns:p14="http://schemas.microsoft.com/office/powerpoint/2010/main" val="31268421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11"/>
          <p:cNvSpPr txBox="1">
            <a:spLocks noGrp="1"/>
          </p:cNvSpPr>
          <p:nvPr>
            <p:ph type="ctrTitle"/>
          </p:nvPr>
        </p:nvSpPr>
        <p:spPr/>
        <p:txBody>
          <a:bodyPr>
            <a:normAutofit/>
          </a:bodyPr>
          <a:lstStyle/>
          <a:p>
            <a:r>
              <a:rPr lang="en-US" sz="6600" b="1" dirty="0" smtClean="0">
                <a:solidFill>
                  <a:srgbClr val="FF0000"/>
                </a:solidFill>
              </a:rPr>
              <a:t>Antibody</a:t>
            </a:r>
            <a:endParaRPr lang="en-US" sz="6600" b="1" dirty="0">
              <a:solidFill>
                <a:srgbClr val="FF0000"/>
              </a:solidFill>
            </a:endParaRPr>
          </a:p>
        </p:txBody>
      </p:sp>
      <p:sp>
        <p:nvSpPr>
          <p:cNvPr id="5" name="Subtitle 4"/>
          <p:cNvSpPr>
            <a:spLocks noGrp="1"/>
          </p:cNvSpPr>
          <p:nvPr>
            <p:ph type="subTitle" idx="1"/>
          </p:nvPr>
        </p:nvSpPr>
        <p:spPr/>
        <p:txBody>
          <a:bodyPr>
            <a:normAutofit fontScale="85000" lnSpcReduction="20000"/>
          </a:bodyPr>
          <a:lstStyle/>
          <a:p>
            <a:r>
              <a:rPr lang="en-US" b="1" dirty="0" smtClean="0">
                <a:solidFill>
                  <a:srgbClr val="00B050"/>
                </a:solidFill>
              </a:rPr>
              <a:t>Dr. </a:t>
            </a:r>
            <a:r>
              <a:rPr lang="en-US" b="1" dirty="0" err="1" smtClean="0">
                <a:solidFill>
                  <a:srgbClr val="00B050"/>
                </a:solidFill>
              </a:rPr>
              <a:t>Ved</a:t>
            </a:r>
            <a:r>
              <a:rPr lang="en-US" b="1" dirty="0" smtClean="0">
                <a:solidFill>
                  <a:srgbClr val="00B050"/>
                </a:solidFill>
              </a:rPr>
              <a:t> </a:t>
            </a:r>
            <a:r>
              <a:rPr lang="en-US" b="1" dirty="0" err="1" smtClean="0">
                <a:solidFill>
                  <a:srgbClr val="00B050"/>
                </a:solidFill>
              </a:rPr>
              <a:t>Prakash</a:t>
            </a:r>
            <a:endParaRPr lang="en-US" b="1" dirty="0" smtClean="0">
              <a:solidFill>
                <a:srgbClr val="00B050"/>
              </a:solidFill>
            </a:endParaRPr>
          </a:p>
          <a:p>
            <a:r>
              <a:rPr lang="en-US" b="1" dirty="0" smtClean="0">
                <a:solidFill>
                  <a:srgbClr val="00B050"/>
                </a:solidFill>
              </a:rPr>
              <a:t>Professor &amp; Head </a:t>
            </a:r>
          </a:p>
          <a:p>
            <a:r>
              <a:rPr lang="en-US" b="1" dirty="0" smtClean="0">
                <a:solidFill>
                  <a:srgbClr val="00B050"/>
                </a:solidFill>
              </a:rPr>
              <a:t>PG Department of Microbiology</a:t>
            </a:r>
            <a:endParaRPr lang="en-US" b="1" dirty="0">
              <a:solidFill>
                <a:srgbClr val="00B050"/>
              </a:solidFill>
            </a:endParaRPr>
          </a:p>
        </p:txBody>
      </p:sp>
    </p:spTree>
    <p:extLst>
      <p:ext uri="{BB962C8B-B14F-4D97-AF65-F5344CB8AC3E}">
        <p14:creationId xmlns:p14="http://schemas.microsoft.com/office/powerpoint/2010/main" val="35584176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Learning objectives</a:t>
            </a:r>
            <a:endParaRPr lang="en-US" dirty="0"/>
          </a:p>
        </p:txBody>
      </p:sp>
      <p:sp>
        <p:nvSpPr>
          <p:cNvPr id="193" name="Google Shape;193;p12"/>
          <p:cNvSpPr txBox="1">
            <a:spLocks noGrp="1"/>
          </p:cNvSpPr>
          <p:nvPr>
            <p:ph idx="1"/>
          </p:nvPr>
        </p:nvSpPr>
        <p:spPr/>
        <p:txBody>
          <a:bodyPr>
            <a:normAutofit fontScale="92500" lnSpcReduction="20000"/>
          </a:bodyPr>
          <a:lstStyle/>
          <a:p>
            <a:r>
              <a:rPr lang="en-US" smtClean="0"/>
              <a:t>At the end of the session, the students will be able to understand:</a:t>
            </a:r>
          </a:p>
          <a:p>
            <a:r>
              <a:rPr lang="en-US" smtClean="0"/>
              <a:t>Structure of antibody</a:t>
            </a:r>
          </a:p>
          <a:p>
            <a:r>
              <a:rPr lang="en-US" smtClean="0"/>
              <a:t>Immunoglobulin classes</a:t>
            </a:r>
          </a:p>
          <a:p>
            <a:r>
              <a:rPr lang="en-US" smtClean="0"/>
              <a:t>Antigenic determinants of immunoglobulins</a:t>
            </a:r>
          </a:p>
          <a:p>
            <a:r>
              <a:rPr lang="en-US" smtClean="0"/>
              <a:t>Monoclonal Antibody</a:t>
            </a:r>
          </a:p>
          <a:p>
            <a:r>
              <a:rPr lang="en-US" smtClean="0"/>
              <a:t>Antibody Diversity</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a:t>
            </a:fld>
            <a:endParaRPr lang="en"/>
          </a:p>
        </p:txBody>
      </p:sp>
      <p:grpSp>
        <p:nvGrpSpPr>
          <p:cNvPr id="194" name="Google Shape;194;p12"/>
          <p:cNvGrpSpPr/>
          <p:nvPr/>
        </p:nvGrpSpPr>
        <p:grpSpPr>
          <a:xfrm>
            <a:off x="293683" y="574116"/>
            <a:ext cx="309041" cy="403123"/>
            <a:chOff x="590250" y="244200"/>
            <a:chExt cx="407975" cy="532175"/>
          </a:xfrm>
        </p:grpSpPr>
        <p:sp>
          <p:nvSpPr>
            <p:cNvPr id="195" name="Google Shape;195;p12"/>
            <p:cNvSpPr/>
            <p:nvPr/>
          </p:nvSpPr>
          <p:spPr>
            <a:xfrm>
              <a:off x="623125" y="313625"/>
              <a:ext cx="375100" cy="462750"/>
            </a:xfrm>
            <a:custGeom>
              <a:avLst/>
              <a:gdLst/>
              <a:ahLst/>
              <a:cxnLst/>
              <a:rect l="l" t="t" r="r" b="b"/>
              <a:pathLst>
                <a:path w="15004" h="18510" fill="none" extrusionOk="0">
                  <a:moveTo>
                    <a:pt x="1" y="17536"/>
                  </a:moveTo>
                  <a:lnTo>
                    <a:pt x="1" y="17536"/>
                  </a:lnTo>
                  <a:lnTo>
                    <a:pt x="1" y="17536"/>
                  </a:lnTo>
                  <a:lnTo>
                    <a:pt x="25" y="17682"/>
                  </a:lnTo>
                  <a:lnTo>
                    <a:pt x="49" y="17852"/>
                  </a:lnTo>
                  <a:lnTo>
                    <a:pt x="123" y="18023"/>
                  </a:lnTo>
                  <a:lnTo>
                    <a:pt x="220" y="18193"/>
                  </a:lnTo>
                  <a:lnTo>
                    <a:pt x="293" y="18291"/>
                  </a:lnTo>
                  <a:lnTo>
                    <a:pt x="390" y="18364"/>
                  </a:lnTo>
                  <a:lnTo>
                    <a:pt x="488" y="18412"/>
                  </a:lnTo>
                  <a:lnTo>
                    <a:pt x="610" y="18461"/>
                  </a:lnTo>
                  <a:lnTo>
                    <a:pt x="756" y="18510"/>
                  </a:lnTo>
                  <a:lnTo>
                    <a:pt x="926" y="18510"/>
                  </a:lnTo>
                  <a:lnTo>
                    <a:pt x="14468" y="18510"/>
                  </a:lnTo>
                  <a:lnTo>
                    <a:pt x="14468" y="18510"/>
                  </a:lnTo>
                  <a:lnTo>
                    <a:pt x="14541" y="18510"/>
                  </a:lnTo>
                  <a:lnTo>
                    <a:pt x="14614" y="18485"/>
                  </a:lnTo>
                  <a:lnTo>
                    <a:pt x="14736" y="18412"/>
                  </a:lnTo>
                  <a:lnTo>
                    <a:pt x="14833" y="18291"/>
                  </a:lnTo>
                  <a:lnTo>
                    <a:pt x="14906" y="18144"/>
                  </a:lnTo>
                  <a:lnTo>
                    <a:pt x="14955" y="17974"/>
                  </a:lnTo>
                  <a:lnTo>
                    <a:pt x="14979" y="17779"/>
                  </a:lnTo>
                  <a:lnTo>
                    <a:pt x="15003" y="17438"/>
                  </a:lnTo>
                  <a:lnTo>
                    <a:pt x="15003" y="487"/>
                  </a:lnTo>
                  <a:lnTo>
                    <a:pt x="15003" y="487"/>
                  </a:lnTo>
                  <a:lnTo>
                    <a:pt x="15003" y="341"/>
                  </a:lnTo>
                  <a:lnTo>
                    <a:pt x="14979" y="219"/>
                  </a:lnTo>
                  <a:lnTo>
                    <a:pt x="14955" y="146"/>
                  </a:lnTo>
                  <a:lnTo>
                    <a:pt x="14906" y="73"/>
                  </a:lnTo>
                  <a:lnTo>
                    <a:pt x="14833" y="49"/>
                  </a:lnTo>
                  <a:lnTo>
                    <a:pt x="14736" y="24"/>
                  </a:lnTo>
                  <a:lnTo>
                    <a:pt x="14468" y="0"/>
                  </a:lnTo>
                </a:path>
              </a:pathLst>
            </a:custGeom>
            <a:noFill/>
            <a:ln w="12175" cap="rnd" cmpd="sng">
              <a:solidFill>
                <a:srgbClr val="FF98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12"/>
            <p:cNvSpPr/>
            <p:nvPr/>
          </p:nvSpPr>
          <p:spPr>
            <a:xfrm>
              <a:off x="590250" y="269775"/>
              <a:ext cx="377525" cy="462775"/>
            </a:xfrm>
            <a:custGeom>
              <a:avLst/>
              <a:gdLst/>
              <a:ahLst/>
              <a:cxnLst/>
              <a:rect l="l" t="t" r="r" b="b"/>
              <a:pathLst>
                <a:path w="15101" h="18511" fill="none" extrusionOk="0">
                  <a:moveTo>
                    <a:pt x="14321" y="0"/>
                  </a:moveTo>
                  <a:lnTo>
                    <a:pt x="780" y="0"/>
                  </a:lnTo>
                  <a:lnTo>
                    <a:pt x="780" y="0"/>
                  </a:lnTo>
                  <a:lnTo>
                    <a:pt x="634" y="25"/>
                  </a:lnTo>
                  <a:lnTo>
                    <a:pt x="488" y="74"/>
                  </a:lnTo>
                  <a:lnTo>
                    <a:pt x="342" y="122"/>
                  </a:lnTo>
                  <a:lnTo>
                    <a:pt x="220" y="220"/>
                  </a:lnTo>
                  <a:lnTo>
                    <a:pt x="122" y="341"/>
                  </a:lnTo>
                  <a:lnTo>
                    <a:pt x="74" y="488"/>
                  </a:lnTo>
                  <a:lnTo>
                    <a:pt x="25" y="634"/>
                  </a:lnTo>
                  <a:lnTo>
                    <a:pt x="1" y="780"/>
                  </a:lnTo>
                  <a:lnTo>
                    <a:pt x="1" y="17731"/>
                  </a:lnTo>
                  <a:lnTo>
                    <a:pt x="1" y="17731"/>
                  </a:lnTo>
                  <a:lnTo>
                    <a:pt x="25" y="17877"/>
                  </a:lnTo>
                  <a:lnTo>
                    <a:pt x="74" y="18023"/>
                  </a:lnTo>
                  <a:lnTo>
                    <a:pt x="122" y="18169"/>
                  </a:lnTo>
                  <a:lnTo>
                    <a:pt x="220" y="18291"/>
                  </a:lnTo>
                  <a:lnTo>
                    <a:pt x="342" y="18388"/>
                  </a:lnTo>
                  <a:lnTo>
                    <a:pt x="488" y="18437"/>
                  </a:lnTo>
                  <a:lnTo>
                    <a:pt x="634" y="18486"/>
                  </a:lnTo>
                  <a:lnTo>
                    <a:pt x="780" y="18510"/>
                  </a:lnTo>
                  <a:lnTo>
                    <a:pt x="14321" y="18510"/>
                  </a:lnTo>
                  <a:lnTo>
                    <a:pt x="14321" y="18510"/>
                  </a:lnTo>
                  <a:lnTo>
                    <a:pt x="14467" y="18486"/>
                  </a:lnTo>
                  <a:lnTo>
                    <a:pt x="14614" y="18437"/>
                  </a:lnTo>
                  <a:lnTo>
                    <a:pt x="14760" y="18388"/>
                  </a:lnTo>
                  <a:lnTo>
                    <a:pt x="14881" y="18291"/>
                  </a:lnTo>
                  <a:lnTo>
                    <a:pt x="14979" y="18169"/>
                  </a:lnTo>
                  <a:lnTo>
                    <a:pt x="15028" y="18023"/>
                  </a:lnTo>
                  <a:lnTo>
                    <a:pt x="15076" y="17877"/>
                  </a:lnTo>
                  <a:lnTo>
                    <a:pt x="15101" y="17731"/>
                  </a:lnTo>
                  <a:lnTo>
                    <a:pt x="15101" y="780"/>
                  </a:lnTo>
                  <a:lnTo>
                    <a:pt x="15101" y="780"/>
                  </a:lnTo>
                  <a:lnTo>
                    <a:pt x="15076" y="634"/>
                  </a:lnTo>
                  <a:lnTo>
                    <a:pt x="15028" y="488"/>
                  </a:lnTo>
                  <a:lnTo>
                    <a:pt x="14979" y="341"/>
                  </a:lnTo>
                  <a:lnTo>
                    <a:pt x="14881" y="220"/>
                  </a:lnTo>
                  <a:lnTo>
                    <a:pt x="14760" y="122"/>
                  </a:lnTo>
                  <a:lnTo>
                    <a:pt x="14614" y="74"/>
                  </a:lnTo>
                  <a:lnTo>
                    <a:pt x="14467" y="25"/>
                  </a:lnTo>
                  <a:lnTo>
                    <a:pt x="14321" y="0"/>
                  </a:lnTo>
                  <a:lnTo>
                    <a:pt x="14321" y="0"/>
                  </a:lnTo>
                </a:path>
              </a:pathLst>
            </a:custGeom>
            <a:noFill/>
            <a:ln w="12175" cap="rnd" cmpd="sng">
              <a:solidFill>
                <a:srgbClr val="FF98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12"/>
            <p:cNvSpPr/>
            <p:nvPr/>
          </p:nvSpPr>
          <p:spPr>
            <a:xfrm>
              <a:off x="796650" y="274025"/>
              <a:ext cx="45100" cy="45100"/>
            </a:xfrm>
            <a:custGeom>
              <a:avLst/>
              <a:gdLst/>
              <a:ahLst/>
              <a:cxnLst/>
              <a:rect l="l" t="t" r="r" b="b"/>
              <a:pathLst>
                <a:path w="1804" h="1804" fill="none" extrusionOk="0">
                  <a:moveTo>
                    <a:pt x="902" y="1"/>
                  </a:moveTo>
                  <a:lnTo>
                    <a:pt x="902" y="1"/>
                  </a:lnTo>
                  <a:lnTo>
                    <a:pt x="1073" y="25"/>
                  </a:lnTo>
                  <a:lnTo>
                    <a:pt x="1243" y="74"/>
                  </a:lnTo>
                  <a:lnTo>
                    <a:pt x="1414" y="147"/>
                  </a:lnTo>
                  <a:lnTo>
                    <a:pt x="1535" y="269"/>
                  </a:lnTo>
                  <a:lnTo>
                    <a:pt x="1657" y="391"/>
                  </a:lnTo>
                  <a:lnTo>
                    <a:pt x="1730" y="561"/>
                  </a:lnTo>
                  <a:lnTo>
                    <a:pt x="1779" y="732"/>
                  </a:lnTo>
                  <a:lnTo>
                    <a:pt x="1803" y="902"/>
                  </a:lnTo>
                  <a:lnTo>
                    <a:pt x="1803" y="902"/>
                  </a:lnTo>
                  <a:lnTo>
                    <a:pt x="1779" y="1073"/>
                  </a:lnTo>
                  <a:lnTo>
                    <a:pt x="1730" y="1243"/>
                  </a:lnTo>
                  <a:lnTo>
                    <a:pt x="1657" y="1414"/>
                  </a:lnTo>
                  <a:lnTo>
                    <a:pt x="1535" y="1535"/>
                  </a:lnTo>
                  <a:lnTo>
                    <a:pt x="1414" y="1657"/>
                  </a:lnTo>
                  <a:lnTo>
                    <a:pt x="1243" y="1730"/>
                  </a:lnTo>
                  <a:lnTo>
                    <a:pt x="1073" y="1779"/>
                  </a:lnTo>
                  <a:lnTo>
                    <a:pt x="902" y="1803"/>
                  </a:lnTo>
                  <a:lnTo>
                    <a:pt x="902" y="1803"/>
                  </a:lnTo>
                  <a:lnTo>
                    <a:pt x="732" y="1779"/>
                  </a:lnTo>
                  <a:lnTo>
                    <a:pt x="561" y="1730"/>
                  </a:lnTo>
                  <a:lnTo>
                    <a:pt x="391" y="1657"/>
                  </a:lnTo>
                  <a:lnTo>
                    <a:pt x="269" y="1535"/>
                  </a:lnTo>
                  <a:lnTo>
                    <a:pt x="147" y="1414"/>
                  </a:lnTo>
                  <a:lnTo>
                    <a:pt x="74" y="1243"/>
                  </a:lnTo>
                  <a:lnTo>
                    <a:pt x="25" y="1073"/>
                  </a:lnTo>
                  <a:lnTo>
                    <a:pt x="1" y="902"/>
                  </a:lnTo>
                  <a:lnTo>
                    <a:pt x="1" y="902"/>
                  </a:lnTo>
                  <a:lnTo>
                    <a:pt x="25" y="732"/>
                  </a:lnTo>
                  <a:lnTo>
                    <a:pt x="74" y="561"/>
                  </a:lnTo>
                  <a:lnTo>
                    <a:pt x="147" y="391"/>
                  </a:lnTo>
                  <a:lnTo>
                    <a:pt x="269" y="269"/>
                  </a:lnTo>
                  <a:lnTo>
                    <a:pt x="391" y="147"/>
                  </a:lnTo>
                  <a:lnTo>
                    <a:pt x="561" y="74"/>
                  </a:lnTo>
                  <a:lnTo>
                    <a:pt x="732" y="25"/>
                  </a:lnTo>
                  <a:lnTo>
                    <a:pt x="902" y="1"/>
                  </a:lnTo>
                  <a:lnTo>
                    <a:pt x="902" y="1"/>
                  </a:lnTo>
                </a:path>
              </a:pathLst>
            </a:custGeom>
            <a:noFill/>
            <a:ln w="12175" cap="rnd" cmpd="sng">
              <a:solidFill>
                <a:srgbClr val="FF98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12"/>
            <p:cNvSpPr/>
            <p:nvPr/>
          </p:nvSpPr>
          <p:spPr>
            <a:xfrm>
              <a:off x="713850" y="274025"/>
              <a:ext cx="45075" cy="45100"/>
            </a:xfrm>
            <a:custGeom>
              <a:avLst/>
              <a:gdLst/>
              <a:ahLst/>
              <a:cxnLst/>
              <a:rect l="l" t="t" r="r" b="b"/>
              <a:pathLst>
                <a:path w="1803" h="1804" fill="none" extrusionOk="0">
                  <a:moveTo>
                    <a:pt x="902" y="1"/>
                  </a:moveTo>
                  <a:lnTo>
                    <a:pt x="902" y="1"/>
                  </a:lnTo>
                  <a:lnTo>
                    <a:pt x="1072" y="25"/>
                  </a:lnTo>
                  <a:lnTo>
                    <a:pt x="1243" y="74"/>
                  </a:lnTo>
                  <a:lnTo>
                    <a:pt x="1413" y="147"/>
                  </a:lnTo>
                  <a:lnTo>
                    <a:pt x="1535" y="269"/>
                  </a:lnTo>
                  <a:lnTo>
                    <a:pt x="1657" y="391"/>
                  </a:lnTo>
                  <a:lnTo>
                    <a:pt x="1730" y="561"/>
                  </a:lnTo>
                  <a:lnTo>
                    <a:pt x="1779" y="732"/>
                  </a:lnTo>
                  <a:lnTo>
                    <a:pt x="1803" y="902"/>
                  </a:lnTo>
                  <a:lnTo>
                    <a:pt x="1803" y="902"/>
                  </a:lnTo>
                  <a:lnTo>
                    <a:pt x="1779" y="1073"/>
                  </a:lnTo>
                  <a:lnTo>
                    <a:pt x="1730" y="1243"/>
                  </a:lnTo>
                  <a:lnTo>
                    <a:pt x="1657" y="1414"/>
                  </a:lnTo>
                  <a:lnTo>
                    <a:pt x="1535" y="1535"/>
                  </a:lnTo>
                  <a:lnTo>
                    <a:pt x="1413" y="1657"/>
                  </a:lnTo>
                  <a:lnTo>
                    <a:pt x="1243" y="1730"/>
                  </a:lnTo>
                  <a:lnTo>
                    <a:pt x="1072" y="1779"/>
                  </a:lnTo>
                  <a:lnTo>
                    <a:pt x="902" y="1803"/>
                  </a:lnTo>
                  <a:lnTo>
                    <a:pt x="902" y="1803"/>
                  </a:lnTo>
                  <a:lnTo>
                    <a:pt x="731" y="1779"/>
                  </a:lnTo>
                  <a:lnTo>
                    <a:pt x="561" y="1730"/>
                  </a:lnTo>
                  <a:lnTo>
                    <a:pt x="390" y="1657"/>
                  </a:lnTo>
                  <a:lnTo>
                    <a:pt x="269" y="1535"/>
                  </a:lnTo>
                  <a:lnTo>
                    <a:pt x="147" y="1414"/>
                  </a:lnTo>
                  <a:lnTo>
                    <a:pt x="74" y="1243"/>
                  </a:lnTo>
                  <a:lnTo>
                    <a:pt x="25" y="1073"/>
                  </a:lnTo>
                  <a:lnTo>
                    <a:pt x="1" y="902"/>
                  </a:lnTo>
                  <a:lnTo>
                    <a:pt x="1" y="902"/>
                  </a:lnTo>
                  <a:lnTo>
                    <a:pt x="25" y="732"/>
                  </a:lnTo>
                  <a:lnTo>
                    <a:pt x="74" y="561"/>
                  </a:lnTo>
                  <a:lnTo>
                    <a:pt x="147" y="391"/>
                  </a:lnTo>
                  <a:lnTo>
                    <a:pt x="269" y="269"/>
                  </a:lnTo>
                  <a:lnTo>
                    <a:pt x="390" y="147"/>
                  </a:lnTo>
                  <a:lnTo>
                    <a:pt x="561" y="74"/>
                  </a:lnTo>
                  <a:lnTo>
                    <a:pt x="731" y="25"/>
                  </a:lnTo>
                  <a:lnTo>
                    <a:pt x="902" y="1"/>
                  </a:lnTo>
                  <a:lnTo>
                    <a:pt x="902" y="1"/>
                  </a:lnTo>
                </a:path>
              </a:pathLst>
            </a:custGeom>
            <a:noFill/>
            <a:ln w="12175" cap="rnd" cmpd="sng">
              <a:solidFill>
                <a:srgbClr val="FF98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12"/>
            <p:cNvSpPr/>
            <p:nvPr/>
          </p:nvSpPr>
          <p:spPr>
            <a:xfrm>
              <a:off x="631050" y="274025"/>
              <a:ext cx="45075" cy="45100"/>
            </a:xfrm>
            <a:custGeom>
              <a:avLst/>
              <a:gdLst/>
              <a:ahLst/>
              <a:cxnLst/>
              <a:rect l="l" t="t" r="r" b="b"/>
              <a:pathLst>
                <a:path w="1803" h="1804" fill="none" extrusionOk="0">
                  <a:moveTo>
                    <a:pt x="0" y="902"/>
                  </a:moveTo>
                  <a:lnTo>
                    <a:pt x="0" y="902"/>
                  </a:lnTo>
                  <a:lnTo>
                    <a:pt x="25" y="732"/>
                  </a:lnTo>
                  <a:lnTo>
                    <a:pt x="73" y="561"/>
                  </a:lnTo>
                  <a:lnTo>
                    <a:pt x="147" y="391"/>
                  </a:lnTo>
                  <a:lnTo>
                    <a:pt x="268" y="269"/>
                  </a:lnTo>
                  <a:lnTo>
                    <a:pt x="390" y="147"/>
                  </a:lnTo>
                  <a:lnTo>
                    <a:pt x="561" y="74"/>
                  </a:lnTo>
                  <a:lnTo>
                    <a:pt x="731" y="25"/>
                  </a:lnTo>
                  <a:lnTo>
                    <a:pt x="902" y="1"/>
                  </a:lnTo>
                  <a:lnTo>
                    <a:pt x="902" y="1"/>
                  </a:lnTo>
                  <a:lnTo>
                    <a:pt x="1072" y="25"/>
                  </a:lnTo>
                  <a:lnTo>
                    <a:pt x="1243" y="74"/>
                  </a:lnTo>
                  <a:lnTo>
                    <a:pt x="1413" y="147"/>
                  </a:lnTo>
                  <a:lnTo>
                    <a:pt x="1535" y="269"/>
                  </a:lnTo>
                  <a:lnTo>
                    <a:pt x="1657" y="391"/>
                  </a:lnTo>
                  <a:lnTo>
                    <a:pt x="1730" y="561"/>
                  </a:lnTo>
                  <a:lnTo>
                    <a:pt x="1778" y="732"/>
                  </a:lnTo>
                  <a:lnTo>
                    <a:pt x="1803" y="902"/>
                  </a:lnTo>
                  <a:lnTo>
                    <a:pt x="1803" y="902"/>
                  </a:lnTo>
                  <a:lnTo>
                    <a:pt x="1778" y="1073"/>
                  </a:lnTo>
                  <a:lnTo>
                    <a:pt x="1730" y="1243"/>
                  </a:lnTo>
                  <a:lnTo>
                    <a:pt x="1657" y="1414"/>
                  </a:lnTo>
                  <a:lnTo>
                    <a:pt x="1535" y="1535"/>
                  </a:lnTo>
                  <a:lnTo>
                    <a:pt x="1413" y="1657"/>
                  </a:lnTo>
                  <a:lnTo>
                    <a:pt x="1243" y="1730"/>
                  </a:lnTo>
                  <a:lnTo>
                    <a:pt x="1072" y="1779"/>
                  </a:lnTo>
                  <a:lnTo>
                    <a:pt x="902" y="1803"/>
                  </a:lnTo>
                  <a:lnTo>
                    <a:pt x="902" y="1803"/>
                  </a:lnTo>
                  <a:lnTo>
                    <a:pt x="731" y="1779"/>
                  </a:lnTo>
                  <a:lnTo>
                    <a:pt x="561" y="1730"/>
                  </a:lnTo>
                  <a:lnTo>
                    <a:pt x="390" y="1657"/>
                  </a:lnTo>
                  <a:lnTo>
                    <a:pt x="268" y="1535"/>
                  </a:lnTo>
                  <a:lnTo>
                    <a:pt x="147" y="1414"/>
                  </a:lnTo>
                  <a:lnTo>
                    <a:pt x="73" y="1243"/>
                  </a:lnTo>
                  <a:lnTo>
                    <a:pt x="25" y="1073"/>
                  </a:lnTo>
                  <a:lnTo>
                    <a:pt x="0" y="902"/>
                  </a:lnTo>
                  <a:lnTo>
                    <a:pt x="0" y="902"/>
                  </a:lnTo>
                </a:path>
              </a:pathLst>
            </a:custGeom>
            <a:noFill/>
            <a:ln w="12175" cap="rnd" cmpd="sng">
              <a:solidFill>
                <a:srgbClr val="FF98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12"/>
            <p:cNvSpPr/>
            <p:nvPr/>
          </p:nvSpPr>
          <p:spPr>
            <a:xfrm>
              <a:off x="649925" y="590050"/>
              <a:ext cx="133975" cy="25"/>
            </a:xfrm>
            <a:custGeom>
              <a:avLst/>
              <a:gdLst/>
              <a:ahLst/>
              <a:cxnLst/>
              <a:rect l="l" t="t" r="r" b="b"/>
              <a:pathLst>
                <a:path w="5359" h="1" fill="none" extrusionOk="0">
                  <a:moveTo>
                    <a:pt x="5358" y="0"/>
                  </a:moveTo>
                  <a:lnTo>
                    <a:pt x="0" y="0"/>
                  </a:lnTo>
                </a:path>
              </a:pathLst>
            </a:custGeom>
            <a:noFill/>
            <a:ln w="12175" cap="rnd" cmpd="sng">
              <a:solidFill>
                <a:srgbClr val="FF98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12"/>
            <p:cNvSpPr/>
            <p:nvPr/>
          </p:nvSpPr>
          <p:spPr>
            <a:xfrm>
              <a:off x="649925" y="534625"/>
              <a:ext cx="255750" cy="25"/>
            </a:xfrm>
            <a:custGeom>
              <a:avLst/>
              <a:gdLst/>
              <a:ahLst/>
              <a:cxnLst/>
              <a:rect l="l" t="t" r="r" b="b"/>
              <a:pathLst>
                <a:path w="10230" h="1" fill="none" extrusionOk="0">
                  <a:moveTo>
                    <a:pt x="10229" y="1"/>
                  </a:moveTo>
                  <a:lnTo>
                    <a:pt x="0" y="1"/>
                  </a:lnTo>
                </a:path>
              </a:pathLst>
            </a:custGeom>
            <a:noFill/>
            <a:ln w="12175" cap="rnd" cmpd="sng">
              <a:solidFill>
                <a:srgbClr val="FF98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12"/>
            <p:cNvSpPr/>
            <p:nvPr/>
          </p:nvSpPr>
          <p:spPr>
            <a:xfrm>
              <a:off x="649925" y="479825"/>
              <a:ext cx="255750" cy="25"/>
            </a:xfrm>
            <a:custGeom>
              <a:avLst/>
              <a:gdLst/>
              <a:ahLst/>
              <a:cxnLst/>
              <a:rect l="l" t="t" r="r" b="b"/>
              <a:pathLst>
                <a:path w="10230" h="1" fill="none" extrusionOk="0">
                  <a:moveTo>
                    <a:pt x="10229" y="1"/>
                  </a:moveTo>
                  <a:lnTo>
                    <a:pt x="0" y="1"/>
                  </a:lnTo>
                </a:path>
              </a:pathLst>
            </a:custGeom>
            <a:noFill/>
            <a:ln w="12175" cap="rnd" cmpd="sng">
              <a:solidFill>
                <a:srgbClr val="FF98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12"/>
            <p:cNvSpPr/>
            <p:nvPr/>
          </p:nvSpPr>
          <p:spPr>
            <a:xfrm>
              <a:off x="649925" y="424425"/>
              <a:ext cx="255750" cy="25"/>
            </a:xfrm>
            <a:custGeom>
              <a:avLst/>
              <a:gdLst/>
              <a:ahLst/>
              <a:cxnLst/>
              <a:rect l="l" t="t" r="r" b="b"/>
              <a:pathLst>
                <a:path w="10230" h="1" fill="none" extrusionOk="0">
                  <a:moveTo>
                    <a:pt x="10229" y="1"/>
                  </a:moveTo>
                  <a:lnTo>
                    <a:pt x="0" y="1"/>
                  </a:lnTo>
                </a:path>
              </a:pathLst>
            </a:custGeom>
            <a:noFill/>
            <a:ln w="12175" cap="rnd" cmpd="sng">
              <a:solidFill>
                <a:srgbClr val="FF98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12"/>
            <p:cNvSpPr/>
            <p:nvPr/>
          </p:nvSpPr>
          <p:spPr>
            <a:xfrm>
              <a:off x="879475" y="274025"/>
              <a:ext cx="45075" cy="45100"/>
            </a:xfrm>
            <a:custGeom>
              <a:avLst/>
              <a:gdLst/>
              <a:ahLst/>
              <a:cxnLst/>
              <a:rect l="l" t="t" r="r" b="b"/>
              <a:pathLst>
                <a:path w="1803" h="1804" fill="none" extrusionOk="0">
                  <a:moveTo>
                    <a:pt x="901" y="1803"/>
                  </a:moveTo>
                  <a:lnTo>
                    <a:pt x="901" y="1803"/>
                  </a:lnTo>
                  <a:lnTo>
                    <a:pt x="731" y="1779"/>
                  </a:lnTo>
                  <a:lnTo>
                    <a:pt x="560" y="1730"/>
                  </a:lnTo>
                  <a:lnTo>
                    <a:pt x="390" y="1657"/>
                  </a:lnTo>
                  <a:lnTo>
                    <a:pt x="268" y="1535"/>
                  </a:lnTo>
                  <a:lnTo>
                    <a:pt x="146" y="1414"/>
                  </a:lnTo>
                  <a:lnTo>
                    <a:pt x="73" y="1243"/>
                  </a:lnTo>
                  <a:lnTo>
                    <a:pt x="25" y="1073"/>
                  </a:lnTo>
                  <a:lnTo>
                    <a:pt x="0" y="902"/>
                  </a:lnTo>
                  <a:lnTo>
                    <a:pt x="0" y="902"/>
                  </a:lnTo>
                  <a:lnTo>
                    <a:pt x="25" y="732"/>
                  </a:lnTo>
                  <a:lnTo>
                    <a:pt x="73" y="561"/>
                  </a:lnTo>
                  <a:lnTo>
                    <a:pt x="146" y="391"/>
                  </a:lnTo>
                  <a:lnTo>
                    <a:pt x="268" y="269"/>
                  </a:lnTo>
                  <a:lnTo>
                    <a:pt x="390" y="147"/>
                  </a:lnTo>
                  <a:lnTo>
                    <a:pt x="560" y="74"/>
                  </a:lnTo>
                  <a:lnTo>
                    <a:pt x="731" y="25"/>
                  </a:lnTo>
                  <a:lnTo>
                    <a:pt x="901" y="1"/>
                  </a:lnTo>
                  <a:lnTo>
                    <a:pt x="901" y="1"/>
                  </a:lnTo>
                  <a:lnTo>
                    <a:pt x="1072" y="25"/>
                  </a:lnTo>
                  <a:lnTo>
                    <a:pt x="1242" y="74"/>
                  </a:lnTo>
                  <a:lnTo>
                    <a:pt x="1413" y="147"/>
                  </a:lnTo>
                  <a:lnTo>
                    <a:pt x="1535" y="269"/>
                  </a:lnTo>
                  <a:lnTo>
                    <a:pt x="1656" y="391"/>
                  </a:lnTo>
                  <a:lnTo>
                    <a:pt x="1729" y="561"/>
                  </a:lnTo>
                  <a:lnTo>
                    <a:pt x="1778" y="732"/>
                  </a:lnTo>
                  <a:lnTo>
                    <a:pt x="1802" y="902"/>
                  </a:lnTo>
                  <a:lnTo>
                    <a:pt x="1802" y="902"/>
                  </a:lnTo>
                  <a:lnTo>
                    <a:pt x="1778" y="1073"/>
                  </a:lnTo>
                  <a:lnTo>
                    <a:pt x="1729" y="1243"/>
                  </a:lnTo>
                  <a:lnTo>
                    <a:pt x="1656" y="1414"/>
                  </a:lnTo>
                  <a:lnTo>
                    <a:pt x="1535" y="1535"/>
                  </a:lnTo>
                  <a:lnTo>
                    <a:pt x="1413" y="1657"/>
                  </a:lnTo>
                  <a:lnTo>
                    <a:pt x="1242" y="1730"/>
                  </a:lnTo>
                  <a:lnTo>
                    <a:pt x="1072" y="1779"/>
                  </a:lnTo>
                  <a:lnTo>
                    <a:pt x="901" y="1803"/>
                  </a:lnTo>
                  <a:lnTo>
                    <a:pt x="901" y="1803"/>
                  </a:lnTo>
                </a:path>
              </a:pathLst>
            </a:custGeom>
            <a:noFill/>
            <a:ln w="12175" cap="rnd" cmpd="sng">
              <a:solidFill>
                <a:srgbClr val="FF98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12"/>
            <p:cNvSpPr/>
            <p:nvPr/>
          </p:nvSpPr>
          <p:spPr>
            <a:xfrm>
              <a:off x="654800" y="244200"/>
              <a:ext cx="25" cy="51175"/>
            </a:xfrm>
            <a:custGeom>
              <a:avLst/>
              <a:gdLst/>
              <a:ahLst/>
              <a:cxnLst/>
              <a:rect l="l" t="t" r="r" b="b"/>
              <a:pathLst>
                <a:path w="1" h="2047" fill="none" extrusionOk="0">
                  <a:moveTo>
                    <a:pt x="0" y="1"/>
                  </a:moveTo>
                  <a:lnTo>
                    <a:pt x="0" y="2046"/>
                  </a:lnTo>
                </a:path>
              </a:pathLst>
            </a:custGeom>
            <a:noFill/>
            <a:ln w="12175" cap="rnd" cmpd="sng">
              <a:solidFill>
                <a:srgbClr val="FF98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12"/>
            <p:cNvSpPr/>
            <p:nvPr/>
          </p:nvSpPr>
          <p:spPr>
            <a:xfrm>
              <a:off x="737600" y="244200"/>
              <a:ext cx="25" cy="51175"/>
            </a:xfrm>
            <a:custGeom>
              <a:avLst/>
              <a:gdLst/>
              <a:ahLst/>
              <a:cxnLst/>
              <a:rect l="l" t="t" r="r" b="b"/>
              <a:pathLst>
                <a:path w="1" h="2047" fill="none" extrusionOk="0">
                  <a:moveTo>
                    <a:pt x="1" y="1"/>
                  </a:moveTo>
                  <a:lnTo>
                    <a:pt x="1" y="2046"/>
                  </a:lnTo>
                </a:path>
              </a:pathLst>
            </a:custGeom>
            <a:noFill/>
            <a:ln w="12175" cap="rnd" cmpd="sng">
              <a:solidFill>
                <a:srgbClr val="FF98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12"/>
            <p:cNvSpPr/>
            <p:nvPr/>
          </p:nvSpPr>
          <p:spPr>
            <a:xfrm>
              <a:off x="820400" y="244200"/>
              <a:ext cx="25" cy="51175"/>
            </a:xfrm>
            <a:custGeom>
              <a:avLst/>
              <a:gdLst/>
              <a:ahLst/>
              <a:cxnLst/>
              <a:rect l="l" t="t" r="r" b="b"/>
              <a:pathLst>
                <a:path w="1" h="2047" fill="none" extrusionOk="0">
                  <a:moveTo>
                    <a:pt x="1" y="1"/>
                  </a:moveTo>
                  <a:lnTo>
                    <a:pt x="1" y="2046"/>
                  </a:lnTo>
                </a:path>
              </a:pathLst>
            </a:custGeom>
            <a:noFill/>
            <a:ln w="12175" cap="rnd" cmpd="sng">
              <a:solidFill>
                <a:srgbClr val="FF98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12"/>
            <p:cNvSpPr/>
            <p:nvPr/>
          </p:nvSpPr>
          <p:spPr>
            <a:xfrm>
              <a:off x="903225" y="244200"/>
              <a:ext cx="25" cy="51175"/>
            </a:xfrm>
            <a:custGeom>
              <a:avLst/>
              <a:gdLst/>
              <a:ahLst/>
              <a:cxnLst/>
              <a:rect l="l" t="t" r="r" b="b"/>
              <a:pathLst>
                <a:path w="1" h="2047" fill="none" extrusionOk="0">
                  <a:moveTo>
                    <a:pt x="0" y="1"/>
                  </a:moveTo>
                  <a:lnTo>
                    <a:pt x="0" y="2046"/>
                  </a:lnTo>
                </a:path>
              </a:pathLst>
            </a:custGeom>
            <a:noFill/>
            <a:ln w="12175" cap="rnd" cmpd="sng">
              <a:solidFill>
                <a:srgbClr val="FF98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7443490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ANTIBODY</a:t>
            </a:r>
            <a:endParaRPr lang="en-US" dirty="0"/>
          </a:p>
        </p:txBody>
      </p:sp>
      <p:sp>
        <p:nvSpPr>
          <p:cNvPr id="193" name="Google Shape;193;p12"/>
          <p:cNvSpPr txBox="1">
            <a:spLocks noGrp="1"/>
          </p:cNvSpPr>
          <p:nvPr>
            <p:ph idx="1"/>
          </p:nvPr>
        </p:nvSpPr>
        <p:spPr/>
        <p:txBody>
          <a:bodyPr/>
          <a:lstStyle/>
          <a:p>
            <a:r>
              <a:rPr lang="en-IN" smtClean="0"/>
              <a:t>Specialized glycoprotein, produced from activated B cells (plasma cells) in response to an antigen.</a:t>
            </a:r>
          </a:p>
          <a:p>
            <a:r>
              <a:rPr lang="en-IN" smtClean="0"/>
              <a:t>Capable of combining with the antigen that triggered its production.</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a:t>
            </a:fld>
            <a:endParaRPr lang="en"/>
          </a:p>
        </p:txBody>
      </p:sp>
    </p:spTree>
    <p:extLst>
      <p:ext uri="{BB962C8B-B14F-4D97-AF65-F5344CB8AC3E}">
        <p14:creationId xmlns:p14="http://schemas.microsoft.com/office/powerpoint/2010/main" val="21039021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ANTIBODY (Cont..)</a:t>
            </a:r>
            <a:endParaRPr lang="en-US" dirty="0"/>
          </a:p>
        </p:txBody>
      </p:sp>
      <p:sp>
        <p:nvSpPr>
          <p:cNvPr id="193" name="Google Shape;193;p12"/>
          <p:cNvSpPr txBox="1">
            <a:spLocks noGrp="1"/>
          </p:cNvSpPr>
          <p:nvPr>
            <p:ph idx="1"/>
          </p:nvPr>
        </p:nvSpPr>
        <p:spPr/>
        <p:txBody>
          <a:bodyPr>
            <a:normAutofit fontScale="92500" lnSpcReduction="20000"/>
          </a:bodyPr>
          <a:lstStyle/>
          <a:p>
            <a:pPr lvl="0"/>
            <a:r>
              <a:rPr lang="en-IN" smtClean="0"/>
              <a:t>A.Tiselius in 1939 subjected the serum to electrophoresis, the serum proteins are separated into four fragments- albumin, globulin α, β and γ. </a:t>
            </a:r>
          </a:p>
          <a:p>
            <a:pPr lvl="0"/>
            <a:r>
              <a:rPr lang="en-IN" smtClean="0"/>
              <a:t>Antibodies are located in the γ-globulin fraction; because they immunologically react with the antigen; they were given the name as immunoglobulin.</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a:t>
            </a:fld>
            <a:endParaRPr lang="en"/>
          </a:p>
        </p:txBody>
      </p:sp>
    </p:spTree>
    <p:extLst>
      <p:ext uri="{BB962C8B-B14F-4D97-AF65-F5344CB8AC3E}">
        <p14:creationId xmlns:p14="http://schemas.microsoft.com/office/powerpoint/2010/main" val="3802584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ANTIBODY (Cont..)</a:t>
            </a:r>
            <a:endParaRPr lang="en-US" dirty="0"/>
          </a:p>
        </p:txBody>
      </p:sp>
      <p:sp>
        <p:nvSpPr>
          <p:cNvPr id="5" name="Content Placeholder 4"/>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5</a:t>
            </a:fld>
            <a:endParaRPr lang="en"/>
          </a:p>
        </p:txBody>
      </p:sp>
      <p:pic>
        <p:nvPicPr>
          <p:cNvPr id="6" name="image3.jpeg"/>
          <p:cNvPicPr>
            <a:picLocks noChangeAspect="1"/>
          </p:cNvPicPr>
          <p:nvPr/>
        </p:nvPicPr>
        <p:blipFill>
          <a:blip r:embed="rId3" cstate="print"/>
          <a:stretch>
            <a:fillRect/>
          </a:stretch>
        </p:blipFill>
        <p:spPr>
          <a:xfrm>
            <a:off x="1481772" y="1608564"/>
            <a:ext cx="5702907" cy="2708910"/>
          </a:xfrm>
          <a:prstGeom prst="rect">
            <a:avLst/>
          </a:prstGeom>
        </p:spPr>
      </p:pic>
    </p:spTree>
    <p:extLst>
      <p:ext uri="{BB962C8B-B14F-4D97-AF65-F5344CB8AC3E}">
        <p14:creationId xmlns:p14="http://schemas.microsoft.com/office/powerpoint/2010/main" val="17583733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ANTIBODY (Cont..)</a:t>
            </a:r>
            <a:endParaRPr lang="en-US" dirty="0"/>
          </a:p>
        </p:txBody>
      </p:sp>
      <p:sp>
        <p:nvSpPr>
          <p:cNvPr id="193" name="Google Shape;193;p12"/>
          <p:cNvSpPr txBox="1">
            <a:spLocks noGrp="1"/>
          </p:cNvSpPr>
          <p:nvPr>
            <p:ph idx="1"/>
          </p:nvPr>
        </p:nvSpPr>
        <p:spPr/>
        <p:txBody>
          <a:bodyPr>
            <a:normAutofit fontScale="85000" lnSpcReduction="10000"/>
          </a:bodyPr>
          <a:lstStyle/>
          <a:p>
            <a:pPr lvl="0"/>
            <a:r>
              <a:rPr lang="en-IN" smtClean="0"/>
              <a:t>Both the terms, immunoglobulin (Ig) and antibody are used interchangeably; representing the physiological &amp;functional properties of same molecule respectively.</a:t>
            </a:r>
            <a:endParaRPr lang="en-US" smtClean="0"/>
          </a:p>
          <a:p>
            <a:pPr lvl="0"/>
            <a:r>
              <a:rPr lang="en-IN" smtClean="0"/>
              <a:t>Immunoglobulin (Ig) constitutes 20-25 per cent of total serum proteins. </a:t>
            </a:r>
            <a:endParaRPr lang="en-US" smtClean="0"/>
          </a:p>
          <a:p>
            <a:pPr lvl="0"/>
            <a:r>
              <a:rPr lang="en-IN" smtClean="0"/>
              <a:t>There are five classes (or isotypes) of immunoglobulins recognised-IgG, IgA, IgM, IgD and IgE.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6</a:t>
            </a:fld>
            <a:endParaRPr lang="en"/>
          </a:p>
        </p:txBody>
      </p:sp>
    </p:spTree>
    <p:extLst>
      <p:ext uri="{BB962C8B-B14F-4D97-AF65-F5344CB8AC3E}">
        <p14:creationId xmlns:p14="http://schemas.microsoft.com/office/powerpoint/2010/main" val="40036191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4"/>
          <p:cNvSpPr txBox="1">
            <a:spLocks noGrp="1"/>
          </p:cNvSpPr>
          <p:nvPr>
            <p:ph type="title"/>
          </p:nvPr>
        </p:nvSpPr>
        <p:spPr/>
        <p:txBody>
          <a:bodyPr/>
          <a:lstStyle/>
          <a:p>
            <a:r>
              <a:rPr lang="en-US" smtClean="0"/>
              <a:t>STRUCTURE OF ANTIBODY</a:t>
            </a:r>
            <a:endParaRPr lang="en-US" dirty="0"/>
          </a:p>
        </p:txBody>
      </p:sp>
      <p:sp>
        <p:nvSpPr>
          <p:cNvPr id="5" name="Content Placeholder 4"/>
          <p:cNvSpPr>
            <a:spLocks noGrp="1"/>
          </p:cNvSpPr>
          <p:nvPr>
            <p:ph idx="1"/>
          </p:nvPr>
        </p:nvSpPr>
        <p:spPr/>
        <p:txBody>
          <a:bodyPr/>
          <a:lstStyle/>
          <a:p>
            <a:endParaRPr lang="en-US"/>
          </a:p>
        </p:txBody>
      </p:sp>
      <p:sp>
        <p:nvSpPr>
          <p:cNvPr id="223" name="Google Shape;223;p14"/>
          <p:cNvSpPr txBox="1">
            <a:spLocks noGrp="1"/>
          </p:cNvSpPr>
          <p:nvPr>
            <p:ph type="sldNum" sz="quarter" idx="12"/>
          </p:nvPr>
        </p:nvSpPr>
        <p:spPr/>
        <p:txBody>
          <a:bodyPr/>
          <a:lstStyle/>
          <a:p>
            <a:pPr lvl="0"/>
            <a:fld id="{00000000-1234-1234-1234-123412341234}" type="slidenum">
              <a:rPr lang="en-GB" smtClean="0"/>
              <a:pPr lvl="0"/>
              <a:t>7</a:t>
            </a:fld>
            <a:endParaRPr lang="en-GB"/>
          </a:p>
        </p:txBody>
      </p:sp>
    </p:spTree>
    <p:extLst>
      <p:ext uri="{BB962C8B-B14F-4D97-AF65-F5344CB8AC3E}">
        <p14:creationId xmlns:p14="http://schemas.microsoft.com/office/powerpoint/2010/main" val="2305060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STRUCTURE OF ANTIBODY</a:t>
            </a:r>
            <a:endParaRPr lang="en-US" dirty="0"/>
          </a:p>
        </p:txBody>
      </p:sp>
      <p:sp>
        <p:nvSpPr>
          <p:cNvPr id="193" name="Google Shape;193;p12"/>
          <p:cNvSpPr txBox="1">
            <a:spLocks noGrp="1"/>
          </p:cNvSpPr>
          <p:nvPr>
            <p:ph idx="1"/>
          </p:nvPr>
        </p:nvSpPr>
        <p:spPr/>
        <p:txBody>
          <a:bodyPr>
            <a:normAutofit lnSpcReduction="10000"/>
          </a:bodyPr>
          <a:lstStyle/>
          <a:p>
            <a:r>
              <a:rPr lang="en-IN" smtClean="0"/>
              <a:t>An antibody molecule is a ‘Y-shaped’ heterodimer; composed of four polypeptide chains.</a:t>
            </a:r>
            <a:endParaRPr lang="en-US" smtClean="0"/>
          </a:p>
          <a:p>
            <a:pPr lvl="0"/>
            <a:r>
              <a:rPr lang="en-IN" smtClean="0"/>
              <a:t>Two identical light (L) chains, of molecular weight 25,000 Da each  and</a:t>
            </a:r>
            <a:endParaRPr lang="en-US" smtClean="0"/>
          </a:p>
          <a:p>
            <a:pPr lvl="0"/>
            <a:r>
              <a:rPr lang="en-IN" smtClean="0"/>
              <a:t>Two identical heavy (H) chains each having molecular weight 50,000 Da or more.</a:t>
            </a:r>
            <a:endParaRPr lang="en-US" smtClean="0"/>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8</a:t>
            </a:fld>
            <a:endParaRPr lang="en"/>
          </a:p>
        </p:txBody>
      </p:sp>
      <p:pic>
        <p:nvPicPr>
          <p:cNvPr id="6" name="Picture 5"/>
          <p:cNvPicPr>
            <a:picLocks noChangeAspect="1"/>
          </p:cNvPicPr>
          <p:nvPr/>
        </p:nvPicPr>
        <p:blipFill>
          <a:blip r:embed="rId3"/>
          <a:stretch>
            <a:fillRect/>
          </a:stretch>
        </p:blipFill>
        <p:spPr>
          <a:xfrm>
            <a:off x="5928333" y="1333433"/>
            <a:ext cx="2994017" cy="3057625"/>
          </a:xfrm>
          <a:prstGeom prst="rect">
            <a:avLst/>
          </a:prstGeom>
          <a:ln>
            <a:solidFill>
              <a:schemeClr val="accent1"/>
            </a:solidFill>
          </a:ln>
        </p:spPr>
      </p:pic>
    </p:spTree>
    <p:extLst>
      <p:ext uri="{BB962C8B-B14F-4D97-AF65-F5344CB8AC3E}">
        <p14:creationId xmlns:p14="http://schemas.microsoft.com/office/powerpoint/2010/main" val="32261831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H and L Chain</a:t>
            </a:r>
            <a:endParaRPr lang="en-US" dirty="0"/>
          </a:p>
        </p:txBody>
      </p:sp>
      <p:sp>
        <p:nvSpPr>
          <p:cNvPr id="193" name="Google Shape;193;p12"/>
          <p:cNvSpPr txBox="1">
            <a:spLocks noGrp="1"/>
          </p:cNvSpPr>
          <p:nvPr>
            <p:ph idx="1"/>
          </p:nvPr>
        </p:nvSpPr>
        <p:spPr/>
        <p:txBody>
          <a:bodyPr>
            <a:normAutofit lnSpcReduction="10000"/>
          </a:bodyPr>
          <a:lstStyle/>
          <a:p>
            <a:r>
              <a:rPr lang="en-IN" smtClean="0"/>
              <a:t>All four H and L chains are bound to each other by disulfide bonds, and by noncovalent interactions such as salt linkages, hydrogen bonds, and hydrophobic bonds.</a:t>
            </a:r>
            <a:endParaRPr lang="en-US" smtClean="0"/>
          </a:p>
          <a:p>
            <a:r>
              <a:rPr lang="en-IN" smtClean="0"/>
              <a:t>All the chains have two ends- an amino terminal end (NH3) and a carboxyl terminal end (COOH).</a:t>
            </a:r>
            <a:endParaRPr lang="en-US" smtClean="0"/>
          </a:p>
          <a:p>
            <a:pPr lvl="0"/>
            <a:endParaRPr lang="en-US" smtClean="0"/>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9</a:t>
            </a:fld>
            <a:endParaRPr lang="en"/>
          </a:p>
        </p:txBody>
      </p:sp>
    </p:spTree>
    <p:extLst>
      <p:ext uri="{BB962C8B-B14F-4D97-AF65-F5344CB8AC3E}">
        <p14:creationId xmlns:p14="http://schemas.microsoft.com/office/powerpoint/2010/main" val="3456161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H and L Chain (Cont..)</a:t>
            </a:r>
            <a:endParaRPr lang="en-US" dirty="0"/>
          </a:p>
        </p:txBody>
      </p:sp>
      <p:sp>
        <p:nvSpPr>
          <p:cNvPr id="193" name="Google Shape;193;p12"/>
          <p:cNvSpPr txBox="1">
            <a:spLocks noGrp="1"/>
          </p:cNvSpPr>
          <p:nvPr>
            <p:ph idx="1"/>
          </p:nvPr>
        </p:nvSpPr>
        <p:spPr/>
        <p:txBody>
          <a:bodyPr/>
          <a:lstStyle/>
          <a:p>
            <a:pPr lvl="0"/>
            <a:r>
              <a:rPr lang="en-IN" smtClean="0"/>
              <a:t>There are five classes of H chains and two classes of light chains.</a:t>
            </a:r>
            <a:endParaRPr lang="en-US" smtClean="0"/>
          </a:p>
          <a:p>
            <a:pPr lvl="0"/>
            <a:endParaRPr lang="en-US" smtClean="0"/>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10</a:t>
            </a:fld>
            <a:endParaRPr lang="en"/>
          </a:p>
        </p:txBody>
      </p:sp>
      <p:graphicFrame>
        <p:nvGraphicFramePr>
          <p:cNvPr id="3" name="Table 2"/>
          <p:cNvGraphicFramePr>
            <a:graphicFrameLocks noGrp="1"/>
          </p:cNvGraphicFramePr>
          <p:nvPr>
            <p:extLst>
              <p:ext uri="{D42A27DB-BD31-4B8C-83A1-F6EECF244321}">
                <p14:modId xmlns:p14="http://schemas.microsoft.com/office/powerpoint/2010/main" val="771936692"/>
              </p:ext>
            </p:extLst>
          </p:nvPr>
        </p:nvGraphicFramePr>
        <p:xfrm>
          <a:off x="1504700" y="2094230"/>
          <a:ext cx="6096000" cy="2225040"/>
        </p:xfrm>
        <a:graphic>
          <a:graphicData uri="http://schemas.openxmlformats.org/drawingml/2006/table">
            <a:tbl>
              <a:tblPr firstRow="1" bandRow="1">
                <a:tableStyleId>{69C7853C-536D-4A76-A0AE-DD22124D55A5}</a:tableStyleId>
              </a:tblPr>
              <a:tblGrid>
                <a:gridCol w="3048000">
                  <a:extLst>
                    <a:ext uri="{9D8B030D-6E8A-4147-A177-3AD203B41FA5}">
                      <a16:colId xmlns:a16="http://schemas.microsoft.com/office/drawing/2014/main" xmlns="" val="20000"/>
                    </a:ext>
                  </a:extLst>
                </a:gridCol>
                <a:gridCol w="3048000">
                  <a:extLst>
                    <a:ext uri="{9D8B030D-6E8A-4147-A177-3AD203B41FA5}">
                      <a16:colId xmlns:a16="http://schemas.microsoft.com/office/drawing/2014/main" xmlns="" val="20001"/>
                    </a:ext>
                  </a:extLst>
                </a:gridCol>
              </a:tblGrid>
              <a:tr h="370840">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lnSpc>
                          <a:spcPct val="115000"/>
                        </a:lnSpc>
                        <a:spcBef>
                          <a:spcPts val="0"/>
                        </a:spcBef>
                        <a:spcAft>
                          <a:spcPts val="0"/>
                        </a:spcAft>
                      </a:pPr>
                      <a:r>
                        <a:rPr lang="en-IN" sz="1600" dirty="0">
                          <a:effectLst/>
                          <a:latin typeface="Roboto Condensed Light" panose="020B0604020202020204" charset="0"/>
                          <a:ea typeface="Roboto Condensed Light" panose="020B0604020202020204" charset="0"/>
                        </a:rPr>
                        <a:t>Immunoglobulin class </a:t>
                      </a:r>
                      <a:endParaRPr lang="en-US" sz="1600" dirty="0">
                        <a:effectLst/>
                        <a:latin typeface="Roboto Condensed Light" panose="020B0604020202020204" charset="0"/>
                        <a:ea typeface="Roboto Condensed Light" panose="020B0604020202020204" charset="0"/>
                      </a:endParaRPr>
                    </a:p>
                  </a:txBody>
                  <a:tcPr marL="68580" marR="68580" marT="0" marB="0"/>
                </a:tc>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lnSpc>
                          <a:spcPct val="115000"/>
                        </a:lnSpc>
                        <a:spcBef>
                          <a:spcPts val="0"/>
                        </a:spcBef>
                        <a:spcAft>
                          <a:spcPts val="0"/>
                        </a:spcAft>
                      </a:pPr>
                      <a:r>
                        <a:rPr lang="en-IN" sz="1600">
                          <a:effectLst/>
                          <a:latin typeface="Roboto Condensed Light" panose="020B0604020202020204" charset="0"/>
                          <a:ea typeface="Roboto Condensed Light" panose="020B0604020202020204" charset="0"/>
                        </a:rPr>
                        <a:t>Heavy chain type</a:t>
                      </a:r>
                      <a:endParaRPr lang="en-US" sz="1600">
                        <a:effectLst/>
                        <a:latin typeface="Roboto Condensed Light" panose="020B0604020202020204" charset="0"/>
                        <a:ea typeface="Roboto Condensed Light" panose="020B0604020202020204" charset="0"/>
                      </a:endParaRPr>
                    </a:p>
                  </a:txBody>
                  <a:tcPr marL="68580" marR="68580" marT="0" marB="0"/>
                </a:tc>
                <a:extLst>
                  <a:ext uri="{0D108BD9-81ED-4DB2-BD59-A6C34878D82A}">
                    <a16:rowId xmlns:a16="http://schemas.microsoft.com/office/drawing/2014/main" xmlns="" val="10000"/>
                  </a:ext>
                </a:extLst>
              </a:tr>
              <a:tr h="370840">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lnSpc>
                          <a:spcPct val="115000"/>
                        </a:lnSpc>
                        <a:spcBef>
                          <a:spcPts val="0"/>
                        </a:spcBef>
                        <a:spcAft>
                          <a:spcPts val="0"/>
                        </a:spcAft>
                      </a:pPr>
                      <a:r>
                        <a:rPr lang="en-IN" sz="1600" b="0">
                          <a:effectLst/>
                          <a:latin typeface="Roboto Condensed Light" panose="020B0604020202020204" charset="0"/>
                          <a:ea typeface="Roboto Condensed Light" panose="020B0604020202020204" charset="0"/>
                        </a:rPr>
                        <a:t>IgG </a:t>
                      </a:r>
                      <a:endParaRPr lang="en-US" sz="1600" b="0">
                        <a:effectLst/>
                        <a:latin typeface="Roboto Condensed Light" panose="020B0604020202020204" charset="0"/>
                        <a:ea typeface="Roboto Condensed Light" panose="020B0604020202020204" charset="0"/>
                      </a:endParaRPr>
                    </a:p>
                  </a:txBody>
                  <a:tcPr marL="68580" marR="68580"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nSpc>
                          <a:spcPct val="115000"/>
                        </a:lnSpc>
                        <a:spcBef>
                          <a:spcPts val="0"/>
                        </a:spcBef>
                        <a:spcAft>
                          <a:spcPts val="0"/>
                        </a:spcAft>
                      </a:pPr>
                      <a:r>
                        <a:rPr lang="en-IN" sz="1600">
                          <a:effectLst/>
                          <a:latin typeface="Roboto Condensed Light" panose="020B0604020202020204" charset="0"/>
                          <a:ea typeface="Roboto Condensed Light" panose="020B0604020202020204" charset="0"/>
                        </a:rPr>
                        <a:t>γ(gamma) </a:t>
                      </a:r>
                      <a:endParaRPr lang="en-US" sz="1600">
                        <a:effectLst/>
                        <a:latin typeface="Roboto Condensed Light" panose="020B0604020202020204" charset="0"/>
                        <a:ea typeface="Roboto Condensed Light" panose="020B0604020202020204" charset="0"/>
                      </a:endParaRPr>
                    </a:p>
                  </a:txBody>
                  <a:tcPr marL="68580" marR="68580" marT="0" marB="0"/>
                </a:tc>
                <a:extLst>
                  <a:ext uri="{0D108BD9-81ED-4DB2-BD59-A6C34878D82A}">
                    <a16:rowId xmlns:a16="http://schemas.microsoft.com/office/drawing/2014/main" xmlns="" val="10001"/>
                  </a:ext>
                </a:extLst>
              </a:tr>
              <a:tr h="370840">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lnSpc>
                          <a:spcPct val="115000"/>
                        </a:lnSpc>
                        <a:spcBef>
                          <a:spcPts val="0"/>
                        </a:spcBef>
                        <a:spcAft>
                          <a:spcPts val="0"/>
                        </a:spcAft>
                      </a:pPr>
                      <a:r>
                        <a:rPr lang="en-IN" sz="1600" b="0">
                          <a:effectLst/>
                          <a:latin typeface="Roboto Condensed Light" panose="020B0604020202020204" charset="0"/>
                          <a:ea typeface="Roboto Condensed Light" panose="020B0604020202020204" charset="0"/>
                        </a:rPr>
                        <a:t>IgA </a:t>
                      </a:r>
                      <a:endParaRPr lang="en-US" sz="1600" b="0">
                        <a:effectLst/>
                        <a:latin typeface="Roboto Condensed Light" panose="020B0604020202020204" charset="0"/>
                        <a:ea typeface="Roboto Condensed Light" panose="020B0604020202020204" charset="0"/>
                      </a:endParaRPr>
                    </a:p>
                  </a:txBody>
                  <a:tcPr marL="68580" marR="68580"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nSpc>
                          <a:spcPct val="115000"/>
                        </a:lnSpc>
                        <a:spcBef>
                          <a:spcPts val="0"/>
                        </a:spcBef>
                        <a:spcAft>
                          <a:spcPts val="0"/>
                        </a:spcAft>
                      </a:pPr>
                      <a:r>
                        <a:rPr lang="en-IN" sz="1600">
                          <a:effectLst/>
                          <a:latin typeface="Roboto Condensed Light" panose="020B0604020202020204" charset="0"/>
                          <a:ea typeface="Roboto Condensed Light" panose="020B0604020202020204" charset="0"/>
                        </a:rPr>
                        <a:t>α (alpha) </a:t>
                      </a:r>
                      <a:endParaRPr lang="en-US" sz="1600">
                        <a:effectLst/>
                        <a:latin typeface="Roboto Condensed Light" panose="020B0604020202020204" charset="0"/>
                        <a:ea typeface="Roboto Condensed Light" panose="020B0604020202020204" charset="0"/>
                      </a:endParaRPr>
                    </a:p>
                  </a:txBody>
                  <a:tcPr marL="68580" marR="68580" marT="0" marB="0"/>
                </a:tc>
                <a:extLst>
                  <a:ext uri="{0D108BD9-81ED-4DB2-BD59-A6C34878D82A}">
                    <a16:rowId xmlns:a16="http://schemas.microsoft.com/office/drawing/2014/main" xmlns="" val="10002"/>
                  </a:ext>
                </a:extLst>
              </a:tr>
              <a:tr h="370840">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lnSpc>
                          <a:spcPct val="115000"/>
                        </a:lnSpc>
                        <a:spcBef>
                          <a:spcPts val="0"/>
                        </a:spcBef>
                        <a:spcAft>
                          <a:spcPts val="0"/>
                        </a:spcAft>
                      </a:pPr>
                      <a:r>
                        <a:rPr lang="en-IN" sz="1600" b="0">
                          <a:effectLst/>
                          <a:latin typeface="Roboto Condensed Light" panose="020B0604020202020204" charset="0"/>
                          <a:ea typeface="Roboto Condensed Light" panose="020B0604020202020204" charset="0"/>
                        </a:rPr>
                        <a:t>IgM </a:t>
                      </a:r>
                      <a:endParaRPr lang="en-US" sz="1600" b="0">
                        <a:effectLst/>
                        <a:latin typeface="Roboto Condensed Light" panose="020B0604020202020204" charset="0"/>
                        <a:ea typeface="Roboto Condensed Light" panose="020B0604020202020204" charset="0"/>
                      </a:endParaRPr>
                    </a:p>
                  </a:txBody>
                  <a:tcPr marL="68580" marR="68580"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nSpc>
                          <a:spcPct val="115000"/>
                        </a:lnSpc>
                        <a:spcBef>
                          <a:spcPts val="0"/>
                        </a:spcBef>
                        <a:spcAft>
                          <a:spcPts val="0"/>
                        </a:spcAft>
                      </a:pPr>
                      <a:r>
                        <a:rPr lang="en-IN" sz="1600">
                          <a:effectLst/>
                          <a:latin typeface="Roboto Condensed Light" panose="020B0604020202020204" charset="0"/>
                          <a:ea typeface="Roboto Condensed Light" panose="020B0604020202020204" charset="0"/>
                        </a:rPr>
                        <a:t>µ(mu) </a:t>
                      </a:r>
                      <a:endParaRPr lang="en-US" sz="1600">
                        <a:effectLst/>
                        <a:latin typeface="Roboto Condensed Light" panose="020B0604020202020204" charset="0"/>
                        <a:ea typeface="Roboto Condensed Light" panose="020B0604020202020204" charset="0"/>
                      </a:endParaRPr>
                    </a:p>
                  </a:txBody>
                  <a:tcPr marL="68580" marR="68580" marT="0" marB="0"/>
                </a:tc>
                <a:extLst>
                  <a:ext uri="{0D108BD9-81ED-4DB2-BD59-A6C34878D82A}">
                    <a16:rowId xmlns:a16="http://schemas.microsoft.com/office/drawing/2014/main" xmlns="" val="10003"/>
                  </a:ext>
                </a:extLst>
              </a:tr>
              <a:tr h="370840">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lnSpc>
                          <a:spcPct val="115000"/>
                        </a:lnSpc>
                        <a:spcBef>
                          <a:spcPts val="0"/>
                        </a:spcBef>
                        <a:spcAft>
                          <a:spcPts val="0"/>
                        </a:spcAft>
                      </a:pPr>
                      <a:r>
                        <a:rPr lang="en-IN" sz="1600" b="0">
                          <a:effectLst/>
                          <a:latin typeface="Roboto Condensed Light" panose="020B0604020202020204" charset="0"/>
                          <a:ea typeface="Roboto Condensed Light" panose="020B0604020202020204" charset="0"/>
                        </a:rPr>
                        <a:t>IgD </a:t>
                      </a:r>
                      <a:endParaRPr lang="en-US" sz="1600" b="0">
                        <a:effectLst/>
                        <a:latin typeface="Roboto Condensed Light" panose="020B0604020202020204" charset="0"/>
                        <a:ea typeface="Roboto Condensed Light" panose="020B0604020202020204" charset="0"/>
                      </a:endParaRPr>
                    </a:p>
                  </a:txBody>
                  <a:tcPr marL="68580" marR="68580"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nSpc>
                          <a:spcPct val="115000"/>
                        </a:lnSpc>
                        <a:spcBef>
                          <a:spcPts val="0"/>
                        </a:spcBef>
                        <a:spcAft>
                          <a:spcPts val="0"/>
                        </a:spcAft>
                      </a:pPr>
                      <a:r>
                        <a:rPr lang="en-IN" sz="1600">
                          <a:effectLst/>
                          <a:latin typeface="Roboto Condensed Light" panose="020B0604020202020204" charset="0"/>
                          <a:ea typeface="Roboto Condensed Light" panose="020B0604020202020204" charset="0"/>
                        </a:rPr>
                        <a:t>δ(delta) </a:t>
                      </a:r>
                      <a:endParaRPr lang="en-US" sz="1600">
                        <a:effectLst/>
                        <a:latin typeface="Roboto Condensed Light" panose="020B0604020202020204" charset="0"/>
                        <a:ea typeface="Roboto Condensed Light" panose="020B0604020202020204" charset="0"/>
                      </a:endParaRPr>
                    </a:p>
                  </a:txBody>
                  <a:tcPr marL="68580" marR="68580" marT="0" marB="0"/>
                </a:tc>
                <a:extLst>
                  <a:ext uri="{0D108BD9-81ED-4DB2-BD59-A6C34878D82A}">
                    <a16:rowId xmlns:a16="http://schemas.microsoft.com/office/drawing/2014/main" xmlns="" val="10004"/>
                  </a:ext>
                </a:extLst>
              </a:tr>
              <a:tr h="370840">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lnSpc>
                          <a:spcPct val="115000"/>
                        </a:lnSpc>
                        <a:spcBef>
                          <a:spcPts val="0"/>
                        </a:spcBef>
                        <a:spcAft>
                          <a:spcPts val="0"/>
                        </a:spcAft>
                      </a:pPr>
                      <a:r>
                        <a:rPr lang="en-IN" sz="1600" b="0" dirty="0" err="1">
                          <a:effectLst/>
                          <a:latin typeface="Roboto Condensed Light" panose="020B0604020202020204" charset="0"/>
                          <a:ea typeface="Roboto Condensed Light" panose="020B0604020202020204" charset="0"/>
                        </a:rPr>
                        <a:t>IgE</a:t>
                      </a:r>
                      <a:r>
                        <a:rPr lang="en-IN" sz="1600" b="0" dirty="0">
                          <a:effectLst/>
                          <a:latin typeface="Roboto Condensed Light" panose="020B0604020202020204" charset="0"/>
                          <a:ea typeface="Roboto Condensed Light" panose="020B0604020202020204" charset="0"/>
                        </a:rPr>
                        <a:t> </a:t>
                      </a:r>
                      <a:endParaRPr lang="en-US" sz="1600" b="0" dirty="0">
                        <a:effectLst/>
                        <a:latin typeface="Roboto Condensed Light" panose="020B0604020202020204" charset="0"/>
                        <a:ea typeface="Roboto Condensed Light" panose="020B0604020202020204" charset="0"/>
                      </a:endParaRPr>
                    </a:p>
                  </a:txBody>
                  <a:tcPr marL="68580" marR="68580"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nSpc>
                          <a:spcPct val="115000"/>
                        </a:lnSpc>
                        <a:spcBef>
                          <a:spcPts val="0"/>
                        </a:spcBef>
                        <a:spcAft>
                          <a:spcPts val="0"/>
                        </a:spcAft>
                      </a:pPr>
                      <a:r>
                        <a:rPr lang="en-IN" sz="1600" dirty="0">
                          <a:effectLst/>
                          <a:latin typeface="Roboto Condensed Light" panose="020B0604020202020204" charset="0"/>
                          <a:ea typeface="Roboto Condensed Light" panose="020B0604020202020204" charset="0"/>
                        </a:rPr>
                        <a:t>ε(epsilon) </a:t>
                      </a:r>
                      <a:endParaRPr lang="en-US" sz="1600" dirty="0">
                        <a:effectLst/>
                        <a:latin typeface="Roboto Condensed Light" panose="020B0604020202020204" charset="0"/>
                        <a:ea typeface="Roboto Condensed Light" panose="020B0604020202020204" charset="0"/>
                      </a:endParaRPr>
                    </a:p>
                  </a:txBody>
                  <a:tcPr marL="68580" marR="68580" marT="0" marB="0"/>
                </a:tc>
                <a:extLst>
                  <a:ext uri="{0D108BD9-81ED-4DB2-BD59-A6C34878D82A}">
                    <a16:rowId xmlns:a16="http://schemas.microsoft.com/office/drawing/2014/main" xmlns="" val="10005"/>
                  </a:ext>
                </a:extLst>
              </a:tr>
            </a:tbl>
          </a:graphicData>
        </a:graphic>
      </p:graphicFrame>
    </p:spTree>
    <p:extLst>
      <p:ext uri="{BB962C8B-B14F-4D97-AF65-F5344CB8AC3E}">
        <p14:creationId xmlns:p14="http://schemas.microsoft.com/office/powerpoint/2010/main" val="1846547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H and L Chain (Cont..)</a:t>
            </a:r>
            <a:endParaRPr lang="en-US" dirty="0"/>
          </a:p>
        </p:txBody>
      </p:sp>
      <p:sp>
        <p:nvSpPr>
          <p:cNvPr id="193" name="Google Shape;193;p12"/>
          <p:cNvSpPr txBox="1">
            <a:spLocks noGrp="1"/>
          </p:cNvSpPr>
          <p:nvPr>
            <p:ph idx="1"/>
          </p:nvPr>
        </p:nvSpPr>
        <p:spPr/>
        <p:txBody>
          <a:bodyPr/>
          <a:lstStyle/>
          <a:p>
            <a:pPr lvl="0"/>
            <a:r>
              <a:rPr lang="en-IN" smtClean="0"/>
              <a:t>L chains are of two types- kappa (κ) and lambda (λ), named after Korngold and Lapari who originally described them.</a:t>
            </a:r>
            <a:endParaRPr lang="en-US" smtClean="0"/>
          </a:p>
          <a:p>
            <a:pPr lvl="0"/>
            <a:endParaRPr lang="en-US" smtClean="0"/>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11</a:t>
            </a:fld>
            <a:endParaRPr lang="en"/>
          </a:p>
        </p:txBody>
      </p:sp>
    </p:spTree>
    <p:extLst>
      <p:ext uri="{BB962C8B-B14F-4D97-AF65-F5344CB8AC3E}">
        <p14:creationId xmlns:p14="http://schemas.microsoft.com/office/powerpoint/2010/main" val="13720608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Variable and Constant Regions</a:t>
            </a:r>
            <a:endParaRPr lang="en-US" dirty="0"/>
          </a:p>
        </p:txBody>
      </p:sp>
      <p:sp>
        <p:nvSpPr>
          <p:cNvPr id="193" name="Google Shape;193;p12"/>
          <p:cNvSpPr txBox="1">
            <a:spLocks noGrp="1"/>
          </p:cNvSpPr>
          <p:nvPr>
            <p:ph idx="1"/>
          </p:nvPr>
        </p:nvSpPr>
        <p:spPr/>
        <p:txBody>
          <a:bodyPr/>
          <a:lstStyle/>
          <a:p>
            <a:r>
              <a:rPr lang="en-IN" smtClean="0"/>
              <a:t>Each H and L chain comprises of two regions- variable and constant region.</a:t>
            </a:r>
          </a:p>
          <a:p>
            <a:pPr lvl="0"/>
            <a:endParaRPr lang="en-US" smtClean="0"/>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12</a:t>
            </a:fld>
            <a:endParaRPr lang="en"/>
          </a:p>
        </p:txBody>
      </p:sp>
    </p:spTree>
    <p:extLst>
      <p:ext uri="{BB962C8B-B14F-4D97-AF65-F5344CB8AC3E}">
        <p14:creationId xmlns:p14="http://schemas.microsoft.com/office/powerpoint/2010/main" val="7615117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Variable Region</a:t>
            </a:r>
            <a:endParaRPr lang="en-US" dirty="0"/>
          </a:p>
        </p:txBody>
      </p:sp>
      <p:sp>
        <p:nvSpPr>
          <p:cNvPr id="193" name="Google Shape;193;p12"/>
          <p:cNvSpPr txBox="1">
            <a:spLocks noGrp="1"/>
          </p:cNvSpPr>
          <p:nvPr>
            <p:ph idx="1"/>
          </p:nvPr>
        </p:nvSpPr>
        <p:spPr/>
        <p:txBody>
          <a:bodyPr/>
          <a:lstStyle/>
          <a:p>
            <a:r>
              <a:rPr lang="en-IN" smtClean="0"/>
              <a:t>Represents the antigen binding site of the antibody.</a:t>
            </a:r>
            <a:endParaRPr lang="en-US" smtClean="0"/>
          </a:p>
          <a:p>
            <a:endParaRPr lang="en-IN" smtClean="0"/>
          </a:p>
          <a:p>
            <a:pPr lvl="0"/>
            <a:endParaRPr lang="en-US" smtClean="0"/>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13</a:t>
            </a:fld>
            <a:endParaRPr lang="en"/>
          </a:p>
        </p:txBody>
      </p:sp>
      <p:pic>
        <p:nvPicPr>
          <p:cNvPr id="6" name="Picture 5"/>
          <p:cNvPicPr>
            <a:picLocks noChangeAspect="1"/>
          </p:cNvPicPr>
          <p:nvPr/>
        </p:nvPicPr>
        <p:blipFill>
          <a:blip r:embed="rId3"/>
          <a:stretch>
            <a:fillRect/>
          </a:stretch>
        </p:blipFill>
        <p:spPr>
          <a:xfrm>
            <a:off x="5001564" y="1458930"/>
            <a:ext cx="3837636" cy="2988268"/>
          </a:xfrm>
          <a:prstGeom prst="rect">
            <a:avLst/>
          </a:prstGeom>
          <a:ln>
            <a:solidFill>
              <a:schemeClr val="accent1"/>
            </a:solidFill>
          </a:ln>
        </p:spPr>
      </p:pic>
    </p:spTree>
    <p:extLst>
      <p:ext uri="{BB962C8B-B14F-4D97-AF65-F5344CB8AC3E}">
        <p14:creationId xmlns:p14="http://schemas.microsoft.com/office/powerpoint/2010/main" val="28328810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Variable Region</a:t>
            </a:r>
            <a:endParaRPr lang="en-US" dirty="0"/>
          </a:p>
        </p:txBody>
      </p:sp>
      <p:sp>
        <p:nvSpPr>
          <p:cNvPr id="193" name="Google Shape;193;p12"/>
          <p:cNvSpPr txBox="1">
            <a:spLocks noGrp="1"/>
          </p:cNvSpPr>
          <p:nvPr>
            <p:ph idx="1"/>
          </p:nvPr>
        </p:nvSpPr>
        <p:spPr/>
        <p:txBody>
          <a:bodyPr>
            <a:normAutofit fontScale="85000" lnSpcReduction="20000"/>
          </a:bodyPr>
          <a:lstStyle/>
          <a:p>
            <a:r>
              <a:rPr lang="en-IN" smtClean="0"/>
              <a:t>Hyper variable region:</a:t>
            </a:r>
          </a:p>
          <a:p>
            <a:r>
              <a:rPr lang="en-IN" smtClean="0"/>
              <a:t>Within the variable region, there are some zones (hot spots) that show relatively higher variability in the amino acid sequences. </a:t>
            </a:r>
          </a:p>
          <a:p>
            <a:r>
              <a:rPr lang="en-IN" smtClean="0"/>
              <a:t>Called as hypervariable regions or complementarity determining regions (CDRs). </a:t>
            </a:r>
          </a:p>
          <a:p>
            <a:r>
              <a:rPr lang="en-IN" smtClean="0"/>
              <a:t>Form the antigen-binding site. </a:t>
            </a:r>
          </a:p>
          <a:p>
            <a:r>
              <a:rPr lang="en-IN" smtClean="0"/>
              <a:t>There are three hot spots in the L and four in the H chain respectively.</a:t>
            </a:r>
            <a:endParaRPr lang="en-US" smtClean="0"/>
          </a:p>
          <a:p>
            <a:endParaRPr lang="en-IN" smtClean="0"/>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14</a:t>
            </a:fld>
            <a:endParaRPr lang="en"/>
          </a:p>
        </p:txBody>
      </p:sp>
    </p:spTree>
    <p:extLst>
      <p:ext uri="{BB962C8B-B14F-4D97-AF65-F5344CB8AC3E}">
        <p14:creationId xmlns:p14="http://schemas.microsoft.com/office/powerpoint/2010/main" val="7220583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Variable Region</a:t>
            </a:r>
            <a:endParaRPr lang="en-US" dirty="0"/>
          </a:p>
        </p:txBody>
      </p:sp>
      <p:sp>
        <p:nvSpPr>
          <p:cNvPr id="193" name="Google Shape;193;p12"/>
          <p:cNvSpPr txBox="1">
            <a:spLocks noGrp="1"/>
          </p:cNvSpPr>
          <p:nvPr>
            <p:ph idx="1"/>
          </p:nvPr>
        </p:nvSpPr>
        <p:spPr/>
        <p:txBody>
          <a:bodyPr/>
          <a:lstStyle/>
          <a:p>
            <a:pPr lvl="0"/>
            <a:r>
              <a:rPr lang="en-IN" smtClean="0"/>
              <a:t>Paratope:</a:t>
            </a:r>
          </a:p>
          <a:p>
            <a:pPr lvl="0"/>
            <a:r>
              <a:rPr lang="en-IN" smtClean="0"/>
              <a:t>The site on the hypervariable regions that make actual contact with the epitope of an antigen is called as paratope.</a:t>
            </a:r>
            <a:endParaRPr lang="en-US" smtClean="0"/>
          </a:p>
          <a:p>
            <a:endParaRPr lang="en-IN" smtClean="0"/>
          </a:p>
          <a:p>
            <a:pPr lvl="0"/>
            <a:endParaRPr lang="en-US" smtClean="0"/>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15</a:t>
            </a:fld>
            <a:endParaRPr lang="en"/>
          </a:p>
        </p:txBody>
      </p:sp>
    </p:spTree>
    <p:extLst>
      <p:ext uri="{BB962C8B-B14F-4D97-AF65-F5344CB8AC3E}">
        <p14:creationId xmlns:p14="http://schemas.microsoft.com/office/powerpoint/2010/main" val="3243413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Constant Region</a:t>
            </a:r>
            <a:endParaRPr lang="en-US" dirty="0"/>
          </a:p>
        </p:txBody>
      </p:sp>
      <p:sp>
        <p:nvSpPr>
          <p:cNvPr id="193" name="Google Shape;193;p12"/>
          <p:cNvSpPr txBox="1">
            <a:spLocks noGrp="1"/>
          </p:cNvSpPr>
          <p:nvPr>
            <p:ph idx="1"/>
          </p:nvPr>
        </p:nvSpPr>
        <p:spPr/>
        <p:txBody>
          <a:bodyPr>
            <a:normAutofit fontScale="77500" lnSpcReduction="20000"/>
          </a:bodyPr>
          <a:lstStyle/>
          <a:p>
            <a:r>
              <a:rPr lang="en-US" smtClean="0"/>
              <a:t>Constitutes the remaining part of an Ig molecule other than that of variable region. </a:t>
            </a:r>
          </a:p>
          <a:p>
            <a:r>
              <a:rPr lang="en-US" smtClean="0"/>
              <a:t>Length of the constant regions is approximately 104 amino acids for light chain, 330 amino acids for γ, α and δ heavy chains and 440 amino acids for µ and ε heavy chains. </a:t>
            </a:r>
          </a:p>
          <a:p>
            <a:r>
              <a:rPr lang="en-US" smtClean="0"/>
              <a:t>Amino acid sequence of constant region shows uniform pattern. </a:t>
            </a:r>
          </a:p>
          <a:p>
            <a:r>
              <a:rPr lang="en-US" smtClean="0"/>
              <a:t>A single antibody molecule has two identical heavy chains and two identical light chains; H2L2  </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16</a:t>
            </a:fld>
            <a:endParaRPr lang="en"/>
          </a:p>
        </p:txBody>
      </p:sp>
    </p:spTree>
    <p:extLst>
      <p:ext uri="{BB962C8B-B14F-4D97-AF65-F5344CB8AC3E}">
        <p14:creationId xmlns:p14="http://schemas.microsoft.com/office/powerpoint/2010/main" val="30193098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Heavy and Light Chain Domains</a:t>
            </a:r>
            <a:endParaRPr lang="en-US" dirty="0"/>
          </a:p>
        </p:txBody>
      </p:sp>
      <p:sp>
        <p:nvSpPr>
          <p:cNvPr id="193" name="Google Shape;193;p12"/>
          <p:cNvSpPr txBox="1">
            <a:spLocks noGrp="1"/>
          </p:cNvSpPr>
          <p:nvPr>
            <p:ph idx="1"/>
          </p:nvPr>
        </p:nvSpPr>
        <p:spPr/>
        <p:txBody>
          <a:bodyPr>
            <a:normAutofit fontScale="92500" lnSpcReduction="20000"/>
          </a:bodyPr>
          <a:lstStyle/>
          <a:p>
            <a:r>
              <a:rPr lang="en-IN" smtClean="0"/>
              <a:t>Light chain contains one variable domain (VL) and one constant domain (CL).</a:t>
            </a:r>
            <a:endParaRPr lang="en-US" smtClean="0"/>
          </a:p>
          <a:p>
            <a:pPr lvl="0"/>
            <a:r>
              <a:rPr lang="en-IN" smtClean="0"/>
              <a:t>Heavy chains possess one variable domain (VH) and 3 or 4 numbers of constant domains (CH)-  </a:t>
            </a:r>
            <a:endParaRPr lang="en-US" smtClean="0"/>
          </a:p>
          <a:p>
            <a:pPr lvl="1"/>
            <a:r>
              <a:rPr lang="en-IN" smtClean="0"/>
              <a:t>Heavy chains γ, α and δ have three constant domains-CH1, CH2 and CH3.</a:t>
            </a:r>
          </a:p>
          <a:p>
            <a:pPr lvl="1"/>
            <a:r>
              <a:rPr lang="en-IN" smtClean="0"/>
              <a:t>Heavy chains µ and ε have four constant domains- CH1 to CH 4.</a:t>
            </a:r>
            <a:endParaRPr lang="en-US" smtClean="0"/>
          </a:p>
          <a:p>
            <a:endParaRPr lang="en-IN" smtClean="0"/>
          </a:p>
          <a:p>
            <a:pPr lvl="0"/>
            <a:endParaRPr lang="en-US" smtClean="0"/>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17</a:t>
            </a:fld>
            <a:endParaRPr lang="en"/>
          </a:p>
        </p:txBody>
      </p:sp>
    </p:spTree>
    <p:extLst>
      <p:ext uri="{BB962C8B-B14F-4D97-AF65-F5344CB8AC3E}">
        <p14:creationId xmlns:p14="http://schemas.microsoft.com/office/powerpoint/2010/main" val="40666547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Hinge Region</a:t>
            </a:r>
            <a:endParaRPr lang="en-US" dirty="0"/>
          </a:p>
        </p:txBody>
      </p:sp>
      <p:sp>
        <p:nvSpPr>
          <p:cNvPr id="193" name="Google Shape;193;p12"/>
          <p:cNvSpPr txBox="1">
            <a:spLocks noGrp="1"/>
          </p:cNvSpPr>
          <p:nvPr>
            <p:ph idx="1"/>
          </p:nvPr>
        </p:nvSpPr>
        <p:spPr/>
        <p:txBody>
          <a:bodyPr/>
          <a:lstStyle/>
          <a:p>
            <a:pPr lvl="0"/>
            <a:r>
              <a:rPr lang="en-IN" smtClean="0"/>
              <a:t>Rich in proline and cysteine.</a:t>
            </a:r>
          </a:p>
          <a:p>
            <a:pPr lvl="0"/>
            <a:r>
              <a:rPr lang="en-IN" smtClean="0"/>
              <a:t>Quite flexible, allowing the Ig molecule to assume different positions, thus helps the antibody in reaching towards the antigen. </a:t>
            </a:r>
            <a:endParaRPr lang="en-US" smtClean="0"/>
          </a:p>
          <a:p>
            <a:pPr lvl="0"/>
            <a:r>
              <a:rPr lang="en-IN" smtClean="0"/>
              <a:t>Hinge region is sensitive to various enzymatic digestions.</a:t>
            </a:r>
            <a:endParaRPr lang="en-US" smtClean="0"/>
          </a:p>
          <a:p>
            <a:pPr lvl="0"/>
            <a:endParaRPr lang="en-US" smtClean="0"/>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18</a:t>
            </a:fld>
            <a:endParaRPr lang="en"/>
          </a:p>
        </p:txBody>
      </p:sp>
    </p:spTree>
    <p:extLst>
      <p:ext uri="{BB962C8B-B14F-4D97-AF65-F5344CB8AC3E}">
        <p14:creationId xmlns:p14="http://schemas.microsoft.com/office/powerpoint/2010/main" val="10638661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Enzymatic Digestion</a:t>
            </a:r>
            <a:endParaRPr lang="en-US" dirty="0"/>
          </a:p>
        </p:txBody>
      </p:sp>
      <p:sp>
        <p:nvSpPr>
          <p:cNvPr id="193" name="Google Shape;193;p12"/>
          <p:cNvSpPr txBox="1">
            <a:spLocks noGrp="1"/>
          </p:cNvSpPr>
          <p:nvPr>
            <p:ph idx="1"/>
          </p:nvPr>
        </p:nvSpPr>
        <p:spPr/>
        <p:txBody>
          <a:bodyPr>
            <a:normAutofit lnSpcReduction="10000"/>
          </a:bodyPr>
          <a:lstStyle/>
          <a:p>
            <a:r>
              <a:rPr lang="en-IN" smtClean="0"/>
              <a:t>When an immunoglobulin molecule is subjected to enzymatic digestion, it generates various fragments.</a:t>
            </a:r>
          </a:p>
          <a:p>
            <a:r>
              <a:rPr lang="en-IN" smtClean="0"/>
              <a:t> Types:</a:t>
            </a:r>
          </a:p>
          <a:p>
            <a:pPr lvl="1"/>
            <a:r>
              <a:rPr lang="en-IN" smtClean="0"/>
              <a:t>Papain digestion </a:t>
            </a:r>
          </a:p>
          <a:p>
            <a:pPr lvl="1"/>
            <a:r>
              <a:rPr lang="en-IN" smtClean="0"/>
              <a:t>Pepsin digestion</a:t>
            </a:r>
          </a:p>
          <a:p>
            <a:pPr lvl="1"/>
            <a:r>
              <a:rPr lang="en-IN" smtClean="0"/>
              <a:t>Mercaptoethanol reduction </a:t>
            </a:r>
            <a:endParaRPr lang="en-US" smtClean="0"/>
          </a:p>
          <a:p>
            <a:pPr lvl="0"/>
            <a:endParaRPr lang="en-US" smtClean="0"/>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19</a:t>
            </a:fld>
            <a:endParaRPr lang="en"/>
          </a:p>
        </p:txBody>
      </p:sp>
    </p:spTree>
    <p:extLst>
      <p:ext uri="{BB962C8B-B14F-4D97-AF65-F5344CB8AC3E}">
        <p14:creationId xmlns:p14="http://schemas.microsoft.com/office/powerpoint/2010/main" val="19560579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Enzymatic Digestion (Cont..)</a:t>
            </a:r>
            <a:endParaRPr lang="en-US" dirty="0"/>
          </a:p>
        </p:txBody>
      </p:sp>
      <p:sp>
        <p:nvSpPr>
          <p:cNvPr id="5" name="Content Placeholder 4"/>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20</a:t>
            </a:fld>
            <a:endParaRPr lang="en"/>
          </a:p>
        </p:txBody>
      </p:sp>
      <p:pic>
        <p:nvPicPr>
          <p:cNvPr id="6" name="image7.jpeg"/>
          <p:cNvPicPr>
            <a:picLocks noChangeAspect="1"/>
          </p:cNvPicPr>
          <p:nvPr/>
        </p:nvPicPr>
        <p:blipFill>
          <a:blip r:embed="rId3" cstate="print"/>
          <a:stretch>
            <a:fillRect/>
          </a:stretch>
        </p:blipFill>
        <p:spPr>
          <a:xfrm>
            <a:off x="2728634" y="1440490"/>
            <a:ext cx="3271474" cy="3267928"/>
          </a:xfrm>
          <a:prstGeom prst="rect">
            <a:avLst/>
          </a:prstGeom>
        </p:spPr>
      </p:pic>
    </p:spTree>
    <p:extLst>
      <p:ext uri="{BB962C8B-B14F-4D97-AF65-F5344CB8AC3E}">
        <p14:creationId xmlns:p14="http://schemas.microsoft.com/office/powerpoint/2010/main" val="36541476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4"/>
          <p:cNvSpPr txBox="1">
            <a:spLocks noGrp="1"/>
          </p:cNvSpPr>
          <p:nvPr>
            <p:ph type="title"/>
          </p:nvPr>
        </p:nvSpPr>
        <p:spPr/>
        <p:txBody>
          <a:bodyPr>
            <a:normAutofit fontScale="90000"/>
          </a:bodyPr>
          <a:lstStyle/>
          <a:p>
            <a:r>
              <a:rPr lang="en-US" smtClean="0"/>
              <a:t>FUNCTIONS OF IMMUNOGLOBULINS </a:t>
            </a:r>
            <a:endParaRPr lang="en-US" dirty="0"/>
          </a:p>
        </p:txBody>
      </p:sp>
      <p:sp>
        <p:nvSpPr>
          <p:cNvPr id="5" name="Content Placeholder 4"/>
          <p:cNvSpPr>
            <a:spLocks noGrp="1"/>
          </p:cNvSpPr>
          <p:nvPr>
            <p:ph idx="1"/>
          </p:nvPr>
        </p:nvSpPr>
        <p:spPr/>
        <p:txBody>
          <a:bodyPr/>
          <a:lstStyle/>
          <a:p>
            <a:endParaRPr lang="en-US"/>
          </a:p>
        </p:txBody>
      </p:sp>
      <p:sp>
        <p:nvSpPr>
          <p:cNvPr id="223" name="Google Shape;223;p14"/>
          <p:cNvSpPr txBox="1">
            <a:spLocks noGrp="1"/>
          </p:cNvSpPr>
          <p:nvPr>
            <p:ph type="sldNum" sz="quarter" idx="12"/>
          </p:nvPr>
        </p:nvSpPr>
        <p:spPr/>
        <p:txBody>
          <a:bodyPr/>
          <a:lstStyle/>
          <a:p>
            <a:pPr lvl="0"/>
            <a:fld id="{00000000-1234-1234-1234-123412341234}" type="slidenum">
              <a:rPr lang="en-GB" smtClean="0"/>
              <a:pPr lvl="0"/>
              <a:t>21</a:t>
            </a:fld>
            <a:endParaRPr lang="en-GB"/>
          </a:p>
        </p:txBody>
      </p:sp>
    </p:spTree>
    <p:extLst>
      <p:ext uri="{BB962C8B-B14F-4D97-AF65-F5344CB8AC3E}">
        <p14:creationId xmlns:p14="http://schemas.microsoft.com/office/powerpoint/2010/main" val="169888667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Antigen Binding (by Fab Region)</a:t>
            </a:r>
            <a:endParaRPr lang="en-US" dirty="0"/>
          </a:p>
        </p:txBody>
      </p:sp>
      <p:sp>
        <p:nvSpPr>
          <p:cNvPr id="193" name="Google Shape;193;p12"/>
          <p:cNvSpPr txBox="1">
            <a:spLocks noGrp="1"/>
          </p:cNvSpPr>
          <p:nvPr>
            <p:ph idx="1"/>
          </p:nvPr>
        </p:nvSpPr>
        <p:spPr/>
        <p:txBody>
          <a:bodyPr/>
          <a:lstStyle/>
          <a:p>
            <a:r>
              <a:rPr lang="en-IN" smtClean="0"/>
              <a:t>Protection of the host.</a:t>
            </a:r>
            <a:endParaRPr lang="en-US" smtClean="0"/>
          </a:p>
          <a:p>
            <a:r>
              <a:rPr lang="en-IN" smtClean="0"/>
              <a:t>Interaction with the antigen. </a:t>
            </a:r>
            <a:endParaRPr lang="en-US" smtClean="0"/>
          </a:p>
          <a:p>
            <a:r>
              <a:rPr lang="en-IN" smtClean="0"/>
              <a:t>Valency of an antibody refers to the number of Fab regions it possesses. Thus, a simple monomeric antibody molecule has a valency of two.</a:t>
            </a:r>
            <a:endParaRPr lang="en-US" smtClean="0"/>
          </a:p>
          <a:p>
            <a:pPr lvl="1"/>
            <a:endParaRPr lang="en-US" smtClean="0"/>
          </a:p>
          <a:p>
            <a:pPr lvl="0"/>
            <a:endParaRPr lang="en-US" smtClean="0"/>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22</a:t>
            </a:fld>
            <a:endParaRPr lang="en"/>
          </a:p>
        </p:txBody>
      </p:sp>
    </p:spTree>
    <p:extLst>
      <p:ext uri="{BB962C8B-B14F-4D97-AF65-F5344CB8AC3E}">
        <p14:creationId xmlns:p14="http://schemas.microsoft.com/office/powerpoint/2010/main" val="33952875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Effector Functions (by Fc Region)</a:t>
            </a:r>
            <a:endParaRPr lang="en-US" dirty="0"/>
          </a:p>
        </p:txBody>
      </p:sp>
      <p:sp>
        <p:nvSpPr>
          <p:cNvPr id="193" name="Google Shape;193;p12"/>
          <p:cNvSpPr txBox="1">
            <a:spLocks noGrp="1"/>
          </p:cNvSpPr>
          <p:nvPr>
            <p:ph idx="1"/>
          </p:nvPr>
        </p:nvSpPr>
        <p:spPr/>
        <p:txBody>
          <a:bodyPr/>
          <a:lstStyle/>
          <a:p>
            <a:r>
              <a:rPr lang="en-IN" smtClean="0"/>
              <a:t>Fixation of complement:</a:t>
            </a:r>
          </a:p>
          <a:p>
            <a:pPr lvl="1"/>
            <a:r>
              <a:rPr lang="en-IN" smtClean="0"/>
              <a:t>Antibody coating the target cell binds to complement through its Fc receptor which leads to complement mediated lysis of the target cell.</a:t>
            </a:r>
            <a:endParaRPr lang="en-US" smtClean="0"/>
          </a:p>
          <a:p>
            <a:pPr lvl="1"/>
            <a:endParaRPr lang="en-US" smtClean="0"/>
          </a:p>
          <a:p>
            <a:pPr lvl="0"/>
            <a:endParaRPr lang="en-US" smtClean="0"/>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23</a:t>
            </a:fld>
            <a:endParaRPr lang="en"/>
          </a:p>
        </p:txBody>
      </p:sp>
    </p:spTree>
    <p:extLst>
      <p:ext uri="{BB962C8B-B14F-4D97-AF65-F5344CB8AC3E}">
        <p14:creationId xmlns:p14="http://schemas.microsoft.com/office/powerpoint/2010/main" val="34471862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Effector Functions (by Fc Region) (Cont..)</a:t>
            </a:r>
            <a:endParaRPr lang="en-US" dirty="0"/>
          </a:p>
        </p:txBody>
      </p:sp>
      <p:sp>
        <p:nvSpPr>
          <p:cNvPr id="193" name="Google Shape;193;p12"/>
          <p:cNvSpPr txBox="1">
            <a:spLocks noGrp="1"/>
          </p:cNvSpPr>
          <p:nvPr>
            <p:ph idx="1"/>
          </p:nvPr>
        </p:nvSpPr>
        <p:spPr/>
        <p:txBody>
          <a:bodyPr>
            <a:normAutofit lnSpcReduction="10000"/>
          </a:bodyPr>
          <a:lstStyle/>
          <a:p>
            <a:pPr lvl="1"/>
            <a:r>
              <a:rPr lang="en-IN" smtClean="0"/>
              <a:t>Binding to various cell types</a:t>
            </a:r>
          </a:p>
          <a:p>
            <a:pPr lvl="2"/>
            <a:r>
              <a:rPr lang="en-IN" smtClean="0"/>
              <a:t>Phagocytic cells, lymphocytes, platelets, mast cells, NK cell, eosinophils and basophils bear Fc receptors (FcR) that bind to Fc region of immunoglobulins. </a:t>
            </a:r>
          </a:p>
          <a:p>
            <a:pPr lvl="2"/>
            <a:r>
              <a:rPr lang="en-IN" smtClean="0"/>
              <a:t>Binding can activate the cells to perform some biological functions. </a:t>
            </a:r>
          </a:p>
          <a:p>
            <a:pPr lvl="2"/>
            <a:r>
              <a:rPr lang="en-IN" smtClean="0"/>
              <a:t>Some immunoglobulins (e.g. IgG) also bind to receptors on placental trophoblasts, which results in transfer of the immunoglobulin across the placenta. </a:t>
            </a:r>
            <a:endParaRPr lang="en-US" smtClean="0"/>
          </a:p>
          <a:p>
            <a:pPr lvl="1"/>
            <a:endParaRPr lang="en-US" smtClean="0"/>
          </a:p>
          <a:p>
            <a:pPr lvl="0"/>
            <a:endParaRPr lang="en-US" smtClean="0"/>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24</a:t>
            </a:fld>
            <a:endParaRPr lang="en"/>
          </a:p>
        </p:txBody>
      </p:sp>
    </p:spTree>
    <p:extLst>
      <p:ext uri="{BB962C8B-B14F-4D97-AF65-F5344CB8AC3E}">
        <p14:creationId xmlns:p14="http://schemas.microsoft.com/office/powerpoint/2010/main" val="30157305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4"/>
          <p:cNvSpPr txBox="1">
            <a:spLocks noGrp="1"/>
          </p:cNvSpPr>
          <p:nvPr>
            <p:ph type="title"/>
          </p:nvPr>
        </p:nvSpPr>
        <p:spPr/>
        <p:txBody>
          <a:bodyPr/>
          <a:lstStyle/>
          <a:p>
            <a:r>
              <a:rPr lang="en-US" smtClean="0"/>
              <a:t>IMMUNOGLOBULIN CLASSES</a:t>
            </a:r>
            <a:endParaRPr lang="en-US" dirty="0"/>
          </a:p>
        </p:txBody>
      </p:sp>
      <p:sp>
        <p:nvSpPr>
          <p:cNvPr id="5" name="Content Placeholder 4"/>
          <p:cNvSpPr>
            <a:spLocks noGrp="1"/>
          </p:cNvSpPr>
          <p:nvPr>
            <p:ph idx="1"/>
          </p:nvPr>
        </p:nvSpPr>
        <p:spPr/>
        <p:txBody>
          <a:bodyPr/>
          <a:lstStyle/>
          <a:p>
            <a:endParaRPr lang="en-US"/>
          </a:p>
        </p:txBody>
      </p:sp>
      <p:sp>
        <p:nvSpPr>
          <p:cNvPr id="223" name="Google Shape;223;p14"/>
          <p:cNvSpPr txBox="1">
            <a:spLocks noGrp="1"/>
          </p:cNvSpPr>
          <p:nvPr>
            <p:ph type="sldNum" sz="quarter" idx="12"/>
          </p:nvPr>
        </p:nvSpPr>
        <p:spPr/>
        <p:txBody>
          <a:bodyPr/>
          <a:lstStyle/>
          <a:p>
            <a:pPr lvl="0"/>
            <a:fld id="{00000000-1234-1234-1234-123412341234}" type="slidenum">
              <a:rPr lang="en-GB" smtClean="0"/>
              <a:pPr lvl="0"/>
              <a:t>25</a:t>
            </a:fld>
            <a:endParaRPr lang="en-GB"/>
          </a:p>
        </p:txBody>
      </p:sp>
    </p:spTree>
    <p:extLst>
      <p:ext uri="{BB962C8B-B14F-4D97-AF65-F5344CB8AC3E}">
        <p14:creationId xmlns:p14="http://schemas.microsoft.com/office/powerpoint/2010/main" val="297418629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IMMUNOGLOBULIN CLASSES</a:t>
            </a:r>
            <a:endParaRPr lang="en-US" dirty="0"/>
          </a:p>
        </p:txBody>
      </p:sp>
      <p:sp>
        <p:nvSpPr>
          <p:cNvPr id="193" name="Google Shape;193;p12"/>
          <p:cNvSpPr txBox="1">
            <a:spLocks noGrp="1"/>
          </p:cNvSpPr>
          <p:nvPr>
            <p:ph idx="1"/>
          </p:nvPr>
        </p:nvSpPr>
        <p:spPr/>
        <p:txBody>
          <a:bodyPr/>
          <a:lstStyle/>
          <a:p>
            <a:r>
              <a:rPr lang="en-IN" smtClean="0"/>
              <a:t>Based on five types of heavy chains, there are five classes of immunoglobulins (lgG, IgA, IgM, IgD and IgE). </a:t>
            </a:r>
          </a:p>
          <a:p>
            <a:pPr lvl="1"/>
            <a:endParaRPr lang="en-US" smtClean="0"/>
          </a:p>
          <a:p>
            <a:pPr lvl="0"/>
            <a:endParaRPr lang="en-US" smtClean="0"/>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26</a:t>
            </a:fld>
            <a:endParaRPr lang="en"/>
          </a:p>
        </p:txBody>
      </p:sp>
    </p:spTree>
    <p:extLst>
      <p:ext uri="{BB962C8B-B14F-4D97-AF65-F5344CB8AC3E}">
        <p14:creationId xmlns:p14="http://schemas.microsoft.com/office/powerpoint/2010/main" val="30791114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Immunoglobulin G (IgG)</a:t>
            </a:r>
            <a:endParaRPr lang="en-US" dirty="0"/>
          </a:p>
        </p:txBody>
      </p:sp>
      <p:sp>
        <p:nvSpPr>
          <p:cNvPr id="193" name="Google Shape;193;p12"/>
          <p:cNvSpPr txBox="1">
            <a:spLocks noGrp="1"/>
          </p:cNvSpPr>
          <p:nvPr>
            <p:ph idx="1"/>
          </p:nvPr>
        </p:nvSpPr>
        <p:spPr/>
        <p:txBody>
          <a:bodyPr/>
          <a:lstStyle/>
          <a:p>
            <a:r>
              <a:rPr lang="en-IN" smtClean="0"/>
              <a:t>Constitutes about 70-80% of total Igs of the body.</a:t>
            </a:r>
            <a:endParaRPr lang="en-US" smtClean="0"/>
          </a:p>
          <a:p>
            <a:pPr lvl="0"/>
            <a:r>
              <a:rPr lang="en-IN" smtClean="0"/>
              <a:t>IgG has maximum daily production.</a:t>
            </a:r>
          </a:p>
          <a:p>
            <a:pPr lvl="0"/>
            <a:r>
              <a:rPr lang="en-IN" smtClean="0"/>
              <a:t>Longest half-life of 23 days.</a:t>
            </a:r>
          </a:p>
          <a:p>
            <a:pPr lvl="0"/>
            <a:r>
              <a:rPr lang="en-IN" smtClean="0"/>
              <a:t>Highest serum concentration.</a:t>
            </a:r>
            <a:endParaRPr lang="en-US" smtClean="0"/>
          </a:p>
          <a:p>
            <a:pPr lvl="1"/>
            <a:endParaRPr lang="en-US" smtClean="0"/>
          </a:p>
          <a:p>
            <a:pPr lvl="0"/>
            <a:endParaRPr lang="en-US" smtClean="0"/>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27</a:t>
            </a:fld>
            <a:endParaRPr lang="en"/>
          </a:p>
        </p:txBody>
      </p:sp>
      <p:pic>
        <p:nvPicPr>
          <p:cNvPr id="6" name="Picture 5"/>
          <p:cNvPicPr>
            <a:picLocks noChangeAspect="1"/>
          </p:cNvPicPr>
          <p:nvPr/>
        </p:nvPicPr>
        <p:blipFill>
          <a:blip r:embed="rId3"/>
          <a:stretch>
            <a:fillRect/>
          </a:stretch>
        </p:blipFill>
        <p:spPr>
          <a:xfrm>
            <a:off x="5762698" y="1309026"/>
            <a:ext cx="2983084" cy="3046460"/>
          </a:xfrm>
          <a:prstGeom prst="rect">
            <a:avLst/>
          </a:prstGeom>
          <a:ln>
            <a:solidFill>
              <a:schemeClr val="accent1"/>
            </a:solidFill>
          </a:ln>
        </p:spPr>
      </p:pic>
    </p:spTree>
    <p:extLst>
      <p:ext uri="{BB962C8B-B14F-4D97-AF65-F5344CB8AC3E}">
        <p14:creationId xmlns:p14="http://schemas.microsoft.com/office/powerpoint/2010/main" val="1005318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Immunoglobulin G (IgG) (Cont..)</a:t>
            </a:r>
            <a:endParaRPr lang="en-US" dirty="0"/>
          </a:p>
        </p:txBody>
      </p:sp>
      <p:sp>
        <p:nvSpPr>
          <p:cNvPr id="193" name="Google Shape;193;p12"/>
          <p:cNvSpPr txBox="1">
            <a:spLocks noGrp="1"/>
          </p:cNvSpPr>
          <p:nvPr>
            <p:ph idx="1"/>
          </p:nvPr>
        </p:nvSpPr>
        <p:spPr/>
        <p:txBody>
          <a:bodyPr>
            <a:normAutofit fontScale="85000" lnSpcReduction="10000"/>
          </a:bodyPr>
          <a:lstStyle/>
          <a:p>
            <a:r>
              <a:rPr lang="en-IN" smtClean="0"/>
              <a:t>IgG has four subclasses- IgG1, IgG2, IgG3 and IgG4; all differ from each other in the amino acid sequences of the constant region of their γ-heavy chain. </a:t>
            </a:r>
            <a:endParaRPr lang="en-US" smtClean="0"/>
          </a:p>
          <a:p>
            <a:pPr lvl="0"/>
            <a:r>
              <a:rPr lang="en-IN" smtClean="0"/>
              <a:t>Subclasses vary in their biological functions, length of hinge region and number of disulphide bridges. </a:t>
            </a:r>
          </a:p>
          <a:p>
            <a:pPr lvl="0"/>
            <a:r>
              <a:rPr lang="en-IN" smtClean="0"/>
              <a:t>IgG3 has longest hinge region with 11 inter-chain disulphide bonds.</a:t>
            </a:r>
            <a:endParaRPr lang="en-US" smtClean="0"/>
          </a:p>
          <a:p>
            <a:pPr lvl="1"/>
            <a:endParaRPr lang="en-US" smtClean="0"/>
          </a:p>
          <a:p>
            <a:pPr lvl="0"/>
            <a:endParaRPr lang="en-US" smtClean="0"/>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28</a:t>
            </a:fld>
            <a:endParaRPr lang="en"/>
          </a:p>
        </p:txBody>
      </p:sp>
    </p:spTree>
    <p:extLst>
      <p:ext uri="{BB962C8B-B14F-4D97-AF65-F5344CB8AC3E}">
        <p14:creationId xmlns:p14="http://schemas.microsoft.com/office/powerpoint/2010/main" val="33743516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Functions of IgG</a:t>
            </a:r>
            <a:endParaRPr lang="en-US" dirty="0"/>
          </a:p>
        </p:txBody>
      </p:sp>
      <p:sp>
        <p:nvSpPr>
          <p:cNvPr id="193" name="Google Shape;193;p12"/>
          <p:cNvSpPr txBox="1">
            <a:spLocks noGrp="1"/>
          </p:cNvSpPr>
          <p:nvPr>
            <p:ph idx="1"/>
          </p:nvPr>
        </p:nvSpPr>
        <p:spPr/>
        <p:txBody>
          <a:bodyPr>
            <a:normAutofit fontScale="92500" lnSpcReduction="20000"/>
          </a:bodyPr>
          <a:lstStyle/>
          <a:p>
            <a:pPr lvl="0"/>
            <a:r>
              <a:rPr lang="en-IN" smtClean="0"/>
              <a:t>IgG can cross placenta - hence provide immunity to the fetus and new born. </a:t>
            </a:r>
          </a:p>
          <a:p>
            <a:pPr lvl="1"/>
            <a:r>
              <a:rPr lang="en-IN" smtClean="0"/>
              <a:t>Among subclasses, IgG2 has the poorest ability to cross placenta.</a:t>
            </a:r>
            <a:endParaRPr lang="en-US" smtClean="0"/>
          </a:p>
          <a:p>
            <a:pPr lvl="0"/>
            <a:r>
              <a:rPr lang="en-IN" smtClean="0"/>
              <a:t>Complement fixing: Complement fixing ability of subclasses varies - IgG3&gt; IgG1&gt; IgG2. IgG4 does not fix complements.</a:t>
            </a:r>
            <a:endParaRPr lang="en-US" smtClean="0"/>
          </a:p>
          <a:p>
            <a:pPr lvl="0"/>
            <a:r>
              <a:rPr lang="en-IN" smtClean="0"/>
              <a:t>Phagocytosis</a:t>
            </a:r>
          </a:p>
          <a:p>
            <a:pPr lvl="1"/>
            <a:endParaRPr lang="en-US" smtClean="0"/>
          </a:p>
          <a:p>
            <a:pPr lvl="0"/>
            <a:endParaRPr lang="en-US" smtClean="0"/>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29</a:t>
            </a:fld>
            <a:endParaRPr lang="en"/>
          </a:p>
        </p:txBody>
      </p:sp>
    </p:spTree>
    <p:extLst>
      <p:ext uri="{BB962C8B-B14F-4D97-AF65-F5344CB8AC3E}">
        <p14:creationId xmlns:p14="http://schemas.microsoft.com/office/powerpoint/2010/main" val="31608343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Functions of IgG (Cont..)</a:t>
            </a:r>
            <a:endParaRPr lang="en-US" dirty="0"/>
          </a:p>
        </p:txBody>
      </p:sp>
      <p:sp>
        <p:nvSpPr>
          <p:cNvPr id="193" name="Google Shape;193;p12"/>
          <p:cNvSpPr txBox="1">
            <a:spLocks noGrp="1"/>
          </p:cNvSpPr>
          <p:nvPr>
            <p:ph idx="1"/>
          </p:nvPr>
        </p:nvSpPr>
        <p:spPr/>
        <p:txBody>
          <a:bodyPr>
            <a:normAutofit fontScale="92500" lnSpcReduction="20000"/>
          </a:bodyPr>
          <a:lstStyle/>
          <a:p>
            <a:pPr lvl="0"/>
            <a:r>
              <a:rPr lang="en-IN" smtClean="0"/>
              <a:t>Mediates precipitation and neutralization reactions.</a:t>
            </a:r>
            <a:endParaRPr lang="en-US" smtClean="0"/>
          </a:p>
          <a:p>
            <a:pPr lvl="0"/>
            <a:r>
              <a:rPr lang="en-IN" smtClean="0"/>
              <a:t>IgG plays a major role in neutralization of toxins as it can easily diffuse into extravascular space.</a:t>
            </a:r>
            <a:endParaRPr lang="en-US" smtClean="0"/>
          </a:p>
          <a:p>
            <a:pPr lvl="0"/>
            <a:r>
              <a:rPr lang="en-IN" smtClean="0"/>
              <a:t>IgG is raised after long time following infection and represents chronic or past infection (recovery).</a:t>
            </a:r>
            <a:endParaRPr lang="en-US" smtClean="0"/>
          </a:p>
          <a:p>
            <a:pPr lvl="0"/>
            <a:r>
              <a:rPr lang="en-IN" smtClean="0"/>
              <a:t>Coagglutination</a:t>
            </a:r>
            <a:endParaRPr lang="en-US" smtClean="0"/>
          </a:p>
          <a:p>
            <a:pPr lvl="0"/>
            <a:endParaRPr lang="en-US" smtClean="0"/>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30</a:t>
            </a:fld>
            <a:endParaRPr lang="en"/>
          </a:p>
        </p:txBody>
      </p:sp>
    </p:spTree>
    <p:extLst>
      <p:ext uri="{BB962C8B-B14F-4D97-AF65-F5344CB8AC3E}">
        <p14:creationId xmlns:p14="http://schemas.microsoft.com/office/powerpoint/2010/main" val="10433468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Immunoglobulin M (IgM)</a:t>
            </a:r>
            <a:endParaRPr lang="en-US" dirty="0"/>
          </a:p>
        </p:txBody>
      </p:sp>
      <p:sp>
        <p:nvSpPr>
          <p:cNvPr id="193" name="Google Shape;193;p12"/>
          <p:cNvSpPr txBox="1">
            <a:spLocks noGrp="1"/>
          </p:cNvSpPr>
          <p:nvPr>
            <p:ph idx="1"/>
          </p:nvPr>
        </p:nvSpPr>
        <p:spPr/>
        <p:txBody>
          <a:bodyPr/>
          <a:lstStyle/>
          <a:p>
            <a:r>
              <a:rPr lang="en-IN" smtClean="0"/>
              <a:t>Among all Igs, IgM has highest molecular weight, and maximum sedimentation coefficient (19S). </a:t>
            </a:r>
          </a:p>
          <a:p>
            <a:r>
              <a:rPr lang="en-IN" smtClean="0"/>
              <a:t>Present only in intravascular compartment, not in body fluids or secretions.</a:t>
            </a:r>
            <a:endParaRPr lang="en-US" smtClean="0"/>
          </a:p>
          <a:p>
            <a:pPr lvl="0"/>
            <a:endParaRPr lang="en-US" smtClean="0"/>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31</a:t>
            </a:fld>
            <a:endParaRPr lang="en"/>
          </a:p>
        </p:txBody>
      </p:sp>
    </p:spTree>
    <p:extLst>
      <p:ext uri="{BB962C8B-B14F-4D97-AF65-F5344CB8AC3E}">
        <p14:creationId xmlns:p14="http://schemas.microsoft.com/office/powerpoint/2010/main" val="8302947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Immunoglobulin M (IgM) (Cont..)</a:t>
            </a:r>
            <a:endParaRPr lang="en-US" dirty="0"/>
          </a:p>
        </p:txBody>
      </p:sp>
      <p:sp>
        <p:nvSpPr>
          <p:cNvPr id="193" name="Google Shape;193;p12"/>
          <p:cNvSpPr txBox="1">
            <a:spLocks noGrp="1"/>
          </p:cNvSpPr>
          <p:nvPr>
            <p:ph idx="1"/>
          </p:nvPr>
        </p:nvSpPr>
        <p:spPr/>
        <p:txBody>
          <a:bodyPr/>
          <a:lstStyle/>
          <a:p>
            <a:r>
              <a:rPr lang="en-IN" smtClean="0"/>
              <a:t>IgM exists in both monomeric and pentameric forms:</a:t>
            </a:r>
            <a:endParaRPr lang="en-US" smtClean="0"/>
          </a:p>
          <a:p>
            <a:pPr lvl="1"/>
            <a:r>
              <a:rPr lang="en-IN" smtClean="0"/>
              <a:t>When present as membrane-bound antibody on B cells, it exists in monomeric form.</a:t>
            </a:r>
            <a:endParaRPr lang="en-US" smtClean="0"/>
          </a:p>
          <a:p>
            <a:pPr lvl="1"/>
            <a:r>
              <a:rPr lang="en-IN" smtClean="0"/>
              <a:t>When present in secreted form, it is pentameric in nature</a:t>
            </a:r>
            <a:endParaRPr lang="en-US" smtClean="0"/>
          </a:p>
          <a:p>
            <a:pPr lvl="0"/>
            <a:endParaRPr lang="en-US" smtClean="0"/>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32</a:t>
            </a:fld>
            <a:endParaRPr lang="en"/>
          </a:p>
        </p:txBody>
      </p:sp>
      <p:pic>
        <p:nvPicPr>
          <p:cNvPr id="6" name="Picture 5"/>
          <p:cNvPicPr>
            <a:picLocks noChangeAspect="1"/>
          </p:cNvPicPr>
          <p:nvPr/>
        </p:nvPicPr>
        <p:blipFill>
          <a:blip r:embed="rId3"/>
          <a:stretch>
            <a:fillRect/>
          </a:stretch>
        </p:blipFill>
        <p:spPr>
          <a:xfrm>
            <a:off x="6043132" y="1342524"/>
            <a:ext cx="2920390" cy="2844763"/>
          </a:xfrm>
          <a:prstGeom prst="rect">
            <a:avLst/>
          </a:prstGeom>
          <a:ln>
            <a:solidFill>
              <a:schemeClr val="accent1"/>
            </a:solidFill>
          </a:ln>
        </p:spPr>
      </p:pic>
    </p:spTree>
    <p:extLst>
      <p:ext uri="{BB962C8B-B14F-4D97-AF65-F5344CB8AC3E}">
        <p14:creationId xmlns:p14="http://schemas.microsoft.com/office/powerpoint/2010/main" val="6564422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Functions of IgM</a:t>
            </a:r>
            <a:endParaRPr lang="en-US" dirty="0"/>
          </a:p>
        </p:txBody>
      </p:sp>
      <p:sp>
        <p:nvSpPr>
          <p:cNvPr id="193" name="Google Shape;193;p12"/>
          <p:cNvSpPr txBox="1">
            <a:spLocks noGrp="1"/>
          </p:cNvSpPr>
          <p:nvPr>
            <p:ph idx="1"/>
          </p:nvPr>
        </p:nvSpPr>
        <p:spPr/>
        <p:txBody>
          <a:bodyPr>
            <a:normAutofit fontScale="92500" lnSpcReduction="20000"/>
          </a:bodyPr>
          <a:lstStyle/>
          <a:p>
            <a:pPr lvl="0"/>
            <a:r>
              <a:rPr lang="en-IN" smtClean="0"/>
              <a:t>Acute infection</a:t>
            </a:r>
          </a:p>
          <a:p>
            <a:pPr lvl="0"/>
            <a:r>
              <a:rPr lang="en-IN" smtClean="0"/>
              <a:t>Complement fixing</a:t>
            </a:r>
          </a:p>
          <a:p>
            <a:pPr lvl="0"/>
            <a:r>
              <a:rPr lang="en-IN" smtClean="0"/>
              <a:t>Antigen receptor.</a:t>
            </a:r>
            <a:endParaRPr lang="en-US" smtClean="0"/>
          </a:p>
          <a:p>
            <a:pPr lvl="0"/>
            <a:r>
              <a:rPr lang="en-IN" smtClean="0"/>
              <a:t>Acts as an opsonin</a:t>
            </a:r>
          </a:p>
          <a:p>
            <a:pPr lvl="0"/>
            <a:r>
              <a:rPr lang="en-IN" smtClean="0"/>
              <a:t>Fetal immunity</a:t>
            </a:r>
          </a:p>
          <a:p>
            <a:pPr lvl="0"/>
            <a:r>
              <a:rPr lang="en-IN" smtClean="0"/>
              <a:t>Protection against intravascular organisms</a:t>
            </a:r>
          </a:p>
          <a:p>
            <a:pPr lvl="0"/>
            <a:r>
              <a:rPr lang="en-IN" smtClean="0"/>
              <a:t>Mediate agglutination </a:t>
            </a:r>
            <a:endParaRPr lang="en-US" smtClean="0"/>
          </a:p>
          <a:p>
            <a:pPr lvl="0"/>
            <a:endParaRPr lang="en-US" smtClean="0"/>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33</a:t>
            </a:fld>
            <a:endParaRPr lang="en"/>
          </a:p>
        </p:txBody>
      </p:sp>
    </p:spTree>
    <p:extLst>
      <p:ext uri="{BB962C8B-B14F-4D97-AF65-F5344CB8AC3E}">
        <p14:creationId xmlns:p14="http://schemas.microsoft.com/office/powerpoint/2010/main" val="24744238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Immunoglobulin A (IgA)</a:t>
            </a:r>
            <a:endParaRPr lang="en-US" dirty="0"/>
          </a:p>
        </p:txBody>
      </p:sp>
      <p:sp>
        <p:nvSpPr>
          <p:cNvPr id="193" name="Google Shape;193;p12"/>
          <p:cNvSpPr txBox="1">
            <a:spLocks noGrp="1"/>
          </p:cNvSpPr>
          <p:nvPr>
            <p:ph idx="1"/>
          </p:nvPr>
        </p:nvSpPr>
        <p:spPr/>
        <p:txBody>
          <a:bodyPr/>
          <a:lstStyle/>
          <a:p>
            <a:r>
              <a:rPr lang="en-IN" smtClean="0"/>
              <a:t>IgA is the second most abundant class of Ig next to IgG, constituting about 10-15% of total serum Ig. </a:t>
            </a:r>
          </a:p>
          <a:p>
            <a:r>
              <a:rPr lang="en-IN" smtClean="0"/>
              <a:t>Exists in both monomeric and dimeric forms.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34</a:t>
            </a:fld>
            <a:endParaRPr lang="en"/>
          </a:p>
        </p:txBody>
      </p:sp>
    </p:spTree>
    <p:extLst>
      <p:ext uri="{BB962C8B-B14F-4D97-AF65-F5344CB8AC3E}">
        <p14:creationId xmlns:p14="http://schemas.microsoft.com/office/powerpoint/2010/main" val="12225478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Serum IgA</a:t>
            </a:r>
            <a:endParaRPr lang="en-US" dirty="0"/>
          </a:p>
        </p:txBody>
      </p:sp>
      <p:sp>
        <p:nvSpPr>
          <p:cNvPr id="193" name="Google Shape;193;p12"/>
          <p:cNvSpPr txBox="1">
            <a:spLocks noGrp="1"/>
          </p:cNvSpPr>
          <p:nvPr>
            <p:ph idx="1"/>
          </p:nvPr>
        </p:nvSpPr>
        <p:spPr/>
        <p:txBody>
          <a:bodyPr>
            <a:normAutofit lnSpcReduction="10000"/>
          </a:bodyPr>
          <a:lstStyle/>
          <a:p>
            <a:r>
              <a:rPr lang="en-US" smtClean="0"/>
              <a:t>IgA in serum is predominantly in monomeric form </a:t>
            </a:r>
          </a:p>
          <a:p>
            <a:r>
              <a:rPr lang="en-US" smtClean="0"/>
              <a:t>Functions: Serum IgA interacts with the Fc receptors expressed on immune effector cells, to initiate various functions - antibody-dependent cell-mediated cytotoxicity (ADCC), degranulation of immune cells, etc.</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35</a:t>
            </a:fld>
            <a:endParaRPr lang="en"/>
          </a:p>
        </p:txBody>
      </p:sp>
    </p:spTree>
    <p:extLst>
      <p:ext uri="{BB962C8B-B14F-4D97-AF65-F5344CB8AC3E}">
        <p14:creationId xmlns:p14="http://schemas.microsoft.com/office/powerpoint/2010/main" val="35215729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Secretory IgA</a:t>
            </a:r>
            <a:endParaRPr lang="en-US" dirty="0"/>
          </a:p>
        </p:txBody>
      </p:sp>
      <p:sp>
        <p:nvSpPr>
          <p:cNvPr id="193" name="Google Shape;193;p12"/>
          <p:cNvSpPr txBox="1">
            <a:spLocks noGrp="1"/>
          </p:cNvSpPr>
          <p:nvPr>
            <p:ph idx="1"/>
          </p:nvPr>
        </p:nvSpPr>
        <p:spPr/>
        <p:txBody>
          <a:bodyPr>
            <a:normAutofit fontScale="85000" lnSpcReduction="10000"/>
          </a:bodyPr>
          <a:lstStyle/>
          <a:p>
            <a:r>
              <a:rPr lang="en-IN" smtClean="0"/>
              <a:t>Dimeric in nature; two IgA monomeric units joined by a J chain.</a:t>
            </a:r>
          </a:p>
          <a:p>
            <a:r>
              <a:rPr lang="en-IN" smtClean="0"/>
              <a:t>Secretory component location-Predominant antibody found in body secretions like milk, saliva, tears, intestinal &amp; respiratory tract mucosal secretions.</a:t>
            </a:r>
            <a:endParaRPr lang="en-US" smtClean="0"/>
          </a:p>
          <a:p>
            <a:pPr lvl="0"/>
            <a:r>
              <a:rPr lang="en-IN" smtClean="0"/>
              <a:t>Secretory component is derived from poly Ig receptor present on the serosal surfaces of the epithelial cells.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36</a:t>
            </a:fld>
            <a:endParaRPr lang="en"/>
          </a:p>
        </p:txBody>
      </p:sp>
    </p:spTree>
    <p:extLst>
      <p:ext uri="{BB962C8B-B14F-4D97-AF65-F5344CB8AC3E}">
        <p14:creationId xmlns:p14="http://schemas.microsoft.com/office/powerpoint/2010/main" val="968451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Secretory IgA (Cont..)</a:t>
            </a:r>
            <a:endParaRPr lang="en-US" dirty="0"/>
          </a:p>
        </p:txBody>
      </p:sp>
      <p:sp>
        <p:nvSpPr>
          <p:cNvPr id="5" name="Content Placeholder 4"/>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37</a:t>
            </a:fld>
            <a:endParaRPr lang="en"/>
          </a:p>
        </p:txBody>
      </p:sp>
      <p:pic>
        <p:nvPicPr>
          <p:cNvPr id="6" name="Picture 5"/>
          <p:cNvPicPr>
            <a:picLocks noChangeAspect="1"/>
          </p:cNvPicPr>
          <p:nvPr/>
        </p:nvPicPr>
        <p:blipFill>
          <a:blip r:embed="rId3"/>
          <a:stretch>
            <a:fillRect/>
          </a:stretch>
        </p:blipFill>
        <p:spPr>
          <a:xfrm>
            <a:off x="2880412" y="1432160"/>
            <a:ext cx="2996407" cy="3286531"/>
          </a:xfrm>
          <a:prstGeom prst="rect">
            <a:avLst/>
          </a:prstGeom>
          <a:ln>
            <a:solidFill>
              <a:schemeClr val="accent1"/>
            </a:solidFill>
          </a:ln>
        </p:spPr>
      </p:pic>
    </p:spTree>
    <p:extLst>
      <p:ext uri="{BB962C8B-B14F-4D97-AF65-F5344CB8AC3E}">
        <p14:creationId xmlns:p14="http://schemas.microsoft.com/office/powerpoint/2010/main" val="32485307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IN" smtClean="0"/>
              <a:t>Function of secretory IgA</a:t>
            </a:r>
            <a:endParaRPr lang="en-US" dirty="0"/>
          </a:p>
        </p:txBody>
      </p:sp>
      <p:sp>
        <p:nvSpPr>
          <p:cNvPr id="193" name="Google Shape;193;p12"/>
          <p:cNvSpPr txBox="1">
            <a:spLocks noGrp="1"/>
          </p:cNvSpPr>
          <p:nvPr>
            <p:ph idx="1"/>
          </p:nvPr>
        </p:nvSpPr>
        <p:spPr/>
        <p:txBody>
          <a:bodyPr>
            <a:normAutofit lnSpcReduction="10000"/>
          </a:bodyPr>
          <a:lstStyle/>
          <a:p>
            <a:pPr lvl="0"/>
            <a:r>
              <a:rPr lang="en-IN" smtClean="0"/>
              <a:t>Local or mucosal immunity</a:t>
            </a:r>
          </a:p>
          <a:p>
            <a:pPr lvl="0"/>
            <a:r>
              <a:rPr lang="en-IN" smtClean="0"/>
              <a:t>Effective against bacteria like Salmonella, Vibrio, Neisseria, and viruses like polio and influenza. </a:t>
            </a:r>
            <a:endParaRPr lang="en-US" smtClean="0"/>
          </a:p>
          <a:p>
            <a:pPr lvl="0"/>
            <a:r>
              <a:rPr lang="en-IN" smtClean="0"/>
              <a:t>Breast milk is rich in secretory IgA and provides good protection to the immunologically immature infant gut.</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38</a:t>
            </a:fld>
            <a:endParaRPr lang="en"/>
          </a:p>
        </p:txBody>
      </p:sp>
    </p:spTree>
    <p:extLst>
      <p:ext uri="{BB962C8B-B14F-4D97-AF65-F5344CB8AC3E}">
        <p14:creationId xmlns:p14="http://schemas.microsoft.com/office/powerpoint/2010/main" val="38165357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IN" smtClean="0"/>
              <a:t>Formation of secretory IgA</a:t>
            </a:r>
            <a:endParaRPr lang="en-US" dirty="0"/>
          </a:p>
        </p:txBody>
      </p:sp>
      <p:sp>
        <p:nvSpPr>
          <p:cNvPr id="193" name="Google Shape;193;p12"/>
          <p:cNvSpPr txBox="1">
            <a:spLocks noGrp="1"/>
          </p:cNvSpPr>
          <p:nvPr>
            <p:ph idx="1"/>
          </p:nvPr>
        </p:nvSpPr>
        <p:spPr/>
        <p:txBody>
          <a:bodyPr/>
          <a:lstStyle/>
          <a:p>
            <a:r>
              <a:rPr lang="en-IN" smtClean="0"/>
              <a:t>Dimeric secretory IgA is synthesised by plasma cells situated near mucosal epithelium. J chain is also produced in the same cell. </a:t>
            </a:r>
            <a:endParaRPr lang="en-US" smtClean="0"/>
          </a:p>
          <a:p>
            <a:r>
              <a:rPr lang="en-IN" smtClean="0"/>
              <a:t>Secretory component protects IgA from denaturation by bacterial proteases produced by intestinal flora.</a:t>
            </a:r>
            <a:endParaRPr lang="en-US" smtClean="0"/>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39</a:t>
            </a:fld>
            <a:endParaRPr lang="en"/>
          </a:p>
        </p:txBody>
      </p:sp>
    </p:spTree>
    <p:extLst>
      <p:ext uri="{BB962C8B-B14F-4D97-AF65-F5344CB8AC3E}">
        <p14:creationId xmlns:p14="http://schemas.microsoft.com/office/powerpoint/2010/main" val="35588617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Subclasses of IgA</a:t>
            </a:r>
            <a:endParaRPr lang="en-US" dirty="0"/>
          </a:p>
        </p:txBody>
      </p:sp>
      <p:sp>
        <p:nvSpPr>
          <p:cNvPr id="193" name="Google Shape;193;p12"/>
          <p:cNvSpPr txBox="1">
            <a:spLocks noGrp="1"/>
          </p:cNvSpPr>
          <p:nvPr>
            <p:ph idx="1"/>
          </p:nvPr>
        </p:nvSpPr>
        <p:spPr/>
        <p:txBody>
          <a:bodyPr/>
          <a:lstStyle/>
          <a:p>
            <a:r>
              <a:rPr lang="en-IN" smtClean="0"/>
              <a:t>Depending upon the amino acid sequences in the constant region of heavy chain, IgA exists in two isotypes:</a:t>
            </a:r>
            <a:endParaRPr lang="en-US" smtClean="0"/>
          </a:p>
          <a:p>
            <a:pPr lvl="1"/>
            <a:r>
              <a:rPr lang="en-IN" smtClean="0"/>
              <a:t>IgA1 </a:t>
            </a:r>
          </a:p>
          <a:p>
            <a:pPr lvl="1"/>
            <a:r>
              <a:rPr lang="en-IN" smtClean="0"/>
              <a:t>IgA2 </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40</a:t>
            </a:fld>
            <a:endParaRPr lang="en"/>
          </a:p>
        </p:txBody>
      </p:sp>
    </p:spTree>
    <p:extLst>
      <p:ext uri="{BB962C8B-B14F-4D97-AF65-F5344CB8AC3E}">
        <p14:creationId xmlns:p14="http://schemas.microsoft.com/office/powerpoint/2010/main" val="40306624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Immunoglobulin E (IgE)</a:t>
            </a:r>
            <a:endParaRPr lang="en-US" dirty="0"/>
          </a:p>
        </p:txBody>
      </p:sp>
      <p:sp>
        <p:nvSpPr>
          <p:cNvPr id="193" name="Google Shape;193;p12"/>
          <p:cNvSpPr txBox="1">
            <a:spLocks noGrp="1"/>
          </p:cNvSpPr>
          <p:nvPr>
            <p:ph idx="1"/>
          </p:nvPr>
        </p:nvSpPr>
        <p:spPr/>
        <p:txBody>
          <a:bodyPr>
            <a:normAutofit fontScale="85000" lnSpcReduction="20000"/>
          </a:bodyPr>
          <a:lstStyle/>
          <a:p>
            <a:r>
              <a:rPr lang="en-IN" smtClean="0"/>
              <a:t>Lowest serum concentration.</a:t>
            </a:r>
          </a:p>
          <a:p>
            <a:r>
              <a:rPr lang="en-IN" smtClean="0"/>
              <a:t>Shortest half life.</a:t>
            </a:r>
          </a:p>
          <a:p>
            <a:r>
              <a:rPr lang="en-IN" smtClean="0"/>
              <a:t>Minimum daily production.</a:t>
            </a:r>
          </a:p>
          <a:p>
            <a:r>
              <a:rPr lang="en-IN" smtClean="0"/>
              <a:t>Only heat labile antibody (inactivated at 56º C in one hour). </a:t>
            </a:r>
          </a:p>
          <a:p>
            <a:r>
              <a:rPr lang="en-IN" smtClean="0"/>
              <a:t>Has affinity for the surface of tissue cells (mainly mast cells) of the same species (homocytotropism).</a:t>
            </a:r>
          </a:p>
          <a:p>
            <a:r>
              <a:rPr lang="en-IN" smtClean="0"/>
              <a:t>Extravascular in distribution.</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41</a:t>
            </a:fld>
            <a:endParaRPr lang="en"/>
          </a:p>
        </p:txBody>
      </p:sp>
    </p:spTree>
    <p:extLst>
      <p:ext uri="{BB962C8B-B14F-4D97-AF65-F5344CB8AC3E}">
        <p14:creationId xmlns:p14="http://schemas.microsoft.com/office/powerpoint/2010/main" val="40321346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Functions of IgE</a:t>
            </a:r>
            <a:endParaRPr lang="en-US" dirty="0"/>
          </a:p>
        </p:txBody>
      </p:sp>
      <p:sp>
        <p:nvSpPr>
          <p:cNvPr id="193" name="Google Shape;193;p12"/>
          <p:cNvSpPr txBox="1">
            <a:spLocks noGrp="1"/>
          </p:cNvSpPr>
          <p:nvPr>
            <p:ph idx="1"/>
          </p:nvPr>
        </p:nvSpPr>
        <p:spPr/>
        <p:txBody>
          <a:bodyPr/>
          <a:lstStyle/>
          <a:p>
            <a:pPr lvl="0"/>
            <a:r>
              <a:rPr lang="en-IN" smtClean="0"/>
              <a:t>Mediator of type I hypersensitivity reactions</a:t>
            </a:r>
          </a:p>
          <a:p>
            <a:pPr lvl="0"/>
            <a:r>
              <a:rPr lang="en-IN" smtClean="0"/>
              <a:t>IgE is elevated in helminthic infections. </a:t>
            </a:r>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42</a:t>
            </a:fld>
            <a:endParaRPr lang="en"/>
          </a:p>
        </p:txBody>
      </p:sp>
    </p:spTree>
    <p:extLst>
      <p:ext uri="{BB962C8B-B14F-4D97-AF65-F5344CB8AC3E}">
        <p14:creationId xmlns:p14="http://schemas.microsoft.com/office/powerpoint/2010/main" val="32007906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Immunoglobulin D (IgD) </a:t>
            </a:r>
            <a:endParaRPr lang="en-US" dirty="0"/>
          </a:p>
        </p:txBody>
      </p:sp>
      <p:sp>
        <p:nvSpPr>
          <p:cNvPr id="193" name="Google Shape;193;p12"/>
          <p:cNvSpPr txBox="1">
            <a:spLocks noGrp="1"/>
          </p:cNvSpPr>
          <p:nvPr>
            <p:ph idx="1"/>
          </p:nvPr>
        </p:nvSpPr>
        <p:spPr/>
        <p:txBody>
          <a:bodyPr/>
          <a:lstStyle/>
          <a:p>
            <a:r>
              <a:rPr lang="en-IN" smtClean="0"/>
              <a:t>IgD is found as membrane Ig on the surface of B cells and acts as a B cell receptor along with IgM.</a:t>
            </a:r>
          </a:p>
          <a:p>
            <a:r>
              <a:rPr lang="en-IN" smtClean="0"/>
              <a:t>Has the highest carbohydrate content among all the Igs. </a:t>
            </a:r>
          </a:p>
          <a:p>
            <a:r>
              <a:rPr lang="en-IN" smtClean="0"/>
              <a:t>No other function is known for IgD so far.</a:t>
            </a:r>
            <a:endParaRPr lang="en-US" smtClean="0"/>
          </a:p>
          <a:p>
            <a:endParaRPr lang="en-US" smtClean="0"/>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43</a:t>
            </a:fld>
            <a:endParaRPr lang="en"/>
          </a:p>
        </p:txBody>
      </p:sp>
    </p:spTree>
    <p:extLst>
      <p:ext uri="{BB962C8B-B14F-4D97-AF65-F5344CB8AC3E}">
        <p14:creationId xmlns:p14="http://schemas.microsoft.com/office/powerpoint/2010/main" val="24195711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Properties of various immunoglobulins</a:t>
            </a:r>
            <a:endParaRPr lang="en-US" dirty="0"/>
          </a:p>
        </p:txBody>
      </p:sp>
      <p:sp>
        <p:nvSpPr>
          <p:cNvPr id="6" name="Content Placeholder 5"/>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44</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3478843334"/>
              </p:ext>
            </p:extLst>
          </p:nvPr>
        </p:nvGraphicFramePr>
        <p:xfrm>
          <a:off x="121920" y="1192213"/>
          <a:ext cx="8900160" cy="3731158"/>
        </p:xfrm>
        <a:graphic>
          <a:graphicData uri="http://schemas.openxmlformats.org/drawingml/2006/table">
            <a:tbl>
              <a:tblPr firstRow="1" bandRow="1">
                <a:tableStyleId>{69C7853C-536D-4A76-A0AE-DD22124D55A5}</a:tableStyleId>
              </a:tblPr>
              <a:tblGrid>
                <a:gridCol w="1656080">
                  <a:extLst>
                    <a:ext uri="{9D8B030D-6E8A-4147-A177-3AD203B41FA5}">
                      <a16:colId xmlns:a16="http://schemas.microsoft.com/office/drawing/2014/main" xmlns="" val="20000"/>
                    </a:ext>
                  </a:extLst>
                </a:gridCol>
                <a:gridCol w="1310640">
                  <a:extLst>
                    <a:ext uri="{9D8B030D-6E8A-4147-A177-3AD203B41FA5}">
                      <a16:colId xmlns:a16="http://schemas.microsoft.com/office/drawing/2014/main" xmlns="" val="20001"/>
                    </a:ext>
                  </a:extLst>
                </a:gridCol>
                <a:gridCol w="1483360">
                  <a:extLst>
                    <a:ext uri="{9D8B030D-6E8A-4147-A177-3AD203B41FA5}">
                      <a16:colId xmlns:a16="http://schemas.microsoft.com/office/drawing/2014/main" xmlns="" val="20002"/>
                    </a:ext>
                  </a:extLst>
                </a:gridCol>
                <a:gridCol w="1483360">
                  <a:extLst>
                    <a:ext uri="{9D8B030D-6E8A-4147-A177-3AD203B41FA5}">
                      <a16:colId xmlns:a16="http://schemas.microsoft.com/office/drawing/2014/main" xmlns="" val="20003"/>
                    </a:ext>
                  </a:extLst>
                </a:gridCol>
                <a:gridCol w="1483360">
                  <a:extLst>
                    <a:ext uri="{9D8B030D-6E8A-4147-A177-3AD203B41FA5}">
                      <a16:colId xmlns:a16="http://schemas.microsoft.com/office/drawing/2014/main" xmlns="" val="20004"/>
                    </a:ext>
                  </a:extLst>
                </a:gridCol>
                <a:gridCol w="1483360">
                  <a:extLst>
                    <a:ext uri="{9D8B030D-6E8A-4147-A177-3AD203B41FA5}">
                      <a16:colId xmlns:a16="http://schemas.microsoft.com/office/drawing/2014/main" xmlns="" val="20005"/>
                    </a:ext>
                  </a:extLst>
                </a:gridCol>
              </a:tblGrid>
              <a:tr h="235110">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spcBef>
                          <a:spcPts val="0"/>
                        </a:spcBef>
                        <a:spcAft>
                          <a:spcPts val="0"/>
                        </a:spcAft>
                      </a:pPr>
                      <a:r>
                        <a:rPr lang="en-IN" sz="1400" dirty="0">
                          <a:effectLst/>
                          <a:latin typeface="Roboto Condensed Light" panose="020B0604020202020204" charset="0"/>
                          <a:ea typeface="Roboto Condensed Light" panose="020B0604020202020204" charset="0"/>
                        </a:rPr>
                        <a:t>Property</a:t>
                      </a:r>
                      <a:endParaRPr lang="en-US" sz="1400" dirty="0">
                        <a:effectLst/>
                        <a:latin typeface="Roboto Condensed Light" panose="020B0604020202020204" charset="0"/>
                        <a:ea typeface="Roboto Condensed Light" panose="020B0604020202020204" charset="0"/>
                      </a:endParaRPr>
                    </a:p>
                  </a:txBody>
                  <a:tcPr marL="66363" marR="66363" marT="0" marB="0"/>
                </a:tc>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IgG</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IgA</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IgM</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IgD</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IgE</a:t>
                      </a:r>
                      <a:endParaRPr lang="en-US" sz="1400">
                        <a:effectLst/>
                        <a:latin typeface="Roboto Condensed Light" panose="020B0604020202020204" charset="0"/>
                        <a:ea typeface="Roboto Condensed Light" panose="020B0604020202020204" charset="0"/>
                      </a:endParaRPr>
                    </a:p>
                  </a:txBody>
                  <a:tcPr marL="66363" marR="66363" marT="0" marB="0"/>
                </a:tc>
                <a:extLst>
                  <a:ext uri="{0D108BD9-81ED-4DB2-BD59-A6C34878D82A}">
                    <a16:rowId xmlns:a16="http://schemas.microsoft.com/office/drawing/2014/main" xmlns="" val="10000"/>
                  </a:ext>
                </a:extLst>
              </a:tr>
              <a:tr h="414067">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spcBef>
                          <a:spcPts val="0"/>
                        </a:spcBef>
                        <a:spcAft>
                          <a:spcPts val="0"/>
                        </a:spcAft>
                      </a:pPr>
                      <a:r>
                        <a:rPr lang="en-IN" sz="1400" b="0" dirty="0">
                          <a:effectLst/>
                          <a:latin typeface="Roboto Condensed Light" panose="020B0604020202020204" charset="0"/>
                          <a:ea typeface="Roboto Condensed Light" panose="020B0604020202020204" charset="0"/>
                        </a:rPr>
                        <a:t>Usual form</a:t>
                      </a:r>
                      <a:endParaRPr lang="en-US" sz="1400" b="0" dirty="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Monomer</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Monomer,dimer</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Monomer,Pentamer</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Monomer</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Monomer</a:t>
                      </a:r>
                      <a:endParaRPr lang="en-US" sz="1400">
                        <a:effectLst/>
                        <a:latin typeface="Roboto Condensed Light" panose="020B0604020202020204" charset="0"/>
                        <a:ea typeface="Roboto Condensed Light" panose="020B0604020202020204" charset="0"/>
                      </a:endParaRPr>
                    </a:p>
                  </a:txBody>
                  <a:tcPr marL="66363" marR="66363" marT="0" marB="0"/>
                </a:tc>
                <a:extLst>
                  <a:ext uri="{0D108BD9-81ED-4DB2-BD59-A6C34878D82A}">
                    <a16:rowId xmlns:a16="http://schemas.microsoft.com/office/drawing/2014/main" xmlns="" val="10001"/>
                  </a:ext>
                </a:extLst>
              </a:tr>
              <a:tr h="236246">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spcBef>
                          <a:spcPts val="0"/>
                        </a:spcBef>
                        <a:spcAft>
                          <a:spcPts val="0"/>
                        </a:spcAft>
                      </a:pPr>
                      <a:r>
                        <a:rPr lang="en-IN" sz="1400" b="0" dirty="0" err="1">
                          <a:effectLst/>
                          <a:latin typeface="Roboto Condensed Light" panose="020B0604020202020204" charset="0"/>
                          <a:ea typeface="Roboto Condensed Light" panose="020B0604020202020204" charset="0"/>
                        </a:rPr>
                        <a:t>Valency</a:t>
                      </a:r>
                      <a:endParaRPr lang="en-US" sz="1400" b="0" dirty="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dirty="0">
                          <a:effectLst/>
                          <a:latin typeface="Roboto Condensed Light" panose="020B0604020202020204" charset="0"/>
                          <a:ea typeface="Roboto Condensed Light" panose="020B0604020202020204" charset="0"/>
                        </a:rPr>
                        <a:t>2</a:t>
                      </a:r>
                      <a:endParaRPr lang="en-US" sz="1400" dirty="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2 or 4</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2 or 10</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2</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2</a:t>
                      </a:r>
                      <a:endParaRPr lang="en-US" sz="1400">
                        <a:effectLst/>
                        <a:latin typeface="Roboto Condensed Light" panose="020B0604020202020204" charset="0"/>
                        <a:ea typeface="Roboto Condensed Light" panose="020B0604020202020204" charset="0"/>
                      </a:endParaRPr>
                    </a:p>
                  </a:txBody>
                  <a:tcPr marL="66363" marR="66363" marT="0" marB="0"/>
                </a:tc>
                <a:extLst>
                  <a:ext uri="{0D108BD9-81ED-4DB2-BD59-A6C34878D82A}">
                    <a16:rowId xmlns:a16="http://schemas.microsoft.com/office/drawing/2014/main" xmlns="" val="10002"/>
                  </a:ext>
                </a:extLst>
              </a:tr>
              <a:tr h="414067">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spcBef>
                          <a:spcPts val="0"/>
                        </a:spcBef>
                        <a:spcAft>
                          <a:spcPts val="0"/>
                        </a:spcAft>
                      </a:pPr>
                      <a:r>
                        <a:rPr lang="en-IN" sz="1400" b="0" dirty="0">
                          <a:effectLst/>
                          <a:latin typeface="Roboto Condensed Light" panose="020B0604020202020204" charset="0"/>
                          <a:ea typeface="Roboto Condensed Light" panose="020B0604020202020204" charset="0"/>
                        </a:rPr>
                        <a:t>Other chains</a:t>
                      </a:r>
                      <a:endParaRPr lang="en-US" sz="1400" b="0" dirty="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None</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J chain, secretory component</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J chain</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None</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None</a:t>
                      </a:r>
                      <a:endParaRPr lang="en-US" sz="1400">
                        <a:effectLst/>
                        <a:latin typeface="Roboto Condensed Light" panose="020B0604020202020204" charset="0"/>
                        <a:ea typeface="Roboto Condensed Light" panose="020B0604020202020204" charset="0"/>
                      </a:endParaRPr>
                    </a:p>
                  </a:txBody>
                  <a:tcPr marL="66363" marR="66363" marT="0" marB="0"/>
                </a:tc>
                <a:extLst>
                  <a:ext uri="{0D108BD9-81ED-4DB2-BD59-A6C34878D82A}">
                    <a16:rowId xmlns:a16="http://schemas.microsoft.com/office/drawing/2014/main" xmlns="" val="10003"/>
                  </a:ext>
                </a:extLst>
              </a:tr>
              <a:tr h="331653">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spcBef>
                          <a:spcPts val="0"/>
                        </a:spcBef>
                        <a:spcAft>
                          <a:spcPts val="0"/>
                        </a:spcAft>
                      </a:pPr>
                      <a:r>
                        <a:rPr lang="en-IN" sz="1400" b="0" dirty="0">
                          <a:effectLst/>
                          <a:latin typeface="Roboto Condensed Light" panose="020B0604020202020204" charset="0"/>
                          <a:ea typeface="Roboto Condensed Light" panose="020B0604020202020204" charset="0"/>
                        </a:rPr>
                        <a:t>Subclasses</a:t>
                      </a:r>
                      <a:endParaRPr lang="en-US" sz="1400" b="0" dirty="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G1, G2, G3, G4</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A1, A2</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None</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None</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None</a:t>
                      </a:r>
                      <a:endParaRPr lang="en-US" sz="1400">
                        <a:effectLst/>
                        <a:latin typeface="Roboto Condensed Light" panose="020B0604020202020204" charset="0"/>
                        <a:ea typeface="Roboto Condensed Light" panose="020B0604020202020204" charset="0"/>
                      </a:endParaRPr>
                    </a:p>
                  </a:txBody>
                  <a:tcPr marL="66363" marR="66363" marT="0" marB="0"/>
                </a:tc>
                <a:extLst>
                  <a:ext uri="{0D108BD9-81ED-4DB2-BD59-A6C34878D82A}">
                    <a16:rowId xmlns:a16="http://schemas.microsoft.com/office/drawing/2014/main" xmlns="" val="10004"/>
                  </a:ext>
                </a:extLst>
              </a:tr>
              <a:tr h="414067">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spcBef>
                          <a:spcPts val="0"/>
                        </a:spcBef>
                        <a:spcAft>
                          <a:spcPts val="0"/>
                        </a:spcAft>
                      </a:pPr>
                      <a:r>
                        <a:rPr lang="en-IN" sz="1400" b="0" dirty="0">
                          <a:effectLst/>
                          <a:latin typeface="Roboto Condensed Light" panose="020B0604020202020204" charset="0"/>
                          <a:ea typeface="Roboto Condensed Light" panose="020B0604020202020204" charset="0"/>
                        </a:rPr>
                        <a:t>Molecular weight (</a:t>
                      </a:r>
                      <a:r>
                        <a:rPr lang="en-IN" sz="1400" b="0" dirty="0" err="1">
                          <a:effectLst/>
                          <a:latin typeface="Roboto Condensed Light" panose="020B0604020202020204" charset="0"/>
                          <a:ea typeface="Roboto Condensed Light" panose="020B0604020202020204" charset="0"/>
                        </a:rPr>
                        <a:t>kDa</a:t>
                      </a:r>
                      <a:r>
                        <a:rPr lang="en-IN" sz="1400" b="0" dirty="0">
                          <a:effectLst/>
                          <a:latin typeface="Roboto Condensed Light" panose="020B0604020202020204" charset="0"/>
                          <a:ea typeface="Roboto Condensed Light" panose="020B0604020202020204" charset="0"/>
                        </a:rPr>
                        <a:t>)</a:t>
                      </a:r>
                      <a:endParaRPr lang="en-US" sz="1400" b="0" dirty="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150</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150-600</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900</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150</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190</a:t>
                      </a:r>
                      <a:endParaRPr lang="en-US" sz="1400">
                        <a:effectLst/>
                        <a:latin typeface="Roboto Condensed Light" panose="020B0604020202020204" charset="0"/>
                        <a:ea typeface="Roboto Condensed Light" panose="020B0604020202020204" charset="0"/>
                      </a:endParaRPr>
                    </a:p>
                  </a:txBody>
                  <a:tcPr marL="66363" marR="66363" marT="0" marB="0"/>
                </a:tc>
                <a:extLst>
                  <a:ext uri="{0D108BD9-81ED-4DB2-BD59-A6C34878D82A}">
                    <a16:rowId xmlns:a16="http://schemas.microsoft.com/office/drawing/2014/main" xmlns="" val="10005"/>
                  </a:ext>
                </a:extLst>
              </a:tr>
              <a:tr h="414067">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spcBef>
                          <a:spcPts val="0"/>
                        </a:spcBef>
                        <a:spcAft>
                          <a:spcPts val="0"/>
                        </a:spcAft>
                      </a:pPr>
                      <a:r>
                        <a:rPr lang="en-IN" sz="1400" b="0" dirty="0">
                          <a:effectLst/>
                          <a:latin typeface="Roboto Condensed Light" panose="020B0604020202020204" charset="0"/>
                          <a:ea typeface="Roboto Condensed Light" panose="020B0604020202020204" charset="0"/>
                        </a:rPr>
                        <a:t>Serum level mg/mL</a:t>
                      </a:r>
                      <a:endParaRPr lang="en-US" sz="1400" b="0" dirty="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9.5–12.5</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IgA1- 3.0</a:t>
                      </a:r>
                      <a:endParaRPr lang="en-US" sz="1400">
                        <a:effectLst/>
                        <a:latin typeface="Roboto Condensed Light" panose="020B0604020202020204" charset="0"/>
                        <a:ea typeface="Roboto Condensed Light" panose="020B0604020202020204" charset="0"/>
                      </a:endParaRPr>
                    </a:p>
                    <a:p>
                      <a:pPr marL="0" marR="0">
                        <a:spcBef>
                          <a:spcPts val="0"/>
                        </a:spcBef>
                        <a:spcAft>
                          <a:spcPts val="0"/>
                        </a:spcAft>
                      </a:pPr>
                      <a:r>
                        <a:rPr lang="en-IN" sz="1400">
                          <a:effectLst/>
                          <a:latin typeface="Roboto Condensed Light" panose="020B0604020202020204" charset="0"/>
                          <a:ea typeface="Roboto Condensed Light" panose="020B0604020202020204" charset="0"/>
                        </a:rPr>
                        <a:t>IgA2 - 0.5</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1.5</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0.03</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0.0003</a:t>
                      </a:r>
                      <a:endParaRPr lang="en-US" sz="1400">
                        <a:effectLst/>
                        <a:latin typeface="Roboto Condensed Light" panose="020B0604020202020204" charset="0"/>
                        <a:ea typeface="Roboto Condensed Light" panose="020B0604020202020204" charset="0"/>
                      </a:endParaRPr>
                    </a:p>
                  </a:txBody>
                  <a:tcPr marL="66363" marR="66363" marT="0" marB="0"/>
                </a:tc>
                <a:extLst>
                  <a:ext uri="{0D108BD9-81ED-4DB2-BD59-A6C34878D82A}">
                    <a16:rowId xmlns:a16="http://schemas.microsoft.com/office/drawing/2014/main" xmlns="" val="10006"/>
                  </a:ext>
                </a:extLst>
              </a:tr>
              <a:tr h="249876">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spcBef>
                          <a:spcPts val="0"/>
                        </a:spcBef>
                        <a:spcAft>
                          <a:spcPts val="0"/>
                        </a:spcAft>
                      </a:pPr>
                      <a:r>
                        <a:rPr lang="en-IN" sz="1400" b="0" dirty="0">
                          <a:effectLst/>
                          <a:latin typeface="Roboto Condensed Light" panose="020B0604020202020204" charset="0"/>
                          <a:ea typeface="Roboto Condensed Light" panose="020B0604020202020204" charset="0"/>
                        </a:rPr>
                        <a:t>% of total serum Ig</a:t>
                      </a:r>
                      <a:endParaRPr lang="en-US" sz="1400" b="0" dirty="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75–85%</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10–15%</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5–10%</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0.3%</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0.019%</a:t>
                      </a:r>
                      <a:endParaRPr lang="en-US" sz="1400">
                        <a:effectLst/>
                        <a:latin typeface="Roboto Condensed Light" panose="020B0604020202020204" charset="0"/>
                        <a:ea typeface="Roboto Condensed Light" panose="020B0604020202020204" charset="0"/>
                      </a:endParaRPr>
                    </a:p>
                  </a:txBody>
                  <a:tcPr marL="66363" marR="66363" marT="0" marB="0"/>
                </a:tc>
                <a:extLst>
                  <a:ext uri="{0D108BD9-81ED-4DB2-BD59-A6C34878D82A}">
                    <a16:rowId xmlns:a16="http://schemas.microsoft.com/office/drawing/2014/main" xmlns="" val="10007"/>
                  </a:ext>
                </a:extLst>
              </a:tr>
              <a:tr h="236246">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spcBef>
                          <a:spcPts val="0"/>
                        </a:spcBef>
                        <a:spcAft>
                          <a:spcPts val="0"/>
                        </a:spcAft>
                      </a:pPr>
                      <a:r>
                        <a:rPr lang="en-IN" sz="1400" b="0" dirty="0">
                          <a:effectLst/>
                          <a:latin typeface="Roboto Condensed Light" panose="020B0604020202020204" charset="0"/>
                          <a:ea typeface="Roboto Condensed Light" panose="020B0604020202020204" charset="0"/>
                        </a:rPr>
                        <a:t>Half-life, days</a:t>
                      </a:r>
                      <a:endParaRPr lang="en-US" sz="1400" b="0" dirty="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23*</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6</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5</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3</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2.5</a:t>
                      </a:r>
                      <a:endParaRPr lang="en-US" sz="1400">
                        <a:effectLst/>
                        <a:latin typeface="Roboto Condensed Light" panose="020B0604020202020204" charset="0"/>
                        <a:ea typeface="Roboto Condensed Light" panose="020B0604020202020204" charset="0"/>
                      </a:endParaRPr>
                    </a:p>
                  </a:txBody>
                  <a:tcPr marL="66363" marR="66363" marT="0" marB="0"/>
                </a:tc>
                <a:extLst>
                  <a:ext uri="{0D108BD9-81ED-4DB2-BD59-A6C34878D82A}">
                    <a16:rowId xmlns:a16="http://schemas.microsoft.com/office/drawing/2014/main" xmlns="" val="10008"/>
                  </a:ext>
                </a:extLst>
              </a:tr>
              <a:tr h="414067">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spcBef>
                          <a:spcPts val="0"/>
                        </a:spcBef>
                        <a:spcAft>
                          <a:spcPts val="0"/>
                        </a:spcAft>
                      </a:pPr>
                      <a:r>
                        <a:rPr lang="en-IN" sz="1400" b="0" dirty="0">
                          <a:effectLst/>
                          <a:latin typeface="Roboto Condensed Light" panose="020B0604020202020204" charset="0"/>
                          <a:ea typeface="Roboto Condensed Light" panose="020B0604020202020204" charset="0"/>
                        </a:rPr>
                        <a:t>Daily production mg/kg</a:t>
                      </a:r>
                      <a:endParaRPr lang="en-US" sz="1400" b="0" dirty="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34</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dirty="0">
                          <a:effectLst/>
                          <a:latin typeface="Roboto Condensed Light" panose="020B0604020202020204" charset="0"/>
                          <a:ea typeface="Roboto Condensed Light" panose="020B0604020202020204" charset="0"/>
                        </a:rPr>
                        <a:t>24</a:t>
                      </a:r>
                      <a:endParaRPr lang="en-US" sz="1400" dirty="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3.3</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0.4</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dirty="0">
                          <a:effectLst/>
                          <a:latin typeface="Roboto Condensed Light" panose="020B0604020202020204" charset="0"/>
                          <a:ea typeface="Roboto Condensed Light" panose="020B0604020202020204" charset="0"/>
                        </a:rPr>
                        <a:t>0.0023</a:t>
                      </a:r>
                      <a:endParaRPr lang="en-US" sz="1400" dirty="0">
                        <a:effectLst/>
                        <a:latin typeface="Roboto Condensed Light" panose="020B0604020202020204" charset="0"/>
                        <a:ea typeface="Roboto Condensed Light" panose="020B0604020202020204" charset="0"/>
                      </a:endParaRPr>
                    </a:p>
                  </a:txBody>
                  <a:tcPr marL="66363" marR="66363" marT="0" marB="0"/>
                </a:tc>
                <a:extLst>
                  <a:ext uri="{0D108BD9-81ED-4DB2-BD59-A6C34878D82A}">
                    <a16:rowId xmlns:a16="http://schemas.microsoft.com/office/drawing/2014/main" xmlns="" val="10009"/>
                  </a:ext>
                </a:extLst>
              </a:tr>
            </a:tbl>
          </a:graphicData>
        </a:graphic>
      </p:graphicFrame>
    </p:spTree>
    <p:extLst>
      <p:ext uri="{BB962C8B-B14F-4D97-AF65-F5344CB8AC3E}">
        <p14:creationId xmlns:p14="http://schemas.microsoft.com/office/powerpoint/2010/main" val="41281017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Properties of various immunoglobulins (Cont..)</a:t>
            </a:r>
            <a:endParaRPr lang="en-US" dirty="0"/>
          </a:p>
        </p:txBody>
      </p:sp>
      <p:sp>
        <p:nvSpPr>
          <p:cNvPr id="6" name="Content Placeholder 5"/>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45</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2081204563"/>
              </p:ext>
            </p:extLst>
          </p:nvPr>
        </p:nvGraphicFramePr>
        <p:xfrm>
          <a:off x="121920" y="1192213"/>
          <a:ext cx="8900160" cy="3384772"/>
        </p:xfrm>
        <a:graphic>
          <a:graphicData uri="http://schemas.openxmlformats.org/drawingml/2006/table">
            <a:tbl>
              <a:tblPr firstRow="1" bandRow="1">
                <a:tableStyleId>{69C7853C-536D-4A76-A0AE-DD22124D55A5}</a:tableStyleId>
              </a:tblPr>
              <a:tblGrid>
                <a:gridCol w="2143760">
                  <a:extLst>
                    <a:ext uri="{9D8B030D-6E8A-4147-A177-3AD203B41FA5}">
                      <a16:colId xmlns:a16="http://schemas.microsoft.com/office/drawing/2014/main" xmlns="" val="20000"/>
                    </a:ext>
                  </a:extLst>
                </a:gridCol>
                <a:gridCol w="1788160">
                  <a:extLst>
                    <a:ext uri="{9D8B030D-6E8A-4147-A177-3AD203B41FA5}">
                      <a16:colId xmlns:a16="http://schemas.microsoft.com/office/drawing/2014/main" xmlns="" val="20001"/>
                    </a:ext>
                  </a:extLst>
                </a:gridCol>
                <a:gridCol w="1249680">
                  <a:extLst>
                    <a:ext uri="{9D8B030D-6E8A-4147-A177-3AD203B41FA5}">
                      <a16:colId xmlns:a16="http://schemas.microsoft.com/office/drawing/2014/main" xmlns="" val="20002"/>
                    </a:ext>
                  </a:extLst>
                </a:gridCol>
                <a:gridCol w="1168400">
                  <a:extLst>
                    <a:ext uri="{9D8B030D-6E8A-4147-A177-3AD203B41FA5}">
                      <a16:colId xmlns:a16="http://schemas.microsoft.com/office/drawing/2014/main" xmlns="" val="20003"/>
                    </a:ext>
                  </a:extLst>
                </a:gridCol>
                <a:gridCol w="1351280">
                  <a:extLst>
                    <a:ext uri="{9D8B030D-6E8A-4147-A177-3AD203B41FA5}">
                      <a16:colId xmlns:a16="http://schemas.microsoft.com/office/drawing/2014/main" xmlns="" val="20004"/>
                    </a:ext>
                  </a:extLst>
                </a:gridCol>
                <a:gridCol w="1198880">
                  <a:extLst>
                    <a:ext uri="{9D8B030D-6E8A-4147-A177-3AD203B41FA5}">
                      <a16:colId xmlns:a16="http://schemas.microsoft.com/office/drawing/2014/main" xmlns="" val="20005"/>
                    </a:ext>
                  </a:extLst>
                </a:gridCol>
              </a:tblGrid>
              <a:tr h="235110">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spcBef>
                          <a:spcPts val="0"/>
                        </a:spcBef>
                        <a:spcAft>
                          <a:spcPts val="0"/>
                        </a:spcAft>
                      </a:pPr>
                      <a:r>
                        <a:rPr lang="en-IN" sz="1400" dirty="0">
                          <a:effectLst/>
                          <a:latin typeface="Roboto Condensed Light" panose="020B0604020202020204" charset="0"/>
                          <a:ea typeface="Roboto Condensed Light" panose="020B0604020202020204" charset="0"/>
                        </a:rPr>
                        <a:t>Property</a:t>
                      </a:r>
                      <a:endParaRPr lang="en-US" sz="1400" dirty="0">
                        <a:effectLst/>
                        <a:latin typeface="Roboto Condensed Light" panose="020B0604020202020204" charset="0"/>
                        <a:ea typeface="Roboto Condensed Light" panose="020B0604020202020204" charset="0"/>
                      </a:endParaRPr>
                    </a:p>
                  </a:txBody>
                  <a:tcPr marL="66363" marR="66363" marT="0" marB="0"/>
                </a:tc>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IgG</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IgA</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IgM</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IgD</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IgE</a:t>
                      </a:r>
                      <a:endParaRPr lang="en-US" sz="1400">
                        <a:effectLst/>
                        <a:latin typeface="Roboto Condensed Light" panose="020B0604020202020204" charset="0"/>
                        <a:ea typeface="Roboto Condensed Light" panose="020B0604020202020204" charset="0"/>
                      </a:endParaRPr>
                    </a:p>
                  </a:txBody>
                  <a:tcPr marL="66363" marR="66363" marT="0" marB="0"/>
                </a:tc>
                <a:extLst>
                  <a:ext uri="{0D108BD9-81ED-4DB2-BD59-A6C34878D82A}">
                    <a16:rowId xmlns:a16="http://schemas.microsoft.com/office/drawing/2014/main" xmlns="" val="10000"/>
                  </a:ext>
                </a:extLst>
              </a:tr>
              <a:tr h="414067">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spcBef>
                          <a:spcPts val="0"/>
                        </a:spcBef>
                        <a:spcAft>
                          <a:spcPts val="0"/>
                        </a:spcAft>
                      </a:pPr>
                      <a:r>
                        <a:rPr lang="en-IN" sz="1400" b="0" dirty="0">
                          <a:effectLst/>
                          <a:latin typeface="Roboto Condensed Light" panose="020B0604020202020204" charset="0"/>
                          <a:ea typeface="Roboto Condensed Light" panose="020B0604020202020204" charset="0"/>
                        </a:rPr>
                        <a:t>Intravascular distribution (%)</a:t>
                      </a:r>
                      <a:endParaRPr lang="en-US" sz="1400" b="0" dirty="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dirty="0">
                          <a:effectLst/>
                          <a:latin typeface="Roboto Condensed Light" panose="020B0604020202020204" charset="0"/>
                          <a:ea typeface="Roboto Condensed Light" panose="020B0604020202020204" charset="0"/>
                        </a:rPr>
                        <a:t>45%</a:t>
                      </a:r>
                      <a:endParaRPr lang="en-US" sz="1400" dirty="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42%</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dirty="0">
                          <a:effectLst/>
                          <a:latin typeface="Roboto Condensed Light" panose="020B0604020202020204" charset="0"/>
                          <a:ea typeface="Roboto Condensed Light" panose="020B0604020202020204" charset="0"/>
                        </a:rPr>
                        <a:t>80%</a:t>
                      </a:r>
                      <a:endParaRPr lang="en-US" sz="1400" dirty="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dirty="0">
                          <a:effectLst/>
                          <a:latin typeface="Roboto Condensed Light" panose="020B0604020202020204" charset="0"/>
                          <a:ea typeface="Roboto Condensed Light" panose="020B0604020202020204" charset="0"/>
                        </a:rPr>
                        <a:t>75%</a:t>
                      </a:r>
                      <a:endParaRPr lang="en-US" sz="1400" dirty="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dirty="0">
                          <a:effectLst/>
                          <a:latin typeface="Roboto Condensed Light" panose="020B0604020202020204" charset="0"/>
                          <a:ea typeface="Roboto Condensed Light" panose="020B0604020202020204" charset="0"/>
                        </a:rPr>
                        <a:t>50%</a:t>
                      </a:r>
                      <a:endParaRPr lang="en-US" sz="1400" dirty="0">
                        <a:effectLst/>
                        <a:latin typeface="Roboto Condensed Light" panose="020B0604020202020204" charset="0"/>
                        <a:ea typeface="Roboto Condensed Light" panose="020B0604020202020204" charset="0"/>
                      </a:endParaRPr>
                    </a:p>
                  </a:txBody>
                  <a:tcPr marL="66363" marR="66363" marT="0" marB="0"/>
                </a:tc>
                <a:extLst>
                  <a:ext uri="{0D108BD9-81ED-4DB2-BD59-A6C34878D82A}">
                    <a16:rowId xmlns:a16="http://schemas.microsoft.com/office/drawing/2014/main" xmlns="" val="10001"/>
                  </a:ext>
                </a:extLst>
              </a:tr>
              <a:tr h="236246">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spcBef>
                          <a:spcPts val="0"/>
                        </a:spcBef>
                        <a:spcAft>
                          <a:spcPts val="0"/>
                        </a:spcAft>
                      </a:pPr>
                      <a:r>
                        <a:rPr lang="en-IN" sz="1400" b="0" dirty="0">
                          <a:effectLst/>
                          <a:latin typeface="Roboto Condensed Light" panose="020B0604020202020204" charset="0"/>
                          <a:ea typeface="Roboto Condensed Light" panose="020B0604020202020204" charset="0"/>
                        </a:rPr>
                        <a:t>Sedimentation coefficient</a:t>
                      </a:r>
                      <a:endParaRPr lang="en-US" sz="1400" b="0" dirty="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7</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7</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19</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7</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dirty="0">
                          <a:effectLst/>
                          <a:latin typeface="Roboto Condensed Light" panose="020B0604020202020204" charset="0"/>
                          <a:ea typeface="Roboto Condensed Light" panose="020B0604020202020204" charset="0"/>
                        </a:rPr>
                        <a:t>8</a:t>
                      </a:r>
                      <a:endParaRPr lang="en-US" sz="1400" dirty="0">
                        <a:effectLst/>
                        <a:latin typeface="Roboto Condensed Light" panose="020B0604020202020204" charset="0"/>
                        <a:ea typeface="Roboto Condensed Light" panose="020B0604020202020204" charset="0"/>
                      </a:endParaRPr>
                    </a:p>
                  </a:txBody>
                  <a:tcPr marL="66363" marR="66363" marT="0" marB="0"/>
                </a:tc>
                <a:extLst>
                  <a:ext uri="{0D108BD9-81ED-4DB2-BD59-A6C34878D82A}">
                    <a16:rowId xmlns:a16="http://schemas.microsoft.com/office/drawing/2014/main" xmlns="" val="10002"/>
                  </a:ext>
                </a:extLst>
              </a:tr>
              <a:tr h="414067">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IN" sz="1400" b="0" dirty="0">
                          <a:effectLst/>
                          <a:latin typeface="Roboto Condensed Light" panose="020B0604020202020204" charset="0"/>
                          <a:ea typeface="Roboto Condensed Light" panose="020B0604020202020204" charset="0"/>
                        </a:rPr>
                        <a:t>Binds to Fc receptors of phagocytes</a:t>
                      </a:r>
                      <a:endParaRPr lang="en-US" sz="1400" b="0" dirty="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dirty="0">
                          <a:effectLst/>
                          <a:latin typeface="Roboto Condensed Light" panose="020B0604020202020204" charset="0"/>
                          <a:ea typeface="Roboto Condensed Light" panose="020B0604020202020204" charset="0"/>
                        </a:rPr>
                        <a:t>++</a:t>
                      </a:r>
                      <a:endParaRPr lang="en-US" sz="1400" dirty="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 **</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a:t>
                      </a:r>
                      <a:endParaRPr lang="en-US" sz="1400">
                        <a:effectLst/>
                        <a:latin typeface="Roboto Condensed Light" panose="020B0604020202020204" charset="0"/>
                        <a:ea typeface="Roboto Condensed Light" panose="020B0604020202020204" charset="0"/>
                      </a:endParaRPr>
                    </a:p>
                  </a:txBody>
                  <a:tcPr marL="66363" marR="66363" marT="0" marB="0"/>
                </a:tc>
                <a:extLst>
                  <a:ext uri="{0D108BD9-81ED-4DB2-BD59-A6C34878D82A}">
                    <a16:rowId xmlns:a16="http://schemas.microsoft.com/office/drawing/2014/main" xmlns="" val="10003"/>
                  </a:ext>
                </a:extLst>
              </a:tr>
              <a:tr h="331653">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spcBef>
                          <a:spcPts val="0"/>
                        </a:spcBef>
                        <a:spcAft>
                          <a:spcPts val="0"/>
                        </a:spcAft>
                      </a:pPr>
                      <a:r>
                        <a:rPr lang="en-IN" sz="1400" b="0" dirty="0">
                          <a:effectLst/>
                          <a:latin typeface="Roboto Condensed Light" panose="020B0604020202020204" charset="0"/>
                          <a:ea typeface="Roboto Condensed Light" panose="020B0604020202020204" charset="0"/>
                        </a:rPr>
                        <a:t>Placental transfer</a:t>
                      </a:r>
                      <a:endParaRPr lang="en-US" sz="1400" b="0" dirty="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dirty="0">
                          <a:effectLst/>
                          <a:latin typeface="Roboto Condensed Light" panose="020B0604020202020204" charset="0"/>
                          <a:ea typeface="Roboto Condensed Light" panose="020B0604020202020204" charset="0"/>
                        </a:rPr>
                        <a:t>Yes (except IgG2)</a:t>
                      </a:r>
                      <a:endParaRPr lang="en-US" sz="1400" dirty="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a:t>
                      </a:r>
                      <a:endParaRPr lang="en-US" sz="1400">
                        <a:effectLst/>
                        <a:latin typeface="Roboto Condensed Light" panose="020B0604020202020204" charset="0"/>
                        <a:ea typeface="Roboto Condensed Light" panose="020B0604020202020204" charset="0"/>
                      </a:endParaRPr>
                    </a:p>
                  </a:txBody>
                  <a:tcPr marL="66363" marR="66363" marT="0" marB="0"/>
                </a:tc>
                <a:extLst>
                  <a:ext uri="{0D108BD9-81ED-4DB2-BD59-A6C34878D82A}">
                    <a16:rowId xmlns:a16="http://schemas.microsoft.com/office/drawing/2014/main" xmlns="" val="10004"/>
                  </a:ext>
                </a:extLst>
              </a:tr>
              <a:tr h="414067">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spcBef>
                          <a:spcPts val="0"/>
                        </a:spcBef>
                        <a:spcAft>
                          <a:spcPts val="0"/>
                        </a:spcAft>
                      </a:pPr>
                      <a:r>
                        <a:rPr lang="en-IN" sz="1400" b="0" dirty="0">
                          <a:effectLst/>
                          <a:latin typeface="Roboto Condensed Light" panose="020B0604020202020204" charset="0"/>
                          <a:ea typeface="Roboto Condensed Light" panose="020B0604020202020204" charset="0"/>
                        </a:rPr>
                        <a:t>Mediates </a:t>
                      </a:r>
                      <a:r>
                        <a:rPr lang="en-IN" sz="1400" b="0" dirty="0" err="1">
                          <a:effectLst/>
                          <a:latin typeface="Roboto Condensed Light" panose="020B0604020202020204" charset="0"/>
                          <a:ea typeface="Roboto Condensed Light" panose="020B0604020202020204" charset="0"/>
                        </a:rPr>
                        <a:t>coagglutination</a:t>
                      </a:r>
                      <a:endParaRPr lang="en-US" sz="1400" b="0" dirty="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Yes (except IgG3)</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a:t>
                      </a:r>
                      <a:endParaRPr lang="en-US" sz="1400">
                        <a:effectLst/>
                        <a:latin typeface="Roboto Condensed Light" panose="020B0604020202020204" charset="0"/>
                        <a:ea typeface="Roboto Condensed Light" panose="020B0604020202020204" charset="0"/>
                      </a:endParaRPr>
                    </a:p>
                  </a:txBody>
                  <a:tcPr marL="66363" marR="66363" marT="0" marB="0"/>
                </a:tc>
                <a:extLst>
                  <a:ext uri="{0D108BD9-81ED-4DB2-BD59-A6C34878D82A}">
                    <a16:rowId xmlns:a16="http://schemas.microsoft.com/office/drawing/2014/main" xmlns="" val="10005"/>
                  </a:ext>
                </a:extLst>
              </a:tr>
              <a:tr h="414067">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spcBef>
                          <a:spcPts val="0"/>
                        </a:spcBef>
                        <a:spcAft>
                          <a:spcPts val="0"/>
                        </a:spcAft>
                      </a:pPr>
                      <a:r>
                        <a:rPr lang="en-IN" sz="1400" b="0" dirty="0">
                          <a:effectLst/>
                          <a:latin typeface="Roboto Condensed Light" panose="020B0604020202020204" charset="0"/>
                          <a:ea typeface="Roboto Condensed Light" panose="020B0604020202020204" charset="0"/>
                        </a:rPr>
                        <a:t>Mucosal transport</a:t>
                      </a:r>
                      <a:endParaRPr lang="en-US" sz="1400" b="0" dirty="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Yes</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a:t>
                      </a:r>
                      <a:endParaRPr lang="en-US" sz="1400">
                        <a:effectLst/>
                        <a:latin typeface="Roboto Condensed Light" panose="020B0604020202020204" charset="0"/>
                        <a:ea typeface="Roboto Condensed Light" panose="020B0604020202020204" charset="0"/>
                      </a:endParaRPr>
                    </a:p>
                  </a:txBody>
                  <a:tcPr marL="66363" marR="66363" marT="0" marB="0"/>
                </a:tc>
                <a:extLst>
                  <a:ext uri="{0D108BD9-81ED-4DB2-BD59-A6C34878D82A}">
                    <a16:rowId xmlns:a16="http://schemas.microsoft.com/office/drawing/2014/main" xmlns="" val="10006"/>
                  </a:ext>
                </a:extLst>
              </a:tr>
              <a:tr h="249876">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spcBef>
                          <a:spcPts val="0"/>
                        </a:spcBef>
                        <a:spcAft>
                          <a:spcPts val="0"/>
                        </a:spcAft>
                      </a:pPr>
                      <a:r>
                        <a:rPr lang="en-IN" sz="1400" b="0" dirty="0">
                          <a:effectLst/>
                          <a:latin typeface="Roboto Condensed Light" panose="020B0604020202020204" charset="0"/>
                          <a:ea typeface="Roboto Condensed Light" panose="020B0604020202020204" charset="0"/>
                        </a:rPr>
                        <a:t>Mast cell degranulation</a:t>
                      </a:r>
                      <a:endParaRPr lang="en-US" sz="1400" b="0" dirty="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yes</a:t>
                      </a:r>
                      <a:endParaRPr lang="en-US" sz="1400">
                        <a:effectLst/>
                        <a:latin typeface="Roboto Condensed Light" panose="020B0604020202020204" charset="0"/>
                        <a:ea typeface="Roboto Condensed Light" panose="020B0604020202020204" charset="0"/>
                      </a:endParaRPr>
                    </a:p>
                  </a:txBody>
                  <a:tcPr marL="66363" marR="66363" marT="0" marB="0"/>
                </a:tc>
                <a:extLst>
                  <a:ext uri="{0D108BD9-81ED-4DB2-BD59-A6C34878D82A}">
                    <a16:rowId xmlns:a16="http://schemas.microsoft.com/office/drawing/2014/main" xmlns="" val="10007"/>
                  </a:ext>
                </a:extLst>
              </a:tr>
              <a:tr h="236246">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spcBef>
                          <a:spcPts val="0"/>
                        </a:spcBef>
                        <a:spcAft>
                          <a:spcPts val="0"/>
                        </a:spcAft>
                      </a:pPr>
                      <a:r>
                        <a:rPr lang="en-IN" sz="1400" b="0" dirty="0">
                          <a:effectLst/>
                          <a:latin typeface="Roboto Condensed Light" panose="020B0604020202020204" charset="0"/>
                          <a:ea typeface="Roboto Condensed Light" panose="020B0604020202020204" charset="0"/>
                        </a:rPr>
                        <a:t>Marker for B cells</a:t>
                      </a:r>
                      <a:endParaRPr lang="en-US" sz="1400" b="0" dirty="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a:t>
                      </a:r>
                      <a:endParaRPr lang="en-US" sz="1400">
                        <a:effectLst/>
                        <a:latin typeface="Roboto Condensed Light" panose="020B0604020202020204" charset="0"/>
                        <a:ea typeface="Roboto Condensed Light" panose="020B0604020202020204" charset="0"/>
                      </a:endParaRPr>
                    </a:p>
                  </a:txBody>
                  <a:tcPr marL="66363" marR="66363" marT="0" marB="0"/>
                </a:tc>
                <a:extLst>
                  <a:ext uri="{0D108BD9-81ED-4DB2-BD59-A6C34878D82A}">
                    <a16:rowId xmlns:a16="http://schemas.microsoft.com/office/drawing/2014/main" xmlns="" val="10008"/>
                  </a:ext>
                </a:extLst>
              </a:tr>
              <a:tr h="414067">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spcBef>
                          <a:spcPts val="0"/>
                        </a:spcBef>
                        <a:spcAft>
                          <a:spcPts val="0"/>
                        </a:spcAft>
                      </a:pPr>
                      <a:r>
                        <a:rPr lang="en-IN" sz="1400" b="0" dirty="0">
                          <a:effectLst/>
                          <a:latin typeface="Roboto Condensed Light" panose="020B0604020202020204" charset="0"/>
                          <a:ea typeface="Roboto Condensed Light" panose="020B0604020202020204" charset="0"/>
                        </a:rPr>
                        <a:t>Heat stability</a:t>
                      </a:r>
                      <a:endParaRPr lang="en-US" sz="1400" b="0" dirty="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a:effectLst/>
                          <a:latin typeface="Roboto Condensed Light" panose="020B0604020202020204" charset="0"/>
                          <a:ea typeface="Roboto Condensed Light" panose="020B0604020202020204" charset="0"/>
                        </a:rPr>
                        <a:t>+</a:t>
                      </a:r>
                      <a:endParaRPr lang="en-US" sz="1400">
                        <a:effectLst/>
                        <a:latin typeface="Roboto Condensed Light" panose="020B0604020202020204" charset="0"/>
                        <a:ea typeface="Roboto Condensed Light" panose="020B0604020202020204" charset="0"/>
                      </a:endParaRPr>
                    </a:p>
                  </a:txBody>
                  <a:tcPr marL="66363" marR="66363"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dirty="0">
                          <a:effectLst/>
                          <a:latin typeface="Roboto Condensed Light" panose="020B0604020202020204" charset="0"/>
                          <a:ea typeface="Roboto Condensed Light" panose="020B0604020202020204" charset="0"/>
                        </a:rPr>
                        <a:t>-</a:t>
                      </a:r>
                      <a:endParaRPr lang="en-US" sz="1400" dirty="0">
                        <a:effectLst/>
                        <a:latin typeface="Roboto Condensed Light" panose="020B0604020202020204" charset="0"/>
                        <a:ea typeface="Roboto Condensed Light" panose="020B0604020202020204" charset="0"/>
                      </a:endParaRPr>
                    </a:p>
                  </a:txBody>
                  <a:tcPr marL="66363" marR="66363" marT="0" marB="0"/>
                </a:tc>
                <a:extLst>
                  <a:ext uri="{0D108BD9-81ED-4DB2-BD59-A6C34878D82A}">
                    <a16:rowId xmlns:a16="http://schemas.microsoft.com/office/drawing/2014/main" xmlns="" val="10009"/>
                  </a:ext>
                </a:extLst>
              </a:tr>
            </a:tbl>
          </a:graphicData>
        </a:graphic>
      </p:graphicFrame>
    </p:spTree>
    <p:extLst>
      <p:ext uri="{BB962C8B-B14F-4D97-AF65-F5344CB8AC3E}">
        <p14:creationId xmlns:p14="http://schemas.microsoft.com/office/powerpoint/2010/main" val="37015076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4"/>
          <p:cNvSpPr txBox="1">
            <a:spLocks noGrp="1"/>
          </p:cNvSpPr>
          <p:nvPr>
            <p:ph type="title"/>
          </p:nvPr>
        </p:nvSpPr>
        <p:spPr/>
        <p:txBody>
          <a:bodyPr>
            <a:normAutofit fontScale="90000"/>
          </a:bodyPr>
          <a:lstStyle/>
          <a:p>
            <a:r>
              <a:rPr lang="en-US" smtClean="0"/>
              <a:t>ANTIGENIC DETERMINANTS OF </a:t>
            </a:r>
            <a:br>
              <a:rPr lang="en-US" smtClean="0"/>
            </a:br>
            <a:r>
              <a:rPr lang="en-US" smtClean="0"/>
              <a:t>IMMUNOGLOBULINS</a:t>
            </a:r>
            <a:endParaRPr lang="en-US" dirty="0"/>
          </a:p>
        </p:txBody>
      </p:sp>
      <p:sp>
        <p:nvSpPr>
          <p:cNvPr id="5" name="Content Placeholder 4"/>
          <p:cNvSpPr>
            <a:spLocks noGrp="1"/>
          </p:cNvSpPr>
          <p:nvPr>
            <p:ph idx="1"/>
          </p:nvPr>
        </p:nvSpPr>
        <p:spPr/>
        <p:txBody>
          <a:bodyPr/>
          <a:lstStyle/>
          <a:p>
            <a:endParaRPr lang="en-US"/>
          </a:p>
        </p:txBody>
      </p:sp>
      <p:sp>
        <p:nvSpPr>
          <p:cNvPr id="223" name="Google Shape;223;p14"/>
          <p:cNvSpPr txBox="1">
            <a:spLocks noGrp="1"/>
          </p:cNvSpPr>
          <p:nvPr>
            <p:ph type="sldNum" sz="quarter" idx="12"/>
          </p:nvPr>
        </p:nvSpPr>
        <p:spPr/>
        <p:txBody>
          <a:bodyPr/>
          <a:lstStyle/>
          <a:p>
            <a:pPr lvl="0"/>
            <a:fld id="{00000000-1234-1234-1234-123412341234}" type="slidenum">
              <a:rPr lang="en-GB" smtClean="0"/>
              <a:pPr lvl="0"/>
              <a:t>46</a:t>
            </a:fld>
            <a:endParaRPr lang="en-GB"/>
          </a:p>
        </p:txBody>
      </p:sp>
    </p:spTree>
    <p:extLst>
      <p:ext uri="{BB962C8B-B14F-4D97-AF65-F5344CB8AC3E}">
        <p14:creationId xmlns:p14="http://schemas.microsoft.com/office/powerpoint/2010/main" val="358399987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ANTIGENIC DETERMINANTS OF </a:t>
            </a:r>
            <a:br>
              <a:rPr lang="en-US" smtClean="0"/>
            </a:br>
            <a:r>
              <a:rPr lang="en-US" smtClean="0"/>
              <a:t>IMMUNOGLOBULINS</a:t>
            </a:r>
            <a:endParaRPr lang="en-US" dirty="0"/>
          </a:p>
        </p:txBody>
      </p:sp>
      <p:sp>
        <p:nvSpPr>
          <p:cNvPr id="193" name="Google Shape;193;p12"/>
          <p:cNvSpPr txBox="1">
            <a:spLocks noGrp="1"/>
          </p:cNvSpPr>
          <p:nvPr>
            <p:ph idx="1"/>
          </p:nvPr>
        </p:nvSpPr>
        <p:spPr/>
        <p:txBody>
          <a:bodyPr/>
          <a:lstStyle/>
          <a:p>
            <a:r>
              <a:rPr lang="en-IN" smtClean="0"/>
              <a:t>Entire Ig molecule is not immunogenic, but it contains antigenic determinants at specific sites.</a:t>
            </a:r>
          </a:p>
          <a:p>
            <a:r>
              <a:rPr lang="en-IN" smtClean="0"/>
              <a:t> Based on the location of antigenic determinants, the Ig molecules are divided into- isotypes, idiotypes and allotypes.</a:t>
            </a:r>
          </a:p>
          <a:p>
            <a:endParaRPr lang="en-US" smtClean="0"/>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47</a:t>
            </a:fld>
            <a:endParaRPr lang="en"/>
          </a:p>
        </p:txBody>
      </p:sp>
    </p:spTree>
    <p:extLst>
      <p:ext uri="{BB962C8B-B14F-4D97-AF65-F5344CB8AC3E}">
        <p14:creationId xmlns:p14="http://schemas.microsoft.com/office/powerpoint/2010/main" val="19675887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Isotypes</a:t>
            </a:r>
            <a:endParaRPr lang="en-US" dirty="0"/>
          </a:p>
        </p:txBody>
      </p:sp>
      <p:sp>
        <p:nvSpPr>
          <p:cNvPr id="193" name="Google Shape;193;p12"/>
          <p:cNvSpPr txBox="1">
            <a:spLocks noGrp="1"/>
          </p:cNvSpPr>
          <p:nvPr>
            <p:ph idx="1"/>
          </p:nvPr>
        </p:nvSpPr>
        <p:spPr/>
        <p:txBody>
          <a:bodyPr/>
          <a:lstStyle/>
          <a:p>
            <a:r>
              <a:rPr lang="en-IN" smtClean="0"/>
              <a:t>The five classes of Igs and their subclasses are called as isotypes.</a:t>
            </a:r>
          </a:p>
          <a:p>
            <a:r>
              <a:rPr lang="en-IN" smtClean="0"/>
              <a:t>Vary from each other in the amino acid sequences of the constant region of their heavy chains. </a:t>
            </a:r>
          </a:p>
          <a:p>
            <a:r>
              <a:rPr lang="en-IN" smtClean="0"/>
              <a:t>Such variation is called as isotypic variation</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48</a:t>
            </a:fld>
            <a:endParaRPr lang="en"/>
          </a:p>
        </p:txBody>
      </p:sp>
      <p:pic>
        <p:nvPicPr>
          <p:cNvPr id="6" name="Picture 5"/>
          <p:cNvPicPr>
            <a:picLocks noChangeAspect="1"/>
          </p:cNvPicPr>
          <p:nvPr/>
        </p:nvPicPr>
        <p:blipFill>
          <a:blip r:embed="rId3"/>
          <a:stretch>
            <a:fillRect/>
          </a:stretch>
        </p:blipFill>
        <p:spPr>
          <a:xfrm>
            <a:off x="5444849" y="1392466"/>
            <a:ext cx="3578359" cy="2982321"/>
          </a:xfrm>
          <a:prstGeom prst="rect">
            <a:avLst/>
          </a:prstGeom>
          <a:ln>
            <a:solidFill>
              <a:schemeClr val="accent1"/>
            </a:solidFill>
          </a:ln>
        </p:spPr>
      </p:pic>
    </p:spTree>
    <p:extLst>
      <p:ext uri="{BB962C8B-B14F-4D97-AF65-F5344CB8AC3E}">
        <p14:creationId xmlns:p14="http://schemas.microsoft.com/office/powerpoint/2010/main" val="19345017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Idiotypes</a:t>
            </a:r>
            <a:endParaRPr lang="en-US" dirty="0"/>
          </a:p>
        </p:txBody>
      </p:sp>
      <p:sp>
        <p:nvSpPr>
          <p:cNvPr id="193" name="Google Shape;193;p12"/>
          <p:cNvSpPr txBox="1">
            <a:spLocks noGrp="1"/>
          </p:cNvSpPr>
          <p:nvPr>
            <p:ph idx="1"/>
          </p:nvPr>
        </p:nvSpPr>
        <p:spPr/>
        <p:txBody>
          <a:bodyPr>
            <a:normAutofit fontScale="92500"/>
          </a:bodyPr>
          <a:lstStyle/>
          <a:p>
            <a:r>
              <a:rPr lang="en-IN" smtClean="0"/>
              <a:t>Unique amino acid sequence present in paratope region (in VH and VL regions) of one member of a species acts as antigenic determinant to other members of the same species. </a:t>
            </a:r>
            <a:endParaRPr lang="en-US" smtClean="0"/>
          </a:p>
          <a:p>
            <a:pPr lvl="0"/>
            <a:r>
              <a:rPr lang="en-IN" smtClean="0"/>
              <a:t>Such antigenic determinants are called as idiotopes and the sum total of idiotopes on an Ig molecule constitutes its idiotypes.</a:t>
            </a:r>
            <a:endParaRPr lang="en-US" smtClean="0"/>
          </a:p>
          <a:p>
            <a:endParaRPr lang="en-US" smtClean="0"/>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49</a:t>
            </a:fld>
            <a:endParaRPr lang="en"/>
          </a:p>
        </p:txBody>
      </p:sp>
    </p:spTree>
    <p:extLst>
      <p:ext uri="{BB962C8B-B14F-4D97-AF65-F5344CB8AC3E}">
        <p14:creationId xmlns:p14="http://schemas.microsoft.com/office/powerpoint/2010/main" val="33533112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Idiotypes (Cont..)</a:t>
            </a:r>
            <a:endParaRPr lang="en-US" dirty="0"/>
          </a:p>
        </p:txBody>
      </p:sp>
      <p:sp>
        <p:nvSpPr>
          <p:cNvPr id="193" name="Google Shape;193;p12"/>
          <p:cNvSpPr txBox="1">
            <a:spLocks noGrp="1"/>
          </p:cNvSpPr>
          <p:nvPr>
            <p:ph idx="1"/>
          </p:nvPr>
        </p:nvSpPr>
        <p:spPr/>
        <p:txBody>
          <a:bodyPr/>
          <a:lstStyle/>
          <a:p>
            <a:pPr lvl="0"/>
            <a:r>
              <a:rPr lang="en-IN" smtClean="0"/>
              <a:t>Idiotypes in an individual arise continuously from mutations (somatic hypermutations) in the genes of variable region. </a:t>
            </a:r>
          </a:p>
          <a:p>
            <a:pPr lvl="0"/>
            <a:r>
              <a:rPr lang="en-IN" smtClean="0"/>
              <a:t>Idiotypes may act as foreign to the host itself; however do not evoke autoimmune response because they are present in small numbers.</a:t>
            </a:r>
            <a:endParaRPr lang="en-US" smtClean="0"/>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50</a:t>
            </a:fld>
            <a:endParaRPr lang="en"/>
          </a:p>
        </p:txBody>
      </p:sp>
      <p:pic>
        <p:nvPicPr>
          <p:cNvPr id="6" name="Picture 5"/>
          <p:cNvPicPr>
            <a:picLocks noChangeAspect="1"/>
          </p:cNvPicPr>
          <p:nvPr/>
        </p:nvPicPr>
        <p:blipFill>
          <a:blip r:embed="rId3"/>
          <a:stretch>
            <a:fillRect/>
          </a:stretch>
        </p:blipFill>
        <p:spPr>
          <a:xfrm>
            <a:off x="5927570" y="1290850"/>
            <a:ext cx="3177830" cy="2828682"/>
          </a:xfrm>
          <a:prstGeom prst="rect">
            <a:avLst/>
          </a:prstGeom>
          <a:ln>
            <a:solidFill>
              <a:schemeClr val="accent1"/>
            </a:solidFill>
          </a:ln>
        </p:spPr>
      </p:pic>
    </p:spTree>
    <p:extLst>
      <p:ext uri="{BB962C8B-B14F-4D97-AF65-F5344CB8AC3E}">
        <p14:creationId xmlns:p14="http://schemas.microsoft.com/office/powerpoint/2010/main" val="396363188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Allotypes</a:t>
            </a:r>
            <a:endParaRPr lang="en-US" dirty="0"/>
          </a:p>
        </p:txBody>
      </p:sp>
      <p:sp>
        <p:nvSpPr>
          <p:cNvPr id="193" name="Google Shape;193;p12"/>
          <p:cNvSpPr txBox="1">
            <a:spLocks noGrp="1"/>
          </p:cNvSpPr>
          <p:nvPr>
            <p:ph idx="1"/>
          </p:nvPr>
        </p:nvSpPr>
        <p:spPr/>
        <p:txBody>
          <a:bodyPr/>
          <a:lstStyle/>
          <a:p>
            <a:r>
              <a:rPr lang="en-IN" smtClean="0"/>
              <a:t>Antigenic determinants present in the isotype genes in the constant region of H and L chains, encoded by multiple alleles. </a:t>
            </a:r>
            <a:endParaRPr lang="en-US" smtClean="0"/>
          </a:p>
          <a:p>
            <a:pPr lvl="0"/>
            <a:r>
              <a:rPr lang="en-IN" smtClean="0"/>
              <a:t>Although all members of a species inherit the same set of isotype genes, multiple alleles exist for some of the allele genes.</a:t>
            </a:r>
            <a:endParaRPr lang="en-US" smtClean="0"/>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51</a:t>
            </a:fld>
            <a:endParaRPr lang="en"/>
          </a:p>
        </p:txBody>
      </p:sp>
      <p:pic>
        <p:nvPicPr>
          <p:cNvPr id="6" name="Picture 5"/>
          <p:cNvPicPr>
            <a:picLocks noChangeAspect="1"/>
          </p:cNvPicPr>
          <p:nvPr/>
        </p:nvPicPr>
        <p:blipFill>
          <a:blip r:embed="rId3"/>
          <a:stretch>
            <a:fillRect/>
          </a:stretch>
        </p:blipFill>
        <p:spPr>
          <a:xfrm>
            <a:off x="5855652" y="1373042"/>
            <a:ext cx="3177830" cy="2828682"/>
          </a:xfrm>
          <a:prstGeom prst="rect">
            <a:avLst/>
          </a:prstGeom>
          <a:ln>
            <a:solidFill>
              <a:schemeClr val="accent1"/>
            </a:solidFill>
          </a:ln>
        </p:spPr>
      </p:pic>
    </p:spTree>
    <p:extLst>
      <p:ext uri="{BB962C8B-B14F-4D97-AF65-F5344CB8AC3E}">
        <p14:creationId xmlns:p14="http://schemas.microsoft.com/office/powerpoint/2010/main" val="292228827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Allotypes (Cont..)</a:t>
            </a:r>
            <a:endParaRPr lang="en-US" dirty="0"/>
          </a:p>
        </p:txBody>
      </p:sp>
      <p:sp>
        <p:nvSpPr>
          <p:cNvPr id="193" name="Google Shape;193;p12"/>
          <p:cNvSpPr txBox="1">
            <a:spLocks noGrp="1"/>
          </p:cNvSpPr>
          <p:nvPr>
            <p:ph idx="1"/>
          </p:nvPr>
        </p:nvSpPr>
        <p:spPr/>
        <p:txBody>
          <a:bodyPr>
            <a:normAutofit fontScale="85000" lnSpcReduction="10000"/>
          </a:bodyPr>
          <a:lstStyle/>
          <a:p>
            <a:r>
              <a:rPr lang="en-IN" smtClean="0"/>
              <a:t>To date, three systems of allotypic markers have been characterized for humans:</a:t>
            </a:r>
          </a:p>
          <a:p>
            <a:pPr lvl="1"/>
            <a:r>
              <a:rPr lang="en-US" smtClean="0"/>
              <a:t>Kappa light chain (Km system)—has three Km allotypes.</a:t>
            </a:r>
          </a:p>
          <a:p>
            <a:pPr lvl="1"/>
            <a:r>
              <a:rPr lang="en-US" smtClean="0"/>
              <a:t>γ heavy chain (Gm system)—has 25 Gm types.</a:t>
            </a:r>
          </a:p>
          <a:p>
            <a:pPr lvl="1"/>
            <a:r>
              <a:rPr lang="en-US" smtClean="0"/>
              <a:t>α heavy chain (Am system).</a:t>
            </a:r>
          </a:p>
          <a:p>
            <a:r>
              <a:rPr lang="en-US" smtClean="0"/>
              <a:t>Antibody to allotype determinants can be produced by injecting antibodies containing these determinants from one member to another within a given species.</a:t>
            </a:r>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52</a:t>
            </a:fld>
            <a:endParaRPr lang="en"/>
          </a:p>
        </p:txBody>
      </p:sp>
    </p:spTree>
    <p:extLst>
      <p:ext uri="{BB962C8B-B14F-4D97-AF65-F5344CB8AC3E}">
        <p14:creationId xmlns:p14="http://schemas.microsoft.com/office/powerpoint/2010/main" val="31895630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4"/>
          <p:cNvSpPr txBox="1">
            <a:spLocks noGrp="1"/>
          </p:cNvSpPr>
          <p:nvPr>
            <p:ph type="title"/>
          </p:nvPr>
        </p:nvSpPr>
        <p:spPr/>
        <p:txBody>
          <a:bodyPr/>
          <a:lstStyle/>
          <a:p>
            <a:r>
              <a:rPr lang="en-US" smtClean="0"/>
              <a:t>ABNORMAL IMMUNOGLOBULINS</a:t>
            </a:r>
            <a:endParaRPr lang="en-US" dirty="0"/>
          </a:p>
        </p:txBody>
      </p:sp>
      <p:sp>
        <p:nvSpPr>
          <p:cNvPr id="5" name="Content Placeholder 4"/>
          <p:cNvSpPr>
            <a:spLocks noGrp="1"/>
          </p:cNvSpPr>
          <p:nvPr>
            <p:ph idx="1"/>
          </p:nvPr>
        </p:nvSpPr>
        <p:spPr/>
        <p:txBody>
          <a:bodyPr/>
          <a:lstStyle/>
          <a:p>
            <a:endParaRPr lang="en-US"/>
          </a:p>
        </p:txBody>
      </p:sp>
      <p:sp>
        <p:nvSpPr>
          <p:cNvPr id="223" name="Google Shape;223;p14"/>
          <p:cNvSpPr txBox="1">
            <a:spLocks noGrp="1"/>
          </p:cNvSpPr>
          <p:nvPr>
            <p:ph type="sldNum" sz="quarter" idx="12"/>
          </p:nvPr>
        </p:nvSpPr>
        <p:spPr/>
        <p:txBody>
          <a:bodyPr/>
          <a:lstStyle/>
          <a:p>
            <a:pPr lvl="0"/>
            <a:fld id="{00000000-1234-1234-1234-123412341234}" type="slidenum">
              <a:rPr lang="en-GB" smtClean="0"/>
              <a:pPr lvl="0"/>
              <a:t>53</a:t>
            </a:fld>
            <a:endParaRPr lang="en-GB"/>
          </a:p>
        </p:txBody>
      </p:sp>
    </p:spTree>
    <p:extLst>
      <p:ext uri="{BB962C8B-B14F-4D97-AF65-F5344CB8AC3E}">
        <p14:creationId xmlns:p14="http://schemas.microsoft.com/office/powerpoint/2010/main" val="30827459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Bence Jones Proteins</a:t>
            </a:r>
            <a:endParaRPr lang="en-US" dirty="0"/>
          </a:p>
        </p:txBody>
      </p:sp>
      <p:sp>
        <p:nvSpPr>
          <p:cNvPr id="193" name="Google Shape;193;p12"/>
          <p:cNvSpPr txBox="1">
            <a:spLocks noGrp="1"/>
          </p:cNvSpPr>
          <p:nvPr>
            <p:ph idx="1"/>
          </p:nvPr>
        </p:nvSpPr>
        <p:spPr/>
        <p:txBody>
          <a:bodyPr>
            <a:normAutofit fontScale="85000" lnSpcReduction="10000"/>
          </a:bodyPr>
          <a:lstStyle/>
          <a:p>
            <a:r>
              <a:rPr lang="en-US" smtClean="0"/>
              <a:t>Produced in a neoplastic condition of plasma cells called multiple myeloma. </a:t>
            </a:r>
          </a:p>
          <a:p>
            <a:r>
              <a:rPr lang="en-US" smtClean="0"/>
              <a:t>This condition - also called as light chain disease as the cancerous plasma cells produce excess of light chains (Bence Jones proteins) which are accumulated in patient’s serum and excreted in urine. </a:t>
            </a:r>
          </a:p>
          <a:p>
            <a:r>
              <a:rPr lang="en-US" smtClean="0"/>
              <a:t>Such proteins have a unique property of getting coagulated at 50°C and redissolving again at 70°C. </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54</a:t>
            </a:fld>
            <a:endParaRPr lang="en"/>
          </a:p>
        </p:txBody>
      </p:sp>
    </p:spTree>
    <p:extLst>
      <p:ext uri="{BB962C8B-B14F-4D97-AF65-F5344CB8AC3E}">
        <p14:creationId xmlns:p14="http://schemas.microsoft.com/office/powerpoint/2010/main" val="214031166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Other abnormal immunoglobulins </a:t>
            </a:r>
            <a:endParaRPr lang="en-US" dirty="0"/>
          </a:p>
        </p:txBody>
      </p:sp>
      <p:sp>
        <p:nvSpPr>
          <p:cNvPr id="193" name="Google Shape;193;p12"/>
          <p:cNvSpPr txBox="1">
            <a:spLocks noGrp="1"/>
          </p:cNvSpPr>
          <p:nvPr>
            <p:ph idx="1"/>
          </p:nvPr>
        </p:nvSpPr>
        <p:spPr/>
        <p:txBody>
          <a:bodyPr>
            <a:normAutofit lnSpcReduction="10000"/>
          </a:bodyPr>
          <a:lstStyle/>
          <a:p>
            <a:r>
              <a:rPr lang="en-US" smtClean="0"/>
              <a:t>Waldenstrom’s Macroglobulinemia: B cell lymphoma, producing excess IgM. </a:t>
            </a:r>
          </a:p>
          <a:p>
            <a:r>
              <a:rPr lang="en-US" smtClean="0"/>
              <a:t>Heavy chain disease: characterized by an excessive production of heavy chains that are short and truncated. </a:t>
            </a:r>
          </a:p>
          <a:p>
            <a:r>
              <a:rPr lang="en-US" smtClean="0"/>
              <a:t>Cryoglobulinemia: Seen in multiple myeloma and hepatitis C infection. </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55</a:t>
            </a:fld>
            <a:endParaRPr lang="en"/>
          </a:p>
        </p:txBody>
      </p:sp>
    </p:spTree>
    <p:extLst>
      <p:ext uri="{BB962C8B-B14F-4D97-AF65-F5344CB8AC3E}">
        <p14:creationId xmlns:p14="http://schemas.microsoft.com/office/powerpoint/2010/main" val="2010876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4"/>
          <p:cNvSpPr txBox="1">
            <a:spLocks noGrp="1"/>
          </p:cNvSpPr>
          <p:nvPr>
            <p:ph type="title"/>
          </p:nvPr>
        </p:nvSpPr>
        <p:spPr/>
        <p:txBody>
          <a:bodyPr/>
          <a:lstStyle/>
          <a:p>
            <a:r>
              <a:rPr lang="en-US" smtClean="0"/>
              <a:t>MONOCLONAL ANTIBODY</a:t>
            </a:r>
            <a:endParaRPr lang="en-US" dirty="0"/>
          </a:p>
        </p:txBody>
      </p:sp>
      <p:sp>
        <p:nvSpPr>
          <p:cNvPr id="5" name="Content Placeholder 4"/>
          <p:cNvSpPr>
            <a:spLocks noGrp="1"/>
          </p:cNvSpPr>
          <p:nvPr>
            <p:ph idx="1"/>
          </p:nvPr>
        </p:nvSpPr>
        <p:spPr/>
        <p:txBody>
          <a:bodyPr/>
          <a:lstStyle/>
          <a:p>
            <a:endParaRPr lang="en-US"/>
          </a:p>
        </p:txBody>
      </p:sp>
      <p:sp>
        <p:nvSpPr>
          <p:cNvPr id="223" name="Google Shape;223;p14"/>
          <p:cNvSpPr txBox="1">
            <a:spLocks noGrp="1"/>
          </p:cNvSpPr>
          <p:nvPr>
            <p:ph type="sldNum" sz="quarter" idx="12"/>
          </p:nvPr>
        </p:nvSpPr>
        <p:spPr/>
        <p:txBody>
          <a:bodyPr/>
          <a:lstStyle/>
          <a:p>
            <a:pPr lvl="0"/>
            <a:fld id="{00000000-1234-1234-1234-123412341234}" type="slidenum">
              <a:rPr lang="en-GB" smtClean="0"/>
              <a:pPr lvl="0"/>
              <a:t>56</a:t>
            </a:fld>
            <a:endParaRPr lang="en-GB"/>
          </a:p>
        </p:txBody>
      </p:sp>
    </p:spTree>
    <p:extLst>
      <p:ext uri="{BB962C8B-B14F-4D97-AF65-F5344CB8AC3E}">
        <p14:creationId xmlns:p14="http://schemas.microsoft.com/office/powerpoint/2010/main" val="184727601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MONOCLONAL ANTIBODY</a:t>
            </a:r>
            <a:endParaRPr lang="en-US" dirty="0"/>
          </a:p>
        </p:txBody>
      </p:sp>
      <p:sp>
        <p:nvSpPr>
          <p:cNvPr id="193" name="Google Shape;193;p12"/>
          <p:cNvSpPr txBox="1">
            <a:spLocks noGrp="1"/>
          </p:cNvSpPr>
          <p:nvPr>
            <p:ph idx="1"/>
          </p:nvPr>
        </p:nvSpPr>
        <p:spPr/>
        <p:txBody>
          <a:bodyPr/>
          <a:lstStyle/>
          <a:p>
            <a:r>
              <a:rPr lang="en-IN" smtClean="0"/>
              <a:t>Antibodies derived from a single clone of plasma cell; all having the same antigen specificity- i.e. produced against a single epitope of an antigen.</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57</a:t>
            </a:fld>
            <a:endParaRPr lang="en"/>
          </a:p>
        </p:txBody>
      </p:sp>
    </p:spTree>
    <p:extLst>
      <p:ext uri="{BB962C8B-B14F-4D97-AF65-F5344CB8AC3E}">
        <p14:creationId xmlns:p14="http://schemas.microsoft.com/office/powerpoint/2010/main" val="117658826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Polyclonal vs Monoclonal Nature of Antibody</a:t>
            </a:r>
            <a:endParaRPr lang="en-US" dirty="0"/>
          </a:p>
        </p:txBody>
      </p:sp>
      <p:sp>
        <p:nvSpPr>
          <p:cNvPr id="193" name="Google Shape;193;p12"/>
          <p:cNvSpPr txBox="1">
            <a:spLocks noGrp="1"/>
          </p:cNvSpPr>
          <p:nvPr>
            <p:ph idx="1"/>
          </p:nvPr>
        </p:nvSpPr>
        <p:spPr/>
        <p:txBody>
          <a:bodyPr/>
          <a:lstStyle/>
          <a:p>
            <a:r>
              <a:rPr lang="en-IN" smtClean="0"/>
              <a:t>Antigen having multiple epitopes enters the body </a:t>
            </a:r>
            <a:r>
              <a:rPr lang="en-IN" smtClean="0">
                <a:sym typeface="Wingdings" panose="05000000000000000000" pitchFamily="2" charset="2"/>
              </a:rPr>
              <a:t> </a:t>
            </a:r>
            <a:r>
              <a:rPr lang="en-IN" smtClean="0"/>
              <a:t> each epitope may stimulate one clone of B cells producing one type of antibody </a:t>
            </a:r>
            <a:r>
              <a:rPr lang="en-IN" smtClean="0">
                <a:sym typeface="Wingdings" panose="05000000000000000000" pitchFamily="2" charset="2"/>
              </a:rPr>
              <a:t></a:t>
            </a:r>
            <a:r>
              <a:rPr lang="en-IN" smtClean="0"/>
              <a:t> Serum contains mixture of antibodies derived from different clones of B cells </a:t>
            </a:r>
            <a:r>
              <a:rPr lang="en-IN" smtClean="0">
                <a:sym typeface="Wingdings" panose="05000000000000000000" pitchFamily="2" charset="2"/>
              </a:rPr>
              <a:t> </a:t>
            </a:r>
            <a:r>
              <a:rPr lang="en-IN" smtClean="0"/>
              <a:t>polyclonal.</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58</a:t>
            </a:fld>
            <a:endParaRPr lang="en"/>
          </a:p>
        </p:txBody>
      </p:sp>
    </p:spTree>
    <p:extLst>
      <p:ext uri="{BB962C8B-B14F-4D97-AF65-F5344CB8AC3E}">
        <p14:creationId xmlns:p14="http://schemas.microsoft.com/office/powerpoint/2010/main" val="336510132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Polyclonal vs Monoclonal Nature of Antibody (Cont..)</a:t>
            </a:r>
            <a:endParaRPr lang="en-US" dirty="0"/>
          </a:p>
        </p:txBody>
      </p:sp>
      <p:sp>
        <p:nvSpPr>
          <p:cNvPr id="193" name="Google Shape;193;p12"/>
          <p:cNvSpPr txBox="1">
            <a:spLocks noGrp="1"/>
          </p:cNvSpPr>
          <p:nvPr>
            <p:ph idx="1"/>
          </p:nvPr>
        </p:nvSpPr>
        <p:spPr/>
        <p:txBody>
          <a:bodyPr/>
          <a:lstStyle/>
          <a:p>
            <a:r>
              <a:rPr lang="en-IN" smtClean="0"/>
              <a:t>When only one clone of B cell is stimulated by a single epitope of an antigen and then is allowed to proliferate and produce antibodies; such antibodies are referred to as monoclonal antibodies (mAb).</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59</a:t>
            </a:fld>
            <a:endParaRPr lang="en"/>
          </a:p>
        </p:txBody>
      </p:sp>
    </p:spTree>
    <p:extLst>
      <p:ext uri="{BB962C8B-B14F-4D97-AF65-F5344CB8AC3E}">
        <p14:creationId xmlns:p14="http://schemas.microsoft.com/office/powerpoint/2010/main" val="266495893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Production of mAb (Hybridoma Technique) </a:t>
            </a:r>
            <a:endParaRPr lang="en-US" dirty="0"/>
          </a:p>
        </p:txBody>
      </p:sp>
      <p:sp>
        <p:nvSpPr>
          <p:cNvPr id="193" name="Google Shape;193;p12"/>
          <p:cNvSpPr txBox="1">
            <a:spLocks noGrp="1"/>
          </p:cNvSpPr>
          <p:nvPr>
            <p:ph idx="1"/>
          </p:nvPr>
        </p:nvSpPr>
        <p:spPr/>
        <p:txBody>
          <a:bodyPr/>
          <a:lstStyle/>
          <a:p>
            <a:r>
              <a:rPr lang="en-US" smtClean="0"/>
              <a:t>Produced by Hybridoma technique, developed by G Kohler and C Milstein (1975), for which they were awarded Nobel Prize in 1984. </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60</a:t>
            </a:fld>
            <a:endParaRPr lang="en"/>
          </a:p>
        </p:txBody>
      </p:sp>
    </p:spTree>
    <p:extLst>
      <p:ext uri="{BB962C8B-B14F-4D97-AF65-F5344CB8AC3E}">
        <p14:creationId xmlns:p14="http://schemas.microsoft.com/office/powerpoint/2010/main" val="268511675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Principle</a:t>
            </a:r>
            <a:endParaRPr lang="en-US" dirty="0"/>
          </a:p>
        </p:txBody>
      </p:sp>
      <p:sp>
        <p:nvSpPr>
          <p:cNvPr id="193" name="Google Shape;193;p12"/>
          <p:cNvSpPr txBox="1">
            <a:spLocks noGrp="1"/>
          </p:cNvSpPr>
          <p:nvPr>
            <p:ph idx="1"/>
          </p:nvPr>
        </p:nvSpPr>
        <p:spPr/>
        <p:txBody>
          <a:bodyPr>
            <a:normAutofit fontScale="85000" lnSpcReduction="20000"/>
          </a:bodyPr>
          <a:lstStyle/>
          <a:p>
            <a:r>
              <a:rPr lang="en-US" smtClean="0"/>
              <a:t>Clone of B cell stimulated against a single epitope of antigen is fused with an immortal cell, e.g. myeloma cell (capable of multiplying indefinitely) to produce a hybridoma cell. </a:t>
            </a:r>
          </a:p>
          <a:p>
            <a:r>
              <a:rPr lang="en-US" smtClean="0"/>
              <a:t>Hybridoma cell has two unique properties: </a:t>
            </a:r>
          </a:p>
          <a:p>
            <a:pPr lvl="1"/>
            <a:r>
              <a:rPr lang="en-US" smtClean="0"/>
              <a:t>1. Produces monoclonal antibody of same antigen specificity (due to B cell component). </a:t>
            </a:r>
          </a:p>
          <a:p>
            <a:pPr lvl="1"/>
            <a:r>
              <a:rPr lang="en-US" smtClean="0"/>
              <a:t>2. Multiplies indefinitely producing clone of identical cells (due to immortal myeloma cell component).</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61</a:t>
            </a:fld>
            <a:endParaRPr lang="en"/>
          </a:p>
        </p:txBody>
      </p:sp>
    </p:spTree>
    <p:extLst>
      <p:ext uri="{BB962C8B-B14F-4D97-AF65-F5344CB8AC3E}">
        <p14:creationId xmlns:p14="http://schemas.microsoft.com/office/powerpoint/2010/main" val="220886981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Procedure</a:t>
            </a:r>
            <a:endParaRPr lang="en-US" dirty="0"/>
          </a:p>
        </p:txBody>
      </p:sp>
      <p:sp>
        <p:nvSpPr>
          <p:cNvPr id="193" name="Google Shape;193;p12"/>
          <p:cNvSpPr txBox="1">
            <a:spLocks noGrp="1"/>
          </p:cNvSpPr>
          <p:nvPr>
            <p:ph idx="1"/>
          </p:nvPr>
        </p:nvSpPr>
        <p:spPr/>
        <p:txBody>
          <a:bodyPr/>
          <a:lstStyle/>
          <a:p>
            <a:pPr lvl="0"/>
            <a:r>
              <a:rPr lang="en-IN" smtClean="0"/>
              <a:t>Mouse splenic B cells:</a:t>
            </a:r>
          </a:p>
          <a:p>
            <a:pPr lvl="1"/>
            <a:r>
              <a:rPr lang="en-IN" smtClean="0"/>
              <a:t>Mouse is injected with an antigen containing the desired epitope(s). </a:t>
            </a:r>
          </a:p>
          <a:p>
            <a:pPr lvl="1"/>
            <a:r>
              <a:rPr lang="en-IN" smtClean="0"/>
              <a:t>After an interval, the mouse splenic B cells are obtained which would contain mixture of B cells activated against the epitope(s) of the antigen injected. </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62</a:t>
            </a:fld>
            <a:endParaRPr lang="en"/>
          </a:p>
        </p:txBody>
      </p:sp>
    </p:spTree>
    <p:extLst>
      <p:ext uri="{BB962C8B-B14F-4D97-AF65-F5344CB8AC3E}">
        <p14:creationId xmlns:p14="http://schemas.microsoft.com/office/powerpoint/2010/main" val="183658509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Procedure (Cont..)</a:t>
            </a:r>
            <a:endParaRPr lang="en-US" dirty="0"/>
          </a:p>
        </p:txBody>
      </p:sp>
      <p:sp>
        <p:nvSpPr>
          <p:cNvPr id="193" name="Google Shape;193;p12"/>
          <p:cNvSpPr txBox="1">
            <a:spLocks noGrp="1"/>
          </p:cNvSpPr>
          <p:nvPr>
            <p:ph idx="1"/>
          </p:nvPr>
        </p:nvSpPr>
        <p:spPr/>
        <p:txBody>
          <a:bodyPr>
            <a:normAutofit fontScale="85000" lnSpcReduction="10000"/>
          </a:bodyPr>
          <a:lstStyle/>
          <a:p>
            <a:pPr lvl="0"/>
            <a:r>
              <a:rPr lang="en-IN" smtClean="0"/>
              <a:t>Myeloma cells:</a:t>
            </a:r>
          </a:p>
          <a:p>
            <a:pPr lvl="1"/>
            <a:r>
              <a:rPr lang="en-IN" smtClean="0"/>
              <a:t>Used as a source of immortal cells. </a:t>
            </a:r>
          </a:p>
          <a:p>
            <a:pPr lvl="1"/>
            <a:r>
              <a:rPr lang="en-IN" smtClean="0"/>
              <a:t>Myeloma cells are cancerous plasma cells, closely resemble mouse B cells; hence are compatible for fusion. </a:t>
            </a:r>
          </a:p>
          <a:p>
            <a:pPr lvl="1"/>
            <a:r>
              <a:rPr lang="en-IN" smtClean="0"/>
              <a:t>Have capacity to produce their own antibodies. </a:t>
            </a:r>
          </a:p>
          <a:p>
            <a:pPr lvl="1"/>
            <a:r>
              <a:rPr lang="en-IN" smtClean="0"/>
              <a:t>Hence myeloma cells are genetically modified with two mutations (double mutated myeloma cells) so that they lose the ability to produce their own antibody but retain immortal property.</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63</a:t>
            </a:fld>
            <a:endParaRPr lang="en"/>
          </a:p>
        </p:txBody>
      </p:sp>
    </p:spTree>
    <p:extLst>
      <p:ext uri="{BB962C8B-B14F-4D97-AF65-F5344CB8AC3E}">
        <p14:creationId xmlns:p14="http://schemas.microsoft.com/office/powerpoint/2010/main" val="39842083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Procedure (Cont..)</a:t>
            </a:r>
            <a:endParaRPr lang="en-US" dirty="0"/>
          </a:p>
        </p:txBody>
      </p:sp>
      <p:sp>
        <p:nvSpPr>
          <p:cNvPr id="193" name="Google Shape;193;p12"/>
          <p:cNvSpPr txBox="1">
            <a:spLocks noGrp="1"/>
          </p:cNvSpPr>
          <p:nvPr>
            <p:ph idx="1"/>
          </p:nvPr>
        </p:nvSpPr>
        <p:spPr/>
        <p:txBody>
          <a:bodyPr>
            <a:normAutofit lnSpcReduction="10000"/>
          </a:bodyPr>
          <a:lstStyle/>
          <a:p>
            <a:pPr lvl="0"/>
            <a:r>
              <a:rPr lang="en-IN" smtClean="0"/>
              <a:t>Fusion- The mouse splenic B cells and mutated myeloma cells are fused in polyethylene glycol broth. In the reaction chamber, three types of cells will be generated-</a:t>
            </a:r>
            <a:endParaRPr lang="en-US" smtClean="0"/>
          </a:p>
          <a:p>
            <a:pPr lvl="1"/>
            <a:r>
              <a:rPr lang="en-IN" smtClean="0"/>
              <a:t>Unfused myeloma cells</a:t>
            </a:r>
            <a:endParaRPr lang="en-US" smtClean="0"/>
          </a:p>
          <a:p>
            <a:pPr lvl="1"/>
            <a:r>
              <a:rPr lang="en-IN" smtClean="0"/>
              <a:t>Unfused mouse splenic B cells</a:t>
            </a:r>
            <a:endParaRPr lang="en-US" smtClean="0"/>
          </a:p>
          <a:p>
            <a:pPr lvl="1"/>
            <a:r>
              <a:rPr lang="en-IN" smtClean="0"/>
              <a:t>Fused hybridoma cells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64</a:t>
            </a:fld>
            <a:endParaRPr lang="en"/>
          </a:p>
        </p:txBody>
      </p:sp>
    </p:spTree>
    <p:extLst>
      <p:ext uri="{BB962C8B-B14F-4D97-AF65-F5344CB8AC3E}">
        <p14:creationId xmlns:p14="http://schemas.microsoft.com/office/powerpoint/2010/main" val="227875151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Procedure (Cont..)</a:t>
            </a:r>
            <a:endParaRPr lang="en-US" dirty="0"/>
          </a:p>
        </p:txBody>
      </p:sp>
      <p:sp>
        <p:nvSpPr>
          <p:cNvPr id="193" name="Google Shape;193;p12"/>
          <p:cNvSpPr txBox="1">
            <a:spLocks noGrp="1"/>
          </p:cNvSpPr>
          <p:nvPr>
            <p:ph idx="1"/>
          </p:nvPr>
        </p:nvSpPr>
        <p:spPr/>
        <p:txBody>
          <a:bodyPr/>
          <a:lstStyle/>
          <a:p>
            <a:pPr lvl="0"/>
            <a:r>
              <a:rPr lang="en-IN" smtClean="0"/>
              <a:t>Purification (by sub culturing on HAT media)- The next step is to remove the unwanted cells and to propagate the clone of hybridoma cells. This is carried out by subculturing the cells in reaction chamber onto a special medium called HAT medium.</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65</a:t>
            </a:fld>
            <a:endParaRPr lang="en"/>
          </a:p>
        </p:txBody>
      </p:sp>
    </p:spTree>
    <p:extLst>
      <p:ext uri="{BB962C8B-B14F-4D97-AF65-F5344CB8AC3E}">
        <p14:creationId xmlns:p14="http://schemas.microsoft.com/office/powerpoint/2010/main" val="383338797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Procedure (Cont..)</a:t>
            </a:r>
            <a:endParaRPr lang="en-US" dirty="0"/>
          </a:p>
        </p:txBody>
      </p:sp>
      <p:sp>
        <p:nvSpPr>
          <p:cNvPr id="193" name="Google Shape;193;p12"/>
          <p:cNvSpPr txBox="1">
            <a:spLocks noGrp="1"/>
          </p:cNvSpPr>
          <p:nvPr>
            <p:ph idx="1"/>
          </p:nvPr>
        </p:nvSpPr>
        <p:spPr/>
        <p:txBody>
          <a:bodyPr>
            <a:normAutofit fontScale="70000" lnSpcReduction="20000"/>
          </a:bodyPr>
          <a:lstStyle/>
          <a:p>
            <a:pPr lvl="0"/>
            <a:r>
              <a:rPr lang="en-IN" smtClean="0"/>
              <a:t>HAT medium contains hypoxanthine, aminopterin and thymidine.</a:t>
            </a:r>
            <a:endParaRPr lang="en-US" smtClean="0"/>
          </a:p>
          <a:p>
            <a:pPr lvl="1"/>
            <a:r>
              <a:rPr lang="en-IN" smtClean="0"/>
              <a:t>Purine synthesis in mammalian cell (e.g. splenic B cell) occurs by either de novo or salvage pathways.</a:t>
            </a:r>
            <a:endParaRPr lang="en-US" smtClean="0"/>
          </a:p>
          <a:p>
            <a:pPr lvl="1"/>
            <a:r>
              <a:rPr lang="en-IN" smtClean="0"/>
              <a:t>Aminopterin blocks the de novo pathway so that the cell has to perform the salvage pathway to synthesize purines for its survival.</a:t>
            </a:r>
            <a:endParaRPr lang="en-US" smtClean="0"/>
          </a:p>
          <a:p>
            <a:pPr lvl="1"/>
            <a:r>
              <a:rPr lang="en-IN" smtClean="0"/>
              <a:t>Salvage pathway requires two important enzymes- HGPRT (hypoxanthine guanine phosphoribosyl transferase) and thymidine kinase. </a:t>
            </a:r>
            <a:endParaRPr lang="en-US" smtClean="0"/>
          </a:p>
          <a:p>
            <a:pPr lvl="1"/>
            <a:r>
              <a:rPr lang="en-IN" smtClean="0"/>
              <a:t>So any cell (e.g. myeloma cell) that lacks HGPRT cannot grow on HAT medium.</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66</a:t>
            </a:fld>
            <a:endParaRPr lang="en"/>
          </a:p>
        </p:txBody>
      </p:sp>
    </p:spTree>
    <p:extLst>
      <p:ext uri="{BB962C8B-B14F-4D97-AF65-F5344CB8AC3E}">
        <p14:creationId xmlns:p14="http://schemas.microsoft.com/office/powerpoint/2010/main" val="200727839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Procedure (Cont..)</a:t>
            </a:r>
            <a:endParaRPr lang="en-US" dirty="0"/>
          </a:p>
        </p:txBody>
      </p:sp>
      <p:sp>
        <p:nvSpPr>
          <p:cNvPr id="193" name="Google Shape;193;p12"/>
          <p:cNvSpPr txBox="1">
            <a:spLocks noGrp="1"/>
          </p:cNvSpPr>
          <p:nvPr>
            <p:ph idx="1"/>
          </p:nvPr>
        </p:nvSpPr>
        <p:spPr/>
        <p:txBody>
          <a:bodyPr>
            <a:normAutofit lnSpcReduction="10000"/>
          </a:bodyPr>
          <a:lstStyle/>
          <a:p>
            <a:pPr lvl="0"/>
            <a:r>
              <a:rPr lang="en-IN" smtClean="0"/>
              <a:t>Fate of three type of cells on HAT media-</a:t>
            </a:r>
            <a:endParaRPr lang="en-US" smtClean="0"/>
          </a:p>
          <a:p>
            <a:pPr lvl="1"/>
            <a:r>
              <a:rPr lang="en-IN" smtClean="0"/>
              <a:t>Unfused splenic B cells- Can grow but do not survive long as they are not immortal.</a:t>
            </a:r>
            <a:endParaRPr lang="en-US" smtClean="0"/>
          </a:p>
          <a:p>
            <a:pPr lvl="1"/>
            <a:r>
              <a:rPr lang="en-IN" smtClean="0"/>
              <a:t>Unfused myeloma cells- Cannot grow as they lack HGPRT enzyme to perform the salvage pathway of purine synthesis.</a:t>
            </a:r>
            <a:endParaRPr lang="en-US" smtClean="0"/>
          </a:p>
          <a:p>
            <a:pPr lvl="1"/>
            <a:r>
              <a:rPr lang="en-IN" smtClean="0"/>
              <a:t>Hybridoma cells- Can grow and survive long.</a:t>
            </a:r>
            <a:endParaRPr lang="en-US" smtClean="0"/>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67</a:t>
            </a:fld>
            <a:endParaRPr lang="en"/>
          </a:p>
        </p:txBody>
      </p:sp>
    </p:spTree>
    <p:extLst>
      <p:ext uri="{BB962C8B-B14F-4D97-AF65-F5344CB8AC3E}">
        <p14:creationId xmlns:p14="http://schemas.microsoft.com/office/powerpoint/2010/main" val="374958946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Procedure (Cont..)</a:t>
            </a:r>
            <a:endParaRPr lang="en-US" dirty="0"/>
          </a:p>
        </p:txBody>
      </p:sp>
      <p:sp>
        <p:nvSpPr>
          <p:cNvPr id="193" name="Google Shape;193;p12"/>
          <p:cNvSpPr txBox="1">
            <a:spLocks noGrp="1"/>
          </p:cNvSpPr>
          <p:nvPr>
            <p:ph idx="1"/>
          </p:nvPr>
        </p:nvSpPr>
        <p:spPr/>
        <p:txBody>
          <a:bodyPr>
            <a:normAutofit fontScale="77500" lnSpcReduction="20000"/>
          </a:bodyPr>
          <a:lstStyle/>
          <a:p>
            <a:pPr lvl="0"/>
            <a:r>
              <a:rPr lang="en-IN" smtClean="0"/>
              <a:t>Selection of individual hybridoma cells:</a:t>
            </a:r>
          </a:p>
          <a:p>
            <a:pPr lvl="1"/>
            <a:r>
              <a:rPr lang="en-IN" smtClean="0"/>
              <a:t>If the original antigen used has multiple epitopes, many B cells would fuse with myeloma cells to produce a mixture of hybridoma cells each having specificity for one epitope. </a:t>
            </a:r>
          </a:p>
          <a:p>
            <a:pPr lvl="1"/>
            <a:r>
              <a:rPr lang="en-IN" smtClean="0"/>
              <a:t>Medium containing hybridoma cells is then diluted into multi-well plates to such an extent that each well contains only one cell. </a:t>
            </a:r>
          </a:p>
          <a:p>
            <a:pPr lvl="1"/>
            <a:r>
              <a:rPr lang="en-IN" smtClean="0"/>
              <a:t>Hybridoma cells producing the desired monoclonal antibodies are selected by radioimmunoassay or ELISA techniques using the specific antigen fragments, and are selectively proliferated.</a:t>
            </a:r>
            <a:endParaRPr lang="en-US" smtClean="0"/>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68</a:t>
            </a:fld>
            <a:endParaRPr lang="en"/>
          </a:p>
        </p:txBody>
      </p:sp>
    </p:spTree>
    <p:extLst>
      <p:ext uri="{BB962C8B-B14F-4D97-AF65-F5344CB8AC3E}">
        <p14:creationId xmlns:p14="http://schemas.microsoft.com/office/powerpoint/2010/main" val="259299272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Procedure (Cont..)</a:t>
            </a:r>
            <a:endParaRPr lang="en-US" dirty="0"/>
          </a:p>
        </p:txBody>
      </p:sp>
      <p:sp>
        <p:nvSpPr>
          <p:cNvPr id="193" name="Google Shape;193;p12"/>
          <p:cNvSpPr txBox="1">
            <a:spLocks noGrp="1"/>
          </p:cNvSpPr>
          <p:nvPr>
            <p:ph idx="1"/>
          </p:nvPr>
        </p:nvSpPr>
        <p:spPr/>
        <p:txBody>
          <a:bodyPr>
            <a:normAutofit fontScale="77500" lnSpcReduction="20000"/>
          </a:bodyPr>
          <a:lstStyle/>
          <a:p>
            <a:pPr lvl="0"/>
            <a:r>
              <a:rPr lang="en-IN" smtClean="0"/>
              <a:t>Maintenance  of mAb- The selected hybridoma cells can be maintained in two ways-</a:t>
            </a:r>
            <a:endParaRPr lang="en-US" smtClean="0"/>
          </a:p>
          <a:p>
            <a:pPr lvl="1"/>
            <a:r>
              <a:rPr lang="en-IN" smtClean="0"/>
              <a:t>Hybridoma cell is cultured to generate a clone of identical cells; producing pure form of monoclonal antibodies at a concentration of 10-60 µg/ml.</a:t>
            </a:r>
            <a:endParaRPr lang="en-US" smtClean="0"/>
          </a:p>
          <a:p>
            <a:pPr lvl="1"/>
            <a:r>
              <a:rPr lang="en-IN" smtClean="0"/>
              <a:t>Desired hybridoma cell is injected into the peritoneal cavity of mouse where it can multiply and produce mAb in ascitic fluid at a concentration of 1-10 mg/ml.</a:t>
            </a:r>
          </a:p>
          <a:p>
            <a:pPr lvl="2"/>
            <a:r>
              <a:rPr lang="en-IN" smtClean="0"/>
              <a:t> Such mAb obtained from mouse ascitic fluid and serum may not be in pure form, mixed with other antibodies.</a:t>
            </a:r>
          </a:p>
          <a:p>
            <a:pPr lvl="2"/>
            <a:r>
              <a:rPr lang="en-IN" smtClean="0"/>
              <a:t>Purified by chromatography or by immunoprecipitation test.</a:t>
            </a:r>
            <a:endParaRPr lang="en-US" smtClean="0"/>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69</a:t>
            </a:fld>
            <a:endParaRPr lang="en"/>
          </a:p>
        </p:txBody>
      </p:sp>
    </p:spTree>
    <p:extLst>
      <p:ext uri="{BB962C8B-B14F-4D97-AF65-F5344CB8AC3E}">
        <p14:creationId xmlns:p14="http://schemas.microsoft.com/office/powerpoint/2010/main" val="115759145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Procedure (Cont..)</a:t>
            </a:r>
            <a:endParaRPr lang="en-US" dirty="0"/>
          </a:p>
        </p:txBody>
      </p:sp>
      <p:sp>
        <p:nvSpPr>
          <p:cNvPr id="5" name="Content Placeholder 4"/>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70</a:t>
            </a:fld>
            <a:endParaRPr lang="en"/>
          </a:p>
        </p:txBody>
      </p:sp>
      <p:pic>
        <p:nvPicPr>
          <p:cNvPr id="9" name="image11.jpeg"/>
          <p:cNvPicPr>
            <a:picLocks noChangeAspect="1"/>
          </p:cNvPicPr>
          <p:nvPr/>
        </p:nvPicPr>
        <p:blipFill>
          <a:blip r:embed="rId3" cstate="print"/>
          <a:stretch>
            <a:fillRect/>
          </a:stretch>
        </p:blipFill>
        <p:spPr>
          <a:xfrm>
            <a:off x="2570480" y="1354913"/>
            <a:ext cx="3387741" cy="3360925"/>
          </a:xfrm>
          <a:prstGeom prst="rect">
            <a:avLst/>
          </a:prstGeom>
        </p:spPr>
      </p:pic>
    </p:spTree>
    <p:extLst>
      <p:ext uri="{BB962C8B-B14F-4D97-AF65-F5344CB8AC3E}">
        <p14:creationId xmlns:p14="http://schemas.microsoft.com/office/powerpoint/2010/main" val="397811318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Types of Monoclonal Antibodies</a:t>
            </a:r>
            <a:endParaRPr lang="en-US" dirty="0"/>
          </a:p>
        </p:txBody>
      </p:sp>
      <p:sp>
        <p:nvSpPr>
          <p:cNvPr id="193" name="Google Shape;193;p12"/>
          <p:cNvSpPr txBox="1">
            <a:spLocks noGrp="1"/>
          </p:cNvSpPr>
          <p:nvPr>
            <p:ph idx="1"/>
          </p:nvPr>
        </p:nvSpPr>
        <p:spPr/>
        <p:txBody>
          <a:bodyPr>
            <a:normAutofit fontScale="92500" lnSpcReduction="20000"/>
          </a:bodyPr>
          <a:lstStyle/>
          <a:p>
            <a:r>
              <a:rPr lang="en-IN" smtClean="0"/>
              <a:t>Problem of mouse monoclonal antibody is, the mouse proteins being foreign; can induce immune response in humans producing human anti-mouse antibody (HAMA);</a:t>
            </a:r>
          </a:p>
          <a:p>
            <a:r>
              <a:rPr lang="en-IN" smtClean="0"/>
              <a:t>Eliminate the monoclonal antibodies faster from the body.</a:t>
            </a:r>
          </a:p>
          <a:p>
            <a:r>
              <a:rPr lang="en-IN" smtClean="0"/>
              <a:t> Hence mouse derived monoclonal antibodies are not the best for human use. </a:t>
            </a:r>
            <a:endParaRPr lang="en-US" smtClean="0"/>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71</a:t>
            </a:fld>
            <a:endParaRPr lang="en"/>
          </a:p>
        </p:txBody>
      </p:sp>
    </p:spTree>
    <p:extLst>
      <p:ext uri="{BB962C8B-B14F-4D97-AF65-F5344CB8AC3E}">
        <p14:creationId xmlns:p14="http://schemas.microsoft.com/office/powerpoint/2010/main" val="169235806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Types of Monoclonal Antibodies (Cont..)</a:t>
            </a:r>
            <a:endParaRPr lang="en-US" dirty="0"/>
          </a:p>
        </p:txBody>
      </p:sp>
      <p:sp>
        <p:nvSpPr>
          <p:cNvPr id="5" name="Content Placeholder 4"/>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72</a:t>
            </a:fld>
            <a:endParaRPr lang="en"/>
          </a:p>
        </p:txBody>
      </p:sp>
      <p:pic>
        <p:nvPicPr>
          <p:cNvPr id="6" name="image12.jpeg"/>
          <p:cNvPicPr>
            <a:picLocks noChangeAspect="1"/>
          </p:cNvPicPr>
          <p:nvPr/>
        </p:nvPicPr>
        <p:blipFill>
          <a:blip r:embed="rId3" cstate="print"/>
          <a:stretch>
            <a:fillRect/>
          </a:stretch>
        </p:blipFill>
        <p:spPr>
          <a:xfrm>
            <a:off x="2424634" y="1422803"/>
            <a:ext cx="3503556" cy="3237758"/>
          </a:xfrm>
          <a:prstGeom prst="rect">
            <a:avLst/>
          </a:prstGeom>
        </p:spPr>
      </p:pic>
    </p:spTree>
    <p:extLst>
      <p:ext uri="{BB962C8B-B14F-4D97-AF65-F5344CB8AC3E}">
        <p14:creationId xmlns:p14="http://schemas.microsoft.com/office/powerpoint/2010/main" val="373243672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Types of Monoclonal Antibodies (Cont..)</a:t>
            </a:r>
            <a:endParaRPr lang="en-US" dirty="0"/>
          </a:p>
        </p:txBody>
      </p:sp>
      <p:sp>
        <p:nvSpPr>
          <p:cNvPr id="193" name="Google Shape;193;p12"/>
          <p:cNvSpPr txBox="1">
            <a:spLocks noGrp="1"/>
          </p:cNvSpPr>
          <p:nvPr>
            <p:ph idx="1"/>
          </p:nvPr>
        </p:nvSpPr>
        <p:spPr/>
        <p:txBody>
          <a:bodyPr>
            <a:normAutofit fontScale="77500" lnSpcReduction="20000"/>
          </a:bodyPr>
          <a:lstStyle/>
          <a:p>
            <a:pPr lvl="0"/>
            <a:r>
              <a:rPr lang="en-IN" smtClean="0"/>
              <a:t>Mouse mAb -  100% mouse derived proteins </a:t>
            </a:r>
            <a:endParaRPr lang="en-US" smtClean="0"/>
          </a:p>
          <a:p>
            <a:pPr lvl="0"/>
            <a:r>
              <a:rPr lang="en-IN" smtClean="0"/>
              <a:t>Chimeric mAb is prepared by recombination of 34% mouse proteins (variable region) and 66% human proteins (constant region).</a:t>
            </a:r>
            <a:endParaRPr lang="en-US" smtClean="0"/>
          </a:p>
          <a:p>
            <a:pPr lvl="0"/>
            <a:r>
              <a:rPr lang="en-IN" smtClean="0"/>
              <a:t>Humanized mAb- Only the antigen binding site (i.e. CDR-complementarity determining regions) is mouse derived (10%) and the remaining part of mAb is human derived.</a:t>
            </a:r>
            <a:endParaRPr lang="en-US" smtClean="0"/>
          </a:p>
          <a:p>
            <a:pPr lvl="0"/>
            <a:r>
              <a:rPr lang="en-IN" smtClean="0"/>
              <a:t>Human mAb- 100% of amino acids are human derived. It is the best accepted mAb in humans.</a:t>
            </a:r>
            <a:endParaRPr lang="en-US" smtClean="0"/>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73</a:t>
            </a:fld>
            <a:endParaRPr lang="en"/>
          </a:p>
        </p:txBody>
      </p:sp>
    </p:spTree>
    <p:extLst>
      <p:ext uri="{BB962C8B-B14F-4D97-AF65-F5344CB8AC3E}">
        <p14:creationId xmlns:p14="http://schemas.microsoft.com/office/powerpoint/2010/main" val="314567478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Applications of Monoclonal Antibodies</a:t>
            </a:r>
            <a:endParaRPr lang="en-US" dirty="0"/>
          </a:p>
        </p:txBody>
      </p:sp>
      <p:sp>
        <p:nvSpPr>
          <p:cNvPr id="193" name="Google Shape;193;p12"/>
          <p:cNvSpPr txBox="1">
            <a:spLocks noGrp="1"/>
          </p:cNvSpPr>
          <p:nvPr>
            <p:ph idx="1"/>
          </p:nvPr>
        </p:nvSpPr>
        <p:spPr/>
        <p:txBody>
          <a:bodyPr>
            <a:normAutofit fontScale="92500" lnSpcReduction="20000"/>
          </a:bodyPr>
          <a:lstStyle/>
          <a:p>
            <a:pPr lvl="0"/>
            <a:r>
              <a:rPr lang="en-IN" smtClean="0"/>
              <a:t>Isolation and purification- Monoclonal antibodies can be used to purify individual molecule from a mixture even when they are present in low concentration. E.g. interferon and coagulation factor VIII.</a:t>
            </a:r>
            <a:endParaRPr lang="en-US" smtClean="0"/>
          </a:p>
          <a:p>
            <a:pPr lvl="0"/>
            <a:r>
              <a:rPr lang="en-IN" smtClean="0"/>
              <a:t>Identification of cells and clones- TH and TC cells are identified by using anti-CD4 and anti-CD8 mAb.</a:t>
            </a:r>
            <a:endParaRPr lang="en-US" smtClean="0"/>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74</a:t>
            </a:fld>
            <a:endParaRPr lang="en"/>
          </a:p>
        </p:txBody>
      </p:sp>
    </p:spTree>
    <p:extLst>
      <p:ext uri="{BB962C8B-B14F-4D97-AF65-F5344CB8AC3E}">
        <p14:creationId xmlns:p14="http://schemas.microsoft.com/office/powerpoint/2010/main" val="387245571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Applications of Monoclonal Antibodies (Cont..) </a:t>
            </a:r>
            <a:endParaRPr lang="en-US" dirty="0"/>
          </a:p>
        </p:txBody>
      </p:sp>
      <p:sp>
        <p:nvSpPr>
          <p:cNvPr id="193" name="Google Shape;193;p12"/>
          <p:cNvSpPr txBox="1">
            <a:spLocks noGrp="1"/>
          </p:cNvSpPr>
          <p:nvPr>
            <p:ph idx="1"/>
          </p:nvPr>
        </p:nvSpPr>
        <p:spPr/>
        <p:txBody>
          <a:bodyPr>
            <a:normAutofit fontScale="92500" lnSpcReduction="10000"/>
          </a:bodyPr>
          <a:lstStyle/>
          <a:p>
            <a:r>
              <a:rPr lang="en-US" smtClean="0"/>
              <a:t>Diagnostic reagents: antigen detection kits employ various mAb tagged with detection molecules, such as fluorescent dye or enzyme to detect the specific antigens in the clinical specimen using various formats like ELISA, rapid tests, etc. Examples include  detection of  hepatitis B surface antigen, serogrouping of Streptococci, etc.</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75</a:t>
            </a:fld>
            <a:endParaRPr lang="en"/>
          </a:p>
        </p:txBody>
      </p:sp>
    </p:spTree>
    <p:extLst>
      <p:ext uri="{BB962C8B-B14F-4D97-AF65-F5344CB8AC3E}">
        <p14:creationId xmlns:p14="http://schemas.microsoft.com/office/powerpoint/2010/main" val="346298049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Applications of Monoclonal Antibodies (Cont..) </a:t>
            </a:r>
            <a:endParaRPr lang="en-US" dirty="0"/>
          </a:p>
        </p:txBody>
      </p:sp>
      <p:sp>
        <p:nvSpPr>
          <p:cNvPr id="193" name="Google Shape;193;p12"/>
          <p:cNvSpPr txBox="1">
            <a:spLocks noGrp="1"/>
          </p:cNvSpPr>
          <p:nvPr>
            <p:ph idx="1"/>
          </p:nvPr>
        </p:nvSpPr>
        <p:spPr/>
        <p:txBody>
          <a:bodyPr>
            <a:normAutofit lnSpcReduction="10000"/>
          </a:bodyPr>
          <a:lstStyle/>
          <a:p>
            <a:pPr lvl="0"/>
            <a:r>
              <a:rPr lang="en-IN" smtClean="0"/>
              <a:t>Monitoring proteins and drug level in serum</a:t>
            </a:r>
            <a:endParaRPr lang="en-US" smtClean="0"/>
          </a:p>
          <a:p>
            <a:pPr lvl="0"/>
            <a:r>
              <a:rPr lang="en-IN" smtClean="0"/>
              <a:t>Passive immunity:</a:t>
            </a:r>
          </a:p>
          <a:p>
            <a:pPr lvl="1"/>
            <a:r>
              <a:rPr lang="en-IN" smtClean="0"/>
              <a:t>Post exposure prophylaxis against various infections, mAb targeting specific antigens of the infecting organism can be administered. </a:t>
            </a:r>
          </a:p>
          <a:p>
            <a:pPr lvl="1"/>
            <a:r>
              <a:rPr lang="en-IN" smtClean="0"/>
              <a:t>Examples include- immunoglobulins against hepatitis B, rabies, and tetanus.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76</a:t>
            </a:fld>
            <a:endParaRPr lang="en"/>
          </a:p>
        </p:txBody>
      </p:sp>
    </p:spTree>
    <p:extLst>
      <p:ext uri="{BB962C8B-B14F-4D97-AF65-F5344CB8AC3E}">
        <p14:creationId xmlns:p14="http://schemas.microsoft.com/office/powerpoint/2010/main" val="66303872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Applications of Monoclonal Antibodies (Cont..) </a:t>
            </a:r>
            <a:endParaRPr lang="en-US" dirty="0"/>
          </a:p>
        </p:txBody>
      </p:sp>
      <p:sp>
        <p:nvSpPr>
          <p:cNvPr id="6" name="Content Placeholder 5"/>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77</a:t>
            </a:fld>
            <a:endParaRPr lang="en"/>
          </a:p>
        </p:txBody>
      </p:sp>
      <p:graphicFrame>
        <p:nvGraphicFramePr>
          <p:cNvPr id="3" name="Table 2"/>
          <p:cNvGraphicFramePr>
            <a:graphicFrameLocks noGrp="1"/>
          </p:cNvGraphicFramePr>
          <p:nvPr>
            <p:extLst>
              <p:ext uri="{D42A27DB-BD31-4B8C-83A1-F6EECF244321}">
                <p14:modId xmlns:p14="http://schemas.microsoft.com/office/powerpoint/2010/main" val="1144150703"/>
              </p:ext>
            </p:extLst>
          </p:nvPr>
        </p:nvGraphicFramePr>
        <p:xfrm>
          <a:off x="375920" y="1376328"/>
          <a:ext cx="8575041" cy="3360579"/>
        </p:xfrm>
        <a:graphic>
          <a:graphicData uri="http://schemas.openxmlformats.org/drawingml/2006/table">
            <a:tbl>
              <a:tblPr firstRow="1" bandRow="1">
                <a:tableStyleId>{69C7853C-536D-4A76-A0AE-DD22124D55A5}</a:tableStyleId>
              </a:tblPr>
              <a:tblGrid>
                <a:gridCol w="2316480">
                  <a:extLst>
                    <a:ext uri="{9D8B030D-6E8A-4147-A177-3AD203B41FA5}">
                      <a16:colId xmlns:a16="http://schemas.microsoft.com/office/drawing/2014/main" xmlns="" val="20000"/>
                    </a:ext>
                  </a:extLst>
                </a:gridCol>
                <a:gridCol w="3098800">
                  <a:extLst>
                    <a:ext uri="{9D8B030D-6E8A-4147-A177-3AD203B41FA5}">
                      <a16:colId xmlns:a16="http://schemas.microsoft.com/office/drawing/2014/main" xmlns="" val="20001"/>
                    </a:ext>
                  </a:extLst>
                </a:gridCol>
                <a:gridCol w="3159761">
                  <a:extLst>
                    <a:ext uri="{9D8B030D-6E8A-4147-A177-3AD203B41FA5}">
                      <a16:colId xmlns:a16="http://schemas.microsoft.com/office/drawing/2014/main" xmlns="" val="20002"/>
                    </a:ext>
                  </a:extLst>
                </a:gridCol>
              </a:tblGrid>
              <a:tr h="287179">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spcBef>
                          <a:spcPts val="0"/>
                        </a:spcBef>
                        <a:spcAft>
                          <a:spcPts val="0"/>
                        </a:spcAft>
                      </a:pPr>
                      <a:r>
                        <a:rPr lang="en-IN" sz="1400" b="1" dirty="0">
                          <a:solidFill>
                            <a:schemeClr val="tx1"/>
                          </a:solidFill>
                          <a:effectLst/>
                          <a:latin typeface="Roboto Condensed Light" panose="020B0604020202020204" charset="0"/>
                          <a:ea typeface="Roboto Condensed Light" panose="020B0604020202020204" charset="0"/>
                        </a:rPr>
                        <a:t>Monoclonal antibody</a:t>
                      </a:r>
                      <a:endParaRPr lang="en-US" sz="1400" b="1" dirty="0">
                        <a:solidFill>
                          <a:schemeClr val="tx1"/>
                        </a:solidFill>
                        <a:effectLst/>
                        <a:latin typeface="Roboto Condensed Light" panose="020B0604020202020204" charset="0"/>
                        <a:ea typeface="Roboto Condensed Light" panose="020B0604020202020204" charset="0"/>
                      </a:endParaRPr>
                    </a:p>
                  </a:txBody>
                  <a:tcPr marL="68580" marR="68580" marT="0" marB="0"/>
                </a:tc>
                <a:tc>
                  <a:txBody>
                    <a:bodyPr/>
                    <a:lstStyle/>
                    <a:p>
                      <a:pPr marL="0" marR="0">
                        <a:spcBef>
                          <a:spcPts val="0"/>
                        </a:spcBef>
                        <a:spcAft>
                          <a:spcPts val="0"/>
                        </a:spcAft>
                      </a:pPr>
                      <a:r>
                        <a:rPr lang="en-IN" sz="1400" b="1" dirty="0">
                          <a:solidFill>
                            <a:schemeClr val="tx1"/>
                          </a:solidFill>
                          <a:effectLst/>
                          <a:latin typeface="Roboto Condensed Light" panose="020B0604020202020204" charset="0"/>
                          <a:ea typeface="Roboto Condensed Light" panose="020B0604020202020204" charset="0"/>
                        </a:rPr>
                        <a:t>Targeted against</a:t>
                      </a:r>
                      <a:endParaRPr lang="en-US" sz="1400" b="1" dirty="0">
                        <a:solidFill>
                          <a:schemeClr val="tx1"/>
                        </a:solidFill>
                        <a:effectLst/>
                        <a:latin typeface="Roboto Condensed Light" panose="020B0604020202020204" charset="0"/>
                        <a:ea typeface="Roboto Condensed Light" panose="020B0604020202020204" charset="0"/>
                      </a:endParaRPr>
                    </a:p>
                  </a:txBody>
                  <a:tcPr marL="68580" marR="68580" marT="0" marB="0"/>
                </a:tc>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spcBef>
                          <a:spcPts val="0"/>
                        </a:spcBef>
                        <a:spcAft>
                          <a:spcPts val="0"/>
                        </a:spcAft>
                      </a:pPr>
                      <a:r>
                        <a:rPr lang="en-IN" sz="1400" b="1" dirty="0">
                          <a:solidFill>
                            <a:schemeClr val="tx1"/>
                          </a:solidFill>
                          <a:effectLst/>
                          <a:latin typeface="Roboto Condensed Light" panose="020B0604020202020204" charset="0"/>
                          <a:ea typeface="Roboto Condensed Light" panose="020B0604020202020204" charset="0"/>
                        </a:rPr>
                        <a:t>Used in treatment of</a:t>
                      </a:r>
                      <a:endParaRPr lang="en-US" sz="1400" b="1" dirty="0">
                        <a:solidFill>
                          <a:schemeClr val="tx1"/>
                        </a:solidFill>
                        <a:effectLst/>
                        <a:latin typeface="Roboto Condensed Light" panose="020B0604020202020204" charset="0"/>
                        <a:ea typeface="Roboto Condensed Light" panose="020B0604020202020204" charset="0"/>
                      </a:endParaRPr>
                    </a:p>
                  </a:txBody>
                  <a:tcPr marL="68580" marR="68580" marT="0" marB="0"/>
                </a:tc>
                <a:extLst>
                  <a:ext uri="{0D108BD9-81ED-4DB2-BD59-A6C34878D82A}">
                    <a16:rowId xmlns:a16="http://schemas.microsoft.com/office/drawing/2014/main" xmlns="" val="10000"/>
                  </a:ext>
                </a:extLst>
              </a:tr>
              <a:tr h="254000">
                <a:tc gridSpan="2">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spcBef>
                          <a:spcPts val="0"/>
                        </a:spcBef>
                        <a:spcAft>
                          <a:spcPts val="0"/>
                        </a:spcAft>
                      </a:pPr>
                      <a:r>
                        <a:rPr lang="en-IN" sz="1400" b="0" dirty="0">
                          <a:solidFill>
                            <a:schemeClr val="tx1"/>
                          </a:solidFill>
                          <a:effectLst/>
                          <a:latin typeface="Roboto Condensed Light" panose="020B0604020202020204" charset="0"/>
                          <a:ea typeface="Roboto Condensed Light" panose="020B0604020202020204" charset="0"/>
                        </a:rPr>
                        <a:t>Suppress immune system</a:t>
                      </a:r>
                      <a:endParaRPr lang="en-US" sz="1400" b="0" dirty="0">
                        <a:solidFill>
                          <a:schemeClr val="tx1"/>
                        </a:solidFill>
                        <a:effectLst/>
                        <a:latin typeface="Roboto Condensed Light" panose="020B0604020202020204" charset="0"/>
                        <a:ea typeface="Roboto Condensed Light" panose="020B0604020202020204" charset="0"/>
                      </a:endParaRPr>
                    </a:p>
                  </a:txBody>
                  <a:tcPr marL="68580" marR="68580" marT="0" marB="0"/>
                </a:tc>
                <a:tc hMerge="1">
                  <a:txBody>
                    <a:bodyPr/>
                    <a:lstStyle/>
                    <a:p>
                      <a:endParaRPr lang="en-US"/>
                    </a:p>
                  </a:txBody>
                  <a:tcPr/>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b="0">
                          <a:solidFill>
                            <a:schemeClr val="tx1"/>
                          </a:solidFill>
                          <a:effectLst/>
                          <a:latin typeface="Roboto Condensed Light" panose="020B0604020202020204" charset="0"/>
                          <a:ea typeface="Roboto Condensed Light" panose="020B0604020202020204" charset="0"/>
                        </a:rPr>
                        <a:t> </a:t>
                      </a:r>
                      <a:endParaRPr lang="en-US" sz="1400" b="0">
                        <a:solidFill>
                          <a:schemeClr val="tx1"/>
                        </a:solidFill>
                        <a:effectLst/>
                        <a:latin typeface="Roboto Condensed Light" panose="020B0604020202020204" charset="0"/>
                        <a:ea typeface="Roboto Condensed Light" panose="020B0604020202020204" charset="0"/>
                      </a:endParaRPr>
                    </a:p>
                  </a:txBody>
                  <a:tcPr marL="68580" marR="68580" marT="0" marB="0"/>
                </a:tc>
                <a:extLst>
                  <a:ext uri="{0D108BD9-81ED-4DB2-BD59-A6C34878D82A}">
                    <a16:rowId xmlns:a16="http://schemas.microsoft.com/office/drawing/2014/main" xmlns="" val="10001"/>
                  </a:ext>
                </a:extLst>
              </a:tr>
              <a:tr h="274320">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spcBef>
                          <a:spcPts val="0"/>
                        </a:spcBef>
                        <a:spcAft>
                          <a:spcPts val="0"/>
                        </a:spcAft>
                      </a:pPr>
                      <a:r>
                        <a:rPr lang="en-IN" sz="1400" b="0" dirty="0">
                          <a:solidFill>
                            <a:schemeClr val="tx1"/>
                          </a:solidFill>
                          <a:effectLst/>
                          <a:latin typeface="Roboto Condensed Light" panose="020B0604020202020204" charset="0"/>
                          <a:ea typeface="Roboto Condensed Light" panose="020B0604020202020204" charset="0"/>
                        </a:rPr>
                        <a:t>Adalimumab and Infliximab</a:t>
                      </a:r>
                      <a:endParaRPr lang="en-US" sz="1400" b="0" dirty="0">
                        <a:solidFill>
                          <a:schemeClr val="tx1"/>
                        </a:solidFill>
                        <a:effectLst/>
                        <a:latin typeface="Roboto Condensed Light" panose="020B0604020202020204" charset="0"/>
                        <a:ea typeface="Roboto Condensed Light" panose="020B0604020202020204" charset="0"/>
                      </a:endParaRPr>
                    </a:p>
                  </a:txBody>
                  <a:tcPr marL="68580" marR="68580" marT="0" marB="0"/>
                </a:tc>
                <a:tc>
                  <a:txBody>
                    <a:bodyPr/>
                    <a:lstStyle/>
                    <a:p>
                      <a:pPr marL="0" marR="0">
                        <a:spcBef>
                          <a:spcPts val="0"/>
                        </a:spcBef>
                        <a:spcAft>
                          <a:spcPts val="0"/>
                        </a:spcAft>
                      </a:pPr>
                      <a:r>
                        <a:rPr lang="en-IN" sz="1400" b="0" dirty="0">
                          <a:solidFill>
                            <a:schemeClr val="tx1"/>
                          </a:solidFill>
                          <a:effectLst/>
                          <a:latin typeface="Roboto Condensed Light" panose="020B0604020202020204" charset="0"/>
                          <a:ea typeface="Roboto Condensed Light" panose="020B0604020202020204" charset="0"/>
                        </a:rPr>
                        <a:t>TNF-α</a:t>
                      </a:r>
                      <a:endParaRPr lang="en-US" sz="1400" b="0" dirty="0">
                        <a:solidFill>
                          <a:schemeClr val="tx1"/>
                        </a:solidFill>
                        <a:effectLst/>
                        <a:latin typeface="Roboto Condensed Light" panose="020B0604020202020204" charset="0"/>
                        <a:ea typeface="Roboto Condensed Light" panose="020B0604020202020204" charset="0"/>
                      </a:endParaRPr>
                    </a:p>
                  </a:txBody>
                  <a:tcPr marL="68580" marR="68580"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b="0" dirty="0">
                          <a:solidFill>
                            <a:schemeClr val="tx1"/>
                          </a:solidFill>
                          <a:effectLst/>
                          <a:latin typeface="Roboto Condensed Light" panose="020B0604020202020204" charset="0"/>
                          <a:ea typeface="Roboto Condensed Light" panose="020B0604020202020204" charset="0"/>
                        </a:rPr>
                        <a:t>Rheumatoid arthritis</a:t>
                      </a:r>
                      <a:r>
                        <a:rPr lang="en-US" sz="1400" b="0" dirty="0">
                          <a:solidFill>
                            <a:schemeClr val="tx1"/>
                          </a:solidFill>
                          <a:effectLst/>
                          <a:latin typeface="Roboto Condensed Light" panose="020B0604020202020204" charset="0"/>
                          <a:ea typeface="Roboto Condensed Light" panose="020B0604020202020204" charset="0"/>
                        </a:rPr>
                        <a:t>,</a:t>
                      </a:r>
                      <a:r>
                        <a:rPr lang="en-US" sz="1400" b="0" baseline="0" dirty="0">
                          <a:solidFill>
                            <a:schemeClr val="tx1"/>
                          </a:solidFill>
                          <a:effectLst/>
                          <a:latin typeface="Roboto Condensed Light" panose="020B0604020202020204" charset="0"/>
                          <a:ea typeface="Roboto Condensed Light" panose="020B0604020202020204" charset="0"/>
                        </a:rPr>
                        <a:t> </a:t>
                      </a:r>
                      <a:r>
                        <a:rPr lang="en-IN" sz="1400" b="0" dirty="0">
                          <a:solidFill>
                            <a:schemeClr val="tx1"/>
                          </a:solidFill>
                          <a:effectLst/>
                          <a:latin typeface="Roboto Condensed Light" panose="020B0604020202020204" charset="0"/>
                          <a:ea typeface="Roboto Condensed Light" panose="020B0604020202020204" charset="0"/>
                        </a:rPr>
                        <a:t>Crohn's disease</a:t>
                      </a:r>
                      <a:endParaRPr lang="en-US" sz="1400" b="0" dirty="0">
                        <a:solidFill>
                          <a:schemeClr val="tx1"/>
                        </a:solidFill>
                        <a:effectLst/>
                        <a:latin typeface="Roboto Condensed Light" panose="020B0604020202020204" charset="0"/>
                        <a:ea typeface="Roboto Condensed Light" panose="020B0604020202020204" charset="0"/>
                      </a:endParaRPr>
                    </a:p>
                  </a:txBody>
                  <a:tcPr marL="68580" marR="68580" marT="0" marB="0"/>
                </a:tc>
                <a:extLst>
                  <a:ext uri="{0D108BD9-81ED-4DB2-BD59-A6C34878D82A}">
                    <a16:rowId xmlns:a16="http://schemas.microsoft.com/office/drawing/2014/main" xmlns="" val="10002"/>
                  </a:ext>
                </a:extLst>
              </a:tr>
              <a:tr h="264160">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spcBef>
                          <a:spcPts val="0"/>
                        </a:spcBef>
                        <a:spcAft>
                          <a:spcPts val="0"/>
                        </a:spcAft>
                      </a:pPr>
                      <a:r>
                        <a:rPr lang="en-IN" sz="1400" b="0">
                          <a:solidFill>
                            <a:schemeClr val="tx1"/>
                          </a:solidFill>
                          <a:effectLst/>
                          <a:latin typeface="Roboto Condensed Light" panose="020B0604020202020204" charset="0"/>
                          <a:ea typeface="Roboto Condensed Light" panose="020B0604020202020204" charset="0"/>
                        </a:rPr>
                        <a:t>Omalizumab</a:t>
                      </a:r>
                      <a:endParaRPr lang="en-US" sz="1400" b="0">
                        <a:solidFill>
                          <a:schemeClr val="tx1"/>
                        </a:solidFill>
                        <a:effectLst/>
                        <a:latin typeface="Roboto Condensed Light" panose="020B0604020202020204" charset="0"/>
                        <a:ea typeface="Roboto Condensed Light" panose="020B0604020202020204" charset="0"/>
                      </a:endParaRPr>
                    </a:p>
                  </a:txBody>
                  <a:tcPr marL="68580" marR="68580" marT="0" marB="0"/>
                </a:tc>
                <a:tc>
                  <a:txBody>
                    <a:bodyPr/>
                    <a:lstStyle/>
                    <a:p>
                      <a:pPr marL="0" marR="0">
                        <a:spcBef>
                          <a:spcPts val="0"/>
                        </a:spcBef>
                        <a:spcAft>
                          <a:spcPts val="0"/>
                        </a:spcAft>
                      </a:pPr>
                      <a:r>
                        <a:rPr lang="en-IN" sz="1400" b="0" dirty="0" err="1">
                          <a:solidFill>
                            <a:schemeClr val="tx1"/>
                          </a:solidFill>
                          <a:effectLst/>
                          <a:latin typeface="Roboto Condensed Light" panose="020B0604020202020204" charset="0"/>
                          <a:ea typeface="Roboto Condensed Light" panose="020B0604020202020204" charset="0"/>
                        </a:rPr>
                        <a:t>IgE</a:t>
                      </a:r>
                      <a:endParaRPr lang="en-US" sz="1400" b="0" dirty="0">
                        <a:solidFill>
                          <a:schemeClr val="tx1"/>
                        </a:solidFill>
                        <a:effectLst/>
                        <a:latin typeface="Roboto Condensed Light" panose="020B0604020202020204" charset="0"/>
                        <a:ea typeface="Roboto Condensed Light" panose="020B0604020202020204" charset="0"/>
                      </a:endParaRPr>
                    </a:p>
                  </a:txBody>
                  <a:tcPr marL="68580" marR="68580"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b="0" dirty="0">
                          <a:solidFill>
                            <a:schemeClr val="tx1"/>
                          </a:solidFill>
                          <a:effectLst/>
                          <a:latin typeface="Roboto Condensed Light" panose="020B0604020202020204" charset="0"/>
                          <a:ea typeface="Roboto Condensed Light" panose="020B0604020202020204" charset="0"/>
                        </a:rPr>
                        <a:t>Asthma</a:t>
                      </a:r>
                      <a:endParaRPr lang="en-US" sz="1400" b="0" dirty="0">
                        <a:solidFill>
                          <a:schemeClr val="tx1"/>
                        </a:solidFill>
                        <a:effectLst/>
                        <a:latin typeface="Roboto Condensed Light" panose="020B0604020202020204" charset="0"/>
                        <a:ea typeface="Roboto Condensed Light" panose="020B0604020202020204" charset="0"/>
                      </a:endParaRPr>
                    </a:p>
                  </a:txBody>
                  <a:tcPr marL="68580" marR="68580" marT="0" marB="0"/>
                </a:tc>
                <a:extLst>
                  <a:ext uri="{0D108BD9-81ED-4DB2-BD59-A6C34878D82A}">
                    <a16:rowId xmlns:a16="http://schemas.microsoft.com/office/drawing/2014/main" xmlns="" val="10003"/>
                  </a:ext>
                </a:extLst>
              </a:tr>
              <a:tr h="274320">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spcBef>
                          <a:spcPts val="0"/>
                        </a:spcBef>
                        <a:spcAft>
                          <a:spcPts val="0"/>
                        </a:spcAft>
                      </a:pPr>
                      <a:r>
                        <a:rPr lang="en-IN" sz="1400" b="0">
                          <a:solidFill>
                            <a:schemeClr val="tx1"/>
                          </a:solidFill>
                          <a:effectLst/>
                          <a:latin typeface="Roboto Condensed Light" panose="020B0604020202020204" charset="0"/>
                          <a:ea typeface="Roboto Condensed Light" panose="020B0604020202020204" charset="0"/>
                        </a:rPr>
                        <a:t>Daclizumab</a:t>
                      </a:r>
                      <a:endParaRPr lang="en-US" sz="1400" b="0">
                        <a:solidFill>
                          <a:schemeClr val="tx1"/>
                        </a:solidFill>
                        <a:effectLst/>
                        <a:latin typeface="Roboto Condensed Light" panose="020B0604020202020204" charset="0"/>
                        <a:ea typeface="Roboto Condensed Light" panose="020B0604020202020204" charset="0"/>
                      </a:endParaRPr>
                    </a:p>
                  </a:txBody>
                  <a:tcPr marL="68580" marR="68580" marT="0" marB="0"/>
                </a:tc>
                <a:tc>
                  <a:txBody>
                    <a:bodyPr/>
                    <a:lstStyle/>
                    <a:p>
                      <a:pPr marL="0" marR="0">
                        <a:spcBef>
                          <a:spcPts val="0"/>
                        </a:spcBef>
                        <a:spcAft>
                          <a:spcPts val="0"/>
                        </a:spcAft>
                      </a:pPr>
                      <a:r>
                        <a:rPr lang="en-IN" sz="1400" b="0">
                          <a:solidFill>
                            <a:schemeClr val="tx1"/>
                          </a:solidFill>
                          <a:effectLst/>
                          <a:latin typeface="Roboto Condensed Light" panose="020B0604020202020204" charset="0"/>
                          <a:ea typeface="Roboto Condensed Light" panose="020B0604020202020204" charset="0"/>
                        </a:rPr>
                        <a:t>IL-2 receptor</a:t>
                      </a:r>
                      <a:endParaRPr lang="en-US" sz="1400" b="0">
                        <a:solidFill>
                          <a:schemeClr val="tx1"/>
                        </a:solidFill>
                        <a:effectLst/>
                        <a:latin typeface="Roboto Condensed Light" panose="020B0604020202020204" charset="0"/>
                        <a:ea typeface="Roboto Condensed Light" panose="020B0604020202020204" charset="0"/>
                      </a:endParaRPr>
                    </a:p>
                  </a:txBody>
                  <a:tcPr marL="68580" marR="68580" marT="0" marB="0"/>
                </a:tc>
                <a:tc rowSpan="2">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b="0">
                          <a:solidFill>
                            <a:schemeClr val="tx1"/>
                          </a:solidFill>
                          <a:effectLst/>
                          <a:latin typeface="Roboto Condensed Light" panose="020B0604020202020204" charset="0"/>
                          <a:ea typeface="Roboto Condensed Light" panose="020B0604020202020204" charset="0"/>
                        </a:rPr>
                        <a:t>Rejection of kidney transplants</a:t>
                      </a:r>
                      <a:endParaRPr lang="en-US" sz="1400" b="0">
                        <a:solidFill>
                          <a:schemeClr val="tx1"/>
                        </a:solidFill>
                        <a:effectLst/>
                        <a:latin typeface="Roboto Condensed Light" panose="020B0604020202020204" charset="0"/>
                        <a:ea typeface="Roboto Condensed Light" panose="020B0604020202020204" charset="0"/>
                      </a:endParaRPr>
                    </a:p>
                  </a:txBody>
                  <a:tcPr marL="68580" marR="68580" marT="0" marB="0"/>
                </a:tc>
                <a:extLst>
                  <a:ext uri="{0D108BD9-81ED-4DB2-BD59-A6C34878D82A}">
                    <a16:rowId xmlns:a16="http://schemas.microsoft.com/office/drawing/2014/main" xmlns="" val="10004"/>
                  </a:ext>
                </a:extLst>
              </a:tr>
              <a:tr h="243840">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spcBef>
                          <a:spcPts val="0"/>
                        </a:spcBef>
                        <a:spcAft>
                          <a:spcPts val="0"/>
                        </a:spcAft>
                      </a:pPr>
                      <a:r>
                        <a:rPr lang="en-IN" sz="1400" b="0">
                          <a:solidFill>
                            <a:schemeClr val="tx1"/>
                          </a:solidFill>
                          <a:effectLst/>
                          <a:latin typeface="Roboto Condensed Light" panose="020B0604020202020204" charset="0"/>
                          <a:ea typeface="Roboto Condensed Light" panose="020B0604020202020204" charset="0"/>
                        </a:rPr>
                        <a:t>Muromonab</a:t>
                      </a:r>
                      <a:endParaRPr lang="en-US" sz="1400" b="0">
                        <a:solidFill>
                          <a:schemeClr val="tx1"/>
                        </a:solidFill>
                        <a:effectLst/>
                        <a:latin typeface="Roboto Condensed Light" panose="020B0604020202020204" charset="0"/>
                        <a:ea typeface="Roboto Condensed Light" panose="020B0604020202020204" charset="0"/>
                      </a:endParaRPr>
                    </a:p>
                  </a:txBody>
                  <a:tcPr marL="68580" marR="68580" marT="0" marB="0"/>
                </a:tc>
                <a:tc>
                  <a:txBody>
                    <a:bodyPr/>
                    <a:lstStyle/>
                    <a:p>
                      <a:pPr marL="0" marR="0">
                        <a:spcBef>
                          <a:spcPts val="0"/>
                        </a:spcBef>
                        <a:spcAft>
                          <a:spcPts val="0"/>
                        </a:spcAft>
                      </a:pPr>
                      <a:r>
                        <a:rPr lang="en-IN" sz="1400" b="0">
                          <a:solidFill>
                            <a:schemeClr val="tx1"/>
                          </a:solidFill>
                          <a:effectLst/>
                          <a:latin typeface="Roboto Condensed Light" panose="020B0604020202020204" charset="0"/>
                          <a:ea typeface="Roboto Condensed Light" panose="020B0604020202020204" charset="0"/>
                        </a:rPr>
                        <a:t>CD3</a:t>
                      </a:r>
                      <a:endParaRPr lang="en-US" sz="1400" b="0">
                        <a:solidFill>
                          <a:schemeClr val="tx1"/>
                        </a:solidFill>
                        <a:effectLst/>
                        <a:latin typeface="Roboto Condensed Light" panose="020B0604020202020204" charset="0"/>
                        <a:ea typeface="Roboto Condensed Light" panose="020B0604020202020204" charset="0"/>
                      </a:endParaRPr>
                    </a:p>
                  </a:txBody>
                  <a:tcPr marL="68580" marR="68580" marT="0" marB="0"/>
                </a:tc>
                <a:tc vMerge="1">
                  <a:txBody>
                    <a:bodyPr/>
                    <a:lstStyle/>
                    <a:p>
                      <a:endParaRPr lang="en-US"/>
                    </a:p>
                  </a:txBody>
                  <a:tcPr/>
                </a:tc>
                <a:extLst>
                  <a:ext uri="{0D108BD9-81ED-4DB2-BD59-A6C34878D82A}">
                    <a16:rowId xmlns:a16="http://schemas.microsoft.com/office/drawing/2014/main" xmlns="" val="10005"/>
                  </a:ext>
                </a:extLst>
              </a:tr>
              <a:tr h="233680">
                <a:tc gridSpan="3">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spcBef>
                          <a:spcPts val="0"/>
                        </a:spcBef>
                        <a:spcAft>
                          <a:spcPts val="0"/>
                        </a:spcAft>
                      </a:pPr>
                      <a:r>
                        <a:rPr lang="en-IN" sz="1400" b="0" dirty="0">
                          <a:solidFill>
                            <a:schemeClr val="tx1"/>
                          </a:solidFill>
                          <a:effectLst/>
                          <a:latin typeface="Roboto Condensed Light" panose="020B0604020202020204" charset="0"/>
                          <a:ea typeface="Roboto Condensed Light" panose="020B0604020202020204" charset="0"/>
                        </a:rPr>
                        <a:t>Anticancer</a:t>
                      </a:r>
                      <a:endParaRPr lang="en-US" sz="1400" b="0" dirty="0">
                        <a:solidFill>
                          <a:schemeClr val="tx1"/>
                        </a:solidFill>
                        <a:effectLst/>
                        <a:latin typeface="Roboto Condensed Light" panose="020B0604020202020204" charset="0"/>
                        <a:ea typeface="Roboto Condensed Light" panose="020B0604020202020204" charset="0"/>
                      </a:endParaRPr>
                    </a:p>
                  </a:txBody>
                  <a:tcPr marL="68580" marR="68580" marT="0" marB="0"/>
                </a:tc>
                <a:tc hMerge="1">
                  <a:txBody>
                    <a:bodyPr/>
                    <a:lstStyle/>
                    <a:p>
                      <a:pPr marL="0" marR="0">
                        <a:spcBef>
                          <a:spcPts val="0"/>
                        </a:spcBef>
                        <a:spcAft>
                          <a:spcPts val="0"/>
                        </a:spcAft>
                      </a:pPr>
                      <a:endParaRPr lang="en-US" sz="1400" b="0" dirty="0">
                        <a:solidFill>
                          <a:schemeClr val="tx1"/>
                        </a:solidFill>
                        <a:effectLst/>
                        <a:latin typeface="Roboto Condensed Light" panose="020B0604020202020204" charset="0"/>
                        <a:ea typeface="Roboto Condensed Light" panose="020B0604020202020204" charset="0"/>
                      </a:endParaRPr>
                    </a:p>
                  </a:txBody>
                  <a:tcPr marL="68580" marR="68580" marT="0" marB="0"/>
                </a:tc>
                <a:tc hMerge="1">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endParaRPr lang="en-US" sz="1400" b="0" dirty="0">
                        <a:solidFill>
                          <a:schemeClr val="tx1"/>
                        </a:solidFill>
                        <a:effectLst/>
                        <a:latin typeface="Roboto Condensed Light" panose="020B0604020202020204" charset="0"/>
                        <a:ea typeface="Roboto Condensed Light" panose="020B0604020202020204" charset="0"/>
                      </a:endParaRPr>
                    </a:p>
                  </a:txBody>
                  <a:tcPr marL="68580" marR="68580" marT="0" marB="0"/>
                </a:tc>
                <a:extLst>
                  <a:ext uri="{0D108BD9-81ED-4DB2-BD59-A6C34878D82A}">
                    <a16:rowId xmlns:a16="http://schemas.microsoft.com/office/drawing/2014/main" xmlns="" val="10006"/>
                  </a:ext>
                </a:extLst>
              </a:tr>
              <a:tr h="243840">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spcBef>
                          <a:spcPts val="0"/>
                        </a:spcBef>
                        <a:spcAft>
                          <a:spcPts val="0"/>
                        </a:spcAft>
                      </a:pPr>
                      <a:r>
                        <a:rPr lang="en-IN" sz="1400" b="0">
                          <a:solidFill>
                            <a:schemeClr val="tx1"/>
                          </a:solidFill>
                          <a:effectLst/>
                          <a:latin typeface="Roboto Condensed Light" panose="020B0604020202020204" charset="0"/>
                          <a:ea typeface="Roboto Condensed Light" panose="020B0604020202020204" charset="0"/>
                        </a:rPr>
                        <a:t>Trastuzumab</a:t>
                      </a:r>
                      <a:endParaRPr lang="en-US" sz="1400" b="0">
                        <a:solidFill>
                          <a:schemeClr val="tx1"/>
                        </a:solidFill>
                        <a:effectLst/>
                        <a:latin typeface="Roboto Condensed Light" panose="020B0604020202020204" charset="0"/>
                        <a:ea typeface="Roboto Condensed Light" panose="020B0604020202020204" charset="0"/>
                      </a:endParaRPr>
                    </a:p>
                  </a:txBody>
                  <a:tcPr marL="68580" marR="68580" marT="0" marB="0"/>
                </a:tc>
                <a:tc>
                  <a:txBody>
                    <a:bodyPr/>
                    <a:lstStyle/>
                    <a:p>
                      <a:pPr marL="0" marR="0">
                        <a:spcBef>
                          <a:spcPts val="0"/>
                        </a:spcBef>
                        <a:spcAft>
                          <a:spcPts val="0"/>
                        </a:spcAft>
                      </a:pPr>
                      <a:r>
                        <a:rPr lang="en-IN" sz="1400" b="0" dirty="0">
                          <a:solidFill>
                            <a:schemeClr val="tx1"/>
                          </a:solidFill>
                          <a:effectLst/>
                          <a:latin typeface="Roboto Condensed Light" panose="020B0604020202020204" charset="0"/>
                          <a:ea typeface="Roboto Condensed Light" panose="020B0604020202020204" charset="0"/>
                        </a:rPr>
                        <a:t>HER-2</a:t>
                      </a:r>
                      <a:endParaRPr lang="en-US" sz="1400" b="0" dirty="0">
                        <a:solidFill>
                          <a:schemeClr val="tx1"/>
                        </a:solidFill>
                        <a:effectLst/>
                        <a:latin typeface="Roboto Condensed Light" panose="020B0604020202020204" charset="0"/>
                        <a:ea typeface="Roboto Condensed Light" panose="020B0604020202020204" charset="0"/>
                      </a:endParaRPr>
                    </a:p>
                  </a:txBody>
                  <a:tcPr marL="68580" marR="68580"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b="0" dirty="0">
                          <a:solidFill>
                            <a:schemeClr val="tx1"/>
                          </a:solidFill>
                          <a:effectLst/>
                          <a:latin typeface="Roboto Condensed Light" panose="020B0604020202020204" charset="0"/>
                          <a:ea typeface="Roboto Condensed Light" panose="020B0604020202020204" charset="0"/>
                        </a:rPr>
                        <a:t>Breast cancer</a:t>
                      </a:r>
                      <a:endParaRPr lang="en-US" sz="1400" b="0" dirty="0">
                        <a:solidFill>
                          <a:schemeClr val="tx1"/>
                        </a:solidFill>
                        <a:effectLst/>
                        <a:latin typeface="Roboto Condensed Light" panose="020B0604020202020204" charset="0"/>
                        <a:ea typeface="Roboto Condensed Light" panose="020B0604020202020204" charset="0"/>
                      </a:endParaRPr>
                    </a:p>
                  </a:txBody>
                  <a:tcPr marL="68580" marR="68580" marT="0" marB="0"/>
                </a:tc>
                <a:extLst>
                  <a:ext uri="{0D108BD9-81ED-4DB2-BD59-A6C34878D82A}">
                    <a16:rowId xmlns:a16="http://schemas.microsoft.com/office/drawing/2014/main" xmlns="" val="10007"/>
                  </a:ext>
                </a:extLst>
              </a:tr>
              <a:tr h="243840">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spcBef>
                          <a:spcPts val="0"/>
                        </a:spcBef>
                        <a:spcAft>
                          <a:spcPts val="0"/>
                        </a:spcAft>
                      </a:pPr>
                      <a:r>
                        <a:rPr lang="en-IN" sz="1400" b="0">
                          <a:solidFill>
                            <a:schemeClr val="tx1"/>
                          </a:solidFill>
                          <a:effectLst/>
                          <a:latin typeface="Roboto Condensed Light" panose="020B0604020202020204" charset="0"/>
                          <a:ea typeface="Roboto Condensed Light" panose="020B0604020202020204" charset="0"/>
                        </a:rPr>
                        <a:t>Rituximab</a:t>
                      </a:r>
                      <a:endParaRPr lang="en-US" sz="1400" b="0">
                        <a:solidFill>
                          <a:schemeClr val="tx1"/>
                        </a:solidFill>
                        <a:effectLst/>
                        <a:latin typeface="Roboto Condensed Light" panose="020B0604020202020204" charset="0"/>
                        <a:ea typeface="Roboto Condensed Light" panose="020B0604020202020204" charset="0"/>
                      </a:endParaRPr>
                    </a:p>
                  </a:txBody>
                  <a:tcPr marL="68580" marR="68580" marT="0" marB="0"/>
                </a:tc>
                <a:tc>
                  <a:txBody>
                    <a:bodyPr/>
                    <a:lstStyle/>
                    <a:p>
                      <a:pPr marL="0" marR="0">
                        <a:spcBef>
                          <a:spcPts val="0"/>
                        </a:spcBef>
                        <a:spcAft>
                          <a:spcPts val="0"/>
                        </a:spcAft>
                      </a:pPr>
                      <a:r>
                        <a:rPr lang="en-IN" sz="1400" b="0">
                          <a:solidFill>
                            <a:schemeClr val="tx1"/>
                          </a:solidFill>
                          <a:effectLst/>
                          <a:latin typeface="Roboto Condensed Light" panose="020B0604020202020204" charset="0"/>
                          <a:ea typeface="Roboto Condensed Light" panose="020B0604020202020204" charset="0"/>
                        </a:rPr>
                        <a:t>CD20</a:t>
                      </a:r>
                      <a:endParaRPr lang="en-US" sz="1400" b="0">
                        <a:solidFill>
                          <a:schemeClr val="tx1"/>
                        </a:solidFill>
                        <a:effectLst/>
                        <a:latin typeface="Roboto Condensed Light" panose="020B0604020202020204" charset="0"/>
                        <a:ea typeface="Roboto Condensed Light" panose="020B0604020202020204" charset="0"/>
                      </a:endParaRPr>
                    </a:p>
                  </a:txBody>
                  <a:tcPr marL="68580" marR="68580"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b="0">
                          <a:solidFill>
                            <a:schemeClr val="tx1"/>
                          </a:solidFill>
                          <a:effectLst/>
                          <a:latin typeface="Roboto Condensed Light" panose="020B0604020202020204" charset="0"/>
                          <a:ea typeface="Roboto Condensed Light" panose="020B0604020202020204" charset="0"/>
                        </a:rPr>
                        <a:t>Lymphoma</a:t>
                      </a:r>
                      <a:endParaRPr lang="en-US" sz="1400" b="0">
                        <a:solidFill>
                          <a:schemeClr val="tx1"/>
                        </a:solidFill>
                        <a:effectLst/>
                        <a:latin typeface="Roboto Condensed Light" panose="020B0604020202020204" charset="0"/>
                        <a:ea typeface="Roboto Condensed Light" panose="020B0604020202020204" charset="0"/>
                      </a:endParaRPr>
                    </a:p>
                  </a:txBody>
                  <a:tcPr marL="68580" marR="68580" marT="0" marB="0"/>
                </a:tc>
                <a:extLst>
                  <a:ext uri="{0D108BD9-81ED-4DB2-BD59-A6C34878D82A}">
                    <a16:rowId xmlns:a16="http://schemas.microsoft.com/office/drawing/2014/main" xmlns="" val="10008"/>
                  </a:ext>
                </a:extLst>
              </a:tr>
              <a:tr h="243840">
                <a:tc gridSpan="2">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spcBef>
                          <a:spcPts val="0"/>
                        </a:spcBef>
                        <a:spcAft>
                          <a:spcPts val="0"/>
                        </a:spcAft>
                      </a:pPr>
                      <a:r>
                        <a:rPr lang="en-IN" sz="1400" b="0">
                          <a:solidFill>
                            <a:schemeClr val="tx1"/>
                          </a:solidFill>
                          <a:effectLst/>
                          <a:latin typeface="Roboto Condensed Light" panose="020B0604020202020204" charset="0"/>
                          <a:ea typeface="Roboto Condensed Light" panose="020B0604020202020204" charset="0"/>
                        </a:rPr>
                        <a:t>Inhibit angiogenesis</a:t>
                      </a:r>
                      <a:endParaRPr lang="en-US" sz="1400" b="0">
                        <a:solidFill>
                          <a:schemeClr val="tx1"/>
                        </a:solidFill>
                        <a:effectLst/>
                        <a:latin typeface="Roboto Condensed Light" panose="020B0604020202020204" charset="0"/>
                        <a:ea typeface="Roboto Condensed Light" panose="020B0604020202020204" charset="0"/>
                      </a:endParaRPr>
                    </a:p>
                  </a:txBody>
                  <a:tcPr marL="68580" marR="68580" marT="0" marB="0"/>
                </a:tc>
                <a:tc hMerge="1">
                  <a:txBody>
                    <a:bodyPr/>
                    <a:lstStyle/>
                    <a:p>
                      <a:endParaRPr lang="en-US"/>
                    </a:p>
                  </a:txBody>
                  <a:tcPr/>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b="0">
                          <a:solidFill>
                            <a:schemeClr val="tx1"/>
                          </a:solidFill>
                          <a:effectLst/>
                          <a:latin typeface="Roboto Condensed Light" panose="020B0604020202020204" charset="0"/>
                          <a:ea typeface="Roboto Condensed Light" panose="020B0604020202020204" charset="0"/>
                        </a:rPr>
                        <a:t> </a:t>
                      </a:r>
                      <a:endParaRPr lang="en-US" sz="1400" b="0">
                        <a:solidFill>
                          <a:schemeClr val="tx1"/>
                        </a:solidFill>
                        <a:effectLst/>
                        <a:latin typeface="Roboto Condensed Light" panose="020B0604020202020204" charset="0"/>
                        <a:ea typeface="Roboto Condensed Light" panose="020B0604020202020204" charset="0"/>
                      </a:endParaRPr>
                    </a:p>
                  </a:txBody>
                  <a:tcPr marL="68580" marR="68580" marT="0" marB="0"/>
                </a:tc>
                <a:extLst>
                  <a:ext uri="{0D108BD9-81ED-4DB2-BD59-A6C34878D82A}">
                    <a16:rowId xmlns:a16="http://schemas.microsoft.com/office/drawing/2014/main" xmlns="" val="10009"/>
                  </a:ext>
                </a:extLst>
              </a:tr>
              <a:tr h="294640">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spcBef>
                          <a:spcPts val="0"/>
                        </a:spcBef>
                        <a:spcAft>
                          <a:spcPts val="0"/>
                        </a:spcAft>
                      </a:pPr>
                      <a:r>
                        <a:rPr lang="en-IN" sz="1400" b="0">
                          <a:solidFill>
                            <a:schemeClr val="tx1"/>
                          </a:solidFill>
                          <a:effectLst/>
                          <a:latin typeface="Roboto Condensed Light" panose="020B0604020202020204" charset="0"/>
                          <a:ea typeface="Roboto Condensed Light" panose="020B0604020202020204" charset="0"/>
                        </a:rPr>
                        <a:t>Bevacizumab</a:t>
                      </a:r>
                      <a:endParaRPr lang="en-US" sz="1400" b="0">
                        <a:solidFill>
                          <a:schemeClr val="tx1"/>
                        </a:solidFill>
                        <a:effectLst/>
                        <a:latin typeface="Roboto Condensed Light" panose="020B0604020202020204" charset="0"/>
                        <a:ea typeface="Roboto Condensed Light" panose="020B0604020202020204" charset="0"/>
                      </a:endParaRPr>
                    </a:p>
                  </a:txBody>
                  <a:tcPr marL="68580" marR="68580" marT="0" marB="0"/>
                </a:tc>
                <a:tc>
                  <a:txBody>
                    <a:bodyPr/>
                    <a:lstStyle/>
                    <a:p>
                      <a:pPr marL="0" marR="0">
                        <a:spcBef>
                          <a:spcPts val="0"/>
                        </a:spcBef>
                        <a:spcAft>
                          <a:spcPts val="0"/>
                        </a:spcAft>
                      </a:pPr>
                      <a:r>
                        <a:rPr lang="en-IN" sz="1400" b="0" dirty="0">
                          <a:solidFill>
                            <a:schemeClr val="tx1"/>
                          </a:solidFill>
                          <a:effectLst/>
                          <a:latin typeface="Roboto Condensed Light" panose="020B0604020202020204" charset="0"/>
                          <a:ea typeface="Roboto Condensed Light" panose="020B0604020202020204" charset="0"/>
                        </a:rPr>
                        <a:t>VEGF(Vascular endothelial growth factor)</a:t>
                      </a:r>
                      <a:endParaRPr lang="en-US" sz="1400" b="0" dirty="0">
                        <a:solidFill>
                          <a:schemeClr val="tx1"/>
                        </a:solidFill>
                        <a:effectLst/>
                        <a:latin typeface="Roboto Condensed Light" panose="020B0604020202020204" charset="0"/>
                        <a:ea typeface="Roboto Condensed Light" panose="020B0604020202020204" charset="0"/>
                      </a:endParaRPr>
                    </a:p>
                  </a:txBody>
                  <a:tcPr marL="68580" marR="68580"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b="0">
                          <a:solidFill>
                            <a:schemeClr val="tx1"/>
                          </a:solidFill>
                          <a:effectLst/>
                          <a:latin typeface="Roboto Condensed Light" panose="020B0604020202020204" charset="0"/>
                          <a:ea typeface="Roboto Condensed Light" panose="020B0604020202020204" charset="0"/>
                        </a:rPr>
                        <a:t>Colorectal cancers</a:t>
                      </a:r>
                      <a:endParaRPr lang="en-US" sz="1400" b="0">
                        <a:solidFill>
                          <a:schemeClr val="tx1"/>
                        </a:solidFill>
                        <a:effectLst/>
                        <a:latin typeface="Roboto Condensed Light" panose="020B0604020202020204" charset="0"/>
                        <a:ea typeface="Roboto Condensed Light" panose="020B0604020202020204" charset="0"/>
                      </a:endParaRPr>
                    </a:p>
                  </a:txBody>
                  <a:tcPr marL="68580" marR="68580" marT="0" marB="0"/>
                </a:tc>
                <a:extLst>
                  <a:ext uri="{0D108BD9-81ED-4DB2-BD59-A6C34878D82A}">
                    <a16:rowId xmlns:a16="http://schemas.microsoft.com/office/drawing/2014/main" xmlns="" val="10010"/>
                  </a:ext>
                </a:extLst>
              </a:tr>
              <a:tr h="370840">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spcBef>
                          <a:spcPts val="0"/>
                        </a:spcBef>
                        <a:spcAft>
                          <a:spcPts val="0"/>
                        </a:spcAft>
                      </a:pPr>
                      <a:r>
                        <a:rPr lang="en-IN" sz="1400" b="0">
                          <a:solidFill>
                            <a:schemeClr val="tx1"/>
                          </a:solidFill>
                          <a:effectLst/>
                          <a:latin typeface="Roboto Condensed Light" panose="020B0604020202020204" charset="0"/>
                          <a:ea typeface="Roboto Condensed Light" panose="020B0604020202020204" charset="0"/>
                        </a:rPr>
                        <a:t>Abciximab</a:t>
                      </a:r>
                      <a:endParaRPr lang="en-US" sz="1400" b="0">
                        <a:solidFill>
                          <a:schemeClr val="tx1"/>
                        </a:solidFill>
                        <a:effectLst/>
                        <a:latin typeface="Roboto Condensed Light" panose="020B0604020202020204" charset="0"/>
                        <a:ea typeface="Roboto Condensed Light" panose="020B0604020202020204" charset="0"/>
                      </a:endParaRPr>
                    </a:p>
                  </a:txBody>
                  <a:tcPr marL="68580" marR="68580" marT="0" marB="0"/>
                </a:tc>
                <a:tc>
                  <a:txBody>
                    <a:bodyPr/>
                    <a:lstStyle/>
                    <a:p>
                      <a:pPr marL="0" marR="0">
                        <a:spcBef>
                          <a:spcPts val="0"/>
                        </a:spcBef>
                        <a:spcAft>
                          <a:spcPts val="0"/>
                        </a:spcAft>
                      </a:pPr>
                      <a:r>
                        <a:rPr lang="en-IN" sz="1400" b="0">
                          <a:solidFill>
                            <a:schemeClr val="tx1"/>
                          </a:solidFill>
                          <a:effectLst/>
                          <a:latin typeface="Roboto Condensed Light" panose="020B0604020202020204" charset="0"/>
                          <a:ea typeface="Roboto Condensed Light" panose="020B0604020202020204" charset="0"/>
                        </a:rPr>
                        <a:t>Platelet receptor GpIIb/IIIa</a:t>
                      </a:r>
                      <a:endParaRPr lang="en-US" sz="1400" b="0">
                        <a:solidFill>
                          <a:schemeClr val="tx1"/>
                        </a:solidFill>
                        <a:effectLst/>
                        <a:latin typeface="Roboto Condensed Light" panose="020B0604020202020204" charset="0"/>
                        <a:ea typeface="Roboto Condensed Light" panose="020B0604020202020204" charset="0"/>
                      </a:endParaRPr>
                    </a:p>
                  </a:txBody>
                  <a:tcPr marL="68580" marR="68580"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IN" sz="1400" b="0" dirty="0">
                          <a:solidFill>
                            <a:schemeClr val="tx1"/>
                          </a:solidFill>
                          <a:effectLst/>
                          <a:latin typeface="Roboto Condensed Light" panose="020B0604020202020204" charset="0"/>
                          <a:ea typeface="Roboto Condensed Light" panose="020B0604020202020204" charset="0"/>
                        </a:rPr>
                        <a:t>Coronary artery disease</a:t>
                      </a:r>
                      <a:endParaRPr lang="en-US" sz="1400" b="0" dirty="0">
                        <a:solidFill>
                          <a:schemeClr val="tx1"/>
                        </a:solidFill>
                        <a:effectLst/>
                        <a:latin typeface="Roboto Condensed Light" panose="020B0604020202020204" charset="0"/>
                        <a:ea typeface="Roboto Condensed Light" panose="020B0604020202020204" charset="0"/>
                      </a:endParaRPr>
                    </a:p>
                  </a:txBody>
                  <a:tcPr marL="68580" marR="68580" marT="0" marB="0"/>
                </a:tc>
                <a:extLst>
                  <a:ext uri="{0D108BD9-81ED-4DB2-BD59-A6C34878D82A}">
                    <a16:rowId xmlns:a16="http://schemas.microsoft.com/office/drawing/2014/main" xmlns="" val="10011"/>
                  </a:ext>
                </a:extLst>
              </a:tr>
            </a:tbl>
          </a:graphicData>
        </a:graphic>
      </p:graphicFrame>
    </p:spTree>
    <p:extLst>
      <p:ext uri="{BB962C8B-B14F-4D97-AF65-F5344CB8AC3E}">
        <p14:creationId xmlns:p14="http://schemas.microsoft.com/office/powerpoint/2010/main" val="332182295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Applications of Monoclonal Antibodies (Cont..) </a:t>
            </a:r>
            <a:endParaRPr lang="en-US" dirty="0"/>
          </a:p>
        </p:txBody>
      </p:sp>
      <p:sp>
        <p:nvSpPr>
          <p:cNvPr id="193" name="Google Shape;193;p12"/>
          <p:cNvSpPr txBox="1">
            <a:spLocks noGrp="1"/>
          </p:cNvSpPr>
          <p:nvPr>
            <p:ph idx="1"/>
          </p:nvPr>
        </p:nvSpPr>
        <p:spPr/>
        <p:txBody>
          <a:bodyPr>
            <a:normAutofit fontScale="92500" lnSpcReduction="20000"/>
          </a:bodyPr>
          <a:lstStyle/>
          <a:p>
            <a:pPr lvl="0"/>
            <a:r>
              <a:rPr lang="en-IN" smtClean="0"/>
              <a:t>Used as immunotoxin</a:t>
            </a:r>
          </a:p>
          <a:p>
            <a:pPr lvl="1"/>
            <a:r>
              <a:rPr lang="en-IN" smtClean="0"/>
              <a:t> mAb conjugated with  bacterial/chemical toxins (e.g. diphtheria toxin) can be used to kill the target cells such as cancer cells.</a:t>
            </a:r>
          </a:p>
          <a:p>
            <a:pPr lvl="1"/>
            <a:r>
              <a:rPr lang="en-IN" smtClean="0"/>
              <a:t>Monoclonal antibody against surface receptors helps in binding to the target cells and the toxin helps in target cell killing.</a:t>
            </a:r>
            <a:endParaRPr lang="en-US" smtClean="0"/>
          </a:p>
          <a:p>
            <a:pPr lvl="0"/>
            <a:r>
              <a:rPr lang="en-IN" smtClean="0"/>
              <a:t>Used as enzymes- Abzyme is a monoclonal antibody with catalytic activity.</a:t>
            </a:r>
            <a:endParaRPr lang="en-US" smtClean="0"/>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78</a:t>
            </a:fld>
            <a:endParaRPr lang="en"/>
          </a:p>
        </p:txBody>
      </p:sp>
    </p:spTree>
    <p:extLst>
      <p:ext uri="{BB962C8B-B14F-4D97-AF65-F5344CB8AC3E}">
        <p14:creationId xmlns:p14="http://schemas.microsoft.com/office/powerpoint/2010/main" val="323858140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4"/>
          <p:cNvSpPr txBox="1">
            <a:spLocks noGrp="1"/>
          </p:cNvSpPr>
          <p:nvPr>
            <p:ph type="title"/>
          </p:nvPr>
        </p:nvSpPr>
        <p:spPr/>
        <p:txBody>
          <a:bodyPr/>
          <a:lstStyle/>
          <a:p>
            <a:r>
              <a:rPr lang="en-US" smtClean="0"/>
              <a:t>ANTIBODY DIVERSITY</a:t>
            </a:r>
            <a:endParaRPr lang="en-US" dirty="0"/>
          </a:p>
        </p:txBody>
      </p:sp>
      <p:sp>
        <p:nvSpPr>
          <p:cNvPr id="5" name="Content Placeholder 4"/>
          <p:cNvSpPr>
            <a:spLocks noGrp="1"/>
          </p:cNvSpPr>
          <p:nvPr>
            <p:ph idx="1"/>
          </p:nvPr>
        </p:nvSpPr>
        <p:spPr/>
        <p:txBody>
          <a:bodyPr/>
          <a:lstStyle/>
          <a:p>
            <a:endParaRPr lang="en-US"/>
          </a:p>
        </p:txBody>
      </p:sp>
      <p:sp>
        <p:nvSpPr>
          <p:cNvPr id="223" name="Google Shape;223;p14"/>
          <p:cNvSpPr txBox="1">
            <a:spLocks noGrp="1"/>
          </p:cNvSpPr>
          <p:nvPr>
            <p:ph type="sldNum" sz="quarter" idx="12"/>
          </p:nvPr>
        </p:nvSpPr>
        <p:spPr/>
        <p:txBody>
          <a:bodyPr/>
          <a:lstStyle/>
          <a:p>
            <a:pPr lvl="0"/>
            <a:fld id="{00000000-1234-1234-1234-123412341234}" type="slidenum">
              <a:rPr lang="en-GB" smtClean="0"/>
              <a:pPr lvl="0"/>
              <a:t>79</a:t>
            </a:fld>
            <a:endParaRPr lang="en-GB"/>
          </a:p>
        </p:txBody>
      </p:sp>
    </p:spTree>
    <p:extLst>
      <p:ext uri="{BB962C8B-B14F-4D97-AF65-F5344CB8AC3E}">
        <p14:creationId xmlns:p14="http://schemas.microsoft.com/office/powerpoint/2010/main" val="174833140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ANTIBODY DIVERSITY</a:t>
            </a:r>
            <a:endParaRPr lang="en-US" dirty="0"/>
          </a:p>
        </p:txBody>
      </p:sp>
      <p:sp>
        <p:nvSpPr>
          <p:cNvPr id="193" name="Google Shape;193;p12"/>
          <p:cNvSpPr txBox="1">
            <a:spLocks noGrp="1"/>
          </p:cNvSpPr>
          <p:nvPr>
            <p:ph idx="1"/>
          </p:nvPr>
        </p:nvSpPr>
        <p:spPr/>
        <p:txBody>
          <a:bodyPr/>
          <a:lstStyle/>
          <a:p>
            <a:r>
              <a:rPr lang="en-US" smtClean="0"/>
              <a:t>Mechanism by virtue of which human immune system is capable of producing vast number of antibodies (108 or even more) corresponding to various epitopes of different antigens.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80</a:t>
            </a:fld>
            <a:endParaRPr lang="en"/>
          </a:p>
        </p:txBody>
      </p:sp>
    </p:spTree>
    <p:extLst>
      <p:ext uri="{BB962C8B-B14F-4D97-AF65-F5344CB8AC3E}">
        <p14:creationId xmlns:p14="http://schemas.microsoft.com/office/powerpoint/2010/main" val="281688564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ANTIBODY DIVERSITY (Cont..)</a:t>
            </a:r>
            <a:endParaRPr lang="en-US" dirty="0"/>
          </a:p>
        </p:txBody>
      </p:sp>
      <p:sp>
        <p:nvSpPr>
          <p:cNvPr id="193" name="Google Shape;193;p12"/>
          <p:cNvSpPr txBox="1">
            <a:spLocks noGrp="1"/>
          </p:cNvSpPr>
          <p:nvPr>
            <p:ph idx="1"/>
          </p:nvPr>
        </p:nvSpPr>
        <p:spPr/>
        <p:txBody>
          <a:bodyPr>
            <a:normAutofit fontScale="92500" lnSpcReduction="10000"/>
          </a:bodyPr>
          <a:lstStyle/>
          <a:p>
            <a:r>
              <a:rPr lang="en-US" smtClean="0"/>
              <a:t>Several postulates - explain the mechanism of antibody diversity. </a:t>
            </a:r>
          </a:p>
          <a:p>
            <a:r>
              <a:rPr lang="en-US" smtClean="0"/>
              <a:t>Multiple chromosomes: </a:t>
            </a:r>
          </a:p>
          <a:p>
            <a:r>
              <a:rPr lang="en-US" smtClean="0"/>
              <a:t>Ig chains are coded on different chromosomes; </a:t>
            </a:r>
          </a:p>
          <a:p>
            <a:pPr lvl="1"/>
            <a:r>
              <a:rPr lang="en-US" smtClean="0"/>
              <a:t>H chain on chromosome 14 </a:t>
            </a:r>
          </a:p>
          <a:p>
            <a:pPr lvl="1"/>
            <a:r>
              <a:rPr lang="en-US" smtClean="0"/>
              <a:t>Light chain kappa and lambda on chromosome 2 and 22 respectively. </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81</a:t>
            </a:fld>
            <a:endParaRPr lang="en"/>
          </a:p>
        </p:txBody>
      </p:sp>
    </p:spTree>
    <p:extLst>
      <p:ext uri="{BB962C8B-B14F-4D97-AF65-F5344CB8AC3E}">
        <p14:creationId xmlns:p14="http://schemas.microsoft.com/office/powerpoint/2010/main" val="38752275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ANTIBODY DIVERSITY (Cont..)</a:t>
            </a:r>
            <a:endParaRPr lang="en-US" dirty="0"/>
          </a:p>
        </p:txBody>
      </p:sp>
      <p:sp>
        <p:nvSpPr>
          <p:cNvPr id="193" name="Google Shape;193;p12"/>
          <p:cNvSpPr txBox="1">
            <a:spLocks noGrp="1"/>
          </p:cNvSpPr>
          <p:nvPr>
            <p:ph idx="1"/>
          </p:nvPr>
        </p:nvSpPr>
        <p:spPr/>
        <p:txBody>
          <a:bodyPr>
            <a:normAutofit fontScale="85000" lnSpcReduction="10000"/>
          </a:bodyPr>
          <a:lstStyle/>
          <a:p>
            <a:r>
              <a:rPr lang="en-US" smtClean="0"/>
              <a:t>Several postulates - explain the mechanism of antibody diversity (Cont..)</a:t>
            </a:r>
          </a:p>
          <a:p>
            <a:r>
              <a:rPr lang="en-US" smtClean="0"/>
              <a:t>Multiple genes exist for each segment: </a:t>
            </a:r>
          </a:p>
          <a:p>
            <a:r>
              <a:rPr lang="en-US" smtClean="0"/>
              <a:t>(VH, CH, VL and CL ) of Ig chain.  </a:t>
            </a:r>
          </a:p>
          <a:p>
            <a:r>
              <a:rPr lang="en-US" smtClean="0"/>
              <a:t>Example - there are 51 VH genes known to exist in nature and out of which any one gene would code for VH chain of an Ig - there are many possible combinations of joining of the Ig gene segments. </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82</a:t>
            </a:fld>
            <a:endParaRPr lang="en"/>
          </a:p>
        </p:txBody>
      </p:sp>
    </p:spTree>
    <p:extLst>
      <p:ext uri="{BB962C8B-B14F-4D97-AF65-F5344CB8AC3E}">
        <p14:creationId xmlns:p14="http://schemas.microsoft.com/office/powerpoint/2010/main" val="285511572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Questions:</a:t>
            </a:r>
            <a:endParaRPr lang="en-US" dirty="0"/>
          </a:p>
        </p:txBody>
      </p:sp>
      <p:sp>
        <p:nvSpPr>
          <p:cNvPr id="193" name="Google Shape;193;p12"/>
          <p:cNvSpPr txBox="1">
            <a:spLocks noGrp="1"/>
          </p:cNvSpPr>
          <p:nvPr>
            <p:ph idx="1"/>
          </p:nvPr>
        </p:nvSpPr>
        <p:spPr/>
        <p:txBody>
          <a:bodyPr/>
          <a:lstStyle/>
          <a:p>
            <a:r>
              <a:rPr lang="en-US" smtClean="0"/>
              <a:t>Q1. Which antibody crosses placenta:</a:t>
            </a:r>
          </a:p>
          <a:p>
            <a:r>
              <a:rPr lang="en-US" smtClean="0"/>
              <a:t>IgA</a:t>
            </a:r>
          </a:p>
          <a:p>
            <a:r>
              <a:rPr lang="en-US" smtClean="0"/>
              <a:t>IgG</a:t>
            </a:r>
          </a:p>
          <a:p>
            <a:r>
              <a:rPr lang="en-US" smtClean="0"/>
              <a:t>IgE</a:t>
            </a:r>
          </a:p>
          <a:p>
            <a:r>
              <a:rPr lang="en-US" smtClean="0"/>
              <a:t>IgM</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83</a:t>
            </a:fld>
            <a:endParaRPr lang="en"/>
          </a:p>
        </p:txBody>
      </p:sp>
      <p:sp>
        <p:nvSpPr>
          <p:cNvPr id="3" name="Rounded Rectangle 2"/>
          <p:cNvSpPr/>
          <p:nvPr/>
        </p:nvSpPr>
        <p:spPr>
          <a:xfrm>
            <a:off x="0" y="2553863"/>
            <a:ext cx="7618000" cy="527469"/>
          </a:xfrm>
          <a:prstGeom prst="round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93327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Questions:</a:t>
            </a:r>
            <a:endParaRPr lang="en-US" dirty="0"/>
          </a:p>
        </p:txBody>
      </p:sp>
      <p:sp>
        <p:nvSpPr>
          <p:cNvPr id="193" name="Google Shape;193;p12"/>
          <p:cNvSpPr txBox="1">
            <a:spLocks noGrp="1"/>
          </p:cNvSpPr>
          <p:nvPr>
            <p:ph idx="1"/>
          </p:nvPr>
        </p:nvSpPr>
        <p:spPr/>
        <p:txBody>
          <a:bodyPr>
            <a:normAutofit lnSpcReduction="10000"/>
          </a:bodyPr>
          <a:lstStyle/>
          <a:p>
            <a:r>
              <a:rPr lang="en-US" smtClean="0"/>
              <a:t>Q2. Which antibody mediates type I hypersensitivity reaction:</a:t>
            </a:r>
          </a:p>
          <a:p>
            <a:r>
              <a:rPr lang="en-US" smtClean="0"/>
              <a:t>IgA</a:t>
            </a:r>
          </a:p>
          <a:p>
            <a:r>
              <a:rPr lang="en-US" smtClean="0"/>
              <a:t>IgG</a:t>
            </a:r>
          </a:p>
          <a:p>
            <a:r>
              <a:rPr lang="en-US" smtClean="0"/>
              <a:t>IgE</a:t>
            </a:r>
          </a:p>
          <a:p>
            <a:r>
              <a:rPr lang="en-US" smtClean="0"/>
              <a:t>IgM</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84</a:t>
            </a:fld>
            <a:endParaRPr lang="en"/>
          </a:p>
        </p:txBody>
      </p:sp>
      <p:sp>
        <p:nvSpPr>
          <p:cNvPr id="3" name="Rounded Rectangle 2"/>
          <p:cNvSpPr/>
          <p:nvPr/>
        </p:nvSpPr>
        <p:spPr>
          <a:xfrm>
            <a:off x="0" y="3104384"/>
            <a:ext cx="7618000" cy="527469"/>
          </a:xfrm>
          <a:prstGeom prst="round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39825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Questions:</a:t>
            </a:r>
            <a:endParaRPr lang="en-US" dirty="0"/>
          </a:p>
        </p:txBody>
      </p:sp>
      <p:sp>
        <p:nvSpPr>
          <p:cNvPr id="193" name="Google Shape;193;p12"/>
          <p:cNvSpPr txBox="1">
            <a:spLocks noGrp="1"/>
          </p:cNvSpPr>
          <p:nvPr>
            <p:ph idx="1"/>
          </p:nvPr>
        </p:nvSpPr>
        <p:spPr/>
        <p:txBody>
          <a:bodyPr>
            <a:normAutofit fontScale="85000" lnSpcReduction="10000"/>
          </a:bodyPr>
          <a:lstStyle/>
          <a:p>
            <a:r>
              <a:rPr lang="en-US" smtClean="0"/>
              <a:t>Q3. Correct about monoclonal antibodies:</a:t>
            </a:r>
          </a:p>
          <a:p>
            <a:r>
              <a:rPr lang="en-US" smtClean="0"/>
              <a:t>Mouse mAb contains 90% mouse derived proteins</a:t>
            </a:r>
          </a:p>
          <a:p>
            <a:r>
              <a:rPr lang="en-US" smtClean="0"/>
              <a:t>Chimeric mAb prepared by recombination of 66% mouse proteins (variable region) and 34% human proteins (constant region) </a:t>
            </a:r>
          </a:p>
          <a:p>
            <a:r>
              <a:rPr lang="en-US" smtClean="0"/>
              <a:t>Humanized mAb is 100% human derived</a:t>
            </a:r>
          </a:p>
          <a:p>
            <a:r>
              <a:rPr lang="en-US" smtClean="0"/>
              <a:t>Human mAb contains 100% human derived amino acids.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85</a:t>
            </a:fld>
            <a:endParaRPr lang="en"/>
          </a:p>
        </p:txBody>
      </p:sp>
      <p:sp>
        <p:nvSpPr>
          <p:cNvPr id="3" name="Rounded Rectangle 2"/>
          <p:cNvSpPr/>
          <p:nvPr/>
        </p:nvSpPr>
        <p:spPr>
          <a:xfrm>
            <a:off x="0" y="4039670"/>
            <a:ext cx="7618000" cy="527469"/>
          </a:xfrm>
          <a:prstGeom prst="round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89748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Questions:</a:t>
            </a:r>
            <a:endParaRPr lang="en-US" dirty="0"/>
          </a:p>
        </p:txBody>
      </p:sp>
      <p:sp>
        <p:nvSpPr>
          <p:cNvPr id="193" name="Google Shape;193;p12"/>
          <p:cNvSpPr txBox="1">
            <a:spLocks noGrp="1"/>
          </p:cNvSpPr>
          <p:nvPr>
            <p:ph idx="1"/>
          </p:nvPr>
        </p:nvSpPr>
        <p:spPr/>
        <p:txBody>
          <a:bodyPr>
            <a:normAutofit lnSpcReduction="10000"/>
          </a:bodyPr>
          <a:lstStyle/>
          <a:p>
            <a:r>
              <a:rPr lang="en-US" smtClean="0"/>
              <a:t>Q4. Which antibody is elevated in acute infection:</a:t>
            </a:r>
          </a:p>
          <a:p>
            <a:r>
              <a:rPr lang="en-US" smtClean="0"/>
              <a:t>IgA</a:t>
            </a:r>
          </a:p>
          <a:p>
            <a:r>
              <a:rPr lang="en-US" smtClean="0"/>
              <a:t>IgG</a:t>
            </a:r>
          </a:p>
          <a:p>
            <a:r>
              <a:rPr lang="en-US" smtClean="0"/>
              <a:t>IgE</a:t>
            </a:r>
          </a:p>
          <a:p>
            <a:r>
              <a:rPr lang="en-US" smtClean="0"/>
              <a:t>IgM</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86</a:t>
            </a:fld>
            <a:endParaRPr lang="en"/>
          </a:p>
        </p:txBody>
      </p:sp>
      <p:sp>
        <p:nvSpPr>
          <p:cNvPr id="3" name="Rounded Rectangle 2"/>
          <p:cNvSpPr/>
          <p:nvPr/>
        </p:nvSpPr>
        <p:spPr>
          <a:xfrm>
            <a:off x="0" y="3737378"/>
            <a:ext cx="7618000" cy="527469"/>
          </a:xfrm>
          <a:prstGeom prst="round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12217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3758</Words>
  <Application>Microsoft Office PowerPoint</Application>
  <PresentationFormat>On-screen Show (16:9)</PresentationFormat>
  <Paragraphs>565</Paragraphs>
  <Slides>86</Slides>
  <Notes>86</Notes>
  <HiddenSlides>0</HiddenSlides>
  <MMClips>0</MMClips>
  <ScaleCrop>false</ScaleCrop>
  <HeadingPairs>
    <vt:vector size="4" baseType="variant">
      <vt:variant>
        <vt:lpstr>Theme</vt:lpstr>
      </vt:variant>
      <vt:variant>
        <vt:i4>1</vt:i4>
      </vt:variant>
      <vt:variant>
        <vt:lpstr>Slide Titles</vt:lpstr>
      </vt:variant>
      <vt:variant>
        <vt:i4>86</vt:i4>
      </vt:variant>
    </vt:vector>
  </HeadingPairs>
  <TitlesOfParts>
    <vt:vector size="87" baseType="lpstr">
      <vt:lpstr>Office Theme</vt:lpstr>
      <vt:lpstr>Antibody</vt:lpstr>
      <vt:lpstr>Learning objectives</vt:lpstr>
      <vt:lpstr>ANTIBODY</vt:lpstr>
      <vt:lpstr>ANTIBODY (Cont..)</vt:lpstr>
      <vt:lpstr>ANTIBODY (Cont..)</vt:lpstr>
      <vt:lpstr>ANTIBODY (Cont..)</vt:lpstr>
      <vt:lpstr>STRUCTURE OF ANTIBODY</vt:lpstr>
      <vt:lpstr>STRUCTURE OF ANTIBODY</vt:lpstr>
      <vt:lpstr>H and L Chain</vt:lpstr>
      <vt:lpstr>H and L Chain (Cont..)</vt:lpstr>
      <vt:lpstr>H and L Chain (Cont..)</vt:lpstr>
      <vt:lpstr>Variable and Constant Regions</vt:lpstr>
      <vt:lpstr>Variable Region</vt:lpstr>
      <vt:lpstr>Variable Region</vt:lpstr>
      <vt:lpstr>Variable Region</vt:lpstr>
      <vt:lpstr>Constant Region</vt:lpstr>
      <vt:lpstr>Heavy and Light Chain Domains</vt:lpstr>
      <vt:lpstr>Hinge Region</vt:lpstr>
      <vt:lpstr>Enzymatic Digestion</vt:lpstr>
      <vt:lpstr>Enzymatic Digestion (Cont..)</vt:lpstr>
      <vt:lpstr>FUNCTIONS OF IMMUNOGLOBULINS </vt:lpstr>
      <vt:lpstr>Antigen Binding (by Fab Region)</vt:lpstr>
      <vt:lpstr>Effector Functions (by Fc Region)</vt:lpstr>
      <vt:lpstr>Effector Functions (by Fc Region) (Cont..)</vt:lpstr>
      <vt:lpstr>IMMUNOGLOBULIN CLASSES</vt:lpstr>
      <vt:lpstr>IMMUNOGLOBULIN CLASSES</vt:lpstr>
      <vt:lpstr>Immunoglobulin G (IgG)</vt:lpstr>
      <vt:lpstr>Immunoglobulin G (IgG) (Cont..)</vt:lpstr>
      <vt:lpstr>Functions of IgG</vt:lpstr>
      <vt:lpstr>Functions of IgG (Cont..)</vt:lpstr>
      <vt:lpstr>Immunoglobulin M (IgM)</vt:lpstr>
      <vt:lpstr>Immunoglobulin M (IgM) (Cont..)</vt:lpstr>
      <vt:lpstr>Functions of IgM</vt:lpstr>
      <vt:lpstr>Immunoglobulin A (IgA)</vt:lpstr>
      <vt:lpstr>Serum IgA</vt:lpstr>
      <vt:lpstr>Secretory IgA</vt:lpstr>
      <vt:lpstr>Secretory IgA (Cont..)</vt:lpstr>
      <vt:lpstr>Function of secretory IgA</vt:lpstr>
      <vt:lpstr>Formation of secretory IgA</vt:lpstr>
      <vt:lpstr>Subclasses of IgA</vt:lpstr>
      <vt:lpstr>Immunoglobulin E (IgE)</vt:lpstr>
      <vt:lpstr>Functions of IgE</vt:lpstr>
      <vt:lpstr>Immunoglobulin D (IgD) </vt:lpstr>
      <vt:lpstr>Properties of various immunoglobulins</vt:lpstr>
      <vt:lpstr>Properties of various immunoglobulins (Cont..)</vt:lpstr>
      <vt:lpstr>ANTIGENIC DETERMINANTS OF  IMMUNOGLOBULINS</vt:lpstr>
      <vt:lpstr>ANTIGENIC DETERMINANTS OF  IMMUNOGLOBULINS</vt:lpstr>
      <vt:lpstr>Isotypes</vt:lpstr>
      <vt:lpstr>Idiotypes</vt:lpstr>
      <vt:lpstr>Idiotypes (Cont..)</vt:lpstr>
      <vt:lpstr>Allotypes</vt:lpstr>
      <vt:lpstr>Allotypes (Cont..)</vt:lpstr>
      <vt:lpstr>ABNORMAL IMMUNOGLOBULINS</vt:lpstr>
      <vt:lpstr>Bence Jones Proteins</vt:lpstr>
      <vt:lpstr>Other abnormal immunoglobulins </vt:lpstr>
      <vt:lpstr>MONOCLONAL ANTIBODY</vt:lpstr>
      <vt:lpstr>MONOCLONAL ANTIBODY</vt:lpstr>
      <vt:lpstr>Polyclonal vs Monoclonal Nature of Antibody</vt:lpstr>
      <vt:lpstr>Polyclonal vs Monoclonal Nature of Antibody (Cont..)</vt:lpstr>
      <vt:lpstr>Production of mAb (Hybridoma Technique) </vt:lpstr>
      <vt:lpstr>Principle</vt:lpstr>
      <vt:lpstr>Procedure</vt:lpstr>
      <vt:lpstr>Procedure (Cont..)</vt:lpstr>
      <vt:lpstr>Procedure (Cont..)</vt:lpstr>
      <vt:lpstr>Procedure (Cont..)</vt:lpstr>
      <vt:lpstr>Procedure (Cont..)</vt:lpstr>
      <vt:lpstr>Procedure (Cont..)</vt:lpstr>
      <vt:lpstr>Procedure (Cont..)</vt:lpstr>
      <vt:lpstr>Procedure (Cont..)</vt:lpstr>
      <vt:lpstr>Procedure (Cont..)</vt:lpstr>
      <vt:lpstr>Types of Monoclonal Antibodies</vt:lpstr>
      <vt:lpstr>Types of Monoclonal Antibodies (Cont..)</vt:lpstr>
      <vt:lpstr>Types of Monoclonal Antibodies (Cont..)</vt:lpstr>
      <vt:lpstr>Applications of Monoclonal Antibodies</vt:lpstr>
      <vt:lpstr>Applications of Monoclonal Antibodies (Cont..) </vt:lpstr>
      <vt:lpstr>Applications of Monoclonal Antibodies (Cont..) </vt:lpstr>
      <vt:lpstr>Applications of Monoclonal Antibodies (Cont..) </vt:lpstr>
      <vt:lpstr>Applications of Monoclonal Antibodies (Cont..) </vt:lpstr>
      <vt:lpstr>ANTIBODY DIVERSITY</vt:lpstr>
      <vt:lpstr>ANTIBODY DIVERSITY</vt:lpstr>
      <vt:lpstr>ANTIBODY DIVERSITY (Cont..)</vt:lpstr>
      <vt:lpstr>ANTIBODY DIVERSITY (Cont..)</vt:lpstr>
      <vt:lpstr>Questions:</vt:lpstr>
      <vt:lpstr>Questions:</vt:lpstr>
      <vt:lpstr>Questions:</vt:lpstr>
      <vt:lpstr>Questions: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Antibody</dc:title>
  <dc:creator>micro pc</dc:creator>
  <cp:lastModifiedBy>micro pc</cp:lastModifiedBy>
  <cp:revision>1</cp:revision>
  <dcterms:created xsi:type="dcterms:W3CDTF">2024-08-28T05:00:49Z</dcterms:created>
  <dcterms:modified xsi:type="dcterms:W3CDTF">2024-08-28T05:02:45Z</dcterms:modified>
</cp:coreProperties>
</file>