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6" r:id="rId2"/>
    <p:sldId id="259" r:id="rId3"/>
    <p:sldId id="260" r:id="rId4"/>
    <p:sldId id="261" r:id="rId5"/>
    <p:sldId id="262" r:id="rId6"/>
    <p:sldId id="264" r:id="rId7"/>
    <p:sldId id="265" r:id="rId8"/>
    <p:sldId id="266" r:id="rId9"/>
    <p:sldId id="267" r:id="rId10"/>
    <p:sldId id="363" r:id="rId11"/>
    <p:sldId id="364" r:id="rId12"/>
    <p:sldId id="365" r:id="rId13"/>
    <p:sldId id="350" r:id="rId14"/>
    <p:sldId id="351" r:id="rId15"/>
    <p:sldId id="353" r:id="rId16"/>
    <p:sldId id="352" r:id="rId17"/>
    <p:sldId id="354" r:id="rId18"/>
    <p:sldId id="355" r:id="rId19"/>
    <p:sldId id="356" r:id="rId20"/>
    <p:sldId id="357" r:id="rId21"/>
    <p:sldId id="358" r:id="rId22"/>
    <p:sldId id="359" r:id="rId23"/>
    <p:sldId id="360" r:id="rId24"/>
    <p:sldId id="361" r:id="rId25"/>
    <p:sldId id="362" r:id="rId26"/>
    <p:sldId id="268" r:id="rId27"/>
    <p:sldId id="269" r:id="rId28"/>
    <p:sldId id="270" r:id="rId29"/>
    <p:sldId id="271" r:id="rId30"/>
    <p:sldId id="272" r:id="rId31"/>
    <p:sldId id="273" r:id="rId32"/>
    <p:sldId id="274" r:id="rId33"/>
    <p:sldId id="276" r:id="rId34"/>
    <p:sldId id="277" r:id="rId35"/>
    <p:sldId id="278" r:id="rId36"/>
    <p:sldId id="317" r:id="rId37"/>
    <p:sldId id="280" r:id="rId38"/>
    <p:sldId id="282" r:id="rId39"/>
    <p:sldId id="283" r:id="rId40"/>
    <p:sldId id="287" r:id="rId41"/>
    <p:sldId id="288" r:id="rId42"/>
    <p:sldId id="322" r:id="rId43"/>
    <p:sldId id="323" r:id="rId44"/>
    <p:sldId id="324" r:id="rId45"/>
    <p:sldId id="325" r:id="rId46"/>
    <p:sldId id="326" r:id="rId47"/>
    <p:sldId id="327" r:id="rId48"/>
    <p:sldId id="328" r:id="rId49"/>
    <p:sldId id="329" r:id="rId50"/>
    <p:sldId id="330" r:id="rId51"/>
    <p:sldId id="331" r:id="rId52"/>
    <p:sldId id="321" r:id="rId53"/>
    <p:sldId id="332" r:id="rId54"/>
    <p:sldId id="333" r:id="rId55"/>
    <p:sldId id="334" r:id="rId56"/>
    <p:sldId id="335" r:id="rId57"/>
    <p:sldId id="336" r:id="rId58"/>
    <p:sldId id="337" r:id="rId59"/>
    <p:sldId id="338" r:id="rId60"/>
    <p:sldId id="339" r:id="rId61"/>
    <p:sldId id="349" r:id="rId62"/>
    <p:sldId id="318" r:id="rId63"/>
    <p:sldId id="340" r:id="rId64"/>
    <p:sldId id="341" r:id="rId65"/>
    <p:sldId id="342" r:id="rId66"/>
    <p:sldId id="343" r:id="rId67"/>
    <p:sldId id="344" r:id="rId68"/>
    <p:sldId id="345" r:id="rId69"/>
    <p:sldId id="346" r:id="rId70"/>
    <p:sldId id="347" r:id="rId71"/>
    <p:sldId id="348" r:id="rId72"/>
    <p:sldId id="292" r:id="rId73"/>
    <p:sldId id="293" r:id="rId74"/>
    <p:sldId id="294" r:id="rId75"/>
    <p:sldId id="295" r:id="rId76"/>
    <p:sldId id="296" r:id="rId77"/>
    <p:sldId id="297" r:id="rId78"/>
    <p:sldId id="298" r:id="rId79"/>
    <p:sldId id="299" r:id="rId80"/>
    <p:sldId id="300" r:id="rId81"/>
    <p:sldId id="301" r:id="rId82"/>
    <p:sldId id="308" r:id="rId83"/>
    <p:sldId id="309" r:id="rId84"/>
    <p:sldId id="310" r:id="rId85"/>
    <p:sldId id="311" r:id="rId86"/>
    <p:sldId id="312" r:id="rId87"/>
    <p:sldId id="313" r:id="rId88"/>
    <p:sldId id="314" r:id="rId89"/>
    <p:sldId id="315"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A3401E-2B35-4E89-9B7F-56FFFE5EFE50}" type="datetimeFigureOut">
              <a:rPr lang="en-US" smtClean="0"/>
              <a:t>9/18/2023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463031-138D-45E5-8131-4275958AFDF5}" type="slidenum">
              <a:rPr lang="en-US" smtClean="0"/>
              <a:t>‹#›</a:t>
            </a:fld>
            <a:endParaRPr lang="en-US"/>
          </a:p>
        </p:txBody>
      </p:sp>
    </p:spTree>
    <p:extLst>
      <p:ext uri="{BB962C8B-B14F-4D97-AF65-F5344CB8AC3E}">
        <p14:creationId xmlns:p14="http://schemas.microsoft.com/office/powerpoint/2010/main" val="2062086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3913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7607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3914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7137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1428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6666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7691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2045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693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2258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979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2502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1930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587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6137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0140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0488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0237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2471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108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090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2331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7694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5751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350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8092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084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5609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9661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5275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5992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8921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14432F6E-7C15-4C71-BA57-611294F671E4}" type="slidenum">
              <a:rPr lang="en-GB" smtClean="0"/>
              <a:pPr/>
              <a:t>85</a:t>
            </a:fld>
            <a:endParaRPr lang="en-GB"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B18EA0C6-6961-47AC-9B65-46B42748B362}" type="slidenum">
              <a:rPr lang="en-GB" smtClean="0"/>
              <a:pPr/>
              <a:t>86</a:t>
            </a:fld>
            <a:endParaRPr lang="en-GB"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3CE90B-5E3B-4BE5-A825-DC5527C2A306}" type="slidenum">
              <a:rPr lang="en-US" smtClean="0"/>
              <a:pPr/>
              <a:t>87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2471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F8D013-0BC9-409B-9C75-C486C9D3759A}"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2462914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F8D013-0BC9-409B-9C75-C486C9D3759A}"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2025525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F8D013-0BC9-409B-9C75-C486C9D3759A}"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245800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F8D013-0BC9-409B-9C75-C486C9D3759A}"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2306540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F8D013-0BC9-409B-9C75-C486C9D3759A}" type="datetimeFigureOut">
              <a:rPr lang="en-US" smtClean="0"/>
              <a:t>9/18/2023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300930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F8D013-0BC9-409B-9C75-C486C9D3759A}" type="datetimeFigureOut">
              <a:rPr lang="en-US" smtClean="0"/>
              <a:t>9/18/2023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136021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8D013-0BC9-409B-9C75-C486C9D3759A}" type="datetimeFigureOut">
              <a:rPr lang="en-US" smtClean="0"/>
              <a:t>9/18/2023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610566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F8D013-0BC9-409B-9C75-C486C9D3759A}"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3340336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F8D013-0BC9-409B-9C75-C486C9D3759A}"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3613999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F8D013-0BC9-409B-9C75-C486C9D3759A}"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70947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F8D013-0BC9-409B-9C75-C486C9D3759A}"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CBA3B-655D-4DFC-8D7A-6D90CEDFE01A}" type="slidenum">
              <a:rPr lang="en-US" smtClean="0"/>
              <a:t>‹#›</a:t>
            </a:fld>
            <a:endParaRPr lang="en-US"/>
          </a:p>
        </p:txBody>
      </p:sp>
    </p:spTree>
    <p:extLst>
      <p:ext uri="{BB962C8B-B14F-4D97-AF65-F5344CB8AC3E}">
        <p14:creationId xmlns:p14="http://schemas.microsoft.com/office/powerpoint/2010/main" val="3593972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877033"/>
            <a:ext cx="1299300" cy="5772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9451"/>
            <a:ext cx="8661398" cy="6867451"/>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454351"/>
            <a:ext cx="8847502" cy="3949300"/>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7" y="5704465"/>
            <a:ext cx="5480829"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454333"/>
            <a:ext cx="5367900" cy="394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560008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3514025"/>
            <a:ext cx="889200" cy="3952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9451"/>
            <a:ext cx="8661398" cy="6867451"/>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3899768"/>
            <a:ext cx="6589087" cy="2703024"/>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5963632"/>
            <a:ext cx="2202830" cy="894393"/>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3828197"/>
            <a:ext cx="4094400" cy="1546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5300599"/>
            <a:ext cx="4094400" cy="1046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6182000"/>
            <a:ext cx="14874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spTree>
    <p:extLst>
      <p:ext uri="{BB962C8B-B14F-4D97-AF65-F5344CB8AC3E}">
        <p14:creationId xmlns:p14="http://schemas.microsoft.com/office/powerpoint/2010/main" val="392176609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F8D013-0BC9-409B-9C75-C486C9D3759A}" type="datetimeFigureOut">
              <a:rPr lang="en-US" smtClean="0"/>
              <a:t>9/18/2023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FCBA3B-655D-4DFC-8D7A-6D90CEDFE01A}" type="slidenum">
              <a:rPr lang="en-US" smtClean="0"/>
              <a:t>‹#›</a:t>
            </a:fld>
            <a:endParaRPr lang="en-US"/>
          </a:p>
        </p:txBody>
      </p:sp>
    </p:spTree>
    <p:extLst>
      <p:ext uri="{BB962C8B-B14F-4D97-AF65-F5344CB8AC3E}">
        <p14:creationId xmlns:p14="http://schemas.microsoft.com/office/powerpoint/2010/main" val="3494714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a:bodyPr>
          <a:lstStyle/>
          <a:p>
            <a:r>
              <a:rPr lang="en-US" sz="4000" b="1" dirty="0">
                <a:solidFill>
                  <a:srgbClr val="FF0000"/>
                </a:solidFill>
              </a:rPr>
              <a:t>Antimicrobial </a:t>
            </a:r>
            <a:r>
              <a:rPr lang="en-US" sz="4000" b="1" dirty="0" smtClean="0">
                <a:solidFill>
                  <a:srgbClr val="FF0000"/>
                </a:solidFill>
              </a:rPr>
              <a:t>Stewardship Program</a:t>
            </a:r>
            <a:endParaRPr lang="en-US" sz="4000" b="1" dirty="0">
              <a:solidFill>
                <a:srgbClr val="FF0000"/>
              </a:solidFill>
            </a:endParaRPr>
          </a:p>
        </p:txBody>
      </p:sp>
      <p:sp>
        <p:nvSpPr>
          <p:cNvPr id="9" name="Subtitle 8"/>
          <p:cNvSpPr>
            <a:spLocks noGrp="1"/>
          </p:cNvSpPr>
          <p:nvPr>
            <p:ph type="subTitle" idx="1"/>
          </p:nvPr>
        </p:nvSpPr>
        <p:spPr/>
        <p:txBody>
          <a:bodyPr/>
          <a:lstStyle/>
          <a:p>
            <a:r>
              <a:rPr lang="en-US" b="1" dirty="0" smtClean="0">
                <a:solidFill>
                  <a:srgbClr val="7030A0"/>
                </a:solidFill>
              </a:rPr>
              <a:t>Dr. </a:t>
            </a:r>
            <a:r>
              <a:rPr lang="en-US" b="1" dirty="0" err="1" smtClean="0">
                <a:solidFill>
                  <a:srgbClr val="7030A0"/>
                </a:solidFill>
              </a:rPr>
              <a:t>Ved</a:t>
            </a:r>
            <a:r>
              <a:rPr lang="en-US" b="1" dirty="0" smtClean="0">
                <a:solidFill>
                  <a:srgbClr val="7030A0"/>
                </a:solidFill>
              </a:rPr>
              <a:t> </a:t>
            </a:r>
            <a:r>
              <a:rPr lang="en-US" b="1" dirty="0" err="1" smtClean="0">
                <a:solidFill>
                  <a:srgbClr val="7030A0"/>
                </a:solidFill>
              </a:rPr>
              <a:t>Prakash</a:t>
            </a:r>
            <a:r>
              <a:rPr lang="en-US" b="1" dirty="0" smtClean="0">
                <a:solidFill>
                  <a:srgbClr val="7030A0"/>
                </a:solidFill>
              </a:rPr>
              <a:t> </a:t>
            </a:r>
          </a:p>
          <a:p>
            <a:r>
              <a:rPr lang="en-US" b="1" dirty="0" smtClean="0">
                <a:solidFill>
                  <a:srgbClr val="7030A0"/>
                </a:solidFill>
              </a:rPr>
              <a:t>Professor &amp; Head </a:t>
            </a:r>
          </a:p>
          <a:p>
            <a:r>
              <a:rPr lang="en-US" b="1" dirty="0" smtClean="0">
                <a:solidFill>
                  <a:srgbClr val="7030A0"/>
                </a:solidFill>
              </a:rPr>
              <a:t>PG Department of Microbiology</a:t>
            </a:r>
            <a:endParaRPr lang="en-US" b="1" dirty="0">
              <a:solidFill>
                <a:srgbClr val="7030A0"/>
              </a:solidFill>
            </a:endParaRPr>
          </a:p>
        </p:txBody>
      </p:sp>
    </p:spTree>
    <p:extLst>
      <p:ext uri="{BB962C8B-B14F-4D97-AF65-F5344CB8AC3E}">
        <p14:creationId xmlns:p14="http://schemas.microsoft.com/office/powerpoint/2010/main" val="1205817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At the end of the session, you will be able to understand:</a:t>
            </a:r>
          </a:p>
          <a:p>
            <a:r>
              <a:rPr lang="en-US" dirty="0" smtClean="0"/>
              <a:t>Implementation of Antimicrobial Stewardship Program</a:t>
            </a:r>
          </a:p>
          <a:p>
            <a:r>
              <a:rPr lang="en-US" dirty="0" smtClean="0"/>
              <a:t>Monitoring the Compliance to Antimicrobial Stewardship Program</a:t>
            </a:r>
          </a:p>
          <a:p>
            <a:r>
              <a:rPr lang="en-US" dirty="0" smtClean="0"/>
              <a:t>Rational Use of Antimicrobial Agents</a:t>
            </a:r>
          </a:p>
          <a:p>
            <a:r>
              <a:rPr lang="en-US" dirty="0" smtClean="0"/>
              <a:t>Hospital </a:t>
            </a:r>
            <a:r>
              <a:rPr lang="en-US" dirty="0" err="1" smtClean="0"/>
              <a:t>Antibiogram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spTree>
    <p:extLst>
      <p:ext uri="{BB962C8B-B14F-4D97-AF65-F5344CB8AC3E}">
        <p14:creationId xmlns:p14="http://schemas.microsoft.com/office/powerpoint/2010/main" val="617260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Introduction</a:t>
            </a:r>
            <a:endParaRPr lang="en-US" b="1" dirty="0">
              <a:solidFill>
                <a:srgbClr val="FF0000"/>
              </a:solidFill>
            </a:endParaRPr>
          </a:p>
        </p:txBody>
      </p:sp>
      <p:sp>
        <p:nvSpPr>
          <p:cNvPr id="193" name="Google Shape;193;p12"/>
          <p:cNvSpPr txBox="1">
            <a:spLocks noGrp="1"/>
          </p:cNvSpPr>
          <p:nvPr>
            <p:ph idx="1"/>
          </p:nvPr>
        </p:nvSpPr>
        <p:spPr/>
        <p:txBody>
          <a:bodyPr>
            <a:normAutofit/>
          </a:bodyPr>
          <a:lstStyle/>
          <a:p>
            <a:pPr>
              <a:lnSpc>
                <a:spcPct val="200000"/>
              </a:lnSpc>
            </a:pPr>
            <a:r>
              <a:rPr lang="en-US" dirty="0" smtClean="0"/>
              <a:t>Antimicrobial stewardship program (AMSP) provides strategies for rationalizing the use of antimicrobials in the hospital.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2157373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Definition of Antimicrobial Stewardship</a:t>
            </a:r>
            <a:endParaRPr lang="en-US" sz="3600"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b="1" dirty="0" smtClean="0">
                <a:solidFill>
                  <a:srgbClr val="7030A0"/>
                </a:solidFill>
              </a:rPr>
              <a:t>CDC defined  </a:t>
            </a:r>
            <a:r>
              <a:rPr lang="en-US" dirty="0" smtClean="0"/>
              <a:t>has defined “Antimicrobial stewardship” as-</a:t>
            </a:r>
          </a:p>
          <a:p>
            <a:r>
              <a:rPr lang="en-US" dirty="0" smtClean="0"/>
              <a:t>The right antibiotic </a:t>
            </a:r>
            <a:endParaRPr lang="en-IN" dirty="0" smtClean="0"/>
          </a:p>
          <a:p>
            <a:pPr lvl="0"/>
            <a:r>
              <a:rPr lang="en-US" dirty="0" smtClean="0"/>
              <a:t>for the right patient, </a:t>
            </a:r>
            <a:endParaRPr lang="en-IN" dirty="0" smtClean="0"/>
          </a:p>
          <a:p>
            <a:pPr lvl="0"/>
            <a:r>
              <a:rPr lang="en-US" dirty="0" smtClean="0"/>
              <a:t>at the right time,  </a:t>
            </a:r>
            <a:endParaRPr lang="en-IN" dirty="0" smtClean="0"/>
          </a:p>
          <a:p>
            <a:pPr lvl="0"/>
            <a:r>
              <a:rPr lang="en-US" dirty="0" smtClean="0"/>
              <a:t>with the right dose, and  </a:t>
            </a:r>
            <a:endParaRPr lang="en-IN" dirty="0" smtClean="0"/>
          </a:p>
          <a:p>
            <a:pPr lvl="0"/>
            <a:r>
              <a:rPr lang="en-US" dirty="0" smtClean="0"/>
              <a:t>the right route, causing </a:t>
            </a:r>
            <a:endParaRPr lang="en-IN" dirty="0" smtClean="0"/>
          </a:p>
          <a:p>
            <a:pPr lvl="0"/>
            <a:r>
              <a:rPr lang="en-US" dirty="0" smtClean="0"/>
              <a:t>the least harm to the patient and future patients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156278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Why AMSP is Needed?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To combat Antimicrobial Resistance (AMR)  </a:t>
            </a:r>
          </a:p>
          <a:p>
            <a:r>
              <a:rPr lang="en-US" dirty="0" smtClean="0"/>
              <a:t>To avoid misuse and over-use of antimicrobials</a:t>
            </a:r>
          </a:p>
          <a:p>
            <a:r>
              <a:rPr lang="en-US" dirty="0" smtClean="0"/>
              <a:t>To restrict Widespread Use of Antimicrobials in Other Sectors</a:t>
            </a:r>
          </a:p>
          <a:p>
            <a:r>
              <a:rPr lang="en-US" dirty="0" smtClean="0"/>
              <a:t>Due to poor antimicrobial research</a:t>
            </a:r>
            <a:endParaRPr lang="en-IN"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1121736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304800" y="274638"/>
            <a:ext cx="8610600" cy="639762"/>
          </a:xfrm>
        </p:spPr>
        <p:txBody>
          <a:bodyPr>
            <a:noAutofit/>
          </a:bodyPr>
          <a:lstStyle/>
          <a:p>
            <a:r>
              <a:rPr lang="en-US" sz="2400" b="1" dirty="0" smtClean="0">
                <a:solidFill>
                  <a:srgbClr val="FF0000"/>
                </a:solidFill>
              </a:rPr>
              <a:t>IMPLEMENTATION OF ANTIMICROBIAL STEWARDSHIP PROGRAM</a:t>
            </a:r>
            <a:endParaRPr lang="en-US" sz="2400" b="1" dirty="0">
              <a:solidFill>
                <a:srgbClr val="FF0000"/>
              </a:solidFill>
            </a:endParaRPr>
          </a:p>
        </p:txBody>
      </p:sp>
      <p:sp>
        <p:nvSpPr>
          <p:cNvPr id="193" name="Google Shape;193;p12"/>
          <p:cNvSpPr txBox="1">
            <a:spLocks noGrp="1"/>
          </p:cNvSpPr>
          <p:nvPr>
            <p:ph idx="1"/>
          </p:nvPr>
        </p:nvSpPr>
        <p:spPr>
          <a:xfrm>
            <a:off x="457200" y="1219200"/>
            <a:ext cx="8229600" cy="4906963"/>
          </a:xfrm>
        </p:spPr>
        <p:txBody>
          <a:bodyPr/>
          <a:lstStyle/>
          <a:p>
            <a:r>
              <a:rPr lang="en-US" dirty="0" smtClean="0"/>
              <a:t>Administrative Support (Leadership)</a:t>
            </a:r>
          </a:p>
          <a:p>
            <a:r>
              <a:rPr lang="en-US" dirty="0" smtClean="0"/>
              <a:t>Formulating AMS Team </a:t>
            </a:r>
          </a:p>
          <a:p>
            <a:r>
              <a:rPr lang="en-US" dirty="0" smtClean="0"/>
              <a:t>Infrastructure Support </a:t>
            </a:r>
          </a:p>
          <a:p>
            <a:r>
              <a:rPr lang="en-US" dirty="0" smtClean="0"/>
              <a:t>Framing Antimicrobial Policy</a:t>
            </a:r>
          </a:p>
          <a:p>
            <a:r>
              <a:rPr lang="en-US" dirty="0" smtClean="0"/>
              <a:t>Implementing AMS strategies</a:t>
            </a:r>
          </a:p>
          <a:p>
            <a:r>
              <a:rPr lang="en-US" dirty="0" smtClean="0"/>
              <a:t>Education and Training</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3410049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Administrative Support (Leadership)</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dirty="0" smtClean="0"/>
              <a:t>Should be publicly committed to the program. </a:t>
            </a:r>
          </a:p>
          <a:p>
            <a:pPr>
              <a:lnSpc>
                <a:spcPct val="150000"/>
              </a:lnSpc>
            </a:pPr>
            <a:r>
              <a:rPr lang="en-US" dirty="0" smtClean="0"/>
              <a:t>Provide necessary funding and infrastructure support.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spTree>
    <p:extLst>
      <p:ext uri="{BB962C8B-B14F-4D97-AF65-F5344CB8AC3E}">
        <p14:creationId xmlns:p14="http://schemas.microsoft.com/office/powerpoint/2010/main" val="14764730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Formulating AMS Team </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b="1" dirty="0" smtClean="0">
                <a:solidFill>
                  <a:srgbClr val="7030A0"/>
                </a:solidFill>
              </a:rPr>
              <a:t>Multidisciplinary committee - </a:t>
            </a:r>
            <a:r>
              <a:rPr lang="en-US" dirty="0" smtClean="0"/>
              <a:t>responsible for framing, implementing and monitoring the compliance to antimicrobial policy of the hospital.</a:t>
            </a:r>
          </a:p>
          <a:p>
            <a:r>
              <a:rPr lang="en-US" b="1" dirty="0" smtClean="0">
                <a:solidFill>
                  <a:srgbClr val="7030A0"/>
                </a:solidFill>
              </a:rPr>
              <a:t>Led by the antimicrobial steward - </a:t>
            </a:r>
            <a:r>
              <a:rPr lang="en-US" dirty="0" smtClean="0"/>
              <a:t>infectious disease physician or infection control officer or clinical microbiologist. </a:t>
            </a:r>
          </a:p>
          <a:p>
            <a:r>
              <a:rPr lang="en-US" b="1" dirty="0" smtClean="0">
                <a:solidFill>
                  <a:srgbClr val="7030A0"/>
                </a:solidFill>
              </a:rPr>
              <a:t>Other members of AMS team - </a:t>
            </a:r>
            <a:r>
              <a:rPr lang="en-US" dirty="0" smtClean="0"/>
              <a:t>stewardship nurses, clinical pharmacists and officer in-charge of pharmacy.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a:t>
            </a:fld>
            <a:endParaRPr lang="en"/>
          </a:p>
        </p:txBody>
      </p:sp>
    </p:spTree>
    <p:extLst>
      <p:ext uri="{BB962C8B-B14F-4D97-AF65-F5344CB8AC3E}">
        <p14:creationId xmlns:p14="http://schemas.microsoft.com/office/powerpoint/2010/main" val="2311800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Infrastructure Support </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Support from Microbiology laboratory</a:t>
            </a:r>
          </a:p>
          <a:p>
            <a:r>
              <a:rPr lang="en-US" b="1" dirty="0" smtClean="0">
                <a:solidFill>
                  <a:srgbClr val="FF0000"/>
                </a:solidFill>
              </a:rPr>
              <a:t>Automations: </a:t>
            </a:r>
          </a:p>
          <a:p>
            <a:pPr lvl="1"/>
            <a:r>
              <a:rPr lang="en-US" b="1" dirty="0" smtClean="0">
                <a:solidFill>
                  <a:srgbClr val="7030A0"/>
                </a:solidFill>
              </a:rPr>
              <a:t>Automated culture (e.g. BACTEC or </a:t>
            </a:r>
            <a:r>
              <a:rPr lang="en-US" b="1" dirty="0" err="1" smtClean="0">
                <a:solidFill>
                  <a:srgbClr val="7030A0"/>
                </a:solidFill>
              </a:rPr>
              <a:t>BacT</a:t>
            </a:r>
            <a:r>
              <a:rPr lang="en-US" b="1" dirty="0" smtClean="0">
                <a:solidFill>
                  <a:srgbClr val="7030A0"/>
                </a:solidFill>
              </a:rPr>
              <a:t>/ALERT), </a:t>
            </a:r>
          </a:p>
          <a:p>
            <a:pPr lvl="1"/>
            <a:r>
              <a:rPr lang="en-US" b="1" dirty="0" smtClean="0">
                <a:solidFill>
                  <a:srgbClr val="7030A0"/>
                </a:solidFill>
              </a:rPr>
              <a:t>Automated identification (MALDI-TOF) </a:t>
            </a:r>
          </a:p>
          <a:p>
            <a:pPr lvl="1"/>
            <a:r>
              <a:rPr lang="en-US" b="1" dirty="0" smtClean="0">
                <a:solidFill>
                  <a:srgbClr val="7030A0"/>
                </a:solidFill>
              </a:rPr>
              <a:t>Automated sensitivity (e.g. VITEK) </a:t>
            </a:r>
          </a:p>
          <a:p>
            <a:r>
              <a:rPr lang="en-US" dirty="0" smtClean="0">
                <a:solidFill>
                  <a:srgbClr val="FF0000"/>
                </a:solidFill>
              </a:rPr>
              <a:t>Biomarkers: </a:t>
            </a:r>
            <a:r>
              <a:rPr lang="en-US" dirty="0" err="1" smtClean="0"/>
              <a:t>Procalcitonin</a:t>
            </a:r>
            <a:r>
              <a:rPr lang="en-US" dirty="0" smtClean="0"/>
              <a:t> and CRP</a:t>
            </a:r>
          </a:p>
          <a:p>
            <a:r>
              <a:rPr lang="en-US" dirty="0" smtClean="0">
                <a:solidFill>
                  <a:srgbClr val="FF0000"/>
                </a:solidFill>
              </a:rPr>
              <a:t>Rapid Molecular tests </a:t>
            </a:r>
          </a:p>
          <a:p>
            <a:r>
              <a:rPr lang="en-US" dirty="0" smtClean="0">
                <a:solidFill>
                  <a:srgbClr val="FF0000"/>
                </a:solidFill>
              </a:rPr>
              <a:t>Emergency lab</a:t>
            </a:r>
            <a:endParaRPr lang="en-US"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Tree>
    <p:extLst>
      <p:ext uri="{BB962C8B-B14F-4D97-AF65-F5344CB8AC3E}">
        <p14:creationId xmlns:p14="http://schemas.microsoft.com/office/powerpoint/2010/main" val="2162699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
            </a:r>
            <a:br>
              <a:rPr lang="en-US" b="1" dirty="0" smtClean="0">
                <a:solidFill>
                  <a:srgbClr val="FF0000"/>
                </a:solidFill>
              </a:rPr>
            </a:br>
            <a:r>
              <a:rPr lang="en-US" b="1" dirty="0" smtClean="0">
                <a:solidFill>
                  <a:srgbClr val="FF0000"/>
                </a:solidFill>
              </a:rPr>
              <a:t>CRP </a:t>
            </a:r>
            <a:r>
              <a:rPr lang="en-US" b="1" dirty="0">
                <a:solidFill>
                  <a:srgbClr val="FF0000"/>
                </a:solidFill>
              </a:rPr>
              <a:t>and its interpretation </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smtClean="0"/>
              <a:t>CRP </a:t>
            </a:r>
            <a:r>
              <a:rPr lang="en-US" dirty="0"/>
              <a:t>stands for C-reactive protein. It is a substance produced by the liver in response to inflammation in the body. CRP is a commonly used marker of inflammation and is measured through a blood test. Its interpretation can provide important information about a person's health. </a:t>
            </a:r>
          </a:p>
          <a:p>
            <a:endParaRPr lang="en-US" dirty="0"/>
          </a:p>
        </p:txBody>
      </p:sp>
    </p:spTree>
    <p:extLst>
      <p:ext uri="{BB962C8B-B14F-4D97-AF65-F5344CB8AC3E}">
        <p14:creationId xmlns:p14="http://schemas.microsoft.com/office/powerpoint/2010/main" val="473524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a:lnSpc>
                <a:spcPct val="150000"/>
              </a:lnSpc>
            </a:pPr>
            <a:r>
              <a:rPr lang="en-US" b="1" dirty="0">
                <a:solidFill>
                  <a:srgbClr val="7030A0"/>
                </a:solidFill>
              </a:rPr>
              <a:t>Elevated CRP Levels: </a:t>
            </a:r>
            <a:r>
              <a:rPr lang="en-US" dirty="0"/>
              <a:t>Elevated CRP levels </a:t>
            </a:r>
            <a:r>
              <a:rPr lang="en-US" b="1" dirty="0">
                <a:solidFill>
                  <a:srgbClr val="7030A0"/>
                </a:solidFill>
              </a:rPr>
              <a:t>(greater than 10 mg/L) </a:t>
            </a:r>
            <a:r>
              <a:rPr lang="en-US" dirty="0"/>
              <a:t>can indicate the presence of inflammation or infection. The higher the CRP level, the more severe the inflammation may be. CRP is a nonspecific marker, so it doesn't pinpoint the exact cause of inflammation but indicates that there is an issue that needs further investigation.</a:t>
            </a:r>
            <a:endParaRPr lang="en-US" dirty="0"/>
          </a:p>
        </p:txBody>
      </p:sp>
    </p:spTree>
    <p:extLst>
      <p:ext uri="{BB962C8B-B14F-4D97-AF65-F5344CB8AC3E}">
        <p14:creationId xmlns:p14="http://schemas.microsoft.com/office/powerpoint/2010/main" val="399946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300" dirty="0" err="1" smtClean="0">
                <a:solidFill>
                  <a:srgbClr val="FF0000"/>
                </a:solidFill>
              </a:rPr>
              <a:t>Procalcitonin</a:t>
            </a:r>
            <a:r>
              <a:rPr lang="en-US" b="1" spc="300" dirty="0" smtClean="0">
                <a:solidFill>
                  <a:srgbClr val="FF0000"/>
                </a:solidFill>
              </a:rPr>
              <a:t> (PCT)</a:t>
            </a:r>
            <a:endParaRPr lang="en-US" b="1" spc="300"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It is a peptide precursor of the hormone </a:t>
            </a:r>
            <a:r>
              <a:rPr lang="en-US" dirty="0" err="1" smtClean="0"/>
              <a:t>caitonin</a:t>
            </a:r>
            <a:r>
              <a:rPr lang="en-US" dirty="0" smtClean="0"/>
              <a:t>, secreted at very low level </a:t>
            </a:r>
            <a:r>
              <a:rPr lang="en-US" b="1" dirty="0" smtClean="0">
                <a:solidFill>
                  <a:srgbClr val="7030A0"/>
                </a:solidFill>
              </a:rPr>
              <a:t>(&lt;0.05 </a:t>
            </a:r>
            <a:r>
              <a:rPr lang="en-US" b="1" dirty="0" err="1" smtClean="0">
                <a:solidFill>
                  <a:srgbClr val="7030A0"/>
                </a:solidFill>
              </a:rPr>
              <a:t>ng</a:t>
            </a:r>
            <a:r>
              <a:rPr lang="en-US" b="1" dirty="0" smtClean="0">
                <a:solidFill>
                  <a:srgbClr val="7030A0"/>
                </a:solidFill>
              </a:rPr>
              <a:t>/mL)</a:t>
            </a:r>
            <a:r>
              <a:rPr lang="en-US" dirty="0" smtClean="0"/>
              <a:t> normally by the body, but the level goes up by manifolds in bacterial infection. </a:t>
            </a:r>
            <a:endParaRPr lang="en-US" dirty="0"/>
          </a:p>
          <a:p>
            <a:r>
              <a:rPr lang="en-US" b="1" dirty="0" smtClean="0">
                <a:solidFill>
                  <a:srgbClr val="7030A0"/>
                </a:solidFill>
              </a:rPr>
              <a:t>Interpretation : </a:t>
            </a:r>
          </a:p>
          <a:p>
            <a:pPr>
              <a:buFont typeface="Wingdings" pitchFamily="2" charset="2"/>
              <a:buChar char="Ø"/>
            </a:pPr>
            <a:r>
              <a:rPr lang="en-US" dirty="0" smtClean="0">
                <a:solidFill>
                  <a:srgbClr val="00B0F0"/>
                </a:solidFill>
              </a:rPr>
              <a:t>0.05-2.0 </a:t>
            </a:r>
            <a:r>
              <a:rPr lang="en-US" dirty="0" err="1" smtClean="0">
                <a:solidFill>
                  <a:srgbClr val="00B0F0"/>
                </a:solidFill>
              </a:rPr>
              <a:t>ng</a:t>
            </a:r>
            <a:r>
              <a:rPr lang="en-US" dirty="0" smtClean="0">
                <a:solidFill>
                  <a:srgbClr val="00B0F0"/>
                </a:solidFill>
              </a:rPr>
              <a:t>/mL</a:t>
            </a:r>
            <a:r>
              <a:rPr lang="en-US" dirty="0" smtClean="0"/>
              <a:t> indicates possible local infection </a:t>
            </a:r>
          </a:p>
          <a:p>
            <a:pPr>
              <a:buFont typeface="Wingdings" pitchFamily="2" charset="2"/>
              <a:buChar char="Ø"/>
            </a:pPr>
            <a:r>
              <a:rPr lang="en-US" dirty="0">
                <a:solidFill>
                  <a:srgbClr val="00B0F0"/>
                </a:solidFill>
              </a:rPr>
              <a:t>2-10 </a:t>
            </a:r>
            <a:r>
              <a:rPr lang="en-US" dirty="0" err="1">
                <a:solidFill>
                  <a:srgbClr val="00B0F0"/>
                </a:solidFill>
              </a:rPr>
              <a:t>ng</a:t>
            </a:r>
            <a:r>
              <a:rPr lang="en-US" dirty="0">
                <a:solidFill>
                  <a:srgbClr val="00B0F0"/>
                </a:solidFill>
              </a:rPr>
              <a:t>/mL </a:t>
            </a:r>
            <a:r>
              <a:rPr lang="en-US" dirty="0" smtClean="0"/>
              <a:t>indicates systemic infection </a:t>
            </a:r>
          </a:p>
          <a:p>
            <a:pPr>
              <a:buFont typeface="Wingdings" pitchFamily="2" charset="2"/>
              <a:buChar char="Ø"/>
            </a:pPr>
            <a:r>
              <a:rPr lang="en-US" dirty="0">
                <a:solidFill>
                  <a:srgbClr val="00B0F0"/>
                </a:solidFill>
              </a:rPr>
              <a:t>&gt;10ng/mL </a:t>
            </a:r>
            <a:r>
              <a:rPr lang="en-US" dirty="0" smtClean="0"/>
              <a:t>indicates septic shock</a:t>
            </a:r>
            <a:endParaRPr lang="en-US" dirty="0"/>
          </a:p>
        </p:txBody>
      </p:sp>
    </p:spTree>
    <p:extLst>
      <p:ext uri="{BB962C8B-B14F-4D97-AF65-F5344CB8AC3E}">
        <p14:creationId xmlns:p14="http://schemas.microsoft.com/office/powerpoint/2010/main" val="3555400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2800" b="1" dirty="0" err="1" smtClean="0">
                <a:solidFill>
                  <a:srgbClr val="FF0000"/>
                </a:solidFill>
              </a:rPr>
              <a:t>Bactec</a:t>
            </a:r>
            <a:r>
              <a:rPr lang="en-US" sz="2800" b="1" dirty="0" smtClean="0">
                <a:solidFill>
                  <a:srgbClr val="FF0000"/>
                </a:solidFill>
              </a:rPr>
              <a:t> (BD Diagnostics) System for Blood Culture </a:t>
            </a:r>
            <a:endParaRPr lang="en-US" sz="2800" b="1" dirty="0">
              <a:solidFill>
                <a:srgbClr val="FF0000"/>
              </a:solidFill>
            </a:endParaRPr>
          </a:p>
        </p:txBody>
      </p:sp>
      <p:sp>
        <p:nvSpPr>
          <p:cNvPr id="3" name="Content Placeholder 2"/>
          <p:cNvSpPr>
            <a:spLocks noGrp="1"/>
          </p:cNvSpPr>
          <p:nvPr>
            <p:ph idx="1"/>
          </p:nvPr>
        </p:nvSpPr>
        <p:spPr>
          <a:xfrm>
            <a:off x="457200" y="1219200"/>
            <a:ext cx="8229600" cy="4906963"/>
          </a:xfrm>
        </p:spPr>
        <p:txBody>
          <a:bodyPr>
            <a:normAutofit fontScale="92500"/>
          </a:bodyPr>
          <a:lstStyle/>
          <a:p>
            <a:r>
              <a:rPr lang="en-US" b="1" dirty="0" smtClean="0">
                <a:solidFill>
                  <a:srgbClr val="7030A0"/>
                </a:solidFill>
              </a:rPr>
              <a:t>BACTEC bottle </a:t>
            </a:r>
            <a:r>
              <a:rPr lang="en-US" dirty="0" smtClean="0"/>
              <a:t>contains </a:t>
            </a:r>
            <a:r>
              <a:rPr lang="en-US" b="1" dirty="0" smtClean="0">
                <a:solidFill>
                  <a:srgbClr val="7030A0"/>
                </a:solidFill>
              </a:rPr>
              <a:t>soybean-casein digest broth</a:t>
            </a:r>
            <a:r>
              <a:rPr lang="en-US" dirty="0" smtClean="0"/>
              <a:t> added with polymeric resin beads .</a:t>
            </a:r>
          </a:p>
          <a:p>
            <a:r>
              <a:rPr lang="en-US" dirty="0" smtClean="0"/>
              <a:t>It uses an </a:t>
            </a:r>
            <a:r>
              <a:rPr lang="en-US" b="1" dirty="0" smtClean="0">
                <a:solidFill>
                  <a:srgbClr val="7030A0"/>
                </a:solidFill>
              </a:rPr>
              <a:t>oxygen sensitive fluorescent compound,</a:t>
            </a:r>
            <a:r>
              <a:rPr lang="en-US" dirty="0" smtClean="0"/>
              <a:t> dissolved in the broth. In </a:t>
            </a:r>
            <a:r>
              <a:rPr lang="en-US" dirty="0" err="1" smtClean="0"/>
              <a:t>uninoculated</a:t>
            </a:r>
            <a:r>
              <a:rPr lang="en-US" dirty="0" smtClean="0"/>
              <a:t> broth, the large amount of dissolved oxygen quenches the fluorescence dye.</a:t>
            </a:r>
          </a:p>
          <a:p>
            <a:r>
              <a:rPr lang="en-US" dirty="0" smtClean="0"/>
              <a:t>Later, </a:t>
            </a:r>
            <a:r>
              <a:rPr lang="en-US" b="1" dirty="0" smtClean="0">
                <a:solidFill>
                  <a:srgbClr val="7030A0"/>
                </a:solidFill>
              </a:rPr>
              <a:t>actively dividing microorganisms </a:t>
            </a:r>
            <a:r>
              <a:rPr lang="en-US" dirty="0" smtClean="0"/>
              <a:t>consume the oxygen , </a:t>
            </a:r>
            <a:r>
              <a:rPr lang="en-US" b="1" dirty="0">
                <a:solidFill>
                  <a:srgbClr val="7030A0"/>
                </a:solidFill>
              </a:rPr>
              <a:t>removing the quenching effect </a:t>
            </a:r>
            <a:r>
              <a:rPr lang="en-US" dirty="0" smtClean="0"/>
              <a:t>and allowing the fluorescence to be detected</a:t>
            </a:r>
            <a:endParaRPr lang="en-US" dirty="0"/>
          </a:p>
        </p:txBody>
      </p:sp>
    </p:spTree>
    <p:extLst>
      <p:ext uri="{BB962C8B-B14F-4D97-AF65-F5344CB8AC3E}">
        <p14:creationId xmlns:p14="http://schemas.microsoft.com/office/powerpoint/2010/main" val="12087654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304800"/>
            <a:ext cx="8802459" cy="64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4338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381000"/>
            <a:ext cx="8229600" cy="5745163"/>
          </a:xfrm>
        </p:spPr>
        <p:txBody>
          <a:bodyPr>
            <a:normAutofit fontScale="92500" lnSpcReduction="20000"/>
          </a:bodyPr>
          <a:lstStyle/>
          <a:p>
            <a:r>
              <a:rPr lang="en-US" b="1" dirty="0" smtClean="0">
                <a:solidFill>
                  <a:srgbClr val="FF0000"/>
                </a:solidFill>
              </a:rPr>
              <a:t>MALDI-TOF </a:t>
            </a:r>
            <a:r>
              <a:rPr lang="en-US" dirty="0" smtClean="0"/>
              <a:t>examines the patterns of ribosomal proteins present in the organism. </a:t>
            </a:r>
          </a:p>
          <a:p>
            <a:r>
              <a:rPr lang="en-US" b="1" dirty="0" smtClean="0">
                <a:solidFill>
                  <a:srgbClr val="7030A0"/>
                </a:solidFill>
              </a:rPr>
              <a:t>Sample preparation : </a:t>
            </a:r>
            <a:r>
              <a:rPr lang="en-US" dirty="0" smtClean="0"/>
              <a:t>The colony of an organism is mixed </a:t>
            </a:r>
            <a:r>
              <a:rPr lang="en-US" dirty="0" smtClean="0"/>
              <a:t>with a </a:t>
            </a:r>
            <a:r>
              <a:rPr lang="en-US" dirty="0" smtClean="0"/>
              <a:t>matrix solution (composed of </a:t>
            </a:r>
            <a:r>
              <a:rPr lang="en-US" dirty="0" err="1" smtClean="0"/>
              <a:t>cyano-hydroxy-cinnamic</a:t>
            </a:r>
            <a:r>
              <a:rPr lang="en-US" dirty="0" smtClean="0"/>
              <a:t> acid). The mixture is applied to the wells of the target slide and then the slide is loaded in the system. The slide passes through </a:t>
            </a:r>
            <a:r>
              <a:rPr lang="en-US" b="1" dirty="0" smtClean="0">
                <a:solidFill>
                  <a:srgbClr val="7030A0"/>
                </a:solidFill>
              </a:rPr>
              <a:t>Ionization chamber , analyzer and Detector </a:t>
            </a:r>
            <a:r>
              <a:rPr lang="en-US" dirty="0" smtClean="0"/>
              <a:t>which converts the </a:t>
            </a:r>
            <a:r>
              <a:rPr lang="en-US" dirty="0" smtClean="0">
                <a:solidFill>
                  <a:srgbClr val="7030A0"/>
                </a:solidFill>
              </a:rPr>
              <a:t>received ion into electrical current </a:t>
            </a:r>
            <a:r>
              <a:rPr lang="en-US" dirty="0" smtClean="0"/>
              <a:t>which is amplified and digitized (D) to generate a characteristic spectrum which is unique to a species. Identification is done by </a:t>
            </a:r>
            <a:r>
              <a:rPr lang="en-US" b="1" dirty="0" smtClean="0">
                <a:solidFill>
                  <a:srgbClr val="7030A0"/>
                </a:solidFill>
              </a:rPr>
              <a:t>comparing </a:t>
            </a:r>
            <a:r>
              <a:rPr lang="en-US" dirty="0" smtClean="0"/>
              <a:t>the spectrum of the test organism </a:t>
            </a:r>
            <a:r>
              <a:rPr lang="en-US" b="1" dirty="0" smtClean="0">
                <a:solidFill>
                  <a:srgbClr val="7030A0"/>
                </a:solidFill>
              </a:rPr>
              <a:t>with the database.</a:t>
            </a:r>
            <a:endParaRPr lang="en-US" b="1" dirty="0">
              <a:solidFill>
                <a:srgbClr val="7030A0"/>
              </a:solidFill>
            </a:endParaRPr>
          </a:p>
        </p:txBody>
      </p:sp>
    </p:spTree>
    <p:extLst>
      <p:ext uri="{BB962C8B-B14F-4D97-AF65-F5344CB8AC3E}">
        <p14:creationId xmlns:p14="http://schemas.microsoft.com/office/powerpoint/2010/main" val="5083808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FF0000"/>
                </a:solidFill>
              </a:rPr>
              <a:t>MALDI-TOF-MS</a:t>
            </a:r>
            <a:endParaRPr lang="en-US" b="1" dirty="0">
              <a:solidFill>
                <a:srgbClr val="FF0000"/>
              </a:solidFill>
            </a:endParaRP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7347" y="1143000"/>
            <a:ext cx="4083637" cy="4983163"/>
          </a:xfrm>
        </p:spPr>
      </p:pic>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1447800"/>
            <a:ext cx="4495800" cy="4800600"/>
          </a:xfrm>
        </p:spPr>
      </p:pic>
    </p:spTree>
    <p:extLst>
      <p:ext uri="{BB962C8B-B14F-4D97-AF65-F5344CB8AC3E}">
        <p14:creationId xmlns:p14="http://schemas.microsoft.com/office/powerpoint/2010/main" val="37942694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US" sz="2400" b="1" dirty="0" smtClean="0">
                <a:solidFill>
                  <a:srgbClr val="FF0000"/>
                </a:solidFill>
              </a:rPr>
              <a:t>Automated sensitivity (e.g. VITEK2 Automated system) </a:t>
            </a:r>
            <a:endParaRPr lang="en-US" sz="2400" dirty="0">
              <a:solidFill>
                <a:srgbClr val="FF0000"/>
              </a:solidFill>
            </a:endParaRPr>
          </a:p>
        </p:txBody>
      </p:sp>
      <p:sp>
        <p:nvSpPr>
          <p:cNvPr id="3" name="Content Placeholder 2"/>
          <p:cNvSpPr>
            <a:spLocks noGrp="1"/>
          </p:cNvSpPr>
          <p:nvPr>
            <p:ph idx="1"/>
          </p:nvPr>
        </p:nvSpPr>
        <p:spPr>
          <a:xfrm>
            <a:off x="457200" y="1447800"/>
            <a:ext cx="8229600" cy="4678363"/>
          </a:xfrm>
        </p:spPr>
        <p:txBody>
          <a:bodyPr/>
          <a:lstStyle/>
          <a:p>
            <a:r>
              <a:rPr lang="en-US" dirty="0" smtClean="0"/>
              <a:t>The VITEK 2 is an automated system used for identification and antimicrobial susceptibility testing (AST) of bacteria and yeast. </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099020"/>
            <a:ext cx="4529862"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591" y="3200400"/>
            <a:ext cx="4629150"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01431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20000"/>
          </a:bodyPr>
          <a:lstStyle/>
          <a:p>
            <a:r>
              <a:rPr lang="en-US" b="1" dirty="0" smtClean="0">
                <a:solidFill>
                  <a:srgbClr val="7030A0"/>
                </a:solidFill>
              </a:rPr>
              <a:t>It uses colorimetric reagent card containing 64 wells; </a:t>
            </a:r>
            <a:r>
              <a:rPr lang="en-US" dirty="0" smtClean="0"/>
              <a:t>each well contains an individual test substrate  . Separate cards are available </a:t>
            </a:r>
            <a:r>
              <a:rPr lang="en-US" dirty="0" smtClean="0">
                <a:solidFill>
                  <a:srgbClr val="7030A0"/>
                </a:solidFill>
              </a:rPr>
              <a:t>for gram-negative, gram-positive bacteria fastidious bacteria and yeasts.</a:t>
            </a:r>
          </a:p>
          <a:p>
            <a:r>
              <a:rPr lang="en-US" dirty="0" smtClean="0"/>
              <a:t>Substrates in the well measure various metabolic activities such as acidification, </a:t>
            </a:r>
            <a:r>
              <a:rPr lang="en-US" dirty="0" err="1" smtClean="0">
                <a:solidFill>
                  <a:srgbClr val="7030A0"/>
                </a:solidFill>
              </a:rPr>
              <a:t>alkalinization</a:t>
            </a:r>
            <a:r>
              <a:rPr lang="en-US" dirty="0" smtClean="0">
                <a:solidFill>
                  <a:srgbClr val="7030A0"/>
                </a:solidFill>
              </a:rPr>
              <a:t>, enzyme hydrolysis, </a:t>
            </a:r>
            <a:r>
              <a:rPr lang="en-US" dirty="0" smtClean="0"/>
              <a:t>etc. which helps in identification of the organism. AST work on the principle of </a:t>
            </a:r>
            <a:r>
              <a:rPr lang="en-US" dirty="0" err="1" smtClean="0"/>
              <a:t>microbroth</a:t>
            </a:r>
            <a:r>
              <a:rPr lang="en-US" dirty="0" smtClean="0"/>
              <a:t> dilution. And determines MIC .</a:t>
            </a:r>
          </a:p>
          <a:p>
            <a:r>
              <a:rPr lang="en-US" dirty="0" smtClean="0"/>
              <a:t>The </a:t>
            </a:r>
            <a:r>
              <a:rPr lang="en-US" dirty="0" smtClean="0">
                <a:solidFill>
                  <a:srgbClr val="7030A0"/>
                </a:solidFill>
              </a:rPr>
              <a:t>result</a:t>
            </a:r>
            <a:r>
              <a:rPr lang="en-US" dirty="0" smtClean="0"/>
              <a:t> of identification is usually available within </a:t>
            </a:r>
            <a:r>
              <a:rPr lang="en-US" dirty="0" smtClean="0">
                <a:solidFill>
                  <a:srgbClr val="7030A0"/>
                </a:solidFill>
              </a:rPr>
              <a:t>4-6 hours and AST within 16-18 hours.</a:t>
            </a:r>
            <a:endParaRPr lang="en-US" dirty="0">
              <a:solidFill>
                <a:srgbClr val="7030A0"/>
              </a:solidFill>
            </a:endParaRPr>
          </a:p>
        </p:txBody>
      </p:sp>
    </p:spTree>
    <p:extLst>
      <p:ext uri="{BB962C8B-B14F-4D97-AF65-F5344CB8AC3E}">
        <p14:creationId xmlns:p14="http://schemas.microsoft.com/office/powerpoint/2010/main" val="3839062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685800"/>
            <a:ext cx="5562600" cy="5486400"/>
          </a:xfr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003" y="2308"/>
            <a:ext cx="3417676" cy="3274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5386" y="3478306"/>
            <a:ext cx="4269382" cy="3227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12998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800" b="1" dirty="0" smtClean="0">
                <a:solidFill>
                  <a:srgbClr val="FF0000"/>
                </a:solidFill>
              </a:rPr>
              <a:t>Molecular tests useful in antimicrobial stewardship </a:t>
            </a:r>
            <a:endParaRPr lang="en-US" sz="2800" b="1" dirty="0">
              <a:solidFill>
                <a:srgbClr val="FF0000"/>
              </a:solidFill>
            </a:endParaRPr>
          </a:p>
        </p:txBody>
      </p:sp>
      <p:sp>
        <p:nvSpPr>
          <p:cNvPr id="6" name="Content Placeholder 5"/>
          <p:cNvSpPr>
            <a:spLocks noGrp="1"/>
          </p:cNvSpPr>
          <p:nvPr>
            <p:ph idx="1"/>
          </p:nvPr>
        </p:nvSpPr>
        <p:spPr/>
        <p:txBody>
          <a:bodyPr>
            <a:normAutofit fontScale="92500" lnSpcReduction="20000"/>
          </a:bodyPr>
          <a:lstStyle/>
          <a:p>
            <a:pPr marL="0" indent="0">
              <a:lnSpc>
                <a:spcPct val="150000"/>
              </a:lnSpc>
              <a:buNone/>
            </a:pPr>
            <a:r>
              <a:rPr lang="en-US" b="1" dirty="0">
                <a:solidFill>
                  <a:srgbClr val="FF0000"/>
                </a:solidFill>
              </a:rPr>
              <a:t>Antibiotic Resistance Gene Detection</a:t>
            </a:r>
            <a:r>
              <a:rPr lang="en-US" dirty="0">
                <a:solidFill>
                  <a:srgbClr val="FF0000"/>
                </a:solidFill>
              </a:rPr>
              <a:t>:</a:t>
            </a:r>
          </a:p>
          <a:p>
            <a:pPr>
              <a:lnSpc>
                <a:spcPct val="150000"/>
              </a:lnSpc>
            </a:pPr>
            <a:r>
              <a:rPr lang="en-US" b="1" dirty="0">
                <a:solidFill>
                  <a:srgbClr val="7030A0"/>
                </a:solidFill>
              </a:rPr>
              <a:t>PCR-Based Tests</a:t>
            </a:r>
            <a:r>
              <a:rPr lang="en-US" dirty="0">
                <a:solidFill>
                  <a:srgbClr val="7030A0"/>
                </a:solidFill>
              </a:rPr>
              <a:t>: </a:t>
            </a:r>
            <a:r>
              <a:rPr lang="en-US" dirty="0"/>
              <a:t>Polymerase Chain Reaction (PCR) assays can identify specific antibiotic resistance genes within bacterial genomes. This helps in selecting appropriate antibiotics by determining whether a pathogen carries resistance genes.</a:t>
            </a:r>
          </a:p>
          <a:p>
            <a:endParaRPr lang="en-US" dirty="0"/>
          </a:p>
        </p:txBody>
      </p:sp>
    </p:spTree>
    <p:extLst>
      <p:ext uri="{BB962C8B-B14F-4D97-AF65-F5344CB8AC3E}">
        <p14:creationId xmlns:p14="http://schemas.microsoft.com/office/powerpoint/2010/main" val="24621847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533400"/>
            <a:ext cx="8229600" cy="5592763"/>
          </a:xfrm>
        </p:spPr>
        <p:txBody>
          <a:bodyPr>
            <a:normAutofit fontScale="92500" lnSpcReduction="10000"/>
          </a:bodyPr>
          <a:lstStyle/>
          <a:p>
            <a:pPr>
              <a:lnSpc>
                <a:spcPct val="150000"/>
              </a:lnSpc>
            </a:pPr>
            <a:r>
              <a:rPr lang="en-US" b="1" dirty="0">
                <a:solidFill>
                  <a:srgbClr val="FF0000"/>
                </a:solidFill>
              </a:rPr>
              <a:t>Pathogen Identification</a:t>
            </a:r>
            <a:r>
              <a:rPr lang="en-US" dirty="0">
                <a:solidFill>
                  <a:srgbClr val="FF0000"/>
                </a:solidFill>
              </a:rPr>
              <a:t>:</a:t>
            </a:r>
          </a:p>
          <a:p>
            <a:pPr>
              <a:lnSpc>
                <a:spcPct val="150000"/>
              </a:lnSpc>
            </a:pPr>
            <a:r>
              <a:rPr lang="en-US" b="1" dirty="0">
                <a:solidFill>
                  <a:srgbClr val="7030A0"/>
                </a:solidFill>
              </a:rPr>
              <a:t>PCR and Multiplex PCR</a:t>
            </a:r>
            <a:r>
              <a:rPr lang="en-US" dirty="0">
                <a:solidFill>
                  <a:srgbClr val="7030A0"/>
                </a:solidFill>
              </a:rPr>
              <a:t>: </a:t>
            </a:r>
            <a:r>
              <a:rPr lang="en-US" dirty="0"/>
              <a:t>These techniques can rapidly identify the causative agents of infections, enabling targeted therapy.</a:t>
            </a:r>
          </a:p>
          <a:p>
            <a:pPr>
              <a:lnSpc>
                <a:spcPct val="150000"/>
              </a:lnSpc>
            </a:pPr>
            <a:r>
              <a:rPr lang="en-US" b="1" dirty="0">
                <a:solidFill>
                  <a:srgbClr val="7030A0"/>
                </a:solidFill>
              </a:rPr>
              <a:t>Next-Generation Sequencing (NGS)</a:t>
            </a:r>
            <a:r>
              <a:rPr lang="en-US" dirty="0">
                <a:solidFill>
                  <a:srgbClr val="7030A0"/>
                </a:solidFill>
              </a:rPr>
              <a:t>: </a:t>
            </a:r>
            <a:r>
              <a:rPr lang="en-US" dirty="0"/>
              <a:t>NGS can identify multiple pathogens and their resistance profiles in a single test, aiding in tailored treatment.</a:t>
            </a:r>
          </a:p>
          <a:p>
            <a:endParaRPr lang="en-US" dirty="0"/>
          </a:p>
        </p:txBody>
      </p:sp>
    </p:spTree>
    <p:extLst>
      <p:ext uri="{BB962C8B-B14F-4D97-AF65-F5344CB8AC3E}">
        <p14:creationId xmlns:p14="http://schemas.microsoft.com/office/powerpoint/2010/main" val="1782572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533400"/>
            <a:ext cx="8229600" cy="5592763"/>
          </a:xfrm>
        </p:spPr>
        <p:txBody>
          <a:bodyPr>
            <a:normAutofit/>
          </a:bodyPr>
          <a:lstStyle/>
          <a:p>
            <a:r>
              <a:rPr lang="en-US" b="1" dirty="0">
                <a:solidFill>
                  <a:srgbClr val="FF0000"/>
                </a:solidFill>
              </a:rPr>
              <a:t>Minimum Inhibitory Concentration (MIC) Determination</a:t>
            </a:r>
            <a:r>
              <a:rPr lang="en-US" dirty="0">
                <a:solidFill>
                  <a:srgbClr val="FF0000"/>
                </a:solidFill>
              </a:rPr>
              <a:t>:</a:t>
            </a:r>
          </a:p>
          <a:p>
            <a:pPr lvl="1"/>
            <a:r>
              <a:rPr lang="en-US" b="1" dirty="0">
                <a:solidFill>
                  <a:srgbClr val="7030A0"/>
                </a:solidFill>
              </a:rPr>
              <a:t>E-Tests</a:t>
            </a:r>
            <a:r>
              <a:rPr lang="en-US" dirty="0">
                <a:solidFill>
                  <a:srgbClr val="7030A0"/>
                </a:solidFill>
              </a:rPr>
              <a:t>: </a:t>
            </a:r>
            <a:r>
              <a:rPr lang="en-US" dirty="0"/>
              <a:t>These are plastic strips with predefined antibiotic gradients placed on agar plates with bacterial isolates. They help determine the MIC, which is useful in selecting the most effective antibiotic dose.</a:t>
            </a:r>
          </a:p>
          <a:p>
            <a:r>
              <a:rPr lang="en-US" b="1" dirty="0">
                <a:solidFill>
                  <a:srgbClr val="FF0000"/>
                </a:solidFill>
              </a:rPr>
              <a:t>Viral Load Monitoring</a:t>
            </a:r>
            <a:r>
              <a:rPr lang="en-US" dirty="0">
                <a:solidFill>
                  <a:srgbClr val="FF0000"/>
                </a:solidFill>
              </a:rPr>
              <a:t>:</a:t>
            </a:r>
          </a:p>
          <a:p>
            <a:pPr lvl="1"/>
            <a:r>
              <a:rPr lang="en-US" b="1" dirty="0">
                <a:solidFill>
                  <a:srgbClr val="7030A0"/>
                </a:solidFill>
              </a:rPr>
              <a:t>PCR-based assays</a:t>
            </a:r>
            <a:r>
              <a:rPr lang="en-US" dirty="0">
                <a:solidFill>
                  <a:srgbClr val="7030A0"/>
                </a:solidFill>
              </a:rPr>
              <a:t>: </a:t>
            </a:r>
            <a:r>
              <a:rPr lang="en-US" dirty="0"/>
              <a:t>For viral infections like HIV and hepatitis, monitoring viral load helps determine treatment efficacy and the need for adjustment.</a:t>
            </a:r>
          </a:p>
          <a:p>
            <a:endParaRPr lang="en-US" dirty="0"/>
          </a:p>
        </p:txBody>
      </p:sp>
    </p:spTree>
    <p:extLst>
      <p:ext uri="{BB962C8B-B14F-4D97-AF65-F5344CB8AC3E}">
        <p14:creationId xmlns:p14="http://schemas.microsoft.com/office/powerpoint/2010/main" val="3334559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533400"/>
            <a:ext cx="8229600" cy="5592763"/>
          </a:xfrm>
        </p:spPr>
        <p:txBody>
          <a:bodyPr>
            <a:normAutofit/>
          </a:bodyPr>
          <a:lstStyle/>
          <a:p>
            <a:r>
              <a:rPr lang="en-US" b="1" dirty="0">
                <a:solidFill>
                  <a:srgbClr val="FF0000"/>
                </a:solidFill>
              </a:rPr>
              <a:t>Point-of-Care Testing (POCT)</a:t>
            </a:r>
            <a:r>
              <a:rPr lang="en-US" dirty="0">
                <a:solidFill>
                  <a:srgbClr val="FF0000"/>
                </a:solidFill>
              </a:rPr>
              <a:t>:</a:t>
            </a:r>
          </a:p>
          <a:p>
            <a:pPr lvl="1"/>
            <a:r>
              <a:rPr lang="en-US" b="1" dirty="0">
                <a:solidFill>
                  <a:srgbClr val="7030A0"/>
                </a:solidFill>
              </a:rPr>
              <a:t>Rapid Molecular Tests</a:t>
            </a:r>
            <a:r>
              <a:rPr lang="en-US" dirty="0">
                <a:solidFill>
                  <a:srgbClr val="7030A0"/>
                </a:solidFill>
              </a:rPr>
              <a:t>: </a:t>
            </a:r>
            <a:r>
              <a:rPr lang="en-US" dirty="0"/>
              <a:t>Some POCT devices use molecular techniques like PCR to detect specific pathogens or resistance markers, providing quick results at the bedside or in outpatient settings.</a:t>
            </a:r>
          </a:p>
          <a:p>
            <a:r>
              <a:rPr lang="en-US" b="1" dirty="0" err="1">
                <a:solidFill>
                  <a:srgbClr val="FF0000"/>
                </a:solidFill>
              </a:rPr>
              <a:t>Pharmacogenetic</a:t>
            </a:r>
            <a:r>
              <a:rPr lang="en-US" b="1" dirty="0">
                <a:solidFill>
                  <a:srgbClr val="FF0000"/>
                </a:solidFill>
              </a:rPr>
              <a:t> Testing</a:t>
            </a:r>
            <a:r>
              <a:rPr lang="en-US" dirty="0">
                <a:solidFill>
                  <a:srgbClr val="FF0000"/>
                </a:solidFill>
              </a:rPr>
              <a:t>:</a:t>
            </a:r>
          </a:p>
          <a:p>
            <a:pPr lvl="1"/>
            <a:r>
              <a:rPr lang="en-US" b="1" dirty="0" err="1" smtClean="0">
                <a:solidFill>
                  <a:srgbClr val="7030A0"/>
                </a:solidFill>
              </a:rPr>
              <a:t>Pharmacogenetic</a:t>
            </a:r>
            <a:r>
              <a:rPr lang="en-US" b="1" dirty="0" smtClean="0">
                <a:solidFill>
                  <a:srgbClr val="7030A0"/>
                </a:solidFill>
              </a:rPr>
              <a:t> Tests</a:t>
            </a:r>
            <a:r>
              <a:rPr lang="en-US" dirty="0">
                <a:solidFill>
                  <a:srgbClr val="7030A0"/>
                </a:solidFill>
              </a:rPr>
              <a:t>: </a:t>
            </a:r>
            <a:r>
              <a:rPr lang="en-US" dirty="0"/>
              <a:t>These tests assess a patient's genetic makeup to predict how they will metabolize certain antibiotics. This information can guide dosing decisions and prevent adverse drug reactions.</a:t>
            </a:r>
          </a:p>
          <a:p>
            <a:endParaRPr lang="en-US" dirty="0"/>
          </a:p>
        </p:txBody>
      </p:sp>
    </p:spTree>
    <p:extLst>
      <p:ext uri="{BB962C8B-B14F-4D97-AF65-F5344CB8AC3E}">
        <p14:creationId xmlns:p14="http://schemas.microsoft.com/office/powerpoint/2010/main" val="2981451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533400"/>
            <a:ext cx="8229600" cy="5592763"/>
          </a:xfrm>
        </p:spPr>
        <p:txBody>
          <a:bodyPr>
            <a:normAutofit/>
          </a:bodyPr>
          <a:lstStyle/>
          <a:p>
            <a:r>
              <a:rPr lang="en-US" b="1" dirty="0">
                <a:solidFill>
                  <a:srgbClr val="FF0000"/>
                </a:solidFill>
              </a:rPr>
              <a:t>Urinary Tract Infection (UTI) Testing</a:t>
            </a:r>
            <a:r>
              <a:rPr lang="en-US" dirty="0">
                <a:solidFill>
                  <a:srgbClr val="FF0000"/>
                </a:solidFill>
              </a:rPr>
              <a:t>:</a:t>
            </a:r>
          </a:p>
          <a:p>
            <a:pPr lvl="1"/>
            <a:r>
              <a:rPr lang="en-US" b="1" dirty="0">
                <a:solidFill>
                  <a:srgbClr val="7030A0"/>
                </a:solidFill>
              </a:rPr>
              <a:t>PCR-Based UTI Panels</a:t>
            </a:r>
            <a:r>
              <a:rPr lang="en-US" dirty="0">
                <a:solidFill>
                  <a:srgbClr val="7030A0"/>
                </a:solidFill>
              </a:rPr>
              <a:t>: </a:t>
            </a:r>
            <a:r>
              <a:rPr lang="en-US" dirty="0"/>
              <a:t>These panels can quickly identify the pathogens causing UTIs and their antibiotic resistance profiles, allowing for more targeted therapy.</a:t>
            </a:r>
          </a:p>
          <a:p>
            <a:r>
              <a:rPr lang="en-US" b="1" dirty="0">
                <a:solidFill>
                  <a:srgbClr val="FF0000"/>
                </a:solidFill>
              </a:rPr>
              <a:t>Respiratory Tract Infection Panels</a:t>
            </a:r>
            <a:r>
              <a:rPr lang="en-US" dirty="0">
                <a:solidFill>
                  <a:srgbClr val="FF0000"/>
                </a:solidFill>
              </a:rPr>
              <a:t>:</a:t>
            </a:r>
          </a:p>
          <a:p>
            <a:pPr lvl="1"/>
            <a:r>
              <a:rPr lang="en-US" b="1" dirty="0">
                <a:solidFill>
                  <a:srgbClr val="7030A0"/>
                </a:solidFill>
              </a:rPr>
              <a:t>Multiplex PCR Panels</a:t>
            </a:r>
            <a:r>
              <a:rPr lang="en-US" dirty="0">
                <a:solidFill>
                  <a:srgbClr val="7030A0"/>
                </a:solidFill>
              </a:rPr>
              <a:t>: </a:t>
            </a:r>
            <a:r>
              <a:rPr lang="en-US" dirty="0"/>
              <a:t>These panels can detect various respiratory pathogens, including bacteria and viruses, helping clinicians choose appropriate antimicrobial treatment.</a:t>
            </a:r>
          </a:p>
          <a:p>
            <a:endParaRPr lang="en-US" dirty="0"/>
          </a:p>
        </p:txBody>
      </p:sp>
    </p:spTree>
    <p:extLst>
      <p:ext uri="{BB962C8B-B14F-4D97-AF65-F5344CB8AC3E}">
        <p14:creationId xmlns:p14="http://schemas.microsoft.com/office/powerpoint/2010/main" val="35964606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FF0000"/>
                </a:solidFill>
              </a:rPr>
              <a:t>The use of these molecular tests in antimicrobial stewardship programs</a:t>
            </a:r>
            <a:endParaRPr lang="en-US" sz="3200" dirty="0"/>
          </a:p>
        </p:txBody>
      </p:sp>
      <p:sp>
        <p:nvSpPr>
          <p:cNvPr id="6" name="Content Placeholder 5"/>
          <p:cNvSpPr>
            <a:spLocks noGrp="1"/>
          </p:cNvSpPr>
          <p:nvPr>
            <p:ph idx="1"/>
          </p:nvPr>
        </p:nvSpPr>
        <p:spPr/>
        <p:txBody>
          <a:bodyPr>
            <a:normAutofit fontScale="92500" lnSpcReduction="10000"/>
          </a:bodyPr>
          <a:lstStyle/>
          <a:p>
            <a:pPr marL="0" indent="0">
              <a:buNone/>
            </a:pPr>
            <a:r>
              <a:rPr lang="en-US" b="1" dirty="0">
                <a:solidFill>
                  <a:srgbClr val="7030A0"/>
                </a:solidFill>
              </a:rPr>
              <a:t>H</a:t>
            </a:r>
            <a:r>
              <a:rPr lang="en-US" b="1" dirty="0" smtClean="0">
                <a:solidFill>
                  <a:srgbClr val="7030A0"/>
                </a:solidFill>
              </a:rPr>
              <a:t>elps </a:t>
            </a:r>
            <a:r>
              <a:rPr lang="en-US" b="1" dirty="0">
                <a:solidFill>
                  <a:srgbClr val="7030A0"/>
                </a:solidFill>
              </a:rPr>
              <a:t>healthcare </a:t>
            </a:r>
            <a:r>
              <a:rPr lang="en-US" b="1" dirty="0" smtClean="0">
                <a:solidFill>
                  <a:srgbClr val="7030A0"/>
                </a:solidFill>
              </a:rPr>
              <a:t>providers to -</a:t>
            </a:r>
            <a:endParaRPr lang="en-US" b="1" dirty="0">
              <a:solidFill>
                <a:srgbClr val="7030A0"/>
              </a:solidFill>
            </a:endParaRPr>
          </a:p>
          <a:p>
            <a:r>
              <a:rPr lang="en-US" dirty="0"/>
              <a:t>Identify infections more quickly and accurately.</a:t>
            </a:r>
          </a:p>
          <a:p>
            <a:r>
              <a:rPr lang="en-US" dirty="0"/>
              <a:t>Choose the most effective antibiotics, reducing the use of broad-spectrum antibiotics when narrower options are appropriate.</a:t>
            </a:r>
          </a:p>
          <a:p>
            <a:r>
              <a:rPr lang="en-US" dirty="0"/>
              <a:t>Prevent the unnecessary use of antibiotics, which can contribute to antibiotic resistance.</a:t>
            </a:r>
          </a:p>
          <a:p>
            <a:r>
              <a:rPr lang="en-US" dirty="0"/>
              <a:t>Tailor treatment to individual patients based on their infection and resistance profiles.</a:t>
            </a:r>
          </a:p>
          <a:p>
            <a:endParaRPr lang="en-US" dirty="0"/>
          </a:p>
        </p:txBody>
      </p:sp>
    </p:spTree>
    <p:extLst>
      <p:ext uri="{BB962C8B-B14F-4D97-AF65-F5344CB8AC3E}">
        <p14:creationId xmlns:p14="http://schemas.microsoft.com/office/powerpoint/2010/main" val="31289590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pPr>
              <a:lnSpc>
                <a:spcPct val="200000"/>
              </a:lnSpc>
            </a:pPr>
            <a:r>
              <a:rPr lang="en-IN" dirty="0" smtClean="0"/>
              <a:t>Other supports</a:t>
            </a:r>
          </a:p>
          <a:p>
            <a:pPr lvl="0">
              <a:lnSpc>
                <a:spcPct val="200000"/>
              </a:lnSpc>
            </a:pPr>
            <a:r>
              <a:rPr lang="en-IN" dirty="0" smtClean="0"/>
              <a:t>Hospital information System (HIS) </a:t>
            </a:r>
          </a:p>
          <a:p>
            <a:pPr lvl="0">
              <a:lnSpc>
                <a:spcPct val="200000"/>
              </a:lnSpc>
            </a:pPr>
            <a:r>
              <a:rPr lang="en-IN" dirty="0" smtClean="0"/>
              <a:t>Supporting manpower availability</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22052144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Framing Antimicrobial Policy</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IN" dirty="0" smtClean="0"/>
              <a:t>Pocket hand book ,Prepared by AMS team </a:t>
            </a:r>
          </a:p>
          <a:p>
            <a:pPr>
              <a:lnSpc>
                <a:spcPct val="150000"/>
              </a:lnSpc>
            </a:pPr>
            <a:r>
              <a:rPr lang="en-US" dirty="0" smtClean="0"/>
              <a:t>C</a:t>
            </a:r>
            <a:r>
              <a:rPr lang="en-IN" dirty="0" err="1" smtClean="0"/>
              <a:t>ompliant</a:t>
            </a:r>
            <a:r>
              <a:rPr lang="en-IN" dirty="0" smtClean="0"/>
              <a:t> to the standard national and international antibiotic guidelines and local </a:t>
            </a:r>
            <a:r>
              <a:rPr lang="en-IN" dirty="0" err="1" smtClean="0"/>
              <a:t>antibiogram</a:t>
            </a:r>
            <a:r>
              <a:rPr lang="en-IN" dirty="0" smtClean="0"/>
              <a:t> pattern.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Tree>
    <p:extLst>
      <p:ext uri="{BB962C8B-B14F-4D97-AF65-F5344CB8AC3E}">
        <p14:creationId xmlns:p14="http://schemas.microsoft.com/office/powerpoint/2010/main" val="711042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Implementing AMS strategies</a:t>
            </a:r>
            <a:endParaRPr lang="en-US"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IN" b="1" dirty="0" smtClean="0">
                <a:solidFill>
                  <a:srgbClr val="7030A0"/>
                </a:solidFill>
              </a:rPr>
              <a:t>Two types </a:t>
            </a:r>
            <a:r>
              <a:rPr lang="en-IN" dirty="0" smtClean="0"/>
              <a:t>of strategy are available for implanting AMSP. </a:t>
            </a:r>
            <a:endParaRPr lang="en-US" dirty="0" smtClean="0"/>
          </a:p>
          <a:p>
            <a:pPr lvl="1">
              <a:lnSpc>
                <a:spcPct val="150000"/>
              </a:lnSpc>
            </a:pPr>
            <a:r>
              <a:rPr lang="en-IN" b="1" dirty="0" smtClean="0">
                <a:solidFill>
                  <a:srgbClr val="7030A0"/>
                </a:solidFill>
              </a:rPr>
              <a:t>Front end strategies (formulary restriction) </a:t>
            </a:r>
            <a:endParaRPr lang="en-US" b="1" dirty="0" smtClean="0">
              <a:solidFill>
                <a:srgbClr val="7030A0"/>
              </a:solidFill>
            </a:endParaRPr>
          </a:p>
          <a:p>
            <a:pPr lvl="1">
              <a:lnSpc>
                <a:spcPct val="150000"/>
              </a:lnSpc>
            </a:pPr>
            <a:r>
              <a:rPr lang="en-IN" b="1" dirty="0" smtClean="0">
                <a:solidFill>
                  <a:srgbClr val="7030A0"/>
                </a:solidFill>
              </a:rPr>
              <a:t>Back end strategies (prospective audit and feedback)</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Tree>
    <p:extLst>
      <p:ext uri="{BB962C8B-B14F-4D97-AF65-F5344CB8AC3E}">
        <p14:creationId xmlns:p14="http://schemas.microsoft.com/office/powerpoint/2010/main" val="2857187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15962"/>
          </a:xfrm>
        </p:spPr>
        <p:txBody>
          <a:bodyPr>
            <a:normAutofit fontScale="90000"/>
          </a:bodyPr>
          <a:lstStyle/>
          <a:p>
            <a:r>
              <a:rPr lang="en-US" b="1" dirty="0" smtClean="0">
                <a:solidFill>
                  <a:srgbClr val="FF0000"/>
                </a:solidFill>
              </a:rPr>
              <a:t>Proposed formulary restriction</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733148475"/>
              </p:ext>
            </p:extLst>
          </p:nvPr>
        </p:nvGraphicFramePr>
        <p:xfrm>
          <a:off x="228600" y="1371600"/>
          <a:ext cx="8534399" cy="4796282"/>
        </p:xfrm>
        <a:graphic>
          <a:graphicData uri="http://schemas.openxmlformats.org/drawingml/2006/table">
            <a:tbl>
              <a:tblPr firstRow="1" bandRow="1">
                <a:tableStyleId>{5940675A-B579-460E-94D1-54222C63F5DA}</a:tableStyleId>
              </a:tblPr>
              <a:tblGrid>
                <a:gridCol w="2451370">
                  <a:extLst>
                    <a:ext uri="{9D8B030D-6E8A-4147-A177-3AD203B41FA5}">
                      <a16:colId xmlns:a16="http://schemas.microsoft.com/office/drawing/2014/main" xmlns="" val="20000"/>
                    </a:ext>
                  </a:extLst>
                </a:gridCol>
                <a:gridCol w="3007467">
                  <a:extLst>
                    <a:ext uri="{9D8B030D-6E8A-4147-A177-3AD203B41FA5}">
                      <a16:colId xmlns:a16="http://schemas.microsoft.com/office/drawing/2014/main" xmlns="" val="20001"/>
                    </a:ext>
                  </a:extLst>
                </a:gridCol>
                <a:gridCol w="3075562">
                  <a:extLst>
                    <a:ext uri="{9D8B030D-6E8A-4147-A177-3AD203B41FA5}">
                      <a16:colId xmlns:a16="http://schemas.microsoft.com/office/drawing/2014/main" xmlns="" val="20002"/>
                    </a:ext>
                  </a:extLst>
                </a:gridCol>
              </a:tblGrid>
              <a:tr h="74777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solidFill>
                            <a:srgbClr val="7030A0"/>
                          </a:solidFill>
                          <a:effectLst/>
                        </a:rPr>
                        <a:t>Restricted antimicrobials </a:t>
                      </a:r>
                      <a:endParaRPr lang="en-US" sz="210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solidFill>
                            <a:srgbClr val="7030A0"/>
                          </a:solidFill>
                          <a:effectLst/>
                        </a:rPr>
                        <a:t>Semi restricted </a:t>
                      </a:r>
                      <a:endParaRPr lang="en-US" sz="2100" dirty="0">
                        <a:solidFill>
                          <a:srgbClr val="7030A0"/>
                        </a:solidFill>
                        <a:effectLst/>
                      </a:endParaRPr>
                    </a:p>
                    <a:p>
                      <a:pPr marL="0" marR="0" algn="just">
                        <a:lnSpc>
                          <a:spcPct val="115000"/>
                        </a:lnSpc>
                        <a:spcBef>
                          <a:spcPts val="0"/>
                        </a:spcBef>
                        <a:spcAft>
                          <a:spcPts val="0"/>
                        </a:spcAft>
                      </a:pPr>
                      <a:r>
                        <a:rPr lang="en-IN" sz="2100" dirty="0">
                          <a:solidFill>
                            <a:srgbClr val="7030A0"/>
                          </a:solidFill>
                          <a:effectLst/>
                        </a:rPr>
                        <a:t>antimicrobials </a:t>
                      </a:r>
                      <a:endParaRPr lang="en-US" sz="210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spcBef>
                          <a:spcPts val="0"/>
                        </a:spcBef>
                        <a:spcAft>
                          <a:spcPts val="0"/>
                        </a:spcAft>
                      </a:pPr>
                      <a:r>
                        <a:rPr lang="en-IN" sz="2100" dirty="0">
                          <a:solidFill>
                            <a:srgbClr val="7030A0"/>
                          </a:solidFill>
                          <a:effectLst/>
                        </a:rPr>
                        <a:t>Unrestricted </a:t>
                      </a:r>
                      <a:endParaRPr lang="en-US" sz="2100" dirty="0">
                        <a:solidFill>
                          <a:srgbClr val="7030A0"/>
                        </a:solidFill>
                        <a:effectLst/>
                      </a:endParaRPr>
                    </a:p>
                    <a:p>
                      <a:pPr marL="0" marR="0" algn="just">
                        <a:spcBef>
                          <a:spcPts val="0"/>
                        </a:spcBef>
                        <a:spcAft>
                          <a:spcPts val="0"/>
                        </a:spcAft>
                      </a:pPr>
                      <a:r>
                        <a:rPr lang="en-IN" sz="2100" dirty="0">
                          <a:solidFill>
                            <a:srgbClr val="7030A0"/>
                          </a:solidFill>
                          <a:effectLst/>
                        </a:rPr>
                        <a:t>antimicrobials</a:t>
                      </a:r>
                      <a:endParaRPr lang="en-US" sz="2100" dirty="0">
                        <a:solidFill>
                          <a:srgbClr val="7030A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0"/>
                  </a:ext>
                </a:extLst>
              </a:tr>
              <a:tr h="1121664">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00B050"/>
                          </a:solidFill>
                          <a:effectLst/>
                        </a:rPr>
                        <a:t>Pharmacy supply of &gt;1 days requires prior approval by AMS team </a:t>
                      </a:r>
                      <a:endParaRPr lang="en-US" sz="2100" b="1" dirty="0">
                        <a:solidFill>
                          <a:srgbClr val="00B05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00B050"/>
                          </a:solidFill>
                          <a:effectLst/>
                        </a:rPr>
                        <a:t>Pharmacy supply of &gt;3 days requires prior approval by AMS team</a:t>
                      </a:r>
                      <a:endParaRPr lang="en-US" sz="2100" b="1" dirty="0">
                        <a:solidFill>
                          <a:srgbClr val="00B05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00B050"/>
                          </a:solidFill>
                          <a:effectLst/>
                        </a:rPr>
                        <a:t>Pharmacy supply does not require AMS team approval.       </a:t>
                      </a:r>
                      <a:endParaRPr lang="en-US" sz="2100" b="1" dirty="0">
                        <a:solidFill>
                          <a:srgbClr val="00B05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2243328">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0" dirty="0" err="1">
                          <a:solidFill>
                            <a:schemeClr val="tx1"/>
                          </a:solidFill>
                          <a:effectLst/>
                        </a:rPr>
                        <a:t>Colistin</a:t>
                      </a:r>
                      <a:r>
                        <a:rPr lang="en-IN" sz="2100" b="0" dirty="0">
                          <a:solidFill>
                            <a:schemeClr val="tx1"/>
                          </a:solidFill>
                          <a:effectLst/>
                        </a:rPr>
                        <a:t>                                        </a:t>
                      </a:r>
                      <a:r>
                        <a:rPr lang="en-IN" sz="2100" b="0" dirty="0" err="1">
                          <a:solidFill>
                            <a:schemeClr val="tx1"/>
                          </a:solidFill>
                          <a:effectLst/>
                        </a:rPr>
                        <a:t>Carbapenem</a:t>
                      </a:r>
                      <a:r>
                        <a:rPr lang="en-IN" sz="2100" b="0" dirty="0">
                          <a:solidFill>
                            <a:schemeClr val="tx1"/>
                          </a:solidFill>
                          <a:effectLst/>
                        </a:rPr>
                        <a:t>                                 </a:t>
                      </a:r>
                      <a:r>
                        <a:rPr lang="en-IN" sz="2100" b="0" dirty="0" err="1">
                          <a:solidFill>
                            <a:schemeClr val="tx1"/>
                          </a:solidFill>
                          <a:effectLst/>
                        </a:rPr>
                        <a:t>Tigecycline</a:t>
                      </a:r>
                      <a:r>
                        <a:rPr lang="en-IN" sz="2100" b="0" dirty="0">
                          <a:solidFill>
                            <a:schemeClr val="tx1"/>
                          </a:solidFill>
                          <a:effectLst/>
                        </a:rPr>
                        <a:t>    </a:t>
                      </a:r>
                      <a:endParaRPr lang="en-US" sz="2100" b="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l">
                        <a:lnSpc>
                          <a:spcPct val="115000"/>
                        </a:lnSpc>
                        <a:spcBef>
                          <a:spcPts val="0"/>
                        </a:spcBef>
                        <a:spcAft>
                          <a:spcPts val="0"/>
                        </a:spcAft>
                      </a:pPr>
                      <a:r>
                        <a:rPr lang="en-IN" sz="2100" dirty="0" err="1">
                          <a:effectLst/>
                        </a:rPr>
                        <a:t>Teicoplanin</a:t>
                      </a:r>
                      <a:r>
                        <a:rPr lang="en-IN" sz="2100" dirty="0">
                          <a:effectLst/>
                        </a:rPr>
                        <a:t>,                           </a:t>
                      </a:r>
                      <a:r>
                        <a:rPr lang="en-IN" sz="2100" dirty="0" err="1">
                          <a:effectLst/>
                        </a:rPr>
                        <a:t>Vancomycin</a:t>
                      </a:r>
                      <a:r>
                        <a:rPr lang="en-IN" sz="2100" dirty="0">
                          <a:effectLst/>
                        </a:rPr>
                        <a:t>,                                 </a:t>
                      </a:r>
                      <a:r>
                        <a:rPr lang="en-IN" sz="2100" dirty="0" err="1">
                          <a:effectLst/>
                        </a:rPr>
                        <a:t>Daptomycin</a:t>
                      </a:r>
                      <a:r>
                        <a:rPr lang="en-IN" sz="2100" dirty="0">
                          <a:effectLst/>
                        </a:rPr>
                        <a:t>,                                        Linezolid,                                                     Third </a:t>
                      </a:r>
                      <a:r>
                        <a:rPr lang="en-IN" sz="2100" dirty="0" smtClean="0">
                          <a:effectLst/>
                        </a:rPr>
                        <a:t> and</a:t>
                      </a:r>
                      <a:r>
                        <a:rPr lang="en-IN" sz="2100" baseline="0" dirty="0" smtClean="0">
                          <a:effectLst/>
                        </a:rPr>
                        <a:t>  </a:t>
                      </a:r>
                      <a:r>
                        <a:rPr lang="en-IN" sz="2100" dirty="0" smtClean="0">
                          <a:effectLst/>
                        </a:rPr>
                        <a:t>fourth </a:t>
                      </a:r>
                      <a:r>
                        <a:rPr lang="en-IN" sz="2100" dirty="0">
                          <a:effectLst/>
                        </a:rPr>
                        <a:t>generation </a:t>
                      </a:r>
                      <a:r>
                        <a:rPr lang="en-IN" sz="2100" dirty="0" err="1">
                          <a:effectLst/>
                        </a:rPr>
                        <a:t>cephalosporins</a:t>
                      </a:r>
                      <a:endParaRPr lang="en-US" sz="2100" dirty="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l">
                        <a:lnSpc>
                          <a:spcPct val="115000"/>
                        </a:lnSpc>
                        <a:spcBef>
                          <a:spcPts val="0"/>
                        </a:spcBef>
                        <a:spcAft>
                          <a:spcPts val="0"/>
                        </a:spcAft>
                      </a:pPr>
                      <a:r>
                        <a:rPr lang="en-IN" sz="2100" dirty="0">
                          <a:effectLst/>
                        </a:rPr>
                        <a:t>First &amp; second generation cephalosporins,</a:t>
                      </a:r>
                      <a:endParaRPr lang="en-US" sz="2100" dirty="0">
                        <a:effectLst/>
                      </a:endParaRPr>
                    </a:p>
                    <a:p>
                      <a:pPr marL="0" marR="0" algn="l">
                        <a:lnSpc>
                          <a:spcPct val="115000"/>
                        </a:lnSpc>
                        <a:spcBef>
                          <a:spcPts val="0"/>
                        </a:spcBef>
                        <a:spcAft>
                          <a:spcPts val="0"/>
                        </a:spcAft>
                      </a:pPr>
                      <a:r>
                        <a:rPr lang="en-IN" sz="2100" dirty="0" err="1">
                          <a:effectLst/>
                        </a:rPr>
                        <a:t>Cotrimoxazole</a:t>
                      </a:r>
                      <a:r>
                        <a:rPr lang="en-IN" sz="2100" dirty="0">
                          <a:effectLst/>
                        </a:rPr>
                        <a:t>,   Azithromycin,   Clarithromycin,  Fluoroquinolones </a:t>
                      </a:r>
                      <a:endParaRPr lang="en-US" sz="21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926230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28600"/>
            <a:ext cx="8229600" cy="762000"/>
          </a:xfrm>
        </p:spPr>
        <p:txBody>
          <a:bodyPr>
            <a:noAutofit/>
          </a:bodyPr>
          <a:lstStyle/>
          <a:p>
            <a:r>
              <a:rPr lang="en-US" sz="2800" b="1" dirty="0" smtClean="0">
                <a:solidFill>
                  <a:srgbClr val="FF0000"/>
                </a:solidFill>
              </a:rPr>
              <a:t>Back end strategies (prospective audit and feedback)</a:t>
            </a:r>
            <a:endParaRPr lang="en-US" sz="2800" b="1" dirty="0">
              <a:solidFill>
                <a:srgbClr val="FF0000"/>
              </a:solidFill>
            </a:endParaRPr>
          </a:p>
        </p:txBody>
      </p:sp>
      <p:sp>
        <p:nvSpPr>
          <p:cNvPr id="193" name="Google Shape;193;p12"/>
          <p:cNvSpPr txBox="1">
            <a:spLocks noGrp="1"/>
          </p:cNvSpPr>
          <p:nvPr>
            <p:ph idx="1"/>
          </p:nvPr>
        </p:nvSpPr>
        <p:spPr>
          <a:xfrm>
            <a:off x="457200" y="1066800"/>
            <a:ext cx="8229600" cy="5059363"/>
          </a:xfrm>
        </p:spPr>
        <p:txBody>
          <a:bodyPr>
            <a:noAutofit/>
          </a:bodyPr>
          <a:lstStyle/>
          <a:p>
            <a:r>
              <a:rPr lang="en-US" dirty="0" smtClean="0"/>
              <a:t>Difficult to perform, but it is the most effective strategy to implement AMSP. </a:t>
            </a:r>
          </a:p>
          <a:p>
            <a:r>
              <a:rPr lang="en-US" dirty="0" smtClean="0">
                <a:solidFill>
                  <a:srgbClr val="7030A0"/>
                </a:solidFill>
              </a:rPr>
              <a:t>The AMS team goes for stewardship round during which they discuss with the clinical team in detail about the compliance to the antimicrobial policy.</a:t>
            </a:r>
          </a:p>
          <a:p>
            <a:r>
              <a:rPr lang="en-US" dirty="0" smtClean="0"/>
              <a:t>Mutually agreed upon constructive discussion betw</a:t>
            </a:r>
            <a:r>
              <a:rPr lang="en-US" sz="3600" dirty="0" smtClean="0"/>
              <a:t>een </a:t>
            </a:r>
            <a:r>
              <a:rPr lang="en-US" dirty="0" smtClean="0"/>
              <a:t>AMS team and clinical team.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3839424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pPr>
              <a:lnSpc>
                <a:spcPct val="150000"/>
              </a:lnSpc>
            </a:pPr>
            <a:r>
              <a:rPr lang="en-US" dirty="0" smtClean="0"/>
              <a:t>More labor-intensive.</a:t>
            </a:r>
          </a:p>
          <a:p>
            <a:pPr>
              <a:lnSpc>
                <a:spcPct val="150000"/>
              </a:lnSpc>
            </a:pPr>
            <a:r>
              <a:rPr lang="en-US" dirty="0" smtClean="0"/>
              <a:t>More widely practiced</a:t>
            </a:r>
          </a:p>
          <a:p>
            <a:pPr>
              <a:lnSpc>
                <a:spcPct val="150000"/>
              </a:lnSpc>
            </a:pPr>
            <a:r>
              <a:rPr lang="en-US" dirty="0" smtClean="0"/>
              <a:t>More easily accepted by clinicians</a:t>
            </a:r>
          </a:p>
          <a:p>
            <a:pPr>
              <a:lnSpc>
                <a:spcPct val="150000"/>
              </a:lnSpc>
            </a:pPr>
            <a:r>
              <a:rPr lang="en-US" dirty="0" smtClean="0"/>
              <a:t>Provides a higher opportunity for educating and training the health care professionals</a:t>
            </a:r>
          </a:p>
          <a:p>
            <a:pPr>
              <a:lnSpc>
                <a:spcPct val="150000"/>
              </a:lnSpc>
            </a:pPr>
            <a:r>
              <a:rPr lang="en-US" dirty="0" smtClean="0"/>
              <a:t>Impact is delayed but sustainable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spTree>
    <p:extLst>
      <p:ext uri="{BB962C8B-B14F-4D97-AF65-F5344CB8AC3E}">
        <p14:creationId xmlns:p14="http://schemas.microsoft.com/office/powerpoint/2010/main" val="4233294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5400" b="1" dirty="0" smtClean="0">
                <a:solidFill>
                  <a:srgbClr val="FF0000"/>
                </a:solidFill>
              </a:rPr>
              <a:t>Education and Training</a:t>
            </a:r>
            <a:endParaRPr lang="en-US" sz="5400"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dirty="0" smtClean="0"/>
              <a:t>Continuous education, training, motivation and assessment of the health care providers.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spTree>
    <p:extLst>
      <p:ext uri="{BB962C8B-B14F-4D97-AF65-F5344CB8AC3E}">
        <p14:creationId xmlns:p14="http://schemas.microsoft.com/office/powerpoint/2010/main" val="2622741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15962"/>
          </a:xfrm>
        </p:spPr>
        <p:txBody>
          <a:bodyPr>
            <a:noAutofit/>
          </a:bodyPr>
          <a:lstStyle/>
          <a:p>
            <a:pPr algn="l"/>
            <a:r>
              <a:rPr lang="en-US" sz="2800" b="1" dirty="0" smtClean="0">
                <a:solidFill>
                  <a:srgbClr val="FF0000"/>
                </a:solidFill>
              </a:rPr>
              <a:t>MONITORING THE COMPLIANCE TO</a:t>
            </a:r>
            <a:br>
              <a:rPr lang="en-US" sz="2800" b="1" dirty="0" smtClean="0">
                <a:solidFill>
                  <a:srgbClr val="FF0000"/>
                </a:solidFill>
              </a:rPr>
            </a:br>
            <a:r>
              <a:rPr lang="en-US" sz="2800" b="1" dirty="0" smtClean="0">
                <a:solidFill>
                  <a:srgbClr val="FF0000"/>
                </a:solidFill>
              </a:rPr>
              <a:t>ANTIMICROBIAL STEWARDSHIP PROGRAM</a:t>
            </a:r>
            <a:endParaRPr lang="en-US" sz="2800" b="1" dirty="0">
              <a:solidFill>
                <a:srgbClr val="FF0000"/>
              </a:solidFill>
            </a:endParaRPr>
          </a:p>
        </p:txBody>
      </p:sp>
      <p:sp>
        <p:nvSpPr>
          <p:cNvPr id="193" name="Google Shape;193;p12"/>
          <p:cNvSpPr txBox="1">
            <a:spLocks noGrp="1"/>
          </p:cNvSpPr>
          <p:nvPr>
            <p:ph idx="1"/>
          </p:nvPr>
        </p:nvSpPr>
        <p:spPr>
          <a:xfrm>
            <a:off x="457200" y="1219200"/>
            <a:ext cx="8229600" cy="4906963"/>
          </a:xfrm>
        </p:spPr>
        <p:txBody>
          <a:bodyPr>
            <a:noAutofit/>
          </a:bodyPr>
          <a:lstStyle/>
          <a:p>
            <a:r>
              <a:rPr lang="en-US" sz="2600" b="1" dirty="0" smtClean="0">
                <a:solidFill>
                  <a:srgbClr val="7030A0"/>
                </a:solidFill>
              </a:rPr>
              <a:t>Policy adherence (process indicator)</a:t>
            </a:r>
          </a:p>
          <a:p>
            <a:pPr lvl="1"/>
            <a:r>
              <a:rPr lang="en-US" sz="2600" dirty="0" smtClean="0"/>
              <a:t>Indicators of prescription and administrative compliance</a:t>
            </a:r>
          </a:p>
          <a:p>
            <a:r>
              <a:rPr lang="en-US" sz="2600" b="1" dirty="0" smtClean="0">
                <a:solidFill>
                  <a:srgbClr val="7030A0"/>
                </a:solidFill>
              </a:rPr>
              <a:t>Antibiotic Usage outcome indicator </a:t>
            </a:r>
          </a:p>
          <a:p>
            <a:pPr lvl="1"/>
            <a:r>
              <a:rPr lang="en-US" sz="2600" dirty="0" smtClean="0"/>
              <a:t>DDDs (Daily Defined Dose) /100 bed days</a:t>
            </a:r>
          </a:p>
          <a:p>
            <a:pPr lvl="1"/>
            <a:r>
              <a:rPr lang="en-US" sz="2600" dirty="0" smtClean="0"/>
              <a:t>Days of Therapy/100 bed days</a:t>
            </a:r>
          </a:p>
          <a:p>
            <a:r>
              <a:rPr lang="en-US" sz="2600" b="1" dirty="0" smtClean="0">
                <a:solidFill>
                  <a:srgbClr val="7030A0"/>
                </a:solidFill>
              </a:rPr>
              <a:t>Antimicrobial resistance outcome indicator- </a:t>
            </a:r>
            <a:r>
              <a:rPr lang="en-US" sz="2600" dirty="0" err="1" smtClean="0"/>
              <a:t>analysed</a:t>
            </a:r>
            <a:r>
              <a:rPr lang="en-US" sz="2600" dirty="0" smtClean="0"/>
              <a:t> by AMR surveillance</a:t>
            </a:r>
          </a:p>
          <a:p>
            <a:r>
              <a:rPr lang="en-US" sz="2600" b="1" dirty="0" smtClean="0">
                <a:solidFill>
                  <a:srgbClr val="7030A0"/>
                </a:solidFill>
              </a:rPr>
              <a:t>Clinical outcome indicators -</a:t>
            </a:r>
            <a:r>
              <a:rPr lang="en-US" sz="2600" dirty="0" smtClean="0"/>
              <a:t> Morbidity and Mortality</a:t>
            </a:r>
          </a:p>
          <a:p>
            <a:r>
              <a:rPr lang="en-US" sz="2600" b="1" dirty="0" smtClean="0">
                <a:solidFill>
                  <a:srgbClr val="7030A0"/>
                </a:solidFill>
              </a:rPr>
              <a:t>Financial outcome indicators</a:t>
            </a:r>
            <a:endParaRPr lang="en-US" sz="2600"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2544272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Indicators of prescription compliance</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Percentage of time the empirical antibiotic given, is according to the infective syndrome suspected.</a:t>
            </a:r>
          </a:p>
          <a:p>
            <a:r>
              <a:rPr lang="en-US" dirty="0" smtClean="0"/>
              <a:t>Percentage of time the empirical antibiotic is modified to according to antimicrobial susceptibility report. </a:t>
            </a:r>
          </a:p>
          <a:p>
            <a:r>
              <a:rPr lang="en-US" dirty="0" smtClean="0"/>
              <a:t>Percentage of time cultures are taken before the start of antibiotics.</a:t>
            </a:r>
          </a:p>
          <a:p>
            <a:r>
              <a:rPr lang="en-US" dirty="0" smtClean="0"/>
              <a:t>Percentage of time the choice of SAP given is according to the policy.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spTree>
    <p:extLst>
      <p:ext uri="{BB962C8B-B14F-4D97-AF65-F5344CB8AC3E}">
        <p14:creationId xmlns:p14="http://schemas.microsoft.com/office/powerpoint/2010/main" val="3763646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Indicators of administrative compliance</a:t>
            </a:r>
            <a:endParaRPr lang="en-US" sz="3600" b="1" dirty="0">
              <a:solidFill>
                <a:srgbClr val="FF0000"/>
              </a:solidFill>
            </a:endParaRPr>
          </a:p>
        </p:txBody>
      </p:sp>
      <p:sp>
        <p:nvSpPr>
          <p:cNvPr id="193" name="Google Shape;193;p12"/>
          <p:cNvSpPr txBox="1">
            <a:spLocks noGrp="1"/>
          </p:cNvSpPr>
          <p:nvPr>
            <p:ph idx="1"/>
          </p:nvPr>
        </p:nvSpPr>
        <p:spPr/>
        <p:txBody>
          <a:bodyPr>
            <a:normAutofit lnSpcReduction="10000"/>
          </a:bodyPr>
          <a:lstStyle/>
          <a:p>
            <a:pPr>
              <a:lnSpc>
                <a:spcPct val="150000"/>
              </a:lnSpc>
            </a:pPr>
            <a:r>
              <a:rPr lang="en-US" dirty="0" smtClean="0"/>
              <a:t>Percentage of time the antibiotic is administrated in correct dose, correct frequency, correct route (IV, oral or infusion)</a:t>
            </a:r>
          </a:p>
          <a:p>
            <a:pPr>
              <a:lnSpc>
                <a:spcPct val="150000"/>
              </a:lnSpc>
            </a:pPr>
            <a:r>
              <a:rPr lang="en-US" dirty="0" smtClean="0"/>
              <a:t>Percentage of time the surgical antimicrobial prophylaxis is administrated in correct dose, correct time and frequency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dirty="0"/>
          </a:p>
        </p:txBody>
      </p:sp>
    </p:spTree>
    <p:extLst>
      <p:ext uri="{BB962C8B-B14F-4D97-AF65-F5344CB8AC3E}">
        <p14:creationId xmlns:p14="http://schemas.microsoft.com/office/powerpoint/2010/main" val="2679336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715962"/>
          </a:xfrm>
        </p:spPr>
        <p:txBody>
          <a:bodyPr>
            <a:normAutofit/>
          </a:bodyPr>
          <a:lstStyle/>
          <a:p>
            <a:r>
              <a:rPr lang="en-US" sz="3200" b="1" dirty="0">
                <a:solidFill>
                  <a:srgbClr val="FF0000"/>
                </a:solidFill>
                <a:latin typeface="Roboto Condensed Light" panose="020B0604020202020204" charset="0"/>
                <a:ea typeface="Roboto Condensed Light" panose="020B0604020202020204" charset="0"/>
              </a:rPr>
              <a:t>Calculation of </a:t>
            </a:r>
            <a:r>
              <a:rPr lang="en-US" sz="3200" b="1" dirty="0" smtClean="0">
                <a:solidFill>
                  <a:srgbClr val="FF0000"/>
                </a:solidFill>
                <a:latin typeface="Roboto Condensed Light" panose="020B0604020202020204" charset="0"/>
                <a:ea typeface="Roboto Condensed Light" panose="020B0604020202020204" charset="0"/>
              </a:rPr>
              <a:t>DDDs </a:t>
            </a:r>
            <a:r>
              <a:rPr lang="en-US" sz="3200" b="1" dirty="0">
                <a:solidFill>
                  <a:srgbClr val="FF0000"/>
                </a:solidFill>
              </a:rPr>
              <a:t>(Daily Defined </a:t>
            </a:r>
            <a:r>
              <a:rPr lang="en-US" sz="3200" b="1" dirty="0" smtClean="0">
                <a:solidFill>
                  <a:srgbClr val="FF0000"/>
                </a:solidFill>
              </a:rPr>
              <a:t>Doses) </a:t>
            </a:r>
            <a:endParaRPr lang="en-US" sz="3200" b="1" dirty="0">
              <a:solidFill>
                <a:srgbClr val="FF0000"/>
              </a:solidFill>
            </a:endParaRPr>
          </a:p>
        </p:txBody>
      </p:sp>
      <p:sp>
        <p:nvSpPr>
          <p:cNvPr id="8" name="Google Shape;193;p12"/>
          <p:cNvSpPr txBox="1">
            <a:spLocks noGrp="1"/>
          </p:cNvSpPr>
          <p:nvPr>
            <p:ph idx="1"/>
          </p:nvPr>
        </p:nvSpPr>
        <p:spPr>
          <a:xfrm>
            <a:off x="457200" y="1143000"/>
            <a:ext cx="8229600" cy="4983163"/>
          </a:xfrm>
          <a:prstGeom prst="rect">
            <a:avLst/>
          </a:prstGeom>
        </p:spPr>
        <p:txBody>
          <a:bodyPr spcFirstLastPara="1" wrap="square" lIns="91425" tIns="91425" rIns="91425" bIns="91425" anchor="t" anchorCtr="0">
            <a:noAutofit/>
          </a:bodyPr>
          <a:lstStyle/>
          <a:p>
            <a:pPr>
              <a:lnSpc>
                <a:spcPct val="150000"/>
              </a:lnSpc>
            </a:pPr>
            <a:r>
              <a:rPr lang="en-US" dirty="0"/>
              <a:t> </a:t>
            </a:r>
            <a:r>
              <a:rPr lang="en-US" sz="2800" b="1" dirty="0">
                <a:solidFill>
                  <a:srgbClr val="7030A0"/>
                </a:solidFill>
              </a:rPr>
              <a:t>WHO defined </a:t>
            </a:r>
            <a:r>
              <a:rPr lang="en-US" sz="2800" dirty="0"/>
              <a:t>DDD of the antimicrobial agent</a:t>
            </a:r>
            <a:endParaRPr lang="en-US" sz="2800" dirty="0" smtClean="0"/>
          </a:p>
          <a:p>
            <a:pPr>
              <a:lnSpc>
                <a:spcPct val="150000"/>
              </a:lnSpc>
            </a:pPr>
            <a:r>
              <a:rPr lang="en-US" sz="2800" dirty="0" smtClean="0">
                <a:solidFill>
                  <a:srgbClr val="0070C0"/>
                </a:solidFill>
              </a:rPr>
              <a:t>No. of DDDs = Therapeutic dose (No. of tablets/vials used </a:t>
            </a:r>
            <a:r>
              <a:rPr lang="en-US" sz="2800" dirty="0" smtClean="0">
                <a:solidFill>
                  <a:srgbClr val="0070C0"/>
                </a:solidFill>
                <a:latin typeface="Calibri" panose="020F0502020204030204" pitchFamily="34" charset="0"/>
                <a:cs typeface="Calibri" panose="020F0502020204030204" pitchFamily="34" charset="0"/>
              </a:rPr>
              <a:t>* </a:t>
            </a:r>
            <a:r>
              <a:rPr lang="en-US" sz="2800" dirty="0" err="1" smtClean="0">
                <a:solidFill>
                  <a:srgbClr val="0070C0"/>
                </a:solidFill>
              </a:rPr>
              <a:t>gm</a:t>
            </a:r>
            <a:r>
              <a:rPr lang="en-US" sz="2800" dirty="0" smtClean="0">
                <a:solidFill>
                  <a:srgbClr val="0070C0"/>
                </a:solidFill>
              </a:rPr>
              <a:t> per tablet/vials) </a:t>
            </a:r>
          </a:p>
          <a:p>
            <a:pPr marL="0" indent="0">
              <a:lnSpc>
                <a:spcPct val="150000"/>
              </a:lnSpc>
              <a:buNone/>
            </a:pPr>
            <a:r>
              <a:rPr lang="en-IN" sz="2400" b="1" dirty="0">
                <a:solidFill>
                  <a:srgbClr val="7030A0"/>
                </a:solidFill>
              </a:rPr>
              <a:t>Example</a:t>
            </a:r>
          </a:p>
          <a:p>
            <a:r>
              <a:rPr lang="en-IN" sz="2400" dirty="0"/>
              <a:t>Levofloxacin is administered as 750 mg PO daily for 7 days. The WHO assigned DDD for levofloxacin is 0.5 g.</a:t>
            </a:r>
          </a:p>
          <a:p>
            <a:r>
              <a:rPr lang="en-IN" sz="2400" dirty="0"/>
              <a:t>Therefore the number of DDD is calculated as:</a:t>
            </a:r>
          </a:p>
          <a:p>
            <a:r>
              <a:rPr lang="en-IN" sz="2400" b="1" dirty="0">
                <a:solidFill>
                  <a:srgbClr val="00B0F0"/>
                </a:solidFill>
              </a:rPr>
              <a:t>= (0.75 g dose × 7 days/0.5 g DDD) = 10.5 DDDs</a:t>
            </a:r>
          </a:p>
          <a:p>
            <a:pPr>
              <a:lnSpc>
                <a:spcPct val="150000"/>
              </a:lnSpc>
            </a:pPr>
            <a:endParaRPr lang="en-US" sz="2800" dirty="0" smtClean="0"/>
          </a:p>
        </p:txBody>
      </p:sp>
    </p:spTree>
    <p:extLst>
      <p:ext uri="{BB962C8B-B14F-4D97-AF65-F5344CB8AC3E}">
        <p14:creationId xmlns:p14="http://schemas.microsoft.com/office/powerpoint/2010/main" val="3600524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b="1" dirty="0" smtClean="0">
                <a:solidFill>
                  <a:srgbClr val="FF0000"/>
                </a:solidFill>
              </a:rPr>
              <a:t>Days of Therapy (DOT) </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dirty="0" smtClean="0"/>
              <a:t>DOT of an antibiotic is the number of days that patient receives at least one dose of that antibiotic.</a:t>
            </a:r>
          </a:p>
          <a:p>
            <a:pPr marL="0" indent="0">
              <a:buNone/>
            </a:pPr>
            <a:r>
              <a:rPr lang="en-US" b="1" dirty="0">
                <a:solidFill>
                  <a:srgbClr val="7030A0"/>
                </a:solidFill>
              </a:rPr>
              <a:t>Examples include:</a:t>
            </a:r>
          </a:p>
          <a:p>
            <a:pPr marL="0" indent="0">
              <a:buNone/>
            </a:pPr>
            <a:r>
              <a:rPr lang="en-US" dirty="0"/>
              <a:t>-A patient has received </a:t>
            </a:r>
            <a:r>
              <a:rPr lang="en-US" dirty="0" err="1"/>
              <a:t>meropenem</a:t>
            </a:r>
            <a:r>
              <a:rPr lang="en-US" dirty="0"/>
              <a:t> 1 g, twice daily for 3 days; the DOT is 3</a:t>
            </a:r>
          </a:p>
          <a:p>
            <a:pPr marL="0" indent="0">
              <a:buNone/>
            </a:pPr>
            <a:r>
              <a:rPr lang="en-US" dirty="0"/>
              <a:t>-A patient has received </a:t>
            </a:r>
            <a:r>
              <a:rPr lang="en-US" dirty="0" err="1"/>
              <a:t>meropenem</a:t>
            </a:r>
            <a:r>
              <a:rPr lang="en-US" dirty="0"/>
              <a:t> 0.5 g, thrice daily for 3 days; the DOT is 3</a:t>
            </a:r>
          </a:p>
          <a:p>
            <a:pPr marL="0" indent="0">
              <a:buNone/>
            </a:pPr>
            <a:r>
              <a:rPr lang="en-US" dirty="0"/>
              <a:t>-A patient has received </a:t>
            </a:r>
            <a:r>
              <a:rPr lang="en-US" dirty="0" err="1"/>
              <a:t>meropenem</a:t>
            </a:r>
            <a:r>
              <a:rPr lang="en-US" dirty="0"/>
              <a:t> 1 g, twice daily and </a:t>
            </a:r>
            <a:r>
              <a:rPr lang="en-US" dirty="0" err="1"/>
              <a:t>vancomycin</a:t>
            </a:r>
            <a:r>
              <a:rPr lang="en-US" dirty="0"/>
              <a:t> 1g thrice daily for 3 days;</a:t>
            </a:r>
          </a:p>
          <a:p>
            <a:pPr marL="0" indent="0">
              <a:buNone/>
            </a:pPr>
            <a:r>
              <a:rPr lang="en-US" dirty="0"/>
              <a:t>the </a:t>
            </a:r>
            <a:r>
              <a:rPr lang="en-US" b="1" dirty="0">
                <a:solidFill>
                  <a:srgbClr val="00B0F0"/>
                </a:solidFill>
              </a:rPr>
              <a:t>DOT is 3+3=6</a:t>
            </a:r>
          </a:p>
          <a:p>
            <a:pPr marL="0" indent="0">
              <a:buNone/>
            </a:pPr>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spTree>
    <p:extLst>
      <p:ext uri="{BB962C8B-B14F-4D97-AF65-F5344CB8AC3E}">
        <p14:creationId xmlns:p14="http://schemas.microsoft.com/office/powerpoint/2010/main" val="2362524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z="3600" b="1" dirty="0" smtClean="0">
                <a:solidFill>
                  <a:srgbClr val="FF0000"/>
                </a:solidFill>
              </a:rPr>
              <a:t>RATIONAL USE OF ANTIMICROBIAL AGENTS</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Prescribe Only when Indicated</a:t>
            </a:r>
          </a:p>
          <a:p>
            <a:pPr lvl="1"/>
            <a:r>
              <a:rPr lang="en-US" dirty="0" smtClean="0"/>
              <a:t>Conditions where antibiotics are not required – Diarrhea, URTI, when alternative diagnosis like dengue or </a:t>
            </a:r>
            <a:r>
              <a:rPr lang="en-US" dirty="0" err="1" smtClean="0"/>
              <a:t>chikungunya</a:t>
            </a:r>
            <a:r>
              <a:rPr lang="en-US" dirty="0" smtClean="0"/>
              <a:t> is suspected, as routine antibiotic prophylaxis</a:t>
            </a:r>
          </a:p>
          <a:p>
            <a:r>
              <a:rPr lang="en-US" b="1" dirty="0" smtClean="0">
                <a:solidFill>
                  <a:srgbClr val="7030A0"/>
                </a:solidFill>
              </a:rPr>
              <a:t>Culture of Cultures</a:t>
            </a:r>
          </a:p>
          <a:p>
            <a:pPr lvl="1"/>
            <a:r>
              <a:rPr lang="en-US" dirty="0" smtClean="0"/>
              <a:t> Antibiotics should be initiated only after sending site-specific cultures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spTree>
    <p:extLst>
      <p:ext uri="{BB962C8B-B14F-4D97-AF65-F5344CB8AC3E}">
        <p14:creationId xmlns:p14="http://schemas.microsoft.com/office/powerpoint/2010/main" val="2286913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z="3600" b="1" dirty="0" smtClean="0">
                <a:solidFill>
                  <a:srgbClr val="FF0000"/>
                </a:solidFill>
              </a:rPr>
              <a:t>RATIONAL USE OF ANTIMICROBIAL AGENTS</a:t>
            </a:r>
            <a:endParaRPr lang="en-US" sz="3600"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7030A0"/>
                </a:solidFill>
              </a:rPr>
              <a:t>Empirical </a:t>
            </a:r>
            <a:r>
              <a:rPr lang="en-US" b="1" dirty="0" err="1" smtClean="0">
                <a:solidFill>
                  <a:srgbClr val="7030A0"/>
                </a:solidFill>
              </a:rPr>
              <a:t>vs</a:t>
            </a:r>
            <a:r>
              <a:rPr lang="en-US" b="1" dirty="0" smtClean="0">
                <a:solidFill>
                  <a:srgbClr val="7030A0"/>
                </a:solidFill>
              </a:rPr>
              <a:t> Targeted Therapy</a:t>
            </a:r>
          </a:p>
          <a:p>
            <a:pPr lvl="1"/>
            <a:r>
              <a:rPr lang="en-IN" b="1" dirty="0" smtClean="0">
                <a:solidFill>
                  <a:srgbClr val="00B0F0"/>
                </a:solidFill>
              </a:rPr>
              <a:t>Empirical therapy – </a:t>
            </a:r>
            <a:r>
              <a:rPr lang="en-IN" dirty="0" smtClean="0"/>
              <a:t>should be based on three important elements.</a:t>
            </a:r>
          </a:p>
          <a:p>
            <a:pPr lvl="2"/>
            <a:r>
              <a:rPr lang="en-IN" dirty="0" smtClean="0"/>
              <a:t>Infective syndrome likely to be present</a:t>
            </a:r>
          </a:p>
          <a:p>
            <a:pPr lvl="2"/>
            <a:r>
              <a:rPr lang="en-IN" dirty="0" smtClean="0"/>
              <a:t>Common etiological bacterial agents for that infective syndrome</a:t>
            </a:r>
          </a:p>
          <a:p>
            <a:pPr lvl="2"/>
            <a:r>
              <a:rPr lang="en-IN" dirty="0" smtClean="0"/>
              <a:t> Local </a:t>
            </a:r>
            <a:r>
              <a:rPr lang="en-IN" dirty="0" err="1" smtClean="0"/>
              <a:t>antibiogram</a:t>
            </a:r>
            <a:r>
              <a:rPr lang="en-IN" dirty="0" smtClean="0"/>
              <a:t> for those organisms, indicating the AMR pattern.</a:t>
            </a:r>
          </a:p>
          <a:p>
            <a:pPr lvl="1"/>
            <a:r>
              <a:rPr lang="en-IN" b="1" dirty="0" smtClean="0">
                <a:solidFill>
                  <a:srgbClr val="7030A0"/>
                </a:solidFill>
              </a:rPr>
              <a:t>Targeted or pathogen-directed therapy: </a:t>
            </a:r>
            <a:r>
              <a:rPr lang="en-IN" dirty="0" smtClean="0"/>
              <a:t>Empirical therapy should be modified subsequently, based on AST report.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41935951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normAutofit/>
          </a:bodyPr>
          <a:lstStyle/>
          <a:p>
            <a:r>
              <a:rPr lang="en-US" sz="3600" b="1" dirty="0" smtClean="0">
                <a:solidFill>
                  <a:srgbClr val="FF0000"/>
                </a:solidFill>
              </a:rPr>
              <a:t>MIC-guided Therapy</a:t>
            </a:r>
          </a:p>
          <a:p>
            <a:r>
              <a:rPr lang="en-US" sz="3600" dirty="0" smtClean="0"/>
              <a:t>AST - performed by DD or by MIC - latter more accurate and reliable.</a:t>
            </a:r>
          </a:p>
          <a:p>
            <a:r>
              <a:rPr lang="en-US" sz="3600" dirty="0" smtClean="0"/>
              <a:t>Certain situations - antibiotic treatment is MIC-guided.</a:t>
            </a:r>
          </a:p>
          <a:p>
            <a:pPr lvl="1"/>
            <a:r>
              <a:rPr lang="en-US" sz="3200" dirty="0" smtClean="0"/>
              <a:t>Clinical conditions - endocarditis, pneumococcal meningitis/pneumonia</a:t>
            </a:r>
          </a:p>
          <a:p>
            <a:pPr lvl="1"/>
            <a:r>
              <a:rPr lang="en-US" sz="3200" dirty="0" err="1" smtClean="0"/>
              <a:t>Vancomycin</a:t>
            </a:r>
            <a:r>
              <a:rPr lang="en-US" sz="3200" dirty="0" smtClean="0"/>
              <a:t> for S. </a:t>
            </a:r>
            <a:r>
              <a:rPr lang="en-US" sz="3200" dirty="0" err="1" smtClean="0"/>
              <a:t>aureus</a:t>
            </a:r>
            <a:r>
              <a:rPr lang="en-US" sz="3200" dirty="0" smtClean="0"/>
              <a:t>: </a:t>
            </a:r>
            <a:r>
              <a:rPr lang="en-US" sz="3200" dirty="0" err="1" smtClean="0"/>
              <a:t>Vancomycin</a:t>
            </a:r>
            <a:r>
              <a:rPr lang="en-US" sz="3200" dirty="0" smtClean="0"/>
              <a:t> – avoided if MIC is &gt;1 </a:t>
            </a:r>
            <a:r>
              <a:rPr lang="en-US" sz="3200" dirty="0" err="1" smtClean="0"/>
              <a:t>μg</a:t>
            </a:r>
            <a:r>
              <a:rPr lang="en-US" sz="3200" dirty="0" smtClean="0"/>
              <a:t>/</a:t>
            </a:r>
            <a:r>
              <a:rPr lang="en-US" sz="3200" dirty="0" err="1" smtClean="0"/>
              <a:t>mL.</a:t>
            </a:r>
            <a:endParaRPr lang="en-US" sz="3200"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spTree>
    <p:extLst>
      <p:ext uri="{BB962C8B-B14F-4D97-AF65-F5344CB8AC3E}">
        <p14:creationId xmlns:p14="http://schemas.microsoft.com/office/powerpoint/2010/main" val="4442467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914400"/>
            <a:ext cx="8229600" cy="5211763"/>
          </a:xfrm>
        </p:spPr>
        <p:txBody>
          <a:bodyPr>
            <a:normAutofit lnSpcReduction="10000"/>
          </a:bodyPr>
          <a:lstStyle/>
          <a:p>
            <a:r>
              <a:rPr lang="en-US" dirty="0" smtClean="0">
                <a:solidFill>
                  <a:srgbClr val="7030A0"/>
                </a:solidFill>
              </a:rPr>
              <a:t>MIC helps to select the most appropriate antibiotic</a:t>
            </a:r>
            <a:r>
              <a:rPr lang="en-US" dirty="0" smtClean="0"/>
              <a:t>:</a:t>
            </a:r>
          </a:p>
          <a:p>
            <a:pPr lvl="1"/>
            <a:r>
              <a:rPr lang="en-US" dirty="0" smtClean="0">
                <a:solidFill>
                  <a:srgbClr val="00B0F0"/>
                </a:solidFill>
              </a:rPr>
              <a:t>Lower - MIC, better - </a:t>
            </a:r>
            <a:r>
              <a:rPr lang="en-US" dirty="0" smtClean="0"/>
              <a:t>therapeutic efficacy. </a:t>
            </a:r>
          </a:p>
          <a:p>
            <a:pPr lvl="1"/>
            <a:r>
              <a:rPr lang="en-US" dirty="0" smtClean="0">
                <a:solidFill>
                  <a:srgbClr val="00B0F0"/>
                </a:solidFill>
              </a:rPr>
              <a:t>If &gt;1 antimicrobial agents – </a:t>
            </a:r>
            <a:r>
              <a:rPr lang="en-US" dirty="0" smtClean="0"/>
              <a:t>susceptible - antibiotic having lowest MIC (when compared with the </a:t>
            </a:r>
            <a:r>
              <a:rPr lang="en-US" dirty="0" smtClean="0">
                <a:solidFill>
                  <a:srgbClr val="00B0F0"/>
                </a:solidFill>
              </a:rPr>
              <a:t>susceptibility breakpoint) - </a:t>
            </a:r>
            <a:r>
              <a:rPr lang="en-US" dirty="0" smtClean="0"/>
              <a:t>chosen for therapy.</a:t>
            </a:r>
          </a:p>
          <a:p>
            <a:pPr lvl="1"/>
            <a:r>
              <a:rPr lang="en-US" dirty="0" smtClean="0"/>
              <a:t>Better guided by calculating the therapeutic index.</a:t>
            </a:r>
          </a:p>
          <a:p>
            <a:r>
              <a:rPr lang="en-US" dirty="0">
                <a:solidFill>
                  <a:srgbClr val="00B0F0"/>
                </a:solidFill>
              </a:rPr>
              <a:t>Therapeutic drug monitoring - </a:t>
            </a:r>
            <a:r>
              <a:rPr lang="en-US" dirty="0"/>
              <a:t>necessary to find out how the drug behaves in vivo - important for antibiotic - </a:t>
            </a:r>
            <a:r>
              <a:rPr lang="en-US" dirty="0" err="1"/>
              <a:t>vancomycin</a:t>
            </a:r>
            <a:r>
              <a:rPr lang="en-US" dirty="0"/>
              <a:t>, </a:t>
            </a:r>
            <a:r>
              <a:rPr lang="en-US" dirty="0" err="1"/>
              <a:t>amikacin</a:t>
            </a:r>
            <a:r>
              <a:rPr lang="en-US" dirty="0"/>
              <a:t> and </a:t>
            </a:r>
            <a:r>
              <a:rPr lang="en-US" dirty="0" err="1"/>
              <a:t>colistin</a:t>
            </a:r>
            <a:r>
              <a:rPr lang="en-US" dirty="0"/>
              <a:t>.</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spTree>
    <p:extLst>
      <p:ext uri="{BB962C8B-B14F-4D97-AF65-F5344CB8AC3E}">
        <p14:creationId xmlns:p14="http://schemas.microsoft.com/office/powerpoint/2010/main" val="10764879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HOSPITAL ANTIBIOGRAM</a:t>
            </a: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a:t>A hospital </a:t>
            </a:r>
            <a:r>
              <a:rPr lang="en-US" dirty="0" err="1"/>
              <a:t>antibiogram</a:t>
            </a:r>
            <a:r>
              <a:rPr lang="en-US" dirty="0"/>
              <a:t> is a valuable tool in the field of healthcare and medicine. It is a document or database that provides information about the susceptibility of bacteria and other pathogens to various antibiotics. The primary uses of a hospital </a:t>
            </a:r>
            <a:r>
              <a:rPr lang="en-US" dirty="0" err="1"/>
              <a:t>antibiogram</a:t>
            </a:r>
            <a:r>
              <a:rPr lang="en-US" dirty="0"/>
              <a:t> include:</a:t>
            </a:r>
          </a:p>
        </p:txBody>
      </p:sp>
    </p:spTree>
    <p:extLst>
      <p:ext uri="{BB962C8B-B14F-4D97-AF65-F5344CB8AC3E}">
        <p14:creationId xmlns:p14="http://schemas.microsoft.com/office/powerpoint/2010/main" val="16664556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pPr marL="514350" indent="-514350">
              <a:lnSpc>
                <a:spcPct val="150000"/>
              </a:lnSpc>
              <a:buFont typeface="+mj-lt"/>
              <a:buAutoNum type="arabicPeriod"/>
            </a:pPr>
            <a:r>
              <a:rPr lang="en-US" b="1" dirty="0">
                <a:solidFill>
                  <a:srgbClr val="7030A0"/>
                </a:solidFill>
                <a:latin typeface="Söhne"/>
              </a:rPr>
              <a:t>Antibiotic Selection</a:t>
            </a:r>
            <a:r>
              <a:rPr lang="en-US" dirty="0">
                <a:solidFill>
                  <a:srgbClr val="7030A0"/>
                </a:solidFill>
                <a:latin typeface="Söhne"/>
              </a:rPr>
              <a:t>: </a:t>
            </a:r>
            <a:r>
              <a:rPr lang="en-US" dirty="0">
                <a:solidFill>
                  <a:srgbClr val="374151"/>
                </a:solidFill>
                <a:latin typeface="Söhne"/>
              </a:rPr>
              <a:t>Doctors and healthcare providers use </a:t>
            </a:r>
            <a:r>
              <a:rPr lang="en-US" dirty="0" err="1">
                <a:solidFill>
                  <a:srgbClr val="374151"/>
                </a:solidFill>
                <a:latin typeface="Söhne"/>
              </a:rPr>
              <a:t>antibiograms</a:t>
            </a:r>
            <a:r>
              <a:rPr lang="en-US" dirty="0">
                <a:solidFill>
                  <a:srgbClr val="374151"/>
                </a:solidFill>
                <a:latin typeface="Söhne"/>
              </a:rPr>
              <a:t> to guide them in selecting the most appropriate antibiotic treatment for patients with bacterial infections. By knowing which antibiotics are effective against specific pathogens, they can make more informed treatment decisions, helping to improve patient outcomes.</a:t>
            </a:r>
            <a:endParaRPr lang="en-US" dirty="0"/>
          </a:p>
        </p:txBody>
      </p:sp>
    </p:spTree>
    <p:extLst>
      <p:ext uri="{BB962C8B-B14F-4D97-AF65-F5344CB8AC3E}">
        <p14:creationId xmlns:p14="http://schemas.microsoft.com/office/powerpoint/2010/main" val="3620907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a:bodyPr>
          <a:lstStyle/>
          <a:p>
            <a:pPr marL="0" indent="0">
              <a:lnSpc>
                <a:spcPct val="150000"/>
              </a:lnSpc>
              <a:buNone/>
            </a:pPr>
            <a:r>
              <a:rPr lang="en-US" b="1" dirty="0" smtClean="0">
                <a:solidFill>
                  <a:srgbClr val="7030A0"/>
                </a:solidFill>
                <a:latin typeface="Söhne"/>
              </a:rPr>
              <a:t> 2. Empirical </a:t>
            </a:r>
            <a:r>
              <a:rPr lang="en-US" b="1" dirty="0">
                <a:solidFill>
                  <a:srgbClr val="7030A0"/>
                </a:solidFill>
                <a:latin typeface="Söhne"/>
              </a:rPr>
              <a:t>Therapy</a:t>
            </a:r>
            <a:r>
              <a:rPr lang="en-US" dirty="0">
                <a:solidFill>
                  <a:srgbClr val="7030A0"/>
                </a:solidFill>
                <a:latin typeface="Söhne"/>
              </a:rPr>
              <a:t>: </a:t>
            </a:r>
            <a:r>
              <a:rPr lang="en-US" dirty="0">
                <a:solidFill>
                  <a:srgbClr val="374151"/>
                </a:solidFill>
                <a:latin typeface="Söhne"/>
              </a:rPr>
              <a:t>In some cases, healthcare providers need to initiate antibiotic treatment before they have the results of a specific pathogen's susceptibility testing. </a:t>
            </a:r>
            <a:r>
              <a:rPr lang="en-US" dirty="0" err="1">
                <a:solidFill>
                  <a:srgbClr val="374151"/>
                </a:solidFill>
                <a:latin typeface="Söhne"/>
              </a:rPr>
              <a:t>Antibiograms</a:t>
            </a:r>
            <a:r>
              <a:rPr lang="en-US" dirty="0">
                <a:solidFill>
                  <a:srgbClr val="374151"/>
                </a:solidFill>
                <a:latin typeface="Söhne"/>
              </a:rPr>
              <a:t> can help guide these empirical therapy choices by indicating which antibiotics are likely to be effective against the prevalent bacteria in the hospital or community.</a:t>
            </a:r>
            <a:endParaRPr lang="en-US" dirty="0"/>
          </a:p>
        </p:txBody>
      </p:sp>
    </p:spTree>
    <p:extLst>
      <p:ext uri="{BB962C8B-B14F-4D97-AF65-F5344CB8AC3E}">
        <p14:creationId xmlns:p14="http://schemas.microsoft.com/office/powerpoint/2010/main" val="10634928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lnSpc>
                <a:spcPct val="150000"/>
              </a:lnSpc>
              <a:buNone/>
            </a:pPr>
            <a:r>
              <a:rPr lang="en-US" b="1" dirty="0" smtClean="0">
                <a:solidFill>
                  <a:srgbClr val="7030A0"/>
                </a:solidFill>
              </a:rPr>
              <a:t>3. Resistance </a:t>
            </a:r>
            <a:r>
              <a:rPr lang="en-US" b="1" dirty="0">
                <a:solidFill>
                  <a:srgbClr val="7030A0"/>
                </a:solidFill>
              </a:rPr>
              <a:t>Monitoring</a:t>
            </a:r>
            <a:r>
              <a:rPr lang="en-US" dirty="0">
                <a:solidFill>
                  <a:srgbClr val="7030A0"/>
                </a:solidFill>
              </a:rPr>
              <a:t>: </a:t>
            </a:r>
            <a:r>
              <a:rPr lang="en-US" dirty="0"/>
              <a:t>Hospitals can use </a:t>
            </a:r>
            <a:r>
              <a:rPr lang="en-US" dirty="0" err="1"/>
              <a:t>antibiograms</a:t>
            </a:r>
            <a:r>
              <a:rPr lang="en-US" dirty="0"/>
              <a:t> to track patterns of antibiotic resistance among the pathogens they encounter. This information is crucial for infection control and for identifying emerging resistance trends that may require changes in antibiotic prescribing practices.</a:t>
            </a:r>
          </a:p>
        </p:txBody>
      </p:sp>
    </p:spTree>
    <p:extLst>
      <p:ext uri="{BB962C8B-B14F-4D97-AF65-F5344CB8AC3E}">
        <p14:creationId xmlns:p14="http://schemas.microsoft.com/office/powerpoint/2010/main" val="22405373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lnSpc>
                <a:spcPct val="150000"/>
              </a:lnSpc>
              <a:buNone/>
            </a:pPr>
            <a:r>
              <a:rPr lang="en-US" b="1" dirty="0" smtClean="0">
                <a:solidFill>
                  <a:srgbClr val="7030A0"/>
                </a:solidFill>
              </a:rPr>
              <a:t>4. Quality </a:t>
            </a:r>
            <a:r>
              <a:rPr lang="en-US" b="1" dirty="0">
                <a:solidFill>
                  <a:srgbClr val="7030A0"/>
                </a:solidFill>
              </a:rPr>
              <a:t>Improvement</a:t>
            </a:r>
            <a:r>
              <a:rPr lang="en-US" dirty="0">
                <a:solidFill>
                  <a:srgbClr val="7030A0"/>
                </a:solidFill>
              </a:rPr>
              <a:t>: </a:t>
            </a:r>
            <a:r>
              <a:rPr lang="en-US" dirty="0"/>
              <a:t>Hospitals can use </a:t>
            </a:r>
            <a:r>
              <a:rPr lang="en-US" dirty="0" err="1"/>
              <a:t>antibiograms</a:t>
            </a:r>
            <a:r>
              <a:rPr lang="en-US" dirty="0"/>
              <a:t> as a quality improvement tool. By regularly analyzing data on antibiotic resistance and susceptibility, healthcare institutions can identify areas for improvement in infection control practices and antibiotic stewardship programs.</a:t>
            </a:r>
          </a:p>
        </p:txBody>
      </p:sp>
    </p:spTree>
    <p:extLst>
      <p:ext uri="{BB962C8B-B14F-4D97-AF65-F5344CB8AC3E}">
        <p14:creationId xmlns:p14="http://schemas.microsoft.com/office/powerpoint/2010/main" val="13617454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nSpc>
                <a:spcPct val="150000"/>
              </a:lnSpc>
              <a:buNone/>
            </a:pPr>
            <a:r>
              <a:rPr lang="en-US" b="1" dirty="0" smtClean="0">
                <a:solidFill>
                  <a:srgbClr val="7030A0"/>
                </a:solidFill>
              </a:rPr>
              <a:t>5. Guiding </a:t>
            </a:r>
            <a:r>
              <a:rPr lang="en-US" b="1" dirty="0">
                <a:solidFill>
                  <a:srgbClr val="7030A0"/>
                </a:solidFill>
              </a:rPr>
              <a:t>Antibiotic Stewardship</a:t>
            </a:r>
            <a:r>
              <a:rPr lang="en-US" dirty="0">
                <a:solidFill>
                  <a:srgbClr val="7030A0"/>
                </a:solidFill>
              </a:rPr>
              <a:t>: </a:t>
            </a:r>
            <a:r>
              <a:rPr lang="en-US" dirty="0" err="1"/>
              <a:t>Antibiograms</a:t>
            </a:r>
            <a:r>
              <a:rPr lang="en-US" dirty="0"/>
              <a:t> are an essential component of antibiotic stewardship programs, which aim to promote the responsible use of antibiotics. These programs help reduce antibiotic overuse and misuse, which can contribute to the development of antibiotic resistance.</a:t>
            </a:r>
          </a:p>
        </p:txBody>
      </p:sp>
    </p:spTree>
    <p:extLst>
      <p:ext uri="{BB962C8B-B14F-4D97-AF65-F5344CB8AC3E}">
        <p14:creationId xmlns:p14="http://schemas.microsoft.com/office/powerpoint/2010/main" val="1548049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nSpc>
                <a:spcPct val="150000"/>
              </a:lnSpc>
              <a:buNone/>
            </a:pPr>
            <a:r>
              <a:rPr lang="en-US" b="1" dirty="0" smtClean="0">
                <a:solidFill>
                  <a:srgbClr val="7030A0"/>
                </a:solidFill>
              </a:rPr>
              <a:t>6. Tailored </a:t>
            </a:r>
            <a:r>
              <a:rPr lang="en-US" b="1" dirty="0">
                <a:solidFill>
                  <a:srgbClr val="7030A0"/>
                </a:solidFill>
              </a:rPr>
              <a:t>Treatment Plans</a:t>
            </a:r>
            <a:r>
              <a:rPr lang="en-US" dirty="0">
                <a:solidFill>
                  <a:srgbClr val="7030A0"/>
                </a:solidFill>
              </a:rPr>
              <a:t>: </a:t>
            </a:r>
            <a:r>
              <a:rPr lang="en-US" dirty="0"/>
              <a:t>In cases where patients have recurrent or chronic infections, knowledge of antibiotic susceptibility patterns can help tailor treatment plans to maximize effectiveness while minimizing the risk of resistance development.</a:t>
            </a:r>
          </a:p>
        </p:txBody>
      </p:sp>
    </p:spTree>
    <p:extLst>
      <p:ext uri="{BB962C8B-B14F-4D97-AF65-F5344CB8AC3E}">
        <p14:creationId xmlns:p14="http://schemas.microsoft.com/office/powerpoint/2010/main" val="35280002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lnSpc>
                <a:spcPct val="150000"/>
              </a:lnSpc>
              <a:buNone/>
            </a:pPr>
            <a:r>
              <a:rPr lang="en-US" b="1" dirty="0" smtClean="0">
                <a:solidFill>
                  <a:srgbClr val="7030A0"/>
                </a:solidFill>
              </a:rPr>
              <a:t>7. Public </a:t>
            </a:r>
            <a:r>
              <a:rPr lang="en-US" b="1" dirty="0">
                <a:solidFill>
                  <a:srgbClr val="7030A0"/>
                </a:solidFill>
              </a:rPr>
              <a:t>Health Surveillance</a:t>
            </a:r>
            <a:r>
              <a:rPr lang="en-US" dirty="0">
                <a:solidFill>
                  <a:srgbClr val="7030A0"/>
                </a:solidFill>
              </a:rPr>
              <a:t>: </a:t>
            </a:r>
            <a:r>
              <a:rPr lang="en-US" dirty="0"/>
              <a:t>Aggregated </a:t>
            </a:r>
            <a:r>
              <a:rPr lang="en-US" dirty="0" err="1"/>
              <a:t>antibiogram</a:t>
            </a:r>
            <a:r>
              <a:rPr lang="en-US" dirty="0"/>
              <a:t> data can be shared with public health agencies to monitor antibiotic resistance trends at a regional or national level. This information can inform public health policies and strategies for combating antibiotic resistance.</a:t>
            </a:r>
          </a:p>
        </p:txBody>
      </p:sp>
    </p:spTree>
    <p:extLst>
      <p:ext uri="{BB962C8B-B14F-4D97-AF65-F5344CB8AC3E}">
        <p14:creationId xmlns:p14="http://schemas.microsoft.com/office/powerpoint/2010/main" val="18983532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lnSpc>
                <a:spcPct val="150000"/>
              </a:lnSpc>
              <a:buNone/>
            </a:pPr>
            <a:r>
              <a:rPr lang="en-US" b="1" dirty="0" smtClean="0">
                <a:solidFill>
                  <a:srgbClr val="7030A0"/>
                </a:solidFill>
              </a:rPr>
              <a:t>8. Education </a:t>
            </a:r>
            <a:r>
              <a:rPr lang="en-US" b="1" dirty="0">
                <a:solidFill>
                  <a:srgbClr val="7030A0"/>
                </a:solidFill>
              </a:rPr>
              <a:t>and Training</a:t>
            </a:r>
            <a:r>
              <a:rPr lang="en-US" dirty="0">
                <a:solidFill>
                  <a:srgbClr val="7030A0"/>
                </a:solidFill>
              </a:rPr>
              <a:t>: </a:t>
            </a:r>
            <a:r>
              <a:rPr lang="en-US" dirty="0" err="1"/>
              <a:t>Antibiograms</a:t>
            </a:r>
            <a:r>
              <a:rPr lang="en-US" dirty="0"/>
              <a:t> can be valuable educational tools for healthcare professionals, helping them stay up-to-date on local resistance patterns and best practices for antibiotic use.</a:t>
            </a:r>
          </a:p>
        </p:txBody>
      </p:sp>
    </p:spTree>
    <p:extLst>
      <p:ext uri="{BB962C8B-B14F-4D97-AF65-F5344CB8AC3E}">
        <p14:creationId xmlns:p14="http://schemas.microsoft.com/office/powerpoint/2010/main" val="39214285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lnSpc>
                <a:spcPct val="150000"/>
              </a:lnSpc>
              <a:buNone/>
            </a:pPr>
            <a:r>
              <a:rPr lang="en-US" b="1" dirty="0" smtClean="0">
                <a:solidFill>
                  <a:srgbClr val="7030A0"/>
                </a:solidFill>
              </a:rPr>
              <a:t>9. Research</a:t>
            </a:r>
            <a:r>
              <a:rPr lang="en-US" dirty="0">
                <a:solidFill>
                  <a:srgbClr val="7030A0"/>
                </a:solidFill>
              </a:rPr>
              <a:t>: </a:t>
            </a:r>
            <a:r>
              <a:rPr lang="en-US" dirty="0"/>
              <a:t>Researchers in the fields of microbiology, infectious diseases, and epidemiology can use </a:t>
            </a:r>
            <a:r>
              <a:rPr lang="en-US" dirty="0" err="1"/>
              <a:t>antibiogram</a:t>
            </a:r>
            <a:r>
              <a:rPr lang="en-US" dirty="0"/>
              <a:t> data to study antibiotic resistance trends, identify novel resistance mechanisms, and develop new antibiotics.</a:t>
            </a:r>
          </a:p>
        </p:txBody>
      </p:sp>
    </p:spTree>
    <p:extLst>
      <p:ext uri="{BB962C8B-B14F-4D97-AF65-F5344CB8AC3E}">
        <p14:creationId xmlns:p14="http://schemas.microsoft.com/office/powerpoint/2010/main" val="38453748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400" b="1" dirty="0" smtClean="0">
                <a:solidFill>
                  <a:srgbClr val="FF0000"/>
                </a:solidFill>
              </a:rPr>
              <a:t>Hospital </a:t>
            </a:r>
            <a:r>
              <a:rPr lang="en-US" sz="2400" b="1" dirty="0" err="1" smtClean="0">
                <a:solidFill>
                  <a:srgbClr val="FF0000"/>
                </a:solidFill>
              </a:rPr>
              <a:t>antibiogram</a:t>
            </a:r>
            <a:r>
              <a:rPr lang="en-US" sz="2400" b="1" dirty="0" smtClean="0">
                <a:solidFill>
                  <a:srgbClr val="FF0000"/>
                </a:solidFill>
              </a:rPr>
              <a:t> of gram-negative bacteria for the year 2022, expressed in terms of susceptibility rate </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749879650"/>
              </p:ext>
            </p:extLst>
          </p:nvPr>
        </p:nvGraphicFramePr>
        <p:xfrm>
          <a:off x="228600" y="1524000"/>
          <a:ext cx="8879843" cy="4243260"/>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xmlns="" val="20000"/>
                    </a:ext>
                  </a:extLst>
                </a:gridCol>
                <a:gridCol w="1165498">
                  <a:extLst>
                    <a:ext uri="{9D8B030D-6E8A-4147-A177-3AD203B41FA5}">
                      <a16:colId xmlns:a16="http://schemas.microsoft.com/office/drawing/2014/main" xmlns="" val="20001"/>
                    </a:ext>
                  </a:extLst>
                </a:gridCol>
                <a:gridCol w="1268549">
                  <a:extLst>
                    <a:ext uri="{9D8B030D-6E8A-4147-A177-3AD203B41FA5}">
                      <a16:colId xmlns:a16="http://schemas.microsoft.com/office/drawing/2014/main" xmlns="" val="20002"/>
                    </a:ext>
                  </a:extLst>
                </a:gridCol>
                <a:gridCol w="1268549">
                  <a:extLst>
                    <a:ext uri="{9D8B030D-6E8A-4147-A177-3AD203B41FA5}">
                      <a16:colId xmlns:a16="http://schemas.microsoft.com/office/drawing/2014/main" xmlns="" val="20003"/>
                    </a:ext>
                  </a:extLst>
                </a:gridCol>
                <a:gridCol w="1268549">
                  <a:extLst>
                    <a:ext uri="{9D8B030D-6E8A-4147-A177-3AD203B41FA5}">
                      <a16:colId xmlns:a16="http://schemas.microsoft.com/office/drawing/2014/main" xmlns="" val="20004"/>
                    </a:ext>
                  </a:extLst>
                </a:gridCol>
                <a:gridCol w="1268549">
                  <a:extLst>
                    <a:ext uri="{9D8B030D-6E8A-4147-A177-3AD203B41FA5}">
                      <a16:colId xmlns:a16="http://schemas.microsoft.com/office/drawing/2014/main" xmlns="" val="20005"/>
                    </a:ext>
                  </a:extLst>
                </a:gridCol>
                <a:gridCol w="1268549">
                  <a:extLst>
                    <a:ext uri="{9D8B030D-6E8A-4147-A177-3AD203B41FA5}">
                      <a16:colId xmlns:a16="http://schemas.microsoft.com/office/drawing/2014/main" xmlns="" val="20006"/>
                    </a:ext>
                  </a:extLst>
                </a:gridCol>
              </a:tblGrid>
              <a:tr h="762000">
                <a:tc>
                  <a:txBody>
                    <a:bodyPr/>
                    <a:lstStyle/>
                    <a:p>
                      <a:endParaRPr lang="en-US" sz="1600" b="1" dirty="0">
                        <a:solidFill>
                          <a:srgbClr val="7030A0"/>
                        </a:solidFill>
                        <a:latin typeface="Roboto Condensed Light" panose="020B0604020202020204" charset="0"/>
                        <a:ea typeface="Roboto Condensed Light" panose="020B0604020202020204" charset="0"/>
                      </a:endParaRPr>
                    </a:p>
                  </a:txBody>
                  <a:tcPr marT="60960" marB="60960" anchor="ctr"/>
                </a:tc>
                <a:tc>
                  <a:txBody>
                    <a:bodyPr/>
                    <a:lstStyle/>
                    <a:p>
                      <a:r>
                        <a:rPr lang="en-US" sz="1400" b="1" u="none" strike="noStrike" cap="none" dirty="0">
                          <a:solidFill>
                            <a:srgbClr val="7030A0"/>
                          </a:solidFill>
                          <a:effectLst/>
                          <a:sym typeface="Arial"/>
                        </a:rPr>
                        <a:t>Ciprofloxacin</a:t>
                      </a:r>
                      <a:endParaRPr lang="en-US" sz="1400" b="1" dirty="0">
                        <a:solidFill>
                          <a:srgbClr val="7030A0"/>
                        </a:solidFill>
                        <a:latin typeface="Roboto Condensed Light" panose="020B0604020202020204" charset="0"/>
                        <a:ea typeface="Roboto Condensed Light" panose="020B0604020202020204" charset="0"/>
                      </a:endParaRPr>
                    </a:p>
                  </a:txBody>
                  <a:tcPr marT="60960" marB="60960" anchor="ctr"/>
                </a:tc>
                <a:tc>
                  <a:txBody>
                    <a:bodyPr/>
                    <a:lstStyle/>
                    <a:p>
                      <a:r>
                        <a:rPr lang="en-US" sz="1400" b="1" u="none" strike="noStrike" cap="none" dirty="0">
                          <a:solidFill>
                            <a:srgbClr val="7030A0"/>
                          </a:solidFill>
                          <a:effectLst/>
                          <a:sym typeface="Arial"/>
                        </a:rPr>
                        <a:t>Amikacin</a:t>
                      </a:r>
                      <a:endParaRPr lang="en-US" sz="1400" b="1" dirty="0">
                        <a:solidFill>
                          <a:srgbClr val="7030A0"/>
                        </a:solidFill>
                        <a:latin typeface="Roboto Condensed Light" panose="020B0604020202020204" charset="0"/>
                        <a:ea typeface="Roboto Condensed Light" panose="020B0604020202020204" charset="0"/>
                      </a:endParaRPr>
                    </a:p>
                  </a:txBody>
                  <a:tcPr marT="60960" marB="60960" anchor="ctr"/>
                </a:tc>
                <a:tc>
                  <a:txBody>
                    <a:bodyPr/>
                    <a:lstStyle/>
                    <a:p>
                      <a:r>
                        <a:rPr lang="en-US" sz="1400" b="1" u="none" strike="noStrike" cap="none" dirty="0">
                          <a:solidFill>
                            <a:srgbClr val="7030A0"/>
                          </a:solidFill>
                          <a:effectLst/>
                          <a:sym typeface="Arial"/>
                        </a:rPr>
                        <a:t>Ceftazidime </a:t>
                      </a:r>
                      <a:endParaRPr lang="en-US" sz="1400" b="1" dirty="0">
                        <a:solidFill>
                          <a:srgbClr val="7030A0"/>
                        </a:solidFill>
                        <a:latin typeface="Roboto Condensed Light" panose="020B0604020202020204" charset="0"/>
                        <a:ea typeface="Roboto Condensed Light" panose="020B0604020202020204" charset="0"/>
                      </a:endParaRPr>
                    </a:p>
                  </a:txBody>
                  <a:tcPr marT="60960" marB="60960" anchor="ctr"/>
                </a:tc>
                <a:tc>
                  <a:txBody>
                    <a:bodyPr/>
                    <a:lstStyle/>
                    <a:p>
                      <a:r>
                        <a:rPr lang="en-US" sz="1400" b="1" u="none" strike="noStrike" cap="none" dirty="0">
                          <a:solidFill>
                            <a:srgbClr val="7030A0"/>
                          </a:solidFill>
                          <a:effectLst/>
                          <a:sym typeface="Arial"/>
                        </a:rPr>
                        <a:t>Piperacillin-</a:t>
                      </a:r>
                      <a:endParaRPr lang="en-US" sz="1400" b="1" dirty="0">
                        <a:solidFill>
                          <a:srgbClr val="7030A0"/>
                        </a:solidFill>
                      </a:endParaRPr>
                    </a:p>
                    <a:p>
                      <a:r>
                        <a:rPr lang="en-US" sz="1400" b="1" u="none" strike="noStrike" cap="none" dirty="0" err="1">
                          <a:solidFill>
                            <a:srgbClr val="7030A0"/>
                          </a:solidFill>
                          <a:effectLst/>
                          <a:sym typeface="Arial"/>
                        </a:rPr>
                        <a:t>tazobactam</a:t>
                      </a:r>
                      <a:endParaRPr lang="en-US" sz="1400" b="1" dirty="0">
                        <a:solidFill>
                          <a:srgbClr val="7030A0"/>
                        </a:solidFill>
                        <a:latin typeface="Roboto Condensed Light" panose="020B0604020202020204" charset="0"/>
                        <a:ea typeface="Roboto Condensed Light" panose="020B0604020202020204" charset="0"/>
                      </a:endParaRPr>
                    </a:p>
                  </a:txBody>
                  <a:tcPr marT="60960" marB="60960" anchor="ctr"/>
                </a:tc>
                <a:tc>
                  <a:txBody>
                    <a:bodyPr/>
                    <a:lstStyle/>
                    <a:p>
                      <a:r>
                        <a:rPr lang="en-US" sz="1400" b="1" dirty="0" err="1">
                          <a:solidFill>
                            <a:srgbClr val="7030A0"/>
                          </a:solidFill>
                        </a:rPr>
                        <a:t>Meropenem</a:t>
                      </a:r>
                      <a:endParaRPr lang="en-US" sz="1400" b="1" dirty="0">
                        <a:solidFill>
                          <a:srgbClr val="7030A0"/>
                        </a:solidFill>
                        <a:latin typeface="Roboto Condensed Light" panose="020B0604020202020204" charset="0"/>
                        <a:ea typeface="Roboto Condensed Light" panose="020B0604020202020204" charset="0"/>
                      </a:endParaRPr>
                    </a:p>
                  </a:txBody>
                  <a:tcPr marT="60960" marB="60960" anchor="ctr"/>
                </a:tc>
                <a:tc>
                  <a:txBody>
                    <a:bodyPr/>
                    <a:lstStyle/>
                    <a:p>
                      <a:r>
                        <a:rPr lang="en-US" sz="1400" b="1" dirty="0" err="1">
                          <a:solidFill>
                            <a:srgbClr val="7030A0"/>
                          </a:solidFill>
                        </a:rPr>
                        <a:t>Colistin</a:t>
                      </a:r>
                      <a:endParaRPr lang="en-US" sz="1400" b="1" dirty="0">
                        <a:solidFill>
                          <a:srgbClr val="7030A0"/>
                        </a:solidFill>
                        <a:latin typeface="Roboto Condensed Light" panose="020B0604020202020204" charset="0"/>
                        <a:ea typeface="Roboto Condensed Light" panose="020B0604020202020204" charset="0"/>
                      </a:endParaRPr>
                    </a:p>
                  </a:txBody>
                  <a:tcPr marT="60960" marB="60960" anchor="ctr"/>
                </a:tc>
                <a:extLst>
                  <a:ext uri="{0D108BD9-81ED-4DB2-BD59-A6C34878D82A}">
                    <a16:rowId xmlns:a16="http://schemas.microsoft.com/office/drawing/2014/main" xmlns="" val="10000"/>
                  </a:ext>
                </a:extLst>
              </a:tr>
              <a:tr h="726091">
                <a:tc>
                  <a:txBody>
                    <a:bodyPr/>
                    <a:lstStyle/>
                    <a:p>
                      <a:r>
                        <a:rPr lang="en-US" sz="1600" b="1" u="none" strike="noStrike" cap="none" dirty="0">
                          <a:solidFill>
                            <a:srgbClr val="00B050"/>
                          </a:solidFill>
                          <a:effectLst/>
                          <a:sym typeface="Arial"/>
                        </a:rPr>
                        <a:t>E. coli</a:t>
                      </a:r>
                      <a:endParaRPr lang="en-US" sz="1600" b="1" dirty="0">
                        <a:solidFill>
                          <a:srgbClr val="00B050"/>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25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85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55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75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82</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99</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extLst>
                  <a:ext uri="{0D108BD9-81ED-4DB2-BD59-A6C34878D82A}">
                    <a16:rowId xmlns:a16="http://schemas.microsoft.com/office/drawing/2014/main" xmlns="" val="10001"/>
                  </a:ext>
                </a:extLst>
              </a:tr>
              <a:tr h="726091">
                <a:tc>
                  <a:txBody>
                    <a:bodyPr/>
                    <a:lstStyle/>
                    <a:p>
                      <a:r>
                        <a:rPr lang="en-US" sz="1600" b="1" u="none" strike="noStrike" cap="none" dirty="0" err="1">
                          <a:solidFill>
                            <a:srgbClr val="00B050"/>
                          </a:solidFill>
                          <a:effectLst/>
                          <a:sym typeface="Arial"/>
                        </a:rPr>
                        <a:t>Klebsiella</a:t>
                      </a:r>
                      <a:endParaRPr lang="en-US" sz="1600" b="1" dirty="0">
                        <a:solidFill>
                          <a:srgbClr val="00B050"/>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15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75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35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65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70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85</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extLst>
                  <a:ext uri="{0D108BD9-81ED-4DB2-BD59-A6C34878D82A}">
                    <a16:rowId xmlns:a16="http://schemas.microsoft.com/office/drawing/2014/main" xmlns="" val="10002"/>
                  </a:ext>
                </a:extLst>
              </a:tr>
              <a:tr h="1014539">
                <a:tc>
                  <a:txBody>
                    <a:bodyPr/>
                    <a:lstStyle/>
                    <a:p>
                      <a:r>
                        <a:rPr lang="en-US" sz="1600" b="1" u="none" strike="noStrike" cap="none" dirty="0">
                          <a:solidFill>
                            <a:srgbClr val="00B050"/>
                          </a:solidFill>
                          <a:effectLst/>
                          <a:sym typeface="Arial"/>
                        </a:rPr>
                        <a:t>Pseudomonas</a:t>
                      </a:r>
                      <a:endParaRPr lang="en-US" sz="1600" b="1" dirty="0">
                        <a:solidFill>
                          <a:srgbClr val="00B050"/>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32</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80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60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80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80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99</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extLst>
                  <a:ext uri="{0D108BD9-81ED-4DB2-BD59-A6C34878D82A}">
                    <a16:rowId xmlns:a16="http://schemas.microsoft.com/office/drawing/2014/main" xmlns="" val="10003"/>
                  </a:ext>
                </a:extLst>
              </a:tr>
              <a:tr h="1014539">
                <a:tc>
                  <a:txBody>
                    <a:bodyPr/>
                    <a:lstStyle/>
                    <a:p>
                      <a:r>
                        <a:rPr lang="en-US" sz="1600" b="1" u="none" strike="noStrike" cap="none" dirty="0">
                          <a:solidFill>
                            <a:srgbClr val="00B050"/>
                          </a:solidFill>
                          <a:effectLst/>
                          <a:sym typeface="Arial"/>
                        </a:rPr>
                        <a:t>Acinetobacter</a:t>
                      </a:r>
                      <a:endParaRPr lang="en-US" sz="1600" b="1" dirty="0">
                        <a:solidFill>
                          <a:srgbClr val="00B050"/>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29</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70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10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18</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20</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tc>
                  <a:txBody>
                    <a:bodyPr/>
                    <a:lstStyle/>
                    <a:p>
                      <a:pPr algn="ctr"/>
                      <a:r>
                        <a:rPr lang="en-US" sz="1600" dirty="0"/>
                        <a:t>99</a:t>
                      </a:r>
                      <a:endParaRPr lang="en-US" sz="1600" dirty="0">
                        <a:solidFill>
                          <a:schemeClr val="tx1"/>
                        </a:solidFill>
                        <a:latin typeface="Roboto Condensed Light" panose="020B0604020202020204" charset="0"/>
                        <a:ea typeface="Roboto Condensed Light" panose="020B0604020202020204" charset="0"/>
                      </a:endParaRPr>
                    </a:p>
                  </a:txBody>
                  <a:tcPr marT="60960" marB="60960" anchor="ct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1204433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solidFill>
                  <a:srgbClr val="FF0000"/>
                </a:solidFill>
              </a:rPr>
              <a:t>Therapeutic Drug Monitoring (TDM</a:t>
            </a:r>
            <a:r>
              <a:rPr lang="en-US" b="1" dirty="0" smtClean="0">
                <a:solidFill>
                  <a:srgbClr val="FF0000"/>
                </a:solidFill>
              </a:rPr>
              <a:t>)</a:t>
            </a:r>
            <a:endParaRPr lang="en-US" dirty="0">
              <a:solidFill>
                <a:srgbClr val="FF0000"/>
              </a:solidFill>
            </a:endParaRPr>
          </a:p>
        </p:txBody>
      </p:sp>
      <p:sp>
        <p:nvSpPr>
          <p:cNvPr id="3" name="Content Placeholder 2"/>
          <p:cNvSpPr>
            <a:spLocks noGrp="1"/>
          </p:cNvSpPr>
          <p:nvPr>
            <p:ph idx="1"/>
          </p:nvPr>
        </p:nvSpPr>
        <p:spPr>
          <a:xfrm>
            <a:off x="457200" y="1143000"/>
            <a:ext cx="8229600" cy="5486400"/>
          </a:xfrm>
        </p:spPr>
        <p:txBody>
          <a:bodyPr>
            <a:normAutofit fontScale="92500" lnSpcReduction="10000"/>
          </a:bodyPr>
          <a:lstStyle/>
          <a:p>
            <a:pPr>
              <a:lnSpc>
                <a:spcPct val="170000"/>
              </a:lnSpc>
            </a:pPr>
            <a:r>
              <a:rPr lang="en-US" sz="2400" dirty="0"/>
              <a:t>Therapeutic drug monitoring (TDM) is a medical practice that involves measuring the concentration of specific drugs in a patient's blood to ensure that they are within the therapeutic range – the range of drug concentrations that provides the desired therapeutic effect while minimizing the risk of adverse effects. </a:t>
            </a:r>
            <a:endParaRPr lang="en-US" sz="2400" dirty="0" smtClean="0"/>
          </a:p>
          <a:p>
            <a:pPr>
              <a:lnSpc>
                <a:spcPct val="170000"/>
              </a:lnSpc>
            </a:pPr>
            <a:r>
              <a:rPr lang="en-US" sz="2400" dirty="0" smtClean="0"/>
              <a:t>TDM </a:t>
            </a:r>
            <a:r>
              <a:rPr lang="en-US" sz="2400" dirty="0"/>
              <a:t>is commonly used for medications that have a narrow therapeutic window, meaning that there is a small margin between the minimum effective dose and the dose that could be toxic.</a:t>
            </a:r>
          </a:p>
          <a:p>
            <a:pPr marL="0" indent="0">
              <a:buNone/>
            </a:pPr>
            <a:r>
              <a:rPr lang="en-US" dirty="0"/>
              <a:t/>
            </a:r>
            <a:br>
              <a:rPr lang="en-US" dirty="0"/>
            </a:br>
            <a:endParaRPr lang="en-US" dirty="0"/>
          </a:p>
        </p:txBody>
      </p:sp>
    </p:spTree>
    <p:extLst>
      <p:ext uri="{BB962C8B-B14F-4D97-AF65-F5344CB8AC3E}">
        <p14:creationId xmlns:p14="http://schemas.microsoft.com/office/powerpoint/2010/main" val="3919630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a:lnSpc>
                <a:spcPct val="150000"/>
              </a:lnSpc>
            </a:pPr>
            <a:r>
              <a:rPr lang="en-US" b="1" dirty="0">
                <a:solidFill>
                  <a:srgbClr val="7030A0"/>
                </a:solidFill>
              </a:rPr>
              <a:t>Objective</a:t>
            </a:r>
            <a:r>
              <a:rPr lang="en-US" dirty="0">
                <a:solidFill>
                  <a:srgbClr val="7030A0"/>
                </a:solidFill>
              </a:rPr>
              <a:t>: </a:t>
            </a:r>
            <a:r>
              <a:rPr lang="en-US" dirty="0"/>
              <a:t>The primary goal of TDM is to personalize medication dosages for individual patients. It ensures that each patient receives the right amount of a drug to achieve the desired therapeutic outcome.</a:t>
            </a:r>
          </a:p>
        </p:txBody>
      </p:sp>
    </p:spTree>
    <p:extLst>
      <p:ext uri="{BB962C8B-B14F-4D97-AF65-F5344CB8AC3E}">
        <p14:creationId xmlns:p14="http://schemas.microsoft.com/office/powerpoint/2010/main" val="14108844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b="1" dirty="0" smtClean="0">
                <a:solidFill>
                  <a:srgbClr val="7030A0"/>
                </a:solidFill>
              </a:rPr>
              <a:t>Optimizing </a:t>
            </a:r>
            <a:r>
              <a:rPr lang="en-US" b="1" dirty="0">
                <a:solidFill>
                  <a:srgbClr val="7030A0"/>
                </a:solidFill>
              </a:rPr>
              <a:t>Drug Dosages</a:t>
            </a:r>
            <a:r>
              <a:rPr lang="en-US" dirty="0">
                <a:solidFill>
                  <a:srgbClr val="7030A0"/>
                </a:solidFill>
              </a:rPr>
              <a:t>: </a:t>
            </a:r>
            <a:r>
              <a:rPr lang="en-US" dirty="0"/>
              <a:t>TDM helps healthcare providers tailor drug dosages to the individual patient's needs. By measuring drug levels in the blood, doctors can adjust doses to ensure that patients receive the right amount of medication for their specific physiology and condition.</a:t>
            </a:r>
          </a:p>
        </p:txBody>
      </p:sp>
    </p:spTree>
    <p:extLst>
      <p:ext uri="{BB962C8B-B14F-4D97-AF65-F5344CB8AC3E}">
        <p14:creationId xmlns:p14="http://schemas.microsoft.com/office/powerpoint/2010/main" val="39999946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lnSpc>
                <a:spcPct val="150000"/>
              </a:lnSpc>
            </a:pPr>
            <a:r>
              <a:rPr lang="en-US" b="1" dirty="0">
                <a:solidFill>
                  <a:srgbClr val="7030A0"/>
                </a:solidFill>
              </a:rPr>
              <a:t>Preventing Toxicity</a:t>
            </a:r>
            <a:r>
              <a:rPr lang="en-US" dirty="0">
                <a:solidFill>
                  <a:srgbClr val="7030A0"/>
                </a:solidFill>
              </a:rPr>
              <a:t>: </a:t>
            </a:r>
            <a:r>
              <a:rPr lang="en-US" dirty="0"/>
              <a:t>For drugs with a narrow therapeutic window, TDM helps prevent drug toxicity. By monitoring drug concentrations, healthcare providers can identify and address situations where drug levels become too high, potentially causing harm.</a:t>
            </a:r>
          </a:p>
        </p:txBody>
      </p:sp>
    </p:spTree>
    <p:extLst>
      <p:ext uri="{BB962C8B-B14F-4D97-AF65-F5344CB8AC3E}">
        <p14:creationId xmlns:p14="http://schemas.microsoft.com/office/powerpoint/2010/main" val="1116500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lnSpc>
                <a:spcPct val="150000"/>
              </a:lnSpc>
            </a:pPr>
            <a:r>
              <a:rPr lang="en-US" b="1" dirty="0">
                <a:solidFill>
                  <a:srgbClr val="7030A0"/>
                </a:solidFill>
              </a:rPr>
              <a:t>Individualized Treatment</a:t>
            </a:r>
            <a:r>
              <a:rPr lang="en-US" dirty="0">
                <a:solidFill>
                  <a:srgbClr val="7030A0"/>
                </a:solidFill>
              </a:rPr>
              <a:t>: </a:t>
            </a:r>
            <a:r>
              <a:rPr lang="en-US" dirty="0"/>
              <a:t>TDM allows for individualized treatment plans, taking into account factors like metabolism, drug interactions, and variations in drug absorption among patients.</a:t>
            </a:r>
          </a:p>
        </p:txBody>
      </p:sp>
    </p:spTree>
    <p:extLst>
      <p:ext uri="{BB962C8B-B14F-4D97-AF65-F5344CB8AC3E}">
        <p14:creationId xmlns:p14="http://schemas.microsoft.com/office/powerpoint/2010/main" val="36105021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10000"/>
          </a:bodyPr>
          <a:lstStyle/>
          <a:p>
            <a:pPr>
              <a:lnSpc>
                <a:spcPct val="150000"/>
              </a:lnSpc>
            </a:pPr>
            <a:r>
              <a:rPr lang="en-US" b="1" dirty="0">
                <a:solidFill>
                  <a:srgbClr val="7030A0"/>
                </a:solidFill>
              </a:rPr>
              <a:t>Antiepileptic Drugs</a:t>
            </a:r>
            <a:r>
              <a:rPr lang="en-US" dirty="0">
                <a:solidFill>
                  <a:srgbClr val="7030A0"/>
                </a:solidFill>
              </a:rPr>
              <a:t>: </a:t>
            </a:r>
            <a:r>
              <a:rPr lang="en-US" dirty="0"/>
              <a:t>TDM is frequently used for antiepileptic medications because maintaining consistent drug levels is crucial for controlling seizures.</a:t>
            </a:r>
          </a:p>
          <a:p>
            <a:pPr>
              <a:lnSpc>
                <a:spcPct val="150000"/>
              </a:lnSpc>
            </a:pPr>
            <a:r>
              <a:rPr lang="en-US" b="1" dirty="0">
                <a:solidFill>
                  <a:srgbClr val="7030A0"/>
                </a:solidFill>
              </a:rPr>
              <a:t>Antibiotics</a:t>
            </a:r>
            <a:r>
              <a:rPr lang="en-US" dirty="0">
                <a:solidFill>
                  <a:srgbClr val="7030A0"/>
                </a:solidFill>
              </a:rPr>
              <a:t>: </a:t>
            </a:r>
            <a:r>
              <a:rPr lang="en-US" dirty="0"/>
              <a:t>TDM is also used for certain antibiotics, especially in cases of severe infections or when a patient isn't responding to standard dosages.</a:t>
            </a:r>
          </a:p>
          <a:p>
            <a:endParaRPr lang="en-US" dirty="0"/>
          </a:p>
        </p:txBody>
      </p:sp>
    </p:spTree>
    <p:extLst>
      <p:ext uri="{BB962C8B-B14F-4D97-AF65-F5344CB8AC3E}">
        <p14:creationId xmlns:p14="http://schemas.microsoft.com/office/powerpoint/2010/main" val="11895587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lnSpc>
                <a:spcPct val="150000"/>
              </a:lnSpc>
            </a:pPr>
            <a:r>
              <a:rPr lang="en-US" b="1" dirty="0" err="1">
                <a:solidFill>
                  <a:srgbClr val="7030A0"/>
                </a:solidFill>
              </a:rPr>
              <a:t>Immunosuppressants</a:t>
            </a:r>
            <a:r>
              <a:rPr lang="en-US" dirty="0">
                <a:solidFill>
                  <a:srgbClr val="7030A0"/>
                </a:solidFill>
              </a:rPr>
              <a:t>: </a:t>
            </a:r>
            <a:r>
              <a:rPr lang="en-US" dirty="0"/>
              <a:t>In transplant medicine, TDM is essential for medications that suppress the immune system to prevent organ rejection. It helps ensure the patient receives enough immunosuppression to prevent rejection but not so much that it leads to infections or other adverse effects.</a:t>
            </a:r>
          </a:p>
        </p:txBody>
      </p:sp>
    </p:spTree>
    <p:extLst>
      <p:ext uri="{BB962C8B-B14F-4D97-AF65-F5344CB8AC3E}">
        <p14:creationId xmlns:p14="http://schemas.microsoft.com/office/powerpoint/2010/main" val="31661957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r>
              <a:rPr lang="en-US" b="1" dirty="0">
                <a:solidFill>
                  <a:srgbClr val="7030A0"/>
                </a:solidFill>
              </a:rPr>
              <a:t>Psychiatric Medications</a:t>
            </a:r>
            <a:r>
              <a:rPr lang="en-US" dirty="0">
                <a:solidFill>
                  <a:srgbClr val="7030A0"/>
                </a:solidFill>
              </a:rPr>
              <a:t>: </a:t>
            </a:r>
            <a:r>
              <a:rPr lang="en-US" dirty="0"/>
              <a:t>Some psychiatric medications, like lithium for bipolar disorder, require TDM to maintain safe and effective blood levels.</a:t>
            </a:r>
          </a:p>
          <a:p>
            <a:r>
              <a:rPr lang="en-US" b="1" dirty="0">
                <a:solidFill>
                  <a:srgbClr val="7030A0"/>
                </a:solidFill>
              </a:rPr>
              <a:t>Monitoring Compliance</a:t>
            </a:r>
            <a:r>
              <a:rPr lang="en-US" dirty="0">
                <a:solidFill>
                  <a:srgbClr val="7030A0"/>
                </a:solidFill>
              </a:rPr>
              <a:t>: </a:t>
            </a:r>
            <a:r>
              <a:rPr lang="en-US" dirty="0"/>
              <a:t>TDM can be used to check if a patient is taking their medication as prescribed. Consistently low drug levels may indicate non-compliance.</a:t>
            </a:r>
          </a:p>
          <a:p>
            <a:r>
              <a:rPr lang="en-US" b="1" dirty="0">
                <a:solidFill>
                  <a:srgbClr val="7030A0"/>
                </a:solidFill>
              </a:rPr>
              <a:t>Research and Clinical Trials</a:t>
            </a:r>
            <a:r>
              <a:rPr lang="en-US" dirty="0">
                <a:solidFill>
                  <a:srgbClr val="7030A0"/>
                </a:solidFill>
              </a:rPr>
              <a:t>: </a:t>
            </a:r>
            <a:r>
              <a:rPr lang="en-US" dirty="0"/>
              <a:t>TDM can be valuable in clinical research and drug development to assess drug pharmacokinetics and pharmacodynamics.</a:t>
            </a:r>
          </a:p>
          <a:p>
            <a:endParaRPr lang="en-US" dirty="0"/>
          </a:p>
        </p:txBody>
      </p:sp>
    </p:spTree>
    <p:extLst>
      <p:ext uri="{BB962C8B-B14F-4D97-AF65-F5344CB8AC3E}">
        <p14:creationId xmlns:p14="http://schemas.microsoft.com/office/powerpoint/2010/main" val="5112001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91200"/>
          </a:xfrm>
        </p:spPr>
        <p:txBody>
          <a:bodyPr>
            <a:normAutofit/>
          </a:bodyPr>
          <a:lstStyle/>
          <a:p>
            <a:pPr marL="0" indent="0">
              <a:buNone/>
            </a:pPr>
            <a:r>
              <a:rPr lang="en-US" sz="2800" b="1" dirty="0" smtClean="0">
                <a:solidFill>
                  <a:srgbClr val="FF0000"/>
                </a:solidFill>
              </a:rPr>
              <a:t>Golden Rules of Antimicrobial Prescribing (MINDME)</a:t>
            </a:r>
          </a:p>
          <a:p>
            <a:pPr>
              <a:lnSpc>
                <a:spcPct val="200000"/>
              </a:lnSpc>
            </a:pPr>
            <a:r>
              <a:rPr lang="en-US" sz="2400" b="1" dirty="0" smtClean="0">
                <a:solidFill>
                  <a:srgbClr val="7030A0"/>
                </a:solidFill>
              </a:rPr>
              <a:t>M</a:t>
            </a:r>
            <a:r>
              <a:rPr lang="en-US" sz="2400" dirty="0" smtClean="0"/>
              <a:t> 	</a:t>
            </a:r>
            <a:r>
              <a:rPr lang="en-US" sz="2400" b="1" dirty="0" smtClean="0">
                <a:solidFill>
                  <a:srgbClr val="00B050"/>
                </a:solidFill>
              </a:rPr>
              <a:t>Microbiology guides therapy, where ever possible </a:t>
            </a:r>
          </a:p>
          <a:p>
            <a:pPr>
              <a:lnSpc>
                <a:spcPct val="200000"/>
              </a:lnSpc>
            </a:pPr>
            <a:r>
              <a:rPr lang="en-US" sz="2400" b="1" dirty="0" smtClean="0">
                <a:solidFill>
                  <a:srgbClr val="7030A0"/>
                </a:solidFill>
              </a:rPr>
              <a:t>I </a:t>
            </a:r>
            <a:r>
              <a:rPr lang="en-US" sz="2400" dirty="0" smtClean="0"/>
              <a:t>	</a:t>
            </a:r>
            <a:r>
              <a:rPr lang="en-US" sz="2400" b="1" dirty="0">
                <a:solidFill>
                  <a:srgbClr val="00B050"/>
                </a:solidFill>
              </a:rPr>
              <a:t>Indications should be evidence based</a:t>
            </a:r>
          </a:p>
          <a:p>
            <a:pPr>
              <a:lnSpc>
                <a:spcPct val="200000"/>
              </a:lnSpc>
            </a:pPr>
            <a:r>
              <a:rPr lang="en-US" sz="2400" b="1" dirty="0" smtClean="0">
                <a:solidFill>
                  <a:srgbClr val="7030A0"/>
                </a:solidFill>
              </a:rPr>
              <a:t>N</a:t>
            </a:r>
            <a:r>
              <a:rPr lang="en-US" sz="2400" dirty="0" smtClean="0"/>
              <a:t>	</a:t>
            </a:r>
            <a:r>
              <a:rPr lang="en-US" sz="2400" b="1" dirty="0">
                <a:solidFill>
                  <a:srgbClr val="00B050"/>
                </a:solidFill>
              </a:rPr>
              <a:t>Narrowest spectrum of antibiotics required</a:t>
            </a:r>
          </a:p>
          <a:p>
            <a:pPr>
              <a:lnSpc>
                <a:spcPct val="200000"/>
              </a:lnSpc>
            </a:pPr>
            <a:r>
              <a:rPr lang="en-US" sz="2400" b="1" dirty="0" smtClean="0">
                <a:solidFill>
                  <a:srgbClr val="7030A0"/>
                </a:solidFill>
              </a:rPr>
              <a:t>D</a:t>
            </a:r>
            <a:r>
              <a:rPr lang="en-US" sz="2400" dirty="0" smtClean="0"/>
              <a:t>	</a:t>
            </a:r>
            <a:r>
              <a:rPr lang="en-US" sz="2400" b="1" dirty="0">
                <a:solidFill>
                  <a:srgbClr val="00B050"/>
                </a:solidFill>
              </a:rPr>
              <a:t>Dosage appropriate to the site &amp; type of Infection</a:t>
            </a:r>
          </a:p>
          <a:p>
            <a:pPr>
              <a:lnSpc>
                <a:spcPct val="200000"/>
              </a:lnSpc>
            </a:pPr>
            <a:r>
              <a:rPr lang="en-US" sz="2400" b="1" dirty="0" smtClean="0">
                <a:solidFill>
                  <a:srgbClr val="7030A0"/>
                </a:solidFill>
              </a:rPr>
              <a:t>M</a:t>
            </a:r>
            <a:r>
              <a:rPr lang="en-US" sz="2400" dirty="0" smtClean="0"/>
              <a:t>	</a:t>
            </a:r>
            <a:r>
              <a:rPr lang="en-US" sz="2400" b="1" dirty="0" err="1">
                <a:solidFill>
                  <a:srgbClr val="00B050"/>
                </a:solidFill>
              </a:rPr>
              <a:t>Minimise</a:t>
            </a:r>
            <a:r>
              <a:rPr lang="en-US" sz="2400" b="1" dirty="0">
                <a:solidFill>
                  <a:srgbClr val="00B050"/>
                </a:solidFill>
              </a:rPr>
              <a:t> duration of therapy </a:t>
            </a:r>
          </a:p>
          <a:p>
            <a:pPr>
              <a:lnSpc>
                <a:spcPct val="200000"/>
              </a:lnSpc>
            </a:pPr>
            <a:r>
              <a:rPr lang="en-US" sz="2400" b="1" dirty="0" smtClean="0">
                <a:solidFill>
                  <a:srgbClr val="7030A0"/>
                </a:solidFill>
              </a:rPr>
              <a:t>E</a:t>
            </a:r>
            <a:r>
              <a:rPr lang="en-US" sz="2400" dirty="0" smtClean="0"/>
              <a:t>	</a:t>
            </a:r>
            <a:r>
              <a:rPr lang="en-US" sz="2400" b="1" dirty="0">
                <a:solidFill>
                  <a:srgbClr val="00B050"/>
                </a:solidFill>
              </a:rPr>
              <a:t>Ensure </a:t>
            </a:r>
            <a:r>
              <a:rPr lang="en-US" sz="2400" b="1" dirty="0" err="1">
                <a:solidFill>
                  <a:srgbClr val="00B050"/>
                </a:solidFill>
              </a:rPr>
              <a:t>Monotherapy</a:t>
            </a:r>
            <a:r>
              <a:rPr lang="en-US" sz="2400" b="1" dirty="0">
                <a:solidFill>
                  <a:srgbClr val="00B050"/>
                </a:solidFill>
              </a:rPr>
              <a:t> in most cases </a:t>
            </a:r>
          </a:p>
        </p:txBody>
      </p:sp>
    </p:spTree>
    <p:extLst>
      <p:ext uri="{BB962C8B-B14F-4D97-AF65-F5344CB8AC3E}">
        <p14:creationId xmlns:p14="http://schemas.microsoft.com/office/powerpoint/2010/main" val="6469725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892" y="304800"/>
            <a:ext cx="8757708" cy="6530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03399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FF0000"/>
                </a:solidFill>
              </a:rPr>
              <a:t>Methods </a:t>
            </a:r>
            <a:r>
              <a:rPr lang="en-US" b="1" dirty="0">
                <a:solidFill>
                  <a:srgbClr val="FF0000"/>
                </a:solidFill>
              </a:rPr>
              <a:t>for TDM</a:t>
            </a:r>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pPr>
              <a:lnSpc>
                <a:spcPct val="150000"/>
              </a:lnSpc>
            </a:pPr>
            <a:r>
              <a:rPr lang="en-US" dirty="0"/>
              <a:t>Therapeutic Drug Monitoring (TDM) involves specific methods and procedures to measure drug concentrations in a patient's biological fluids (usually blood) accurately. The exact method and procedure can vary depending on the drug being monitored and the laboratory's capabilities, but here is a general overview of the steps involved in TDM:</a:t>
            </a:r>
          </a:p>
        </p:txBody>
      </p:sp>
    </p:spTree>
    <p:extLst>
      <p:ext uri="{BB962C8B-B14F-4D97-AF65-F5344CB8AC3E}">
        <p14:creationId xmlns:p14="http://schemas.microsoft.com/office/powerpoint/2010/main" val="32080081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r>
              <a:rPr lang="en-US" b="1" dirty="0">
                <a:solidFill>
                  <a:srgbClr val="FF0000"/>
                </a:solidFill>
              </a:rPr>
              <a:t>Sample Collection</a:t>
            </a:r>
            <a:r>
              <a:rPr lang="en-US" dirty="0">
                <a:solidFill>
                  <a:srgbClr val="FF0000"/>
                </a:solidFill>
              </a:rPr>
              <a:t>:</a:t>
            </a:r>
          </a:p>
          <a:p>
            <a:r>
              <a:rPr lang="en-US" b="1" dirty="0">
                <a:solidFill>
                  <a:srgbClr val="7030A0"/>
                </a:solidFill>
              </a:rPr>
              <a:t>Selection of Biological Fluid</a:t>
            </a:r>
            <a:r>
              <a:rPr lang="en-US" dirty="0">
                <a:solidFill>
                  <a:srgbClr val="7030A0"/>
                </a:solidFill>
              </a:rPr>
              <a:t>: </a:t>
            </a:r>
            <a:r>
              <a:rPr lang="en-US" dirty="0"/>
              <a:t>The choice of biological fluid (typically blood, but sometimes urine or saliva) depends on the drug and its pharmacokinetics.</a:t>
            </a:r>
          </a:p>
          <a:p>
            <a:r>
              <a:rPr lang="en-US" b="1" dirty="0">
                <a:solidFill>
                  <a:srgbClr val="7030A0"/>
                </a:solidFill>
              </a:rPr>
              <a:t>Timing</a:t>
            </a:r>
            <a:r>
              <a:rPr lang="en-US" dirty="0">
                <a:solidFill>
                  <a:srgbClr val="7030A0"/>
                </a:solidFill>
              </a:rPr>
              <a:t>: </a:t>
            </a:r>
            <a:r>
              <a:rPr lang="en-US" dirty="0"/>
              <a:t>The timing of sample collection relative to drug administration is critical and varies by drug. Samples may be collected just before the next dose (trough level), at a specific time after dosing (peak level), or at other specified intervals.</a:t>
            </a:r>
          </a:p>
          <a:p>
            <a:endParaRPr lang="en-US" dirty="0"/>
          </a:p>
        </p:txBody>
      </p:sp>
    </p:spTree>
    <p:extLst>
      <p:ext uri="{BB962C8B-B14F-4D97-AF65-F5344CB8AC3E}">
        <p14:creationId xmlns:p14="http://schemas.microsoft.com/office/powerpoint/2010/main" val="265912174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364163"/>
          </a:xfrm>
        </p:spPr>
        <p:txBody>
          <a:bodyPr>
            <a:normAutofit lnSpcReduction="10000"/>
          </a:bodyPr>
          <a:lstStyle/>
          <a:p>
            <a:pPr marL="0" indent="0">
              <a:buNone/>
            </a:pPr>
            <a:endParaRPr lang="en-US" dirty="0" smtClean="0"/>
          </a:p>
          <a:p>
            <a:pPr lvl="1">
              <a:lnSpc>
                <a:spcPct val="150000"/>
              </a:lnSpc>
            </a:pPr>
            <a:r>
              <a:rPr lang="en-US" b="1" dirty="0">
                <a:solidFill>
                  <a:srgbClr val="7030A0"/>
                </a:solidFill>
              </a:rPr>
              <a:t>Anticoagulants</a:t>
            </a:r>
            <a:r>
              <a:rPr lang="en-US" dirty="0">
                <a:solidFill>
                  <a:srgbClr val="7030A0"/>
                </a:solidFill>
              </a:rPr>
              <a:t>: </a:t>
            </a:r>
            <a:r>
              <a:rPr lang="en-US" dirty="0"/>
              <a:t>Blood samples are typically collected in tubes containing anticoagulants to prevent clotting.</a:t>
            </a:r>
          </a:p>
          <a:p>
            <a:pPr>
              <a:lnSpc>
                <a:spcPct val="150000"/>
              </a:lnSpc>
            </a:pPr>
            <a:r>
              <a:rPr lang="en-US" b="1" dirty="0">
                <a:solidFill>
                  <a:srgbClr val="FF0000"/>
                </a:solidFill>
              </a:rPr>
              <a:t>Sample Preparation</a:t>
            </a:r>
            <a:r>
              <a:rPr lang="en-US" dirty="0">
                <a:solidFill>
                  <a:srgbClr val="FF0000"/>
                </a:solidFill>
              </a:rPr>
              <a:t>:</a:t>
            </a:r>
          </a:p>
          <a:p>
            <a:pPr lvl="1">
              <a:lnSpc>
                <a:spcPct val="150000"/>
              </a:lnSpc>
            </a:pPr>
            <a:r>
              <a:rPr lang="en-US" b="1" dirty="0">
                <a:solidFill>
                  <a:srgbClr val="7030A0"/>
                </a:solidFill>
              </a:rPr>
              <a:t>Centrifugation</a:t>
            </a:r>
            <a:r>
              <a:rPr lang="en-US" dirty="0">
                <a:solidFill>
                  <a:srgbClr val="7030A0"/>
                </a:solidFill>
              </a:rPr>
              <a:t>: </a:t>
            </a:r>
            <a:r>
              <a:rPr lang="en-US" dirty="0"/>
              <a:t>After collection, the blood samples may be centrifuged to separate the plasma or serum from the cellular components.</a:t>
            </a:r>
          </a:p>
          <a:p>
            <a:endParaRPr lang="en-US" dirty="0"/>
          </a:p>
        </p:txBody>
      </p:sp>
    </p:spTree>
    <p:extLst>
      <p:ext uri="{BB962C8B-B14F-4D97-AF65-F5344CB8AC3E}">
        <p14:creationId xmlns:p14="http://schemas.microsoft.com/office/powerpoint/2010/main" val="129747024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a:bodyPr>
          <a:lstStyle/>
          <a:p>
            <a:r>
              <a:rPr lang="en-US" b="1" dirty="0">
                <a:solidFill>
                  <a:srgbClr val="FF0000"/>
                </a:solidFill>
              </a:rPr>
              <a:t>Assay Selection</a:t>
            </a:r>
            <a:r>
              <a:rPr lang="en-US" dirty="0">
                <a:solidFill>
                  <a:srgbClr val="FF0000"/>
                </a:solidFill>
              </a:rPr>
              <a:t>:</a:t>
            </a:r>
          </a:p>
          <a:p>
            <a:r>
              <a:rPr lang="en-US" b="1" dirty="0">
                <a:solidFill>
                  <a:srgbClr val="7030A0"/>
                </a:solidFill>
              </a:rPr>
              <a:t>Immunoassays</a:t>
            </a:r>
            <a:r>
              <a:rPr lang="en-US" dirty="0">
                <a:solidFill>
                  <a:srgbClr val="7030A0"/>
                </a:solidFill>
              </a:rPr>
              <a:t>: </a:t>
            </a:r>
            <a:r>
              <a:rPr lang="en-US" dirty="0"/>
              <a:t>Many drugs are measured using immunoassays, which rely on antibodies that specifically bind to the drug or its metabolites.</a:t>
            </a:r>
          </a:p>
          <a:p>
            <a:r>
              <a:rPr lang="en-US" b="1" dirty="0">
                <a:solidFill>
                  <a:srgbClr val="7030A0"/>
                </a:solidFill>
              </a:rPr>
              <a:t>Chromatographic Techniques</a:t>
            </a:r>
            <a:r>
              <a:rPr lang="en-US" dirty="0">
                <a:solidFill>
                  <a:srgbClr val="7030A0"/>
                </a:solidFill>
              </a:rPr>
              <a:t>: </a:t>
            </a:r>
            <a:r>
              <a:rPr lang="en-US" dirty="0"/>
              <a:t>High-performance liquid chromatography (HPLC) and liquid chromatography-mass spectrometry (LC-MS) are commonly used for more complex drugs with smaller therapeutic windows.</a:t>
            </a:r>
          </a:p>
          <a:p>
            <a:r>
              <a:rPr lang="en-US" b="1" dirty="0">
                <a:solidFill>
                  <a:srgbClr val="7030A0"/>
                </a:solidFill>
              </a:rPr>
              <a:t>Radioimmunoassay (RIA)</a:t>
            </a:r>
            <a:r>
              <a:rPr lang="en-US" dirty="0">
                <a:solidFill>
                  <a:srgbClr val="7030A0"/>
                </a:solidFill>
              </a:rPr>
              <a:t>: </a:t>
            </a:r>
            <a:r>
              <a:rPr lang="en-US" dirty="0"/>
              <a:t>Although less common today, some drugs may be measured using RIA.</a:t>
            </a:r>
          </a:p>
          <a:p>
            <a:endParaRPr lang="en-US" dirty="0"/>
          </a:p>
        </p:txBody>
      </p:sp>
    </p:spTree>
    <p:extLst>
      <p:ext uri="{BB962C8B-B14F-4D97-AF65-F5344CB8AC3E}">
        <p14:creationId xmlns:p14="http://schemas.microsoft.com/office/powerpoint/2010/main" val="24477130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r>
              <a:rPr lang="en-US" b="1" dirty="0">
                <a:solidFill>
                  <a:srgbClr val="7030A0"/>
                </a:solidFill>
              </a:rPr>
              <a:t>Calibration and Quality Control</a:t>
            </a:r>
            <a:r>
              <a:rPr lang="en-US" dirty="0">
                <a:solidFill>
                  <a:srgbClr val="7030A0"/>
                </a:solidFill>
              </a:rPr>
              <a:t>:</a:t>
            </a:r>
          </a:p>
          <a:p>
            <a:pPr lvl="1"/>
            <a:r>
              <a:rPr lang="en-US" dirty="0"/>
              <a:t>The assay equipment must be regularly calibrated using known standards of the drug to ensure accurate measurements.</a:t>
            </a:r>
          </a:p>
          <a:p>
            <a:pPr lvl="1"/>
            <a:r>
              <a:rPr lang="en-US" dirty="0"/>
              <a:t>Quality control samples are tested to verify the precision and accuracy of the assay.</a:t>
            </a:r>
          </a:p>
          <a:p>
            <a:r>
              <a:rPr lang="en-US" b="1" dirty="0">
                <a:solidFill>
                  <a:srgbClr val="7030A0"/>
                </a:solidFill>
              </a:rPr>
              <a:t>Sample Analysis</a:t>
            </a:r>
            <a:r>
              <a:rPr lang="en-US" dirty="0">
                <a:solidFill>
                  <a:srgbClr val="7030A0"/>
                </a:solidFill>
              </a:rPr>
              <a:t>:</a:t>
            </a:r>
          </a:p>
          <a:p>
            <a:pPr lvl="1"/>
            <a:r>
              <a:rPr lang="en-US" dirty="0"/>
              <a:t>The collected samples are analyzed using the selected assay method.</a:t>
            </a:r>
          </a:p>
          <a:p>
            <a:endParaRPr lang="en-US" dirty="0"/>
          </a:p>
        </p:txBody>
      </p:sp>
    </p:spTree>
    <p:extLst>
      <p:ext uri="{BB962C8B-B14F-4D97-AF65-F5344CB8AC3E}">
        <p14:creationId xmlns:p14="http://schemas.microsoft.com/office/powerpoint/2010/main" val="32218297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r>
              <a:rPr lang="en-US" b="1" dirty="0">
                <a:solidFill>
                  <a:srgbClr val="7030A0"/>
                </a:solidFill>
              </a:rPr>
              <a:t>Data Interpretation</a:t>
            </a:r>
            <a:r>
              <a:rPr lang="en-US" dirty="0">
                <a:solidFill>
                  <a:srgbClr val="7030A0"/>
                </a:solidFill>
              </a:rPr>
              <a:t>:</a:t>
            </a:r>
          </a:p>
          <a:p>
            <a:pPr>
              <a:lnSpc>
                <a:spcPct val="150000"/>
              </a:lnSpc>
            </a:pPr>
            <a:r>
              <a:rPr lang="en-US" dirty="0"/>
              <a:t>The measured drug concentration is compared to established reference ranges or therapeutic targets to assess if the drug level is within the desired therapeutic range.</a:t>
            </a:r>
          </a:p>
          <a:p>
            <a:pPr>
              <a:lnSpc>
                <a:spcPct val="150000"/>
              </a:lnSpc>
            </a:pPr>
            <a:r>
              <a:rPr lang="en-US" dirty="0"/>
              <a:t>The healthcare provider interprets the results in the context of the patient's clinical condition.</a:t>
            </a:r>
          </a:p>
          <a:p>
            <a:endParaRPr lang="en-US" dirty="0"/>
          </a:p>
        </p:txBody>
      </p:sp>
    </p:spTree>
    <p:extLst>
      <p:ext uri="{BB962C8B-B14F-4D97-AF65-F5344CB8AC3E}">
        <p14:creationId xmlns:p14="http://schemas.microsoft.com/office/powerpoint/2010/main" val="12497644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r>
              <a:rPr lang="en-US" b="1" dirty="0">
                <a:solidFill>
                  <a:srgbClr val="7030A0"/>
                </a:solidFill>
              </a:rPr>
              <a:t>Clinical Decision-Making</a:t>
            </a:r>
            <a:r>
              <a:rPr lang="en-US" dirty="0">
                <a:solidFill>
                  <a:srgbClr val="7030A0"/>
                </a:solidFill>
              </a:rPr>
              <a:t>:</a:t>
            </a:r>
          </a:p>
          <a:p>
            <a:pPr lvl="1"/>
            <a:r>
              <a:rPr lang="en-US" dirty="0"/>
              <a:t>Based on the TDM results, healthcare providers make decisions about whether to adjust the drug dosage. They may increase the dose if the drug concentration is too low or reduce it if it's too high.</a:t>
            </a:r>
          </a:p>
          <a:p>
            <a:r>
              <a:rPr lang="en-US" b="1" dirty="0">
                <a:solidFill>
                  <a:srgbClr val="7030A0"/>
                </a:solidFill>
              </a:rPr>
              <a:t>Documentation and Reporting</a:t>
            </a:r>
            <a:r>
              <a:rPr lang="en-US" dirty="0">
                <a:solidFill>
                  <a:srgbClr val="7030A0"/>
                </a:solidFill>
              </a:rPr>
              <a:t>:</a:t>
            </a:r>
          </a:p>
          <a:p>
            <a:pPr lvl="1"/>
            <a:r>
              <a:rPr lang="en-US" dirty="0"/>
              <a:t>Results are documented in the patient's medical records, and a report is typically generated and sent to the healthcare provider for review and action.</a:t>
            </a:r>
          </a:p>
          <a:p>
            <a:endParaRPr lang="en-US" dirty="0"/>
          </a:p>
        </p:txBody>
      </p:sp>
    </p:spTree>
    <p:extLst>
      <p:ext uri="{BB962C8B-B14F-4D97-AF65-F5344CB8AC3E}">
        <p14:creationId xmlns:p14="http://schemas.microsoft.com/office/powerpoint/2010/main" val="15034579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r>
              <a:rPr lang="en-US" b="1" dirty="0">
                <a:solidFill>
                  <a:srgbClr val="7030A0"/>
                </a:solidFill>
              </a:rPr>
              <a:t>Follow-Up Monitoring</a:t>
            </a:r>
            <a:r>
              <a:rPr lang="en-US" dirty="0">
                <a:solidFill>
                  <a:srgbClr val="7030A0"/>
                </a:solidFill>
              </a:rPr>
              <a:t>:</a:t>
            </a:r>
          </a:p>
          <a:p>
            <a:pPr lvl="1"/>
            <a:r>
              <a:rPr lang="en-US" dirty="0"/>
              <a:t>In cases where dosage adjustments are made, follow-up TDM may be necessary to ensure that the new dosage achieves the desired therapeutic level.</a:t>
            </a:r>
          </a:p>
          <a:p>
            <a:r>
              <a:rPr lang="en-US" b="1" dirty="0">
                <a:solidFill>
                  <a:srgbClr val="7030A0"/>
                </a:solidFill>
              </a:rPr>
              <a:t>Patient Education</a:t>
            </a:r>
            <a:r>
              <a:rPr lang="en-US" dirty="0">
                <a:solidFill>
                  <a:srgbClr val="7030A0"/>
                </a:solidFill>
              </a:rPr>
              <a:t>:</a:t>
            </a:r>
          </a:p>
          <a:p>
            <a:pPr lvl="1"/>
            <a:r>
              <a:rPr lang="en-US" dirty="0"/>
              <a:t>Patients may be educated about the importance of adhering to their medication regimen and the potential need for periodic TDM.</a:t>
            </a:r>
          </a:p>
          <a:p>
            <a:endParaRPr lang="en-US" dirty="0"/>
          </a:p>
        </p:txBody>
      </p:sp>
    </p:spTree>
    <p:extLst>
      <p:ext uri="{BB962C8B-B14F-4D97-AF65-F5344CB8AC3E}">
        <p14:creationId xmlns:p14="http://schemas.microsoft.com/office/powerpoint/2010/main" val="1580186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r>
              <a:rPr lang="en-US" b="1" dirty="0">
                <a:solidFill>
                  <a:srgbClr val="7030A0"/>
                </a:solidFill>
              </a:rPr>
              <a:t>Communication</a:t>
            </a:r>
            <a:r>
              <a:rPr lang="en-US" dirty="0">
                <a:solidFill>
                  <a:srgbClr val="7030A0"/>
                </a:solidFill>
              </a:rPr>
              <a:t>:</a:t>
            </a:r>
          </a:p>
          <a:p>
            <a:pPr>
              <a:lnSpc>
                <a:spcPct val="150000"/>
              </a:lnSpc>
            </a:pPr>
            <a:r>
              <a:rPr lang="en-US" dirty="0"/>
              <a:t>Effective communication between the laboratory, healthcare provider, and patient is essential to ensure the appropriate use of TDM results in clinical practice.</a:t>
            </a:r>
          </a:p>
          <a:p>
            <a:endParaRPr lang="en-US" dirty="0"/>
          </a:p>
        </p:txBody>
      </p:sp>
    </p:spTree>
    <p:extLst>
      <p:ext uri="{BB962C8B-B14F-4D97-AF65-F5344CB8AC3E}">
        <p14:creationId xmlns:p14="http://schemas.microsoft.com/office/powerpoint/2010/main" val="15575204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a:t>
            </a:r>
            <a:endParaRPr lang="en-US" dirty="0"/>
          </a:p>
        </p:txBody>
      </p:sp>
      <p:sp>
        <p:nvSpPr>
          <p:cNvPr id="193" name="Google Shape;193;p12"/>
          <p:cNvSpPr txBox="1">
            <a:spLocks noGrp="1"/>
          </p:cNvSpPr>
          <p:nvPr>
            <p:ph idx="1"/>
          </p:nvPr>
        </p:nvSpPr>
        <p:spPr/>
        <p:txBody>
          <a:bodyPr>
            <a:normAutofit/>
          </a:bodyPr>
          <a:lstStyle/>
          <a:p>
            <a:r>
              <a:rPr lang="en-US" dirty="0" smtClean="0"/>
              <a:t>Therapeutic Drug Monitoring</a:t>
            </a:r>
          </a:p>
          <a:p>
            <a:r>
              <a:rPr lang="en-US" dirty="0" smtClean="0"/>
              <a:t> Therapeutic efficacy - not only relies on in vitro susceptibility result (MIC), but also dependent on in vivo activity - in turn dependent on PK/PD parameters of the antimicrobial agent.</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spTree>
    <p:extLst>
      <p:ext uri="{BB962C8B-B14F-4D97-AF65-F5344CB8AC3E}">
        <p14:creationId xmlns:p14="http://schemas.microsoft.com/office/powerpoint/2010/main" val="160956591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a:t>
            </a:r>
            <a:endParaRPr lang="en-US" dirty="0"/>
          </a:p>
        </p:txBody>
      </p:sp>
      <p:sp>
        <p:nvSpPr>
          <p:cNvPr id="193" name="Google Shape;193;p12"/>
          <p:cNvSpPr txBox="1">
            <a:spLocks noGrp="1"/>
          </p:cNvSpPr>
          <p:nvPr>
            <p:ph idx="1"/>
          </p:nvPr>
        </p:nvSpPr>
        <p:spPr/>
        <p:txBody>
          <a:bodyPr>
            <a:normAutofit lnSpcReduction="10000"/>
          </a:bodyPr>
          <a:lstStyle/>
          <a:p>
            <a:r>
              <a:rPr lang="en-US" smtClean="0"/>
              <a:t>Depending up on PK/PD parameters, antibiotics are classified as:</a:t>
            </a:r>
          </a:p>
          <a:p>
            <a:pPr lvl="1"/>
            <a:r>
              <a:rPr lang="en-US" smtClean="0"/>
              <a:t>Concentration dependent antibiotics, e.g. aminoglycosides (better if the drug concentration in serum is much higher than the MIC of the drug)</a:t>
            </a:r>
          </a:p>
          <a:p>
            <a:pPr lvl="1"/>
            <a:r>
              <a:rPr lang="en-US" smtClean="0"/>
              <a:t>Time-dependent antibiotics, e.g. beta-lactams: Efficacy of the drug is dependent upon how much time the drug concentration remains higher than the MIC. Given in frequent intervals (e.g. thrice daily)</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73</a:t>
            </a:fld>
            <a:endParaRPr lang="en"/>
          </a:p>
        </p:txBody>
      </p:sp>
    </p:spTree>
    <p:extLst>
      <p:ext uri="{BB962C8B-B14F-4D97-AF65-F5344CB8AC3E}">
        <p14:creationId xmlns:p14="http://schemas.microsoft.com/office/powerpoint/2010/main" val="7972221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 (Cont..)</a:t>
            </a:r>
            <a:endParaRPr lang="en-US" dirty="0"/>
          </a:p>
        </p:txBody>
      </p:sp>
      <p:sp>
        <p:nvSpPr>
          <p:cNvPr id="193" name="Google Shape;193;p12"/>
          <p:cNvSpPr txBox="1">
            <a:spLocks noGrp="1"/>
          </p:cNvSpPr>
          <p:nvPr>
            <p:ph idx="1"/>
          </p:nvPr>
        </p:nvSpPr>
        <p:spPr/>
        <p:txBody>
          <a:bodyPr/>
          <a:lstStyle/>
          <a:p>
            <a:r>
              <a:rPr lang="en-US" smtClean="0"/>
              <a:t>Timely Stoppage of Antimicrobial- stopped at appropriate time - determined by clinical improvement or after obtaining negative culture or by use of biomarkers.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spTree>
    <p:extLst>
      <p:ext uri="{BB962C8B-B14F-4D97-AF65-F5344CB8AC3E}">
        <p14:creationId xmlns:p14="http://schemas.microsoft.com/office/powerpoint/2010/main" val="8699489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 (Cont..)</a:t>
            </a:r>
            <a:endParaRPr lang="en-US" dirty="0"/>
          </a:p>
        </p:txBody>
      </p:sp>
      <p:sp>
        <p:nvSpPr>
          <p:cNvPr id="193" name="Google Shape;193;p12"/>
          <p:cNvSpPr txBox="1">
            <a:spLocks noGrp="1"/>
          </p:cNvSpPr>
          <p:nvPr>
            <p:ph idx="1"/>
          </p:nvPr>
        </p:nvSpPr>
        <p:spPr/>
        <p:txBody>
          <a:bodyPr/>
          <a:lstStyle/>
          <a:p>
            <a:r>
              <a:rPr lang="en-US" smtClean="0"/>
              <a:t>Biomarkers - procalcitonin (PCT) or C-reactive protein (CRP) - used for predicting bacterial infection. </a:t>
            </a:r>
          </a:p>
          <a:p>
            <a:r>
              <a:rPr lang="en-US" smtClean="0"/>
              <a:t>PCT is more reliable marker than CRP.</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spTree>
    <p:extLst>
      <p:ext uri="{BB962C8B-B14F-4D97-AF65-F5344CB8AC3E}">
        <p14:creationId xmlns:p14="http://schemas.microsoft.com/office/powerpoint/2010/main" val="23853900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Procalcitonin (PCT)</a:t>
            </a:r>
            <a:endParaRPr lang="en-US" dirty="0"/>
          </a:p>
        </p:txBody>
      </p:sp>
      <p:sp>
        <p:nvSpPr>
          <p:cNvPr id="193" name="Google Shape;193;p12"/>
          <p:cNvSpPr txBox="1">
            <a:spLocks noGrp="1"/>
          </p:cNvSpPr>
          <p:nvPr>
            <p:ph idx="1"/>
          </p:nvPr>
        </p:nvSpPr>
        <p:spPr/>
        <p:txBody>
          <a:bodyPr/>
          <a:lstStyle/>
          <a:p>
            <a:r>
              <a:rPr lang="en-US" smtClean="0"/>
              <a:t>Peptide precursor of the hormone calcitonin, secreted at very low level (&lt;0.05 ng/mL) normally by the body, but the level goes up by manifolds in bacterial infection.</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25169422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Applications of PCT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Differentiate bacterial vs viral infection</a:t>
            </a:r>
          </a:p>
          <a:p>
            <a:r>
              <a:rPr lang="en-US" smtClean="0"/>
              <a:t>Predicting bacterial infections such as local or systemic infection </a:t>
            </a:r>
          </a:p>
          <a:p>
            <a:pPr lvl="1"/>
            <a:r>
              <a:rPr lang="en-US" smtClean="0"/>
              <a:t>0.05–2.0 ng/mL indicates possible local infection </a:t>
            </a:r>
          </a:p>
          <a:p>
            <a:pPr lvl="1"/>
            <a:r>
              <a:rPr lang="en-US" smtClean="0"/>
              <a:t>2-10 ng/mL indicates systemic infection </a:t>
            </a:r>
          </a:p>
          <a:p>
            <a:pPr lvl="1"/>
            <a:r>
              <a:rPr lang="en-US" smtClean="0"/>
              <a:t>&gt;10 ng/mL indicates septic shock </a:t>
            </a:r>
          </a:p>
          <a:p>
            <a:r>
              <a:rPr lang="en-US" smtClean="0"/>
              <a:t>Helps to decide whether to continue antibiotics in culture negative cases and to stop antibiotics </a:t>
            </a:r>
          </a:p>
          <a:p>
            <a:r>
              <a:rPr lang="en-US" smtClean="0"/>
              <a:t>Severity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spTree>
    <p:extLst>
      <p:ext uri="{BB962C8B-B14F-4D97-AF65-F5344CB8AC3E}">
        <p14:creationId xmlns:p14="http://schemas.microsoft.com/office/powerpoint/2010/main" val="34881916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 (Cont..)</a:t>
            </a:r>
            <a:endParaRPr lang="en-US" dirty="0"/>
          </a:p>
        </p:txBody>
      </p:sp>
      <p:sp>
        <p:nvSpPr>
          <p:cNvPr id="193" name="Google Shape;193;p12"/>
          <p:cNvSpPr txBox="1">
            <a:spLocks noGrp="1"/>
          </p:cNvSpPr>
          <p:nvPr>
            <p:ph idx="1"/>
          </p:nvPr>
        </p:nvSpPr>
        <p:spPr/>
        <p:txBody>
          <a:bodyPr/>
          <a:lstStyle/>
          <a:p>
            <a:r>
              <a:rPr lang="en-US" smtClean="0"/>
              <a:t>Avoid overlapping spectra</a:t>
            </a:r>
          </a:p>
          <a:p>
            <a:pPr lvl="1"/>
            <a:r>
              <a:rPr lang="en-US" smtClean="0"/>
              <a:t>Meropenem and piptaz combination therapy for double GN coverage - avoided as both these drugs belong to beta-lactam group of antimicrobials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spTree>
    <p:extLst>
      <p:ext uri="{BB962C8B-B14F-4D97-AF65-F5344CB8AC3E}">
        <p14:creationId xmlns:p14="http://schemas.microsoft.com/office/powerpoint/2010/main" val="22617283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 (Cont..)</a:t>
            </a:r>
            <a:endParaRPr lang="en-US" dirty="0"/>
          </a:p>
        </p:txBody>
      </p:sp>
      <p:sp>
        <p:nvSpPr>
          <p:cNvPr id="193" name="Google Shape;193;p12"/>
          <p:cNvSpPr txBox="1">
            <a:spLocks noGrp="1"/>
          </p:cNvSpPr>
          <p:nvPr>
            <p:ph idx="1"/>
          </p:nvPr>
        </p:nvSpPr>
        <p:spPr/>
        <p:txBody>
          <a:bodyPr/>
          <a:lstStyle/>
          <a:p>
            <a:r>
              <a:rPr lang="en-US" smtClean="0"/>
              <a:t>Redundant antibiotic</a:t>
            </a:r>
          </a:p>
          <a:p>
            <a:pPr lvl="1"/>
            <a:r>
              <a:rPr lang="en-US" smtClean="0"/>
              <a:t>Meropenem and metronidazole combination therapy for suspected GN/ anaerobic sepsis - avoided as meropenem is active against anaerobes in addition to gram-negative bacteria.</a:t>
            </a:r>
          </a:p>
          <a:p>
            <a:pPr lvl="1"/>
            <a:r>
              <a:rPr lang="en-US" smtClean="0"/>
              <a:t>Metronidazole can be withdrawn from therapy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79</a:t>
            </a:fld>
            <a:endParaRPr lang="en"/>
          </a:p>
        </p:txBody>
      </p:sp>
    </p:spTree>
    <p:extLst>
      <p:ext uri="{BB962C8B-B14F-4D97-AF65-F5344CB8AC3E}">
        <p14:creationId xmlns:p14="http://schemas.microsoft.com/office/powerpoint/2010/main" val="42893588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 (Cont..)</a:t>
            </a:r>
            <a:endParaRPr lang="en-US" dirty="0"/>
          </a:p>
        </p:txBody>
      </p:sp>
      <p:sp>
        <p:nvSpPr>
          <p:cNvPr id="193" name="Google Shape;193;p12"/>
          <p:cNvSpPr txBox="1">
            <a:spLocks noGrp="1"/>
          </p:cNvSpPr>
          <p:nvPr>
            <p:ph idx="1"/>
          </p:nvPr>
        </p:nvSpPr>
        <p:spPr/>
        <p:txBody>
          <a:bodyPr/>
          <a:lstStyle/>
          <a:p>
            <a:r>
              <a:rPr lang="en-US" smtClean="0"/>
              <a:t>Ineffective antibiotic: Cloxacillin in MRSA is ineffective and therefore should be avoided. Vancomycin is the drug of choice for MRSA</a:t>
            </a:r>
          </a:p>
          <a:p>
            <a:r>
              <a:rPr lang="en-US" smtClean="0"/>
              <a:t>Inferior antibiotic: Vancomycin is an inferior cell wall acting agent compared to cloxacillin for MSSA </a:t>
            </a:r>
            <a:r>
              <a:rPr lang="fr-FR" smtClean="0"/>
              <a:t>infection.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spTree>
    <p:extLst>
      <p:ext uri="{BB962C8B-B14F-4D97-AF65-F5344CB8AC3E}">
        <p14:creationId xmlns:p14="http://schemas.microsoft.com/office/powerpoint/2010/main" val="15534246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HOSPITAL ANTIBIOGRAM</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81</a:t>
            </a:fld>
            <a:endParaRPr lang="en-GB"/>
          </a:p>
        </p:txBody>
      </p:sp>
    </p:spTree>
    <p:extLst>
      <p:ext uri="{BB962C8B-B14F-4D97-AF65-F5344CB8AC3E}">
        <p14:creationId xmlns:p14="http://schemas.microsoft.com/office/powerpoint/2010/main" val="1599332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fontScale="90000"/>
          </a:bodyPr>
          <a:lstStyle/>
          <a:p>
            <a:r>
              <a:rPr lang="en-IE" sz="4000" b="1" dirty="0" smtClean="0">
                <a:solidFill>
                  <a:srgbClr val="7030A0"/>
                </a:solidFill>
              </a:rPr>
              <a:t>Principles of Empirical Antimicrobial Therapy</a:t>
            </a:r>
            <a:endParaRPr lang="en-US" sz="4000" b="1" dirty="0" smtClean="0">
              <a:solidFill>
                <a:srgbClr val="7030A0"/>
              </a:solidFill>
            </a:endParaRPr>
          </a:p>
        </p:txBody>
      </p:sp>
      <p:sp>
        <p:nvSpPr>
          <p:cNvPr id="185347" name="Rectangle 3"/>
          <p:cNvSpPr>
            <a:spLocks noGrp="1" noChangeArrowheads="1"/>
          </p:cNvSpPr>
          <p:nvPr>
            <p:ph idx="1"/>
          </p:nvPr>
        </p:nvSpPr>
        <p:spPr>
          <a:xfrm>
            <a:off x="457200" y="1357313"/>
            <a:ext cx="8229600" cy="5143500"/>
          </a:xfrm>
        </p:spPr>
        <p:txBody>
          <a:bodyPr/>
          <a:lstStyle/>
          <a:p>
            <a:pPr eaLnBrk="1" hangingPunct="1">
              <a:lnSpc>
                <a:spcPct val="90000"/>
              </a:lnSpc>
              <a:buFont typeface="Arial" pitchFamily="34" charset="0"/>
              <a:buNone/>
              <a:defRPr/>
            </a:pPr>
            <a:r>
              <a:rPr lang="en-US" dirty="0" smtClean="0"/>
              <a:t>	Specific steps of required when considering antimicrobial therapy for patients, that are </a:t>
            </a:r>
          </a:p>
          <a:p>
            <a:pPr marL="514350" indent="-514350" algn="just" eaLnBrk="1" hangingPunct="1">
              <a:lnSpc>
                <a:spcPct val="90000"/>
              </a:lnSpc>
              <a:buFont typeface="Arial" pitchFamily="34" charset="0"/>
              <a:buAutoNum type="arabicPeriod"/>
              <a:defRPr/>
            </a:pPr>
            <a:r>
              <a:rPr lang="en-US" sz="2800" b="1" dirty="0" smtClean="0">
                <a:solidFill>
                  <a:srgbClr val="7030A0"/>
                </a:solidFill>
              </a:rPr>
              <a:t>Etiologic Diagnosis:- </a:t>
            </a:r>
            <a:r>
              <a:rPr lang="en-US" sz="2600" dirty="0" smtClean="0"/>
              <a:t>Based on the organ system involved, the organism causing infection can often be predicted. </a:t>
            </a:r>
          </a:p>
          <a:p>
            <a:pPr marL="514350" indent="-514350" algn="just" eaLnBrk="1" hangingPunct="1">
              <a:lnSpc>
                <a:spcPct val="90000"/>
              </a:lnSpc>
              <a:buFont typeface="Arial" pitchFamily="34" charset="0"/>
              <a:buAutoNum type="arabicPeriod"/>
              <a:defRPr/>
            </a:pPr>
            <a:r>
              <a:rPr lang="en-US" sz="2600" b="1" dirty="0" err="1" smtClean="0">
                <a:solidFill>
                  <a:srgbClr val="7030A0"/>
                </a:solidFill>
              </a:rPr>
              <a:t>Bast</a:t>
            </a:r>
            <a:r>
              <a:rPr lang="en-US" sz="2600" b="1" dirty="0" smtClean="0">
                <a:solidFill>
                  <a:srgbClr val="7030A0"/>
                </a:solidFill>
              </a:rPr>
              <a:t> Guess basis:- </a:t>
            </a:r>
            <a:r>
              <a:rPr lang="en-US" sz="2600" dirty="0" smtClean="0"/>
              <a:t>Select an empiric regimen that is likely to be effective against the suspected pathogens. </a:t>
            </a:r>
          </a:p>
          <a:p>
            <a:pPr marL="514350" indent="-514350" algn="just" eaLnBrk="1" hangingPunct="1">
              <a:lnSpc>
                <a:spcPct val="90000"/>
              </a:lnSpc>
              <a:buFont typeface="Arial" pitchFamily="34" charset="0"/>
              <a:buAutoNum type="arabicPeriod"/>
              <a:defRPr/>
            </a:pPr>
            <a:r>
              <a:rPr lang="en-US" sz="2600" b="1" dirty="0" smtClean="0">
                <a:solidFill>
                  <a:srgbClr val="7030A0"/>
                </a:solidFill>
              </a:rPr>
              <a:t>Laboratory Control:- </a:t>
            </a:r>
            <a:r>
              <a:rPr lang="en-US" sz="2600" dirty="0" smtClean="0"/>
              <a:t>Specimens for laboratory examination should be obtained before institution of therapy to determine antibiotics suscibility. </a:t>
            </a:r>
          </a:p>
          <a:p>
            <a:pPr marL="514350" indent="-514350" eaLnBrk="1" hangingPunct="1">
              <a:lnSpc>
                <a:spcPct val="90000"/>
              </a:lnSpc>
              <a:buFont typeface="Arial" pitchFamily="34" charset="0"/>
              <a:buAutoNum type="arabicPeriod"/>
              <a:defRPr/>
            </a:pPr>
            <a:endParaRPr lang="en-US" dirty="0" smtClean="0"/>
          </a:p>
        </p:txBody>
      </p:sp>
    </p:spTree>
    <p:extLst>
      <p:ext uri="{BB962C8B-B14F-4D97-AF65-F5344CB8AC3E}">
        <p14:creationId xmlns:p14="http://schemas.microsoft.com/office/powerpoint/2010/main" val="14431230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additive="base">
                                        <p:cTn id="7" dur="500" fill="hold"/>
                                        <p:tgtEl>
                                          <p:spTgt spid="185346"/>
                                        </p:tgtEl>
                                        <p:attrNameLst>
                                          <p:attrName>ppt_x</p:attrName>
                                        </p:attrNameLst>
                                      </p:cBhvr>
                                      <p:tavLst>
                                        <p:tav tm="0">
                                          <p:val>
                                            <p:strVal val="0-#ppt_w/2"/>
                                          </p:val>
                                        </p:tav>
                                        <p:tav tm="100000">
                                          <p:val>
                                            <p:strVal val="#ppt_x"/>
                                          </p:val>
                                        </p:tav>
                                      </p:tavLst>
                                    </p:anim>
                                    <p:anim calcmode="lin" valueType="num">
                                      <p:cBhvr additive="base">
                                        <p:cTn id="8" dur="500" fill="hold"/>
                                        <p:tgtEl>
                                          <p:spTgt spid="1853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5347">
                                            <p:txEl>
                                              <p:pRg st="0" end="0"/>
                                            </p:txEl>
                                          </p:spTgt>
                                        </p:tgtEl>
                                        <p:attrNameLst>
                                          <p:attrName>style.visibility</p:attrName>
                                        </p:attrNameLst>
                                      </p:cBhvr>
                                      <p:to>
                                        <p:strVal val="visible"/>
                                      </p:to>
                                    </p:set>
                                    <p:anim calcmode="lin" valueType="num">
                                      <p:cBhvr additive="base">
                                        <p:cTn id="13" dur="500" fill="hold"/>
                                        <p:tgtEl>
                                          <p:spTgt spid="1853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5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5347">
                                            <p:txEl>
                                              <p:pRg st="1" end="1"/>
                                            </p:txEl>
                                          </p:spTgt>
                                        </p:tgtEl>
                                        <p:attrNameLst>
                                          <p:attrName>style.visibility</p:attrName>
                                        </p:attrNameLst>
                                      </p:cBhvr>
                                      <p:to>
                                        <p:strVal val="visible"/>
                                      </p:to>
                                    </p:set>
                                    <p:anim calcmode="lin" valueType="num">
                                      <p:cBhvr additive="base">
                                        <p:cTn id="19" dur="500" fill="hold"/>
                                        <p:tgtEl>
                                          <p:spTgt spid="1853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53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5347">
                                            <p:txEl>
                                              <p:pRg st="2" end="2"/>
                                            </p:txEl>
                                          </p:spTgt>
                                        </p:tgtEl>
                                        <p:attrNameLst>
                                          <p:attrName>style.visibility</p:attrName>
                                        </p:attrNameLst>
                                      </p:cBhvr>
                                      <p:to>
                                        <p:strVal val="visible"/>
                                      </p:to>
                                    </p:set>
                                    <p:anim calcmode="lin" valueType="num">
                                      <p:cBhvr additive="base">
                                        <p:cTn id="25" dur="500" fill="hold"/>
                                        <p:tgtEl>
                                          <p:spTgt spid="18534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53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5347">
                                            <p:txEl>
                                              <p:pRg st="3" end="3"/>
                                            </p:txEl>
                                          </p:spTgt>
                                        </p:tgtEl>
                                        <p:attrNameLst>
                                          <p:attrName>style.visibility</p:attrName>
                                        </p:attrNameLst>
                                      </p:cBhvr>
                                      <p:to>
                                        <p:strVal val="visible"/>
                                      </p:to>
                                    </p:set>
                                    <p:anim calcmode="lin" valueType="num">
                                      <p:cBhvr additive="base">
                                        <p:cTn id="31" dur="500" fill="hold"/>
                                        <p:tgtEl>
                                          <p:spTgt spid="18534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534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utoUpdateAnimBg="0"/>
      <p:bldP spid="185347"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fontScale="90000"/>
          </a:bodyPr>
          <a:lstStyle/>
          <a:p>
            <a:r>
              <a:rPr lang="en-IE" sz="4000" b="1" dirty="0" smtClean="0">
                <a:solidFill>
                  <a:srgbClr val="7030A0"/>
                </a:solidFill>
              </a:rPr>
              <a:t>Principles of Empirical Antimicrobial Therapy</a:t>
            </a:r>
            <a:endParaRPr lang="en-US" sz="4000" b="1" dirty="0" smtClean="0">
              <a:solidFill>
                <a:srgbClr val="7030A0"/>
              </a:solidFill>
            </a:endParaRPr>
          </a:p>
        </p:txBody>
      </p:sp>
      <p:sp>
        <p:nvSpPr>
          <p:cNvPr id="185347" name="Rectangle 3"/>
          <p:cNvSpPr>
            <a:spLocks noGrp="1" noChangeArrowheads="1"/>
          </p:cNvSpPr>
          <p:nvPr>
            <p:ph idx="1"/>
          </p:nvPr>
        </p:nvSpPr>
        <p:spPr/>
        <p:txBody>
          <a:bodyPr/>
          <a:lstStyle/>
          <a:p>
            <a:pPr algn="just" eaLnBrk="1" hangingPunct="1">
              <a:lnSpc>
                <a:spcPct val="90000"/>
              </a:lnSpc>
              <a:buFont typeface="Arial" pitchFamily="34" charset="0"/>
              <a:buNone/>
            </a:pPr>
            <a:r>
              <a:rPr lang="en-US" sz="2800" b="1" smtClean="0">
                <a:solidFill>
                  <a:srgbClr val="7030A0"/>
                </a:solidFill>
              </a:rPr>
              <a:t>4. Clinical Response:- </a:t>
            </a:r>
            <a:r>
              <a:rPr lang="en-US" sz="2600" smtClean="0"/>
              <a:t>Based on clinical response &amp; other data, the laboratory reports are evaluated &amp; then the desirability of changing the regimen is considered. </a:t>
            </a:r>
          </a:p>
          <a:p>
            <a:pPr algn="just" eaLnBrk="1" hangingPunct="1">
              <a:lnSpc>
                <a:spcPct val="90000"/>
              </a:lnSpc>
              <a:buFont typeface="Arial" pitchFamily="34" charset="0"/>
              <a:buNone/>
            </a:pPr>
            <a:r>
              <a:rPr lang="en-US" sz="2800" b="1" smtClean="0">
                <a:solidFill>
                  <a:srgbClr val="7030A0"/>
                </a:solidFill>
              </a:rPr>
              <a:t>5. Drug susceptibility tests:- </a:t>
            </a:r>
            <a:r>
              <a:rPr lang="en-US" sz="2600" smtClean="0"/>
              <a:t>Some organisms are predictably inhibited by the certain drugs; if such organisms are isolated, they need not to be tested for drug susceptibility for e.g. all group a hemolytic streptococci are inhibited by penicillin. Enteric gram negative rods are variable susceptible &amp; generally require A.S.T., whenever they are isolated. </a:t>
            </a:r>
          </a:p>
        </p:txBody>
      </p:sp>
    </p:spTree>
    <p:extLst>
      <p:ext uri="{BB962C8B-B14F-4D97-AF65-F5344CB8AC3E}">
        <p14:creationId xmlns:p14="http://schemas.microsoft.com/office/powerpoint/2010/main" val="4092307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additive="base">
                                        <p:cTn id="7" dur="500" fill="hold"/>
                                        <p:tgtEl>
                                          <p:spTgt spid="185346"/>
                                        </p:tgtEl>
                                        <p:attrNameLst>
                                          <p:attrName>ppt_x</p:attrName>
                                        </p:attrNameLst>
                                      </p:cBhvr>
                                      <p:tavLst>
                                        <p:tav tm="0">
                                          <p:val>
                                            <p:strVal val="0-#ppt_w/2"/>
                                          </p:val>
                                        </p:tav>
                                        <p:tav tm="100000">
                                          <p:val>
                                            <p:strVal val="#ppt_x"/>
                                          </p:val>
                                        </p:tav>
                                      </p:tavLst>
                                    </p:anim>
                                    <p:anim calcmode="lin" valueType="num">
                                      <p:cBhvr additive="base">
                                        <p:cTn id="8" dur="500" fill="hold"/>
                                        <p:tgtEl>
                                          <p:spTgt spid="1853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5347">
                                            <p:txEl>
                                              <p:pRg st="0" end="0"/>
                                            </p:txEl>
                                          </p:spTgt>
                                        </p:tgtEl>
                                        <p:attrNameLst>
                                          <p:attrName>style.visibility</p:attrName>
                                        </p:attrNameLst>
                                      </p:cBhvr>
                                      <p:to>
                                        <p:strVal val="visible"/>
                                      </p:to>
                                    </p:set>
                                    <p:anim calcmode="lin" valueType="num">
                                      <p:cBhvr additive="base">
                                        <p:cTn id="13" dur="500" fill="hold"/>
                                        <p:tgtEl>
                                          <p:spTgt spid="1853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5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5347">
                                            <p:txEl>
                                              <p:pRg st="1" end="1"/>
                                            </p:txEl>
                                          </p:spTgt>
                                        </p:tgtEl>
                                        <p:attrNameLst>
                                          <p:attrName>style.visibility</p:attrName>
                                        </p:attrNameLst>
                                      </p:cBhvr>
                                      <p:to>
                                        <p:strVal val="visible"/>
                                      </p:to>
                                    </p:set>
                                    <p:anim calcmode="lin" valueType="num">
                                      <p:cBhvr additive="base">
                                        <p:cTn id="19" dur="500" fill="hold"/>
                                        <p:tgtEl>
                                          <p:spTgt spid="1853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534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utoUpdateAnimBg="0"/>
      <p:bldP spid="185347"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457200" y="274638"/>
            <a:ext cx="8229600" cy="654050"/>
          </a:xfrm>
        </p:spPr>
        <p:txBody>
          <a:bodyPr>
            <a:normAutofit fontScale="90000"/>
          </a:bodyPr>
          <a:lstStyle/>
          <a:p>
            <a:r>
              <a:rPr lang="en-IE" sz="4000" b="1" dirty="0" smtClean="0">
                <a:solidFill>
                  <a:srgbClr val="7030A0"/>
                </a:solidFill>
              </a:rPr>
              <a:t>Principles of Empirical Antimicrobial Therapy</a:t>
            </a:r>
            <a:endParaRPr lang="en-US" sz="4000" b="1" dirty="0" smtClean="0">
              <a:solidFill>
                <a:srgbClr val="7030A0"/>
              </a:solidFill>
            </a:endParaRPr>
          </a:p>
        </p:txBody>
      </p:sp>
      <p:sp>
        <p:nvSpPr>
          <p:cNvPr id="185347" name="Rectangle 3"/>
          <p:cNvSpPr>
            <a:spLocks noGrp="1" noChangeArrowheads="1"/>
          </p:cNvSpPr>
          <p:nvPr>
            <p:ph idx="1"/>
          </p:nvPr>
        </p:nvSpPr>
        <p:spPr>
          <a:xfrm>
            <a:off x="457200" y="1000125"/>
            <a:ext cx="8229600" cy="5500688"/>
          </a:xfrm>
        </p:spPr>
        <p:txBody>
          <a:bodyPr/>
          <a:lstStyle/>
          <a:p>
            <a:pPr eaLnBrk="1" hangingPunct="1">
              <a:lnSpc>
                <a:spcPct val="90000"/>
              </a:lnSpc>
              <a:buFont typeface="Arial" pitchFamily="34" charset="0"/>
              <a:buNone/>
            </a:pPr>
            <a:r>
              <a:rPr lang="en-US" sz="2400" smtClean="0"/>
              <a:t>	</a:t>
            </a:r>
            <a:r>
              <a:rPr lang="en-US" sz="2600" smtClean="0"/>
              <a:t>When there is marked discrepancies between A.S.T. &amp; clinical response, the following possibility must be considered. </a:t>
            </a:r>
          </a:p>
          <a:p>
            <a:pPr eaLnBrk="1" hangingPunct="1">
              <a:lnSpc>
                <a:spcPct val="90000"/>
              </a:lnSpc>
              <a:buFont typeface="Wingdings" pitchFamily="2" charset="2"/>
              <a:buChar char="Ø"/>
            </a:pPr>
            <a:r>
              <a:rPr lang="en-US" sz="2600" smtClean="0"/>
              <a:t>Selection of an inappropriate drug, drug dosage or route of administration</a:t>
            </a:r>
          </a:p>
          <a:p>
            <a:pPr eaLnBrk="1" hangingPunct="1">
              <a:lnSpc>
                <a:spcPct val="90000"/>
              </a:lnSpc>
              <a:buFont typeface="Wingdings" pitchFamily="2" charset="2"/>
              <a:buChar char="Ø"/>
            </a:pPr>
            <a:r>
              <a:rPr lang="en-US" sz="2600" smtClean="0"/>
              <a:t>Failure to drain a collection of pus or to remove a foreign body. </a:t>
            </a:r>
          </a:p>
          <a:p>
            <a:pPr eaLnBrk="1" hangingPunct="1">
              <a:lnSpc>
                <a:spcPct val="90000"/>
              </a:lnSpc>
              <a:buFont typeface="Wingdings" pitchFamily="2" charset="2"/>
              <a:buChar char="Ø"/>
            </a:pPr>
            <a:r>
              <a:rPr lang="en-US" sz="2600" smtClean="0"/>
              <a:t>Superinfection in the course of prolonged antibiotic therapy. </a:t>
            </a:r>
          </a:p>
          <a:p>
            <a:pPr eaLnBrk="1" hangingPunct="1">
              <a:lnSpc>
                <a:spcPct val="90000"/>
              </a:lnSpc>
              <a:buFont typeface="Wingdings" pitchFamily="2" charset="2"/>
              <a:buChar char="Ø"/>
            </a:pPr>
            <a:r>
              <a:rPr lang="en-US" sz="2600" smtClean="0"/>
              <a:t>Failure of a poorly diffusing drug to reach the site of infection e.g. CNS or to reach intracellular phagocytosed bacteria. </a:t>
            </a:r>
          </a:p>
          <a:p>
            <a:pPr eaLnBrk="1" hangingPunct="1">
              <a:lnSpc>
                <a:spcPct val="90000"/>
              </a:lnSpc>
              <a:buFont typeface="Wingdings" pitchFamily="2" charset="2"/>
              <a:buChar char="Ø"/>
            </a:pPr>
            <a:r>
              <a:rPr lang="en-US" sz="2600" smtClean="0"/>
              <a:t>Emergence of drugs resistance in the original pathogenic or superinfection with a new more resistant organism. </a:t>
            </a:r>
          </a:p>
          <a:p>
            <a:pPr eaLnBrk="1" hangingPunct="1">
              <a:lnSpc>
                <a:spcPct val="90000"/>
              </a:lnSpc>
              <a:buFont typeface="Wingdings" pitchFamily="2" charset="2"/>
              <a:buChar char="Ø"/>
            </a:pPr>
            <a:endParaRPr lang="en-US" smtClean="0"/>
          </a:p>
        </p:txBody>
      </p:sp>
    </p:spTree>
    <p:extLst>
      <p:ext uri="{BB962C8B-B14F-4D97-AF65-F5344CB8AC3E}">
        <p14:creationId xmlns:p14="http://schemas.microsoft.com/office/powerpoint/2010/main" val="3812211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additive="base">
                                        <p:cTn id="7" dur="500" fill="hold"/>
                                        <p:tgtEl>
                                          <p:spTgt spid="185346"/>
                                        </p:tgtEl>
                                        <p:attrNameLst>
                                          <p:attrName>ppt_x</p:attrName>
                                        </p:attrNameLst>
                                      </p:cBhvr>
                                      <p:tavLst>
                                        <p:tav tm="0">
                                          <p:val>
                                            <p:strVal val="0-#ppt_w/2"/>
                                          </p:val>
                                        </p:tav>
                                        <p:tav tm="100000">
                                          <p:val>
                                            <p:strVal val="#ppt_x"/>
                                          </p:val>
                                        </p:tav>
                                      </p:tavLst>
                                    </p:anim>
                                    <p:anim calcmode="lin" valueType="num">
                                      <p:cBhvr additive="base">
                                        <p:cTn id="8" dur="500" fill="hold"/>
                                        <p:tgtEl>
                                          <p:spTgt spid="1853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5347">
                                            <p:txEl>
                                              <p:pRg st="0" end="0"/>
                                            </p:txEl>
                                          </p:spTgt>
                                        </p:tgtEl>
                                        <p:attrNameLst>
                                          <p:attrName>style.visibility</p:attrName>
                                        </p:attrNameLst>
                                      </p:cBhvr>
                                      <p:to>
                                        <p:strVal val="visible"/>
                                      </p:to>
                                    </p:set>
                                    <p:anim calcmode="lin" valueType="num">
                                      <p:cBhvr additive="base">
                                        <p:cTn id="13" dur="500" fill="hold"/>
                                        <p:tgtEl>
                                          <p:spTgt spid="1853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5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5347">
                                            <p:txEl>
                                              <p:pRg st="1" end="1"/>
                                            </p:txEl>
                                          </p:spTgt>
                                        </p:tgtEl>
                                        <p:attrNameLst>
                                          <p:attrName>style.visibility</p:attrName>
                                        </p:attrNameLst>
                                      </p:cBhvr>
                                      <p:to>
                                        <p:strVal val="visible"/>
                                      </p:to>
                                    </p:set>
                                    <p:anim calcmode="lin" valueType="num">
                                      <p:cBhvr additive="base">
                                        <p:cTn id="19" dur="500" fill="hold"/>
                                        <p:tgtEl>
                                          <p:spTgt spid="1853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53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5347">
                                            <p:txEl>
                                              <p:pRg st="2" end="2"/>
                                            </p:txEl>
                                          </p:spTgt>
                                        </p:tgtEl>
                                        <p:attrNameLst>
                                          <p:attrName>style.visibility</p:attrName>
                                        </p:attrNameLst>
                                      </p:cBhvr>
                                      <p:to>
                                        <p:strVal val="visible"/>
                                      </p:to>
                                    </p:set>
                                    <p:anim calcmode="lin" valueType="num">
                                      <p:cBhvr additive="base">
                                        <p:cTn id="25" dur="500" fill="hold"/>
                                        <p:tgtEl>
                                          <p:spTgt spid="18534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53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5347">
                                            <p:txEl>
                                              <p:pRg st="3" end="3"/>
                                            </p:txEl>
                                          </p:spTgt>
                                        </p:tgtEl>
                                        <p:attrNameLst>
                                          <p:attrName>style.visibility</p:attrName>
                                        </p:attrNameLst>
                                      </p:cBhvr>
                                      <p:to>
                                        <p:strVal val="visible"/>
                                      </p:to>
                                    </p:set>
                                    <p:anim calcmode="lin" valueType="num">
                                      <p:cBhvr additive="base">
                                        <p:cTn id="31" dur="500" fill="hold"/>
                                        <p:tgtEl>
                                          <p:spTgt spid="18534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53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5347">
                                            <p:txEl>
                                              <p:pRg st="4" end="4"/>
                                            </p:txEl>
                                          </p:spTgt>
                                        </p:tgtEl>
                                        <p:attrNameLst>
                                          <p:attrName>style.visibility</p:attrName>
                                        </p:attrNameLst>
                                      </p:cBhvr>
                                      <p:to>
                                        <p:strVal val="visible"/>
                                      </p:to>
                                    </p:set>
                                    <p:anim calcmode="lin" valueType="num">
                                      <p:cBhvr additive="base">
                                        <p:cTn id="37" dur="500" fill="hold"/>
                                        <p:tgtEl>
                                          <p:spTgt spid="185347">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853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5347">
                                            <p:txEl>
                                              <p:pRg st="5" end="5"/>
                                            </p:txEl>
                                          </p:spTgt>
                                        </p:tgtEl>
                                        <p:attrNameLst>
                                          <p:attrName>style.visibility</p:attrName>
                                        </p:attrNameLst>
                                      </p:cBhvr>
                                      <p:to>
                                        <p:strVal val="visible"/>
                                      </p:to>
                                    </p:set>
                                    <p:anim calcmode="lin" valueType="num">
                                      <p:cBhvr additive="base">
                                        <p:cTn id="43" dur="500" fill="hold"/>
                                        <p:tgtEl>
                                          <p:spTgt spid="185347">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8534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utoUpdateAnimBg="0"/>
      <p:bldP spid="185347"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457200" y="274638"/>
            <a:ext cx="8229600" cy="725487"/>
          </a:xfrm>
        </p:spPr>
        <p:txBody>
          <a:bodyPr>
            <a:normAutofit fontScale="90000"/>
          </a:bodyPr>
          <a:lstStyle/>
          <a:p>
            <a:r>
              <a:rPr lang="en-IE" sz="4000" b="1" dirty="0" smtClean="0">
                <a:solidFill>
                  <a:srgbClr val="7030A0"/>
                </a:solidFill>
              </a:rPr>
              <a:t>Principles of Empirical Antimicrobial Therapy</a:t>
            </a:r>
            <a:endParaRPr lang="en-US" sz="4000" b="1" dirty="0" smtClean="0">
              <a:solidFill>
                <a:srgbClr val="7030A0"/>
              </a:solidFill>
            </a:endParaRPr>
          </a:p>
        </p:txBody>
      </p:sp>
      <p:sp>
        <p:nvSpPr>
          <p:cNvPr id="185347" name="Rectangle 3"/>
          <p:cNvSpPr>
            <a:spLocks noGrp="1" noChangeArrowheads="1"/>
          </p:cNvSpPr>
          <p:nvPr>
            <p:ph idx="1"/>
          </p:nvPr>
        </p:nvSpPr>
        <p:spPr>
          <a:xfrm>
            <a:off x="214313" y="1071563"/>
            <a:ext cx="8643937" cy="5786437"/>
          </a:xfrm>
        </p:spPr>
        <p:txBody>
          <a:bodyPr/>
          <a:lstStyle/>
          <a:p>
            <a:pPr eaLnBrk="1" hangingPunct="1">
              <a:lnSpc>
                <a:spcPct val="90000"/>
              </a:lnSpc>
              <a:buFont typeface="Wingdings" pitchFamily="2" charset="2"/>
              <a:buChar char="Ø"/>
            </a:pPr>
            <a:r>
              <a:rPr lang="en-US" sz="2200" smtClean="0"/>
              <a:t>Participation of two or more microorganisms in the infectious process, of which only one was originally detected &amp; used for drug selection. </a:t>
            </a:r>
          </a:p>
          <a:p>
            <a:pPr eaLnBrk="1" hangingPunct="1">
              <a:lnSpc>
                <a:spcPct val="90000"/>
              </a:lnSpc>
              <a:buFont typeface="Wingdings" pitchFamily="2" charset="2"/>
              <a:buChar char="Ø"/>
            </a:pPr>
            <a:r>
              <a:rPr lang="en-US" sz="2200" smtClean="0"/>
              <a:t>Inadequate host defenses, including immunodeficencies &amp; diabetes mellitus </a:t>
            </a:r>
          </a:p>
          <a:p>
            <a:pPr eaLnBrk="1" hangingPunct="1">
              <a:lnSpc>
                <a:spcPct val="90000"/>
              </a:lnSpc>
              <a:buFont typeface="Wingdings" pitchFamily="2" charset="2"/>
              <a:buChar char="Ø"/>
            </a:pPr>
            <a:r>
              <a:rPr lang="en-US" sz="2200" smtClean="0"/>
              <a:t>Non-infectious causes, including drug fever, malignanly &amp; auto immune diseases. </a:t>
            </a:r>
          </a:p>
          <a:p>
            <a:pPr eaLnBrk="1" hangingPunct="1">
              <a:lnSpc>
                <a:spcPct val="90000"/>
              </a:lnSpc>
              <a:buFont typeface="Arial" pitchFamily="34" charset="0"/>
              <a:buNone/>
            </a:pPr>
            <a:r>
              <a:rPr lang="en-US" sz="2800" b="1" smtClean="0">
                <a:solidFill>
                  <a:srgbClr val="7030A0"/>
                </a:solidFill>
              </a:rPr>
              <a:t>6. Promptness of response:- </a:t>
            </a:r>
            <a:r>
              <a:rPr lang="en-US" sz="2200" b="1" smtClean="0">
                <a:solidFill>
                  <a:srgbClr val="7030A0"/>
                </a:solidFill>
              </a:rPr>
              <a:t>D</a:t>
            </a:r>
            <a:r>
              <a:rPr lang="en-US" sz="2200" smtClean="0"/>
              <a:t>epends on </a:t>
            </a:r>
          </a:p>
          <a:p>
            <a:pPr eaLnBrk="1" hangingPunct="1">
              <a:lnSpc>
                <a:spcPct val="90000"/>
              </a:lnSpc>
              <a:buFont typeface="Wingdings" pitchFamily="2" charset="2"/>
              <a:buChar char="Ø"/>
            </a:pPr>
            <a:r>
              <a:rPr lang="en-US" sz="2200" smtClean="0"/>
              <a:t>Immune status of patients. </a:t>
            </a:r>
          </a:p>
          <a:p>
            <a:pPr eaLnBrk="1" hangingPunct="1">
              <a:lnSpc>
                <a:spcPct val="90000"/>
              </a:lnSpc>
              <a:buFont typeface="Wingdings" pitchFamily="2" charset="2"/>
              <a:buChar char="Ø"/>
            </a:pPr>
            <a:r>
              <a:rPr lang="en-US" sz="2200" b="1" smtClean="0">
                <a:solidFill>
                  <a:srgbClr val="FF0000"/>
                </a:solidFill>
              </a:rPr>
              <a:t>Site of infection :- </a:t>
            </a:r>
            <a:r>
              <a:rPr lang="en-US" sz="2200" smtClean="0"/>
              <a:t>Deep seated infections such as osteomylitis &amp; endocardis responded more slowly than superficial infections such as cellulitis etc. </a:t>
            </a:r>
          </a:p>
          <a:p>
            <a:pPr eaLnBrk="1" hangingPunct="1">
              <a:lnSpc>
                <a:spcPct val="90000"/>
              </a:lnSpc>
              <a:buFont typeface="Wingdings" pitchFamily="2" charset="2"/>
              <a:buChar char="Ø"/>
            </a:pPr>
            <a:r>
              <a:rPr lang="en-US" sz="2200" b="1" smtClean="0">
                <a:solidFill>
                  <a:srgbClr val="FF0000"/>
                </a:solidFill>
              </a:rPr>
              <a:t>Virulence of pathogen:- </a:t>
            </a:r>
            <a:r>
              <a:rPr lang="en-US" sz="2200" smtClean="0"/>
              <a:t>Virulent organism such as step. Aureus responds for slowly than viridans streptococci. Mycobacterial &amp; fungal infections responds shower than bacterial infection. </a:t>
            </a:r>
          </a:p>
          <a:p>
            <a:pPr eaLnBrk="1" hangingPunct="1">
              <a:lnSpc>
                <a:spcPct val="90000"/>
              </a:lnSpc>
              <a:buFont typeface="Wingdings" pitchFamily="2" charset="2"/>
              <a:buChar char="Ø"/>
            </a:pPr>
            <a:r>
              <a:rPr lang="en-US" sz="2200" b="1" smtClean="0">
                <a:solidFill>
                  <a:srgbClr val="FF0000"/>
                </a:solidFill>
              </a:rPr>
              <a:t>Duration of illness:- </a:t>
            </a:r>
            <a:r>
              <a:rPr lang="en-US" sz="2200" smtClean="0"/>
              <a:t>In a general longer the symptoms are present, the longer it takes to respond. </a:t>
            </a:r>
          </a:p>
          <a:p>
            <a:pPr eaLnBrk="1" hangingPunct="1">
              <a:lnSpc>
                <a:spcPct val="90000"/>
              </a:lnSpc>
              <a:buFont typeface="Wingdings" pitchFamily="2" charset="2"/>
              <a:buChar char="Ø"/>
            </a:pPr>
            <a:endParaRPr lang="en-US" sz="2600" smtClean="0"/>
          </a:p>
          <a:p>
            <a:pPr eaLnBrk="1" hangingPunct="1">
              <a:lnSpc>
                <a:spcPct val="90000"/>
              </a:lnSpc>
              <a:buFont typeface="Wingdings" pitchFamily="2" charset="2"/>
              <a:buChar char="Ø"/>
            </a:pPr>
            <a:endParaRPr lang="en-US" sz="2600" smtClean="0"/>
          </a:p>
          <a:p>
            <a:pPr eaLnBrk="1" hangingPunct="1">
              <a:lnSpc>
                <a:spcPct val="90000"/>
              </a:lnSpc>
              <a:buFont typeface="Wingdings" pitchFamily="2" charset="2"/>
              <a:buChar char="Ø"/>
            </a:pPr>
            <a:endParaRPr lang="en-US" sz="2600" smtClean="0"/>
          </a:p>
          <a:p>
            <a:pPr eaLnBrk="1" hangingPunct="1">
              <a:lnSpc>
                <a:spcPct val="90000"/>
              </a:lnSpc>
              <a:buFont typeface="Wingdings" pitchFamily="2" charset="2"/>
              <a:buChar char="Ø"/>
            </a:pPr>
            <a:endParaRPr lang="en-US" sz="2600" smtClean="0"/>
          </a:p>
        </p:txBody>
      </p:sp>
    </p:spTree>
    <p:extLst>
      <p:ext uri="{BB962C8B-B14F-4D97-AF65-F5344CB8AC3E}">
        <p14:creationId xmlns:p14="http://schemas.microsoft.com/office/powerpoint/2010/main" val="39847877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additive="base">
                                        <p:cTn id="7" dur="500" fill="hold"/>
                                        <p:tgtEl>
                                          <p:spTgt spid="185346"/>
                                        </p:tgtEl>
                                        <p:attrNameLst>
                                          <p:attrName>ppt_x</p:attrName>
                                        </p:attrNameLst>
                                      </p:cBhvr>
                                      <p:tavLst>
                                        <p:tav tm="0">
                                          <p:val>
                                            <p:strVal val="0-#ppt_w/2"/>
                                          </p:val>
                                        </p:tav>
                                        <p:tav tm="100000">
                                          <p:val>
                                            <p:strVal val="#ppt_x"/>
                                          </p:val>
                                        </p:tav>
                                      </p:tavLst>
                                    </p:anim>
                                    <p:anim calcmode="lin" valueType="num">
                                      <p:cBhvr additive="base">
                                        <p:cTn id="8" dur="500" fill="hold"/>
                                        <p:tgtEl>
                                          <p:spTgt spid="1853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5347">
                                            <p:txEl>
                                              <p:pRg st="0" end="0"/>
                                            </p:txEl>
                                          </p:spTgt>
                                        </p:tgtEl>
                                        <p:attrNameLst>
                                          <p:attrName>style.visibility</p:attrName>
                                        </p:attrNameLst>
                                      </p:cBhvr>
                                      <p:to>
                                        <p:strVal val="visible"/>
                                      </p:to>
                                    </p:set>
                                    <p:anim calcmode="lin" valueType="num">
                                      <p:cBhvr additive="base">
                                        <p:cTn id="13" dur="500" fill="hold"/>
                                        <p:tgtEl>
                                          <p:spTgt spid="1853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5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5347">
                                            <p:txEl>
                                              <p:pRg st="1" end="1"/>
                                            </p:txEl>
                                          </p:spTgt>
                                        </p:tgtEl>
                                        <p:attrNameLst>
                                          <p:attrName>style.visibility</p:attrName>
                                        </p:attrNameLst>
                                      </p:cBhvr>
                                      <p:to>
                                        <p:strVal val="visible"/>
                                      </p:to>
                                    </p:set>
                                    <p:anim calcmode="lin" valueType="num">
                                      <p:cBhvr additive="base">
                                        <p:cTn id="19" dur="500" fill="hold"/>
                                        <p:tgtEl>
                                          <p:spTgt spid="18534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53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5347">
                                            <p:txEl>
                                              <p:pRg st="2" end="2"/>
                                            </p:txEl>
                                          </p:spTgt>
                                        </p:tgtEl>
                                        <p:attrNameLst>
                                          <p:attrName>style.visibility</p:attrName>
                                        </p:attrNameLst>
                                      </p:cBhvr>
                                      <p:to>
                                        <p:strVal val="visible"/>
                                      </p:to>
                                    </p:set>
                                    <p:anim calcmode="lin" valueType="num">
                                      <p:cBhvr additive="base">
                                        <p:cTn id="25" dur="500" fill="hold"/>
                                        <p:tgtEl>
                                          <p:spTgt spid="18534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53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5347">
                                            <p:txEl>
                                              <p:pRg st="3" end="3"/>
                                            </p:txEl>
                                          </p:spTgt>
                                        </p:tgtEl>
                                        <p:attrNameLst>
                                          <p:attrName>style.visibility</p:attrName>
                                        </p:attrNameLst>
                                      </p:cBhvr>
                                      <p:to>
                                        <p:strVal val="visible"/>
                                      </p:to>
                                    </p:set>
                                    <p:anim calcmode="lin" valueType="num">
                                      <p:cBhvr additive="base">
                                        <p:cTn id="31" dur="500" fill="hold"/>
                                        <p:tgtEl>
                                          <p:spTgt spid="18534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53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85347">
                                            <p:txEl>
                                              <p:pRg st="4" end="4"/>
                                            </p:txEl>
                                          </p:spTgt>
                                        </p:tgtEl>
                                        <p:attrNameLst>
                                          <p:attrName>style.visibility</p:attrName>
                                        </p:attrNameLst>
                                      </p:cBhvr>
                                      <p:to>
                                        <p:strVal val="visible"/>
                                      </p:to>
                                    </p:set>
                                    <p:anim calcmode="lin" valueType="num">
                                      <p:cBhvr additive="base">
                                        <p:cTn id="37" dur="500" fill="hold"/>
                                        <p:tgtEl>
                                          <p:spTgt spid="185347">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853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5347">
                                            <p:txEl>
                                              <p:pRg st="5" end="5"/>
                                            </p:txEl>
                                          </p:spTgt>
                                        </p:tgtEl>
                                        <p:attrNameLst>
                                          <p:attrName>style.visibility</p:attrName>
                                        </p:attrNameLst>
                                      </p:cBhvr>
                                      <p:to>
                                        <p:strVal val="visible"/>
                                      </p:to>
                                    </p:set>
                                    <p:anim calcmode="lin" valueType="num">
                                      <p:cBhvr additive="base">
                                        <p:cTn id="43" dur="500" fill="hold"/>
                                        <p:tgtEl>
                                          <p:spTgt spid="185347">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853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85347">
                                            <p:txEl>
                                              <p:pRg st="6" end="6"/>
                                            </p:txEl>
                                          </p:spTgt>
                                        </p:tgtEl>
                                        <p:attrNameLst>
                                          <p:attrName>style.visibility</p:attrName>
                                        </p:attrNameLst>
                                      </p:cBhvr>
                                      <p:to>
                                        <p:strVal val="visible"/>
                                      </p:to>
                                    </p:set>
                                    <p:anim calcmode="lin" valueType="num">
                                      <p:cBhvr additive="base">
                                        <p:cTn id="49" dur="500" fill="hold"/>
                                        <p:tgtEl>
                                          <p:spTgt spid="185347">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8534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85347">
                                            <p:txEl>
                                              <p:pRg st="7" end="7"/>
                                            </p:txEl>
                                          </p:spTgt>
                                        </p:tgtEl>
                                        <p:attrNameLst>
                                          <p:attrName>style.visibility</p:attrName>
                                        </p:attrNameLst>
                                      </p:cBhvr>
                                      <p:to>
                                        <p:strVal val="visible"/>
                                      </p:to>
                                    </p:set>
                                    <p:anim calcmode="lin" valueType="num">
                                      <p:cBhvr additive="base">
                                        <p:cTn id="55" dur="500" fill="hold"/>
                                        <p:tgtEl>
                                          <p:spTgt spid="185347">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8534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utoUpdateAnimBg="0"/>
      <p:bldP spid="185347"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fontScale="90000"/>
          </a:bodyPr>
          <a:lstStyle/>
          <a:p>
            <a:r>
              <a:rPr lang="en-IE" sz="4000" b="1" dirty="0" smtClean="0">
                <a:solidFill>
                  <a:srgbClr val="7030A0"/>
                </a:solidFill>
              </a:rPr>
              <a:t>Principles of Empirical Antimicrobial Therapy</a:t>
            </a:r>
            <a:endParaRPr lang="en-US" sz="4000" b="1" dirty="0" smtClean="0">
              <a:solidFill>
                <a:srgbClr val="7030A0"/>
              </a:solidFill>
            </a:endParaRPr>
          </a:p>
        </p:txBody>
      </p:sp>
      <p:sp>
        <p:nvSpPr>
          <p:cNvPr id="16387" name="Rectangle 3"/>
          <p:cNvSpPr>
            <a:spLocks noGrp="1" noChangeArrowheads="1"/>
          </p:cNvSpPr>
          <p:nvPr>
            <p:ph idx="1"/>
          </p:nvPr>
        </p:nvSpPr>
        <p:spPr>
          <a:xfrm>
            <a:off x="457200" y="1285875"/>
            <a:ext cx="8229600" cy="5214938"/>
          </a:xfrm>
        </p:spPr>
        <p:txBody>
          <a:bodyPr/>
          <a:lstStyle/>
          <a:p>
            <a:pPr algn="just" eaLnBrk="1" hangingPunct="1">
              <a:lnSpc>
                <a:spcPct val="90000"/>
              </a:lnSpc>
              <a:buFont typeface="Arial" pitchFamily="34" charset="0"/>
              <a:buNone/>
            </a:pPr>
            <a:r>
              <a:rPr lang="en-US" sz="2800" b="1" smtClean="0">
                <a:solidFill>
                  <a:srgbClr val="7030A0"/>
                </a:solidFill>
              </a:rPr>
              <a:t>7.</a:t>
            </a:r>
            <a:r>
              <a:rPr lang="en-US" sz="2600" smtClean="0"/>
              <a:t> </a:t>
            </a:r>
            <a:r>
              <a:rPr lang="en-US" sz="2800" b="1" smtClean="0">
                <a:solidFill>
                  <a:srgbClr val="7030A0"/>
                </a:solidFill>
              </a:rPr>
              <a:t>Duration of antimicrobial therapy:- </a:t>
            </a:r>
            <a:r>
              <a:rPr lang="en-US" sz="2600" smtClean="0"/>
              <a:t>Variable period of treatment may be required for cure for various diseases. </a:t>
            </a:r>
          </a:p>
          <a:p>
            <a:pPr algn="just" eaLnBrk="1" hangingPunct="1">
              <a:lnSpc>
                <a:spcPct val="90000"/>
              </a:lnSpc>
              <a:buFont typeface="Arial" pitchFamily="34" charset="0"/>
              <a:buNone/>
            </a:pPr>
            <a:r>
              <a:rPr lang="en-US" sz="2800" b="1" smtClean="0">
                <a:solidFill>
                  <a:srgbClr val="7030A0"/>
                </a:solidFill>
              </a:rPr>
              <a:t>8. Adverse drug reactions &amp; toxicity:-  </a:t>
            </a:r>
            <a:r>
              <a:rPr lang="en-US" sz="2600" smtClean="0"/>
              <a:t>They include hypersitivity reaction, direct toxicity of drug and superinfection by drug resistance microorganism. </a:t>
            </a:r>
          </a:p>
          <a:p>
            <a:pPr algn="just" eaLnBrk="1" hangingPunct="1">
              <a:lnSpc>
                <a:spcPct val="90000"/>
              </a:lnSpc>
              <a:buFont typeface="Arial" pitchFamily="34" charset="0"/>
              <a:buNone/>
            </a:pPr>
            <a:r>
              <a:rPr lang="en-US" sz="2800" b="1" smtClean="0">
                <a:solidFill>
                  <a:srgbClr val="7030A0"/>
                </a:solidFill>
              </a:rPr>
              <a:t>9. Route of drug administration:- </a:t>
            </a:r>
            <a:r>
              <a:rPr lang="en-US" sz="2600" smtClean="0"/>
              <a:t>I.V. therapy is preferred in acutely ill patients with serious infections such as Endocarditis, menigitis, sepsis, severe pneumonia</a:t>
            </a:r>
          </a:p>
          <a:p>
            <a:pPr algn="just" eaLnBrk="1" hangingPunct="1">
              <a:lnSpc>
                <a:spcPct val="90000"/>
              </a:lnSpc>
              <a:buFont typeface="Arial" pitchFamily="34" charset="0"/>
              <a:buNone/>
            </a:pPr>
            <a:r>
              <a:rPr lang="en-US" sz="2800" b="1" smtClean="0">
                <a:solidFill>
                  <a:srgbClr val="7030A0"/>
                </a:solidFill>
              </a:rPr>
              <a:t>10.</a:t>
            </a:r>
            <a:r>
              <a:rPr lang="en-US" sz="2600" smtClean="0"/>
              <a:t> </a:t>
            </a:r>
            <a:r>
              <a:rPr lang="en-US" sz="2800" b="1" smtClean="0">
                <a:solidFill>
                  <a:srgbClr val="7030A0"/>
                </a:solidFill>
              </a:rPr>
              <a:t>Cost of Antibiotics:- </a:t>
            </a:r>
            <a:r>
              <a:rPr lang="en-US" sz="2600" smtClean="0"/>
              <a:t>Is very important while considering drug administration specially for poor patients. </a:t>
            </a:r>
          </a:p>
          <a:p>
            <a:pPr eaLnBrk="1" hangingPunct="1">
              <a:lnSpc>
                <a:spcPct val="90000"/>
              </a:lnSpc>
              <a:buFont typeface="Wingdings" pitchFamily="2" charset="2"/>
              <a:buChar char="Ø"/>
            </a:pPr>
            <a:endParaRPr lang="en-US" sz="2600" smtClean="0"/>
          </a:p>
          <a:p>
            <a:pPr eaLnBrk="1" hangingPunct="1">
              <a:lnSpc>
                <a:spcPct val="90000"/>
              </a:lnSpc>
              <a:buFont typeface="Wingdings" pitchFamily="2" charset="2"/>
              <a:buChar char="Ø"/>
            </a:pPr>
            <a:endParaRPr lang="en-US" sz="2600" smtClean="0"/>
          </a:p>
          <a:p>
            <a:pPr eaLnBrk="1" hangingPunct="1">
              <a:lnSpc>
                <a:spcPct val="90000"/>
              </a:lnSpc>
              <a:buFont typeface="Wingdings" pitchFamily="2" charset="2"/>
              <a:buChar char="Ø"/>
            </a:pPr>
            <a:endParaRPr lang="en-US" sz="2600" smtClean="0"/>
          </a:p>
        </p:txBody>
      </p:sp>
    </p:spTree>
    <p:extLst>
      <p:ext uri="{BB962C8B-B14F-4D97-AF65-F5344CB8AC3E}">
        <p14:creationId xmlns:p14="http://schemas.microsoft.com/office/powerpoint/2010/main" val="360625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46"/>
                                        </p:tgtEl>
                                        <p:attrNameLst>
                                          <p:attrName>style.visibility</p:attrName>
                                        </p:attrNameLst>
                                      </p:cBhvr>
                                      <p:to>
                                        <p:strVal val="visible"/>
                                      </p:to>
                                    </p:set>
                                    <p:anim calcmode="lin" valueType="num">
                                      <p:cBhvr additive="base">
                                        <p:cTn id="7" dur="500" fill="hold"/>
                                        <p:tgtEl>
                                          <p:spTgt spid="185346"/>
                                        </p:tgtEl>
                                        <p:attrNameLst>
                                          <p:attrName>ppt_x</p:attrName>
                                        </p:attrNameLst>
                                      </p:cBhvr>
                                      <p:tavLst>
                                        <p:tav tm="0">
                                          <p:val>
                                            <p:strVal val="0-#ppt_w/2"/>
                                          </p:val>
                                        </p:tav>
                                        <p:tav tm="100000">
                                          <p:val>
                                            <p:strVal val="#ppt_x"/>
                                          </p:val>
                                        </p:tav>
                                      </p:tavLst>
                                    </p:anim>
                                    <p:anim calcmode="lin" valueType="num">
                                      <p:cBhvr additive="base">
                                        <p:cTn id="8" dur="500" fill="hold"/>
                                        <p:tgtEl>
                                          <p:spTgt spid="185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2865" name="Group 49"/>
          <p:cNvGraphicFramePr>
            <a:graphicFrameLocks noGrp="1"/>
          </p:cNvGraphicFramePr>
          <p:nvPr/>
        </p:nvGraphicFramePr>
        <p:xfrm>
          <a:off x="381000" y="76200"/>
          <a:ext cx="8153400" cy="6750177"/>
        </p:xfrm>
        <a:graphic>
          <a:graphicData uri="http://schemas.openxmlformats.org/drawingml/2006/table">
            <a:tbl>
              <a:tblPr/>
              <a:tblGrid>
                <a:gridCol w="2133600"/>
                <a:gridCol w="3048000"/>
                <a:gridCol w="2971800"/>
              </a:tblGrid>
              <a:tr h="581025">
                <a:tc gridSpan="3">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GB" sz="3200" b="1" i="0" u="none" strike="noStrike" cap="none" normalizeH="0" baseline="0" dirty="0" smtClean="0">
                          <a:ln>
                            <a:noFill/>
                          </a:ln>
                          <a:solidFill>
                            <a:srgbClr val="FF0000"/>
                          </a:solidFill>
                          <a:effectLst/>
                          <a:latin typeface="Arial" charset="0"/>
                        </a:rPr>
                        <a:t>Few Examples of Empirical Therapy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3200" b="1" i="0" u="none" strike="noStrike" cap="none" normalizeH="0" baseline="0" dirty="0" smtClean="0">
                          <a:ln>
                            <a:noFill/>
                          </a:ln>
                          <a:solidFill>
                            <a:srgbClr val="7030A0"/>
                          </a:solidFill>
                          <a:effectLst/>
                          <a:latin typeface="Arial" charset="0"/>
                        </a:rPr>
                        <a:t>Site of Infection</a:t>
                      </a:r>
                      <a:endParaRPr kumimoji="0" lang="en-GB" sz="3200" b="1" i="0" u="none" strike="noStrike" cap="none" normalizeH="0" baseline="0" dirty="0" smtClean="0">
                        <a:ln>
                          <a:noFill/>
                        </a:ln>
                        <a:solidFill>
                          <a:srgbClr val="7030A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3200" b="1" i="0" u="none" strike="noStrike" cap="none" normalizeH="0" baseline="0" dirty="0" smtClean="0">
                          <a:ln>
                            <a:noFill/>
                          </a:ln>
                          <a:solidFill>
                            <a:srgbClr val="7030A0"/>
                          </a:solidFill>
                          <a:effectLst/>
                          <a:latin typeface="Arial" charset="0"/>
                        </a:rPr>
                        <a:t>Likely Organisms</a:t>
                      </a: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3200" b="1" i="0" u="none" strike="noStrike" cap="none" normalizeH="0" baseline="0" dirty="0" smtClean="0">
                          <a:ln>
                            <a:noFill/>
                          </a:ln>
                          <a:solidFill>
                            <a:srgbClr val="7030A0"/>
                          </a:solidFill>
                          <a:effectLst/>
                          <a:latin typeface="Arial" charset="0"/>
                        </a:rPr>
                        <a:t>Empirical </a:t>
                      </a:r>
                      <a:r>
                        <a:rPr kumimoji="0" lang="en-IE" sz="3200" b="1" i="0" u="none" strike="noStrike" cap="none" normalizeH="0" baseline="0" dirty="0" err="1" smtClean="0">
                          <a:ln>
                            <a:noFill/>
                          </a:ln>
                          <a:solidFill>
                            <a:srgbClr val="7030A0"/>
                          </a:solidFill>
                          <a:effectLst/>
                          <a:latin typeface="Arial" charset="0"/>
                        </a:rPr>
                        <a:t>Tx</a:t>
                      </a:r>
                      <a:r>
                        <a:rPr kumimoji="0" lang="en-IE" sz="3200" b="1" i="0" u="none" strike="noStrike" cap="none" normalizeH="0" baseline="0" dirty="0" smtClean="0">
                          <a:ln>
                            <a:noFill/>
                          </a:ln>
                          <a:solidFill>
                            <a:srgbClr val="7030A0"/>
                          </a:solidFill>
                          <a:effectLst/>
                          <a:latin typeface="Arial" charset="0"/>
                        </a:rPr>
                        <a:t>.</a:t>
                      </a: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1" i="0" u="none" strike="noStrike" cap="none" normalizeH="0" baseline="0" dirty="0" smtClean="0">
                          <a:ln>
                            <a:noFill/>
                          </a:ln>
                          <a:solidFill>
                            <a:schemeClr val="tx1"/>
                          </a:solidFill>
                          <a:effectLst/>
                          <a:latin typeface="Tahoma" pitchFamily="34" charset="0"/>
                        </a:rPr>
                        <a:t>Meningitis</a:t>
                      </a:r>
                      <a:endParaRPr kumimoji="0" lang="en-GB" sz="22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smtClean="0">
                          <a:ln>
                            <a:noFill/>
                          </a:ln>
                          <a:solidFill>
                            <a:schemeClr val="tx1"/>
                          </a:solidFill>
                          <a:effectLst/>
                          <a:latin typeface="Tahoma" pitchFamily="34" charset="0"/>
                        </a:rPr>
                        <a:t>S. </a:t>
                      </a:r>
                      <a:r>
                        <a:rPr kumimoji="0" lang="en-IE" sz="2200" b="0" i="0" u="none" strike="noStrike" cap="none" normalizeH="0" baseline="0" dirty="0" err="1" smtClean="0">
                          <a:ln>
                            <a:noFill/>
                          </a:ln>
                          <a:solidFill>
                            <a:schemeClr val="tx1"/>
                          </a:solidFill>
                          <a:effectLst/>
                          <a:latin typeface="Tahoma" pitchFamily="34" charset="0"/>
                        </a:rPr>
                        <a:t>pneumoniae</a:t>
                      </a:r>
                      <a:r>
                        <a:rPr kumimoji="0" lang="en-IE" sz="2200" b="0" i="0" u="none" strike="noStrike" cap="none" normalizeH="0" baseline="0" dirty="0" smtClean="0">
                          <a:ln>
                            <a:noFill/>
                          </a:ln>
                          <a:solidFill>
                            <a:schemeClr val="tx1"/>
                          </a:solidFill>
                          <a:effectLst/>
                          <a:latin typeface="Tahoma" pitchFamily="34" charset="0"/>
                        </a:rPr>
                        <a:t>, N. </a:t>
                      </a:r>
                      <a:r>
                        <a:rPr kumimoji="0" lang="en-IE" sz="2200" b="0" i="0" u="none" strike="noStrike" cap="none" normalizeH="0" baseline="0" dirty="0" err="1" smtClean="0">
                          <a:ln>
                            <a:noFill/>
                          </a:ln>
                          <a:solidFill>
                            <a:schemeClr val="tx1"/>
                          </a:solidFill>
                          <a:effectLst/>
                          <a:latin typeface="Tahoma" pitchFamily="34" charset="0"/>
                        </a:rPr>
                        <a:t>meningitidis</a:t>
                      </a:r>
                      <a:r>
                        <a:rPr kumimoji="0" lang="en-IE" sz="2200" b="0" i="0" u="none" strike="noStrike" cap="none" normalizeH="0" baseline="0" dirty="0" smtClean="0">
                          <a:ln>
                            <a:noFill/>
                          </a:ln>
                          <a:solidFill>
                            <a:schemeClr val="tx1"/>
                          </a:solidFill>
                          <a:effectLst/>
                          <a:latin typeface="Tahoma" pitchFamily="34" charset="0"/>
                        </a:rPr>
                        <a:t>, H. </a:t>
                      </a:r>
                      <a:r>
                        <a:rPr kumimoji="0" lang="en-IE" sz="2200" b="0" i="0" u="none" strike="noStrike" cap="none" normalizeH="0" baseline="0" dirty="0" err="1" smtClean="0">
                          <a:ln>
                            <a:noFill/>
                          </a:ln>
                          <a:solidFill>
                            <a:schemeClr val="tx1"/>
                          </a:solidFill>
                          <a:effectLst/>
                          <a:latin typeface="Tahoma" pitchFamily="34" charset="0"/>
                        </a:rPr>
                        <a:t>influenzae</a:t>
                      </a:r>
                      <a:endParaRPr kumimoji="0" lang="en-GB" sz="22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smtClean="0">
                          <a:ln>
                            <a:noFill/>
                          </a:ln>
                          <a:solidFill>
                            <a:schemeClr val="tx1"/>
                          </a:solidFill>
                          <a:effectLst/>
                          <a:latin typeface="Tahoma" pitchFamily="34" charset="0"/>
                        </a:rPr>
                        <a:t>Cefotaxime 2g 4hourly </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smtClean="0">
                          <a:ln>
                            <a:noFill/>
                          </a:ln>
                          <a:solidFill>
                            <a:schemeClr val="tx1"/>
                          </a:solidFill>
                          <a:effectLst/>
                          <a:latin typeface="Tahoma" pitchFamily="34" charset="0"/>
                        </a:rPr>
                        <a:t>(+/- Vancomycin) + rifampicin 600mg bd po/iv</a:t>
                      </a:r>
                      <a:endParaRPr kumimoji="0" lang="en-GB" sz="22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1" i="0" u="none" strike="noStrike" cap="none" normalizeH="0" baseline="0" dirty="0" err="1" smtClean="0">
                          <a:ln>
                            <a:noFill/>
                          </a:ln>
                          <a:solidFill>
                            <a:schemeClr val="tx1"/>
                          </a:solidFill>
                          <a:effectLst/>
                          <a:latin typeface="Tahoma" pitchFamily="34" charset="0"/>
                        </a:rPr>
                        <a:t>Endocarditis</a:t>
                      </a:r>
                      <a:endParaRPr kumimoji="0" lang="en-IE" sz="2200" b="1" i="0" u="none" strike="noStrike"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1" i="0" u="none" strike="noStrike" cap="none" normalizeH="0" baseline="0" dirty="0" smtClean="0">
                          <a:ln>
                            <a:noFill/>
                          </a:ln>
                          <a:solidFill>
                            <a:schemeClr val="tx1"/>
                          </a:solidFill>
                          <a:effectLst/>
                          <a:latin typeface="Tahoma" pitchFamily="34" charset="0"/>
                        </a:rPr>
                        <a:t>(native valve)</a:t>
                      </a:r>
                      <a:endParaRPr kumimoji="0" lang="en-GB" sz="22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smtClean="0">
                          <a:ln>
                            <a:noFill/>
                          </a:ln>
                          <a:solidFill>
                            <a:schemeClr val="tx1"/>
                          </a:solidFill>
                          <a:effectLst/>
                          <a:latin typeface="Tahoma" pitchFamily="34" charset="0"/>
                        </a:rPr>
                        <a:t>Streptococci,</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smtClean="0">
                          <a:ln>
                            <a:noFill/>
                          </a:ln>
                          <a:solidFill>
                            <a:schemeClr val="tx1"/>
                          </a:solidFill>
                          <a:effectLst/>
                          <a:latin typeface="Tahoma" pitchFamily="34" charset="0"/>
                        </a:rPr>
                        <a:t> S. </a:t>
                      </a:r>
                      <a:r>
                        <a:rPr kumimoji="0" lang="en-IE" sz="2200" b="0" i="0" u="none" strike="noStrike" cap="none" normalizeH="0" baseline="0" dirty="0" err="1" smtClean="0">
                          <a:ln>
                            <a:noFill/>
                          </a:ln>
                          <a:solidFill>
                            <a:schemeClr val="tx1"/>
                          </a:solidFill>
                          <a:effectLst/>
                          <a:latin typeface="Tahoma" pitchFamily="34" charset="0"/>
                        </a:rPr>
                        <a:t>aureus</a:t>
                      </a:r>
                      <a:r>
                        <a:rPr kumimoji="0" lang="en-IE" sz="2200" b="0" i="0" u="none" strike="noStrike" cap="none" normalizeH="0" baseline="0" dirty="0" smtClean="0">
                          <a:ln>
                            <a:noFill/>
                          </a:ln>
                          <a:solidFill>
                            <a:schemeClr val="tx1"/>
                          </a:solidFill>
                          <a:effectLst/>
                          <a:latin typeface="Tahoma" pitchFamily="34" charset="0"/>
                        </a:rPr>
                        <a:t>,(MSSA)</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err="1" smtClean="0">
                          <a:ln>
                            <a:noFill/>
                          </a:ln>
                          <a:solidFill>
                            <a:schemeClr val="tx1"/>
                          </a:solidFill>
                          <a:effectLst/>
                          <a:latin typeface="Tahoma" pitchFamily="34" charset="0"/>
                        </a:rPr>
                        <a:t>Enterococci</a:t>
                      </a:r>
                      <a:endParaRPr kumimoji="0" lang="en-GB" sz="22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err="1" smtClean="0">
                          <a:ln>
                            <a:noFill/>
                          </a:ln>
                          <a:solidFill>
                            <a:schemeClr val="tx1"/>
                          </a:solidFill>
                          <a:effectLst/>
                          <a:latin typeface="Tahoma" pitchFamily="34" charset="0"/>
                        </a:rPr>
                        <a:t>Benzylpenicillin</a:t>
                      </a:r>
                      <a:r>
                        <a:rPr kumimoji="0" lang="en-IE" sz="2200" b="0" i="0" u="none" strike="noStrike" cap="none" normalizeH="0" baseline="0" dirty="0" smtClean="0">
                          <a:ln>
                            <a:noFill/>
                          </a:ln>
                          <a:solidFill>
                            <a:schemeClr val="tx1"/>
                          </a:solidFill>
                          <a:effectLst/>
                          <a:latin typeface="Tahoma" pitchFamily="34" charset="0"/>
                        </a:rPr>
                        <a:t>  2.4G 4 hourly I/v+ </a:t>
                      </a:r>
                      <a:r>
                        <a:rPr kumimoji="0" lang="en-IE" sz="2200" b="0" i="0" u="none" strike="noStrike" cap="none" normalizeH="0" baseline="0" dirty="0" err="1" smtClean="0">
                          <a:ln>
                            <a:noFill/>
                          </a:ln>
                          <a:solidFill>
                            <a:schemeClr val="tx1"/>
                          </a:solidFill>
                          <a:effectLst/>
                          <a:latin typeface="Tahoma" pitchFamily="34" charset="0"/>
                        </a:rPr>
                        <a:t>Flucloxacillin</a:t>
                      </a:r>
                      <a:r>
                        <a:rPr kumimoji="0" lang="en-IE" sz="2200" b="0" i="0" u="none" strike="noStrike" cap="none" normalizeH="0" baseline="0" dirty="0" smtClean="0">
                          <a:ln>
                            <a:noFill/>
                          </a:ln>
                          <a:solidFill>
                            <a:schemeClr val="tx1"/>
                          </a:solidFill>
                          <a:effectLst/>
                          <a:latin typeface="Tahoma" pitchFamily="34" charset="0"/>
                        </a:rPr>
                        <a:t> 2g 4 hourly  I/v+ I/v</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smtClean="0">
                          <a:ln>
                            <a:noFill/>
                          </a:ln>
                          <a:solidFill>
                            <a:schemeClr val="tx1"/>
                          </a:solidFill>
                          <a:effectLst/>
                          <a:latin typeface="Tahoma" pitchFamily="34" charset="0"/>
                        </a:rPr>
                        <a:t>Gentamicin1mg/kg </a:t>
                      </a:r>
                      <a:r>
                        <a:rPr kumimoji="0" lang="en-IE" sz="2200" b="0" i="0" u="none" strike="noStrike" cap="none" normalizeH="0" baseline="0" dirty="0" err="1" smtClean="0">
                          <a:ln>
                            <a:noFill/>
                          </a:ln>
                          <a:solidFill>
                            <a:schemeClr val="tx1"/>
                          </a:solidFill>
                          <a:effectLst/>
                          <a:latin typeface="Tahoma" pitchFamily="34" charset="0"/>
                        </a:rPr>
                        <a:t>tds</a:t>
                      </a:r>
                      <a:r>
                        <a:rPr kumimoji="0" lang="en-IE" sz="2200" b="0" i="0" u="none" strike="noStrike" cap="none" normalizeH="0" baseline="0" dirty="0" smtClean="0">
                          <a:ln>
                            <a:noFill/>
                          </a:ln>
                          <a:solidFill>
                            <a:schemeClr val="tx1"/>
                          </a:solidFill>
                          <a:effectLst/>
                          <a:latin typeface="Tahoma" pitchFamily="34" charset="0"/>
                        </a:rPr>
                        <a:t> </a:t>
                      </a:r>
                      <a:r>
                        <a:rPr kumimoji="0" lang="en-IE" sz="2200" b="0" i="0" u="none" strike="noStrike" cap="none" normalizeH="0" baseline="0" dirty="0" err="1" smtClean="0">
                          <a:ln>
                            <a:noFill/>
                          </a:ln>
                          <a:solidFill>
                            <a:schemeClr val="tx1"/>
                          </a:solidFill>
                          <a:effectLst/>
                          <a:latin typeface="Tahoma" pitchFamily="34" charset="0"/>
                        </a:rPr>
                        <a:t>I.v</a:t>
                      </a:r>
                      <a:endParaRPr kumimoji="0" lang="en-GB" sz="22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1" i="0" u="none" strike="noStrike" cap="none" normalizeH="0" baseline="0" dirty="0" smtClean="0">
                          <a:ln>
                            <a:noFill/>
                          </a:ln>
                          <a:solidFill>
                            <a:schemeClr val="tx1"/>
                          </a:solidFill>
                          <a:effectLst/>
                          <a:latin typeface="Tahoma" pitchFamily="34" charset="0"/>
                        </a:rPr>
                        <a:t>Abdominal Sepsis</a:t>
                      </a:r>
                      <a:endParaRPr kumimoji="0" lang="en-GB" sz="22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smtClean="0">
                          <a:ln>
                            <a:noFill/>
                          </a:ln>
                          <a:solidFill>
                            <a:schemeClr val="tx1"/>
                          </a:solidFill>
                          <a:effectLst/>
                          <a:latin typeface="Tahoma" pitchFamily="34" charset="0"/>
                        </a:rPr>
                        <a:t>GNBs, Anaerobes, enterococci</a:t>
                      </a:r>
                      <a:endParaRPr kumimoji="0" lang="en-GB" sz="22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200" b="0" i="0" u="none" strike="noStrike" cap="none" normalizeH="0" baseline="0" dirty="0" smtClean="0">
                          <a:ln>
                            <a:noFill/>
                          </a:ln>
                          <a:solidFill>
                            <a:schemeClr val="tx1"/>
                          </a:solidFill>
                          <a:effectLst/>
                          <a:latin typeface="Tahoma" pitchFamily="34" charset="0"/>
                        </a:rPr>
                        <a:t>Amoxicillin-</a:t>
                      </a:r>
                      <a:r>
                        <a:rPr kumimoji="0" lang="en-IE" sz="2200" b="0" i="0" u="none" strike="noStrike" cap="none" normalizeH="0" baseline="0" dirty="0" err="1" smtClean="0">
                          <a:ln>
                            <a:noFill/>
                          </a:ln>
                          <a:solidFill>
                            <a:schemeClr val="tx1"/>
                          </a:solidFill>
                          <a:effectLst/>
                          <a:latin typeface="Tahoma" pitchFamily="34" charset="0"/>
                        </a:rPr>
                        <a:t>clavulanate</a:t>
                      </a:r>
                      <a:r>
                        <a:rPr kumimoji="0" lang="en-IE" sz="2200" b="0" i="0" u="none" strike="noStrike" cap="none" normalizeH="0" baseline="0" dirty="0" smtClean="0">
                          <a:ln>
                            <a:noFill/>
                          </a:ln>
                          <a:solidFill>
                            <a:schemeClr val="tx1"/>
                          </a:solidFill>
                          <a:effectLst/>
                          <a:latin typeface="Tahoma" pitchFamily="34" charset="0"/>
                        </a:rPr>
                        <a:t>  + ciprofloxacin +</a:t>
                      </a:r>
                      <a:r>
                        <a:rPr kumimoji="0" lang="en-IE" sz="2200" b="0" i="0" u="none" strike="noStrike" cap="none" normalizeH="0" baseline="0" dirty="0" err="1" smtClean="0">
                          <a:ln>
                            <a:noFill/>
                          </a:ln>
                          <a:solidFill>
                            <a:schemeClr val="tx1"/>
                          </a:solidFill>
                          <a:effectLst/>
                          <a:latin typeface="Tahoma" pitchFamily="34" charset="0"/>
                        </a:rPr>
                        <a:t>metronidazole</a:t>
                      </a:r>
                      <a:r>
                        <a:rPr kumimoji="0" lang="en-IE" sz="2200" b="0" i="0" u="none" strike="noStrike" cap="none" normalizeH="0" baseline="0" dirty="0" smtClean="0">
                          <a:ln>
                            <a:noFill/>
                          </a:ln>
                          <a:solidFill>
                            <a:schemeClr val="tx1"/>
                          </a:solidFill>
                          <a:effectLst/>
                          <a:latin typeface="Tahoma" pitchFamily="34" charset="0"/>
                        </a:rPr>
                        <a:t>( all I/v)</a:t>
                      </a:r>
                      <a:endParaRPr kumimoji="0" lang="en-GB" sz="22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492860398"/>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1829" name="Group 37"/>
          <p:cNvGraphicFramePr>
            <a:graphicFrameLocks noGrp="1"/>
          </p:cNvGraphicFramePr>
          <p:nvPr/>
        </p:nvGraphicFramePr>
        <p:xfrm>
          <a:off x="304800" y="668338"/>
          <a:ext cx="8534400" cy="5790057"/>
        </p:xfrm>
        <a:graphic>
          <a:graphicData uri="http://schemas.openxmlformats.org/drawingml/2006/table">
            <a:tbl>
              <a:tblPr/>
              <a:tblGrid>
                <a:gridCol w="3221038"/>
                <a:gridCol w="2495550"/>
                <a:gridCol w="2817812"/>
              </a:tblGrid>
              <a:tr h="581025">
                <a:tc gridSpan="3">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GB" sz="3200" b="1" i="0" u="none" strike="noStrike" cap="none" normalizeH="0" baseline="0" dirty="0" smtClean="0">
                          <a:ln>
                            <a:noFill/>
                          </a:ln>
                          <a:solidFill>
                            <a:srgbClr val="FF0000"/>
                          </a:solidFill>
                          <a:effectLst/>
                          <a:latin typeface="Arial" charset="0"/>
                        </a:rPr>
                        <a:t>Few Examples of Empirical Therapy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3200" b="1" i="0" u="none" strike="noStrike" cap="none" normalizeH="0" baseline="0" dirty="0" smtClean="0">
                          <a:ln>
                            <a:noFill/>
                          </a:ln>
                          <a:solidFill>
                            <a:srgbClr val="7030A0"/>
                          </a:solidFill>
                          <a:effectLst/>
                          <a:latin typeface="Arial" charset="0"/>
                        </a:rPr>
                        <a:t>Site of Infection</a:t>
                      </a:r>
                      <a:endParaRPr kumimoji="0" lang="en-GB" sz="3200" b="1" i="0" u="none" strike="noStrike" cap="none" normalizeH="0" baseline="0" dirty="0" smtClean="0">
                        <a:ln>
                          <a:noFill/>
                        </a:ln>
                        <a:solidFill>
                          <a:srgbClr val="7030A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3200" b="1" i="0" u="none" strike="noStrike" cap="none" normalizeH="0" baseline="0" dirty="0" smtClean="0">
                          <a:ln>
                            <a:noFill/>
                          </a:ln>
                          <a:solidFill>
                            <a:srgbClr val="7030A0"/>
                          </a:solidFill>
                          <a:effectLst/>
                          <a:latin typeface="Arial" charset="0"/>
                        </a:rPr>
                        <a:t>Likely Organisms</a:t>
                      </a: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3200" b="1" i="0" u="none" strike="noStrike" cap="none" normalizeH="0" baseline="0" dirty="0" smtClean="0">
                          <a:ln>
                            <a:noFill/>
                          </a:ln>
                          <a:solidFill>
                            <a:srgbClr val="7030A0"/>
                          </a:solidFill>
                          <a:effectLst/>
                          <a:latin typeface="Arial" charset="0"/>
                        </a:rPr>
                        <a:t>Empirical </a:t>
                      </a:r>
                      <a:r>
                        <a:rPr kumimoji="0" lang="en-IE" sz="3200" b="1" i="0" u="none" strike="noStrike" cap="none" normalizeH="0" baseline="0" dirty="0" err="1" smtClean="0">
                          <a:ln>
                            <a:noFill/>
                          </a:ln>
                          <a:solidFill>
                            <a:srgbClr val="7030A0"/>
                          </a:solidFill>
                          <a:effectLst/>
                          <a:latin typeface="Arial" charset="0"/>
                        </a:rPr>
                        <a:t>Tx</a:t>
                      </a:r>
                      <a:r>
                        <a:rPr kumimoji="0" lang="en-IE" sz="3200" b="1" i="0" u="none" strike="noStrike" cap="none" normalizeH="0" baseline="0" dirty="0" smtClean="0">
                          <a:ln>
                            <a:noFill/>
                          </a:ln>
                          <a:solidFill>
                            <a:srgbClr val="7030A0"/>
                          </a:solidFill>
                          <a:effectLst/>
                          <a:latin typeface="Arial" charset="0"/>
                        </a:rPr>
                        <a:t>.</a:t>
                      </a:r>
                      <a:endParaRPr kumimoji="0" lang="en-GB" sz="3200" b="1" i="0" u="none" strike="noStrike" cap="none" normalizeH="0" baseline="0" dirty="0" smtClean="0">
                        <a:ln>
                          <a:noFill/>
                        </a:ln>
                        <a:solidFill>
                          <a:srgbClr val="7030A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1" i="0" u="none" strike="noStrike" cap="none" normalizeH="0" baseline="0" dirty="0" smtClean="0">
                          <a:ln>
                            <a:noFill/>
                          </a:ln>
                          <a:solidFill>
                            <a:schemeClr val="tx1"/>
                          </a:solidFill>
                          <a:effectLst/>
                          <a:latin typeface="Tahoma" pitchFamily="34" charset="0"/>
                        </a:rPr>
                        <a:t>Community Acquired Infection</a:t>
                      </a:r>
                      <a:endParaRPr kumimoji="0" lang="en-GB" sz="21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smtClean="0">
                          <a:ln>
                            <a:noFill/>
                          </a:ln>
                          <a:solidFill>
                            <a:schemeClr val="tx1"/>
                          </a:solidFill>
                          <a:effectLst/>
                          <a:latin typeface="Tahoma" pitchFamily="34" charset="0"/>
                        </a:rPr>
                        <a:t>S. </a:t>
                      </a:r>
                      <a:r>
                        <a:rPr kumimoji="0" lang="en-IE" sz="2100" b="0" i="0" u="none" strike="noStrike" cap="none" normalizeH="0" baseline="0" dirty="0" err="1" smtClean="0">
                          <a:ln>
                            <a:noFill/>
                          </a:ln>
                          <a:solidFill>
                            <a:schemeClr val="tx1"/>
                          </a:solidFill>
                          <a:effectLst/>
                          <a:latin typeface="Tahoma" pitchFamily="34" charset="0"/>
                        </a:rPr>
                        <a:t>pneumoniae</a:t>
                      </a:r>
                      <a:r>
                        <a:rPr kumimoji="0" lang="en-IE" sz="2100" b="0" i="0" u="none" strike="noStrike" cap="none" normalizeH="0" baseline="0" dirty="0" smtClean="0">
                          <a:ln>
                            <a:noFill/>
                          </a:ln>
                          <a:solidFill>
                            <a:schemeClr val="tx1"/>
                          </a:solidFill>
                          <a:effectLst/>
                          <a:latin typeface="Tahoma" pitchFamily="34" charset="0"/>
                        </a:rPr>
                        <a:t>, H. </a:t>
                      </a:r>
                      <a:r>
                        <a:rPr kumimoji="0" lang="en-IE" sz="2100" b="0" i="0" u="none" strike="noStrike" cap="none" normalizeH="0" baseline="0" dirty="0" err="1" smtClean="0">
                          <a:ln>
                            <a:noFill/>
                          </a:ln>
                          <a:solidFill>
                            <a:schemeClr val="tx1"/>
                          </a:solidFill>
                          <a:effectLst/>
                          <a:latin typeface="Tahoma" pitchFamily="34" charset="0"/>
                        </a:rPr>
                        <a:t>influenzae</a:t>
                      </a:r>
                      <a:r>
                        <a:rPr kumimoji="0" lang="en-IE" sz="2100" b="0" i="0" u="none" strike="noStrike" cap="none" normalizeH="0" baseline="0" dirty="0" smtClean="0">
                          <a:ln>
                            <a:noFill/>
                          </a:ln>
                          <a:solidFill>
                            <a:schemeClr val="tx1"/>
                          </a:solidFill>
                          <a:effectLst/>
                          <a:latin typeface="Tahom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GB" sz="2100" b="0" i="0" u="none" strike="noStrike" cap="none" normalizeH="0" baseline="0" dirty="0" smtClean="0">
                          <a:ln>
                            <a:noFill/>
                          </a:ln>
                          <a:solidFill>
                            <a:schemeClr val="tx1"/>
                          </a:solidFill>
                          <a:effectLst/>
                          <a:latin typeface="Tahoma" pitchFamily="34" charset="0"/>
                        </a:rPr>
                        <a:t> consider </a:t>
                      </a:r>
                      <a:r>
                        <a:rPr kumimoji="0" lang="en-GB" sz="2100" b="0" i="0" u="none" strike="noStrike" cap="none" normalizeH="0" baseline="0" dirty="0" err="1" smtClean="0">
                          <a:ln>
                            <a:noFill/>
                          </a:ln>
                          <a:solidFill>
                            <a:schemeClr val="tx1"/>
                          </a:solidFill>
                          <a:effectLst/>
                          <a:latin typeface="Tahoma" pitchFamily="34" charset="0"/>
                        </a:rPr>
                        <a:t>atypi</a:t>
                      </a:r>
                      <a:r>
                        <a:rPr kumimoji="0" lang="en-IE" sz="2100" b="0" i="0" u="none" strike="noStrike" cap="none" normalizeH="0" baseline="0" dirty="0" err="1" smtClean="0">
                          <a:ln>
                            <a:noFill/>
                          </a:ln>
                          <a:solidFill>
                            <a:schemeClr val="tx1"/>
                          </a:solidFill>
                          <a:effectLst/>
                          <a:latin typeface="Tahoma" pitchFamily="34" charset="0"/>
                        </a:rPr>
                        <a:t>cals</a:t>
                      </a:r>
                      <a:endParaRPr kumimoji="0" lang="en-GB" sz="21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smtClean="0">
                          <a:ln>
                            <a:noFill/>
                          </a:ln>
                          <a:solidFill>
                            <a:schemeClr val="tx1"/>
                          </a:solidFill>
                          <a:effectLst/>
                          <a:latin typeface="Tahoma" pitchFamily="34" charset="0"/>
                        </a:rPr>
                        <a:t>Amoxicillin-clavulanate +/-Clarithromycin(I/v or po)</a:t>
                      </a:r>
                      <a:endParaRPr kumimoji="0" lang="en-GB" sz="21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1" i="0" u="none" strike="noStrike" cap="none" normalizeH="0" baseline="0" dirty="0" err="1" smtClean="0">
                          <a:ln>
                            <a:noFill/>
                          </a:ln>
                          <a:solidFill>
                            <a:schemeClr val="tx1"/>
                          </a:solidFill>
                          <a:effectLst/>
                          <a:latin typeface="Tahoma" pitchFamily="34" charset="0"/>
                        </a:rPr>
                        <a:t>Cellulitis</a:t>
                      </a:r>
                      <a:endParaRPr kumimoji="0" lang="en-GB" sz="21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smtClean="0">
                          <a:ln>
                            <a:noFill/>
                          </a:ln>
                          <a:solidFill>
                            <a:schemeClr val="tx1"/>
                          </a:solidFill>
                          <a:effectLst/>
                          <a:latin typeface="Tahoma" pitchFamily="34" charset="0"/>
                        </a:rPr>
                        <a:t>Group A Streptococcus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smtClean="0">
                          <a:ln>
                            <a:noFill/>
                          </a:ln>
                          <a:solidFill>
                            <a:schemeClr val="tx1"/>
                          </a:solidFill>
                          <a:effectLst/>
                          <a:latin typeface="Tahoma" pitchFamily="34" charset="0"/>
                        </a:rPr>
                        <a:t>S. </a:t>
                      </a:r>
                      <a:r>
                        <a:rPr kumimoji="0" lang="en-IE" sz="2100" b="0" i="0" u="none" strike="noStrike" cap="none" normalizeH="0" baseline="0" dirty="0" err="1" smtClean="0">
                          <a:ln>
                            <a:noFill/>
                          </a:ln>
                          <a:solidFill>
                            <a:schemeClr val="tx1"/>
                          </a:solidFill>
                          <a:effectLst/>
                          <a:latin typeface="Tahoma" pitchFamily="34" charset="0"/>
                        </a:rPr>
                        <a:t>Aureus</a:t>
                      </a:r>
                      <a:endParaRPr kumimoji="0" lang="en-GB" sz="21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smtClean="0">
                          <a:ln>
                            <a:noFill/>
                          </a:ln>
                          <a:solidFill>
                            <a:schemeClr val="tx1"/>
                          </a:solidFill>
                          <a:effectLst/>
                          <a:latin typeface="Tahoma" pitchFamily="34" charset="0"/>
                        </a:rPr>
                        <a:t>Benzylpenicillin I/v</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smtClean="0">
                          <a:ln>
                            <a:noFill/>
                          </a:ln>
                          <a:solidFill>
                            <a:schemeClr val="tx1"/>
                          </a:solidFill>
                          <a:effectLst/>
                          <a:latin typeface="Tahom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smtClean="0">
                          <a:ln>
                            <a:noFill/>
                          </a:ln>
                          <a:solidFill>
                            <a:schemeClr val="tx1"/>
                          </a:solidFill>
                          <a:effectLst/>
                          <a:latin typeface="Tahoma" pitchFamily="34" charset="0"/>
                        </a:rPr>
                        <a:t>Flucloxacillin I/v</a:t>
                      </a:r>
                      <a:endParaRPr kumimoji="0" lang="en-GB" sz="21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1" i="0" u="none" strike="noStrike" cap="none" normalizeH="0" baseline="0" dirty="0" err="1" smtClean="0">
                          <a:ln>
                            <a:noFill/>
                          </a:ln>
                          <a:solidFill>
                            <a:schemeClr val="tx1"/>
                          </a:solidFill>
                          <a:effectLst/>
                          <a:latin typeface="Tahoma" pitchFamily="34" charset="0"/>
                        </a:rPr>
                        <a:t>Osteomyelitis</a:t>
                      </a:r>
                      <a:endParaRPr kumimoji="0" lang="en-GB" sz="21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smtClean="0">
                          <a:ln>
                            <a:noFill/>
                          </a:ln>
                          <a:solidFill>
                            <a:schemeClr val="tx1"/>
                          </a:solidFill>
                          <a:effectLst/>
                          <a:latin typeface="Tahoma" pitchFamily="34" charset="0"/>
                        </a:rPr>
                        <a:t>S. </a:t>
                      </a:r>
                      <a:r>
                        <a:rPr kumimoji="0" lang="en-IE" sz="2100" b="0" i="0" u="none" strike="noStrike" cap="none" normalizeH="0" baseline="0" dirty="0" err="1" smtClean="0">
                          <a:ln>
                            <a:noFill/>
                          </a:ln>
                          <a:solidFill>
                            <a:schemeClr val="tx1"/>
                          </a:solidFill>
                          <a:effectLst/>
                          <a:latin typeface="Tahoma" pitchFamily="34" charset="0"/>
                        </a:rPr>
                        <a:t>Aureus</a:t>
                      </a:r>
                      <a:r>
                        <a:rPr kumimoji="0" lang="en-IE" sz="2100" b="0" i="0" u="none" strike="noStrike" cap="none" normalizeH="0" baseline="0" dirty="0" smtClean="0">
                          <a:ln>
                            <a:noFill/>
                          </a:ln>
                          <a:solidFill>
                            <a:schemeClr val="tx1"/>
                          </a:solidFill>
                          <a:effectLst/>
                          <a:latin typeface="Tahoma" pitchFamily="34" charset="0"/>
                        </a:rPr>
                        <a:t>(MSSA)</a:t>
                      </a:r>
                      <a:endParaRPr kumimoji="0" lang="en-GB" sz="21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smtClean="0">
                          <a:ln>
                            <a:noFill/>
                          </a:ln>
                          <a:solidFill>
                            <a:schemeClr val="tx1"/>
                          </a:solidFill>
                          <a:effectLst/>
                          <a:latin typeface="Tahoma" pitchFamily="34" charset="0"/>
                        </a:rPr>
                        <a:t>Flucloxacillin I/v +</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smtClean="0">
                          <a:ln>
                            <a:noFill/>
                          </a:ln>
                          <a:solidFill>
                            <a:schemeClr val="tx1"/>
                          </a:solidFill>
                          <a:effectLst/>
                          <a:latin typeface="Tahoma" pitchFamily="34" charset="0"/>
                        </a:rPr>
                        <a:t>Fusidic acid  p/o</a:t>
                      </a:r>
                      <a:endParaRPr kumimoji="0" lang="en-GB" sz="21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1" i="0" u="none" strike="noStrike" cap="none" normalizeH="0" baseline="0" dirty="0" smtClean="0">
                          <a:ln>
                            <a:noFill/>
                          </a:ln>
                          <a:solidFill>
                            <a:schemeClr val="tx1"/>
                          </a:solidFill>
                          <a:effectLst/>
                          <a:latin typeface="Tahoma" pitchFamily="34" charset="0"/>
                        </a:rPr>
                        <a:t>Simple cystitis (no catheter)</a:t>
                      </a:r>
                      <a:endParaRPr kumimoji="0" lang="en-GB" sz="2100" b="1"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smtClean="0">
                          <a:ln>
                            <a:noFill/>
                          </a:ln>
                          <a:solidFill>
                            <a:schemeClr val="tx1"/>
                          </a:solidFill>
                          <a:effectLst/>
                          <a:latin typeface="Tahoma" pitchFamily="34" charset="0"/>
                        </a:rPr>
                        <a:t>E. coli, other GNB, </a:t>
                      </a:r>
                      <a:r>
                        <a:rPr kumimoji="0" lang="en-IE" sz="2100" b="0" i="0" u="none" strike="noStrike" cap="none" normalizeH="0" baseline="0" dirty="0" err="1" smtClean="0">
                          <a:ln>
                            <a:noFill/>
                          </a:ln>
                          <a:solidFill>
                            <a:schemeClr val="tx1"/>
                          </a:solidFill>
                          <a:effectLst/>
                          <a:latin typeface="Tahoma" pitchFamily="34" charset="0"/>
                        </a:rPr>
                        <a:t>coag</a:t>
                      </a:r>
                      <a:r>
                        <a:rPr kumimoji="0" lang="en-IE" sz="2100" b="0" i="0" u="none" strike="noStrike" cap="none" normalizeH="0" baseline="0" dirty="0" smtClean="0">
                          <a:ln>
                            <a:noFill/>
                          </a:ln>
                          <a:solidFill>
                            <a:schemeClr val="tx1"/>
                          </a:solidFill>
                          <a:effectLst/>
                          <a:latin typeface="Tahoma" pitchFamily="34" charset="0"/>
                        </a:rPr>
                        <a:t> </a:t>
                      </a:r>
                      <a:r>
                        <a:rPr kumimoji="0" lang="en-IE" sz="2100" b="0" i="0" u="none" strike="noStrike" cap="none" normalizeH="0" baseline="0" dirty="0" err="1" smtClean="0">
                          <a:ln>
                            <a:noFill/>
                          </a:ln>
                          <a:solidFill>
                            <a:schemeClr val="tx1"/>
                          </a:solidFill>
                          <a:effectLst/>
                          <a:latin typeface="Tahoma" pitchFamily="34" charset="0"/>
                        </a:rPr>
                        <a:t>neg</a:t>
                      </a:r>
                      <a:r>
                        <a:rPr kumimoji="0" lang="en-IE" sz="2100" b="0" i="0" u="none" strike="noStrike" cap="none" normalizeH="0" baseline="0" dirty="0" smtClean="0">
                          <a:ln>
                            <a:noFill/>
                          </a:ln>
                          <a:solidFill>
                            <a:schemeClr val="tx1"/>
                          </a:solidFill>
                          <a:effectLst/>
                          <a:latin typeface="Tahoma" pitchFamily="34" charset="0"/>
                        </a:rPr>
                        <a:t> staph</a:t>
                      </a:r>
                      <a:endParaRPr kumimoji="0" lang="en-GB" sz="21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err="1" smtClean="0">
                          <a:ln>
                            <a:noFill/>
                          </a:ln>
                          <a:solidFill>
                            <a:schemeClr val="tx1"/>
                          </a:solidFill>
                          <a:effectLst/>
                          <a:latin typeface="Tahoma" pitchFamily="34" charset="0"/>
                        </a:rPr>
                        <a:t>Trimethoprim</a:t>
                      </a:r>
                      <a:r>
                        <a:rPr kumimoji="0" lang="en-IE" sz="2100" b="0" i="0" u="none" strike="noStrike" cap="none" normalizeH="0" baseline="0" dirty="0" smtClean="0">
                          <a:ln>
                            <a:noFill/>
                          </a:ln>
                          <a:solidFill>
                            <a:schemeClr val="tx1"/>
                          </a:solidFill>
                          <a:effectLst/>
                          <a:latin typeface="Tahoma" pitchFamily="34" charset="0"/>
                        </a:rPr>
                        <a:t> or</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IE" sz="2100" b="0" i="0" u="none" strike="noStrike" cap="none" normalizeH="0" baseline="0" dirty="0" err="1" smtClean="0">
                          <a:ln>
                            <a:noFill/>
                          </a:ln>
                          <a:solidFill>
                            <a:schemeClr val="tx1"/>
                          </a:solidFill>
                          <a:effectLst/>
                          <a:latin typeface="Tahoma" pitchFamily="34" charset="0"/>
                        </a:rPr>
                        <a:t>Nitrofurantoin</a:t>
                      </a:r>
                      <a:endParaRPr kumimoji="0" lang="en-GB" sz="21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293263308"/>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RATIONAL USE OF ANTIMICROBIAL AGENTS</a:t>
            </a:r>
            <a:endParaRPr lang="en-US" dirty="0"/>
          </a:p>
        </p:txBody>
      </p:sp>
      <p:sp>
        <p:nvSpPr>
          <p:cNvPr id="193" name="Google Shape;193;p12"/>
          <p:cNvSpPr txBox="1">
            <a:spLocks noGrp="1"/>
          </p:cNvSpPr>
          <p:nvPr>
            <p:ph idx="1"/>
          </p:nvPr>
        </p:nvSpPr>
        <p:spPr/>
        <p:txBody>
          <a:bodyPr>
            <a:normAutofit lnSpcReduction="10000"/>
          </a:bodyPr>
          <a:lstStyle/>
          <a:p>
            <a:r>
              <a:rPr lang="en-US" smtClean="0"/>
              <a:t>Empirical vs Targeted Therapy</a:t>
            </a:r>
          </a:p>
          <a:p>
            <a:pPr lvl="1"/>
            <a:r>
              <a:rPr lang="en-IN" smtClean="0"/>
              <a:t>Empirical therapy – should be based on three important elements.</a:t>
            </a:r>
          </a:p>
          <a:p>
            <a:pPr lvl="2"/>
            <a:r>
              <a:rPr lang="en-IN" smtClean="0"/>
              <a:t>Infective syndrome likely to be present</a:t>
            </a:r>
          </a:p>
          <a:p>
            <a:pPr lvl="2"/>
            <a:r>
              <a:rPr lang="en-IN" smtClean="0"/>
              <a:t>Common etiological bacterial agents for that infective syndrome</a:t>
            </a:r>
          </a:p>
          <a:p>
            <a:pPr lvl="2"/>
            <a:r>
              <a:rPr lang="en-IN" smtClean="0"/>
              <a:t> Local antibiogram for those organisms, indicating the AMR pattern.</a:t>
            </a:r>
          </a:p>
          <a:p>
            <a:pPr lvl="1"/>
            <a:r>
              <a:rPr lang="en-IN" smtClean="0"/>
              <a:t>Targeted or pathogen-directed therapy: Empirical therapy should be modified subsequently, based on AST report (escalation or de-escalation)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89</a:t>
            </a:fld>
            <a:endParaRPr lang="en"/>
          </a:p>
        </p:txBody>
      </p:sp>
    </p:spTree>
    <p:extLst>
      <p:ext uri="{BB962C8B-B14F-4D97-AF65-F5344CB8AC3E}">
        <p14:creationId xmlns:p14="http://schemas.microsoft.com/office/powerpoint/2010/main" val="3806864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4302</Words>
  <Application>Microsoft Office PowerPoint</Application>
  <PresentationFormat>On-screen Show (4:3)</PresentationFormat>
  <Paragraphs>429</Paragraphs>
  <Slides>89</Slides>
  <Notes>38</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Office Theme</vt:lpstr>
      <vt:lpstr>Antimicrobial Stewardship Program</vt:lpstr>
      <vt:lpstr>Learning objectives</vt:lpstr>
      <vt:lpstr>Introduction</vt:lpstr>
      <vt:lpstr>Definition of Antimicrobial Stewardship</vt:lpstr>
      <vt:lpstr>Why AMSP is Needed?</vt:lpstr>
      <vt:lpstr>IMPLEMENTATION OF ANTIMICROBIAL STEWARDSHIP PROGRAM</vt:lpstr>
      <vt:lpstr>Administrative Support (Leadership)</vt:lpstr>
      <vt:lpstr>Formulating AMS Team </vt:lpstr>
      <vt:lpstr>Infrastructure Support </vt:lpstr>
      <vt:lpstr> CRP and its interpretation  </vt:lpstr>
      <vt:lpstr>PowerPoint Presentation</vt:lpstr>
      <vt:lpstr>Procalcitonin (PCT)</vt:lpstr>
      <vt:lpstr>Bactec (BD Diagnostics) System for Blood Culture </vt:lpstr>
      <vt:lpstr>PowerPoint Presentation</vt:lpstr>
      <vt:lpstr>PowerPoint Presentation</vt:lpstr>
      <vt:lpstr>MALDI-TOF-MS</vt:lpstr>
      <vt:lpstr>Automated sensitivity (e.g. VITEK2 Automated system) </vt:lpstr>
      <vt:lpstr>PowerPoint Presentation</vt:lpstr>
      <vt:lpstr>PowerPoint Presentation</vt:lpstr>
      <vt:lpstr>Molecular tests useful in antimicrobial stewardship </vt:lpstr>
      <vt:lpstr>PowerPoint Presentation</vt:lpstr>
      <vt:lpstr>PowerPoint Presentation</vt:lpstr>
      <vt:lpstr>PowerPoint Presentation</vt:lpstr>
      <vt:lpstr>PowerPoint Presentation</vt:lpstr>
      <vt:lpstr>The use of these molecular tests in antimicrobial stewardship programs</vt:lpstr>
      <vt:lpstr>PowerPoint Presentation</vt:lpstr>
      <vt:lpstr>Framing Antimicrobial Policy</vt:lpstr>
      <vt:lpstr>Implementing AMS strategies</vt:lpstr>
      <vt:lpstr>Proposed formulary restriction</vt:lpstr>
      <vt:lpstr>Back end strategies (prospective audit and feedback)</vt:lpstr>
      <vt:lpstr>PowerPoint Presentation</vt:lpstr>
      <vt:lpstr>Education and Training</vt:lpstr>
      <vt:lpstr>MONITORING THE COMPLIANCE TO ANTIMICROBIAL STEWARDSHIP PROGRAM</vt:lpstr>
      <vt:lpstr>Indicators of prescription compliance</vt:lpstr>
      <vt:lpstr>Indicators of administrative compliance</vt:lpstr>
      <vt:lpstr>Calculation of DDDs (Daily Defined Doses) </vt:lpstr>
      <vt:lpstr>Days of Therapy (DOT) </vt:lpstr>
      <vt:lpstr>RATIONAL USE OF ANTIMICROBIAL AGENTS</vt:lpstr>
      <vt:lpstr>RATIONAL USE OF ANTIMICROBIAL AGENTS</vt:lpstr>
      <vt:lpstr>PowerPoint Presentation</vt:lpstr>
      <vt:lpstr>PowerPoint Presentation</vt:lpstr>
      <vt:lpstr>HOSPITAL ANTIBIOGRAM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Hospital antibiogram of gram-negative bacteria for the year 2022, expressed in terms of susceptibility rate </vt:lpstr>
      <vt:lpstr>Therapeutic Drug Monitoring (TDM)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Methods for TDM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RATIONAL USE OF ANTIMICROBIAL AGENTS</vt:lpstr>
      <vt:lpstr>RATIONAL USE OF ANTIMICROBIAL AGENTS</vt:lpstr>
      <vt:lpstr>RATIONAL USE OF ANTIMICROBIAL AGENTS (Cont..)</vt:lpstr>
      <vt:lpstr>RATIONAL USE OF ANTIMICROBIAL AGENTS (Cont..)</vt:lpstr>
      <vt:lpstr>Procalcitonin (PCT)</vt:lpstr>
      <vt:lpstr>Applications of PCT</vt:lpstr>
      <vt:lpstr>RATIONAL USE OF ANTIMICROBIAL AGENTS (Cont..)</vt:lpstr>
      <vt:lpstr>RATIONAL USE OF ANTIMICROBIAL AGENTS (Cont..)</vt:lpstr>
      <vt:lpstr>RATIONAL USE OF ANTIMICROBIAL AGENTS (Cont..)</vt:lpstr>
      <vt:lpstr>HOSPITAL ANTIBIOGRAM</vt:lpstr>
      <vt:lpstr>Principles of Empirical Antimicrobial Therapy</vt:lpstr>
      <vt:lpstr>Principles of Empirical Antimicrobial Therapy</vt:lpstr>
      <vt:lpstr>Principles of Empirical Antimicrobial Therapy</vt:lpstr>
      <vt:lpstr>Principles of Empirical Antimicrobial Therapy</vt:lpstr>
      <vt:lpstr>Principles of Empirical Antimicrobial Therapy</vt:lpstr>
      <vt:lpstr>PowerPoint Presentation</vt:lpstr>
      <vt:lpstr>PowerPoint Presentation</vt:lpstr>
      <vt:lpstr>RATIONAL USE OF ANTIMICROBIAL AGENTS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AMSP</dc:title>
  <dc:creator>Micro</dc:creator>
  <cp:lastModifiedBy>micro pc</cp:lastModifiedBy>
  <cp:revision>70</cp:revision>
  <dcterms:created xsi:type="dcterms:W3CDTF">2023-08-14T09:45:35Z</dcterms:created>
  <dcterms:modified xsi:type="dcterms:W3CDTF">2023-09-18T10:46:07Z</dcterms:modified>
</cp:coreProperties>
</file>